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60"/>
  </p:notesMasterIdLst>
  <p:sldIdLst>
    <p:sldId id="388" r:id="rId2"/>
    <p:sldId id="325" r:id="rId3"/>
    <p:sldId id="381" r:id="rId4"/>
    <p:sldId id="257" r:id="rId5"/>
    <p:sldId id="258" r:id="rId6"/>
    <p:sldId id="382" r:id="rId7"/>
    <p:sldId id="323" r:id="rId8"/>
    <p:sldId id="324" r:id="rId9"/>
    <p:sldId id="327" r:id="rId10"/>
    <p:sldId id="326" r:id="rId11"/>
    <p:sldId id="328" r:id="rId12"/>
    <p:sldId id="329" r:id="rId13"/>
    <p:sldId id="330" r:id="rId14"/>
    <p:sldId id="331" r:id="rId15"/>
    <p:sldId id="383" r:id="rId16"/>
    <p:sldId id="332" r:id="rId17"/>
    <p:sldId id="333" r:id="rId18"/>
    <p:sldId id="334" r:id="rId19"/>
    <p:sldId id="338" r:id="rId20"/>
    <p:sldId id="339" r:id="rId21"/>
    <p:sldId id="336" r:id="rId22"/>
    <p:sldId id="337" r:id="rId23"/>
    <p:sldId id="342" r:id="rId24"/>
    <p:sldId id="340" r:id="rId25"/>
    <p:sldId id="341" r:id="rId26"/>
    <p:sldId id="385" r:id="rId27"/>
    <p:sldId id="386" r:id="rId28"/>
    <p:sldId id="335" r:id="rId29"/>
    <p:sldId id="344" r:id="rId30"/>
    <p:sldId id="387" r:id="rId31"/>
    <p:sldId id="346" r:id="rId32"/>
    <p:sldId id="378" r:id="rId33"/>
    <p:sldId id="345" r:id="rId34"/>
    <p:sldId id="348" r:id="rId35"/>
    <p:sldId id="347" r:id="rId36"/>
    <p:sldId id="350" r:id="rId37"/>
    <p:sldId id="379" r:id="rId38"/>
    <p:sldId id="351" r:id="rId39"/>
    <p:sldId id="353" r:id="rId40"/>
    <p:sldId id="354" r:id="rId41"/>
    <p:sldId id="355" r:id="rId42"/>
    <p:sldId id="357" r:id="rId43"/>
    <p:sldId id="360" r:id="rId44"/>
    <p:sldId id="359" r:id="rId45"/>
    <p:sldId id="361" r:id="rId46"/>
    <p:sldId id="321" r:id="rId47"/>
    <p:sldId id="265" r:id="rId48"/>
    <p:sldId id="384" r:id="rId49"/>
    <p:sldId id="362" r:id="rId50"/>
    <p:sldId id="363" r:id="rId51"/>
    <p:sldId id="364" r:id="rId52"/>
    <p:sldId id="365" r:id="rId53"/>
    <p:sldId id="366" r:id="rId54"/>
    <p:sldId id="368" r:id="rId55"/>
    <p:sldId id="367" r:id="rId56"/>
    <p:sldId id="369" r:id="rId57"/>
    <p:sldId id="370" r:id="rId58"/>
    <p:sldId id="372" r:id="rId5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7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953735"/>
    <a:srgbClr val="0000FF"/>
    <a:srgbClr val="FF0D0D"/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8283" autoAdjust="0"/>
  </p:normalViewPr>
  <p:slideViewPr>
    <p:cSldViewPr>
      <p:cViewPr varScale="1">
        <p:scale>
          <a:sx n="98" d="100"/>
          <a:sy n="98" d="100"/>
        </p:scale>
        <p:origin x="822" y="78"/>
      </p:cViewPr>
      <p:guideLst>
        <p:guide orient="horz" pos="3793"/>
        <p:guide pos="73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555DF-A998-4826-B2E4-6D27A37DCCB3}" type="datetimeFigureOut">
              <a:rPr lang="de-DE" smtClean="0"/>
              <a:pPr/>
              <a:t>10.11.2019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E17EF-A9BB-4D33-B1DA-2A5BBAB4D4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0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10 Minuten: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Links: </a:t>
            </a:r>
            <a:r>
              <a:rPr lang="en-US" baseline="0"/>
              <a:t>Stakeholder-basiert</a:t>
            </a:r>
            <a:endParaRPr lang="en-US"/>
          </a:p>
          <a:p>
            <a:r>
              <a:rPr lang="en-US"/>
              <a:t>Rechts:</a:t>
            </a:r>
            <a:r>
              <a:rPr lang="en-US" baseline="0"/>
              <a:t> </a:t>
            </a:r>
            <a:r>
              <a:rPr lang="en-US"/>
              <a:t>Szenario-basiert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84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69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0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10.11.2019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9223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10.11.2019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</a:t>
            </a:r>
            <a:r>
              <a:rPr lang="de-DE" sz="1100" b="0" baseline="0" dirty="0" smtClean="0">
                <a:solidFill>
                  <a:srgbClr val="AB9DDB"/>
                </a:solidFill>
              </a:rPr>
              <a:t> </a:t>
            </a:r>
            <a:r>
              <a:rPr lang="de-DE" sz="1100" b="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2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32341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10.11.2019</a:t>
            </a:fld>
            <a:endParaRPr lang="de-DE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 b="0"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b="0" dirty="0" smtClean="0">
                <a:solidFill>
                  <a:srgbClr val="AB9DDB"/>
                </a:solidFill>
              </a:rPr>
              <a:t>Softwaretechnik </a:t>
            </a:r>
            <a:r>
              <a:rPr lang="de-DE" sz="1100" b="0" baseline="0" dirty="0" smtClean="0">
                <a:solidFill>
                  <a:srgbClr val="AB9DDB"/>
                </a:solidFill>
              </a:rPr>
              <a:t>– </a:t>
            </a:r>
            <a:r>
              <a:rPr lang="de-DE" sz="1100" b="0" baseline="0" dirty="0">
                <a:solidFill>
                  <a:srgbClr val="AB9DDB"/>
                </a:solidFill>
              </a:rPr>
              <a:t>Prof. Dr.-Ing. </a:t>
            </a:r>
            <a:r>
              <a:rPr lang="de-DE" sz="1100" b="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="0" baseline="0" dirty="0">
                <a:solidFill>
                  <a:srgbClr val="AB9DDB"/>
                </a:solidFill>
              </a:rPr>
              <a:t>Siegmund</a:t>
            </a:r>
            <a:endParaRPr lang="de-DE" sz="1100" b="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1" name="Picture 2" descr="http://blogs.cornell.edu/glp-ial23/files/2014/05/murmeltier-popup-1vv41vb.jpg"/>
          <p:cNvPicPr>
            <a:picLocks noChangeAspect="1" noChangeArrowheads="1"/>
          </p:cNvPicPr>
          <p:nvPr userDrawn="1"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9900085" y="5307726"/>
            <a:ext cx="1512167" cy="10081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  <p:extLst>
      <p:ext uri="{BB962C8B-B14F-4D97-AF65-F5344CB8AC3E}">
        <p14:creationId xmlns:p14="http://schemas.microsoft.com/office/powerpoint/2010/main" val="254830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11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21783CAB-C048-418C-93C1-A1A2D0F49E84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6295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10.11.2019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14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10.11.2019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697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21783CAB-C048-418C-93C1-A1A2D0F49E84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6796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3CAB-C048-418C-93C1-A1A2D0F49E84}" type="datetime1">
              <a:rPr lang="de-DE" smtClean="0"/>
              <a:pPr/>
              <a:t>10.11.2019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71" r:id="rId5"/>
    <p:sldLayoutId id="2147483675" r:id="rId6"/>
    <p:sldLayoutId id="2147483684" r:id="rId7"/>
    <p:sldLayoutId id="2147483685" r:id="rId8"/>
    <p:sldLayoutId id="214748367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6">
            <a:extLst>
              <a:ext uri="{FF2B5EF4-FFF2-40B4-BE49-F238E27FC236}">
                <a16:creationId xmlns:a16="http://schemas.microsoft.com/office/drawing/2014/main" id="{AAB9B34D-AA2D-4DBC-9D55-89A78521EAE9}"/>
              </a:ext>
            </a:extLst>
          </p:cNvPr>
          <p:cNvSpPr txBox="1">
            <a:spLocks/>
          </p:cNvSpPr>
          <p:nvPr/>
        </p:nvSpPr>
        <p:spPr>
          <a:xfrm>
            <a:off x="1727176" y="68449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dirty="0">
                <a:solidFill>
                  <a:srgbClr val="F79646">
                    <a:lumMod val="75000"/>
                  </a:srgbClr>
                </a:solidFill>
              </a:rPr>
              <a:t>Design Patterns</a:t>
            </a:r>
            <a:endParaRPr lang="en-US" sz="2800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Authors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de-DE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lvl="0"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Norbert Siegmund 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Janet </a:t>
            </a: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Siegmund</a:t>
            </a: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Oscar </a:t>
            </a:r>
            <a:r>
              <a:rPr lang="de-DE" sz="1200" dirty="0" err="1" smtClean="0">
                <a:solidFill>
                  <a:srgbClr val="898989"/>
                </a:solidFill>
              </a:rPr>
              <a:t>Nierstrasz</a:t>
            </a:r>
            <a:endParaRPr lang="de-DE" sz="1200" dirty="0" smtClean="0">
              <a:solidFill>
                <a:srgbClr val="898989"/>
              </a:solidFill>
            </a:endParaRPr>
          </a:p>
          <a:p>
            <a:pPr lvl="0"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Sven </a:t>
            </a:r>
            <a:r>
              <a:rPr lang="de-DE" sz="1200" dirty="0">
                <a:solidFill>
                  <a:srgbClr val="898989"/>
                </a:solidFill>
              </a:rPr>
              <a:t>Apel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4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Gang of Four (</a:t>
            </a:r>
            <a:r>
              <a:rPr lang="en-US" dirty="0" err="1"/>
              <a:t>GoF</a:t>
            </a:r>
            <a:r>
              <a:rPr lang="en-US" dirty="0"/>
              <a:t>) Design 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Gang of Four”: Erich Gamma, Richard Helm, Ralph Johnson, und John </a:t>
            </a:r>
            <a:r>
              <a:rPr lang="en-US" dirty="0" err="1"/>
              <a:t>Vlissides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“A design pattern names, abstracts, and identifies key aspects of a common design structure that makes it useful for creating a reusable object-oriented design.”</a:t>
            </a:r>
          </a:p>
          <a:p>
            <a:r>
              <a:rPr lang="de-DE" dirty="0"/>
              <a:t>Klassifikation über Zweck und Anwendungsbereich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Zweck</a:t>
            </a:r>
          </a:p>
          <a:p>
            <a:pPr lvl="1"/>
            <a:r>
              <a:rPr lang="de-DE" dirty="0" err="1"/>
              <a:t>Creational</a:t>
            </a:r>
            <a:r>
              <a:rPr lang="de-DE" dirty="0"/>
              <a:t> Patterns </a:t>
            </a:r>
          </a:p>
          <a:p>
            <a:pPr lvl="2"/>
            <a:r>
              <a:rPr lang="de-DE" dirty="0"/>
              <a:t>Helfen bei der Objekterstellung</a:t>
            </a:r>
          </a:p>
          <a:p>
            <a:pPr lvl="1"/>
            <a:r>
              <a:rPr lang="de-DE" dirty="0" err="1"/>
              <a:t>Structural</a:t>
            </a:r>
            <a:r>
              <a:rPr lang="de-DE" dirty="0"/>
              <a:t> Patterns</a:t>
            </a:r>
          </a:p>
          <a:p>
            <a:pPr lvl="2"/>
            <a:r>
              <a:rPr lang="de-DE" dirty="0"/>
              <a:t>Helfen bei der Komposition von Klassen und Objekten</a:t>
            </a:r>
          </a:p>
          <a:p>
            <a:pPr lvl="1"/>
            <a:r>
              <a:rPr lang="de-DE" dirty="0" err="1"/>
              <a:t>Behavioral</a:t>
            </a:r>
            <a:r>
              <a:rPr lang="de-DE" dirty="0"/>
              <a:t> Patterns</a:t>
            </a:r>
          </a:p>
          <a:p>
            <a:pPr lvl="2"/>
            <a:r>
              <a:rPr lang="de-DE" dirty="0"/>
              <a:t>Helfen bei der Interaktion von Klassen und Objekten (Verhalten kapseln)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Klassifikation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Anwendungsbereich</a:t>
            </a:r>
          </a:p>
          <a:p>
            <a:pPr lvl="1"/>
            <a:r>
              <a:rPr lang="de-DE" dirty="0"/>
              <a:t>Class Patterns</a:t>
            </a:r>
          </a:p>
          <a:p>
            <a:pPr lvl="2"/>
            <a:r>
              <a:rPr lang="de-DE" dirty="0"/>
              <a:t>Fokussieren auf die Beziehung zwischen Klassen und ihren Subklassen (Wiederverwendung mittels Vererbung)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 Patterns</a:t>
            </a:r>
          </a:p>
          <a:p>
            <a:pPr lvl="2"/>
            <a:r>
              <a:rPr lang="de-DE" dirty="0"/>
              <a:t>Fokussieren auf die Beziehung zwischen Objekten (Wiederverwendung mittels Komposition)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eines Patterns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3215680" y="1700808"/>
          <a:ext cx="5712634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Erläuterung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Präziser Name des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Was das Pattern bewirkt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Auch bekannt 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Alternativer</a:t>
                      </a:r>
                      <a:r>
                        <a:rPr lang="de-DE" baseline="0" noProof="0"/>
                        <a:t> Name</a:t>
                      </a:r>
                      <a:endParaRPr lang="de-D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Szenario, wo das Pattern sinnvoll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Situationen,</a:t>
                      </a:r>
                      <a:r>
                        <a:rPr lang="de-DE" baseline="0" noProof="0" dirty="0"/>
                        <a:t> wann das Pattern angewendet werden kann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Struktur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Grafische Repräsentation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Teilnehmer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Involvierten Klassen und Objekte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Kollaborationen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Wie arbeiten die Teilnehmer</a:t>
                      </a:r>
                      <a:r>
                        <a:rPr lang="de-DE" baseline="0" noProof="0" dirty="0"/>
                        <a:t> zusammen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eines Patterns 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41352"/>
              </p:ext>
            </p:extLst>
          </p:nvPr>
        </p:nvGraphicFramePr>
        <p:xfrm>
          <a:off x="3215680" y="2204864"/>
          <a:ext cx="571263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Erläuterung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Vor- und Nachteile des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Implementierung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Hinweise und Techniken</a:t>
                      </a:r>
                      <a:r>
                        <a:rPr lang="de-DE" baseline="0" noProof="0" dirty="0"/>
                        <a:t> zur Implementierung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Beispiel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Code</a:t>
                      </a:r>
                      <a:r>
                        <a:rPr lang="de-DE" baseline="0" noProof="0" dirty="0"/>
                        <a:t> Fragmente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Bekannte Verwendungen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Beispiele in realen Systemen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Verwandte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Auflistung</a:t>
                      </a:r>
                      <a:r>
                        <a:rPr lang="de-DE" baseline="0" noProof="0" dirty="0"/>
                        <a:t> und Beschreibung der Verwandten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68513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Wichtige Design Patterns…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0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32770" name="Picture 2" descr="Design Pattern Relationship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720" y="46568"/>
            <a:ext cx="5976664" cy="6811433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4943872" y="6453336"/>
            <a:ext cx="316835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079776" y="6525345"/>
            <a:ext cx="47525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Source: Design Patterns. Elements of Reusable Object-Oriented Software.</a:t>
            </a:r>
            <a:endParaRPr lang="en-US" sz="1200" dirty="0"/>
          </a:p>
        </p:txBody>
      </p:sp>
      <p:sp>
        <p:nvSpPr>
          <p:cNvPr id="9" name="Rechteck 8"/>
          <p:cNvSpPr/>
          <p:nvPr/>
        </p:nvSpPr>
        <p:spPr>
          <a:xfrm>
            <a:off x="1847528" y="116632"/>
            <a:ext cx="4752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Beziehungen</a:t>
            </a:r>
            <a:r>
              <a:rPr lang="en-US" sz="2000" dirty="0"/>
              <a:t> </a:t>
            </a:r>
            <a:r>
              <a:rPr lang="en-US" sz="2000" dirty="0" err="1"/>
              <a:t>der</a:t>
            </a:r>
            <a:r>
              <a:rPr lang="en-US" sz="2000" dirty="0"/>
              <a:t> </a:t>
            </a:r>
            <a:r>
              <a:rPr lang="en-US" sz="2000" dirty="0" err="1"/>
              <a:t>GoF</a:t>
            </a:r>
            <a:r>
              <a:rPr lang="en-US" sz="2000" dirty="0"/>
              <a:t> Design Patterns</a:t>
            </a:r>
          </a:p>
        </p:txBody>
      </p:sp>
      <p:sp>
        <p:nvSpPr>
          <p:cNvPr id="10" name="Rechteck 9"/>
          <p:cNvSpPr/>
          <p:nvPr/>
        </p:nvSpPr>
        <p:spPr>
          <a:xfrm>
            <a:off x="7058025" y="2662312"/>
            <a:ext cx="572368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980210" y="2192164"/>
            <a:ext cx="687040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5924550" y="1047750"/>
            <a:ext cx="570458" cy="242218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8419306" y="4030464"/>
            <a:ext cx="687040" cy="216024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7752184" y="620688"/>
            <a:ext cx="582414" cy="227037"/>
          </a:xfrm>
          <a:prstGeom prst="rect">
            <a:avLst/>
          </a:prstGeom>
          <a:solidFill>
            <a:srgbClr val="FF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561451"/>
              </p:ext>
            </p:extLst>
          </p:nvPr>
        </p:nvGraphicFramePr>
        <p:xfrm>
          <a:off x="2063552" y="1628800"/>
          <a:ext cx="828092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Adapter – </a:t>
                      </a:r>
                      <a:r>
                        <a:rPr lang="de-DE" noProof="0" dirty="0" err="1"/>
                        <a:t>Structural</a:t>
                      </a:r>
                      <a:r>
                        <a:rPr lang="de-DE" noProof="0" dirty="0"/>
                        <a:t>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Konvertiert</a:t>
                      </a:r>
                      <a:r>
                        <a:rPr lang="de-DE" baseline="0" noProof="0" dirty="0"/>
                        <a:t> das Interface einer existierenden Klasse, so dass es zu dem Interface eines Klienten (Client) passt.</a:t>
                      </a:r>
                    </a:p>
                    <a:p>
                      <a:r>
                        <a:rPr lang="de-DE" baseline="0" noProof="0" dirty="0"/>
                        <a:t>Ermöglicht, dass Klassen miteinander interagieren können, was sonst nicht möglich wäre aufgrund der Unterschiede im Interface.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Auch bekannt 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Wrapper</a:t>
                      </a:r>
                      <a:r>
                        <a:rPr lang="de-DE" baseline="0" noProof="0" dirty="0"/>
                        <a:t> Pattern oder Wrapper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Eine existierende Klasse bietet eine benötigte Funktionalität an, aber implementiert ein Interface, was nicht den Erwartungen</a:t>
                      </a:r>
                      <a:r>
                        <a:rPr lang="de-DE" baseline="0" noProof="0" dirty="0"/>
                        <a:t> eines  Clients entspricht.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46" name="AutoShape 2" descr="data:image/jpeg;base64,/9j/4AAQSkZJRgABAQAAAQABAAD/2wCEAAkGBhMQEBUUExQUExQWFhgYGBcYFxgWGBsdFxUWFRgbFRQXHSYgFxkkGhQVIDIhIygpLCwsGh8xNTAqNSYrLCkBCQoKDgwOFw8PFCkYFBgpKSkpKSkpKSkpKSkpKSkpKSkpKSkpKSkpKSkpKSkpKSkpKSkpKSkpKSkpKSkpKSkpKf/AABEIALwA+wMBIgACEQEDEQH/xAAcAAEAAQUBAQAAAAAAAAAAAAAABgEDBAUHAgj/xABAEAACAQIEBAQDBgQDBwUAAAABAgADEQQSITEFBkFREyJhcQcygRQjQlKRoWJywfAzgrFDc5Ki0eHxFSRTk9L/xAAXAQEBAQEAAAAAAAAAAAAAAAAAAQID/8QAHBEBAQEAAwEBAQAAAAAAAAAAAAERAiExEmFB/9oADAMBAAIRAxEAPwDuMREBERAREQEREBERAREQEREBF4ms5gxLJRITR6hCKexbc/QXMDA4nzfQRCVqoLMELMQq3PRS2jG/aZPAsdUqFsxDLa4brftpoRaRnh+EFJlUhalNLtcopbxA2jKx+UFTl0/6yZcLoZUufmYlj9TeZl1qxmiJS8wsTxinTr0qJzGpWzlQBcAUwCzMfwjzKPciaZZ0REBERAREQEREBERAREQEREBERAREQKXltsSoYKTq23r7T1VphgQdiCD7HSQFjW4VUy1C1TBu1g4vmp36j8remx6ayauOgxNHT474WU1CGoMBlxIIynoPEH4Se40v2m6Vr6jURqPUSk0/EuaqFB1V2OpsSNQPeUbmYuL4nSokCpURM22Zgt/a8jnFefqVJhk84F730v2yn39Jzjmbjz4tiSzHLmAzgDQnNYWGoF7X9IHcaVYMAVIYHYg3H0IkP5lxZq4ynSB8tIZ2sfxHQAmcXw/MuJwTZqFV6Wuw1Q69UOhE3PL3xRUVHOJpm9RrtVp6/rTPT2Mzy8an66nw/DZ6gX+9JLgJG+TeJ0MTTNSjUSp0Nj5l9GQ6qfcSSGOMw5etPzbxQ4fCuy/O3lXvc6f6XkT+HWEqvUOIPmUhqSM1yQiM2co3epXJP8tMdxLXPuLfEYxMNTOt1prb89S5LH+RAX/yzoPDsAlCklKmLJTUKo9FFh9ZYeRkSsRKyREQEREBERAREQEREBERAREQEsVsaiXzMotYm52B0uew9ZfM5x8Q+W6y1/tuHBby5aqi5NgCLlfxJl0I+sLJroqsDLWMwiVkZHAZGFiD1E5ryfzoadgSXw/4l1aph7nck6vQ7N02Pr0vD4laihkYMpFwwNwfYiTdLMQWthqvCGOhr4FycykXKX0Nwf8AwetjNjR4j9jorVw96+BNywDFqlEG1vDX8VNdbp8wvpe1pK6yAqQ1ipFjfa3W/pOVcwYavw+sauDu2HJzNRuSBYanL27Hp1vAmnEeL51VlayMMykHQg9cw/sTi3MXNH2nF5aZvTTQEemrt9dhMzmfnX/2vh4e6JV1cEf4bFiSKZ0y5wTt0t6TR8J4FkUNWJp5hfILeKw6WUi1NPVtT0WWGMt+IkkKLknZQCWPsoBJ+glxcDVY+YpS/wB44B10HkTMwv62l+hiCBkoJkW4uyk3I1uz1iM7Ea6bd95lng9RUDO60lPmJJFhcsPlNrXuouLaAy4NTV4Ptmqqbn8NNm3NupU62PTpNZjuX6a653GmhCKQT/MHsBYg95JDRw6ebxadhawNlGYbZTY3UruL6m2vSamrRpmxDE3BscrlTck3U2tb17/rKja8t8fpUSKeIpCoQAKeIpCpRxAKja4PmB06jbUGb7gvxhq0WyVh4y62LEJVAvYXdRlc27qp9TIOlNbZVZbgWFja12zaqbGwtv0mvx9CoPKuq3JbQEa2FyR9LD1kV1/4eVUxONqV6lRDVUMEpsR4mapYu+W+wQKgtf8AF3nTbz5Ow1RwwsWUgnQXBBGtx6+t50Plz4pYrD2FU/aqf8WlQe1Tr/mB95Mwrt8TScu83YfHLekxzAXKNo4+nUeom6BhFYiICIiAiIgIiICIiAiIgIiICUKysQOa87civSc4zA3V1uz01H/EyL1uL5k6zX8oc05A1SiNFu2IwgvoL+athB21uydNZ1mcv+I3KuWsMTgSaeJW7uqaabZ17OdRb8Qv2ksXUtrcy069NWpNmpsL36m/QjpIdzTzMKIyBlFVgTc6imuxdh1A6L+I2HWQhedWoo1TwhTqNcMtiKbNawenTJvTcG+YDyEGRkeJiGerWZiSbbX81rjQG9lBBiKk7cxYdxSXD0KatRZiK1ViajFypapk+RXJX5jfLoq9Jl4LDNVBLlrXJYsQVtfMCbWAtcnzHrtcSM8I4afEVg3y3uouTYC4At+h7HtcS7isWWuGU5Kb3YPdSSp+Uhetzs1+xmxLmxGQKuGTMGXVrAArpcszCwXbU3JtcKRrMbDcRZTmC08Q9Riq1ClTw82wWiBc129UCgG9yNppcNXbEOGrN4dEmxLLemmbMFuptmLMhTMfIreXfWWOK84AU2prZyxQ59QyNSNgab30RslOoq7ISQIStwBXrVSNUYOEJWjRVwzUqlRQBaozZhSK/MSSV2vNBj3OeolTEAeG7ZSxrVQ9gbeH4ShVB2uban0mq/8AVsRiahJZ2dmvo2XXKRctcAWUHXTSa18x2Og/T6entLqRI04eXoJUzJdlqsUIDWWmVUXYuxDMzqoUhe50lziWEq0CUqIVIYI/h3AzefILX6qpa1huD1EjNehVpEqwKllFxsSDqMw39bH00mbgOY6tMrdrjzi+hYeKFRyruDlfIgUPuokVswq2DLZ1IsBoLG4sWPQ7313nmjiWpsthoNCvfUkC31OxMzKL4fEK7KVw1VUP3Vi/ju7Hw6dJBayhQiAAX81zexMt1MC7N4RUiplDZFZWLZlzLlZWZSGXb9INboYtUyYigzL5SpAOxvra23Sdg+HnNBx2GOc3q02yue9xdW+o09wZwHDVcoKHZhfX1uQT2JFx9J0D4I44ri61InRqQP1pvYfs5kK7RERIhERAREQEREBERAREQEREBERAw+L8TTDUXrVDZKalm+nQep2+s5Diedy2G8VRmrViXb8qkkgIT2RQot316zq3M/CUxWErUagJV0O29wLgj1BAnzhwDiOUPRb8Rzr/ADAWYfUC/wBJFi3jVLu1asS77i5uPTT3tLZdQuXOGsb3sSCb5ib9rOZ74piMpXW2ua+/yajT3mHQZWIzGw1JsQbdSTax+us3FZGJxeZQLAFtWFhY636e/wC3pqpFdKjeJTpZ8pIQuAcuY5HYW8U65bny5rm8wkpFyFXzM5VFA6ltBv6W/WbHi+LehRGEKlCLGorFXynN4q+DWTem+YuVOYA7GEaurxNippqXWlnLilnZlF7aG+5Fh5tLnW21sY11W91zE7C+g33tvvAAl3DBTcBC7kgKLgLbW4K2uTcjYyXZ4s7Yoq5tCLDoOn0+t5dR3y3F9SEDWJYeU+RTuAQx0G8v42k481ZhnAypTuCVA2uoJFJBewU2Nyfc3+H3p1QjWo57Av8AKy6H5amuVSdytr9wIgsNw1g4WxDaEg2DC4ucygnLre17EydcI+H9NqC1CBULg3vfTpsOshK4Kojv5HGUXfQgZSB1sN7gi+pvN9wD4gvhwKddPFw5OoUhag7WbZ7flO/cSoweM1PBZaBIFXDtejXBsxQedEcruVYaHcd7S3hcd42Zj4r4s1FKkZqniAgBqZUaoy5Q6sNLXHQS/wA6NTxWIFXDEGj4aAvbIEJLABxa4bQ+UXJtpeavh/Evs1dKlCo+ZCfvCq9RlOWmwI+UsPNe+mghmt5xeohKV0BRm8lVSCCtRBleyna4u2u2YgbGbv4d8UXDcTR2+VkcH6rf/UCaPjfDnpjO/iZK4NZHqimKj2a7MyqSKZYVENr3sel7S1wMmpiKKqQGZlQXNhdjlFz21EVqPoJOfMIfx2PqJl0ubMK1rVlN+mt/0E5/T+HGO6ih/wDa3/4mfgvh7iVYMTS0Iv52PUbeQTntXI6OjXAPeepQSs0yREQEREBERAREQEREBESGc2/FLCYDMgbxqy/7Ndgf432X21MCWYyuiIzVGVEAOZmNgB6kz5W4tWpUcTUem3iAVGZMo8tr6Ek77nSZnNnP+J4i33r2QfLTW4QdrL1Pq0irG8uLG6x1cVGBH5AR13JzfW1phmrYHW5tbr36bekxaNfKAp2vdfTXUS/UqjfpmBA0O5BPS/SUbbl/CtVqIvhtWWkhYhQMwA1Fmz0yNW0Cte4Fgdpr+I4kVaj1FzWY5hnc1HsTcZqhsWNrazL4XjEpeKW8a5o5V8IsnzIRd2DABcxS+YEH3mI2CYC5FgdjsO0qMdVvtvpprfXsB0lq15kAlG1Fx1F2Fx65SCRextfW0t1UysR2222IBGlzbQ7bjrIq2wFtLadO9wenb/tL+JxjOUD/ADIMuY5rkA5gGI19NLWG0tsMy6D5ASTm6FugJ7sBYfpPLXIB100/7CVF3E41qm5AUEkIvlprf8ibD33PUmWG1FpVHsb/ANAdxY6HS9j+sqy72BsNr9ulyIHlKQH7/wB/vPKGXFGhMtBZESlsEWwiVVRmyrlqOPHdQNV8xdBTp2JQZVLagbTG4c7Uq1MnRldG/cMD7ET1SxNZcHl8Yikaj0/DFtfuvHYlt8mbJ5Tpm1lzG49alZStgGSgthqfLTSmbm5scyvqf0lqx9TKbytpyrC/HBAvmwpsButUG9tNmUdtpsaHxrwx+ajXXrpkbb/MJgdFiQdfi/gb6+MvvTv0v0Jlx/izgMpIaox6L4TAnpuRb94wTSJreCcwUMYhei+YA2YEFWU9mU6zZQEREBKSsQEREBESl4EE+LnEa9DCUzSc06bVClVl+azKctjuBmGtp884+4chjqD/AHb33n09z8lB8BWp1qi0wy6M2wYaqf1AnzbzAlMVbUy7BVUFnAUt0zhRsp0AB10kl7XOmpMpPV54tNoowvKNUJQjtPRlWoeTPnp75clz4hHfJbb6wJPypj0UYqm9LxDWwdQDzZbeGnjG2huT4YI7ZPWZvCbPhVZRcp5agOwJ1U5b3IKn0G41ItIrgcY9IpUQ2amdCRfQg2DA6EWzKQe83+BwFfA0MPiyo8KrmXKc3np9FdRqM1iy69CbiWIpzHwsGkmIpjayVQBoCbmk/orqCp7Mg/MJoKqjIpuOtrlQSBYWCDW9yTc7j2mRjOJVKl8x0OuUbW9tug9dN5gZYVVK2U3ABOu4uNQRtffWe0wuZczMFUdzq2uyDq3pLmF4a9UgIpJM3PDuVHq1/AqsEZh19OgYjTQGZ5fhK1HBOFVMXV8OijM2ptvpfv6AzoVf4XsmH8jI9bICLjYk6oubTMR1toesxeL8s1cAVfDZSijXJmLa2uSTq97dtBsBJNy5xV+IUx4NRKSKQHbV697E5UVvLTB1sxB2mhx/FUStlIIYfMDoRbSxHQjW/wBJj011nUeeORKS0zVo3Rxq2dywqX6s7fK9zvtpY95BOBYMVKuY5AqDOc4c07KRYVSlylN2AUvsLnW0JWdxjg/gCgMiio9DOSlU1Q2YWUlSoyMSw2JU202Ms8OwiNWUEuVB+8KAGwGh8ItuT62nitifEqsyoqZvNZQoAFsoHkVQepvYXv31nSeQfhq2Iwwrsy0/EJCqyMxyA2B0dbXN/oB3ktWItU5Wwrj7qriAe1SmgHrqjG012P5fejbdgwNimY7aa+UW3naMP8MVXeqPojD/AFqGSPgfL64UMAxbMQdQBt2nPtvY+dKPAKzfLSrH2puf6TY4TkfG1SAuHr66XZCg+rNYAT6Pi01rOopyDyWeHUmLv4lapbORfKAt7Kt9TudTJZEQhERAREQERKNA81KoUXJAHczn3NfxdoUAyYf76ouha9qanbV+p9Bf6SOc68T4hxDFHC0UfJp5FBUEW1NSrsFubfTrJDyh8IKOHy1MWRiKq/KlvuU6+VD859Tp6TPq+IRw/lviXG3FZzkpk6ValwgB38Cjux/iO/eW+euQDwzJlJq0KgszkDMXtqHI77r00tPoALaa/mDgqYzDvQqbOND1UjVWHqDGGvkqvhihtvpcHuO8tFZK+O8Aek70XFqtNiB2J9D+Vhb9pGSs3EWcsoy3FpfG08MJRaw7AXB2O8l+I5xx2NUYU+FUFTKFRaVNCcougR7ix8tl/TrIhUTtMpaZCgsMoOxIIsw1/Q6G/QwelVbeoJ66G/UEdGHUTwGF9f7+skWL4vh62FYVqdRccDc1wFZawFwFrC4IOX/aWJJAYzW47gVSjlzDVkL5QwZlVSAWfL8oubebsZUSflnmejTotTbwqbjzLUuhU2HW+qmSalhftlJGVCADmOI0DXB0NGn+L62B1nJaZIP9mdC5c51pimPFYGrbIVLKoawuHu5CqMt736jreUbDG1sRVvTUUgUtmq3zA31DUaI3Btu5ABvobTVnh9XDMuIoOftKk5/EPlrA3LCp0HS1rAWHvLY5gqvWV6Cs4QOCq/d0shGZx4lQBmIsHztkAsbLbWUxeJaqGeuwFIFCy0w2QK1QUi71NHqhSQSEyr5h5/MLxWHxnnCtiir1LUQXyZmBZKZHlYUKOoJUWvUIZtdMpsJh4vFJQoilRdgxuK7I6vTqBlFhSYE6FTuMhCkq4JmPxPHWaolN1NNrL4gQK2QWtRpgeUUgwJ8gGe4JJ2m95M5JqYypfRWAuqkHKg3zOQLBvTvIYwuWuAtisRToW89VwXt+BFsT/wAK/uRPpbC4daaKiAKqqFUDoALAfpItyNyEnD81RiHrOLFgNFW97LfXU6k9ZLpKEpaViQIiICIiAiIgIiICIiB4FMA3sLnc9/fvPYiUvArETUce5ooYNb1W8x2QasfYQIv8UOVvFpjE0x95TFntuyd/Uqf2nD+OYLI+bbMLkdffLuAZ0vmDnvEY6oKFFXUNoKNPWqf5zsn129JpuOcl1qKr9qWwYHItM3CltG8Spu9Trbb3k1rOnOCJWlQLmyi83D8uMreYgr0I6+h7H0MnPKvwxr4hQxAoUjbzMDmI/gTr7tYe83rKC4Dg4U6+Zv2m1fhiuhR9mFtOh6MPUTu3D+SMLQoNSRAcwsztq5Pct/QWE5jx3l18JVKsDlv5WtoR7zNrXGT+uT16D0WZDrY2KnUbbjqLjW/aZNPi7C4zkhvDDLUJN1pm6oWN70/4bi/bSTbE8JoVv8VCTawdGyuPQ7hh6EaTQY/lVR/htWbsDTV/3psD+0s5FjzX5lWt4viYen969Nvuyq5RTyrZNLqcvii/XOL/ACy1xTiVFxUFGg9LNUUpd2ORFUAjVyPM2cnfcazVnhTEkKjsRvam2mttRrbWX6XL1dtqTAH81lH/ADGXWflep8ZyVkq00pUmpkm2epVz5gVYVMzNcFSQbZdCZ4bG1qwRS71RTUKuY+VVFthoPwrqxPyr2mwpck1soZyFQm1wGYfrYKf1mxwWAXDYvDA2em+UnOoIuSUOm2jFTM/S/NS34U/DwvUXF1lzKpuhcaMw2KId1H5j12HWdnSkF2AHsAP9JY4bVz0Ubuo/YWP7iZUahERAREQEREBERAREQEREBERAREQIJzr8Q/sqlKWUPdxmY2A8O2dgOtiwAEh/L/J+M4o/j1GajSfU1nH3rg//ABUz8i+p/edTrcqYZ6vitTDNmzWPmXN+bI2gOg1E24Eki61HLvK2HwFPLQTKT8znzO3q77n22mfjuH069M06ihlO4P8AQ9D6zJiVEb4RyJhsO2axqm918SzBe1ha1/WSO0rEBaW6lIMLMAw7EXH6GXIgRjjXIOHr6p9w3dAMp902/S05/wAf5fbAVkuwbZ1IBHyt1v10nZ5Cvibgs1GnU/KxU+zD/qJmxrjXMeHoKPF8RT2WqHI9QwFZffYzsHDORsJSs2TxDbQuc37bTjXHKopYzB19gyoCf92xpt/ykTvnCXJoUydDlH7aD9oi8613OHDhUwNVVHyrmAH8Oug9rziHMtEnDUqi/NTqsvsGGdf3Uz6Iq0gylTsQQfYixkLwPwzQVD4zirRvfwimjWN1z3O49BLYceWN7yfi/FwaP0Oo/wA3m/rN3LWGwy00CIoRVFgqgAAegEuysEREBERAREQEREBERAREQEREBERAREQEREBERAREQEwON8JGKotSYlb2sR0INwZnxAjXAuSKWHuamWu17gsgstuqqb2b1kklYgIiICIiAiIgIiICIiAiIgIiICIiAiIgIiICIiAiIgIiICIiAiIgIiICIiAiIgIiICIlutUtAuRMehXJZgehmRAREQEREBERA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7" name="Picture 3" descr="C:\Workspace\Vorlesungen\Downlo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0377" y="332657"/>
            <a:ext cx="1483419" cy="1111087"/>
          </a:xfrm>
          <a:prstGeom prst="rect">
            <a:avLst/>
          </a:prstGeom>
          <a:noFill/>
        </p:spPr>
      </p:pic>
      <p:pic>
        <p:nvPicPr>
          <p:cNvPr id="31750" name="Picture 6" descr="C:\Workspace\Vorlesungen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2" y="5403439"/>
            <a:ext cx="1584176" cy="12800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99374"/>
              </p:ext>
            </p:extLst>
          </p:nvPr>
        </p:nvGraphicFramePr>
        <p:xfrm>
          <a:off x="2063552" y="1628800"/>
          <a:ext cx="828092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- Verwende</a:t>
                      </a:r>
                      <a:r>
                        <a:rPr lang="de-DE" baseline="0" noProof="0" dirty="0"/>
                        <a:t> eine ansonsten nicht wiederverwendbare (durch Interface-Inkompatibilität) Klasse wieder: Adaptiere das Interface durch das Ändern der Methodensignaturen.</a:t>
                      </a:r>
                    </a:p>
                    <a:p>
                      <a:r>
                        <a:rPr lang="de-DE" baseline="0" noProof="0" dirty="0"/>
                        <a:t>- Existierende Klasse bietet nicht die benötigte Funktionalität an: Implementiere die benötigte Funktion in Adapterklasse durch neue Methoden, die zum Interface passen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Struktur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 nächste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Teilnehmer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</a:t>
                      </a:r>
                      <a:r>
                        <a:rPr lang="de-DE" baseline="0" noProof="0" dirty="0"/>
                        <a:t> nächste Folien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Kollaborationen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Klienten rufen Methoden des Adapters auf, die die Anfragen</a:t>
                      </a:r>
                      <a:r>
                        <a:rPr lang="de-DE" baseline="0" noProof="0" dirty="0"/>
                        <a:t> an die adaptierte Klasse (Dienst) weiterleiten.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 Variante 1:</a:t>
            </a:r>
          </a:p>
          <a:p>
            <a:pPr lvl="2"/>
            <a:r>
              <a:rPr lang="de-DE" dirty="0"/>
              <a:t>Adapter nutzt multiple Vererbung um ein Interface auf ein anderes passend zu machen</a:t>
            </a:r>
          </a:p>
          <a:p>
            <a:pPr lvl="2"/>
            <a:r>
              <a:rPr lang="de-DE" dirty="0"/>
              <a:t>Adapter erbt von Ziel und Dienst (zu adaptierende Klasse)</a:t>
            </a:r>
          </a:p>
          <a:p>
            <a:pPr lvl="2"/>
            <a:r>
              <a:rPr lang="de-DE" dirty="0"/>
              <a:t>Ziel muss Interface-Definition sein bei Sprachen mit Einfachvererbung (wie Java)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44034" name="Picture 2" descr="Klassenadapter in UML-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1745" y="4077073"/>
            <a:ext cx="5522611" cy="2350765"/>
          </a:xfrm>
          <a:prstGeom prst="rect">
            <a:avLst/>
          </a:prstGeom>
          <a:noFill/>
        </p:spPr>
      </p:pic>
      <p:sp>
        <p:nvSpPr>
          <p:cNvPr id="5" name="Rechteck 4"/>
          <p:cNvSpPr/>
          <p:nvPr/>
        </p:nvSpPr>
        <p:spPr>
          <a:xfrm>
            <a:off x="6373030" y="4941168"/>
            <a:ext cx="3600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6373030" y="5180447"/>
            <a:ext cx="3600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6373030" y="5402374"/>
            <a:ext cx="360040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"Designing object-oriented software is hard and designing reusable object-oriented software is even harder." </a:t>
            </a:r>
          </a:p>
          <a:p>
            <a:pPr algn="ctr">
              <a:buNone/>
            </a:pPr>
            <a:r>
              <a:rPr lang="en-US" dirty="0"/>
              <a:t>—Erich Gamma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 Variante 2:</a:t>
            </a:r>
          </a:p>
          <a:p>
            <a:pPr lvl="2"/>
            <a:r>
              <a:rPr lang="de-DE" dirty="0"/>
              <a:t>Adapter nutzt Delegation, um Aufrufe weiterzuleiten</a:t>
            </a:r>
          </a:p>
          <a:p>
            <a:pPr lvl="2"/>
            <a:r>
              <a:rPr lang="de-DE" dirty="0"/>
              <a:t>Adapter hält eine Referenz auf Dienst (zu adaptierende Klasse)</a:t>
            </a:r>
          </a:p>
          <a:p>
            <a:pPr lvl="2"/>
            <a:r>
              <a:rPr lang="de-DE" dirty="0"/>
              <a:t>Methodenaufrufe werden vom Adapter zum Ziel weitergeleitet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6" name="Picture 2" descr="Objektadapter in UML-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3712" y="4173458"/>
            <a:ext cx="5904656" cy="24959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247088"/>
              </p:ext>
            </p:extLst>
          </p:nvPr>
        </p:nvGraphicFramePr>
        <p:xfrm>
          <a:off x="2063552" y="1628800"/>
          <a:ext cx="813690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Teilnehmer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Ziel -&gt; Definiert das domänenspezifische Interface, welches der Client</a:t>
                      </a:r>
                      <a:r>
                        <a:rPr lang="de-DE" baseline="0" noProof="0" dirty="0"/>
                        <a:t> nutzt.</a:t>
                      </a:r>
                    </a:p>
                    <a:p>
                      <a:endParaRPr lang="de-DE" baseline="0" noProof="0" dirty="0"/>
                    </a:p>
                    <a:p>
                      <a:r>
                        <a:rPr lang="de-DE" baseline="0" noProof="0" dirty="0"/>
                        <a:t>Client -&gt; Interagiert mit Objekten, die das Zielinterface implementieren.</a:t>
                      </a:r>
                    </a:p>
                    <a:p>
                      <a:endParaRPr lang="de-DE" baseline="0" noProof="0" dirty="0"/>
                    </a:p>
                    <a:p>
                      <a:r>
                        <a:rPr lang="de-DE" baseline="0" noProof="0" dirty="0"/>
                        <a:t>Dienst (zu adaptierende Klasse) -&gt; Repräsentiert existierendes Interface, welches nicht kompatibel zum Ziel ist.</a:t>
                      </a:r>
                    </a:p>
                    <a:p>
                      <a:endParaRPr lang="de-DE" baseline="0" noProof="0" dirty="0"/>
                    </a:p>
                    <a:p>
                      <a:r>
                        <a:rPr lang="de-DE" baseline="0" noProof="0" dirty="0"/>
                        <a:t>Adapter -&gt; Adaptiert das Interface vom Dienst damit es kompatibel zum Ziel ist.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669798"/>
              </p:ext>
            </p:extLst>
          </p:nvPr>
        </p:nvGraphicFramePr>
        <p:xfrm>
          <a:off x="2063552" y="1580768"/>
          <a:ext cx="8208912" cy="494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1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/>
                        <a:t>Erläuterung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9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Klasse Adapter – </a:t>
                      </a:r>
                      <a:r>
                        <a:rPr lang="de-DE" baseline="0" noProof="0" dirty="0"/>
                        <a:t>Überschreibung der Methoden der Superklasse (Dienst) ist möglich</a:t>
                      </a:r>
                    </a:p>
                    <a:p>
                      <a:r>
                        <a:rPr lang="de-DE" baseline="0" noProof="0" dirty="0"/>
                        <a:t>Objekt Adapter – Dienst muss vererbbar sein, um Methoden überschreiben zu können</a:t>
                      </a:r>
                    </a:p>
                    <a:p>
                      <a:r>
                        <a:rPr lang="de-DE" baseline="0" noProof="0" dirty="0"/>
                        <a:t>Rate der Anpassbarkeit hängt vom Unterschied der Interfaces zwischen Ziel und Dienst 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Implementierung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 nächste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Beispiel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Siehe nächste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680">
                <a:tc>
                  <a:txBody>
                    <a:bodyPr/>
                    <a:lstStyle/>
                    <a:p>
                      <a:r>
                        <a:rPr lang="de-DE" noProof="0" dirty="0"/>
                        <a:t>Bekannte Verwendungen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GUI Frameworks</a:t>
                      </a:r>
                      <a:r>
                        <a:rPr lang="de-DE" baseline="0" noProof="0" dirty="0"/>
                        <a:t> verwenden existierende Klassenhierarchien, müssen aber adaptiert werden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0679">
                <a:tc>
                  <a:txBody>
                    <a:bodyPr/>
                    <a:lstStyle/>
                    <a:p>
                      <a:r>
                        <a:rPr lang="de-DE" noProof="0" dirty="0"/>
                        <a:t>Verwandte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Decorator</a:t>
                      </a:r>
                      <a:r>
                        <a:rPr lang="de-DE" noProof="0" dirty="0"/>
                        <a:t> -&gt; Reichert Objekt um Funktionalität an ohne</a:t>
                      </a:r>
                      <a:r>
                        <a:rPr lang="de-DE" baseline="0" noProof="0" dirty="0"/>
                        <a:t> das Interface zu ändern</a:t>
                      </a:r>
                    </a:p>
                    <a:p>
                      <a:r>
                        <a:rPr lang="de-DE" baseline="0" noProof="0" dirty="0"/>
                        <a:t>Bridge -&gt; separiert Interface und Implementierung, so dass unterschiedliche Implementierungen leicht austauschbar sind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sieht der Beispielcode für folgendes Szenario aus:</a:t>
            </a:r>
          </a:p>
          <a:p>
            <a:pPr lvl="1"/>
            <a:r>
              <a:rPr lang="de-DE" dirty="0"/>
              <a:t>Ziel: Stack</a:t>
            </a:r>
          </a:p>
          <a:p>
            <a:pPr lvl="1"/>
            <a:r>
              <a:rPr lang="de-DE" dirty="0"/>
              <a:t>Dienst: List</a:t>
            </a:r>
          </a:p>
          <a:p>
            <a:r>
              <a:rPr lang="de-DE" dirty="0"/>
              <a:t>Implementieren Sie einen Stack mittels des Adapter </a:t>
            </a:r>
            <a:r>
              <a:rPr lang="de-DE" dirty="0" smtClean="0"/>
              <a:t>Patterns, </a:t>
            </a:r>
            <a:r>
              <a:rPr lang="de-DE" dirty="0"/>
              <a:t>bei denen Sie bereits implementierte Funktionen einer generischen Liste wiederverwenden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pic>
        <p:nvPicPr>
          <p:cNvPr id="5" name="Picture 2" descr="Objektadapter in UML-Not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712" y="4362097"/>
            <a:ext cx="5904656" cy="24959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1545" y="2060848"/>
            <a:ext cx="299703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7969" y="2060848"/>
            <a:ext cx="427307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1544" y="4293096"/>
            <a:ext cx="7056784" cy="227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1991545" y="1556792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Ziel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807968" y="1556792"/>
            <a:ext cx="391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Dienst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adaptierte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Klasse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991545" y="3717032"/>
            <a:ext cx="13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Adapter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Adapter – </a:t>
            </a:r>
            <a:r>
              <a:rPr lang="de-DE" dirty="0" err="1"/>
              <a:t>Structural</a:t>
            </a:r>
            <a:r>
              <a:rPr lang="de-DE" dirty="0"/>
              <a:t> Pattern VII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1545" y="1882532"/>
            <a:ext cx="299703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7969" y="1882532"/>
            <a:ext cx="4273073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feld 8"/>
          <p:cNvSpPr txBox="1"/>
          <p:nvPr/>
        </p:nvSpPr>
        <p:spPr>
          <a:xfrm>
            <a:off x="1991545" y="1378476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Ziel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5735960" y="1378476"/>
            <a:ext cx="391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Dienst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adaptierte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Klasse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023941" y="3481844"/>
            <a:ext cx="1360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Adapter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90348" y="3961337"/>
            <a:ext cx="6516216" cy="27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Modellieren Sie folgenden Sachverhalt als UML-Klassendiagramm:</a:t>
            </a:r>
          </a:p>
          <a:p>
            <a:pPr lvl="1"/>
            <a:r>
              <a:rPr lang="de-DE" dirty="0"/>
              <a:t>Ein Dialogsystem soll die Verwendung folgender Fenstertypen erlauben:</a:t>
            </a:r>
          </a:p>
          <a:p>
            <a:pPr lvl="2"/>
            <a:r>
              <a:rPr lang="de-DE" dirty="0"/>
              <a:t>einfache Fenster, ohne Zusatzfunktionalität</a:t>
            </a:r>
          </a:p>
          <a:p>
            <a:pPr lvl="2"/>
            <a:r>
              <a:rPr lang="de-DE" dirty="0" smtClean="0"/>
              <a:t>Fenster, </a:t>
            </a:r>
            <a:r>
              <a:rPr lang="de-DE" dirty="0"/>
              <a:t>die eine Titelleiste haben</a:t>
            </a:r>
          </a:p>
          <a:p>
            <a:pPr lvl="2"/>
            <a:r>
              <a:rPr lang="de-DE" dirty="0" smtClean="0"/>
              <a:t>Fenster, </a:t>
            </a:r>
            <a:r>
              <a:rPr lang="de-DE" dirty="0"/>
              <a:t>die eine Statusleiste haben</a:t>
            </a:r>
          </a:p>
          <a:p>
            <a:pPr lvl="2"/>
            <a:r>
              <a:rPr lang="de-DE" dirty="0" smtClean="0"/>
              <a:t>Fenster, </a:t>
            </a:r>
            <a:r>
              <a:rPr lang="de-DE" dirty="0"/>
              <a:t>die horizontal und vertikal “</a:t>
            </a:r>
            <a:r>
              <a:rPr lang="de-DE" dirty="0" err="1"/>
              <a:t>scrollbar</a:t>
            </a:r>
            <a:r>
              <a:rPr lang="de-DE" dirty="0"/>
              <a:t>” sind</a:t>
            </a:r>
          </a:p>
          <a:p>
            <a:pPr lvl="2"/>
            <a:r>
              <a:rPr lang="de-DE" dirty="0"/>
              <a:t>alle daraus konstruierbaren </a:t>
            </a:r>
            <a:r>
              <a:rPr lang="de-DE" dirty="0" smtClean="0"/>
              <a:t>Kombinationen, </a:t>
            </a:r>
            <a:r>
              <a:rPr lang="de-DE" dirty="0"/>
              <a:t>wie z.B. ein Fenster mit </a:t>
            </a:r>
            <a:r>
              <a:rPr lang="de-DE" dirty="0" smtClean="0"/>
              <a:t>Titelleiste, </a:t>
            </a:r>
            <a:r>
              <a:rPr lang="de-DE" dirty="0"/>
              <a:t>das horizontal und vertikal “</a:t>
            </a:r>
            <a:r>
              <a:rPr lang="de-DE" dirty="0" err="1"/>
              <a:t>scrollbar</a:t>
            </a:r>
            <a:r>
              <a:rPr lang="de-DE" dirty="0"/>
              <a:t>”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3720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1: Vererbung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Explosion der Klassenhierarchie</a:t>
            </a:r>
          </a:p>
          <a:p>
            <a:pPr lvl="1"/>
            <a:r>
              <a:rPr lang="de-DE" dirty="0" err="1"/>
              <a:t>TitleStatusScrollBarWindow</a:t>
            </a:r>
            <a:r>
              <a:rPr lang="de-DE" dirty="0"/>
              <a:t> versus </a:t>
            </a:r>
            <a:r>
              <a:rPr lang="de-DE" dirty="0" err="1"/>
              <a:t>ScrollStatusTitleBarWindow</a:t>
            </a:r>
            <a:endParaRPr lang="de-DE" dirty="0"/>
          </a:p>
          <a:p>
            <a:pPr lvl="1"/>
            <a:r>
              <a:rPr lang="de-DE" dirty="0"/>
              <a:t>Was passiert, wenn weitere Features (z.B. </a:t>
            </a:r>
            <a:r>
              <a:rPr lang="de-DE" dirty="0" err="1"/>
              <a:t>ColoredTitleBars</a:t>
            </a:r>
            <a:r>
              <a:rPr lang="de-DE" dirty="0"/>
              <a:t>, 3DScrollBars,…) berücksichtigt werden müssen? </a:t>
            </a:r>
          </a:p>
          <a:p>
            <a:pPr lvl="1"/>
            <a:r>
              <a:rPr lang="de-DE" dirty="0"/>
              <a:t>Zur Laufzeit nicht änderbar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89" y="4221088"/>
            <a:ext cx="4480047" cy="243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81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Decorator</a:t>
            </a:r>
            <a:r>
              <a:rPr lang="de-DE" dirty="0"/>
              <a:t> – </a:t>
            </a:r>
            <a:r>
              <a:rPr lang="de-DE" dirty="0" err="1"/>
              <a:t>Structural</a:t>
            </a:r>
            <a:r>
              <a:rPr lang="de-DE" dirty="0"/>
              <a:t> Pattern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735498"/>
              </p:ext>
            </p:extLst>
          </p:nvPr>
        </p:nvGraphicFramePr>
        <p:xfrm>
          <a:off x="2063552" y="1628800"/>
          <a:ext cx="828092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Decorator</a:t>
                      </a:r>
                      <a:r>
                        <a:rPr lang="de-DE" noProof="0" dirty="0"/>
                        <a:t> – </a:t>
                      </a:r>
                      <a:r>
                        <a:rPr lang="de-DE" noProof="0" dirty="0" err="1"/>
                        <a:t>Structural</a:t>
                      </a:r>
                      <a:r>
                        <a:rPr lang="de-DE" noProof="0" dirty="0"/>
                        <a:t> Pattern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Fügt dynamisch Funktionalität</a:t>
                      </a:r>
                      <a:r>
                        <a:rPr lang="de-DE" baseline="0" noProof="0" dirty="0"/>
                        <a:t> zu bereits bestehenden Klassen hinzu.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Wir benötigen</a:t>
                      </a:r>
                      <a:r>
                        <a:rPr lang="de-DE" baseline="0" noProof="0" dirty="0"/>
                        <a:t> flexible Implementierungen einer Klasse, die je nach Kontext unterschiedlich ausfallen.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Funktionale Erweiterungen sind optional.</a:t>
                      </a:r>
                    </a:p>
                    <a:p>
                      <a:r>
                        <a:rPr lang="de-DE" noProof="0" dirty="0"/>
                        <a:t>Anwendbar,</a:t>
                      </a:r>
                      <a:r>
                        <a:rPr lang="de-DE" baseline="0" noProof="0" dirty="0"/>
                        <a:t> w</a:t>
                      </a:r>
                      <a:r>
                        <a:rPr lang="de-DE" noProof="0" dirty="0"/>
                        <a:t>enn Erweiterungen mittels Vererbung unpraktisch</a:t>
                      </a:r>
                      <a:r>
                        <a:rPr lang="de-DE" baseline="0" noProof="0" dirty="0"/>
                        <a:t> ist.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Flexibler</a:t>
                      </a:r>
                      <a:r>
                        <a:rPr lang="de-DE" baseline="0" noProof="0" dirty="0"/>
                        <a:t> als statische Vererbung.</a:t>
                      </a:r>
                    </a:p>
                    <a:p>
                      <a:r>
                        <a:rPr lang="de-DE" noProof="0" dirty="0"/>
                        <a:t>Problem der Objektschizophrenie</a:t>
                      </a:r>
                      <a:r>
                        <a:rPr lang="de-DE" baseline="0" noProof="0" dirty="0"/>
                        <a:t> (ein Objekt ist zusammengesetzt aus mehreren Objekten).</a:t>
                      </a:r>
                    </a:p>
                    <a:p>
                      <a:r>
                        <a:rPr lang="de-DE" baseline="0" noProof="0" dirty="0"/>
                        <a:t>Viele kleine Objekte.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Entwurfsmuster Dekorierer in UML-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3752" y="3879700"/>
            <a:ext cx="4752975" cy="28479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Decorator</a:t>
            </a:r>
            <a:r>
              <a:rPr lang="de-DE" dirty="0"/>
              <a:t> – </a:t>
            </a:r>
            <a:r>
              <a:rPr lang="de-DE" dirty="0" err="1"/>
              <a:t>Structural</a:t>
            </a:r>
            <a:r>
              <a:rPr lang="de-DE" dirty="0"/>
              <a:t> Pattern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Struktur:</a:t>
            </a:r>
          </a:p>
          <a:p>
            <a:pPr lvl="1"/>
            <a:r>
              <a:rPr lang="de-DE" sz="2000" dirty="0"/>
              <a:t>Instanz eines </a:t>
            </a:r>
            <a:r>
              <a:rPr lang="de-DE" sz="2000" dirty="0" err="1"/>
              <a:t>Dekorierers</a:t>
            </a:r>
            <a:r>
              <a:rPr lang="de-DE" sz="2000" dirty="0"/>
              <a:t> wird vor die zu dekorierende Klasse geschaltet -&gt; Funktionalität des </a:t>
            </a:r>
            <a:r>
              <a:rPr lang="de-DE" sz="2000" dirty="0" err="1" smtClean="0"/>
              <a:t>Dekorierers</a:t>
            </a:r>
            <a:r>
              <a:rPr lang="de-DE" sz="2000" dirty="0" smtClean="0"/>
              <a:t> </a:t>
            </a:r>
            <a:r>
              <a:rPr lang="de-DE" sz="2000" dirty="0"/>
              <a:t>wird zuerst ausgeführt</a:t>
            </a:r>
          </a:p>
          <a:p>
            <a:pPr lvl="1"/>
            <a:r>
              <a:rPr lang="de-DE" sz="2000" dirty="0" err="1"/>
              <a:t>Dekorierer</a:t>
            </a:r>
            <a:r>
              <a:rPr lang="de-DE" sz="2000" dirty="0"/>
              <a:t> hat gleiche Schnittstelle wie zu dekorierende Klasse</a:t>
            </a:r>
          </a:p>
          <a:p>
            <a:pPr lvl="1"/>
            <a:r>
              <a:rPr lang="de-DE" sz="2000" dirty="0"/>
              <a:t>Aufrufe werden weitergeleitet oder komplett selbst verarbeitet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95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528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prstClr val="white"/>
                </a:solidFill>
              </a:rPr>
              <a:t>Requirements</a:t>
            </a:r>
            <a:r>
              <a:rPr lang="de-DE" sz="200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176120" y="4221088"/>
            <a:ext cx="2088232" cy="72008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5015880" y="5229200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2927648" y="4221088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3575720" y="2924944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7572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7983992" y="4952994"/>
            <a:ext cx="22165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Calibri"/>
              </a:rPr>
              <a:t>Responsibility-Driven</a:t>
            </a:r>
            <a:endParaRPr lang="de-DE" dirty="0">
              <a:latin typeface="Calibri"/>
            </a:endParaRPr>
          </a:p>
          <a:p>
            <a:r>
              <a:rPr lang="de-DE" dirty="0">
                <a:solidFill>
                  <a:prstClr val="black"/>
                </a:solidFill>
                <a:latin typeface="Calibri"/>
              </a:rPr>
              <a:t>UML</a:t>
            </a:r>
          </a:p>
          <a:p>
            <a:r>
              <a:rPr lang="de-DE" dirty="0">
                <a:solidFill>
                  <a:srgbClr val="C00000"/>
                </a:solidFill>
                <a:latin typeface="Calibri"/>
              </a:rPr>
              <a:t>Design Patterns</a:t>
            </a:r>
          </a:p>
          <a:p>
            <a:r>
              <a:rPr lang="de-DE" dirty="0" err="1">
                <a:solidFill>
                  <a:prstClr val="black"/>
                </a:solidFill>
                <a:latin typeface="Calibri"/>
              </a:rPr>
              <a:t>Design&amp;Architecture</a:t>
            </a:r>
            <a:endParaRPr lang="de-DE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05" y="2132857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Bessere Lösung: </a:t>
            </a:r>
            <a:r>
              <a:rPr lang="de-DE" dirty="0" err="1"/>
              <a:t>Decorator</a:t>
            </a:r>
            <a:r>
              <a:rPr lang="de-DE" dirty="0"/>
              <a:t> Pattern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2128"/>
            <a:ext cx="8236793" cy="5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4365105"/>
            <a:ext cx="3816424" cy="2543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7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Decorator</a:t>
            </a:r>
            <a:r>
              <a:rPr lang="de-DE" dirty="0"/>
              <a:t> – </a:t>
            </a:r>
            <a:r>
              <a:rPr lang="de-DE" dirty="0" err="1"/>
              <a:t>Structural</a:t>
            </a:r>
            <a:r>
              <a:rPr lang="de-DE" dirty="0"/>
              <a:t> Pattern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7808" y="2204864"/>
            <a:ext cx="4131904" cy="4372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Abgerundetes Rechteck 5"/>
          <p:cNvSpPr/>
          <p:nvPr/>
        </p:nvSpPr>
        <p:spPr>
          <a:xfrm>
            <a:off x="5663952" y="4850688"/>
            <a:ext cx="1440160" cy="13681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6544724" y="47158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in Java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44511" y="1543720"/>
            <a:ext cx="10513168" cy="4594820"/>
          </a:xfrm>
        </p:spPr>
        <p:txBody>
          <a:bodyPr/>
          <a:lstStyle/>
          <a:p>
            <a:r>
              <a:rPr lang="de-DE" sz="2400" dirty="0"/>
              <a:t>java.io enthält verschiedene Funktionen zur Ein- und Ausgabe:</a:t>
            </a:r>
          </a:p>
          <a:p>
            <a:pPr lvl="1"/>
            <a:r>
              <a:rPr lang="de-DE" sz="2000" dirty="0"/>
              <a:t>Programme </a:t>
            </a:r>
            <a:r>
              <a:rPr lang="de-DE" sz="2000" b="1" dirty="0"/>
              <a:t>operieren auf Stream-Objekten</a:t>
            </a:r>
            <a:r>
              <a:rPr lang="de-DE" sz="2000" dirty="0"/>
              <a:t> ...</a:t>
            </a:r>
          </a:p>
          <a:p>
            <a:pPr lvl="1"/>
            <a:r>
              <a:rPr lang="de-DE" sz="2000" b="1" dirty="0"/>
              <a:t>Unabhängig </a:t>
            </a:r>
            <a:r>
              <a:rPr lang="de-DE" sz="2000" dirty="0"/>
              <a:t>von der Datenquelle/-ziel und der Art der Daten</a:t>
            </a:r>
          </a:p>
          <a:p>
            <a:pPr>
              <a:buNone/>
            </a:pPr>
            <a:r>
              <a:rPr lang="en-US" sz="2000" dirty="0" err="1">
                <a:solidFill>
                  <a:srgbClr val="2B91AF"/>
                </a:solidFill>
              </a:rPr>
              <a:t>FileInputStream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fis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FileInputStream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800000"/>
                </a:solidFill>
              </a:rPr>
              <a:t>“my.txt"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2B91AF"/>
                </a:solidFill>
              </a:rPr>
              <a:t>BufferedInputStream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bis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BufferedInputStream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fis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>
              <a:buNone/>
            </a:pPr>
            <a:r>
              <a:rPr lang="en-US" sz="2000" dirty="0" err="1">
                <a:solidFill>
                  <a:srgbClr val="2B91AF"/>
                </a:solidFill>
              </a:rPr>
              <a:t>GzipInputStream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gis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GzipInputStream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rgbClr val="00008B"/>
                </a:solidFill>
              </a:rPr>
              <a:t>new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2B91AF"/>
                </a:solidFill>
              </a:rPr>
              <a:t>ObjectInputStream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bis</a:t>
            </a:r>
            <a:r>
              <a:rPr lang="en-US" sz="2000" dirty="0">
                <a:solidFill>
                  <a:srgbClr val="000000"/>
                </a:solidFill>
              </a:rPr>
              <a:t>));</a:t>
            </a:r>
            <a:endParaRPr lang="en-US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3841130"/>
            <a:ext cx="806450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330020"/>
              </p:ext>
            </p:extLst>
          </p:nvPr>
        </p:nvGraphicFramePr>
        <p:xfrm>
          <a:off x="2063552" y="1484784"/>
          <a:ext cx="828092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Observer – Behavioral Pattern 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Objekt verwaltet Liste von abhängigen Objekten und teilt diesen Änderungen 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Auch</a:t>
                      </a:r>
                      <a:r>
                        <a:rPr lang="de-DE" baseline="0" noProof="0" dirty="0"/>
                        <a:t> bekannt als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Publish</a:t>
                      </a:r>
                      <a:r>
                        <a:rPr lang="de-DE" noProof="0" dirty="0"/>
                        <a:t>-Subscribe</a:t>
                      </a:r>
                      <a:r>
                        <a:rPr lang="de-DE" baseline="0" noProof="0" dirty="0"/>
                        <a:t> 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Implementiert</a:t>
                      </a:r>
                      <a:r>
                        <a:rPr lang="de-DE" baseline="0" noProof="0" dirty="0"/>
                        <a:t> verteilte Ereignisbehandlung (bei einem Ereignis müssen viele Objekte informiert werden).</a:t>
                      </a:r>
                    </a:p>
                    <a:p>
                      <a:r>
                        <a:rPr lang="de-DE" baseline="0" noProof="0" dirty="0"/>
                        <a:t>Schlüsselfunktion beim Model-View-</a:t>
                      </a:r>
                      <a:r>
                        <a:rPr lang="de-DE" baseline="0" noProof="0" dirty="0" err="1"/>
                        <a:t>Controler</a:t>
                      </a:r>
                      <a:r>
                        <a:rPr lang="de-DE" baseline="0" noProof="0" dirty="0"/>
                        <a:t> (MVC) Architektur-Pattern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Wenn eine Änderung an einem Objekt die Änderung</a:t>
                      </a:r>
                      <a:r>
                        <a:rPr lang="de-DE" baseline="0" noProof="0" dirty="0"/>
                        <a:t> an anderen Objekten erfordert und man weiß nicht, wie viele abhängige Objekte es gibt.</a:t>
                      </a:r>
                    </a:p>
                    <a:p>
                      <a:r>
                        <a:rPr lang="de-DE" baseline="0" noProof="0" dirty="0"/>
                        <a:t>Wenn ein Objekt andere Objekte benachrichtigen </a:t>
                      </a:r>
                      <a:r>
                        <a:rPr lang="de-DE" baseline="0" noProof="0" dirty="0" err="1"/>
                        <a:t>willl</a:t>
                      </a:r>
                      <a:r>
                        <a:rPr lang="de-DE" baseline="0" noProof="0" dirty="0"/>
                        <a:t>, ohne dass es die Anderen kennt.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2770" name="Picture 2" descr="http://3.bp.blogspot.com/_3PrjRXLjNSI/TDW6TSYCu0I/AAAAAAAABjk/Vm-Vdc0iQJg/s200/Hawk_ey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0"/>
            <a:ext cx="1104911" cy="1093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62229"/>
              </p:ext>
            </p:extLst>
          </p:nvPr>
        </p:nvGraphicFramePr>
        <p:xfrm>
          <a:off x="2063552" y="1628800"/>
          <a:ext cx="828092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Loose </a:t>
                      </a:r>
                      <a:r>
                        <a:rPr lang="de-DE" noProof="0" dirty="0" err="1"/>
                        <a:t>coupling</a:t>
                      </a:r>
                      <a:r>
                        <a:rPr lang="de-DE" noProof="0" dirty="0"/>
                        <a:t> (Lose Kopplung) von Objekten verbessert Wiederverwendung.</a:t>
                      </a:r>
                      <a:endParaRPr lang="de-DE" baseline="0" noProof="0" dirty="0"/>
                    </a:p>
                    <a:p>
                      <a:r>
                        <a:rPr lang="de-DE" noProof="0" dirty="0"/>
                        <a:t>Unterstützt „Broadcast“ Kommunikation</a:t>
                      </a:r>
                      <a:r>
                        <a:rPr lang="de-DE" baseline="0" noProof="0" dirty="0"/>
                        <a:t> (eine Nachricht an alle Teilnehmer verschicken).</a:t>
                      </a:r>
                    </a:p>
                    <a:p>
                      <a:r>
                        <a:rPr lang="de-DE" baseline="0" noProof="0" dirty="0"/>
                        <a:t>Mitteilungen können zu weiteren Mitteilungen führen und sich somit aufschaukeln.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32"/>
          <p:cNvSpPr txBox="1">
            <a:spLocks noChangeArrowheads="1"/>
          </p:cNvSpPr>
          <p:nvPr/>
        </p:nvSpPr>
        <p:spPr bwMode="auto">
          <a:xfrm>
            <a:off x="2113385" y="4869409"/>
            <a:ext cx="1709737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i="1">
                <a:latin typeface="+mj-lt"/>
              </a:rPr>
              <a:t>Observer</a:t>
            </a:r>
          </a:p>
          <a:p>
            <a:pPr algn="ctr">
              <a:defRPr/>
            </a:pPr>
            <a:endParaRPr lang="en-US" i="1">
              <a:latin typeface="+mj-lt"/>
            </a:endParaRPr>
          </a:p>
        </p:txBody>
      </p:sp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6552034" y="4869408"/>
            <a:ext cx="863600" cy="646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1">
                <a:latin typeface="+mj-lt"/>
              </a:rPr>
              <a:t>Subject</a:t>
            </a:r>
          </a:p>
          <a:p>
            <a:pPr algn="ctr">
              <a:defRPr/>
            </a:pPr>
            <a:endParaRPr lang="en-US" i="1">
              <a:latin typeface="+mj-lt"/>
            </a:endParaRPr>
          </a:p>
        </p:txBody>
      </p:sp>
      <p:sp>
        <p:nvSpPr>
          <p:cNvPr id="10" name="Line 35"/>
          <p:cNvSpPr>
            <a:spLocks noChangeShapeType="1"/>
          </p:cNvSpPr>
          <p:nvPr/>
        </p:nvSpPr>
        <p:spPr bwMode="auto">
          <a:xfrm flipH="1" flipV="1">
            <a:off x="3842172" y="5301208"/>
            <a:ext cx="2735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3913610" y="5445670"/>
            <a:ext cx="2446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3) Informiert über Event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>
            <a:off x="3842172" y="4940845"/>
            <a:ext cx="2735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3913610" y="4580484"/>
            <a:ext cx="2230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1) Bekundet Interesse</a:t>
            </a:r>
          </a:p>
        </p:txBody>
      </p:sp>
      <p:sp>
        <p:nvSpPr>
          <p:cNvPr id="14" name="Freeform 52"/>
          <p:cNvSpPr>
            <a:spLocks/>
          </p:cNvSpPr>
          <p:nvPr/>
        </p:nvSpPr>
        <p:spPr bwMode="auto">
          <a:xfrm>
            <a:off x="7464153" y="4725145"/>
            <a:ext cx="784225" cy="560387"/>
          </a:xfrm>
          <a:custGeom>
            <a:avLst/>
            <a:gdLst>
              <a:gd name="T0" fmla="*/ 0 w 494"/>
              <a:gd name="T1" fmla="*/ 140 h 353"/>
              <a:gd name="T2" fmla="*/ 346 w 494"/>
              <a:gd name="T3" fmla="*/ 0 h 353"/>
              <a:gd name="T4" fmla="*/ 494 w 494"/>
              <a:gd name="T5" fmla="*/ 353 h 353"/>
              <a:gd name="T6" fmla="*/ 9 w 494"/>
              <a:gd name="T7" fmla="*/ 230 h 353"/>
              <a:gd name="T8" fmla="*/ 0 60000 65536"/>
              <a:gd name="T9" fmla="*/ 0 60000 65536"/>
              <a:gd name="T10" fmla="*/ 0 60000 65536"/>
              <a:gd name="T11" fmla="*/ 0 60000 65536"/>
              <a:gd name="T12" fmla="*/ 0 w 494"/>
              <a:gd name="T13" fmla="*/ 0 h 353"/>
              <a:gd name="T14" fmla="*/ 494 w 494"/>
              <a:gd name="T15" fmla="*/ 353 h 3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4" h="353">
                <a:moveTo>
                  <a:pt x="0" y="140"/>
                </a:moveTo>
                <a:lnTo>
                  <a:pt x="346" y="0"/>
                </a:lnTo>
                <a:lnTo>
                  <a:pt x="494" y="353"/>
                </a:lnTo>
                <a:lnTo>
                  <a:pt x="9" y="23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53"/>
          <p:cNvSpPr txBox="1">
            <a:spLocks noChangeArrowheads="1"/>
          </p:cNvSpPr>
          <p:nvPr/>
        </p:nvSpPr>
        <p:spPr bwMode="auto">
          <a:xfrm>
            <a:off x="7752184" y="5301209"/>
            <a:ext cx="2368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+mj-lt"/>
              </a:rPr>
              <a:t>2) Merke Interessenten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Kontext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1026" name="Picture 2" descr="Objektdiagramm ohne Anwendung des Observer-Patter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989751"/>
            <a:ext cx="4205114" cy="294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itObserver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2708920"/>
            <a:ext cx="4640681" cy="33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IV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7203439" y="2996952"/>
            <a:ext cx="4392488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IBeobachter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update(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message);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ISubjekt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registerObserver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IBeobachter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removeObserver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IBeobachter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pic>
        <p:nvPicPr>
          <p:cNvPr id="3074" name="Picture 2" descr="ObserverPatter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2418088"/>
            <a:ext cx="4648646" cy="315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/>
          <p:cNvSpPr/>
          <p:nvPr/>
        </p:nvSpPr>
        <p:spPr>
          <a:xfrm>
            <a:off x="1991544" y="604582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http://www.tornau.name/2014/02/das-observer-pattern-beobachter-muster/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sieht die Realisierung des Observer Patterns aus für eine Client-Server Kommunikation?</a:t>
            </a:r>
          </a:p>
          <a:p>
            <a:pPr lvl="1"/>
            <a:r>
              <a:rPr lang="de-DE" dirty="0"/>
              <a:t>Mehrere unterschiedliche </a:t>
            </a:r>
            <a:r>
              <a:rPr lang="de-DE" dirty="0" smtClean="0"/>
              <a:t>Clients (</a:t>
            </a:r>
            <a:r>
              <a:rPr lang="de-DE" dirty="0" err="1" smtClean="0"/>
              <a:t>WebClient</a:t>
            </a:r>
            <a:r>
              <a:rPr lang="de-DE" dirty="0" smtClean="0"/>
              <a:t>, Messenger,…) </a:t>
            </a:r>
            <a:r>
              <a:rPr lang="de-DE" dirty="0"/>
              <a:t>verbinden sich mit Server und wollen über Änderungen informiert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pic>
        <p:nvPicPr>
          <p:cNvPr id="5" name="Picture 2" descr="ObserverPatter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813024"/>
            <a:ext cx="4288606" cy="291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– Behavioral Pattern V</a:t>
            </a:r>
          </a:p>
        </p:txBody>
      </p:sp>
      <p:sp>
        <p:nvSpPr>
          <p:cNvPr id="6" name="Rechteck 5"/>
          <p:cNvSpPr/>
          <p:nvPr/>
        </p:nvSpPr>
        <p:spPr>
          <a:xfrm>
            <a:off x="1703512" y="1556793"/>
            <a:ext cx="4032448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Server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ISubject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   private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&gt; </a:t>
            </a:r>
            <a:r>
              <a:rPr lang="en-US" sz="1400" dirty="0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=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&gt;();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String message;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</a:t>
            </a:r>
            <a:r>
              <a:rPr lang="en-US" sz="1400" b="1" dirty="0">
                <a:solidFill>
                  <a:srgbClr val="7F0055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</a:rPr>
              <a:t> </a:t>
            </a:r>
            <a:r>
              <a:rPr lang="en-US" sz="1400" b="1" dirty="0">
                <a:solidFill>
                  <a:srgbClr val="7F0055"/>
                </a:solidFill>
              </a:rPr>
              <a:t>void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postMessage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(String message)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sz="1400" dirty="0" err="1">
                <a:solidFill>
                  <a:srgbClr val="0000FF"/>
                </a:solidFill>
                <a:latin typeface="+mj-lt"/>
              </a:rPr>
              <a:t>this.message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= message;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646464"/>
                </a:solidFill>
              </a:rPr>
              <a:t>@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registerObserver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observer)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dirty="0" err="1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@Override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removeObserver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observer)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dirty="0" err="1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.remove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(observer);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@Override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notifyObservers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ob : </a:t>
            </a:r>
            <a:r>
              <a:rPr lang="en-US" sz="1400" dirty="0">
                <a:solidFill>
                  <a:srgbClr val="0000C0"/>
                </a:solidFill>
                <a:latin typeface="+mj-lt"/>
              </a:rPr>
              <a:t>observers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ob.update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this.message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+mj-lt"/>
              </a:rPr>
            </a:b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23992" y="1556794"/>
            <a:ext cx="4536504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WebClient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+mj-lt"/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646464"/>
                </a:solidFill>
              </a:rPr>
              <a:t>@</a:t>
            </a:r>
            <a:r>
              <a:rPr lang="en-US" sz="1400" dirty="0">
                <a:solidFill>
                  <a:srgbClr val="646464"/>
                </a:solidFill>
                <a:latin typeface="+mj-lt"/>
              </a:rPr>
              <a:t>Override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update(String message)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    </a:t>
            </a:r>
            <a:r>
              <a:rPr lang="en-US" sz="1400" dirty="0" err="1">
                <a:solidFill>
                  <a:srgbClr val="000000"/>
                </a:solidFill>
              </a:rPr>
              <a:t>postOnWebPage</a:t>
            </a:r>
            <a:r>
              <a:rPr lang="en-US" sz="1400" dirty="0">
                <a:solidFill>
                  <a:srgbClr val="000000"/>
                </a:solidFill>
              </a:rPr>
              <a:t>(message);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} 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…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 Messenger </a:t>
            </a:r>
            <a:r>
              <a:rPr lang="en-US" sz="1400" b="1" dirty="0">
                <a:solidFill>
                  <a:srgbClr val="7F0055"/>
                </a:solidFill>
              </a:rPr>
              <a:t>implements</a:t>
            </a:r>
            <a:r>
              <a:rPr lang="en-US" sz="1400" dirty="0">
                <a:solidFill>
                  <a:srgbClr val="000000"/>
                </a:solidFill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</a:rPr>
              <a:t>IObserver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{</a:t>
            </a:r>
          </a:p>
          <a:p>
            <a:r>
              <a:rPr lang="en-US" sz="1400" dirty="0">
                <a:solidFill>
                  <a:srgbClr val="646464"/>
                </a:solidFill>
              </a:rPr>
              <a:t>@Override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    </a:t>
            </a:r>
            <a:r>
              <a:rPr lang="en-US" sz="1400" b="1" dirty="0">
                <a:solidFill>
                  <a:srgbClr val="7F0055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</a:rPr>
              <a:t> </a:t>
            </a:r>
            <a:r>
              <a:rPr lang="en-US" sz="1400" b="1" dirty="0">
                <a:solidFill>
                  <a:srgbClr val="7F0055"/>
                </a:solidFill>
              </a:rPr>
              <a:t>void</a:t>
            </a:r>
            <a:r>
              <a:rPr lang="en-US" sz="1400" dirty="0">
                <a:solidFill>
                  <a:srgbClr val="000000"/>
                </a:solidFill>
              </a:rPr>
              <a:t> update(String message) {</a:t>
            </a:r>
          </a:p>
          <a:p>
            <a:r>
              <a:rPr lang="en-US" sz="1400" dirty="0">
                <a:solidFill>
                  <a:srgbClr val="000000"/>
                </a:solidFill>
              </a:rPr>
              <a:t>           </a:t>
            </a:r>
            <a:r>
              <a:rPr lang="en-US" sz="1400" dirty="0" err="1">
                <a:solidFill>
                  <a:srgbClr val="000000"/>
                </a:solidFill>
              </a:rPr>
              <a:t>System.out.println</a:t>
            </a:r>
            <a:r>
              <a:rPr lang="en-US" sz="1400" dirty="0">
                <a:solidFill>
                  <a:srgbClr val="000000"/>
                </a:solidFill>
              </a:rPr>
              <a:t>(“Receiving message: “ + message);</a:t>
            </a:r>
          </a:p>
          <a:p>
            <a:r>
              <a:rPr lang="en-US" sz="1400" dirty="0">
                <a:solidFill>
                  <a:srgbClr val="000000"/>
                </a:solidFill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</a:rPr>
              <a:t>class</a:t>
            </a:r>
            <a:r>
              <a:rPr lang="en-US" sz="1400" dirty="0">
                <a:solidFill>
                  <a:srgbClr val="000000"/>
                </a:solidFill>
              </a:rPr>
              <a:t> Main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</a:t>
            </a:r>
            <a:r>
              <a:rPr lang="en-US" sz="1400" b="1" dirty="0">
                <a:solidFill>
                  <a:srgbClr val="7F0055"/>
                </a:solidFill>
              </a:rPr>
              <a:t>public static void </a:t>
            </a:r>
            <a:r>
              <a:rPr lang="en-US" sz="1400" dirty="0">
                <a:solidFill>
                  <a:srgbClr val="000000"/>
                </a:solidFill>
              </a:rPr>
              <a:t>main(String [] </a:t>
            </a:r>
            <a:r>
              <a:rPr lang="en-US" sz="1400" dirty="0" err="1">
                <a:solidFill>
                  <a:srgbClr val="000000"/>
                </a:solidFill>
              </a:rPr>
              <a:t>args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Server s = new Server();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WebClient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= new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WebClient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s.registerObserver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wc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Messenger m = new Messenger();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sz="1400" dirty="0" err="1">
                <a:solidFill>
                  <a:srgbClr val="000000"/>
                </a:solidFill>
              </a:rPr>
              <a:t>.registerObserver</a:t>
            </a:r>
            <a:r>
              <a:rPr lang="en-US" sz="1400" dirty="0">
                <a:solidFill>
                  <a:srgbClr val="000000"/>
                </a:solidFill>
              </a:rPr>
              <a:t>(m);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s.postMessage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(“Hello World!”);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} 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+mj-lt"/>
              </a:rPr>
            </a:b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– Behavioral Pattern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93152"/>
              </p:ext>
            </p:extLst>
          </p:nvPr>
        </p:nvGraphicFramePr>
        <p:xfrm>
          <a:off x="2063552" y="1484784"/>
          <a:ext cx="828092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Pattern Name und Klassifikation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Visitor – Behavioral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Trennung</a:t>
                      </a:r>
                      <a:r>
                        <a:rPr lang="de-DE" baseline="0" noProof="0" dirty="0"/>
                        <a:t> von Algorithmus und Daten auf denen der Algorithmus angewendet wird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Durch die Trennung können neue Algorithmen / Funktionen auf existierenden Objekt(-strukturen)</a:t>
                      </a:r>
                      <a:r>
                        <a:rPr lang="de-DE" baseline="0" noProof="0" dirty="0"/>
                        <a:t> angewendet werden, ohne diese Objekte/Strukturen ändern zu müssen.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Struktur mit vielen Klassen vorhanden.</a:t>
                      </a:r>
                    </a:p>
                    <a:p>
                      <a:r>
                        <a:rPr lang="de-DE" noProof="0" dirty="0"/>
                        <a:t>Man möchte Funktionen anwenden, die abhängig von der jeweiligen Klasse sind.</a:t>
                      </a:r>
                    </a:p>
                    <a:p>
                      <a:r>
                        <a:rPr lang="de-DE" noProof="0" dirty="0"/>
                        <a:t>Menge der Klassen ist stabil.</a:t>
                      </a:r>
                    </a:p>
                    <a:p>
                      <a:r>
                        <a:rPr lang="de-DE" noProof="0" dirty="0"/>
                        <a:t>Man möchte neue Operationen hinzufügen.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 Patterns</a:t>
            </a:r>
          </a:p>
          <a:p>
            <a:pPr lvl="1"/>
            <a:r>
              <a:rPr lang="de-DE" dirty="0"/>
              <a:t>Warum notwendig?</a:t>
            </a:r>
          </a:p>
          <a:p>
            <a:pPr lvl="1"/>
            <a:r>
              <a:rPr lang="de-DE" dirty="0"/>
              <a:t>Klassifizierung von Patterns</a:t>
            </a:r>
          </a:p>
          <a:p>
            <a:pPr lvl="1"/>
            <a:r>
              <a:rPr lang="de-DE" dirty="0"/>
              <a:t>Beschreibung von Patterns</a:t>
            </a:r>
          </a:p>
          <a:p>
            <a:pPr lvl="1"/>
            <a:r>
              <a:rPr lang="de-DE" dirty="0"/>
              <a:t>Kennenlernen von Patterns</a:t>
            </a:r>
          </a:p>
          <a:p>
            <a:r>
              <a:rPr lang="de-DE" dirty="0">
                <a:solidFill>
                  <a:srgbClr val="FFC000"/>
                </a:solidFill>
              </a:rPr>
              <a:t>Bonus: Anti-Patterns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– Behavioral Pattern 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64089"/>
              </p:ext>
            </p:extLst>
          </p:nvPr>
        </p:nvGraphicFramePr>
        <p:xfrm>
          <a:off x="2063552" y="1628800"/>
          <a:ext cx="828092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Einfach</a:t>
                      </a:r>
                      <a:r>
                        <a:rPr lang="de-DE" baseline="0" noProof="0" dirty="0"/>
                        <a:t> neue Operationen hinzufügen.</a:t>
                      </a:r>
                    </a:p>
                    <a:p>
                      <a:r>
                        <a:rPr lang="de-DE" baseline="0" noProof="0" dirty="0"/>
                        <a:t>Gruppiert verwandte Operationen in einem </a:t>
                      </a:r>
                      <a:r>
                        <a:rPr lang="de-DE" baseline="0" noProof="0" dirty="0" err="1"/>
                        <a:t>Visitor</a:t>
                      </a:r>
                      <a:r>
                        <a:rPr lang="de-DE" baseline="0" noProof="0" dirty="0"/>
                        <a:t>.</a:t>
                      </a:r>
                    </a:p>
                    <a:p>
                      <a:r>
                        <a:rPr lang="de-DE" baseline="0" noProof="0" dirty="0"/>
                        <a:t>Neue Elemente hinzufügen ist schwierig.</a:t>
                      </a:r>
                    </a:p>
                    <a:p>
                      <a:r>
                        <a:rPr lang="de-DE" baseline="0" noProof="0" dirty="0" err="1"/>
                        <a:t>Visitor</a:t>
                      </a:r>
                      <a:r>
                        <a:rPr lang="de-DE" baseline="0" noProof="0" dirty="0"/>
                        <a:t> kann Zustand speichern.</a:t>
                      </a:r>
                    </a:p>
                    <a:p>
                      <a:r>
                        <a:rPr lang="de-DE" baseline="0" noProof="0" dirty="0"/>
                        <a:t>Elemente müssen ein Interface bereitstellen / </a:t>
                      </a:r>
                      <a:r>
                        <a:rPr lang="de-DE" baseline="0" noProof="0" dirty="0" err="1"/>
                        <a:t>impl</a:t>
                      </a:r>
                      <a:r>
                        <a:rPr lang="de-DE" baseline="0" noProof="0" dirty="0"/>
                        <a:t>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– Behavioral Pattern III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pic>
        <p:nvPicPr>
          <p:cNvPr id="59394" name="Picture 2" descr="Datei:Besuch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1469901"/>
            <a:ext cx="7506072" cy="5129149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5226526" y="6597932"/>
            <a:ext cx="4685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CC: </a:t>
            </a:r>
            <a:r>
              <a:rPr lang="en-US" sz="800" dirty="0" err="1"/>
              <a:t>Rayx</a:t>
            </a:r>
            <a:r>
              <a:rPr lang="en-US" sz="800" dirty="0"/>
              <a:t> [http://de.wikipedia.org/w/index.php?title=Datei:Besucher.png&amp;filetimestamp=20110505191845]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das </a:t>
            </a:r>
            <a:r>
              <a:rPr lang="en-US" dirty="0" err="1"/>
              <a:t>Hinzufügen</a:t>
            </a:r>
            <a:r>
              <a:rPr lang="en-US" dirty="0"/>
              <a:t> </a:t>
            </a:r>
            <a:r>
              <a:rPr lang="en-US" dirty="0" err="1"/>
              <a:t>neuer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schwierig</a:t>
            </a:r>
            <a:r>
              <a:rPr lang="en-US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pic>
        <p:nvPicPr>
          <p:cNvPr id="5" name="Picture 2" descr="Datei:Besuch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1544" y="2376262"/>
            <a:ext cx="6480720" cy="44284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– Behavioral Pattern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05535"/>
              </p:ext>
            </p:extLst>
          </p:nvPr>
        </p:nvGraphicFramePr>
        <p:xfrm>
          <a:off x="2063552" y="1484784"/>
          <a:ext cx="8280920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8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Pattern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Iterator</a:t>
                      </a:r>
                      <a:r>
                        <a:rPr lang="en-US" dirty="0"/>
                        <a:t> – Behavioral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Zweck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Sequentieller Zugriff auf Elemente einer aggregierten Struktur, ohne diese zu kennen.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Auch</a:t>
                      </a:r>
                      <a:r>
                        <a:rPr lang="de-DE" baseline="0" noProof="0" dirty="0"/>
                        <a:t> bekannt als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Cursor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Objekte werden häufige in einer Sammlung (z.B.</a:t>
                      </a:r>
                      <a:r>
                        <a:rPr lang="de-DE" baseline="0" noProof="0" dirty="0"/>
                        <a:t> Liste) zusammengefasst. Auf Elemente dieser Sammlung soll möglichst generisch und ohne Kenntnis von Implementierungsdetails zugegriffen werden können.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Anwendbarkeit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Elemente in Sammlung zusammengefasst.</a:t>
                      </a:r>
                    </a:p>
                    <a:p>
                      <a:r>
                        <a:rPr lang="de-DE" noProof="0" dirty="0"/>
                        <a:t>Zugriff auf Elemente unabhängig von der Implementierung der Sammlung.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Implementierung</a:t>
                      </a:r>
                      <a:r>
                        <a:rPr lang="de-DE" baseline="0" noProof="0" dirty="0"/>
                        <a:t> der Sammlung unsichtbar.</a:t>
                      </a:r>
                    </a:p>
                    <a:p>
                      <a:r>
                        <a:rPr lang="de-DE" baseline="0" noProof="0" dirty="0"/>
                        <a:t>Wenn Sammlung sich während Iteration ändert, kann es zu Fehlern kommen.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– Behavioral Pattern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1844824"/>
            <a:ext cx="10513168" cy="4882852"/>
          </a:xfrm>
        </p:spPr>
        <p:txBody>
          <a:bodyPr/>
          <a:lstStyle/>
          <a:p>
            <a:r>
              <a:rPr lang="de-DE" dirty="0"/>
              <a:t>Struktur</a:t>
            </a:r>
          </a:p>
          <a:p>
            <a:pPr lvl="1"/>
            <a:r>
              <a:rPr lang="de-DE" sz="2000" dirty="0"/>
              <a:t>Aggregate = Sammlung von Elementen</a:t>
            </a:r>
          </a:p>
          <a:p>
            <a:pPr lvl="1"/>
            <a:r>
              <a:rPr lang="de-DE" sz="2000" dirty="0" err="1"/>
              <a:t>IterableAggregate</a:t>
            </a:r>
            <a:r>
              <a:rPr lang="de-DE" sz="2000" dirty="0"/>
              <a:t> = </a:t>
            </a:r>
            <a:r>
              <a:rPr lang="de-DE" sz="2000" dirty="0" smtClean="0"/>
              <a:t>Interface, </a:t>
            </a:r>
            <a:r>
              <a:rPr lang="de-DE" sz="2000" dirty="0"/>
              <a:t>um Sammlung zu iterieren (spezifiziert nicht, welche Datenstruktur als Sammlung genutzt werden soll)</a:t>
            </a:r>
          </a:p>
          <a:p>
            <a:pPr lvl="1"/>
            <a:r>
              <a:rPr lang="de-DE" sz="2000" dirty="0" err="1"/>
              <a:t>ConcreteAggregate</a:t>
            </a:r>
            <a:r>
              <a:rPr lang="de-DE" sz="2000" dirty="0"/>
              <a:t> = Implementierung dieses Interfaces</a:t>
            </a:r>
          </a:p>
          <a:p>
            <a:pPr lvl="1"/>
            <a:r>
              <a:rPr lang="de-DE" sz="2000" dirty="0" err="1"/>
              <a:t>createIterator</a:t>
            </a:r>
            <a:r>
              <a:rPr lang="de-DE" sz="2000" dirty="0"/>
              <a:t>() gibt Objekt vom Typ </a:t>
            </a:r>
            <a:r>
              <a:rPr lang="de-DE" sz="2000" dirty="0" err="1"/>
              <a:t>ConcreteIterator</a:t>
            </a:r>
            <a:r>
              <a:rPr lang="de-DE" sz="2000" dirty="0"/>
              <a:t> zurück</a:t>
            </a:r>
          </a:p>
          <a:p>
            <a:pPr lvl="1"/>
            <a:r>
              <a:rPr lang="de-DE" sz="2000" dirty="0" err="1"/>
              <a:t>ConcreteIterator</a:t>
            </a:r>
            <a:r>
              <a:rPr lang="de-DE" sz="2000" dirty="0"/>
              <a:t> implementiert </a:t>
            </a:r>
            <a:r>
              <a:rPr lang="de-DE" sz="2000" dirty="0" err="1"/>
              <a:t>Iterator</a:t>
            </a:r>
            <a:r>
              <a:rPr lang="de-DE" sz="2000" dirty="0"/>
              <a:t> Interface</a:t>
            </a:r>
          </a:p>
          <a:p>
            <a:pPr lvl="1"/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  <p:pic>
        <p:nvPicPr>
          <p:cNvPr id="65540" name="Picture 4" descr="http://www.as3dp.com/wp-content/uploads/2008/09/fig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0056" y="4459424"/>
            <a:ext cx="4536504" cy="22682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– Behavioral Pattern III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207568" y="1397094"/>
            <a:ext cx="770485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</a:rPr>
              <a:t>public 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/>
              <a:t>IIterableAggregate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public interface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remove(); 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//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Löscht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zuletzt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zurück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gegebenes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Element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aus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Sammlung</a:t>
            </a:r>
            <a:endParaRPr lang="en-US" sz="1400" dirty="0">
              <a:solidFill>
                <a:schemeClr val="accent3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Object next(); </a:t>
            </a:r>
            <a:r>
              <a:rPr lang="en-US" sz="1400" dirty="0">
                <a:solidFill>
                  <a:schemeClr val="accent3"/>
                </a:solidFill>
              </a:rPr>
              <a:t>//</a:t>
            </a:r>
            <a:r>
              <a:rPr lang="en-US" sz="1400" dirty="0" err="1">
                <a:solidFill>
                  <a:schemeClr val="accent3"/>
                </a:solidFill>
              </a:rPr>
              <a:t>Gibt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nächstes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Objekt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zurück</a:t>
            </a:r>
            <a:r>
              <a:rPr lang="en-US" sz="1400" dirty="0">
                <a:solidFill>
                  <a:schemeClr val="accent3"/>
                </a:solidFill>
              </a:rPr>
              <a:t> und </a:t>
            </a:r>
            <a:r>
              <a:rPr lang="en-US" sz="1400" dirty="0" err="1">
                <a:solidFill>
                  <a:schemeClr val="accent3"/>
                </a:solidFill>
              </a:rPr>
              <a:t>setzt</a:t>
            </a:r>
            <a:r>
              <a:rPr lang="en-US" sz="1400" dirty="0">
                <a:solidFill>
                  <a:schemeClr val="accent3"/>
                </a:solidFill>
              </a:rPr>
              <a:t> den </a:t>
            </a:r>
            <a:r>
              <a:rPr lang="en-US" sz="1400" dirty="0" err="1">
                <a:solidFill>
                  <a:schemeClr val="accent3"/>
                </a:solidFill>
              </a:rPr>
              <a:t>Zeiger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weiter</a:t>
            </a:r>
            <a:r>
              <a:rPr lang="en-US" sz="1400" dirty="0">
                <a:solidFill>
                  <a:schemeClr val="accent3"/>
                </a:solidFill>
              </a:rPr>
              <a:t> in </a:t>
            </a:r>
            <a:r>
              <a:rPr lang="en-US" sz="1400" dirty="0" err="1">
                <a:solidFill>
                  <a:schemeClr val="accent3"/>
                </a:solidFill>
              </a:rPr>
              <a:t>der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Sammlung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(); </a:t>
            </a:r>
            <a:r>
              <a:rPr lang="en-US" sz="1400" dirty="0">
                <a:solidFill>
                  <a:schemeClr val="accent3"/>
                </a:solidFill>
              </a:rPr>
              <a:t>//</a:t>
            </a:r>
            <a:r>
              <a:rPr lang="en-US" sz="1400" dirty="0" err="1">
                <a:solidFill>
                  <a:schemeClr val="accent3"/>
                </a:solidFill>
              </a:rPr>
              <a:t>Gibt</a:t>
            </a:r>
            <a:r>
              <a:rPr lang="en-US" sz="1400" dirty="0">
                <a:solidFill>
                  <a:schemeClr val="accent3"/>
                </a:solidFill>
              </a:rPr>
              <a:t> true </a:t>
            </a:r>
            <a:r>
              <a:rPr lang="en-US" sz="1400" dirty="0" err="1">
                <a:solidFill>
                  <a:schemeClr val="accent3"/>
                </a:solidFill>
              </a:rPr>
              <a:t>zurück</a:t>
            </a:r>
            <a:r>
              <a:rPr lang="en-US" sz="1400" dirty="0">
                <a:solidFill>
                  <a:schemeClr val="accent3"/>
                </a:solidFill>
              </a:rPr>
              <a:t>, falls </a:t>
            </a:r>
            <a:r>
              <a:rPr lang="en-US" sz="1400" dirty="0" err="1">
                <a:solidFill>
                  <a:schemeClr val="accent3"/>
                </a:solidFill>
              </a:rPr>
              <a:t>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noch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weitere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Elemente</a:t>
            </a:r>
            <a:r>
              <a:rPr lang="en-US" sz="1400" dirty="0">
                <a:solidFill>
                  <a:schemeClr val="accent3"/>
                </a:solidFill>
              </a:rPr>
              <a:t> in </a:t>
            </a:r>
            <a:r>
              <a:rPr lang="en-US" sz="1400" dirty="0" err="1">
                <a:solidFill>
                  <a:schemeClr val="accent3"/>
                </a:solidFill>
              </a:rPr>
              <a:t>der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Sammlung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gibt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  <p:sp>
        <p:nvSpPr>
          <p:cNvPr id="8" name="Rechteck 7"/>
          <p:cNvSpPr/>
          <p:nvPr/>
        </p:nvSpPr>
        <p:spPr>
          <a:xfrm>
            <a:off x="2207568" y="3212976"/>
            <a:ext cx="7704856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</a:rPr>
              <a:t>public 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SimpleList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b="1" dirty="0">
                <a:solidFill>
                  <a:srgbClr val="7F0055"/>
                </a:solidFill>
              </a:rPr>
              <a:t>implements </a:t>
            </a:r>
            <a:r>
              <a:rPr lang="en-US" sz="1400" dirty="0" err="1"/>
              <a:t>IIterableAggregate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US" sz="1400" b="1" dirty="0">
                <a:solidFill>
                  <a:srgbClr val="7F0055"/>
                </a:solidFill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&lt;T&gt;();</a:t>
            </a:r>
          </a:p>
          <a:p>
            <a:r>
              <a:rPr lang="en-US" sz="1400" dirty="0">
                <a:solidFill>
                  <a:srgbClr val="646464"/>
                </a:solidFill>
              </a:rPr>
              <a:t>   @Override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</a:rPr>
              <a:t>    </a:t>
            </a:r>
            <a:r>
              <a:rPr lang="en-US" sz="1400" b="1" dirty="0">
                <a:solidFill>
                  <a:srgbClr val="7F0055"/>
                </a:solidFill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createIterator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  </a:t>
            </a:r>
            <a:r>
              <a:rPr lang="en-US" sz="1400" b="1" dirty="0">
                <a:solidFill>
                  <a:srgbClr val="7F0055"/>
                </a:solidFill>
              </a:rPr>
              <a:t>return new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SimpleListIterator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);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… 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// Add, delete, etc.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  <a:p>
            <a:r>
              <a:rPr lang="en-US" sz="1400" b="1" dirty="0">
                <a:solidFill>
                  <a:srgbClr val="7F0055"/>
                </a:solidFill>
                <a:latin typeface="+mj-lt"/>
              </a:rPr>
              <a:t>public class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SimpleListIterator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b="1" dirty="0">
                <a:solidFill>
                  <a:srgbClr val="7F0055"/>
                </a:solidFill>
              </a:rPr>
              <a:t>implements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IIterator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index = -1;   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&lt;T&gt;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; </a:t>
            </a:r>
            <a:r>
              <a:rPr lang="en-US" sz="1400" dirty="0">
                <a:solidFill>
                  <a:schemeClr val="accent3"/>
                </a:solidFill>
              </a:rPr>
              <a:t>// </a:t>
            </a:r>
            <a:r>
              <a:rPr lang="en-US" sz="1400" dirty="0" err="1">
                <a:solidFill>
                  <a:schemeClr val="accent3"/>
                </a:solidFill>
              </a:rPr>
              <a:t>Im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Konstruktor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initialisieren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Object next()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index++;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400" b="1" dirty="0">
                <a:solidFill>
                  <a:srgbClr val="7F0055"/>
                </a:solidFill>
              </a:rPr>
              <a:t> return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[index]; }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       </a:t>
            </a:r>
            <a:r>
              <a:rPr lang="en-US" sz="1400" b="1" dirty="0">
                <a:solidFill>
                  <a:srgbClr val="7F0055"/>
                </a:solidFill>
                <a:latin typeface="+mj-lt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hasNext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400" b="1" dirty="0">
                <a:solidFill>
                  <a:srgbClr val="7F0055"/>
                </a:solidFill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(index &lt; (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sammlung.length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-1)); } 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</a:rPr>
              <a:t>		</a:t>
            </a:r>
            <a:r>
              <a:rPr lang="en-US" sz="1400" dirty="0">
                <a:solidFill>
                  <a:schemeClr val="accent3"/>
                </a:solidFill>
              </a:rPr>
              <a:t>//remove() </a:t>
            </a:r>
            <a:r>
              <a:rPr lang="en-US" sz="1400" dirty="0" err="1">
                <a:solidFill>
                  <a:schemeClr val="accent3"/>
                </a:solidFill>
              </a:rPr>
              <a:t>nicht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hier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gezeigt</a:t>
            </a:r>
            <a:r>
              <a:rPr lang="en-US" sz="1400" dirty="0">
                <a:solidFill>
                  <a:schemeClr val="accent3"/>
                </a:solidFill>
              </a:rPr>
              <a:t>, muss </a:t>
            </a:r>
            <a:r>
              <a:rPr lang="en-US" sz="1400" dirty="0" err="1">
                <a:solidFill>
                  <a:schemeClr val="accent3"/>
                </a:solidFill>
              </a:rPr>
              <a:t>aber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implementiert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werden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Warum sind Design Patterns wichtig?</a:t>
            </a:r>
          </a:p>
          <a:p>
            <a:r>
              <a:rPr lang="de-DE" dirty="0"/>
              <a:t>Was sind folgende Pattern und wie realisiere ich sie?</a:t>
            </a:r>
          </a:p>
          <a:p>
            <a:pPr lvl="1"/>
            <a:r>
              <a:rPr lang="de-DE" dirty="0"/>
              <a:t>Adapter</a:t>
            </a:r>
          </a:p>
          <a:p>
            <a:pPr lvl="1"/>
            <a:r>
              <a:rPr lang="de-DE" dirty="0" err="1"/>
              <a:t>Iterator</a:t>
            </a:r>
            <a:endParaRPr lang="de-DE" dirty="0"/>
          </a:p>
          <a:p>
            <a:pPr lvl="1"/>
            <a:r>
              <a:rPr lang="de-DE" dirty="0" err="1"/>
              <a:t>Decorator</a:t>
            </a:r>
            <a:endParaRPr lang="de-DE" dirty="0"/>
          </a:p>
          <a:p>
            <a:pPr lvl="1"/>
            <a:r>
              <a:rPr lang="de-DE" dirty="0" err="1"/>
              <a:t>Observer</a:t>
            </a:r>
            <a:endParaRPr lang="de-DE" dirty="0"/>
          </a:p>
          <a:p>
            <a:pPr lvl="1"/>
            <a:r>
              <a:rPr lang="de-DE" dirty="0" err="1"/>
              <a:t>Visitor</a:t>
            </a:r>
            <a:endParaRPr lang="de-DE" dirty="0"/>
          </a:p>
          <a:p>
            <a:r>
              <a:rPr lang="de-DE" dirty="0"/>
              <a:t>Was verbessern Design Patterns und wie sind sie klassifiziert</a:t>
            </a:r>
            <a:r>
              <a:rPr lang="de-DE" dirty="0" smtClean="0"/>
              <a:t>?</a:t>
            </a:r>
          </a:p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Sie mitgenommen haben sollten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Design Patterns. Elements of Reusable Object-Oriented Software, </a:t>
            </a:r>
            <a:r>
              <a:rPr lang="en-US" dirty="0"/>
              <a:t>Erich Gamma, Richard Helm, Ralph Johnson, John </a:t>
            </a:r>
            <a:r>
              <a:rPr lang="en-US" dirty="0" err="1"/>
              <a:t>Vlissides</a:t>
            </a:r>
            <a:r>
              <a:rPr lang="en-US" dirty="0"/>
              <a:t>, Addison Wesley, 1995.</a:t>
            </a:r>
          </a:p>
          <a:p>
            <a:r>
              <a:rPr lang="en-US" i="1" dirty="0"/>
              <a:t>Design Patterns Explained: A New Perspective on Object-Oriented Design</a:t>
            </a:r>
            <a:r>
              <a:rPr lang="en-US" dirty="0"/>
              <a:t>, Alan </a:t>
            </a:r>
            <a:r>
              <a:rPr lang="en-US" dirty="0" err="1"/>
              <a:t>Shalloway</a:t>
            </a:r>
            <a:r>
              <a:rPr lang="en-US" dirty="0"/>
              <a:t>, James R. </a:t>
            </a:r>
            <a:r>
              <a:rPr lang="en-US" dirty="0" err="1"/>
              <a:t>Trott</a:t>
            </a:r>
            <a:r>
              <a:rPr lang="en-US" dirty="0"/>
              <a:t>, 2004.</a:t>
            </a:r>
          </a:p>
          <a:p>
            <a:pPr lvl="1"/>
            <a:r>
              <a:rPr lang="en-US" i="1" dirty="0" err="1"/>
              <a:t>Benutzt</a:t>
            </a:r>
            <a:r>
              <a:rPr lang="en-US" i="1" dirty="0"/>
              <a:t> Java</a:t>
            </a:r>
          </a:p>
          <a:p>
            <a:pPr lvl="1"/>
            <a:r>
              <a:rPr lang="en-US" i="1" dirty="0" err="1"/>
              <a:t>Viele</a:t>
            </a:r>
            <a:r>
              <a:rPr lang="en-US" i="1" dirty="0"/>
              <a:t> </a:t>
            </a:r>
            <a:r>
              <a:rPr lang="en-US" i="1" dirty="0" err="1"/>
              <a:t>Beispiele</a:t>
            </a:r>
            <a:r>
              <a:rPr lang="en-US" i="1" dirty="0"/>
              <a:t> -&gt; </a:t>
            </a:r>
            <a:r>
              <a:rPr lang="en-US" i="1" dirty="0" err="1"/>
              <a:t>Lesenswert</a:t>
            </a:r>
            <a:r>
              <a:rPr lang="en-US" i="1" dirty="0"/>
              <a:t>! </a:t>
            </a:r>
          </a:p>
          <a:p>
            <a:r>
              <a:rPr lang="en-US" dirty="0" err="1"/>
              <a:t>Quelle</a:t>
            </a:r>
            <a:r>
              <a:rPr lang="en-US" dirty="0"/>
              <a:t> </a:t>
            </a:r>
            <a:r>
              <a:rPr lang="en-US" dirty="0" err="1"/>
              <a:t>Diagramme</a:t>
            </a:r>
            <a:r>
              <a:rPr lang="en-US" dirty="0"/>
              <a:t>: Wikipedia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  <p:pic>
        <p:nvPicPr>
          <p:cNvPr id="6146" name="Picture 2" descr="http://upload.wikimedia.org/wikipedia/en/7/78/Design_Patterns_c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4312" y="188640"/>
            <a:ext cx="1080120" cy="1350150"/>
          </a:xfrm>
          <a:prstGeom prst="rect">
            <a:avLst/>
          </a:prstGeom>
          <a:noFill/>
        </p:spPr>
      </p:pic>
      <p:sp>
        <p:nvSpPr>
          <p:cNvPr id="6148" name="AutoShape 4" descr="data:image/jpeg;base64,/9j/4AAQSkZJRgABAQAAAQABAAD/2wCEAAkGBwgHBgkIBwgKCgkLDRYPDQwMDRsUFRAWIB0iIiAdHx8kKDQsJCYxJx8fLT0tMTU3Ojo6Iys/RD84QzQ5OjcBCgoKDQwNGg8PGjclHyU3Nzc3Nzc3Nzc3Nzc3Nzc3Nzc3Nzc3Nzc3Nzc3Nzc3Nzc3Nzc3Nzc3Nzc3Nzc3Nzc3N//AABEIAKAAdwMBIgACEQEDEQH/xAAbAAABBQEBAAAAAAAAAAAAAAAEAAIDBQYBB//EAD4QAAIBAgQEAwQHBwQCAwAAAAECAwQRAAUSIQYTMUEiUWEUMnGRQlOBkqGxwRUjM3LR4fAHUoKiFiRiY8L/xAAZAQADAQEBAAAAAAAAAAAAAAAAAQIDBAX/xAAnEQACAgEEAgEDBQAAAAAAAAAAAQIRIQMSIjFBUWETFDJCcYGR0f/aAAwDAQACEQMRAD8A9pp4Y+RH+7T3B9EeWJOTF9Wn3RjlP/Ai/kH5YlwAR8mL6tPujC5MX1afdGH3x3ABHyYvq0+6MLkxfVp90YkwsAEfJi+rT7owuTF9Wn3RiTCwAR8mL6tPujC5MX1afdGJMLABHyYvq0+6MLkxfVp90YkwsAEfJi+rT7owFmVbR5bGHnQEkgBI0BYi+5t5DqfQYscQS0lPNMk0sKPIgZVZhcgN1H22wFR23y6IJxBLRs8SxOhtZlAIO+Fh8lPDS5eIKeNY4o1CoiiwAvjmAnHgnpv4Ef8AIPyxIcR038CP+QfliQ4AM+adZ+J8xhLOo9ghZSrEaWLygsPI7Df0wzKs9q6jLaGQwRyTzUjysWfQC6EKR0PUnErPJDxHX1K01Q6NRQxx6Yms7q8pKg2t9Jd+m+AqbLDl0WV09RHNL7LRuZGhjZry6432sN7kNtjTHkvBeRZlzp+XHGrAScp7NujaNXiHl/UYhps3eoSELAvOlEjaNfRUbSd7dSSMQRwNJXwVzQywVanTJpU6ZYrdG7bHp3uPI4Eo6aaMQVHLmUiGohI0MrBmkDKfS9uvwwqROCykzd0nii9nAM9OZYdT2uwFyh22Nt+/Q+WIuK7/APj9Q7eGRdNijEWOodDiCrppp8sijAlNbTxRSqzox8YvqGruSCw698FcUo8uR1EMUUksj6QqIhYnxA9vhgVWgA2zA5bmWYtFqloYIoWddV1jkLkNY/y2JHoOl8HVuaz01VykpUdd7MZbE6VDHa3kcPr4YKumFJy5FhlR7hEZbCxFjYbdemAqNp5TkklRBMsqRMJ7xMNLaAN9u5wYeRhMGa1MuZNSGkQBbEuJSbK3M0m1v/r+zVjtNms88BmNNGF5Uji0t7FWtY7d99/TDqe4z2tkMcgjNPCFblmxKmS9jbf3h88V+WKYKSSP2apWSWKUyaoXsCGOkC/c6ug8sGBYDY84lkgmKUoM0dKlSqB9nVgbC9tj4SPlhyZuJIYp1EQhn5YhZnI3boG228vjtgHK1ekpZY3ppgrUsZB5bFtWixXpfr27Xw+OiKCrpZqfnZfPUa9JU+FHUs23XZ7+ouMDSHgtHmaahZnj5bXIKk36NbHMQ00bw5SI5HkfSSFaT3iurw39bWwsQSHwfwU/lH5YkwyD+Cn8o/LD8AHLDCsMdwsAHLDCsMdwsAFJxXI0OViWOV4mFTTrqRyvhaZFbp6E44k60VNX5hA0tTSr4gplLAaSQ+kknba9sd4u8WUqgBZjVU7aVFzZZkJNvQAn7Mdiq6fVWU8CnkqALlCEZ5Ga9jbcedsX+kfgnmzB440cQBhJOIVIk63NgenS+G0ubJVVMEMcLDmCW5Y2KNGwVwR8T22xVxErlFDSM7B6StWDX3KI1lfcW92xv8cFTinyvMKQopEccFSzWuzFmZG+0sdXx3wUh0Wj1ca5hHRkHXJE0qntZSAR/wBhgWTNGSCum9lZhRuVZVa5ewDeHbyIwLXSXraOtVjeKoELoB9FlsfXZiD/AMcSUk0cf7TZ2AU1oIv3GlB9vQ/I4VIRPNmZjhFQkKyRO8SxssnviQgKenTxDCOZSAwIaUh5pXjAMg2Kgm/wIXb4jFXJA1NlktK9+VHmEIgZSd4uYjDp/tBIv5LifnRCbLBGzmGnqHQOwN2URMNRv13Nr98OkOkWftMdXlonivpcdD1BvYg+oNxjuA8rp5KbI9EoKs8skuk9QHkZwD9jYWJfZLLaD+Cn8o/LD8Mg/gp/KPyw7CAY00ahizABPev2w8MCLjp8MDtAWkkclSHTSVI69f6nEaUbJJG/OYlO531C1sAshSSpISEYEg2I8t7focOuMA+w9Tr3ZrnqPplrfjbDVo5C73lYC+3rsN/zwBbD7qSRscLbrgJaJg1xIR8B6k/rhzUjmYOJWsCCAfTDC2EiWIsVDi4vt8MOJUC56YrqihbS7RudVrD5k/riUUe1mkJupU/AgD+/24MCthYdGFwb9sO2wD7C3MLCQglgxt32O35YXsTgk83qSdr98GB2wsyxAgahckgfYbfnh11vba/XATUReNU5tit97b7sGH5Y5JRyalKyEgE7b+n9MGBWwmst7M9vT88LELRmKhZGa5Hf7cLCKCoP4Kfyj8sMq4WnpZYkkMTOhUOvVSe+HQfwU/lH5YkvgApVyvNFh0DOCG0gBuQDawG/X0Pzw5cuzHTOsubM4khZE/chSjHo1wew27YuL45cYrcx2UyZXmSJp/bD2CWX9yNjYb3vc9D88D5ll+ZChqdWb35iBF1JywjFx4tQN+m39MaLFDxy7pwnmTxRmWQReFALljcbYNzYm8GO4lzKn4Vmp4IM8mnrmS86SsZVHkSDcKD5denxxWUMOfVNQmeZrWZkmVSSEmKnlMeoWuNK3Fl7X6n8cOpeDDSZS3EGdyRUU8RSVKeYKwAv0e+xJHRfP5Cu4k4iz3ib2agopNUd/DFRgjnN2J36Dy6DrgVLp17fgxa9h3FXGJqcwipckgqo4gBGJBMytIx6WH4bm5xZzrWcKUVLW5nnTPW1IYeyVExkQLsehPbuRtuPtAoZMg4e4Ymq8wc1+bTxaBE0ZQoWHurcbAd29PgMZzLqSXi/Mo6akgZZbXLG5SJL7knsPTv2w0ty3eF5Qrp15ZYR5hxFm+ZzSxZhVCmDB5jTkhYEJtsLj897H1wbxTxNTwTRUeVT5lyo4VVqh5nBdt797336/oMdzOqquGslquHss9lVxIRLVRjxvv33O5Fvh0HpR8L0KZ1mo/blRHT0MN3lllOjmWt4Aelz38gcK75N/wAdMKriv7L3h9s4oqOPiCvr55qRnMcFNVVElpdj4rX6bWHW/XyxQVvEGeT1bRrW1CtI50inlcBe/QHoB+WI8/zShzImGjadKWCR/Zo5GOlVv9EXsNgMH8OU1Zk2WzZvLSJK9XTSR0LSubR9mfTbe4O242+OB3BcsP5/0WJPHR6hwukcWQyRR18tfy3CvUSuzan0rqsTva5O3bCxW/6cTTVHCU0tQAJDUuDb/jjmJarBtHKM5FxDnGgD9oz9PPE8WfZxbW+YTkX2GoC5xVU6h9CgWY2+GG172ZaeEglhYEeX9T+Vsersi8Ucbk15DjxHnVRNogzKdUG5fbfBP7fza505hPp7b/2xWRRrEmkb6RufM9MOUC2G4Q9CUpeyzjz7Ny4U5hNY9yRtjldntY9PO1TW1ApQpd9JuVA32AtvsO+AYhYO3kLD4n+18Rz0c2YQPRUqhp51Mcak2BJHniZQhTtDTlfZR5hWZlxhUUtFT1dRWMpPJp3b3fNj52H0j088aXh6tyvgbJqmWehnkz4gq4Zbgte2kMPdUdSTufXYDvDucZPwPw7LIcvqTnbqOYJU99v9uoXCop7Gx+JxiVzTOuIs3CE+11VXJtCEsL+QHYAD5DfHDGMpxex8V7Oh1HvsKoarNuJ82WkWBJ56hybKmhYxe5J8lAxrMy9m4Ff9n5Tm5jrZ4FaosAbvv4rEEL12HpiTMMty/gOko5BmkkGcVAbmGItZuh93ppBFtxvfGAr6epr69popJK6eqlve+ppGJ6YnhOVzW1fAuUVSdsdSZdV1WYaYzM2ptc86AswUndzvv1v13JxquL+Icvoo6HJ8ipg1LTRHmSyqVZ2axI377XJt1PpiSPM8v4S4LNPloMuc5iAJ3khK8oeW4sQAbDzJJxjpcxlrmEc8XNlcgDQN2J7W7nFqMtTm+SRLcYcVhsP4eyVuJ80MUJMEMaGWokI2jUf1O3zPbBXFVdV5hPBOlZGYaeERQpT+BFUeVjbf9Bi0rMuk4YymXJFzMR1VfTpJVwDSW3v4b2va23Xffzxh5EmppNC6mJNhov4vS3niYOO672+r6CaaW2rPQOEMxq4eG7JPIiNK5Nhbe/ljmDaCCCgymKGilWZEiUyuvutKbFuvqfwwsdCSaTIVrAFC0awmckKwTxKPhucB0YZ3epf3mNht8/w2wql9FIqX9/fbyGCUAVY0QbaRb1v/AHOOtYRk8seVGgC9id/T/OuOBGHbHXbc26dsdjLGwG99rYQxxXSiKT73i/T9Pxw1q85R/wC+iiR6e8io2wYgE2xI5VpDpNuwv5DFTnQadJoLOxEDDQgJZiQQAAOp64H07DyZps6zfOcxJmJrKiql2iVOrHsoHQf56430fDw4EoqTNnzOOkzKo1RyRkqV3sQi3G9rG5737WGBeGMnruAalcyzTLI6uSaBWQh7SU4N9SKfdLdL9Oux64xPFfEFdxDnUlXmJMZHhhp77Qp2A8z5nv8ALHn1DXnSwjszBD+JJa6tzKavzCf2iSU35g6KOwA7KO2NpwFFlXDWQ1PFWZTRzVYGmnplcFoydgLdmb16C/rgP/TDhU5gzZ1mx5eU0hLKknuTMvUm/wBFe/mdvPFXxFxDlWb5jVCGh0UhmYwyEAlgTctbqtzvb1w5PUfBZiiUkuT7AaziSozGaV62KFhI7MFRdIQE3sPQYu+E8knjhHFEbxRU9JOqwLUICsj7gm1x0OkC3e/ljM0eVT19UUy8GdERpZShF0jX3jf/ADtjSf6gZ2amDL8noKOWiyuiiFo3sdb2tuRcGw+ZJOJl9KclCPH2Jborc8lJxGa2pzWprq5xNJPIXZ1HQdgB2AFgPhi04ISCNq7PK8rJS5TDzFjY/wASZriNfn+NsZunmnYrFEWk1kKsfW7HYAfbjYcRU+T8PJTZLLTrJWpAr1kqqCBKxLWv12BFvS2NNX6qS0/yRnHa+fRaZBUyZhkTVMgEbPIVOi+kWIwsQcNCMZGFgb93zHK7+uFjalSpUQk/IHKObDG4PRQLWxPRTBrI/vKLIfP0wJHqMYF7beeOhGFiN8diWKM32WdsSwiwLj6Iv+n64Hgk5qgNvJ6fSwQAViA/3G/2DYfrjNqihqi3THMqqoKHOBXVcgjp4JdcjkX0qouT+eHKNxiEBFlkMlgock36WuOuDtOxN5RkOMuNKziXOTVJLJT0kN0pYFe2lf8Ac1urHa/y+JPBeQVHGmaCmlS1LDZ6qqUAaR/tH/yP4bn472oSieKMxLTNzfHGUC+Ndtx59R88DQ1FPCCyTxJGshR9LhQH2Gk+tza2OeenGUNqOj6meij4jnq6XKp+FqDOo5qWlYQyQixICHZNQ3A2Fwb+Xnjz93ET6Jhoa9hfv8MexCOm5SzFIdBXVzCBa3nfyw0tQFIiWpiJh+7uF8e4G3n1HzxOnCWliLFKe55QFZP9OuBy7hP/ACHOVtY2JiW3T4IG+BY+WMAc5nlXRV6Zh01Hrj1Bnozr5jwaYLK97fu7gbHyx14aVZTHph1L4mGlfCLnf4bH5YqOlCueWTLUfgw/B+VzyzzZ9SSJDBlciMrSoCrSMbAWJ6gb/aLYrM+WrbMairq5BPJPIzvIo8/Ty/QY9IM9AKeNhNT8h+niXQxBt8CbjBEfsTTJHaAl05ijwksg2Jt5b9cRHScJboyCU9ySaM3wcytwxqQgjmsL/wDLHcXZeneiLU3LaMnYxkFevphY1kxRVGahPhHwGJban8Ksx6YZEPCPhiWO4sAbY6vBmx5Vl3Hh9Bg2KbnCxI1qLfEYgjj3ud++O8oA6lOE8gTO6xKXc2A88C29phkWdDaYNdQbGx7fLDggLAkAkYkdA6FWvZtjY2PzwqwLyHLDlkUVBJDIqqmqOkPNO+rcqCT4vd6emAWy/JTzsrZo2aabmSQGYlmewYm17jscGQUFFNR0qPCGFI37oaj4SCGB67m4HX1wXFllC1b7eIF9pPWS5v7un8sczi/RsmmCGfLkyx4lmjFJF/67HX0t4bX8+2GS5floSmkmjASgGuKRnP7sbEn/AKjBU2S0a08tLyTyJnLyAO27E3PfzxKaWOaF6eRQ0Tpyyh7ra1vlh99k3XkFp8ty6q9oki/eLXKvNdJWOuxNj123J6YfJFRtmkvjBqHpwjLzCS0YJsSP+R39TgmnpIaMJHAuhUBVFDGyjr0/zrjkcELVHtLJeTToLX+je+GoivJUTUmQ1GUIskkb0MRJ1842DEm92ve/i/L0xY09PlyZrTzAhaxIAsa8w7xja1r9Nz+GG/sXL0oWolpwKdmDFFZh4tt73uO+DYKaLmxTBBzVVo0Pkp3I/AYnb8Db+QGnWjWi5dCymnVmAMZuL6iTv8ScLBFRBFBBPHCoRNZNge5csfxwsDGjM08byGOONSzuQqgdydhi0bh7N45QklEyseimRN/+2K6iqBBPBONLGJ0cAnrYg/pjT1PGMdU+uXL4tdrFllKkjtuN++L1Z6irYhwjF/kCLw9nQUqcum+8p/XEU1FVULrHVwNC7LqAYi5HTscHvxXHYqaLY+8fbJL+u98Q5jnZziojklSOJo0Kqqve4ve++M4amq5ckVKMKwwEwF91ABxDIREhZ7gL12wajp1LL88R5oyGhnOpbhPPHQpGahbSBqbNaaI7u1jsRpxPFnlLG2pHY3+iUNsUkOYmOARCOmYBSupowSQSD1v12t8MOGbSWlBjpGEqlTeIbXYtceR3/LA/2PQ+00zQniOlKm7Wv1Gg4dHxDQgX1N9kfptjOTZsZQwMFGobXfRGBbXa9t+1tvK5w2LMmjiWPl0pCqVBaMFt2DXv53Hy2xO34D7SDLz9tUe5MjbjbwH/ADyxImd0AABkf7h3xRR5u6Pq5VIxup8UYI2Zm/8A1Y+gHlhk2ZGWDlGKkVdATUsYDbNe9/Pt8MOg+z0y+Ge0Vr8x72N/Af8AO5xNHn+XLo1u4te50HGegzZ4gmmKkbSEF3iBvpva/wAdRv52HlhiZmyLpEVJ335fmmn+/wAcFB9pA04qI62lkkg1MuuxOnvthYAyCVRlUo1gDmXNj8MLGU8M5JxUZNI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data:image/jpeg;base64,/9j/4AAQSkZJRgABAQAAAQABAAD/2wCEAAkGBwgHBgkIBwgKCgkLDRYPDQwMDRsUFRAWIB0iIiAdHx8kKDQsJCYxJx8fLT0tMTU3Ojo6Iys/RD84QzQ5OjcBCgoKDQwNGg8PGjclHyU3Nzc3Nzc3Nzc3Nzc3Nzc3Nzc3Nzc3Nzc3Nzc3Nzc3Nzc3Nzc3Nzc3Nzc3Nzc3Nzc3N//AABEIAKAAdwMBIgACEQEDEQH/xAAbAAABBQEBAAAAAAAAAAAAAAAEAAIDBQYBB//EAD4QAAIBAgQEAwQHBwQCAwAAAAECAwQRAAUSIQYTMUEiUWEUMnGRQlOBkqGxwRUjM3LR4fAHUoKiFiRiY8L/xAAZAQADAQEBAAAAAAAAAAAAAAAAAQIDBAX/xAAnEQACAgEEAgEDBQAAAAAAAAAAAQIRIQMSIjFBUWETFDJCcYGR0f/aAAwDAQACEQMRAD8A9pp4Y+RH+7T3B9EeWJOTF9Wn3RjlP/Ai/kH5YlwAR8mL6tPujC5MX1afdGH3x3ABHyYvq0+6MLkxfVp90YkwsAEfJi+rT7owuTF9Wn3RiTCwAR8mL6tPujC5MX1afdGJMLABHyYvq0+6MLkxfVp90YkwsAEfJi+rT7owFmVbR5bGHnQEkgBI0BYi+5t5DqfQYscQS0lPNMk0sKPIgZVZhcgN1H22wFR23y6IJxBLRs8SxOhtZlAIO+Fh8lPDS5eIKeNY4o1CoiiwAvjmAnHgnpv4Ef8AIPyxIcR038CP+QfliQ4AM+adZ+J8xhLOo9ghZSrEaWLygsPI7Df0wzKs9q6jLaGQwRyTzUjysWfQC6EKR0PUnErPJDxHX1K01Q6NRQxx6Yms7q8pKg2t9Jd+m+AqbLDl0WV09RHNL7LRuZGhjZry6432sN7kNtjTHkvBeRZlzp+XHGrAScp7NujaNXiHl/UYhps3eoSELAvOlEjaNfRUbSd7dSSMQRwNJXwVzQywVanTJpU6ZYrdG7bHp3uPI4Eo6aaMQVHLmUiGohI0MrBmkDKfS9uvwwqROCykzd0nii9nAM9OZYdT2uwFyh22Nt+/Q+WIuK7/APj9Q7eGRdNijEWOodDiCrppp8sijAlNbTxRSqzox8YvqGruSCw698FcUo8uR1EMUUksj6QqIhYnxA9vhgVWgA2zA5bmWYtFqloYIoWddV1jkLkNY/y2JHoOl8HVuaz01VykpUdd7MZbE6VDHa3kcPr4YKumFJy5FhlR7hEZbCxFjYbdemAqNp5TkklRBMsqRMJ7xMNLaAN9u5wYeRhMGa1MuZNSGkQBbEuJSbK3M0m1v/r+zVjtNms88BmNNGF5Uji0t7FWtY7d99/TDqe4z2tkMcgjNPCFblmxKmS9jbf3h88V+WKYKSSP2apWSWKUyaoXsCGOkC/c6ug8sGBYDY84lkgmKUoM0dKlSqB9nVgbC9tj4SPlhyZuJIYp1EQhn5YhZnI3boG228vjtgHK1ekpZY3ppgrUsZB5bFtWixXpfr27Xw+OiKCrpZqfnZfPUa9JU+FHUs23XZ7+ouMDSHgtHmaahZnj5bXIKk36NbHMQ00bw5SI5HkfSSFaT3iurw39bWwsQSHwfwU/lH5YkwyD+Cn8o/LD8AHLDCsMdwsAHLDCsMdwsAFJxXI0OViWOV4mFTTrqRyvhaZFbp6E44k60VNX5hA0tTSr4gplLAaSQ+kknba9sd4u8WUqgBZjVU7aVFzZZkJNvQAn7Mdiq6fVWU8CnkqALlCEZ5Ga9jbcedsX+kfgnmzB440cQBhJOIVIk63NgenS+G0ubJVVMEMcLDmCW5Y2KNGwVwR8T22xVxErlFDSM7B6StWDX3KI1lfcW92xv8cFTinyvMKQopEccFSzWuzFmZG+0sdXx3wUh0Wj1ca5hHRkHXJE0qntZSAR/wBhgWTNGSCum9lZhRuVZVa5ewDeHbyIwLXSXraOtVjeKoELoB9FlsfXZiD/AMcSUk0cf7TZ2AU1oIv3GlB9vQ/I4VIRPNmZjhFQkKyRO8SxssnviQgKenTxDCOZSAwIaUh5pXjAMg2Kgm/wIXb4jFXJA1NlktK9+VHmEIgZSd4uYjDp/tBIv5LifnRCbLBGzmGnqHQOwN2URMNRv13Nr98OkOkWftMdXlonivpcdD1BvYg+oNxjuA8rp5KbI9EoKs8skuk9QHkZwD9jYWJfZLLaD+Cn8o/LD8Mg/gp/KPyw7CAY00ahizABPev2w8MCLjp8MDtAWkkclSHTSVI69f6nEaUbJJG/OYlO531C1sAshSSpISEYEg2I8t7focOuMA+w9Tr3ZrnqPplrfjbDVo5C73lYC+3rsN/zwBbD7qSRscLbrgJaJg1xIR8B6k/rhzUjmYOJWsCCAfTDC2EiWIsVDi4vt8MOJUC56YrqihbS7RudVrD5k/riUUe1mkJupU/AgD+/24MCthYdGFwb9sO2wD7C3MLCQglgxt32O35YXsTgk83qSdr98GB2wsyxAgahckgfYbfnh11vba/XATUReNU5tit97b7sGH5Y5JRyalKyEgE7b+n9MGBWwmst7M9vT88LELRmKhZGa5Hf7cLCKCoP4Kfyj8sMq4WnpZYkkMTOhUOvVSe+HQfwU/lH5YkvgApVyvNFh0DOCG0gBuQDawG/X0Pzw5cuzHTOsubM4khZE/chSjHo1wew27YuL45cYrcx2UyZXmSJp/bD2CWX9yNjYb3vc9D88D5ll+ZChqdWb35iBF1JywjFx4tQN+m39MaLFDxy7pwnmTxRmWQReFALljcbYNzYm8GO4lzKn4Vmp4IM8mnrmS86SsZVHkSDcKD5denxxWUMOfVNQmeZrWZkmVSSEmKnlMeoWuNK3Fl7X6n8cOpeDDSZS3EGdyRUU8RSVKeYKwAv0e+xJHRfP5Cu4k4iz3ib2agopNUd/DFRgjnN2J36Dy6DrgVLp17fgxa9h3FXGJqcwipckgqo4gBGJBMytIx6WH4bm5xZzrWcKUVLW5nnTPW1IYeyVExkQLsehPbuRtuPtAoZMg4e4Ymq8wc1+bTxaBE0ZQoWHurcbAd29PgMZzLqSXi/Mo6akgZZbXLG5SJL7knsPTv2w0ty3eF5Qrp15ZYR5hxFm+ZzSxZhVCmDB5jTkhYEJtsLj897H1wbxTxNTwTRUeVT5lyo4VVqh5nBdt797336/oMdzOqquGslquHss9lVxIRLVRjxvv33O5Fvh0HpR8L0KZ1mo/blRHT0MN3lllOjmWt4Aelz38gcK75N/wAdMKriv7L3h9s4oqOPiCvr55qRnMcFNVVElpdj4rX6bWHW/XyxQVvEGeT1bRrW1CtI50inlcBe/QHoB+WI8/zShzImGjadKWCR/Zo5GOlVv9EXsNgMH8OU1Zk2WzZvLSJK9XTSR0LSubR9mfTbe4O242+OB3BcsP5/0WJPHR6hwukcWQyRR18tfy3CvUSuzan0rqsTva5O3bCxW/6cTTVHCU0tQAJDUuDb/jjmJarBtHKM5FxDnGgD9oz9PPE8WfZxbW+YTkX2GoC5xVU6h9CgWY2+GG172ZaeEglhYEeX9T+Vsersi8Ucbk15DjxHnVRNogzKdUG5fbfBP7fza505hPp7b/2xWRRrEmkb6RufM9MOUC2G4Q9CUpeyzjz7Ny4U5hNY9yRtjldntY9PO1TW1ApQpd9JuVA32AtvsO+AYhYO3kLD4n+18Rz0c2YQPRUqhp51Mcak2BJHniZQhTtDTlfZR5hWZlxhUUtFT1dRWMpPJp3b3fNj52H0j088aXh6tyvgbJqmWehnkz4gq4Zbgte2kMPdUdSTufXYDvDucZPwPw7LIcvqTnbqOYJU99v9uoXCop7Gx+JxiVzTOuIs3CE+11VXJtCEsL+QHYAD5DfHDGMpxex8V7Oh1HvsKoarNuJ82WkWBJ56hybKmhYxe5J8lAxrMy9m4Ff9n5Tm5jrZ4FaosAbvv4rEEL12HpiTMMty/gOko5BmkkGcVAbmGItZuh93ppBFtxvfGAr6epr69popJK6eqlve+ppGJ6YnhOVzW1fAuUVSdsdSZdV1WYaYzM2ptc86AswUndzvv1v13JxquL+Icvoo6HJ8ipg1LTRHmSyqVZ2axI377XJt1PpiSPM8v4S4LNPloMuc5iAJ3khK8oeW4sQAbDzJJxjpcxlrmEc8XNlcgDQN2J7W7nFqMtTm+SRLcYcVhsP4eyVuJ80MUJMEMaGWokI2jUf1O3zPbBXFVdV5hPBOlZGYaeERQpT+BFUeVjbf9Bi0rMuk4YymXJFzMR1VfTpJVwDSW3v4b2va23Xffzxh5EmppNC6mJNhov4vS3niYOO672+r6CaaW2rPQOEMxq4eG7JPIiNK5Nhbe/ljmDaCCCgymKGilWZEiUyuvutKbFuvqfwwsdCSaTIVrAFC0awmckKwTxKPhucB0YZ3epf3mNht8/w2wql9FIqX9/fbyGCUAVY0QbaRb1v/AHOOtYRk8seVGgC9id/T/OuOBGHbHXbc26dsdjLGwG99rYQxxXSiKT73i/T9Pxw1q85R/wC+iiR6e8io2wYgE2xI5VpDpNuwv5DFTnQadJoLOxEDDQgJZiQQAAOp64H07DyZps6zfOcxJmJrKiql2iVOrHsoHQf56430fDw4EoqTNnzOOkzKo1RyRkqV3sQi3G9rG5737WGBeGMnruAalcyzTLI6uSaBWQh7SU4N9SKfdLdL9Oux64xPFfEFdxDnUlXmJMZHhhp77Qp2A8z5nv8ALHn1DXnSwjszBD+JJa6tzKavzCf2iSU35g6KOwA7KO2NpwFFlXDWQ1PFWZTRzVYGmnplcFoydgLdmb16C/rgP/TDhU5gzZ1mx5eU0hLKknuTMvUm/wBFe/mdvPFXxFxDlWb5jVCGh0UhmYwyEAlgTctbqtzvb1w5PUfBZiiUkuT7AaziSozGaV62KFhI7MFRdIQE3sPQYu+E8knjhHFEbxRU9JOqwLUICsj7gm1x0OkC3e/ljM0eVT19UUy8GdERpZShF0jX3jf/ADtjSf6gZ2amDL8noKOWiyuiiFo3sdb2tuRcGw+ZJOJl9KclCPH2Jborc8lJxGa2pzWprq5xNJPIXZ1HQdgB2AFgPhi04ISCNq7PK8rJS5TDzFjY/wASZriNfn+NsZunmnYrFEWk1kKsfW7HYAfbjYcRU+T8PJTZLLTrJWpAr1kqqCBKxLWv12BFvS2NNX6qS0/yRnHa+fRaZBUyZhkTVMgEbPIVOi+kWIwsQcNCMZGFgb93zHK7+uFjalSpUQk/IHKObDG4PRQLWxPRTBrI/vKLIfP0wJHqMYF7beeOhGFiN8diWKM32WdsSwiwLj6Iv+n64Hgk5qgNvJ6fSwQAViA/3G/2DYfrjNqihqi3THMqqoKHOBXVcgjp4JdcjkX0qouT+eHKNxiEBFlkMlgock36WuOuDtOxN5RkOMuNKziXOTVJLJT0kN0pYFe2lf8Ac1urHa/y+JPBeQVHGmaCmlS1LDZ6qqUAaR/tH/yP4bn472oSieKMxLTNzfHGUC+Ndtx59R88DQ1FPCCyTxJGshR9LhQH2Gk+tza2OeenGUNqOj6meij4jnq6XKp+FqDOo5qWlYQyQixICHZNQ3A2Fwb+Xnjz93ET6Jhoa9hfv8MexCOm5SzFIdBXVzCBa3nfyw0tQFIiWpiJh+7uF8e4G3n1HzxOnCWliLFKe55QFZP9OuBy7hP/ACHOVtY2JiW3T4IG+BY+WMAc5nlXRV6Zh01Hrj1Bnozr5jwaYLK97fu7gbHyx14aVZTHph1L4mGlfCLnf4bH5YqOlCueWTLUfgw/B+VzyzzZ9SSJDBlciMrSoCrSMbAWJ6gb/aLYrM+WrbMairq5BPJPIzvIo8/Ty/QY9IM9AKeNhNT8h+niXQxBt8CbjBEfsTTJHaAl05ijwksg2Jt5b9cRHScJboyCU9ySaM3wcytwxqQgjmsL/wDLHcXZeneiLU3LaMnYxkFevphY1kxRVGahPhHwGJban8Ksx6YZEPCPhiWO4sAbY6vBmx5Vl3Hh9Bg2KbnCxI1qLfEYgjj3ud++O8oA6lOE8gTO6xKXc2A88C29phkWdDaYNdQbGx7fLDggLAkAkYkdA6FWvZtjY2PzwqwLyHLDlkUVBJDIqqmqOkPNO+rcqCT4vd6emAWy/JTzsrZo2aabmSQGYlmewYm17jscGQUFFNR0qPCGFI37oaj4SCGB67m4HX1wXFllC1b7eIF9pPWS5v7un8sczi/RsmmCGfLkyx4lmjFJF/67HX0t4bX8+2GS5floSmkmjASgGuKRnP7sbEn/AKjBU2S0a08tLyTyJnLyAO27E3PfzxKaWOaF6eRQ0Tpyyh7ra1vlh99k3XkFp8ty6q9oki/eLXKvNdJWOuxNj123J6YfJFRtmkvjBqHpwjLzCS0YJsSP+R39TgmnpIaMJHAuhUBVFDGyjr0/zrjkcELVHtLJeTToLX+je+GoivJUTUmQ1GUIskkb0MRJ1842DEm92ve/i/L0xY09PlyZrTzAhaxIAsa8w7xja1r9Nz+GG/sXL0oWolpwKdmDFFZh4tt73uO+DYKaLmxTBBzVVo0Pkp3I/AYnb8Db+QGnWjWi5dCymnVmAMZuL6iTv8ScLBFRBFBBPHCoRNZNge5csfxwsDGjM08byGOONSzuQqgdydhi0bh7N45QklEyseimRN/+2K6iqBBPBONLGJ0cAnrYg/pjT1PGMdU+uXL4tdrFllKkjtuN++L1Z6irYhwjF/kCLw9nQUqcum+8p/XEU1FVULrHVwNC7LqAYi5HTscHvxXHYqaLY+8fbJL+u98Q5jnZziojklSOJo0Kqqve4ve++M4amq5ckVKMKwwEwF91ABxDIREhZ7gL12wajp1LL88R5oyGhnOpbhPPHQpGahbSBqbNaaI7u1jsRpxPFnlLG2pHY3+iUNsUkOYmOARCOmYBSupowSQSD1v12t8MOGbSWlBjpGEqlTeIbXYtceR3/LA/2PQ+00zQniOlKm7Wv1Gg4dHxDQgX1N9kfptjOTZsZQwMFGobXfRGBbXa9t+1tvK5w2LMmjiWPl0pCqVBaMFt2DXv53Hy2xO34D7SDLz9tUe5MjbjbwH/ADyxImd0AABkf7h3xRR5u6Pq5VIxup8UYI2Zm/8A1Y+gHlhk2ZGWDlGKkVdATUsYDbNe9/Pt8MOg+z0y+Ge0Vr8x72N/Af8AO5xNHn+XLo1u4te50HGegzZ4gmmKkbSEF3iBvpva/wAdRv52HlhiZmyLpEVJ335fmmn+/wAcFB9pA04qI62lkkg1MuuxOnvthYAyCVRlUo1gDmXNj8MLGU8M5JxUZNI/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2" name="Picture 8" descr="Front Co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2304" y="4221088"/>
            <a:ext cx="1219200" cy="1628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38973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Anti-Patterns…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79976" y="1600200"/>
            <a:ext cx="4752528" cy="5127476"/>
          </a:xfrm>
        </p:spPr>
        <p:txBody>
          <a:bodyPr>
            <a:normAutofit/>
          </a:bodyPr>
          <a:lstStyle/>
          <a:p>
            <a:r>
              <a:rPr lang="de-DE" sz="2400" dirty="0"/>
              <a:t>Anti-Patterns bestehen aus:</a:t>
            </a:r>
          </a:p>
          <a:p>
            <a:pPr lvl="1"/>
            <a:r>
              <a:rPr lang="de-DE" sz="2000" dirty="0"/>
              <a:t>Nicht-optimalen Lösung</a:t>
            </a:r>
          </a:p>
          <a:p>
            <a:pPr lvl="1"/>
            <a:r>
              <a:rPr lang="de-DE" sz="2000" dirty="0"/>
              <a:t>Optimale / verbesserte Lösung</a:t>
            </a:r>
          </a:p>
          <a:p>
            <a:endParaRPr lang="de-DE" sz="2400" dirty="0"/>
          </a:p>
          <a:p>
            <a:r>
              <a:rPr lang="de-DE" sz="2400" dirty="0"/>
              <a:t>Beschreibung WIE und WARUM es zur nicht-optimalen Lösung kam</a:t>
            </a:r>
          </a:p>
          <a:p>
            <a:pPr lvl="1"/>
            <a:r>
              <a:rPr lang="de-DE" sz="2000" dirty="0"/>
              <a:t>Ursächliche Wirkketten</a:t>
            </a:r>
          </a:p>
          <a:p>
            <a:pPr lvl="1"/>
            <a:r>
              <a:rPr lang="de-DE" sz="2000" dirty="0"/>
              <a:t>Nach außen sichtbare Symptome</a:t>
            </a:r>
          </a:p>
          <a:p>
            <a:pPr lvl="1"/>
            <a:endParaRPr lang="de-DE" sz="20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5" name="Wolke 4"/>
          <p:cNvSpPr/>
          <p:nvPr/>
        </p:nvSpPr>
        <p:spPr>
          <a:xfrm>
            <a:off x="2567608" y="1628800"/>
            <a:ext cx="2448272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791744" y="2276872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/>
          <p:cNvSpPr/>
          <p:nvPr/>
        </p:nvSpPr>
        <p:spPr>
          <a:xfrm>
            <a:off x="2711624" y="3068960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Initiale</a:t>
            </a:r>
            <a:r>
              <a:rPr lang="en-US" dirty="0"/>
              <a:t> / </a:t>
            </a:r>
            <a:r>
              <a:rPr lang="en-US" dirty="0" err="1"/>
              <a:t>schlechte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US" dirty="0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3791744" y="3573016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2711624" y="4365104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Symptome</a:t>
            </a:r>
            <a:r>
              <a:rPr lang="en-US" dirty="0"/>
              <a:t> / </a:t>
            </a:r>
            <a:r>
              <a:rPr lang="en-US" dirty="0" err="1"/>
              <a:t>Konsquenzen</a:t>
            </a:r>
            <a:endParaRPr lang="en-US" dirty="0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791744" y="4869160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2711624" y="5661248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Verbesserte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US" dirty="0"/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791744" y="2708920"/>
            <a:ext cx="2664296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3"/>
          </p:cNvCxnSpPr>
          <p:nvPr/>
        </p:nvCxnSpPr>
        <p:spPr>
          <a:xfrm flipV="1">
            <a:off x="4799856" y="2276872"/>
            <a:ext cx="1656184" cy="10441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2" idx="3"/>
          </p:cNvCxnSpPr>
          <p:nvPr/>
        </p:nvCxnSpPr>
        <p:spPr>
          <a:xfrm flipV="1">
            <a:off x="4799856" y="2636912"/>
            <a:ext cx="1584176" cy="32763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799856" y="4653136"/>
            <a:ext cx="1656184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82" name="AutoShape 2" descr="data:image/jpeg;base64,/9j/4AAQSkZJRgABAQAAAQABAAD/2wCEAAkGBhQSEBQQEBQVFRQVEBcVFRUVFxUYFBYWFhYaFRcXFBUXHCYeGBolGxQXHy8gIycpLC0sFR8xNTAqNSYtLCoBCQoKDgwOGg8PGiwkHiQ0LCwvLCwsLC8tLSksKSwsLjIqLCwsLC8qLy8sLCwsLDQsLCw0KS0sLC0sLCwsLCwsLP/AABEIAOEA4QMBIgACEQEDEQH/xAAcAAEAAgMBAQEAAAAAAAAAAAAABgcEBQgBAwL/xABTEAABAwEDBwQJEQcBCAMAAAABAAIDBAURIQYHEjFBUWETcYGRCBQiMlJykqGxFyMzNDVCVGJ0gpOisrPB0dIYQ0RTc8LD8CRjZHWDhKPhJSbT/8QAGwEBAAMBAAMAAAAAAAAAAAAAAAQFBgMBAgf/xAAwEQABAwIDBgUEAwEBAAAAAAAAAQIDBBEFITESQVFhcbETIpHR4TJCgfAGwfGhFP/aAAwDAQACEQMRAD8AvFERAEREAREQBEUTyozkUtESwkyzD91Hdgfju1N5sTwXq5yNS6nWKGSZ2zGl1JZetTbOVVLSj/aJ2MPg33v6GNvd5lSmUOdGsqr2tfyEfgREgkfGk749Fw4KIucSbziTrKiPq0+1DRU/8fc7OZ1uSa+v+ly2nnup24U8Mkh3vIjb/cfMFGKzPRWuv5NsMY2XNc53W513mUARRnVEi7y5iwikj+2/XP4JLU5yLQecal44MDGD6rQsZ2XNcf4ufyyPQtHci57buKk1KWBNGN9EN4Mua4fxc/luPpWTT5x7QYbxVPPjhjx9ZpUaS5Nt3FQtLAurG+iE+o889a3v2wyDixzT1tcB5lJ7Nz3wOwqIJIzvYRI3z6J8xVNIuiVEibyHLhFJJ9lumR0xY2VtLVe152Od4BOjJ5DrneZbe9coh21SzJ7ObWUtzS/lo/AmJdcPiv75vWRwUllWn3IUtR/H3JnC6/Jff/DoNFEcl85lLWERk8jMf3chFzjuY/U7mwPBS29S2uRyXQzssMkLtmRLKeoiL2OQREQBERAEREAREQBERAFhWta8VNEZp3hjG7TtO5o1k8AtdlblhDQRcpKdJ5wjiBGk8/g0bXek3BUHlHlPPWy8rUOvu71gwYwbmN/HWdqjyzpHlvLfD8LfVrtLkzjx6EoyvzsT1N8VLfBDiLwfXXji4d4ODesqAkothYtgT1cnJU8Ze7aR3rRvc44NHOq5znSLmbSKGCkjs1Eam9fdTXrYWTk/UVTtGnhfJvLR3I8Z57kdJVtZM5nIIrn1juXfr0BeIQfS/puHBWDTUrY2hkbWsa0XBrQA0DgBgFJZSqubilqsfYzywJfmunuv/Cn7IzJTPAdUzMi+Kwco7pN4aDzXqXWdmgoIx3bZJjvkeQOqPRHXepuilNgY3cUE2K1Uur1TpkaakyOoou8pYBxMbXHrcCVnx2VC0XNijA3BjQPMFlIuqIiEF0r3aqq/kxZLLhcLnRRkbixpHoWDV5H0cnf0sB48m0HraAVuERURQ2R7dFX1ITaGaGgkHcMfCd8b3HzSaQ6rlErXzIStBdTTNk+LICx3Q4XgnnuVxouToGO3E6HFKqLR6r1z7nMNr5OVFKbqiF8e4kdyeZ4vaegrWrqyena9pY9oc1wuLXAFpG4g4FQDKXM7TzXvpDyD9ejiYSebWzow4KK+lVM2l9S4+x3lnS3NNPfuUlep1khnWnpbo6i+eHVifXWD4rj3w+K7rCi9uZOT0cnJ1EZYdh1scN7HDA+nfctaoyOdGuWRdyQw1cdnIjkX9yU6isa24aqITU7w9h3awdrXDW08Cs5cx5P5ST0UvK079E++acWPG57do842XK+sj8tIbQi0o+5kaPXIie6bxHhNOw9dxVjDOj8l1MZiOFvpF2m5s48OpIkRFIKcIiIAiIgCIiALRZX5WR0EBlk7pxwjjBuL3fg0bTs5yAtja1qR00L55naLGNvJ28ABtJNwA3lc5ZU5SSV1S6okwBwYzYxg1NHpJ2klR55fDTLUt8Lw9at93fQmvPkYtsWxLVTOnndpPd1AbGtGxo2BYSKVZubDpqqrEdW+4AXsjxHLO8HS2b7tZ2bVWoivdbibeR7KaJXWyamiGTkNm3kriJZCY6cHvru6ku1iMHZs0jhzq8LIsaKliENOwMYNg1k73HW48SsuKINAa0ANAAAAuAAwAAGoL9K1iibGmWpga7EJat3mybuT91CIi6leEREAREQBERAEREAREQGJalkxVEToZ2B7Ha2n0g6weIxVI5dZtJKK+eEmSnv1+/jv/mXax8YdN22+V+XsBBBAIIuIOIIOsELlJE2RMyfRV8tI67c03p+6KcorLsq1ZKaVs8Dix7DeCPOCNoOohTvOTm27Wvq6Qes3+uR6+SJ9834no5tVcqre10brKbynqIquLabmi6p/SnR+ReV8dfByjbmyNuEse1rrtY3tOw9GsKQrmPJvKCSiqGVEWtuDm7HsPfNdwPmIB2Lo6xbYjqoGVEJvY8XjeDta4bCDgVYwTeIll1MZimHf+R+0z6F05cvYzkRFIKcIiIAhRRfOJlP2lROew3Syetxbw4jF3zReee7evDnI1LqdYonSvSNuqlcZ28ru2KjtSI+tQOOldqfLqPQ3FvPpcFXy9cb8VnWHY76qojp4u+kddfsaNbnHgBeehU7nLI659GghjpIUamiJmvdTAX6Y8ggg3EG8EawRtBVv5X5omGBrqAXSxxgFhPswA13nVIeo6sFUEsRa4tcCCCQQRcQRgQQdRXmSN0a5npSVsVW1VZ+UXUuTN1nOE2jSVrgJdUcpwEm5r9z+PvufXZS5PvVs5uc6F+jSVzscGxTuOvYGynfud171LgqL+Vxn8UwjZvNAmW9Pb2LXREU0y4REQBERAEREAREQBERAEREB+ZGAgggEEXEHEEHWCFQ+crIXtKUTQg9ryHDbyb9egTu2jmI2Y30sO1rKjqYXwTDSY9txG3gQdhBuIO8LlLGkjbFhQVrqSXaTRdU5HLaneajK7tap7WkPrM7gMdTJdTXcAe9Pzdyi2UNiPpKmSmk1sdgdjmnFrhzj8RsWtBVW1yxuvwN3NFHVwq3VHJr2U6wRRLNplQayiHKG+aI8nJvPgPPOPO1ylqt2uRyXQ+czROhkWN2qBERexyCoPOvlB2xXujafW6e+JvF2uQ+V3PzFdWUVrClpZqg/u4y4cXamjpcQOlcxyyFzi5xvJJJO8nEnrUOqfZEaaX+P0+090y7sk6r8dz8q5szOTXJwOrXjupu5j4RtOJ+c4dTBvVTWNZjqioip2a5JGsv3XnE9AvPQunKKjbFGyKMXMYwNaNwaLguVKy67XAm49VbEaQt1dr0T5MS28oqeja19XMyJrnaLS83Am6+4dCq/OBVWTWgzwVtOypA8K5soGx+GDtzug4XEa/slq32lCP8AfSH/AMbW/wByo5T3NRyWUycE74Ho+NbKTJrgReMQdRC9Ubs20zGbji06xu4hSKOQOAc03g7VVSxLGvI31BiEdWzLJyap+7iz83Wc8xaNJWuvjwbHMdce5sh2s3HZtw1W/JUNawyEgNDS4u2BoF5N+67FcpqbZJ5xHQU8lHUXvhdC9kbtboiWEAcWXnVs2blIgqLeVxU4phG1eaBM96cehaHqpWX8Ng8o/knqpWX8Ng8o/kuSHAg3HWF5ep5kTt2mqWyMbJG4OY9oc1wxDmuF4IO4ggrX25lTS0eh23OyHlNLQ0zdpaN2ldzaQ61EcxeUHbNksjcb30zzCd+iO6jPNouDfmKI9kz/AAH/AHP+BAWR6qVl/DYPKP5LNsjLeiqnmOmqY5XtYXlrTeQwEAuOGrEda44VmZgvdGo/5bN9uJAXb6qVl/DYPKP5L31UrL+GweUfyXIxXiA669VKy/hsHlH8k9VKy/hsHlH8lyKiA669VKy/hsHlH8lm2flvRTtlfDUxPbDGZJS04MYASXOw1YHqXHCszNF7Ttr/AJVJ9iRAXd6qVl/DYPKP5J6qVl/DYPKP5LkZeIDo3OO2mtGkNdQysmdSu0ZSzH1t2Nx8U48xcqlVk9jrTtkoa2N40muma1wOotMdxB6CoNlBZJpaqand+7kLQd7dbT0tIPSq+qZZdpDY4BVbbFgduzTp/vc32a/KDtWvY0n1ue6J+4Fx7h3Q64cziuglyg11xvGBGorpnJS2O2qOGo2vjGl47e5f9YFe9I/JWkX+QU9nNmTfkvXd+8jbIiKaZgrzPVaehRRwg4zTC/xYxpH6xYqSVjZ7qzSrIYtjKfS6Xvd+DAq5VVUOvIpv8Gi8Okbzuv7+CxcylkiSrkqCMIYrm+PJeL/Ja/rV1qA5mbPDLPMu2Wdx6GXMA6w7rU+U6BuyxDKYtN4tW/ll6fJzf2RNZpWpHGP3dIwHnc97j5i1VYppnjrOUturI1NeyMfMjY0+cFQtdyrCzLPtExne06x+I4rYxWT/APFyVd38fFCD/wBGV5/tWiXhzUcllOkUr4no9i2VCYQzB7Q5pvB/1iv2vnmvsplXXijkcWiaKQMcPeyMYZGuI98LmEXbjs1rbW/k/NRzGCdtzhiCMWvbscw7R6NRxVXNCsa33G7w7EmVbdlcnpqn9p+5EetKyxINJuD/ADHgfzUdkjIJBFxGsKYrDtCzRILxg4ajv4FdIJ9nyu0ImKYSk15YU829OPz3Jd2POUHI2hJSuPc1MWA/3kV72/UMnmW97Jn+A/7n/AqgsW0X0dXDUAEPhmY+7fom8jmIvHSrZ7I6pbJHZsjDex7J3NO9rhAQeohWJjFRUWylJqzux+YTaU4Gs2dKBzmSJVirT7HT3Vk+QyfexIeDTeona/wT/wA1P/8AotDlNkVV2eYxWxcmZA4s7uN9+jdpd443d8Ne9djqiuyY7+h8Sf0xICkURehATdmZa1iA4UuBAI9ep9Rx/mKZ5EZCVln0NrurIeTElmShh0433kRyE9443a9qvGh9iZ/Tb9kLV5ce5dd8gqPuXoDjdERAdA9jZ7Uq/lDPu1889tkhlRDUgeyxljvGjIuPOWuu+avp2NntSr+UM+7Uqzw2eJLNMm2GVjxzE8mft39C4zt2mKWWFTeFVMXjl6/JQ6ufMjaelSzU51xTBw8WQfqY7rVMKwcytZo174z+8p3dbXNcPNpKBTutIhrsXi8Skdyz9Pgu9ERWp8/OfM6tRpWrOPBEbB0RtPpJUSCkecR5NqVRP867qaAPMFHFTSfWp9LoktTxpyTsdIZAUvJ2ZSt3wB/0l8n9ykBWsyYZo0VMBspYh/42rJtWs5KCWY6o4nv8hpd+Ct2pZEQ+czu2pXO4qvc48ysreWr6qbWH1czxzOkcR5rlqV643m9eL2ORZosm7JAy3a7U5XoDe1/TeqyV+z2XdkSGXY8g2brqhLf5JVBICSZt6/kbWopNX+1RsPNIeTPmeV0/ltYMVTRyiZt5jjfIxwwcxzWk3tPG64jauQqSoMcjJG62PDhztN49C7KteYPopnt1OpZHDmMZI9K8KiKllPdj3McjmrZUOXKSrbI3Sb0jaCvsolTVLmO0mn8jwKktFXNlbeMCNY3f+lWTQKzNNDcYZijapNh+T+/Q/NfQCUY4OGo/geCzcsLYdNZVmRSeyUzqqB3ijkHRkcNBwHzCvwvhWUYkbou2Yg7ivMM+xkuh64nhTalPEjyf3+SJq0+x091ZPkMn3sSrOqpHRu0XdB2HiFZnY6e6snyGT72JWSKipdDEPY5jla5LKh0gqK7Jjv6HxJ/TEr1VFdkx39D4k/piXk9SkV6F4vQgO26H2Jn9Nv2QtXlx7l13yCo+5etpQ+xM/pt+yFq8uPcuu+QVH3L0BxuiIgOgexs9qVfyhn3asfLWk5Szqpn/AA7yOdrdMedoVcdjZ7Uq/lDPu1attsBpp2nUYJAeYsK8OS6KdInbL2rwVDlwqUZs6jQtWmO9zm+VG4KLrf5AuutOku/ntHXePxVPH9aH0irS9O9OS9jo9F4iuT5mc65xWEWpVA/zb+trSPMVHFL861NoWrMfDbG8dMbWnztKiAVNJk9T6XRO2qeNeSdjpzJeTSoaVw20sX3bVq859byVj1r99M5n0t0X96+2b2s5SzKV26EM+jJj/tUbz+V3J2M9n82eKPqcZf8AErdq3ainzqduzK5vBV7nMZXiIvY4nVtVZv8A9aMF2Isa4D4zaa8fWC5SX05d3hHrK+aALrLJuu5bJ+KTWTZmifGZCWO87SuTV0hmmr+Uybe3+U2qj8zpR5pQgOcF9IJywhzTcQvkiKlzy1ytW6algW1Z3a8/Ik3kwxStJF2k2WNrwQOBJbztWEpjnssctpbMtBmBFMyB7v8ApiSP/KoDZ1piQXHBw1jfxCrZ4NnzN0NrheLJPaKXJ3Hj8n3qqRsjdF3QdoPBS7MDROjteUO+AyXHYfXYlF1sLDtyWkmbPA7Re3De1zTra4bWm7zbCL16QzLHkuhIxLDG1bdpuT038ep1AqK7Jjv6HxJ/TErUyOyzitCLSZ3MrQOUiJ7pp3jwmnYeu4qq+yY7+h8Sf0xK0RUcl0MLJG6JysellQpFeheL0Lycztuh9iZ/Tb9kLV5ce5dd8gqPuXraUPsTP6bfshavLj3LrvkFR9y9AcboiIDoHsbPalX8oZ92rUtyTRpZ3HUIJCehhKqvsbPalX8oZ92rGy4q+Ss6qf8A8O9o53jQHncvDlsinSJu1I1vFUOa1v8AIFt9p0l389p6rz+C0BUpzY02natN8Vz3n5sbj6blTx/Wh9Iq12ad68l7HQiL9XIrg+aFMZ76O6rgluwfT6N/FjyfRIFW6vDPPZnKUDZgMYZgT4r+4P1tBUequobaRTe4NL4lI1OF0/fwXfmXtHToHw7Yp3eS8aY8+n1KN9kpXXU1JB4c75Po2Bv+VYuZi1+TrXwE4TxYePHe4fVL1q+yRrr62lh8ClL/AKSQt/xBTqd21GhlcXh8KrdwXP1+blPoi9aLzcu5Vk4pcy1qSMbIynaWvYHNPLQjBwvGBfeMCoO5txuOxduUkGhGxg96xrfJAH4LjC3Kfk6qePwJ5G+S8j8EBgq7sxVffZlpweA0yfSQvafugqRVmZj6/Rlr4dklmSu6Y7rvM9yArNERAdTZaWF23k6YwL3soopmb9KJjX3DiQHN+cuW2PIN4wI1FdoWAL6OnB+DRfdtXI2WVh9p19TS3XCOdwbf4BOlGelhaelAi2zQyrMtQSDRdg/083HgtgoaHXYhSiwJZKgPa1hc6KMyPLRfdGCGlxHAuF/Peq+ent5mmwwvF/EtDOue5ePXn3NtZVrS00rZoHFj2nAjzgjaDtBWXndywbaMVFIGlkkbZmytx0Q5xjLS07jonA4i4jidQvzIwOBBF4OsLjFMsa8iyxDDmVbeDk0X35EOXoWfaVlmM6TcWb93ArACtGuRyXQwc8D4HqyRLKh23Q+xM/pt+yFq8uPcuu+QVH3L1tKH2Jn9Nv2QtXlx7l13yCo+5evY4nG6IiA6B7Gz2pV/KGfdqT547R5OzuT2zTMb0NPKE/UA6VGOxs9qVfyhn3a+Geu2A+qipmnCGMud48lxu6GtafnLjO7ZYpZ4VD4tUxOGfp8lcKw8ydHpV0kl2EdOcdznuaB5g5V4rqzJ2ZoUcs5GMs1w8WMXD6zn9SgU7byIazGJfDpHc8v38FjIiK1MAYFu2WKmmlp3apI3Nv3EjuT0G49C5iqISxzmPFzmuLXDcQbiOsLqxURncye5Cu5do7ioBfwEguEg6bw75xUOqZdNo0mAVOzI6Fd+adU+OxELLtB0E0c7O+jka8cS033HgdXSrWypzVRW1My0RVPY2SCMMaI2uAaATrLhje43hU+rgzL5TaUb6GQ4svkiv2sJ7to5nG/5x3LlSvs7ZXeT8epfEiSZurdei+xpv2aYvhsn0Tf1r6U3Y3xNe1/bkh0XA3ck3G433d8rlRWJjAqitnseoqipmqO25G8rPJLoiJpDdN5fog6WN19yt1EBS37NMXw2T6Jv61t8l8xbKKczsq3uvhliLTG0AiWMs16WwkHoVpIgKW/Zqi+GyfRN/Wn7NUXw2T6Jv61dKIDHs+k5KKOIG/Qjay/fotDb7uhQDLvMxFaVX22Z3QuMbWODWNcHFt4DiSRjo3D5oVjogKW/Zpi+GyfRN/WpNkBmfZZdS6pbUOl0oHRaLmNaLnOa6+8OPgedWGiAqDOLmw0NKroW9xi6SFo73e6MeDvbs2YYCrl1gqszi5r9PSq6Fvdd9LC0d9tLoh4W9u3ZjgYM9P8Ac01WF4va0M69F9/f1Khc0EXHEHWtrkdm5pK55ifVPgmJOgzQa5rxuY4uHdDHuTs1X43awheseWkOaSCDeCMCCMQQRqKjRSrGuReV1DHWMs7XcvD4OqoI9FrW67mgdQuWNbVmioppqYu0RNBJEXAXlokYWXgbbr71BM3WcwVGjS1jgJtUchwEu4O3P+1z67HvVox6PS6GBqaaSmesciZ9+hS/7NUXw2T6Jv60/Zpi+GyfRN/WrpRe5HIXkRkTHYlNUXzmRhPKvc5obohjMcATfgFSNt2o6pqJah+uSRzrtwJwHQLh0K1882U3Jwtooz3cvdSXaxG04A+M4dTDvVNKuqn3XZTcbLAaXYjWZ2rtOnyvY/UcZcQ0C8kgAbycAF03k1ZApaSGnH7uMA8XHF56XEnpVLZqcnu2a5sjh63T3Su3F1/rbfKGl8wq/F0pWWRXEP8AkFTtPbCm7Neq6f8AO4REU0zIUdy8yZ7donxNA5RvdxE+G3ZfuIJb08FIl4V4ciOSynSKR0T0e3VMzlKRhBIIIINxBwIIwII3rJsq03080c8RufG8OG7iDwIvB4Eqe538kOSm7eib63KbpQBg2Twjwd9oHeFW6p3tWN1j6NTTsq4Uemi6p3Q6dydt6Osp2VERwcMW7WOHfMdxHnwO1bNc85AZauoJ+6vdBJcJWjWNz2jwhu2jDdd0DS1TZGNkjcHMc0Oa5pvBB1EFWcMqSJzMPiNC6kkt9q6L/R9URF2K0IiIAiIgCIiAIiIAlyIgK4ziZsxUaVVRtAm1vjGAl4jc/wBPPiaYkjLSWuBBBIIOBBGBBB1FdXKB5ws27awGopwGVIGI1NmA2O3P3O6DvEOenv5m6mkwvF/CtDOvl3Lw68u3QosFW5m6zn6WjSVzu6wbHM499sDJTv3O27ccTU9TTOje5kjS1zSWua4XEEawQdq+ahxyLGt0NLV0kVXHsv8AwvA6vCwLdtqOkgfUTG5rBq2uOxrd5JwVXZu86HJ6NJXO7jVHMdbNzZDtbuds24YiPZw8tzXzBsd4p4yeTBw0jqMjhvOoDYOJKnuqG7G0mpkocGmWo8J6eVM1XinLn2I/bdrvqqiSolPdSOv4AamtHAAADmWE1t5uC8Vh5o8kOXn7clb61C7uL9T5dY6G6+ct4qva1ZHWNfPNHSQq5dE0TshYubzJftKjax4ulkPKS8HHU35ouHPfvUoRFbtajUsh84lldK9Xu1UIiL2OYREQGPaFAyaJ8MrQ5j2lrgdoPoPFc6ZY5KvoKl0Lryw91E/Y9n6hqI38CF0mtRlPk1FXU5gmHFjx3zHbHN68RtC4TReInMtcMxBaSTP6V19zmZTfN5nDNC7kJ73UznX4Yuicdbmja07W9IxvBjWUGT8tHO6CdtxGII717djmHaPRqK1qrWq6N2Wpt5YoquLZdm1f26HVdLVNkY2SNwcxwDmuabwQdRBX1XPOReX81A7R9kgLr3RE6idboz713mO3eLzsDKOCsiEtO8OHvhqew7nt2HzHZerOKZsiczC12HSUjs827l9+Bs0RF2K0IiIAiIgCIiAIiIAiIgIbl7m9ZXN5SO5lS0dy7Y8DU2T8HbOZURXUL4ZHRTNLHsNzmu1g/wCtu1dMW5b8NJEZqh4Y3YNbnHwWN1uP+iqEy4ywNoTiTk2xsYC1mA5Qtvv9cft5tQvPEmBVNZrvNZgU1QvkVLsTfw5Jx/ojaIthYdhy1czYIG6T3eS1u1zzsaP/AFrUJEvkhp3uaxFc5bIhk5J5MSV1S2CPBuuR92DGbTz7ANp6V0bZdmx08LIIW6LGNDWj8TvJN5J2krX5KZLRUFOIYsXHGR51vfdiTuG4bB0k7pWsMXhpnqYLE8QWrfZv0ppz5hERdypCIiAIiIAiIgNRlLkzDXQmGccWPF2mx29p9I1FUHlVkdPQSaMwvYT3Ere8f+l3xT5xiuk1j11BHNG6KZjXscLnNcLwf9b1wlhSTqWuH4nJSLbVvD2OV1l2ZaktPIJYJHRvGpzTdhuI1EcDgp/lfmfkivloL5Y8SYj7K3xD78cO+51W8kZaS1wIINxBFxBGsEHUVWuY6NczawVMNWy7Fum9PdC3Mmc9DHXR17NA6uVjBLDxezW3ov5grIs+04p2CSCRsjD75pBHMdx4FcsrJobSlgdpwyPjd4THFp6btakMqnJk7MqarAYpPNCuyvDd8HU6KjrIzzVcQDZ2xzjeRoP8puH1VLrOz1Ujx69HLEeYPb1tuP1VKbURu3lBNhFXF9t+mfz/AMLDRRqkzj2fJ3tSwePpM+2As+PK2jcLxV0/00f4uXVHtXeQHU8rfqYqfhTbItTJlbRgXmqp7v60f4OWDV5xrPj76qjPiaT/ALAKK9qbw2nld9LFX8KSRFXto56qRg9ZZLKeYMb0lxv8yiVr56KuQFsDI4BvHrj+tw0fqrk6oY3eT4cIq5ftt1y+f+Fz11oRwsMkz2xsGtzyAOs7eCrjKXPRGy+OhZyjtXKyAiMeKzvndN3SqotC1JZ3ac8j5Hb3uLiOa/UOAWKor6py5NyL6lwGKPzTLtLw0T5My1bYlqZDLUSOkedrjqG5o1NHAYLDXrGEkAAkk3ADWSdgVi5IZoZZiJa2+GPWIx7K7xv5Y58eA1qO1jpFyLeaohpGXeqIm5PZCJ5MZJT10mhA3uQe7kdgxnOdp4DH0q/MlclIaCERQi9xuMkh757t53DcNnWTsLOsyOCNsUDGsY0XBrRhz8TxOJWUrKKFI895i8QxOSrXZTJvD3CIi7lSEREAREQBERAEREAREQBR7KXIWlrsZmXSXXCVncycLzqcODgVIUXhURUsp0jkfE7aYtl5FFZQ5oaqC90F1Qz4vcyDnYTj80nmUIqKZ0biyRrmOGtrgWuHODiurFhWnYsNQ3RqImSDZptBI5jrHQoj6VF+lTQU+PyMymbtc0yX27HLiK87TzNUcl5iMkJ2aLtJvU+8+cKL1mY6cew1ET92mHsPm0lGWmkTcXUWNUj9XW6p/pWiKZVOaW0GnCJr+LZY/wC8tWMc2Foj+Gd0PhP965+E/gpMSupl0kb6oRZFKRmxtH4M7y4f1rIp801ouOMLWcXSR/2kp4T+Cha6mTWRvqhDkVl0eY+oPss8TPED3nz6Kk1mZmKOO4zOlmO292g3qZj9ZdG08i7iHLjNIzR1+iFJQQOe4MY0ucdTWglx5gMSprk/mjq57nTgU7N78ZDzRg3j5xCuiy7Cgpho08TIxt0WgE851npKz1JZSon1KUtRj8jsoW25rmvt3I3kzkDS0VzomaUl3sslzn8dHYzoHWpIiKWjUalkM/JK+V209brzCIi8nMIiIAiIgCIiAIiIAiIgCIiAIiIAiIgCIiAFeIiAL0IiAIiIAiIgCIiAIiIAiIgCIiAIiI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684" name="AutoShape 4" descr="data:image/jpeg;base64,/9j/4AAQSkZJRgABAQAAAQABAAD/2wCEAAkGBhQSEBQQEBQVFRQVEBcVFRUVFxUYFBYWFhYaFRcXFBUXHCYeGBolGxQXHy8gIycpLC0sFR8xNTAqNSYtLCoBCQoKDgwOGg8PGiwkHiQ0LCwvLCwsLC8tLSksKSwsLjIqLCwsLC8qLy8sLCwsLDQsLCw0KS0sLC0sLCwsLCwsLP/AABEIAOEA4QMBIgACEQEDEQH/xAAcAAEAAgMBAQEAAAAAAAAAAAAABgcEBQgBAwL/xABTEAABAwEDBwQJEQcBCAMAAAABAAIDBAURIQYHEjFBUWETcYGRCBQiMlJykqGxFyMzNDVCVGJ0gpOisrPB0dIYQ0RTc8LD8CRjZHWDhKPhJSbT/8QAGwEBAAMBAAMAAAAAAAAAAAAAAAQFBgMBAgf/xAAwEQABAwIDBgUEAwEBAAAAAAAAAQIDBBEFITESQVFhcbETIpHR4TJCgfAGwfGhFP/aAAwDAQACEQMRAD8AvFERAEREAREQBEUTyozkUtESwkyzD91Hdgfju1N5sTwXq5yNS6nWKGSZ2zGl1JZetTbOVVLSj/aJ2MPg33v6GNvd5lSmUOdGsqr2tfyEfgREgkfGk749Fw4KIucSbziTrKiPq0+1DRU/8fc7OZ1uSa+v+ly2nnup24U8Mkh3vIjb/cfMFGKzPRWuv5NsMY2XNc53W513mUARRnVEi7y5iwikj+2/XP4JLU5yLQecal44MDGD6rQsZ2XNcf4ufyyPQtHci57buKk1KWBNGN9EN4Mua4fxc/luPpWTT5x7QYbxVPPjhjx9ZpUaS5Nt3FQtLAurG+iE+o889a3v2wyDixzT1tcB5lJ7Nz3wOwqIJIzvYRI3z6J8xVNIuiVEibyHLhFJJ9lumR0xY2VtLVe152Od4BOjJ5DrneZbe9coh21SzJ7ObWUtzS/lo/AmJdcPiv75vWRwUllWn3IUtR/H3JnC6/Jff/DoNFEcl85lLWERk8jMf3chFzjuY/U7mwPBS29S2uRyXQzssMkLtmRLKeoiL2OQREQBERAEREAREQBERAFhWta8VNEZp3hjG7TtO5o1k8AtdlblhDQRcpKdJ5wjiBGk8/g0bXek3BUHlHlPPWy8rUOvu71gwYwbmN/HWdqjyzpHlvLfD8LfVrtLkzjx6EoyvzsT1N8VLfBDiLwfXXji4d4ODesqAkothYtgT1cnJU8Ze7aR3rRvc44NHOq5znSLmbSKGCkjs1Eam9fdTXrYWTk/UVTtGnhfJvLR3I8Z57kdJVtZM5nIIrn1juXfr0BeIQfS/puHBWDTUrY2hkbWsa0XBrQA0DgBgFJZSqubilqsfYzywJfmunuv/Cn7IzJTPAdUzMi+Kwco7pN4aDzXqXWdmgoIx3bZJjvkeQOqPRHXepuilNgY3cUE2K1Uur1TpkaakyOoou8pYBxMbXHrcCVnx2VC0XNijA3BjQPMFlIuqIiEF0r3aqq/kxZLLhcLnRRkbixpHoWDV5H0cnf0sB48m0HraAVuERURQ2R7dFX1ITaGaGgkHcMfCd8b3HzSaQ6rlErXzIStBdTTNk+LICx3Q4XgnnuVxouToGO3E6HFKqLR6r1z7nMNr5OVFKbqiF8e4kdyeZ4vaegrWrqyena9pY9oc1wuLXAFpG4g4FQDKXM7TzXvpDyD9ejiYSebWzow4KK+lVM2l9S4+x3lnS3NNPfuUlep1khnWnpbo6i+eHVifXWD4rj3w+K7rCi9uZOT0cnJ1EZYdh1scN7HDA+nfctaoyOdGuWRdyQw1cdnIjkX9yU6isa24aqITU7w9h3awdrXDW08Cs5cx5P5ST0UvK079E++acWPG57do842XK+sj8tIbQi0o+5kaPXIie6bxHhNOw9dxVjDOj8l1MZiOFvpF2m5s48OpIkRFIKcIiIAiIgCIiALRZX5WR0EBlk7pxwjjBuL3fg0bTs5yAtja1qR00L55naLGNvJ28ABtJNwA3lc5ZU5SSV1S6okwBwYzYxg1NHpJ2klR55fDTLUt8Lw9at93fQmvPkYtsWxLVTOnndpPd1AbGtGxo2BYSKVZubDpqqrEdW+4AXsjxHLO8HS2b7tZ2bVWoivdbibeR7KaJXWyamiGTkNm3kriJZCY6cHvru6ku1iMHZs0jhzq8LIsaKliENOwMYNg1k73HW48SsuKINAa0ANAAAAuAAwAAGoL9K1iibGmWpga7EJat3mybuT91CIi6leEREAREQBERAEREAREQGJalkxVEToZ2B7Ha2n0g6weIxVI5dZtJKK+eEmSnv1+/jv/mXax8YdN22+V+XsBBBAIIuIOIIOsELlJE2RMyfRV8tI67c03p+6KcorLsq1ZKaVs8Dix7DeCPOCNoOohTvOTm27Wvq6Qes3+uR6+SJ9834no5tVcqre10brKbynqIquLabmi6p/SnR+ReV8dfByjbmyNuEse1rrtY3tOw9GsKQrmPJvKCSiqGVEWtuDm7HsPfNdwPmIB2Lo6xbYjqoGVEJvY8XjeDta4bCDgVYwTeIll1MZimHf+R+0z6F05cvYzkRFIKcIiIAhRRfOJlP2lROew3Syetxbw4jF3zReee7evDnI1LqdYonSvSNuqlcZ28ru2KjtSI+tQOOldqfLqPQ3FvPpcFXy9cb8VnWHY76qojp4u+kddfsaNbnHgBeehU7nLI659GghjpIUamiJmvdTAX6Y8ggg3EG8EawRtBVv5X5omGBrqAXSxxgFhPswA13nVIeo6sFUEsRa4tcCCCQQRcQRgQQdRXmSN0a5npSVsVW1VZ+UXUuTN1nOE2jSVrgJdUcpwEm5r9z+PvufXZS5PvVs5uc6F+jSVzscGxTuOvYGynfud171LgqL+Vxn8UwjZvNAmW9Pb2LXREU0y4REQBERAEREAREQBERAEREB+ZGAgggEEXEHEEHWCFQ+crIXtKUTQg9ryHDbyb9egTu2jmI2Y30sO1rKjqYXwTDSY9txG3gQdhBuIO8LlLGkjbFhQVrqSXaTRdU5HLaneajK7tap7WkPrM7gMdTJdTXcAe9Pzdyi2UNiPpKmSmk1sdgdjmnFrhzj8RsWtBVW1yxuvwN3NFHVwq3VHJr2U6wRRLNplQayiHKG+aI8nJvPgPPOPO1ylqt2uRyXQ+czROhkWN2qBERexyCoPOvlB2xXujafW6e+JvF2uQ+V3PzFdWUVrClpZqg/u4y4cXamjpcQOlcxyyFzi5xvJJJO8nEnrUOqfZEaaX+P0+090y7sk6r8dz8q5szOTXJwOrXjupu5j4RtOJ+c4dTBvVTWNZjqioip2a5JGsv3XnE9AvPQunKKjbFGyKMXMYwNaNwaLguVKy67XAm49VbEaQt1dr0T5MS28oqeja19XMyJrnaLS83Am6+4dCq/OBVWTWgzwVtOypA8K5soGx+GDtzug4XEa/slq32lCP8AfSH/AMbW/wByo5T3NRyWUycE74Ho+NbKTJrgReMQdRC9Ubs20zGbji06xu4hSKOQOAc03g7VVSxLGvI31BiEdWzLJyap+7iz83Wc8xaNJWuvjwbHMdce5sh2s3HZtw1W/JUNawyEgNDS4u2BoF5N+67FcpqbZJ5xHQU8lHUXvhdC9kbtboiWEAcWXnVs2blIgqLeVxU4phG1eaBM96cehaHqpWX8Ng8o/knqpWX8Ng8o/kuSHAg3HWF5ep5kTt2mqWyMbJG4OY9oc1wxDmuF4IO4ggrX25lTS0eh23OyHlNLQ0zdpaN2ldzaQ61EcxeUHbNksjcb30zzCd+iO6jPNouDfmKI9kz/AAH/AHP+BAWR6qVl/DYPKP5LNsjLeiqnmOmqY5XtYXlrTeQwEAuOGrEda44VmZgvdGo/5bN9uJAXb6qVl/DYPKP5L31UrL+GweUfyXIxXiA669VKy/hsHlH8k9VKy/hsHlH8lyKiA669VKy/hsHlH8lm2flvRTtlfDUxPbDGZJS04MYASXOw1YHqXHCszNF7Ttr/AJVJ9iRAXd6qVl/DYPKP5J6qVl/DYPKP5LkZeIDo3OO2mtGkNdQysmdSu0ZSzH1t2Nx8U48xcqlVk9jrTtkoa2N40muma1wOotMdxB6CoNlBZJpaqand+7kLQd7dbT0tIPSq+qZZdpDY4BVbbFgduzTp/vc32a/KDtWvY0n1ue6J+4Fx7h3Q64cziuglyg11xvGBGorpnJS2O2qOGo2vjGl47e5f9YFe9I/JWkX+QU9nNmTfkvXd+8jbIiKaZgrzPVaehRRwg4zTC/xYxpH6xYqSVjZ7qzSrIYtjKfS6Xvd+DAq5VVUOvIpv8Gi8Okbzuv7+CxcylkiSrkqCMIYrm+PJeL/Ja/rV1qA5mbPDLPMu2Wdx6GXMA6w7rU+U6BuyxDKYtN4tW/ll6fJzf2RNZpWpHGP3dIwHnc97j5i1VYppnjrOUturI1NeyMfMjY0+cFQtdyrCzLPtExne06x+I4rYxWT/APFyVd38fFCD/wBGV5/tWiXhzUcllOkUr4no9i2VCYQzB7Q5pvB/1iv2vnmvsplXXijkcWiaKQMcPeyMYZGuI98LmEXbjs1rbW/k/NRzGCdtzhiCMWvbscw7R6NRxVXNCsa33G7w7EmVbdlcnpqn9p+5EetKyxINJuD/ADHgfzUdkjIJBFxGsKYrDtCzRILxg4ajv4FdIJ9nyu0ImKYSk15YU829OPz3Jd2POUHI2hJSuPc1MWA/3kV72/UMnmW97Jn+A/7n/AqgsW0X0dXDUAEPhmY+7fom8jmIvHSrZ7I6pbJHZsjDex7J3NO9rhAQeohWJjFRUWylJqzux+YTaU4Gs2dKBzmSJVirT7HT3Vk+QyfexIeDTeona/wT/wA1P/8AotDlNkVV2eYxWxcmZA4s7uN9+jdpd443d8Ne9djqiuyY7+h8Sf0xICkURehATdmZa1iA4UuBAI9ep9Rx/mKZ5EZCVln0NrurIeTElmShh0433kRyE9443a9qvGh9iZ/Tb9kLV5ce5dd8gqPuXoDjdERAdA9jZ7Uq/lDPu1889tkhlRDUgeyxljvGjIuPOWuu+avp2NntSr+UM+7Uqzw2eJLNMm2GVjxzE8mft39C4zt2mKWWFTeFVMXjl6/JQ6ufMjaelSzU51xTBw8WQfqY7rVMKwcytZo174z+8p3dbXNcPNpKBTutIhrsXi8Skdyz9Pgu9ERWp8/OfM6tRpWrOPBEbB0RtPpJUSCkecR5NqVRP867qaAPMFHFTSfWp9LoktTxpyTsdIZAUvJ2ZSt3wB/0l8n9ykBWsyYZo0VMBspYh/42rJtWs5KCWY6o4nv8hpd+Ct2pZEQ+czu2pXO4qvc48ysreWr6qbWH1czxzOkcR5rlqV643m9eL2ORZosm7JAy3a7U5XoDe1/TeqyV+z2XdkSGXY8g2brqhLf5JVBICSZt6/kbWopNX+1RsPNIeTPmeV0/ltYMVTRyiZt5jjfIxwwcxzWk3tPG64jauQqSoMcjJG62PDhztN49C7KteYPopnt1OpZHDmMZI9K8KiKllPdj3McjmrZUOXKSrbI3Sb0jaCvsolTVLmO0mn8jwKktFXNlbeMCNY3f+lWTQKzNNDcYZijapNh+T+/Q/NfQCUY4OGo/geCzcsLYdNZVmRSeyUzqqB3ijkHRkcNBwHzCvwvhWUYkbou2Yg7ivMM+xkuh64nhTalPEjyf3+SJq0+x091ZPkMn3sSrOqpHRu0XdB2HiFZnY6e6snyGT72JWSKipdDEPY5jla5LKh0gqK7Jjv6HxJ/TEr1VFdkx39D4k/piXk9SkV6F4vQgO26H2Jn9Nv2QtXlx7l13yCo+5etpQ+xM/pt+yFq8uPcuu+QVH3L0BxuiIgOgexs9qVfyhn3asfLWk5Szqpn/AA7yOdrdMedoVcdjZ7Uq/lDPu1attsBpp2nUYJAeYsK8OS6KdInbL2rwVDlwqUZs6jQtWmO9zm+VG4KLrf5AuutOku/ntHXePxVPH9aH0irS9O9OS9jo9F4iuT5mc65xWEWpVA/zb+trSPMVHFL861NoWrMfDbG8dMbWnztKiAVNJk9T6XRO2qeNeSdjpzJeTSoaVw20sX3bVq859byVj1r99M5n0t0X96+2b2s5SzKV26EM+jJj/tUbz+V3J2M9n82eKPqcZf8AErdq3ainzqduzK5vBV7nMZXiIvY4nVtVZv8A9aMF2Isa4D4zaa8fWC5SX05d3hHrK+aALrLJuu5bJ+KTWTZmifGZCWO87SuTV0hmmr+Uybe3+U2qj8zpR5pQgOcF9IJywhzTcQvkiKlzy1ytW6algW1Z3a8/Ik3kwxStJF2k2WNrwQOBJbztWEpjnssctpbMtBmBFMyB7v8ApiSP/KoDZ1piQXHBw1jfxCrZ4NnzN0NrheLJPaKXJ3Hj8n3qqRsjdF3QdoPBS7MDROjteUO+AyXHYfXYlF1sLDtyWkmbPA7Re3De1zTra4bWm7zbCL16QzLHkuhIxLDG1bdpuT038ep1AqK7Jjv6HxJ/TErUyOyzitCLSZ3MrQOUiJ7pp3jwmnYeu4qq+yY7+h8Sf0xK0RUcl0MLJG6JysellQpFeheL0Lycztuh9iZ/Tb9kLV5ce5dd8gqPuXraUPsTP6bfshavLj3LrvkFR9y9AcboiIDoHsbPalX8oZ92rUtyTRpZ3HUIJCehhKqvsbPalX8oZ92rGy4q+Ss6qf8A8O9o53jQHncvDlsinSJu1I1vFUOa1v8AIFt9p0l389p6rz+C0BUpzY02natN8Vz3n5sbj6blTx/Wh9Iq12ad68l7HQiL9XIrg+aFMZ76O6rgluwfT6N/FjyfRIFW6vDPPZnKUDZgMYZgT4r+4P1tBUequobaRTe4NL4lI1OF0/fwXfmXtHToHw7Yp3eS8aY8+n1KN9kpXXU1JB4c75Po2Bv+VYuZi1+TrXwE4TxYePHe4fVL1q+yRrr62lh8ClL/AKSQt/xBTqd21GhlcXh8KrdwXP1+blPoi9aLzcu5Vk4pcy1qSMbIynaWvYHNPLQjBwvGBfeMCoO5txuOxduUkGhGxg96xrfJAH4LjC3Kfk6qePwJ5G+S8j8EBgq7sxVffZlpweA0yfSQvafugqRVmZj6/Rlr4dklmSu6Y7rvM9yArNERAdTZaWF23k6YwL3soopmb9KJjX3DiQHN+cuW2PIN4wI1FdoWAL6OnB+DRfdtXI2WVh9p19TS3XCOdwbf4BOlGelhaelAi2zQyrMtQSDRdg/083HgtgoaHXYhSiwJZKgPa1hc6KMyPLRfdGCGlxHAuF/Peq+ent5mmwwvF/EtDOue5ePXn3NtZVrS00rZoHFj2nAjzgjaDtBWXndywbaMVFIGlkkbZmytx0Q5xjLS07jonA4i4jidQvzIwOBBF4OsLjFMsa8iyxDDmVbeDk0X35EOXoWfaVlmM6TcWb93ArACtGuRyXQwc8D4HqyRLKh23Q+xM/pt+yFq8uPcuu+QVH3L1tKH2Jn9Nv2QtXlx7l13yCo+5evY4nG6IiA6B7Gz2pV/KGfdqT547R5OzuT2zTMb0NPKE/UA6VGOxs9qVfyhn3a+Geu2A+qipmnCGMud48lxu6GtafnLjO7ZYpZ4VD4tUxOGfp8lcKw8ydHpV0kl2EdOcdznuaB5g5V4rqzJ2ZoUcs5GMs1w8WMXD6zn9SgU7byIazGJfDpHc8v38FjIiK1MAYFu2WKmmlp3apI3Nv3EjuT0G49C5iqISxzmPFzmuLXDcQbiOsLqxURncye5Cu5do7ioBfwEguEg6bw75xUOqZdNo0mAVOzI6Fd+adU+OxELLtB0E0c7O+jka8cS033HgdXSrWypzVRW1My0RVPY2SCMMaI2uAaATrLhje43hU+rgzL5TaUb6GQ4svkiv2sJ7to5nG/5x3LlSvs7ZXeT8epfEiSZurdei+xpv2aYvhsn0Tf1r6U3Y3xNe1/bkh0XA3ck3G433d8rlRWJjAqitnseoqipmqO25G8rPJLoiJpDdN5fog6WN19yt1EBS37NMXw2T6Jv61t8l8xbKKczsq3uvhliLTG0AiWMs16WwkHoVpIgKW/Zqi+GyfRN/Wn7NUXw2T6Jv61dKIDHs+k5KKOIG/Qjay/fotDb7uhQDLvMxFaVX22Z3QuMbWODWNcHFt4DiSRjo3D5oVjogKW/Zpi+GyfRN/WpNkBmfZZdS6pbUOl0oHRaLmNaLnOa6+8OPgedWGiAqDOLmw0NKroW9xi6SFo73e6MeDvbs2YYCrl1gqszi5r9PSq6Fvdd9LC0d9tLoh4W9u3ZjgYM9P8Ac01WF4va0M69F9/f1Khc0EXHEHWtrkdm5pK55ifVPgmJOgzQa5rxuY4uHdDHuTs1X43awheseWkOaSCDeCMCCMQQRqKjRSrGuReV1DHWMs7XcvD4OqoI9FrW67mgdQuWNbVmioppqYu0RNBJEXAXlokYWXgbbr71BM3WcwVGjS1jgJtUchwEu4O3P+1z67HvVox6PS6GBqaaSmesciZ9+hS/7NUXw2T6Jv60/Zpi+GyfRN/WrpRe5HIXkRkTHYlNUXzmRhPKvc5obohjMcATfgFSNt2o6pqJah+uSRzrtwJwHQLh0K1882U3Jwtooz3cvdSXaxG04A+M4dTDvVNKuqn3XZTcbLAaXYjWZ2rtOnyvY/UcZcQ0C8kgAbycAF03k1ZApaSGnH7uMA8XHF56XEnpVLZqcnu2a5sjh63T3Su3F1/rbfKGl8wq/F0pWWRXEP8AkFTtPbCm7Neq6f8AO4REU0zIUdy8yZ7donxNA5RvdxE+G3ZfuIJb08FIl4V4ciOSynSKR0T0e3VMzlKRhBIIIINxBwIIwII3rJsq03080c8RufG8OG7iDwIvB4Eqe538kOSm7eib63KbpQBg2Twjwd9oHeFW6p3tWN1j6NTTsq4Uemi6p3Q6dydt6Osp2VERwcMW7WOHfMdxHnwO1bNc85AZauoJ+6vdBJcJWjWNz2jwhu2jDdd0DS1TZGNkjcHMc0Oa5pvBB1EFWcMqSJzMPiNC6kkt9q6L/R9URF2K0IiIAiIgCIiAIiIAlyIgK4ziZsxUaVVRtAm1vjGAl4jc/wBPPiaYkjLSWuBBBIIOBBGBBB1FdXKB5ws27awGopwGVIGI1NmA2O3P3O6DvEOenv5m6mkwvF/CtDOvl3Lw68u3QosFW5m6zn6WjSVzu6wbHM499sDJTv3O27ccTU9TTOje5kjS1zSWua4XEEawQdq+ahxyLGt0NLV0kVXHsv8AwvA6vCwLdtqOkgfUTG5rBq2uOxrd5JwVXZu86HJ6NJXO7jVHMdbNzZDtbuds24YiPZw8tzXzBsd4p4yeTBw0jqMjhvOoDYOJKnuqG7G0mpkocGmWo8J6eVM1XinLn2I/bdrvqqiSolPdSOv4AamtHAAADmWE1t5uC8Vh5o8kOXn7clb61C7uL9T5dY6G6+ct4qva1ZHWNfPNHSQq5dE0TshYubzJftKjax4ulkPKS8HHU35ouHPfvUoRFbtajUsh84lldK9Xu1UIiL2OYREQGPaFAyaJ8MrQ5j2lrgdoPoPFc6ZY5KvoKl0Lryw91E/Y9n6hqI38CF0mtRlPk1FXU5gmHFjx3zHbHN68RtC4TReInMtcMxBaSTP6V19zmZTfN5nDNC7kJ73UznX4Yuicdbmja07W9IxvBjWUGT8tHO6CdtxGII717djmHaPRqK1qrWq6N2Wpt5YoquLZdm1f26HVdLVNkY2SNwcxwDmuabwQdRBX1XPOReX81A7R9kgLr3RE6idboz713mO3eLzsDKOCsiEtO8OHvhqew7nt2HzHZerOKZsiczC12HSUjs827l9+Bs0RF2K0IiIAiIgCIiAIiIAiIgIbl7m9ZXN5SO5lS0dy7Y8DU2T8HbOZURXUL4ZHRTNLHsNzmu1g/wCtu1dMW5b8NJEZqh4Y3YNbnHwWN1uP+iqEy4ywNoTiTk2xsYC1mA5Qtvv9cft5tQvPEmBVNZrvNZgU1QvkVLsTfw5Jx/ojaIthYdhy1czYIG6T3eS1u1zzsaP/AFrUJEvkhp3uaxFc5bIhk5J5MSV1S2CPBuuR92DGbTz7ANp6V0bZdmx08LIIW6LGNDWj8TvJN5J2krX5KZLRUFOIYsXHGR51vfdiTuG4bB0k7pWsMXhpnqYLE8QWrfZv0ppz5hERdypCIiAIiIAiIgNRlLkzDXQmGccWPF2mx29p9I1FUHlVkdPQSaMwvYT3Ere8f+l3xT5xiuk1j11BHNG6KZjXscLnNcLwf9b1wlhSTqWuH4nJSLbVvD2OV1l2ZaktPIJYJHRvGpzTdhuI1EcDgp/lfmfkivloL5Y8SYj7K3xD78cO+51W8kZaS1wIINxBFxBGsEHUVWuY6NczawVMNWy7Fum9PdC3Mmc9DHXR17NA6uVjBLDxezW3ov5grIs+04p2CSCRsjD75pBHMdx4FcsrJobSlgdpwyPjd4THFp6btakMqnJk7MqarAYpPNCuyvDd8HU6KjrIzzVcQDZ2xzjeRoP8puH1VLrOz1Ujx69HLEeYPb1tuP1VKbURu3lBNhFXF9t+mfz/AMLDRRqkzj2fJ3tSwePpM+2As+PK2jcLxV0/00f4uXVHtXeQHU8rfqYqfhTbItTJlbRgXmqp7v60f4OWDV5xrPj76qjPiaT/ALAKK9qbw2nld9LFX8KSRFXto56qRg9ZZLKeYMb0lxv8yiVr56KuQFsDI4BvHrj+tw0fqrk6oY3eT4cIq5ftt1y+f+Fz11oRwsMkz2xsGtzyAOs7eCrjKXPRGy+OhZyjtXKyAiMeKzvndN3SqotC1JZ3ac8j5Hb3uLiOa/UOAWKor6py5NyL6lwGKPzTLtLw0T5My1bYlqZDLUSOkedrjqG5o1NHAYLDXrGEkAAkk3ADWSdgVi5IZoZZiJa2+GPWIx7K7xv5Y58eA1qO1jpFyLeaohpGXeqIm5PZCJ5MZJT10mhA3uQe7kdgxnOdp4DH0q/MlclIaCERQi9xuMkh757t53DcNnWTsLOsyOCNsUDGsY0XBrRhz8TxOJWUrKKFI895i8QxOSrXZTJvD3CIi7lSEREAREQBERAEREAREQBR7KXIWlrsZmXSXXCVncycLzqcODgVIUXhURUsp0jkfE7aYtl5FFZQ5oaqC90F1Qz4vcyDnYTj80nmUIqKZ0biyRrmOGtrgWuHODiurFhWnYsNQ3RqImSDZptBI5jrHQoj6VF+lTQU+PyMymbtc0yX27HLiK87TzNUcl5iMkJ2aLtJvU+8+cKL1mY6cew1ET92mHsPm0lGWmkTcXUWNUj9XW6p/pWiKZVOaW0GnCJr+LZY/wC8tWMc2Foj+Gd0PhP965+E/gpMSupl0kb6oRZFKRmxtH4M7y4f1rIp801ouOMLWcXSR/2kp4T+Cha6mTWRvqhDkVl0eY+oPss8TPED3nz6Kk1mZmKOO4zOlmO292g3qZj9ZdG08i7iHLjNIzR1+iFJQQOe4MY0ucdTWglx5gMSprk/mjq57nTgU7N78ZDzRg3j5xCuiy7Cgpho08TIxt0WgE851npKz1JZSon1KUtRj8jsoW25rmvt3I3kzkDS0VzomaUl3sslzn8dHYzoHWpIiKWjUalkM/JK+V209brzCIi8nMIiIAiIgCIiAIiIAiIgCIiAIiIAiIgCIiAFeIiAL0IiAIiIAiIgCIiAIiIAiIgCIiAIiI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686" name="Picture 6" descr="http://www.sorenwinslow.com/PhotoGallery/Misc/AntiAnt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328" y="116632"/>
            <a:ext cx="1466528" cy="1466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Kennenlernen von oft wiederkehrenden Implementierungsaufgaben</a:t>
            </a:r>
          </a:p>
          <a:p>
            <a:r>
              <a:rPr lang="de-DE" dirty="0"/>
              <a:t>Wichtiges „Handwerkszeug“ von Software-Entwicklern kennen</a:t>
            </a:r>
          </a:p>
          <a:p>
            <a:pPr lvl="1"/>
            <a:r>
              <a:rPr lang="de-DE" dirty="0"/>
              <a:t>Adapter</a:t>
            </a:r>
          </a:p>
          <a:p>
            <a:pPr lvl="1"/>
            <a:r>
              <a:rPr lang="de-DE" dirty="0" err="1"/>
              <a:t>Iterator</a:t>
            </a:r>
            <a:endParaRPr lang="de-DE" dirty="0"/>
          </a:p>
          <a:p>
            <a:pPr lvl="1"/>
            <a:r>
              <a:rPr lang="de-DE" dirty="0" err="1"/>
              <a:t>Decorator</a:t>
            </a:r>
            <a:endParaRPr lang="de-DE" dirty="0"/>
          </a:p>
          <a:p>
            <a:pPr lvl="1"/>
            <a:r>
              <a:rPr lang="de-DE" dirty="0" err="1"/>
              <a:t>Observer</a:t>
            </a:r>
            <a:endParaRPr lang="de-DE" dirty="0"/>
          </a:p>
          <a:p>
            <a:pPr lvl="1"/>
            <a:r>
              <a:rPr lang="de-DE" dirty="0" err="1"/>
              <a:t>Visitor</a:t>
            </a:r>
            <a:endParaRPr lang="de-DE" dirty="0"/>
          </a:p>
          <a:p>
            <a:r>
              <a:rPr lang="de-DE" dirty="0"/>
              <a:t>In Zukunft bei der Implementierung Wiederverwendung im Hinterkopf haben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coupling</a:t>
            </a:r>
            <a:r>
              <a:rPr lang="de-DE" dirty="0"/>
              <a:t>, Interfaces, Vererbung, etc.)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Symptome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</a:t>
            </a:r>
            <a:r>
              <a:rPr lang="en-US" sz="2800" dirty="0" err="1"/>
              <a:t>Wozu</a:t>
            </a:r>
            <a:r>
              <a:rPr lang="en-US" sz="2800" dirty="0"/>
              <a:t> </a:t>
            </a:r>
            <a:r>
              <a:rPr lang="en-US" sz="2800" dirty="0" err="1"/>
              <a:t>ist</a:t>
            </a:r>
            <a:r>
              <a:rPr lang="en-US" sz="2800" dirty="0"/>
              <a:t> </a:t>
            </a:r>
            <a:r>
              <a:rPr lang="en-US" sz="2800" dirty="0" err="1"/>
              <a:t>diese</a:t>
            </a:r>
            <a:r>
              <a:rPr lang="en-US" sz="2800" dirty="0"/>
              <a:t> </a:t>
            </a:r>
            <a:r>
              <a:rPr lang="en-US" sz="2800" dirty="0" err="1"/>
              <a:t>Klasse</a:t>
            </a:r>
            <a:r>
              <a:rPr lang="en-US" sz="2800" dirty="0"/>
              <a:t> </a:t>
            </a:r>
            <a:r>
              <a:rPr lang="en-US" sz="2800" dirty="0" err="1"/>
              <a:t>eigentlich</a:t>
            </a:r>
            <a:r>
              <a:rPr lang="en-US" sz="2800" dirty="0"/>
              <a:t> </a:t>
            </a:r>
            <a:r>
              <a:rPr lang="en-US" sz="2800" dirty="0" err="1"/>
              <a:t>da</a:t>
            </a:r>
            <a:r>
              <a:rPr lang="en-US" sz="2800" dirty="0"/>
              <a:t>?”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sz="2800" dirty="0"/>
              <a:t>Designdokumente und Code sind bestenfalls entfernte Verwandte</a:t>
            </a:r>
          </a:p>
          <a:p>
            <a:r>
              <a:rPr lang="de-DE" sz="2800" dirty="0"/>
              <a:t>Fehlerrate steigt mit jeder neuen Version an</a:t>
            </a:r>
          </a:p>
          <a:p>
            <a:r>
              <a:rPr lang="de-DE" sz="2800" dirty="0"/>
              <a:t>„Wenn die Liste mehr als 100 Einträge hat, sinkt die Performance in den Keller.“</a:t>
            </a:r>
            <a:endParaRPr lang="en-US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Blob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de-DE" dirty="0"/>
              <a:t>„Diese Klasse ist das Herzstück unserer Architektur.“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  <p:pic>
        <p:nvPicPr>
          <p:cNvPr id="5" name="Picture 2" descr="http://images.wikia.com/godzilla/images/d/db/THEBLO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2638942"/>
            <a:ext cx="6387108" cy="35983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4326"/>
              </p:ext>
            </p:extLst>
          </p:nvPr>
        </p:nvGraphicFramePr>
        <p:xfrm>
          <a:off x="2063552" y="1484784"/>
          <a:ext cx="828092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Inhalt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Pattern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Blob</a:t>
                      </a:r>
                      <a:r>
                        <a:rPr lang="en-US" dirty="0"/>
                        <a:t> – Anti Pattern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Grund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Eile, Faulheit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noProof="0" dirty="0"/>
                        <a:t>Auch</a:t>
                      </a:r>
                      <a:r>
                        <a:rPr lang="de-DE" baseline="0" noProof="0" dirty="0"/>
                        <a:t> bekannt als</a:t>
                      </a:r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Winnebago and The God Class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Symptome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Klasse</a:t>
                      </a:r>
                      <a:r>
                        <a:rPr lang="de-DE" baseline="0" noProof="0" dirty="0"/>
                        <a:t> mit sehr vielen Methoden.</a:t>
                      </a:r>
                    </a:p>
                    <a:p>
                      <a:r>
                        <a:rPr lang="de-DE" noProof="0" dirty="0"/>
                        <a:t>Methoden und</a:t>
                      </a:r>
                      <a:r>
                        <a:rPr lang="de-DE" baseline="0" noProof="0" dirty="0"/>
                        <a:t> Klassen mit sehr unterschiedlichen Funktionen.</a:t>
                      </a:r>
                    </a:p>
                    <a:p>
                      <a:r>
                        <a:rPr lang="de-DE" baseline="0" noProof="0" dirty="0"/>
                        <a:t>Verbindung mit sehr vielen anderen Klassen, die jeweils wenige Methoden haben.</a:t>
                      </a:r>
                    </a:p>
                    <a:p>
                      <a:r>
                        <a:rPr lang="de-DE" baseline="0" noProof="0" dirty="0"/>
                        <a:t>Klasse zu komplex für Testen und Wiederverwendung.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Lösung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 err="1"/>
                        <a:t>Refaktorisierung</a:t>
                      </a:r>
                      <a:r>
                        <a:rPr lang="de-DE" baseline="0" noProof="0" dirty="0"/>
                        <a:t> der Klasse anhand Verantwortlichkeiten.</a:t>
                      </a:r>
                    </a:p>
                    <a:p>
                      <a:r>
                        <a:rPr lang="de-DE" baseline="0" noProof="0" dirty="0"/>
                        <a:t>Ähnliche Attribute/Methoden identifizieren und kapseln.</a:t>
                      </a:r>
                    </a:p>
                    <a:p>
                      <a:r>
                        <a:rPr lang="de-DE" baseline="0" noProof="0" dirty="0"/>
                        <a:t>Methoden ggfs. verlagern in bereits existierende Klassen.</a:t>
                      </a:r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noProof="0" dirty="0"/>
                        <a:t>Konsequenzen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noProof="0" dirty="0"/>
                        <a:t>Performanceeinbußen.</a:t>
                      </a:r>
                    </a:p>
                    <a:p>
                      <a:r>
                        <a:rPr lang="de-DE" noProof="0" dirty="0"/>
                        <a:t>Schlechte</a:t>
                      </a:r>
                      <a:r>
                        <a:rPr lang="de-DE" baseline="0" noProof="0" dirty="0"/>
                        <a:t> </a:t>
                      </a:r>
                      <a:r>
                        <a:rPr lang="de-DE" noProof="0" dirty="0"/>
                        <a:t>Wartbarkeit.</a:t>
                      </a:r>
                    </a:p>
                    <a:p>
                      <a:r>
                        <a:rPr lang="de-DE" noProof="0" dirty="0"/>
                        <a:t>Kaum Wiederverwendbarkeit der Funktionen.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2706" name="Picture 2" descr="GO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248" y="116632"/>
            <a:ext cx="2088232" cy="16110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35560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Rechteck 7"/>
          <p:cNvSpPr/>
          <p:nvPr/>
        </p:nvSpPr>
        <p:spPr>
          <a:xfrm>
            <a:off x="2135560" y="1772816"/>
            <a:ext cx="1872208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Name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Items_Out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Fines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9" name="Rechteck 8"/>
          <p:cNvSpPr/>
          <p:nvPr/>
        </p:nvSpPr>
        <p:spPr>
          <a:xfrm>
            <a:off x="5015880" y="1268760"/>
            <a:ext cx="2016224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Library_Main_Control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15880" y="1772816"/>
            <a:ext cx="201622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Current_Catalog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Current_Item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Fine_Amount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4192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824192" y="1772816"/>
            <a:ext cx="1872208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Title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ISBN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Author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Publisher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Cost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Date_In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Qty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7824192" y="3861048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24192" y="4365104"/>
            <a:ext cx="1872208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Topic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Inventory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15880" y="2996952"/>
            <a:ext cx="2016224" cy="3501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_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Iventory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Check_Out_Item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Check_In_Item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Delete_Item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Edit_Item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Open_Library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Issue_Library_Card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Calculate_Late_Fine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17" name="Gerade Verbindung mit Pfeil 16"/>
          <p:cNvCxnSpPr>
            <a:stCxn id="10" idx="3"/>
          </p:cNvCxnSpPr>
          <p:nvPr/>
        </p:nvCxnSpPr>
        <p:spPr>
          <a:xfrm flipV="1">
            <a:off x="7032104" y="2377440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7032104" y="4797152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0" idx="1"/>
            <a:endCxn id="8" idx="3"/>
          </p:cNvCxnSpPr>
          <p:nvPr/>
        </p:nvCxnSpPr>
        <p:spPr>
          <a:xfrm flipH="1">
            <a:off x="4007768" y="2384884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zusammenhängende</a:t>
            </a:r>
            <a:r>
              <a:rPr lang="en-US" dirty="0"/>
              <a:t> Attribute und </a:t>
            </a:r>
            <a:r>
              <a:rPr lang="en-US" dirty="0" err="1"/>
              <a:t>Methoden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Blop</a:t>
            </a:r>
            <a:r>
              <a:rPr lang="en-US" dirty="0"/>
              <a:t> / God Class und </a:t>
            </a:r>
            <a:r>
              <a:rPr lang="en-US" dirty="0" err="1"/>
              <a:t>gruppiere</a:t>
            </a:r>
            <a:r>
              <a:rPr lang="en-US" dirty="0"/>
              <a:t> </a:t>
            </a:r>
            <a:r>
              <a:rPr lang="en-US" dirty="0" err="1"/>
              <a:t>diese</a:t>
            </a:r>
            <a:endParaRPr lang="en-US" dirty="0"/>
          </a:p>
          <a:p>
            <a:r>
              <a:rPr lang="en-US" dirty="0"/>
              <a:t>(2) </a:t>
            </a:r>
            <a:r>
              <a:rPr lang="en-US" dirty="0" err="1"/>
              <a:t>Lagere</a:t>
            </a:r>
            <a:r>
              <a:rPr lang="en-US" dirty="0"/>
              <a:t> die </a:t>
            </a:r>
            <a:r>
              <a:rPr lang="en-US" dirty="0" err="1"/>
              <a:t>Gruppen</a:t>
            </a:r>
            <a:r>
              <a:rPr lang="en-US" dirty="0"/>
              <a:t> in </a:t>
            </a:r>
            <a:r>
              <a:rPr lang="en-US" dirty="0" err="1"/>
              <a:t>passende</a:t>
            </a:r>
            <a:r>
              <a:rPr lang="en-US" dirty="0"/>
              <a:t> </a:t>
            </a:r>
            <a:r>
              <a:rPr lang="en-US" dirty="0" err="1"/>
              <a:t>umgebene</a:t>
            </a:r>
            <a:r>
              <a:rPr lang="en-US" dirty="0"/>
              <a:t> </a:t>
            </a:r>
            <a:r>
              <a:rPr lang="en-US" dirty="0" err="1"/>
              <a:t>Klassen</a:t>
            </a:r>
            <a:r>
              <a:rPr lang="en-US" dirty="0"/>
              <a:t> </a:t>
            </a:r>
            <a:r>
              <a:rPr lang="en-US" dirty="0" err="1"/>
              <a:t>aus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III</a:t>
            </a:r>
          </a:p>
        </p:txBody>
      </p:sp>
      <p:sp>
        <p:nvSpPr>
          <p:cNvPr id="7" name="Rechteck 6"/>
          <p:cNvSpPr/>
          <p:nvPr/>
        </p:nvSpPr>
        <p:spPr>
          <a:xfrm>
            <a:off x="2135560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Rechteck 7"/>
          <p:cNvSpPr/>
          <p:nvPr/>
        </p:nvSpPr>
        <p:spPr>
          <a:xfrm>
            <a:off x="2135560" y="1772816"/>
            <a:ext cx="1872208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Name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Items_Out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Fines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9" name="Rechteck 8"/>
          <p:cNvSpPr/>
          <p:nvPr/>
        </p:nvSpPr>
        <p:spPr>
          <a:xfrm>
            <a:off x="5015880" y="1268760"/>
            <a:ext cx="2016224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Library_Main_Control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15880" y="1772816"/>
            <a:ext cx="201622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Current_Catalog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Current_Item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Fine_Amount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4192" y="1268760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824192" y="1628800"/>
            <a:ext cx="2016224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Title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ISBN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Author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Publisher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Cost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Date_In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Qty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7824192" y="3861048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24192" y="4221088"/>
            <a:ext cx="2016224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Topic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Inventory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15880" y="2996952"/>
            <a:ext cx="2016224" cy="350100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_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Iventory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Check_Out_Item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Check_In_Item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Delete_Item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Edit_Item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Open_Library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Issue_Library_Card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Calculate_Late_Fine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sp>
        <p:nvSpPr>
          <p:cNvPr id="17" name="Rechteck 16"/>
          <p:cNvSpPr/>
          <p:nvPr/>
        </p:nvSpPr>
        <p:spPr>
          <a:xfrm>
            <a:off x="5015880" y="3473450"/>
            <a:ext cx="2016224" cy="72390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5015880" y="4768850"/>
            <a:ext cx="2016224" cy="349250"/>
          </a:xfrm>
          <a:prstGeom prst="rect">
            <a:avLst/>
          </a:prstGeom>
          <a:solidFill>
            <a:srgbClr val="4F81BD">
              <a:alpha val="50196"/>
            </a:srgbClr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5015880" y="4221088"/>
            <a:ext cx="2016224" cy="52871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hteck 19"/>
          <p:cNvSpPr/>
          <p:nvPr/>
        </p:nvSpPr>
        <p:spPr>
          <a:xfrm>
            <a:off x="5015880" y="5476875"/>
            <a:ext cx="2016224" cy="18437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hteck 20"/>
          <p:cNvSpPr/>
          <p:nvPr/>
        </p:nvSpPr>
        <p:spPr>
          <a:xfrm>
            <a:off x="5015880" y="5858221"/>
            <a:ext cx="2016224" cy="184373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7032104" y="2377440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7032104" y="4797152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4007768" y="2384884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7" idx="3"/>
          </p:cNvCxnSpPr>
          <p:nvPr/>
        </p:nvCxnSpPr>
        <p:spPr>
          <a:xfrm flipV="1">
            <a:off x="7032104" y="3212976"/>
            <a:ext cx="792088" cy="62242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 flipV="1">
            <a:off x="7032104" y="3284984"/>
            <a:ext cx="792088" cy="1702544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7032104" y="4509120"/>
            <a:ext cx="792088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V="1">
            <a:off x="7032104" y="5085184"/>
            <a:ext cx="792088" cy="50405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flipV="1">
            <a:off x="7032104" y="5157192"/>
            <a:ext cx="792088" cy="792088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Blob III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2135560" y="1268760"/>
            <a:ext cx="1872208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" name="Rechteck 7"/>
          <p:cNvSpPr/>
          <p:nvPr/>
        </p:nvSpPr>
        <p:spPr>
          <a:xfrm>
            <a:off x="2135560" y="1772816"/>
            <a:ext cx="1872208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Name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Items_Out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Fines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9" name="Rechteck 8"/>
          <p:cNvSpPr/>
          <p:nvPr/>
        </p:nvSpPr>
        <p:spPr>
          <a:xfrm>
            <a:off x="5015880" y="1268760"/>
            <a:ext cx="2016224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Library_Main_Control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015880" y="1772816"/>
            <a:ext cx="2016224" cy="12241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Current_Catalog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Current_Item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User_ID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 err="1">
                <a:solidFill>
                  <a:schemeClr val="accent6"/>
                </a:solidFill>
              </a:rPr>
              <a:t>Fine_Amount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1" name="Rechteck 10"/>
          <p:cNvSpPr/>
          <p:nvPr/>
        </p:nvSpPr>
        <p:spPr>
          <a:xfrm>
            <a:off x="7824192" y="836712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12" name="Rechteck 11"/>
          <p:cNvSpPr/>
          <p:nvPr/>
        </p:nvSpPr>
        <p:spPr>
          <a:xfrm>
            <a:off x="7824192" y="1196752"/>
            <a:ext cx="2016224" cy="16561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Title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ISBN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Author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Publisher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Cost</a:t>
            </a:r>
          </a:p>
          <a:p>
            <a:r>
              <a:rPr lang="en-US" sz="1200" dirty="0" err="1">
                <a:solidFill>
                  <a:schemeClr val="accent6"/>
                </a:solidFill>
              </a:rPr>
              <a:t>Date_In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Qty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3" name="Rechteck 12"/>
          <p:cNvSpPr/>
          <p:nvPr/>
        </p:nvSpPr>
        <p:spPr>
          <a:xfrm>
            <a:off x="7824192" y="4509120"/>
            <a:ext cx="2016224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Catalog</a:t>
            </a:r>
          </a:p>
        </p:txBody>
      </p:sp>
      <p:sp>
        <p:nvSpPr>
          <p:cNvPr id="14" name="Rechteck 13"/>
          <p:cNvSpPr/>
          <p:nvPr/>
        </p:nvSpPr>
        <p:spPr>
          <a:xfrm>
            <a:off x="7824192" y="4869160"/>
            <a:ext cx="2016224" cy="7200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Attribute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Topic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Inventory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15" name="Rechteck 14"/>
          <p:cNvSpPr/>
          <p:nvPr/>
        </p:nvSpPr>
        <p:spPr>
          <a:xfrm>
            <a:off x="5015880" y="2996952"/>
            <a:ext cx="2016224" cy="22322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_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Iventory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Print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Open_Library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Issue_Library_Card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Calculate_Late_Fine</a:t>
            </a:r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7032104" y="2377440"/>
            <a:ext cx="808876" cy="74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7032104" y="4653136"/>
            <a:ext cx="808876" cy="129614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4007768" y="2384884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7824192" y="2852936"/>
            <a:ext cx="2016224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Check_Out_Item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Check_In_Item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Delete_Item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(Item)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Edit_Item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Find_Item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824192" y="5589240"/>
            <a:ext cx="2016224" cy="1215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Methoden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Print_Catalog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Sort_Catalog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Search_Catalog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Params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List_Catalogs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Archive_Catalogs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703512" y="3140968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</a:t>
            </a:r>
            <a:r>
              <a:rPr lang="en-US" dirty="0" err="1"/>
              <a:t>Fernkopplungen</a:t>
            </a:r>
            <a:r>
              <a:rPr lang="en-US" dirty="0"/>
              <a:t> und </a:t>
            </a:r>
            <a:r>
              <a:rPr lang="en-US" dirty="0" err="1"/>
              <a:t>indirekte</a:t>
            </a:r>
            <a:r>
              <a:rPr lang="en-US" dirty="0"/>
              <a:t> </a:t>
            </a:r>
            <a:r>
              <a:rPr lang="en-US" dirty="0" err="1"/>
              <a:t>Verbindungen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dem</a:t>
            </a:r>
            <a:r>
              <a:rPr lang="en-US" dirty="0"/>
              <a:t> Blob / God Class </a:t>
            </a:r>
            <a:r>
              <a:rPr lang="en-US" dirty="0" err="1"/>
              <a:t>trennen</a:t>
            </a:r>
            <a:r>
              <a:rPr lang="en-US" dirty="0"/>
              <a:t> und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entsprechenden</a:t>
            </a:r>
            <a:r>
              <a:rPr lang="en-US" dirty="0"/>
              <a:t> </a:t>
            </a:r>
            <a:r>
              <a:rPr lang="en-US" dirty="0" err="1"/>
              <a:t>umgebenen</a:t>
            </a:r>
            <a:r>
              <a:rPr lang="en-US" dirty="0"/>
              <a:t> Klassen </a:t>
            </a:r>
            <a:r>
              <a:rPr lang="en-US" dirty="0" err="1"/>
              <a:t>verbinden</a:t>
            </a:r>
            <a:endParaRPr lang="en-US" dirty="0"/>
          </a:p>
        </p:txBody>
      </p:sp>
      <p:cxnSp>
        <p:nvCxnSpPr>
          <p:cNvPr id="34" name="Gerade Verbindung 33"/>
          <p:cNvCxnSpPr/>
          <p:nvPr/>
        </p:nvCxnSpPr>
        <p:spPr>
          <a:xfrm>
            <a:off x="7176120" y="2132856"/>
            <a:ext cx="504056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 flipH="1">
            <a:off x="7176120" y="2132856"/>
            <a:ext cx="432048" cy="50405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>
            <a:stCxn id="14" idx="3"/>
          </p:cNvCxnSpPr>
          <p:nvPr/>
        </p:nvCxnSpPr>
        <p:spPr>
          <a:xfrm>
            <a:off x="9840416" y="5229200"/>
            <a:ext cx="360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10200456" y="2060848"/>
            <a:ext cx="0" cy="316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>
            <a:off x="9840416" y="2060848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Weitere</a:t>
            </a:r>
            <a:r>
              <a:rPr lang="en-US" dirty="0"/>
              <a:t> Anti-Pattern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Lava Flow (Dead Code)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  <p:pic>
        <p:nvPicPr>
          <p:cNvPr id="74756" name="Picture 4" descr="http://sourcemaking.com/files/sm/images/antipatterns/img_3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3952" y="1628801"/>
            <a:ext cx="4464496" cy="2592529"/>
          </a:xfrm>
          <a:prstGeom prst="rect">
            <a:avLst/>
          </a:prstGeom>
          <a:noFill/>
        </p:spPr>
      </p:pic>
      <p:pic>
        <p:nvPicPr>
          <p:cNvPr id="74758" name="Picture 6" descr="http://sourcemaking.com/files/sm/images/spaget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3593" y="4149080"/>
            <a:ext cx="3112021" cy="2064918"/>
          </a:xfrm>
          <a:prstGeom prst="rect">
            <a:avLst/>
          </a:prstGeom>
          <a:noFill/>
        </p:spPr>
      </p:pic>
      <p:sp>
        <p:nvSpPr>
          <p:cNvPr id="8" name="Inhaltsplatzhalter 2"/>
          <p:cNvSpPr txBox="1">
            <a:spLocks/>
          </p:cNvSpPr>
          <p:nvPr/>
        </p:nvSpPr>
        <p:spPr>
          <a:xfrm>
            <a:off x="6337176" y="4149081"/>
            <a:ext cx="4330824" cy="219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Spaghetti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  <p:pic>
        <p:nvPicPr>
          <p:cNvPr id="81922" name="Picture 2" descr="AntiPatterns: The Survival Gui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249" y="1988841"/>
            <a:ext cx="1971675" cy="2571751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2639617" y="2276872"/>
            <a:ext cx="5556265" cy="14157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3200" dirty="0" err="1"/>
              <a:t>AntiPatterns</a:t>
            </a:r>
            <a:r>
              <a:rPr lang="en-US" sz="3200" dirty="0"/>
              <a:t>: The Survival Guide</a:t>
            </a:r>
          </a:p>
          <a:p>
            <a:endParaRPr lang="en-US" dirty="0"/>
          </a:p>
          <a:p>
            <a:r>
              <a:rPr lang="en-US" dirty="0"/>
              <a:t>Only available as online PDF:</a:t>
            </a:r>
          </a:p>
          <a:p>
            <a:r>
              <a:rPr lang="en-US" dirty="0"/>
              <a:t>http://sourcemaking.com/antipatterns-book</a:t>
            </a:r>
          </a:p>
        </p:txBody>
      </p:sp>
      <p:sp>
        <p:nvSpPr>
          <p:cNvPr id="8" name="Rechteck 7"/>
          <p:cNvSpPr/>
          <p:nvPr/>
        </p:nvSpPr>
        <p:spPr>
          <a:xfrm>
            <a:off x="2783632" y="5085184"/>
            <a:ext cx="3054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http://www.antipatterns.com/</a:t>
            </a:r>
          </a:p>
        </p:txBody>
      </p:sp>
      <p:pic>
        <p:nvPicPr>
          <p:cNvPr id="81924" name="Picture 4" descr="http://www.antipatterns.com/images/2smallbooks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4193" y="4221088"/>
            <a:ext cx="1438275" cy="1933576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>
          <a:xfrm>
            <a:off x="2711624" y="4437113"/>
            <a:ext cx="37375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Find more in the web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63583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Warum Design </a:t>
            </a:r>
            <a:r>
              <a:rPr lang="de-DE" sz="4800" dirty="0" smtClean="0">
                <a:solidFill>
                  <a:prstClr val="white"/>
                </a:solidFill>
                <a:latin typeface="Calibri" pitchFamily="34" charset="0"/>
              </a:rPr>
              <a:t>Patterns?</a:t>
            </a:r>
            <a:endParaRPr lang="de-DE" sz="480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sind Patterns (Muster)?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twice”</a:t>
            </a:r>
          </a:p>
          <a:p>
            <a:r>
              <a:rPr lang="en-US" dirty="0"/>
              <a:t>“Each pattern is a three-part rule, which expresses a relation between a certain </a:t>
            </a:r>
            <a:r>
              <a:rPr lang="en-US" i="1" dirty="0">
                <a:solidFill>
                  <a:srgbClr val="FF0000"/>
                </a:solidFill>
              </a:rPr>
              <a:t>context</a:t>
            </a:r>
            <a:r>
              <a:rPr lang="en-US" i="1" dirty="0"/>
              <a:t>, a </a:t>
            </a:r>
            <a:r>
              <a:rPr lang="en-US" i="1" dirty="0">
                <a:solidFill>
                  <a:srgbClr val="FF0000"/>
                </a:solidFill>
              </a:rPr>
              <a:t>problem</a:t>
            </a:r>
            <a:r>
              <a:rPr lang="en-US" i="1" dirty="0"/>
              <a:t> and a </a:t>
            </a:r>
            <a:r>
              <a:rPr lang="en-US" i="1" dirty="0">
                <a:solidFill>
                  <a:srgbClr val="FF0000"/>
                </a:solidFill>
              </a:rPr>
              <a:t>solution</a:t>
            </a:r>
            <a:r>
              <a:rPr lang="en-US" i="1" dirty="0"/>
              <a:t>.” </a:t>
            </a:r>
          </a:p>
          <a:p>
            <a:endParaRPr lang="en-US" dirty="0"/>
          </a:p>
          <a:p>
            <a:r>
              <a:rPr lang="en-US" dirty="0"/>
              <a:t>Die Definition </a:t>
            </a:r>
            <a:r>
              <a:rPr lang="en-US" dirty="0" err="1"/>
              <a:t>eines</a:t>
            </a:r>
            <a:r>
              <a:rPr lang="en-US" dirty="0"/>
              <a:t> Pattern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somit</a:t>
            </a:r>
            <a:r>
              <a:rPr lang="en-US" dirty="0"/>
              <a:t>: “A</a:t>
            </a:r>
            <a:r>
              <a:rPr lang="en-US" i="1" dirty="0"/>
              <a:t> solution </a:t>
            </a:r>
            <a:r>
              <a:rPr lang="en-US" dirty="0"/>
              <a:t>to a</a:t>
            </a:r>
            <a:r>
              <a:rPr lang="en-US" i="1" dirty="0"/>
              <a:t> problem </a:t>
            </a:r>
            <a:r>
              <a:rPr lang="en-US" dirty="0"/>
              <a:t>in a </a:t>
            </a:r>
            <a:r>
              <a:rPr lang="en-US" i="1" dirty="0"/>
              <a:t>context.</a:t>
            </a:r>
            <a:r>
              <a:rPr lang="en-US" dirty="0"/>
              <a:t>”</a:t>
            </a:r>
            <a:r>
              <a:rPr lang="en-US" i="1" dirty="0"/>
              <a:t> </a:t>
            </a:r>
          </a:p>
          <a:p>
            <a:pPr algn="r">
              <a:buNone/>
            </a:pPr>
            <a:endParaRPr lang="en-US" dirty="0"/>
          </a:p>
          <a:p>
            <a:pPr algn="r">
              <a:buNone/>
            </a:pPr>
            <a:r>
              <a:rPr lang="en-US" dirty="0"/>
              <a:t>– Christopher Alexander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Patterns benutzen?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Gemeinsame Sprache für Entwickler</a:t>
            </a:r>
          </a:p>
          <a:p>
            <a:pPr lvl="1"/>
            <a:r>
              <a:rPr lang="de-DE" dirty="0"/>
              <a:t>Verbessert Kommunikation</a:t>
            </a:r>
          </a:p>
          <a:p>
            <a:pPr lvl="1"/>
            <a:r>
              <a:rPr lang="de-DE" dirty="0"/>
              <a:t>Beugt Missverständnisse vor</a:t>
            </a:r>
          </a:p>
          <a:p>
            <a:r>
              <a:rPr lang="de-DE" dirty="0"/>
              <a:t>Lernen aus Erfahrung</a:t>
            </a:r>
          </a:p>
          <a:p>
            <a:pPr lvl="1"/>
            <a:r>
              <a:rPr lang="de-DE" dirty="0"/>
              <a:t>Ein guter Designer / Entwickler werden ist schwer</a:t>
            </a:r>
          </a:p>
          <a:p>
            <a:pPr lvl="2"/>
            <a:r>
              <a:rPr lang="de-DE" dirty="0"/>
              <a:t>Gute Designs kennen / verstehen ist der erste Schritt</a:t>
            </a:r>
          </a:p>
          <a:p>
            <a:pPr lvl="1"/>
            <a:r>
              <a:rPr lang="de-DE" dirty="0"/>
              <a:t>Erprobte Lösungen für wiederkehrende Probleme</a:t>
            </a:r>
          </a:p>
          <a:p>
            <a:pPr lvl="2"/>
            <a:r>
              <a:rPr lang="de-DE" dirty="0"/>
              <a:t>Durch Wiederverwendung wird man produktiver</a:t>
            </a:r>
          </a:p>
          <a:p>
            <a:pPr lvl="2"/>
            <a:r>
              <a:rPr lang="de-DE" dirty="0"/>
              <a:t>Eigene Software wird selbst flexibler und wiederverwendbarer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Zusammenhang Patterns und OOP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Fundamentale OOP-Design-Prinzipien:</a:t>
            </a:r>
          </a:p>
          <a:p>
            <a:pPr lvl="1"/>
            <a:r>
              <a:rPr lang="de-DE" dirty="0"/>
              <a:t>Patterns folgen Design-Zielen</a:t>
            </a:r>
          </a:p>
          <a:p>
            <a:pPr lvl="2"/>
            <a:r>
              <a:rPr lang="de-DE" dirty="0"/>
              <a:t>Modularität, Explizite Interfaces, Information </a:t>
            </a:r>
            <a:r>
              <a:rPr lang="de-DE" dirty="0" err="1"/>
              <a:t>Hiding</a:t>
            </a:r>
            <a:r>
              <a:rPr lang="de-DE" dirty="0"/>
              <a:t>, …</a:t>
            </a:r>
          </a:p>
          <a:p>
            <a:pPr lvl="1"/>
            <a:r>
              <a:rPr lang="de-DE" dirty="0"/>
              <a:t>Patterns entstehen aus OOP Design-Prinzipien</a:t>
            </a:r>
          </a:p>
          <a:p>
            <a:pPr lvl="2"/>
            <a:r>
              <a:rPr lang="de-DE" dirty="0"/>
              <a:t>Design nach Schnittstellen</a:t>
            </a:r>
          </a:p>
          <a:p>
            <a:pPr lvl="2"/>
            <a:r>
              <a:rPr lang="de-DE" dirty="0"/>
              <a:t>Favorisiere Komposition über Vererbung</a:t>
            </a:r>
          </a:p>
          <a:p>
            <a:pPr lvl="2"/>
            <a:r>
              <a:rPr lang="de-DE" dirty="0"/>
              <a:t>Finde Variabilität und kapsele sie</a:t>
            </a:r>
          </a:p>
          <a:p>
            <a:pPr lvl="1"/>
            <a:r>
              <a:rPr lang="de-DE" dirty="0"/>
              <a:t>Patterns werden entdeckt und nicht erfunden</a:t>
            </a:r>
          </a:p>
          <a:p>
            <a:pPr lvl="2"/>
            <a:r>
              <a:rPr lang="de-DE" dirty="0"/>
              <a:t>„Best  Practice“ von erfahrenen Entwicklern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vorlage_Design1</Template>
  <TotalTime>0</TotalTime>
  <Words>2400</Words>
  <Application>Microsoft Office PowerPoint</Application>
  <PresentationFormat>Breitbild</PresentationFormat>
  <Paragraphs>698</Paragraphs>
  <Slides>58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1" baseType="lpstr">
      <vt:lpstr>Arial</vt:lpstr>
      <vt:lpstr>Calibri</vt:lpstr>
      <vt:lpstr>vorlage_Design1</vt:lpstr>
      <vt:lpstr>PowerPoint-Präsentation</vt:lpstr>
      <vt:lpstr>PowerPoint-Präsentation</vt:lpstr>
      <vt:lpstr>Einordnung</vt:lpstr>
      <vt:lpstr>Inhalt</vt:lpstr>
      <vt:lpstr>Lernziele</vt:lpstr>
      <vt:lpstr>PowerPoint-Präsentation</vt:lpstr>
      <vt:lpstr>Was sind Patterns (Muster)?</vt:lpstr>
      <vt:lpstr>Warum Patterns benutzen?</vt:lpstr>
      <vt:lpstr>Zusammenhang Patterns und OOP</vt:lpstr>
      <vt:lpstr>Gang of Four (GoF) Design Patterns</vt:lpstr>
      <vt:lpstr>Klassifikation I</vt:lpstr>
      <vt:lpstr>Klassifikation II</vt:lpstr>
      <vt:lpstr>Beschreibung eines Patterns I</vt:lpstr>
      <vt:lpstr>Beschreibung eines Patterns II</vt:lpstr>
      <vt:lpstr>PowerPoint-Präsentation</vt:lpstr>
      <vt:lpstr>PowerPoint-Präsentation</vt:lpstr>
      <vt:lpstr>Adapter – Structural Pattern I</vt:lpstr>
      <vt:lpstr>Adapter – Structural Pattern II</vt:lpstr>
      <vt:lpstr>Adapter – Structural Pattern III</vt:lpstr>
      <vt:lpstr>Adapter – Structural Pattern IV</vt:lpstr>
      <vt:lpstr>Adapter – Structural Pattern V</vt:lpstr>
      <vt:lpstr>Adapter – Structural Pattern VI</vt:lpstr>
      <vt:lpstr>Aufgabe</vt:lpstr>
      <vt:lpstr>Adapter – Structural Pattern VII</vt:lpstr>
      <vt:lpstr>Adapter – Structural Pattern VII</vt:lpstr>
      <vt:lpstr>Aufgabe</vt:lpstr>
      <vt:lpstr>Lösung 1: Vererbung</vt:lpstr>
      <vt:lpstr>Decorator – Structural Pattern I</vt:lpstr>
      <vt:lpstr>Decorator – Structural Pattern II</vt:lpstr>
      <vt:lpstr>Bessere Lösung: Decorator Pattern</vt:lpstr>
      <vt:lpstr>Decorator – Structural Pattern IV</vt:lpstr>
      <vt:lpstr>Decorator in Java</vt:lpstr>
      <vt:lpstr>Observer – Behavioral Pattern I</vt:lpstr>
      <vt:lpstr>Observer – Behavioral Pattern II</vt:lpstr>
      <vt:lpstr>Observer – Behavioral Pattern III</vt:lpstr>
      <vt:lpstr>Observer – Behavioral Pattern IV</vt:lpstr>
      <vt:lpstr>Aufgabe</vt:lpstr>
      <vt:lpstr>Observer – Behavioral Pattern V</vt:lpstr>
      <vt:lpstr>Visitor – Behavioral Pattern</vt:lpstr>
      <vt:lpstr>Visitor – Behavioral Pattern II</vt:lpstr>
      <vt:lpstr>Visitor – Behavioral Pattern III</vt:lpstr>
      <vt:lpstr>Aufgabe</vt:lpstr>
      <vt:lpstr>Iterator – Behavioral Pattern I</vt:lpstr>
      <vt:lpstr>Iterator – Behavioral Pattern II</vt:lpstr>
      <vt:lpstr>Iterator – Behavioral Pattern III</vt:lpstr>
      <vt:lpstr>Was Sie mitgenommen haben sollten</vt:lpstr>
      <vt:lpstr>Literatur</vt:lpstr>
      <vt:lpstr>PowerPoint-Präsentation</vt:lpstr>
      <vt:lpstr>Anti-Patterns</vt:lpstr>
      <vt:lpstr>Beispiele für Symptome</vt:lpstr>
      <vt:lpstr>The Blob</vt:lpstr>
      <vt:lpstr>The Blob I</vt:lpstr>
      <vt:lpstr>The Blob II</vt:lpstr>
      <vt:lpstr>Aufgabe</vt:lpstr>
      <vt:lpstr>The Blob III</vt:lpstr>
      <vt:lpstr>The Blob III</vt:lpstr>
      <vt:lpstr>Weitere Anti-Pattern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1279</cp:revision>
  <dcterms:modified xsi:type="dcterms:W3CDTF">2019-11-25T10:29:29Z</dcterms:modified>
</cp:coreProperties>
</file>