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68" r:id="rId2"/>
    <p:sldId id="307" r:id="rId3"/>
    <p:sldId id="309" r:id="rId4"/>
    <p:sldId id="310" r:id="rId5"/>
    <p:sldId id="316" r:id="rId6"/>
    <p:sldId id="318" r:id="rId7"/>
    <p:sldId id="319" r:id="rId8"/>
    <p:sldId id="322" r:id="rId9"/>
    <p:sldId id="320" r:id="rId10"/>
    <p:sldId id="324" r:id="rId11"/>
    <p:sldId id="326" r:id="rId12"/>
    <p:sldId id="359" r:id="rId13"/>
    <p:sldId id="327" r:id="rId14"/>
    <p:sldId id="360" r:id="rId15"/>
    <p:sldId id="333" r:id="rId16"/>
    <p:sldId id="329" r:id="rId17"/>
    <p:sldId id="332" r:id="rId18"/>
    <p:sldId id="362" r:id="rId19"/>
    <p:sldId id="340" r:id="rId20"/>
    <p:sldId id="369" r:id="rId21"/>
    <p:sldId id="304" r:id="rId22"/>
    <p:sldId id="325" r:id="rId23"/>
    <p:sldId id="314" r:id="rId24"/>
    <p:sldId id="343" r:id="rId25"/>
    <p:sldId id="345" r:id="rId26"/>
    <p:sldId id="346" r:id="rId27"/>
    <p:sldId id="347" r:id="rId28"/>
    <p:sldId id="356" r:id="rId29"/>
    <p:sldId id="317" r:id="rId30"/>
    <p:sldId id="358" r:id="rId31"/>
    <p:sldId id="365" r:id="rId32"/>
    <p:sldId id="338" r:id="rId33"/>
    <p:sldId id="342" r:id="rId34"/>
    <p:sldId id="300" r:id="rId35"/>
    <p:sldId id="344" r:id="rId36"/>
    <p:sldId id="366" r:id="rId37"/>
    <p:sldId id="301" r:id="rId3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125" userDrawn="1">
          <p15:clr>
            <a:srgbClr val="A4A3A4"/>
          </p15:clr>
        </p15:guide>
        <p15:guide id="4" pos="7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0"/>
    <a:srgbClr val="7F0055"/>
    <a:srgbClr val="3F7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79373" autoAdjust="0"/>
  </p:normalViewPr>
  <p:slideViewPr>
    <p:cSldViewPr>
      <p:cViewPr varScale="1">
        <p:scale>
          <a:sx n="88" d="100"/>
          <a:sy n="88" d="100"/>
        </p:scale>
        <p:origin x="1518" y="84"/>
      </p:cViewPr>
      <p:guideLst>
        <p:guide orient="horz" pos="2160"/>
        <p:guide pos="3840"/>
        <p:guide orient="horz" pos="4125"/>
        <p:guide pos="72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BC78CC1-100A-4600-AE64-FF9951993675}" type="datetimeFigureOut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A6B5258-0E3D-4DD2-A3BB-1B969E9A4DF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249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60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1:18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48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071AAB-886A-419F-8AE8-6F44D1FAFE4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903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0:20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891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103CB1-8A30-4B17-9816-8521E19744F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24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Analogie: 1-100 Zählen; Jemand anderes setzt Zahl willkürlich immer um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3:23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09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AC680B-638A-4330-9968-B9DA2AF22EE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2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Analogie: 1-100 Zählen; Jemand anderes setzt Zahl willkürlich immer um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3:23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09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AC680B-638A-4330-9968-B9DA2AF22EE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2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3:31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71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2541E9-81EF-4606-B73F-00FC8A9AD9D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51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2:28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50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62625B1-50FD-4BAF-B1D7-B277F44EC0C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58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3:26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30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8D9755-3A08-4D08-8660-CF4FC914981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44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3:26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30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8D9755-3A08-4D08-8660-CF4FC914981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44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1:51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75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B08164-9EA3-41F4-A3D9-6CAB86B8E7B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36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0:31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91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7EBD64-EBD2-476A-99F3-4CABDDB919F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4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2:2</a:t>
            </a:r>
          </a:p>
        </p:txBody>
      </p:sp>
      <p:sp>
        <p:nvSpPr>
          <p:cNvPr id="163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6D8ED3-1BAA-4D57-9847-23F4483C832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762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1:32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12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331960-21EA-4796-9849-B574C968A94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3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2:33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32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571B47-1A26-4B81-A868-FC62F3AAF27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46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 zeigen!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6:39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529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E0B9916-E81E-4DFC-847A-9B2873F8084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121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19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9E6107-3CA7-4BA5-B518-38F9DBC4196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16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2:1h13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39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E7E3E8-ECD7-49F9-BF8F-9B6D448CAAB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50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2:1h15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60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BFE1A7-5674-4EA1-877B-A7EDB1CA6F3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14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0:51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16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2F8E34D-4C9B-4E23-AC90-56844674B8D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31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1:51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758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B08164-9EA3-41F4-A3D9-6CAB86B8E7B0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97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In Eclipse: beide Varianten für Fakultät implementieren und Schritte mittels statischer Variable zählen und danach ausgeben</a:t>
            </a:r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6:1h9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78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7AB1E6E-500E-4572-AD27-00ECCFEFDC7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68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98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1F2BEA-7192-4E29-8F49-20BA552FDAA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27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2F0AC7-F888-4933-A177-3134FC16CD4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6438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2:1h17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90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F522B1-F345-421B-818C-DF117B6333C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653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9113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66B86D-F813-4767-821B-AC0967F38CB8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802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de-DE" b="1" dirty="0"/>
              <a:t>private </a:t>
            </a:r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b="1" u="sng" dirty="0" err="1"/>
              <a:t>binomial</a:t>
            </a:r>
            <a:r>
              <a:rPr lang="de-DE" b="1" u="sng" dirty="0"/>
              <a:t>(</a:t>
            </a:r>
            <a:r>
              <a:rPr lang="de-DE" b="1" u="sng" dirty="0" err="1"/>
              <a:t>int</a:t>
            </a:r>
            <a:r>
              <a:rPr lang="de-DE" b="1" u="sng" dirty="0"/>
              <a:t> n, </a:t>
            </a:r>
            <a:r>
              <a:rPr lang="de-DE" b="1" u="sng" dirty="0" err="1"/>
              <a:t>int</a:t>
            </a:r>
            <a:r>
              <a:rPr lang="de-DE" b="1" u="sng" dirty="0"/>
              <a:t> k) {</a:t>
            </a:r>
          </a:p>
          <a:p>
            <a:pPr>
              <a:spcBef>
                <a:spcPct val="0"/>
              </a:spcBef>
            </a:pPr>
            <a:r>
              <a:rPr lang="en-US" b="1" dirty="0"/>
              <a:t>return (</a:t>
            </a:r>
            <a:r>
              <a:rPr lang="en-US" b="1" dirty="0" err="1"/>
              <a:t>int</a:t>
            </a:r>
            <a:r>
              <a:rPr lang="en-US" b="1" dirty="0"/>
              <a:t>) (factorial(n) / factorial(k) * factorial(n-k));</a:t>
            </a:r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Code 1: Fehler non-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; </a:t>
            </a:r>
            <a:r>
              <a:rPr lang="de-DE" dirty="0" err="1"/>
              <a:t>calcArea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ints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not a double </a:t>
            </a:r>
            <a:r>
              <a:rPr lang="de-DE" dirty="0" err="1"/>
              <a:t>and</a:t>
            </a:r>
            <a:r>
              <a:rPr lang="de-DE" dirty="0"/>
              <a:t> an </a:t>
            </a:r>
            <a:r>
              <a:rPr lang="de-DE" dirty="0" err="1"/>
              <a:t>int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Code 2: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non-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field</a:t>
            </a: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Code 3: index-array </a:t>
            </a:r>
            <a:r>
              <a:rPr lang="de-DE" dirty="0" err="1"/>
              <a:t>bounds</a:t>
            </a:r>
            <a:r>
              <a:rPr lang="de-DE" dirty="0"/>
              <a:t>;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initialized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6B5258-0E3D-4DD2-A3BB-1B969E9A4DFC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0866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1:1h19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962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171741-9A25-4609-93ED-2E61A5B0453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05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04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38F889C-6018-449F-A678-821B7FA8772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1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1:9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457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D88464-6CC1-43B5-9268-19D55175C8C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65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662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6057F3E-0065-447A-8EF5-A644E24C769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964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4:13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867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9DA227-4C3C-447C-BE01-CE3A6876B79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10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Kleinbuchstaben verhindert Konflikte mit Klassennamen oder Interfaces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072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3115552-9959-40C5-A8FE-DDB16C780DE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76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2:17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84C650-5136-4BFF-B67D-1B866DF48A8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3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C87D-8FEC-4FEB-987B-B803E06B2202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3F85A-0FFA-4215-B9E6-AD1345F5AF8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0B7AA-046C-486B-A129-4EF4D8E21E09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7CB9B-D069-48A1-8B47-807F663C7CF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47CAF-2B7C-42B0-A5FE-36958319801A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0D960-61B7-42AC-8CC7-2804A80BE4E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B2E84-D81D-4D70-8C0D-91D193D80867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8A891-D46A-4149-9317-337FF3B73A5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97B58-6925-40B3-A734-03E3F32AA91B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E3232-4F36-4369-AFD3-D0639CC791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5B9EB-9604-4897-8370-E884024DB786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6285B-6E6D-42EF-98E0-4B9ECB1C5D6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5E5A9-A517-461D-A87A-2291A2DEE861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B25CF-A1B3-41F0-9B13-962921D7D8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145B8-0C0D-41A4-8341-A52CF065D905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927B0-40B5-487C-A48F-6C98CE0E8D3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D47F-ED9F-45B3-84AC-142D98D01BB3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7ADE1-3F61-4C9F-B258-22D358FC847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5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6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6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6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8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29307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5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8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6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6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6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27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5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2" y="3573022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6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6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6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8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44125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6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6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6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5" y="4869160"/>
            <a:ext cx="1990287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8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79174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7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44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A592E-5292-4D1D-A06D-B3AF8D7C3A7D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629400"/>
            <a:ext cx="2844800" cy="3317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E0582-09BD-43F8-B930-968B1751BD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29667-BA90-4F57-BB9B-35C3F60E66C8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D4A63-BCED-4EE2-9C26-EF303DE3DC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FAD7ED-E52A-4F51-8537-BA3911CCF41C}" type="datetime1">
              <a:rPr lang="de-DE"/>
              <a:pPr>
                <a:defRPr/>
              </a:pPr>
              <a:t>22.11.2019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5F4C3C-A055-4B83-A9A9-C6FD3E8F33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Enumeration</a:t>
            </a:r>
            <a:r>
              <a:rPr lang="de-DE" b="1" dirty="0" smtClean="0"/>
              <a:t>, Packages, </a:t>
            </a:r>
            <a:r>
              <a:rPr lang="de-DE" b="1" dirty="0" err="1" smtClean="0"/>
              <a:t>Recursion</a:t>
            </a:r>
            <a:endParaRPr lang="en-US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4B52D50-B48C-445D-BA13-BB02ADF3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7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Hints</a:t>
            </a:r>
            <a:endParaRPr lang="de-DE" dirty="0"/>
          </a:p>
        </p:txBody>
      </p:sp>
      <p:sp>
        <p:nvSpPr>
          <p:cNvPr id="3379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Packages </a:t>
            </a: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letters</a:t>
            </a:r>
            <a:r>
              <a:rPr lang="de-DE" dirty="0" smtClean="0"/>
              <a:t>,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capital</a:t>
            </a:r>
            <a:r>
              <a:rPr lang="de-DE" dirty="0" smtClean="0"/>
              <a:t> </a:t>
            </a:r>
            <a:r>
              <a:rPr lang="de-DE" dirty="0" err="1" smtClean="0"/>
              <a:t>letter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Standard </a:t>
            </a:r>
            <a:r>
              <a:rPr lang="de-DE" dirty="0" err="1" smtClean="0"/>
              <a:t>package</a:t>
            </a:r>
            <a:r>
              <a:rPr lang="de-DE" dirty="0" smtClean="0"/>
              <a:t>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java.lang</a:t>
            </a:r>
            <a:r>
              <a:rPr lang="de-DE" dirty="0"/>
              <a:t> </a:t>
            </a:r>
          </a:p>
          <a:p>
            <a:pPr lvl="1"/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(String, </a:t>
            </a:r>
            <a:r>
              <a:rPr lang="de-DE" dirty="0" err="1"/>
              <a:t>StringBuilder</a:t>
            </a:r>
            <a:r>
              <a:rPr lang="de-DE" dirty="0"/>
              <a:t>, </a:t>
            </a:r>
            <a:r>
              <a:rPr lang="de-DE" dirty="0" err="1"/>
              <a:t>Math</a:t>
            </a:r>
            <a:r>
              <a:rPr lang="de-DE" dirty="0"/>
              <a:t>, System)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imported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D731C-3A67-4D4A-8A55-6B7B5897CE9B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33795" name="Rechteck 4"/>
          <p:cNvSpPr>
            <a:spLocks noChangeArrowheads="1"/>
          </p:cNvSpPr>
          <p:nvPr/>
        </p:nvSpPr>
        <p:spPr bwMode="auto">
          <a:xfrm>
            <a:off x="2260232" y="2518949"/>
            <a:ext cx="5454650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test.test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t;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>
            <a:stCxn id="33797" idx="1"/>
          </p:cNvCxnSpPr>
          <p:nvPr/>
        </p:nvCxnSpPr>
        <p:spPr>
          <a:xfrm flipH="1">
            <a:off x="3863753" y="3251386"/>
            <a:ext cx="913350" cy="1056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7" name="Textfeld 7"/>
          <p:cNvSpPr txBox="1">
            <a:spLocks noChangeArrowheads="1"/>
          </p:cNvSpPr>
          <p:nvPr/>
        </p:nvSpPr>
        <p:spPr bwMode="auto">
          <a:xfrm>
            <a:off x="4777103" y="3066720"/>
            <a:ext cx="39244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Error: Java </a:t>
            </a:r>
            <a:r>
              <a:rPr lang="de-DE" dirty="0" err="1" smtClean="0">
                <a:latin typeface="Calibri" pitchFamily="34" charset="0"/>
              </a:rPr>
              <a:t>does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know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what</a:t>
            </a:r>
            <a:r>
              <a:rPr lang="de-DE" dirty="0" smtClean="0">
                <a:latin typeface="Calibri" pitchFamily="34" charset="0"/>
              </a:rPr>
              <a:t>!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7890" name="Textfeld 2"/>
          <p:cNvSpPr txBox="1">
            <a:spLocks noChangeArrowheads="1"/>
          </p:cNvSpPr>
          <p:nvPr/>
        </p:nvSpPr>
        <p:spPr bwMode="auto">
          <a:xfrm>
            <a:off x="1703389" y="1916114"/>
            <a:ext cx="95771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Encapsulation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/>
            </a:r>
            <a:br>
              <a:rPr lang="de-DE" sz="4800" dirty="0">
                <a:solidFill>
                  <a:schemeClr val="bg1"/>
                </a:solidFill>
                <a:latin typeface="Calibri" pitchFamily="34" charset="0"/>
              </a:rPr>
            </a:b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	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Principle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of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„Information </a:t>
            </a:r>
            <a:r>
              <a:rPr lang="de-DE" sz="4800" dirty="0" err="1">
                <a:solidFill>
                  <a:schemeClr val="bg1"/>
                </a:solidFill>
                <a:latin typeface="Calibri" pitchFamily="34" charset="0"/>
              </a:rPr>
              <a:t>Hiding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“</a:t>
            </a:r>
          </a:p>
        </p:txBody>
      </p:sp>
      <p:pic>
        <p:nvPicPr>
          <p:cNvPr id="4098" name="Picture 2" descr="Kapselung in der IT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6003794" y="3501008"/>
            <a:ext cx="4248472" cy="2404636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BA407F-4878-42A2-A9E3-B5BF938AA3AC}" type="slidenum">
              <a:rPr lang="de-DE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en-US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AE3232-4F36-4369-AFD3-D0639CC7910A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135188" y="2133601"/>
            <a:ext cx="3456756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Person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firstName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setName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getNname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isBirthday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+ 1;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Person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alter)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firstNname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"John"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 smtClean="0">
                <a:solidFill>
                  <a:srgbClr val="2A00FF"/>
                </a:solidFill>
                <a:latin typeface="Consolas" pitchFamily="49" charset="0"/>
              </a:rPr>
              <a:t>Doe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5951984" y="2133601"/>
            <a:ext cx="38884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latin typeface="Consolas" pitchFamily="49" charset="0"/>
              </a:rPr>
              <a:t>main</a:t>
            </a:r>
            <a:r>
              <a:rPr lang="de-DE" sz="1200" b="1" dirty="0">
                <a:latin typeface="Consolas" pitchFamily="49" charset="0"/>
              </a:rPr>
              <a:t>(String [] </a:t>
            </a:r>
            <a:r>
              <a:rPr lang="de-DE" sz="1200" b="1" dirty="0" err="1">
                <a:latin typeface="Consolas" pitchFamily="49" charset="0"/>
              </a:rPr>
              <a:t>args</a:t>
            </a:r>
            <a:r>
              <a:rPr lang="de-DE" sz="1200" b="1" dirty="0">
                <a:latin typeface="Consolas" pitchFamily="49" charset="0"/>
              </a:rPr>
              <a:t>)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kathryn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Person(22);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peter.setNachname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 smtClean="0">
                <a:solidFill>
                  <a:srgbClr val="2A00FF"/>
                </a:solidFill>
                <a:latin typeface="Consolas" pitchFamily="49" charset="0"/>
              </a:rPr>
              <a:t>Janeway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peter.nachname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 smtClean="0">
                <a:solidFill>
                  <a:srgbClr val="2A00FF"/>
                </a:solidFill>
                <a:latin typeface="Consolas" pitchFamily="49" charset="0"/>
              </a:rPr>
              <a:t>Janeway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encapsulation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Internal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editable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outside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 </a:t>
            </a:r>
          </a:p>
          <a:p>
            <a:pPr lvl="1"/>
            <a:endParaRPr lang="de-DE" dirty="0"/>
          </a:p>
          <a:p>
            <a:r>
              <a:rPr lang="de-DE" dirty="0" smtClean="0"/>
              <a:t>Access </a:t>
            </a:r>
            <a:r>
              <a:rPr lang="de-DE" dirty="0" err="1" smtClean="0"/>
              <a:t>only</a:t>
            </a:r>
            <a:r>
              <a:rPr lang="de-DE" dirty="0" smtClean="0"/>
              <a:t> via a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34F7B-16C9-4B1E-9021-69DF6057179F}" type="slidenum">
              <a:rPr lang="de-DE"/>
              <a:pPr>
                <a:defRPr/>
              </a:pPr>
              <a:t>13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524000" y="2482438"/>
            <a:ext cx="7056438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visibilty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too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far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initialPayment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initialPayment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deposit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//nicht sichtbar genug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transfer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recipient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-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recipient.deposit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de-DE" sz="14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5735960" y="2482438"/>
            <a:ext cx="5539606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Bank {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fstAcct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(1000);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sndAcct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Correct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transfer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money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fstAcct.transfer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(50,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sndAcct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good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: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destroying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money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sndAcct.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good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: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inventing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money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fstAcct.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2000;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Change </a:t>
            </a:r>
            <a:r>
              <a:rPr lang="de-DE" dirty="0" err="1" smtClean="0"/>
              <a:t>visibility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endParaRPr lang="de-DE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1740024" y="2636524"/>
            <a:ext cx="903649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private double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Zugriff nur in dieser Klasse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initialPayment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b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initialPayment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private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deposit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//nicht sichtbar genug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transfer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/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recipient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-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recipient.deposit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de-DE" sz="1200" dirty="0">
                <a:solidFill>
                  <a:srgbClr val="000000"/>
                </a:solidFill>
                <a:latin typeface="Consolas" pitchFamily="49" charset="0"/>
              </a:rPr>
            </a:b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434F7B-16C9-4B1E-9021-69DF6057179F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5735960" y="2636525"/>
            <a:ext cx="5539606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Bank {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fstAcct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(1000);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sndAcct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(0);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    //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Correct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transfer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money</a:t>
            </a:r>
            <a:endParaRPr lang="de-DE" sz="1200" dirty="0" smtClean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fstAcct.transfer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(50,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sndAcct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//Error: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access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endParaRPr lang="de-DE" sz="12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sndAcct.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//Error: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access</a:t>
            </a:r>
            <a:r>
              <a:rPr lang="de-DE" sz="1200" dirty="0" smtClean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2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endParaRPr lang="de-DE" sz="12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fstAcct.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2000;</a:t>
            </a:r>
          </a:p>
          <a:p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//The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field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BankAccount.balance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visible</a:t>
            </a:r>
            <a:endParaRPr lang="de-DE" sz="12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 </a:t>
            </a:r>
          </a:p>
        </p:txBody>
      </p:sp>
      <p:sp>
        <p:nvSpPr>
          <p:cNvPr id="8" name="Ellipse 7"/>
          <p:cNvSpPr/>
          <p:nvPr/>
        </p:nvSpPr>
        <p:spPr>
          <a:xfrm>
            <a:off x="1740024" y="2852936"/>
            <a:ext cx="1115616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2" name="Rechteck 1"/>
          <p:cNvSpPr/>
          <p:nvPr/>
        </p:nvSpPr>
        <p:spPr>
          <a:xfrm>
            <a:off x="1919536" y="6072871"/>
            <a:ext cx="79208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de-DE" sz="2000" dirty="0"/>
              <a:t>:  </a:t>
            </a:r>
            <a:r>
              <a:rPr lang="de-DE" sz="2000" dirty="0" smtClean="0">
                <a:latin typeface="+mj-lt"/>
              </a:rPr>
              <a:t>Access </a:t>
            </a:r>
            <a:r>
              <a:rPr lang="de-DE" sz="2000" dirty="0" err="1" smtClean="0">
                <a:latin typeface="+mj-lt"/>
              </a:rPr>
              <a:t>to</a:t>
            </a:r>
            <a:r>
              <a:rPr lang="de-DE" sz="2000" dirty="0" smtClean="0">
                <a:latin typeface="+mj-lt"/>
              </a:rPr>
              <a:t> variables </a:t>
            </a:r>
            <a:r>
              <a:rPr lang="de-DE" sz="2000" dirty="0" err="1" smtClean="0">
                <a:latin typeface="+mj-lt"/>
              </a:rPr>
              <a:t>and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methods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only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b="1" dirty="0" err="1" smtClean="0">
                <a:latin typeface="+mj-lt"/>
              </a:rPr>
              <a:t>within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the</a:t>
            </a:r>
            <a:r>
              <a:rPr lang="de-DE" sz="2000" dirty="0" smtClean="0">
                <a:latin typeface="+mj-lt"/>
              </a:rPr>
              <a:t> </a:t>
            </a:r>
            <a:r>
              <a:rPr lang="de-DE" sz="2000" dirty="0" err="1" smtClean="0">
                <a:latin typeface="+mj-lt"/>
              </a:rPr>
              <a:t>class</a:t>
            </a:r>
            <a:endParaRPr lang="de-DE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93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8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Access </a:t>
            </a:r>
            <a:r>
              <a:rPr lang="de-DE" dirty="0" err="1" smtClean="0"/>
              <a:t>Modifiers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lvl="1"/>
            <a:r>
              <a:rPr lang="de-DE" dirty="0"/>
              <a:t>Access </a:t>
            </a:r>
            <a:r>
              <a:rPr lang="de-DE" dirty="0" err="1"/>
              <a:t>to</a:t>
            </a:r>
            <a:r>
              <a:rPr lang="de-DE" dirty="0"/>
              <a:t> variables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b="1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class</a:t>
            </a:r>
            <a:endParaRPr lang="de-DE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endParaRPr lang="de-DE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smtClean="0"/>
              <a:t>Access in </a:t>
            </a:r>
            <a:r>
              <a:rPr lang="de-DE" b="1" dirty="0" err="1" smtClean="0"/>
              <a:t>subclasses</a:t>
            </a:r>
            <a:r>
              <a:rPr lang="de-DE" dirty="0" smtClean="0"/>
              <a:t> (</a:t>
            </a:r>
            <a:r>
              <a:rPr lang="de-DE" dirty="0" err="1" smtClean="0"/>
              <a:t>inheritance</a:t>
            </a:r>
            <a:r>
              <a:rPr lang="de-DE" dirty="0" smtClean="0"/>
              <a:t>)</a:t>
            </a:r>
          </a:p>
          <a:p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Package</a:t>
            </a:r>
            <a:r>
              <a:rPr lang="de-DE" dirty="0" smtClean="0"/>
              <a:t> (</a:t>
            </a:r>
            <a:r>
              <a:rPr lang="de-DE" dirty="0" err="1" smtClean="0"/>
              <a:t>that's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not </a:t>
            </a:r>
            <a:r>
              <a:rPr lang="de-DE" dirty="0" err="1" smtClean="0"/>
              <a:t>specified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smtClean="0"/>
              <a:t>Access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/>
          </a:p>
          <a:p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lvl="1"/>
            <a:r>
              <a:rPr lang="de-DE" dirty="0" smtClean="0"/>
              <a:t>Access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everywhere</a:t>
            </a:r>
            <a:endParaRPr lang="de-DE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outside</a:t>
            </a:r>
          </a:p>
          <a:p>
            <a:pPr lvl="1"/>
            <a:r>
              <a:rPr lang="de-DE" dirty="0" smtClean="0"/>
              <a:t>So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, </a:t>
            </a:r>
            <a:r>
              <a:rPr lang="de-DE" dirty="0" err="1" smtClean="0"/>
              <a:t>constructors</a:t>
            </a:r>
            <a:r>
              <a:rPr lang="de-DE" dirty="0" smtClean="0"/>
              <a:t>,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9D0D45-7947-49EF-BB85-0BE5F2C1A81D}" type="slidenum">
              <a:rPr lang="de-DE"/>
              <a:pPr>
                <a:defRPr/>
              </a:pPr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/>
              <a:t>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</a:t>
            </a:r>
            <a:r>
              <a:rPr lang="de-DE" dirty="0" err="1" smtClean="0"/>
              <a:t>better</a:t>
            </a:r>
            <a:r>
              <a:rPr lang="de-DE" dirty="0" smtClean="0"/>
              <a:t> 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secure</a:t>
            </a:r>
            <a:r>
              <a:rPr lang="de-DE" dirty="0" smtClean="0"/>
              <a:t>) </a:t>
            </a:r>
            <a:r>
              <a:rPr lang="de-DE" dirty="0" err="1" smtClean="0"/>
              <a:t>solution</a:t>
            </a:r>
            <a:r>
              <a:rPr lang="de-DE" dirty="0" smtClean="0"/>
              <a:t>?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Move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bank</a:t>
            </a:r>
            <a:r>
              <a:rPr lang="de-DE" dirty="0" smtClean="0"/>
              <a:t>, so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CDE26-A1E8-41A2-8A20-0A563A8A5296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207569" y="1556792"/>
            <a:ext cx="972107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{…</a:t>
            </a:r>
            <a:endParaRPr lang="en-US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transfer 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amount,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targetAccount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– amount 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//Access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ok, 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because it is the </a:t>
            </a:r>
            <a:r>
              <a:rPr lang="en-US" sz="1400" dirty="0" err="1" smtClean="0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en-US" sz="1400" dirty="0" smtClean="0">
                <a:solidFill>
                  <a:srgbClr val="3F7F5F"/>
                </a:solidFill>
                <a:latin typeface="Consolas" pitchFamily="49" charset="0"/>
              </a:rPr>
              <a:t> object </a:t>
            </a:r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(this)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targetAccount.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//Access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possible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altough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external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object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better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: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targetAccount.deposit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);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495600" y="5342681"/>
            <a:ext cx="784887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Bank {…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transfer 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amount,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targetAccount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– amount;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//Error: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access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targetAccount.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+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amount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//Error: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access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</a:p>
        </p:txBody>
      </p:sp>
      <p:sp>
        <p:nvSpPr>
          <p:cNvPr id="2" name="Rechteck 1"/>
          <p:cNvSpPr/>
          <p:nvPr/>
        </p:nvSpPr>
        <p:spPr>
          <a:xfrm>
            <a:off x="2639617" y="2659215"/>
            <a:ext cx="27687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 err="1">
                <a:latin typeface="Consolas" pitchFamily="49" charset="0"/>
              </a:rPr>
              <a:t>targetAccount.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balance</a:t>
            </a:r>
            <a:r>
              <a:rPr lang="de-DE" sz="1400" dirty="0">
                <a:latin typeface="Consolas" pitchFamily="49" charset="0"/>
              </a:rPr>
              <a:t> = 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Improvement</a:t>
            </a:r>
            <a:r>
              <a:rPr lang="de-DE" dirty="0" smtClean="0"/>
              <a:t> </a:t>
            </a:r>
            <a:r>
              <a:rPr lang="de-DE" dirty="0"/>
              <a:t>III</a:t>
            </a:r>
          </a:p>
        </p:txBody>
      </p:sp>
      <p:sp>
        <p:nvSpPr>
          <p:cNvPr id="419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withdrawing</a:t>
            </a:r>
            <a:r>
              <a:rPr lang="de-DE" dirty="0" smtClean="0"/>
              <a:t> </a:t>
            </a:r>
            <a:r>
              <a:rPr lang="de-DE" dirty="0" err="1" smtClean="0"/>
              <a:t>money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r>
              <a:rPr lang="de-DE" dirty="0" smtClean="0"/>
              <a:t> on </a:t>
            </a:r>
            <a:r>
              <a:rPr lang="de-DE" dirty="0" err="1" smtClean="0"/>
              <a:t>actions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01D84-EF27-4064-85A0-AC90B7AEAB8F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41987" name="Rechteck 3"/>
          <p:cNvSpPr>
            <a:spLocks noChangeArrowheads="1"/>
          </p:cNvSpPr>
          <p:nvPr/>
        </p:nvSpPr>
        <p:spPr bwMode="auto">
          <a:xfrm>
            <a:off x="2243572" y="2708920"/>
            <a:ext cx="7704856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withdraw(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amount)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&lt; amount)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You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don't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have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this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money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.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You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can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only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withdraw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"</a:t>
            </a:r>
            <a:endParaRPr lang="de-DE" sz="1400" dirty="0">
              <a:solidFill>
                <a:srgbClr val="2A00FF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+ </a:t>
            </a:r>
            <a:r>
              <a:rPr lang="en-US" sz="1400" b="1" dirty="0" err="1" smtClean="0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 smtClean="0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 false;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(amount &lt; 0)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That's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 not </a:t>
            </a:r>
            <a:r>
              <a:rPr lang="de-DE" sz="1400" dirty="0" err="1" smtClean="0">
                <a:solidFill>
                  <a:srgbClr val="2A00FF"/>
                </a:solidFill>
                <a:latin typeface="Consolas"/>
              </a:rPr>
              <a:t>possible</a:t>
            </a:r>
            <a:r>
              <a:rPr lang="de-DE" sz="1400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 false;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endParaRPr lang="en-US" sz="1400" b="1" dirty="0">
              <a:solidFill>
                <a:srgbClr val="7F0055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- amount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  return true;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2243572" y="5464983"/>
            <a:ext cx="921201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Bank {…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transfer 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amount,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source,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target)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  if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(source.</a:t>
            </a:r>
            <a:r>
              <a:rPr lang="de-DE" sz="1400" dirty="0" err="1">
                <a:latin typeface="Consolas" pitchFamily="49" charset="0"/>
              </a:rPr>
              <a:t>withdraw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(amount))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target.</a:t>
            </a:r>
            <a:r>
              <a:rPr lang="de-DE" sz="1400" dirty="0" err="1">
                <a:latin typeface="Consolas" pitchFamily="49" charset="0"/>
              </a:rPr>
              <a:t>deposit</a:t>
            </a:r>
            <a:r>
              <a:rPr lang="de-DE" sz="1400" dirty="0">
                <a:latin typeface="Consolas" pitchFamily="49" charset="0"/>
              </a:rPr>
              <a:t>(</a:t>
            </a:r>
            <a:r>
              <a:rPr lang="de-DE" sz="1400" dirty="0" err="1">
                <a:latin typeface="Consolas" pitchFamily="49" charset="0"/>
              </a:rPr>
              <a:t>amount</a:t>
            </a:r>
            <a:r>
              <a:rPr lang="de-DE" sz="1400" dirty="0">
                <a:latin typeface="Consolas" pitchFamily="49" charset="0"/>
              </a:rPr>
              <a:t>)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Verbesserung III</a:t>
            </a:r>
          </a:p>
        </p:txBody>
      </p:sp>
      <p:sp>
        <p:nvSpPr>
          <p:cNvPr id="419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Fest definierte Schnittstelle ermöglicht volle Kontrolle über Ein- und Ausgang der Daten</a:t>
            </a:r>
          </a:p>
          <a:p>
            <a:pPr lvl="1"/>
            <a:r>
              <a:rPr lang="de-DE" dirty="0"/>
              <a:t>Bereinigung von Daten</a:t>
            </a:r>
          </a:p>
          <a:p>
            <a:pPr lvl="1"/>
            <a:r>
              <a:rPr lang="de-DE" dirty="0"/>
              <a:t>Prüfen, ob gewisse Aktionen erlaubt sind</a:t>
            </a:r>
          </a:p>
          <a:p>
            <a:pPr lvl="1"/>
            <a:r>
              <a:rPr lang="de-DE" dirty="0"/>
              <a:t>Änderungen am Code betreffen nur eine bestimmte Stelle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B01D84-EF27-4064-85A0-AC90B7AEAB8F}" type="slidenum">
              <a:rPr lang="de-DE"/>
              <a:pPr>
                <a:defRPr/>
              </a:pPr>
              <a:t>18</a:t>
            </a:fld>
            <a:endParaRPr lang="de-DE"/>
          </a:p>
        </p:txBody>
      </p:sp>
      <p:sp>
        <p:nvSpPr>
          <p:cNvPr id="41987" name="Rechteck 3"/>
          <p:cNvSpPr>
            <a:spLocks noChangeArrowheads="1"/>
          </p:cNvSpPr>
          <p:nvPr/>
        </p:nvSpPr>
        <p:spPr bwMode="auto">
          <a:xfrm>
            <a:off x="2279576" y="3861048"/>
            <a:ext cx="7704856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withdraw(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amount)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&lt; amount)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"So viel Geld hast du nicht. Du kannst nur "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      +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400" dirty="0" err="1">
                <a:solidFill>
                  <a:srgbClr val="2A00FF"/>
                </a:solidFill>
                <a:latin typeface="Consolas"/>
              </a:rPr>
              <a:t>abheben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 false;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(amount &lt; 0)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"Das geht leider nicht"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return false;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else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endParaRPr lang="en-US" sz="1400" b="1" dirty="0">
              <a:solidFill>
                <a:srgbClr val="7F0055"/>
              </a:solidFill>
              <a:latin typeface="Consolas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- amount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/>
              </a:rPr>
              <a:t>      return true;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4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7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Packages</a:t>
            </a:r>
            <a:endParaRPr lang="de-DE" dirty="0"/>
          </a:p>
        </p:txBody>
      </p:sp>
      <p:sp>
        <p:nvSpPr>
          <p:cNvPr id="66562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 smtClean="0"/>
              <a:t>When</a:t>
            </a:r>
            <a:r>
              <a:rPr lang="de-DE" sz="2800" dirty="0" smtClean="0"/>
              <a:t> </a:t>
            </a:r>
            <a:r>
              <a:rPr lang="de-DE" sz="2800" dirty="0" err="1" smtClean="0"/>
              <a:t>using</a:t>
            </a:r>
            <a:r>
              <a:rPr lang="de-DE" sz="2800" dirty="0" smtClean="0"/>
              <a:t> </a:t>
            </a:r>
            <a:r>
              <a:rPr lang="de-DE" sz="2800" dirty="0" err="1" smtClean="0"/>
              <a:t>static</a:t>
            </a:r>
            <a:r>
              <a:rPr lang="de-DE" sz="2800" dirty="0" smtClean="0"/>
              <a:t> </a:t>
            </a:r>
            <a:r>
              <a:rPr lang="de-DE" sz="2800" dirty="0" err="1" smtClean="0"/>
              <a:t>methods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a </a:t>
            </a:r>
            <a:r>
              <a:rPr lang="de-DE" sz="2800" dirty="0" err="1" smtClean="0"/>
              <a:t>class</a:t>
            </a:r>
            <a:endParaRPr lang="de-DE" sz="2800" dirty="0" smtClean="0"/>
          </a:p>
          <a:p>
            <a:pPr lvl="1"/>
            <a:r>
              <a:rPr lang="de-DE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smtClean="0"/>
              <a:t>[</a:t>
            </a:r>
            <a:r>
              <a:rPr lang="de-DE" sz="2800" dirty="0" err="1" smtClean="0"/>
              <a:t>packagename</a:t>
            </a:r>
            <a:r>
              <a:rPr lang="de-DE" sz="2800" dirty="0" smtClean="0"/>
              <a:t>].[</a:t>
            </a:r>
            <a:r>
              <a:rPr lang="de-DE" sz="2800" dirty="0" err="1" smtClean="0"/>
              <a:t>classname</a:t>
            </a:r>
            <a:r>
              <a:rPr lang="de-DE" sz="2800" dirty="0" smtClean="0"/>
              <a:t>].[</a:t>
            </a:r>
            <a:r>
              <a:rPr lang="de-DE" sz="2800" dirty="0" err="1" smtClean="0"/>
              <a:t>methodname</a:t>
            </a:r>
            <a:r>
              <a:rPr lang="de-DE" sz="2800" dirty="0"/>
              <a:t>]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import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java.lang.Math.sqrt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;</a:t>
            </a:r>
            <a:r>
              <a:rPr lang="de-DE" sz="2800" dirty="0"/>
              <a:t> </a:t>
            </a:r>
            <a:r>
              <a:rPr lang="de-DE" sz="2800" dirty="0" err="1" smtClean="0"/>
              <a:t>you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call</a:t>
            </a:r>
            <a:r>
              <a:rPr lang="de-DE" sz="2800" dirty="0" smtClean="0"/>
              <a:t>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sqrt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(…)</a:t>
            </a:r>
            <a:r>
              <a:rPr lang="de-DE" sz="2800" dirty="0" smtClean="0">
                <a:latin typeface="+mj-lt"/>
                <a:cs typeface="Consolas" pitchFamily="49" charset="0"/>
              </a:rPr>
              <a:t>, </a:t>
            </a:r>
            <a:r>
              <a:rPr lang="de-DE" sz="2800" dirty="0" err="1" smtClean="0">
                <a:latin typeface="+mj-lt"/>
                <a:cs typeface="Consolas" pitchFamily="49" charset="0"/>
              </a:rPr>
              <a:t>instead</a:t>
            </a:r>
            <a:r>
              <a:rPr lang="de-DE" sz="2800" dirty="0" smtClean="0">
                <a:latin typeface="+mj-lt"/>
                <a:cs typeface="Consolas" pitchFamily="49" charset="0"/>
              </a:rPr>
              <a:t> </a:t>
            </a:r>
            <a:r>
              <a:rPr lang="de-DE" sz="2800" dirty="0" err="1" smtClean="0">
                <a:latin typeface="+mj-lt"/>
                <a:cs typeface="Consolas" pitchFamily="49" charset="0"/>
              </a:rPr>
              <a:t>of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Math.sqrt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(…)</a:t>
            </a:r>
          </a:p>
          <a:p>
            <a:pPr lvl="1"/>
            <a:r>
              <a:rPr lang="de-DE" sz="2800" dirty="0" smtClean="0"/>
              <a:t>Also in </a:t>
            </a:r>
            <a:r>
              <a:rPr lang="de-DE" sz="2800" dirty="0" err="1" smtClean="0"/>
              <a:t>combination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wildcard</a:t>
            </a:r>
            <a:endParaRPr lang="de-DE" sz="2800" dirty="0" smtClean="0"/>
          </a:p>
          <a:p>
            <a:pPr lvl="2"/>
            <a:r>
              <a:rPr lang="de-DE" sz="1800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de-DE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java.lang.Math.* </a:t>
            </a:r>
          </a:p>
          <a:p>
            <a:pPr lvl="2"/>
            <a:r>
              <a:rPr lang="de-DE" sz="1800" dirty="0" err="1" smtClean="0"/>
              <a:t>imports</a:t>
            </a:r>
            <a:r>
              <a:rPr lang="de-DE" sz="1800" dirty="0" smtClean="0"/>
              <a:t> all </a:t>
            </a:r>
            <a:r>
              <a:rPr lang="de-DE" sz="1800" dirty="0" err="1" smtClean="0"/>
              <a:t>static</a:t>
            </a:r>
            <a:r>
              <a:rPr lang="de-DE" sz="1800" dirty="0" smtClean="0"/>
              <a:t> </a:t>
            </a:r>
            <a:r>
              <a:rPr lang="de-DE" sz="1800" dirty="0" err="1" smtClean="0"/>
              <a:t>methods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class</a:t>
            </a:r>
            <a:r>
              <a:rPr lang="de-DE" sz="1800" dirty="0" smtClean="0"/>
              <a:t> </a:t>
            </a:r>
            <a:r>
              <a:rPr lang="de-DE" sz="1800" dirty="0" err="1" smtClean="0"/>
              <a:t>Math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4B966-D61B-4B16-8D31-16527D9409CB}" type="slidenum">
              <a:rPr lang="de-DE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1536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in Java: Stack </a:t>
            </a:r>
            <a:r>
              <a:rPr lang="de-DE" dirty="0" err="1" smtClean="0"/>
              <a:t>and</a:t>
            </a:r>
            <a:r>
              <a:rPr lang="de-DE" dirty="0" smtClean="0"/>
              <a:t> Heap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A6B79-E0C8-493D-B689-A061C2D00521}" type="slidenum">
              <a:rPr lang="de-DE"/>
              <a:pPr>
                <a:defRPr/>
              </a:pPr>
              <a:t>2</a:t>
            </a:fld>
            <a:endParaRPr lang="de-DE"/>
          </a:p>
        </p:txBody>
      </p:sp>
      <p:pic>
        <p:nvPicPr>
          <p:cNvPr id="4" name="Picture 2" descr="http://upload.wikimedia.org/wikipedia/commons/8/8d/Terril_Loos-en-Gohelle_2006-01-14.jpg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6790020" y="2636622"/>
            <a:ext cx="1754251" cy="116950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pic>
        <p:nvPicPr>
          <p:cNvPr id="5" name="Picture 4" descr="http://blogs.msdn.com/blogfiles/ericlippert/WindowsLiveWriter/TheStackIsAnImplementationDetail_C978/Stack_4.jpg"/>
          <p:cNvPicPr>
            <a:picLocks noChangeAspect="1" noChangeArrowheads="1"/>
          </p:cNvPicPr>
          <p:nvPr/>
        </p:nvPicPr>
        <p:blipFill>
          <a:blip r:embed="rId4" cstate="print">
            <a:extLst/>
          </a:blip>
          <a:srcRect/>
          <a:stretch>
            <a:fillRect/>
          </a:stretch>
        </p:blipFill>
        <p:spPr bwMode="auto">
          <a:xfrm>
            <a:off x="4212196" y="2564904"/>
            <a:ext cx="797954" cy="122762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2711450" y="4221164"/>
            <a:ext cx="428675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Objects …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Variables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methods</a:t>
            </a:r>
            <a:r>
              <a:rPr lang="de-DE" dirty="0" smtClean="0">
                <a:latin typeface="Calibri" pitchFamily="34" charset="0"/>
              </a:rPr>
              <a:t> …</a:t>
            </a:r>
          </a:p>
          <a:p>
            <a:r>
              <a:rPr lang="de-DE" dirty="0" err="1" smtClean="0">
                <a:latin typeface="Calibri" pitchFamily="34" charset="0"/>
              </a:rPr>
              <a:t>Method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calls</a:t>
            </a:r>
            <a:r>
              <a:rPr lang="de-DE" dirty="0" smtClean="0">
                <a:latin typeface="Calibri" pitchFamily="34" charset="0"/>
              </a:rPr>
              <a:t> …</a:t>
            </a:r>
          </a:p>
          <a:p>
            <a:r>
              <a:rPr lang="de-DE" dirty="0" err="1" smtClean="0">
                <a:latin typeface="Calibri" pitchFamily="34" charset="0"/>
              </a:rPr>
              <a:t>Passed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parameters</a:t>
            </a:r>
            <a:r>
              <a:rPr lang="de-DE" dirty="0" smtClean="0">
                <a:latin typeface="Calibri" pitchFamily="34" charset="0"/>
              </a:rPr>
              <a:t> …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A variable </a:t>
            </a:r>
            <a:r>
              <a:rPr lang="de-DE" dirty="0" err="1" smtClean="0">
                <a:latin typeface="Calibri" pitchFamily="34" charset="0"/>
              </a:rPr>
              <a:t>pointing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an </a:t>
            </a:r>
            <a:r>
              <a:rPr lang="de-DE" dirty="0" err="1" smtClean="0">
                <a:latin typeface="Calibri" pitchFamily="34" charset="0"/>
              </a:rPr>
              <a:t>object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…</a:t>
            </a:r>
          </a:p>
          <a:p>
            <a:r>
              <a:rPr lang="de-DE" dirty="0" smtClean="0">
                <a:latin typeface="Calibri" pitchFamily="34" charset="0"/>
              </a:rPr>
              <a:t>The </a:t>
            </a:r>
            <a:r>
              <a:rPr lang="de-DE" dirty="0" err="1" smtClean="0">
                <a:latin typeface="Calibri" pitchFamily="34" charset="0"/>
              </a:rPr>
              <a:t>Garbage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Collecte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removes</a:t>
            </a:r>
            <a:r>
              <a:rPr lang="de-DE" dirty="0" smtClean="0">
                <a:latin typeface="Calibri" pitchFamily="34" charset="0"/>
              </a:rPr>
              <a:t>… </a:t>
            </a:r>
            <a:r>
              <a:rPr lang="de-DE" dirty="0" err="1" smtClean="0">
                <a:latin typeface="Calibri" pitchFamily="34" charset="0"/>
              </a:rPr>
              <a:t>from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…</a:t>
            </a:r>
          </a:p>
          <a:p>
            <a:r>
              <a:rPr lang="de-DE" dirty="0" smtClean="0">
                <a:latin typeface="Calibri" pitchFamily="34" charset="0"/>
              </a:rPr>
              <a:t>The </a:t>
            </a:r>
            <a:r>
              <a:rPr lang="de-DE" dirty="0" err="1" smtClean="0">
                <a:latin typeface="Calibri" pitchFamily="34" charset="0"/>
              </a:rPr>
              <a:t>operator</a:t>
            </a:r>
            <a:r>
              <a:rPr lang="de-DE" dirty="0" smtClean="0">
                <a:latin typeface="Calibri" pitchFamily="34" charset="0"/>
              </a:rPr>
              <a:t> „==" </a:t>
            </a:r>
            <a:r>
              <a:rPr lang="de-DE" dirty="0" err="1" smtClean="0">
                <a:latin typeface="Calibri" pitchFamily="34" charset="0"/>
              </a:rPr>
              <a:t>compares</a:t>
            </a:r>
            <a:r>
              <a:rPr lang="de-DE" dirty="0" smtClean="0">
                <a:latin typeface="Calibri" pitchFamily="34" charset="0"/>
              </a:rPr>
              <a:t> …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8040689" y="4222751"/>
            <a:ext cx="275101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Heap</a:t>
            </a:r>
          </a:p>
          <a:p>
            <a:r>
              <a:rPr lang="de-DE" dirty="0">
                <a:latin typeface="Calibri" pitchFamily="34" charset="0"/>
              </a:rPr>
              <a:t>Stack</a:t>
            </a:r>
          </a:p>
          <a:p>
            <a:r>
              <a:rPr lang="de-DE" dirty="0">
                <a:latin typeface="Calibri" pitchFamily="34" charset="0"/>
              </a:rPr>
              <a:t>Stack</a:t>
            </a:r>
          </a:p>
          <a:p>
            <a:r>
              <a:rPr lang="de-DE" dirty="0">
                <a:latin typeface="Calibri" pitchFamily="34" charset="0"/>
              </a:rPr>
              <a:t>Stack</a:t>
            </a:r>
          </a:p>
          <a:p>
            <a:r>
              <a:rPr lang="de-DE" dirty="0" smtClean="0">
                <a:latin typeface="Calibri" pitchFamily="34" charset="0"/>
              </a:rPr>
              <a:t>A </a:t>
            </a:r>
            <a:r>
              <a:rPr lang="de-DE" dirty="0" err="1" smtClean="0">
                <a:latin typeface="Calibri" pitchFamily="34" charset="0"/>
              </a:rPr>
              <a:t>reference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>
                <a:latin typeface="Calibri" pitchFamily="34" charset="0"/>
              </a:rPr>
              <a:t>(</a:t>
            </a:r>
            <a:r>
              <a:rPr lang="de-DE" dirty="0" smtClean="0">
                <a:latin typeface="Calibri" pitchFamily="34" charset="0"/>
              </a:rPr>
              <a:t>primitive type)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Objects </a:t>
            </a:r>
            <a:r>
              <a:rPr lang="de-DE" dirty="0" err="1" smtClean="0">
                <a:latin typeface="Calibri" pitchFamily="34" charset="0"/>
              </a:rPr>
              <a:t>from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heap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Contents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stack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Implement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Stack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smtClean="0"/>
              <a:t>on an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Strings</a:t>
            </a:r>
            <a:endParaRPr lang="de-DE" dirty="0"/>
          </a:p>
          <a:p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push: </a:t>
            </a:r>
            <a:r>
              <a:rPr lang="de-DE" dirty="0" err="1" smtClean="0"/>
              <a:t>adds</a:t>
            </a:r>
            <a:r>
              <a:rPr lang="de-DE" dirty="0" smtClean="0"/>
              <a:t> a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lvl="1"/>
            <a:r>
              <a:rPr lang="de-DE" dirty="0" err="1" smtClean="0"/>
              <a:t>pop</a:t>
            </a:r>
            <a:r>
              <a:rPr lang="de-DE" dirty="0" smtClean="0"/>
              <a:t>: </a:t>
            </a:r>
            <a:r>
              <a:rPr lang="de-DE" dirty="0" err="1" smtClean="0"/>
              <a:t>removes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top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lvl="1"/>
            <a:r>
              <a:rPr lang="de-DE" dirty="0" err="1" smtClean="0"/>
              <a:t>peek</a:t>
            </a:r>
            <a:r>
              <a:rPr lang="de-DE" dirty="0" smtClean="0"/>
              <a:t>: </a:t>
            </a:r>
            <a:r>
              <a:rPr lang="de-DE" dirty="0" err="1" smtClean="0"/>
              <a:t>shows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top </a:t>
            </a:r>
            <a:r>
              <a:rPr lang="de-DE" dirty="0" err="1" smtClean="0"/>
              <a:t>string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removing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  <a:p>
            <a:r>
              <a:rPr lang="de-DE" dirty="0" err="1" smtClean="0"/>
              <a:t>Remember</a:t>
            </a:r>
            <a:r>
              <a:rPr lang="de-DE" dirty="0" smtClean="0"/>
              <a:t>: Last in, </a:t>
            </a:r>
            <a:r>
              <a:rPr lang="de-DE" dirty="0" err="1" smtClean="0"/>
              <a:t>first</a:t>
            </a:r>
            <a:r>
              <a:rPr lang="de-DE" dirty="0" smtClean="0"/>
              <a:t> out, just like a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trays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Programming</a:t>
            </a:r>
            <a:r>
              <a:rPr lang="de-DE" dirty="0" smtClean="0"/>
              <a:t>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19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8130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36608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Enumerations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48131" name="Picture 2" descr="C:\Users\siegmunn\AppData\Local\Microsoft\Windows\Temporary Internet Files\Content.IE5\GDBVIYJY\MC90043492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81814" y="3132139"/>
            <a:ext cx="2168525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D6317B-446F-4944-8AC9-C54211BCBE78}" type="slidenum">
              <a:rPr lang="de-DE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Enumerations</a:t>
            </a:r>
            <a:r>
              <a:rPr lang="de-DE" dirty="0" smtClean="0"/>
              <a:t> </a:t>
            </a:r>
            <a:r>
              <a:rPr lang="de-DE" dirty="0"/>
              <a:t>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List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constants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semantically</a:t>
            </a:r>
            <a:r>
              <a:rPr lang="de-DE" dirty="0" smtClean="0"/>
              <a:t> </a:t>
            </a:r>
            <a:r>
              <a:rPr lang="de-DE" dirty="0" err="1" smtClean="0"/>
              <a:t>belong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endParaRPr lang="de-DE" dirty="0" smtClean="0"/>
          </a:p>
          <a:p>
            <a:pPr lvl="1"/>
            <a:r>
              <a:rPr lang="de-DE" dirty="0" smtClean="0"/>
              <a:t>Days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week</a:t>
            </a:r>
            <a:r>
              <a:rPr lang="de-DE" dirty="0" smtClean="0"/>
              <a:t>, TV </a:t>
            </a:r>
            <a:r>
              <a:rPr lang="de-DE" dirty="0" err="1" smtClean="0"/>
              <a:t>channels</a:t>
            </a:r>
            <a:r>
              <a:rPr lang="de-DE" dirty="0" smtClean="0"/>
              <a:t>, </a:t>
            </a:r>
            <a:r>
              <a:rPr lang="de-DE" dirty="0" err="1" smtClean="0"/>
              <a:t>months</a:t>
            </a:r>
            <a:r>
              <a:rPr lang="de-DE" dirty="0" smtClean="0"/>
              <a:t>,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generes</a:t>
            </a:r>
            <a:r>
              <a:rPr lang="de-DE" dirty="0" smtClean="0"/>
              <a:t>, </a:t>
            </a:r>
            <a:r>
              <a:rPr lang="de-DE" dirty="0" err="1" smtClean="0"/>
              <a:t>chess</a:t>
            </a:r>
            <a:r>
              <a:rPr lang="de-DE" dirty="0" smtClean="0"/>
              <a:t> </a:t>
            </a:r>
            <a:r>
              <a:rPr lang="de-DE" dirty="0" err="1" smtClean="0"/>
              <a:t>figures</a:t>
            </a:r>
            <a:endParaRPr lang="de-DE" dirty="0"/>
          </a:p>
          <a:p>
            <a:pPr lvl="1"/>
            <a:r>
              <a:rPr lang="de-DE" dirty="0" smtClean="0"/>
              <a:t>Are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time</a:t>
            </a:r>
          </a:p>
          <a:p>
            <a:endParaRPr lang="de-DE" dirty="0"/>
          </a:p>
          <a:p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variable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few</a:t>
            </a:r>
            <a:r>
              <a:rPr lang="de-DE" dirty="0" smtClean="0"/>
              <a:t>, well-</a:t>
            </a:r>
            <a:r>
              <a:rPr lang="de-DE" dirty="0" err="1" smtClean="0"/>
              <a:t>known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Can </a:t>
            </a:r>
            <a:r>
              <a:rPr lang="de-DE" dirty="0" err="1" smtClean="0"/>
              <a:t>avoid</a:t>
            </a:r>
            <a:r>
              <a:rPr lang="de-DE" dirty="0" smtClean="0"/>
              <a:t> </a:t>
            </a:r>
            <a:r>
              <a:rPr lang="de-DE" dirty="0" err="1" smtClean="0"/>
              <a:t>erros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increasing</a:t>
            </a:r>
            <a:r>
              <a:rPr lang="de-DE" dirty="0" smtClean="0"/>
              <a:t> </a:t>
            </a:r>
            <a:r>
              <a:rPr lang="de-DE" dirty="0" err="1" smtClean="0"/>
              <a:t>readability</a:t>
            </a:r>
            <a:endParaRPr lang="de-DE" dirty="0" smtClean="0"/>
          </a:p>
          <a:p>
            <a:pPr lvl="1"/>
            <a:r>
              <a:rPr lang="de-DE" dirty="0" smtClean="0"/>
              <a:t>Compiler </a:t>
            </a:r>
            <a:r>
              <a:rPr lang="de-DE" dirty="0" err="1" smtClean="0"/>
              <a:t>can</a:t>
            </a:r>
            <a:r>
              <a:rPr lang="de-DE" dirty="0" smtClean="0"/>
              <a:t> check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compile</a:t>
            </a:r>
            <a:r>
              <a:rPr lang="de-DE" dirty="0" smtClean="0"/>
              <a:t> time,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valid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0831B-DC5E-4C4B-9AC3-4A50BC0A0714}" type="slidenum">
              <a:rPr lang="de-DE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Enumerations</a:t>
            </a:r>
            <a:r>
              <a:rPr lang="de-DE" dirty="0"/>
              <a:t> II</a:t>
            </a:r>
          </a:p>
        </p:txBody>
      </p:sp>
      <p:sp>
        <p:nvSpPr>
          <p:cNvPr id="522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enum</a:t>
            </a:r>
            <a:r>
              <a:rPr lang="de-DE" dirty="0" smtClean="0"/>
              <a:t> </a:t>
            </a:r>
            <a:r>
              <a:rPr lang="de-DE" dirty="0"/>
              <a:t>NAME { … }</a:t>
            </a:r>
          </a:p>
          <a:p>
            <a:pPr lvl="1"/>
            <a:r>
              <a:rPr lang="de-DE" b="1" dirty="0" smtClean="0"/>
              <a:t>All</a:t>
            </a:r>
            <a:r>
              <a:rPr lang="de-DE" dirty="0" smtClean="0"/>
              <a:t> valid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declaring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enum</a:t>
            </a:r>
            <a:endParaRPr lang="de-DE" dirty="0" smtClean="0"/>
          </a:p>
          <a:p>
            <a:pPr lvl="1"/>
            <a:r>
              <a:rPr lang="de-DE" dirty="0" smtClean="0"/>
              <a:t>Beispiel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 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enum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Weekdays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Monday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Tuesday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Wednesday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,…}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smtClean="0"/>
              <a:t>In Java, </a:t>
            </a:r>
            <a:r>
              <a:rPr lang="de-DE" dirty="0" err="1" smtClean="0"/>
              <a:t>enumerations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endParaRPr lang="de-DE" dirty="0" smtClean="0"/>
          </a:p>
          <a:p>
            <a:pPr lvl="1"/>
            <a:r>
              <a:rPr lang="de-DE" dirty="0" smtClean="0"/>
              <a:t>Definition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D82615-C636-4951-A3DA-740E327F31B7}" type="slidenum">
              <a:rPr lang="de-DE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Enumeration</a:t>
            </a:r>
            <a:r>
              <a:rPr lang="de-DE" dirty="0" smtClean="0"/>
              <a:t> </a:t>
            </a:r>
            <a:r>
              <a:rPr lang="de-DE" dirty="0"/>
              <a:t>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definition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Usage</a:t>
            </a:r>
            <a:r>
              <a:rPr lang="de-DE" dirty="0" smtClean="0"/>
              <a:t>: 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[Name</a:t>
            </a:r>
            <a:r>
              <a:rPr lang="de-DE" dirty="0" smtClean="0"/>
              <a:t>].[Value]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87CFB-459C-4F7A-81C8-C2F4E9312D8C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54275" name="Rechteck 4"/>
          <p:cNvSpPr>
            <a:spLocks noChangeArrowheads="1"/>
          </p:cNvSpPr>
          <p:nvPr/>
        </p:nvSpPr>
        <p:spPr bwMode="auto">
          <a:xfrm>
            <a:off x="2027237" y="2547538"/>
            <a:ext cx="81375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enum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 smtClean="0">
                <a:latin typeface="Consolas" pitchFamily="49" charset="0"/>
                <a:cs typeface="Consolas" pitchFamily="49" charset="0"/>
              </a:rPr>
              <a:t>DaysOfWeek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sv-SE" sz="1400" i="1" dirty="0">
                <a:solidFill>
                  <a:srgbClr val="0000C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Monday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Wednesday,Thursday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Friday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Saturday</a:t>
            </a:r>
            <a:r>
              <a:rPr lang="de-DE" sz="14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Sunday</a:t>
            </a:r>
            <a:r>
              <a:rPr lang="sv-S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sv-S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5472727" y="3021732"/>
            <a:ext cx="660717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smtClean="0">
                <a:latin typeface="Consolas" pitchFamily="49" charset="0"/>
                <a:cs typeface="Consolas" pitchFamily="49" charset="0"/>
              </a:rPr>
              <a:t>Day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today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Person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picard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Person();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picard.t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oday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 smtClean="0">
                <a:latin typeface="Consolas" pitchFamily="49" charset="0"/>
                <a:cs typeface="Consolas" pitchFamily="49" charset="0"/>
              </a:rPr>
              <a:t>DaysOfWeek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sv-SE" sz="1400" dirty="0" smtClean="0">
                <a:solidFill>
                  <a:srgbClr val="0000C0"/>
                </a:solidFill>
                <a:latin typeface="Consolas" pitchFamily="49" charset="0"/>
              </a:rPr>
              <a:t>Monday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needsMoney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switch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today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sv-SE" sz="1400" dirty="0" smtClean="0">
                <a:solidFill>
                  <a:srgbClr val="0000C0"/>
                </a:solidFill>
                <a:latin typeface="Consolas" pitchFamily="49" charset="0"/>
              </a:rPr>
              <a:t>Monday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sz="1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Tuesday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sz="1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case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Friday</a:t>
            </a:r>
            <a:r>
              <a:rPr lang="de-DE" sz="1400" b="1" dirty="0" smtClean="0">
                <a:solidFill>
                  <a:srgbClr val="000000"/>
                </a:solidFill>
                <a:latin typeface="Consolas" pitchFamily="49" charset="0"/>
              </a:rPr>
              <a:t>:</a:t>
            </a:r>
            <a:endParaRPr lang="de-DE" sz="14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default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: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 } 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>
            <a:off x="4008438" y="2420938"/>
            <a:ext cx="792162" cy="7921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7751764" y="2708276"/>
            <a:ext cx="1008533" cy="12247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8229600" y="2830514"/>
            <a:ext cx="1563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Wert festlegen</a:t>
            </a: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4211809" y="3074987"/>
            <a:ext cx="947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80898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354725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Foreach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Loop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1270" name="Picture 6" descr="http://upload.wikimedia.org/wikipedia/commons/3/31/Meinungsfreiheit%21.pn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6960096" y="2852937"/>
            <a:ext cx="2664296" cy="2671537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8B8EBD-18C9-4949-9607-FD1E1ED060C1}" type="slidenum">
              <a:rPr lang="de-DE"/>
              <a:pPr>
                <a:defRPr/>
              </a:pPr>
              <a:t>25</a:t>
            </a:fld>
            <a:endParaRPr lang="de-D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Foreach</a:t>
            </a:r>
            <a:r>
              <a:rPr lang="de-DE" dirty="0" smtClean="0"/>
              <a:t> Loop</a:t>
            </a:r>
            <a:endParaRPr lang="de-DE" dirty="0"/>
          </a:p>
        </p:txBody>
      </p:sp>
      <p:sp>
        <p:nvSpPr>
          <p:cNvPr id="829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iterating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containers</a:t>
            </a:r>
            <a:r>
              <a:rPr lang="de-DE" dirty="0" smtClean="0"/>
              <a:t> (</a:t>
            </a:r>
            <a:r>
              <a:rPr lang="de-DE" dirty="0" err="1" smtClean="0"/>
              <a:t>arrays</a:t>
            </a:r>
            <a:r>
              <a:rPr lang="de-DE" dirty="0" smtClean="0"/>
              <a:t>, </a:t>
            </a:r>
            <a:r>
              <a:rPr lang="de-DE" dirty="0" err="1" smtClean="0"/>
              <a:t>lists</a:t>
            </a:r>
            <a:r>
              <a:rPr lang="de-DE" dirty="0" smtClean="0"/>
              <a:t>, etc.)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b="1" dirty="0" err="1" smtClean="0">
                <a:latin typeface="Consolas" panose="020B0609020204030204" pitchFamily="49" charset="0"/>
              </a:rPr>
              <a:t>for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r>
              <a:rPr lang="de-DE" dirty="0" smtClean="0"/>
              <a:t>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B95D76-98D7-4F92-80EE-E1243624642B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413248" y="2864976"/>
            <a:ext cx="46609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{0,4,7,23,12};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 </a:t>
            </a:r>
            <a:r>
              <a:rPr lang="nn-NO" sz="1400" dirty="0" smtClean="0">
                <a:solidFill>
                  <a:srgbClr val="000000"/>
                </a:solidFill>
                <a:latin typeface="Consolas" pitchFamily="49" charset="0"/>
              </a:rPr>
              <a:t>numbers.</a:t>
            </a:r>
            <a:r>
              <a:rPr lang="nn-NO" sz="1400" dirty="0" smtClean="0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[i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+=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6" name="Geschweifte Klammer rechts 5"/>
          <p:cNvSpPr/>
          <p:nvPr/>
        </p:nvSpPr>
        <p:spPr>
          <a:xfrm>
            <a:off x="5346452" y="4617576"/>
            <a:ext cx="287338" cy="57626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Textfeld 6"/>
          <p:cNvSpPr txBox="1">
            <a:spLocks noChangeArrowheads="1"/>
          </p:cNvSpPr>
          <p:nvPr/>
        </p:nvSpPr>
        <p:spPr bwMode="auto">
          <a:xfrm>
            <a:off x="5663952" y="4573125"/>
            <a:ext cx="52987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Read: „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each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num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numbers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increase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sum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num</a:t>
            </a:r>
            <a:r>
              <a:rPr lang="de-DE" dirty="0" smtClean="0">
                <a:latin typeface="Calibri" pitchFamily="34" charset="0"/>
              </a:rPr>
              <a:t>…“ 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3368923" y="4838239"/>
            <a:ext cx="0" cy="85248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 flipV="1">
            <a:off x="3907087" y="4784264"/>
            <a:ext cx="358775" cy="87312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4564311" y="4817600"/>
            <a:ext cx="1574800" cy="72548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1559496" y="5625639"/>
            <a:ext cx="23475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Data type </a:t>
            </a:r>
            <a:r>
              <a:rPr lang="de-DE" dirty="0" err="1" smtClean="0">
                <a:latin typeface="Calibri" pitchFamily="34" charset="0"/>
              </a:rPr>
              <a:t>that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stored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container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3834062" y="5652626"/>
            <a:ext cx="21605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Variable </a:t>
            </a:r>
            <a:r>
              <a:rPr lang="de-DE" dirty="0" err="1" smtClean="0">
                <a:latin typeface="Calibri" pitchFamily="34" charset="0"/>
              </a:rPr>
              <a:t>name</a:t>
            </a:r>
            <a:r>
              <a:rPr lang="de-DE" dirty="0" smtClean="0">
                <a:latin typeface="Calibri" pitchFamily="34" charset="0"/>
              </a:rPr>
              <a:t> in </a:t>
            </a:r>
            <a:r>
              <a:rPr lang="de-DE" dirty="0" err="1" smtClean="0">
                <a:latin typeface="Calibri" pitchFamily="34" charset="0"/>
              </a:rPr>
              <a:t>each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iteration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6010524" y="5627225"/>
            <a:ext cx="27209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Name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container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970857" y="3465943"/>
            <a:ext cx="3599731" cy="360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3" grpId="0"/>
      <p:bldP spid="14" grpId="0"/>
      <p:bldP spid="16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Foreach</a:t>
            </a:r>
            <a:r>
              <a:rPr lang="de-DE" dirty="0" smtClean="0"/>
              <a:t>: </a:t>
            </a:r>
            <a:r>
              <a:rPr lang="de-DE" dirty="0" err="1" smtClean="0"/>
              <a:t>Benefits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Iterates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container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 </a:t>
            </a:r>
            <a:r>
              <a:rPr lang="de-DE" dirty="0" err="1" smtClean="0"/>
              <a:t>beginning</a:t>
            </a:r>
            <a:endParaRPr lang="de-DE" dirty="0" smtClean="0"/>
          </a:p>
          <a:p>
            <a:pPr lvl="1"/>
            <a:r>
              <a:rPr lang="de-DE" dirty="0" err="1" smtClean="0"/>
              <a:t>Boundaries</a:t>
            </a:r>
            <a:r>
              <a:rPr lang="de-DE" dirty="0" smtClean="0"/>
              <a:t> do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taken</a:t>
            </a:r>
            <a:r>
              <a:rPr lang="de-DE" dirty="0" smtClean="0"/>
              <a:t> care </a:t>
            </a:r>
            <a:r>
              <a:rPr lang="de-DE" dirty="0" err="1" smtClean="0"/>
              <a:t>of</a:t>
            </a:r>
            <a:endParaRPr lang="de-DE" dirty="0" smtClean="0"/>
          </a:p>
          <a:p>
            <a:pPr lvl="1"/>
            <a:r>
              <a:rPr lang="de-DE" dirty="0" smtClean="0"/>
              <a:t>Shorter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iteration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variabe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type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64BA5-46E3-4F2E-91D3-9D1842B10743}" type="slidenum">
              <a:rPr lang="de-DE"/>
              <a:pPr>
                <a:defRPr/>
              </a:pPr>
              <a:t>27</a:t>
            </a:fld>
            <a:endParaRPr lang="de-DE"/>
          </a:p>
        </p:txBody>
      </p:sp>
      <p:pic>
        <p:nvPicPr>
          <p:cNvPr id="5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9496" y="6093668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703513" y="4489352"/>
            <a:ext cx="443165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{0,4,7,23,12};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: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*= 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 smtClean="0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[1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])</a:t>
            </a:r>
          </a:p>
        </p:txBody>
      </p:sp>
      <p:sp>
        <p:nvSpPr>
          <p:cNvPr id="2" name="Rechteck 1"/>
          <p:cNvSpPr/>
          <p:nvPr/>
        </p:nvSpPr>
        <p:spPr>
          <a:xfrm>
            <a:off x="6018821" y="448935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[] {0,4,7,23,12};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 </a:t>
            </a:r>
            <a:r>
              <a:rPr lang="nn-NO" sz="1400" dirty="0" smtClean="0">
                <a:solidFill>
                  <a:srgbClr val="000000"/>
                </a:solidFill>
                <a:latin typeface="Consolas" pitchFamily="49" charset="0"/>
              </a:rPr>
              <a:t>numbers.</a:t>
            </a:r>
            <a:r>
              <a:rPr lang="nn-NO" sz="1400" dirty="0" smtClean="0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; i++)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 smtClean="0">
                <a:solidFill>
                  <a:srgbClr val="000000"/>
                </a:solidFill>
                <a:latin typeface="Consolas" pitchFamily="49" charset="0"/>
              </a:rPr>
              <a:t>num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nn-NO" sz="1400" dirty="0" smtClean="0">
                <a:solidFill>
                  <a:srgbClr val="000000"/>
                </a:solidFill>
                <a:latin typeface="Consolas" pitchFamily="49" charset="0"/>
              </a:rPr>
              <a:t>numbers[i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zahl *= 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hteck 6"/>
          <p:cNvSpPr/>
          <p:nvPr/>
        </p:nvSpPr>
        <p:spPr>
          <a:xfrm>
            <a:off x="1703512" y="564208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4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num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is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b="1" dirty="0" err="1" smtClean="0">
                <a:solidFill>
                  <a:srgbClr val="3F7F5F"/>
                </a:solidFill>
                <a:latin typeface="Consolas" pitchFamily="49" charset="0"/>
              </a:rPr>
              <a:t>copy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value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of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numbers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[i]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Interlude</a:t>
            </a:r>
            <a:r>
              <a:rPr lang="de-DE" dirty="0" smtClean="0"/>
              <a:t>: </a:t>
            </a:r>
            <a:r>
              <a:rPr lang="de-DE" dirty="0" err="1" smtClean="0"/>
              <a:t>Jumping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a Loop</a:t>
            </a:r>
            <a:endParaRPr lang="de-DE" dirty="0"/>
          </a:p>
        </p:txBody>
      </p:sp>
      <p:sp>
        <p:nvSpPr>
          <p:cNvPr id="8704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Exiting</a:t>
            </a:r>
            <a:r>
              <a:rPr lang="de-DE" dirty="0" smtClean="0"/>
              <a:t> a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in Java</a:t>
            </a:r>
          </a:p>
          <a:p>
            <a:r>
              <a:rPr lang="de-DE" dirty="0" smtClean="0"/>
              <a:t>But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avoided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impairs</a:t>
            </a:r>
            <a:r>
              <a:rPr lang="de-DE" dirty="0" smtClean="0"/>
              <a:t> </a:t>
            </a:r>
            <a:r>
              <a:rPr lang="de-DE" dirty="0" err="1" smtClean="0"/>
              <a:t>readability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416A2-1B65-4118-B30A-A6B7A16A4865}" type="slidenum">
              <a:rPr lang="de-DE"/>
              <a:pPr>
                <a:defRPr/>
              </a:pPr>
              <a:t>28</a:t>
            </a:fld>
            <a:endParaRPr lang="de-DE"/>
          </a:p>
        </p:txBody>
      </p:sp>
      <p:sp>
        <p:nvSpPr>
          <p:cNvPr id="87044" name="Rechteck 7"/>
          <p:cNvSpPr>
            <a:spLocks noChangeArrowheads="1"/>
          </p:cNvSpPr>
          <p:nvPr/>
        </p:nvSpPr>
        <p:spPr bwMode="auto">
          <a:xfrm>
            <a:off x="3935414" y="3068639"/>
            <a:ext cx="5832475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label1: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label2: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(){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(condition1)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label1;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break </a:t>
            </a:r>
            <a:r>
              <a:rPr lang="de-DE" u="sng" dirty="0" err="1">
                <a:solidFill>
                  <a:srgbClr val="3F7F5F"/>
                </a:solidFill>
                <a:latin typeface="Consolas" pitchFamily="49" charset="0"/>
              </a:rPr>
              <a:t>outerloop</a:t>
            </a:r>
            <a:endParaRPr lang="de-DE" u="sng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dirty="0"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(condition2)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break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label2;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break </a:t>
            </a:r>
            <a:r>
              <a:rPr lang="de-DE" u="sng" dirty="0" err="1">
                <a:solidFill>
                  <a:srgbClr val="3F7F5F"/>
                </a:solidFill>
                <a:latin typeface="Consolas" pitchFamily="49" charset="0"/>
              </a:rPr>
              <a:t>innerloop</a:t>
            </a:r>
            <a:endParaRPr lang="de-DE" u="sng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70658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263354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Recursion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026" name="Picture 2" descr="http://prestin.co/wp-content/gallery/fraktale/1.gif"/>
          <p:cNvPicPr>
            <a:picLocks noChangeAspect="1" noChangeArrowheads="1"/>
          </p:cNvPicPr>
          <p:nvPr/>
        </p:nvPicPr>
        <p:blipFill>
          <a:blip r:embed="rId3" cstate="print">
            <a:extLst/>
          </a:blip>
          <a:srcRect/>
          <a:stretch>
            <a:fillRect/>
          </a:stretch>
        </p:blipFill>
        <p:spPr bwMode="auto">
          <a:xfrm>
            <a:off x="5879976" y="2747829"/>
            <a:ext cx="3600400" cy="270030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B3408A-9094-4AFD-8502-DC2E44929520}" type="slidenum">
              <a:rPr lang="de-DE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Catching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Parameter </a:t>
            </a:r>
            <a:r>
              <a:rPr lang="de-DE" dirty="0" err="1" smtClean="0"/>
              <a:t>passing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?</a:t>
            </a:r>
            <a:endParaRPr lang="de-DE" dirty="0"/>
          </a:p>
          <a:p>
            <a:pPr lvl="2"/>
            <a:r>
              <a:rPr lang="de-DE" dirty="0" smtClean="0"/>
              <a:t>Call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/>
              <a:t>v</a:t>
            </a:r>
            <a:r>
              <a:rPr lang="de-DE" dirty="0" err="1" smtClean="0"/>
              <a:t>alue</a:t>
            </a:r>
            <a:endParaRPr lang="de-DE" dirty="0"/>
          </a:p>
          <a:p>
            <a:pPr lvl="2"/>
            <a:r>
              <a:rPr lang="de-DE" dirty="0" smtClean="0"/>
              <a:t>Call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reference</a:t>
            </a:r>
            <a:endParaRPr lang="de-DE" dirty="0"/>
          </a:p>
          <a:p>
            <a:pPr lvl="2"/>
            <a:r>
              <a:rPr lang="de-DE" dirty="0" smtClean="0"/>
              <a:t>…(</a:t>
            </a:r>
            <a:r>
              <a:rPr lang="de-DE" dirty="0" err="1" smtClean="0"/>
              <a:t>others</a:t>
            </a:r>
            <a:r>
              <a:rPr lang="de-DE" dirty="0" smtClean="0"/>
              <a:t> in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languages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changing</a:t>
            </a:r>
            <a:r>
              <a:rPr lang="de-DE" dirty="0" smtClean="0"/>
              <a:t> a </a:t>
            </a:r>
            <a:r>
              <a:rPr lang="de-DE" dirty="0" err="1" smtClean="0"/>
              <a:t>parameter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caller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Primitive </a:t>
            </a:r>
            <a:r>
              <a:rPr lang="de-DE" dirty="0" err="1" smtClean="0"/>
              <a:t>types</a:t>
            </a:r>
            <a:r>
              <a:rPr lang="de-DE" dirty="0" smtClean="0"/>
              <a:t>: </a:t>
            </a:r>
            <a:r>
              <a:rPr lang="de-DE" dirty="0" err="1" smtClean="0"/>
              <a:t>none</a:t>
            </a:r>
            <a:endParaRPr lang="de-DE" dirty="0"/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: </a:t>
            </a:r>
            <a:r>
              <a:rPr lang="de-DE" dirty="0" err="1" smtClean="0"/>
              <a:t>possibly</a:t>
            </a:r>
            <a:r>
              <a:rPr lang="de-DE" dirty="0" smtClean="0"/>
              <a:t> a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85326F-36BC-4332-8F5B-D6FE138659FF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Recursion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2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 smtClean="0"/>
                  <a:t>Idea</a:t>
                </a:r>
                <a:r>
                  <a:rPr lang="de-DE" dirty="0" smtClean="0"/>
                  <a:t>: </a:t>
                </a:r>
                <a:r>
                  <a:rPr lang="de-DE" dirty="0" err="1" smtClean="0"/>
                  <a:t>Reduce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general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task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a simpler </a:t>
                </a:r>
                <a:r>
                  <a:rPr lang="de-DE" dirty="0" err="1" smtClean="0"/>
                  <a:t>task</a:t>
                </a:r>
                <a:endParaRPr lang="de-DE" dirty="0"/>
              </a:p>
              <a:p>
                <a:endParaRPr lang="de-DE" b="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𝑠𝑢𝑚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 smtClean="0">
                        <a:latin typeface="Cambria Math"/>
                      </a:rPr>
                      <m:t>𝑠𝑢𝑚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de-DE" i="1">
                        <a:latin typeface="Cambria Math"/>
                      </a:rPr>
                      <m:t>=</m:t>
                    </m:r>
                    <m:r>
                      <a:rPr lang="de-DE" b="0" i="1" smtClean="0">
                        <a:latin typeface="Cambria Math"/>
                      </a:rPr>
                      <m:t>𝑠𝑢𝑚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  <m:r>
                          <a:rPr lang="de-DE" b="0" i="1" smtClean="0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+</m:t>
                    </m:r>
                    <m:r>
                      <a:rPr lang="de-DE" b="0" i="1" smtClean="0">
                        <a:latin typeface="Cambria Math"/>
                      </a:rPr>
                      <m:t>𝑛</m:t>
                    </m:r>
                  </m:oMath>
                </a14:m>
                <a:endParaRPr lang="de-DE" b="0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/>
                      </a:rPr>
                      <m:t>𝑠𝑢𝑚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=0</m:t>
                    </m:r>
                  </m:oMath>
                </a14:m>
                <a:endParaRPr lang="de-DE" dirty="0"/>
              </a:p>
              <a:p>
                <a:pPr marL="457200" lvl="1" indent="0"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6562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4B966-D61B-4B16-8D31-16527D9409CB}" type="slidenum">
              <a:rPr lang="de-DE"/>
              <a:pPr>
                <a:defRPr/>
              </a:pPr>
              <a:t>30</a:t>
            </a:fld>
            <a:endParaRPr lang="de-DE"/>
          </a:p>
        </p:txBody>
      </p:sp>
      <p:pic>
        <p:nvPicPr>
          <p:cNvPr id="5" name="Picture 2" descr="http://upload.wikimedia.org/wikipedia/commons/b/b3/Screenshot_Recursion_via_vl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67664" y="4149081"/>
            <a:ext cx="2408237" cy="192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280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 smtClean="0"/>
                  <a:t>Implement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recursive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version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factorial</a:t>
                </a:r>
                <a:endParaRPr lang="de-DE" dirty="0"/>
              </a:p>
              <a:p>
                <a:r>
                  <a:rPr lang="de-DE" dirty="0" err="1"/>
                  <a:t>fac</a:t>
                </a:r>
                <a:r>
                  <a:rPr lang="de-DE" dirty="0"/>
                  <a:t>(n)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de-DE" b="0" i="1" smtClean="0">
                            <a:latin typeface="Cambria Math"/>
                          </a:rPr>
                          <m:t>𝑖</m:t>
                        </m:r>
                        <m:r>
                          <a:rPr lang="de-DE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de-DE" b="0" i="1" smtClean="0">
                            <a:latin typeface="Cambria Math"/>
                          </a:rPr>
                          <m:t>𝑖</m:t>
                        </m:r>
                      </m:e>
                    </m:nary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fac</a:t>
                </a:r>
                <a:r>
                  <a:rPr lang="de-DE" dirty="0"/>
                  <a:t>(0) = 1</a:t>
                </a:r>
              </a:p>
              <a:p>
                <a:pPr lvl="1"/>
                <a:r>
                  <a:rPr lang="de-DE" dirty="0" err="1"/>
                  <a:t>fac</a:t>
                </a:r>
                <a:r>
                  <a:rPr lang="de-DE" dirty="0"/>
                  <a:t>(1) = 1</a:t>
                </a:r>
              </a:p>
              <a:p>
                <a:pPr lvl="1"/>
                <a:r>
                  <a:rPr lang="de-DE" dirty="0" err="1"/>
                  <a:t>fac</a:t>
                </a:r>
                <a:r>
                  <a:rPr lang="de-DE" dirty="0"/>
                  <a:t>(2) = 2*1 = 2</a:t>
                </a:r>
              </a:p>
              <a:p>
                <a:pPr lvl="1"/>
                <a:endParaRPr lang="de-DE" dirty="0"/>
              </a:p>
              <a:p>
                <a:r>
                  <a:rPr lang="de-DE" dirty="0" err="1" smtClean="0"/>
                  <a:t>There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always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steps</a:t>
                </a:r>
                <a:r>
                  <a:rPr lang="de-DE" dirty="0" smtClean="0"/>
                  <a:t>:</a:t>
                </a:r>
                <a:endParaRPr lang="de-DE" dirty="0"/>
              </a:p>
              <a:p>
                <a:pPr lvl="1"/>
                <a:r>
                  <a:rPr lang="de-DE" dirty="0" err="1" smtClean="0"/>
                  <a:t>When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recursion</a:t>
                </a:r>
                <a:endParaRPr lang="de-DE" dirty="0"/>
              </a:p>
              <a:p>
                <a:pPr lvl="1"/>
                <a:r>
                  <a:rPr lang="de-DE" dirty="0" err="1" smtClean="0"/>
                  <a:t>What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actually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done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recursion</a:t>
                </a:r>
                <a:endParaRPr lang="de-DE" dirty="0"/>
              </a:p>
              <a:p>
                <a:pPr lvl="1"/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E0582-09BD-43F8-B930-968B1751BD11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Factorial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Recursion</a:t>
            </a:r>
            <a:endParaRPr lang="en-US" dirty="0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9768408" y="4509120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5951984" y="2852936"/>
            <a:ext cx="4662487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Calculator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Calculator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Calculator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calc.factorial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(3));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factorial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 &lt;= 1)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1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endParaRPr lang="de-DE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 *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factorial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(n-1);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77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Recursion</a:t>
            </a:r>
            <a:r>
              <a:rPr lang="de-DE" dirty="0" smtClean="0"/>
              <a:t> </a:t>
            </a:r>
            <a:r>
              <a:rPr lang="de-DE" dirty="0"/>
              <a:t>vs. Iteration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Iteration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choice</a:t>
            </a:r>
            <a:r>
              <a:rPr lang="de-DE" dirty="0" smtClean="0"/>
              <a:t> in Java,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070D69-EACF-4E70-B247-CBE98D8EBB17}" type="slidenum">
              <a:rPr lang="de-DE"/>
              <a:pPr>
                <a:defRPr/>
              </a:pPr>
              <a:t>32</a:t>
            </a:fld>
            <a:endParaRPr lang="de-DE"/>
          </a:p>
        </p:txBody>
      </p:sp>
      <p:pic>
        <p:nvPicPr>
          <p:cNvPr id="76803" name="Picture 2" descr="recursion-iteration-jav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9250" y="2878140"/>
            <a:ext cx="36861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Rechteck 4"/>
          <p:cNvSpPr>
            <a:spLocks noChangeArrowheads="1"/>
          </p:cNvSpPr>
          <p:nvPr/>
        </p:nvSpPr>
        <p:spPr bwMode="auto">
          <a:xfrm>
            <a:off x="1847850" y="3860801"/>
            <a:ext cx="4572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n) {</a:t>
            </a:r>
          </a:p>
          <a:p>
            <a:r>
              <a:rPr lang="de-DE" sz="1400" i="1" dirty="0">
                <a:solidFill>
                  <a:srgbClr val="0000C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stepsRec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++;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 n == 0)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 == 1)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(n-1) +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fibRec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(n-2);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6805" name="Rechteck 6"/>
          <p:cNvSpPr>
            <a:spLocks noChangeArrowheads="1"/>
          </p:cNvSpPr>
          <p:nvPr/>
        </p:nvSpPr>
        <p:spPr bwMode="auto">
          <a:xfrm>
            <a:off x="6240463" y="3846513"/>
            <a:ext cx="4572000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private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fibIt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x = 0, y = 1, z = 1;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 i = 0; i &lt; n; i++)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stepsIt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++;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x = y;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y = z;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z = x + y;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x;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2063750" y="6308725"/>
            <a:ext cx="3012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fibRec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(10)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needs</a:t>
            </a:r>
            <a:r>
              <a:rPr lang="de-DE" dirty="0" smtClean="0">
                <a:latin typeface="Calibri" pitchFamily="34" charset="0"/>
              </a:rPr>
              <a:t> 177 </a:t>
            </a:r>
            <a:r>
              <a:rPr lang="de-DE" dirty="0" err="1" smtClean="0">
                <a:latin typeface="Calibri" pitchFamily="34" charset="0"/>
              </a:rPr>
              <a:t>steps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527800" y="6300789"/>
            <a:ext cx="2768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fibIt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(10)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needs</a:t>
            </a:r>
            <a:r>
              <a:rPr lang="de-DE" dirty="0" smtClean="0">
                <a:latin typeface="Calibri" pitchFamily="34" charset="0"/>
              </a:rPr>
              <a:t> 10 </a:t>
            </a:r>
            <a:r>
              <a:rPr lang="de-DE" dirty="0" err="1" smtClean="0">
                <a:latin typeface="Calibri" pitchFamily="34" charset="0"/>
              </a:rPr>
              <a:t>steps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Recursion</a:t>
            </a:r>
            <a:r>
              <a:rPr lang="de-DE" dirty="0" smtClean="0"/>
              <a:t> </a:t>
            </a:r>
            <a:r>
              <a:rPr lang="de-DE" dirty="0"/>
              <a:t>– </a:t>
            </a:r>
            <a:r>
              <a:rPr lang="de-DE" dirty="0" smtClean="0"/>
              <a:t>Problems </a:t>
            </a:r>
            <a:r>
              <a:rPr lang="de-DE" dirty="0"/>
              <a:t>in Java</a:t>
            </a:r>
          </a:p>
        </p:txBody>
      </p:sp>
      <p:sp>
        <p:nvSpPr>
          <p:cNvPr id="54" name="Foliennummernplatzhalt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31961-3570-4684-80D9-E938577B1FF2}" type="slidenum">
              <a:rPr lang="de-DE"/>
              <a:pPr>
                <a:defRPr/>
              </a:pPr>
              <a:t>33</a:t>
            </a:fld>
            <a:endParaRPr lang="de-DE"/>
          </a:p>
        </p:txBody>
      </p:sp>
      <p:cxnSp>
        <p:nvCxnSpPr>
          <p:cNvPr id="78851" name="Straight Connector 25"/>
          <p:cNvCxnSpPr>
            <a:cxnSpLocks noChangeShapeType="1"/>
          </p:cNvCxnSpPr>
          <p:nvPr/>
        </p:nvCxnSpPr>
        <p:spPr bwMode="auto">
          <a:xfrm>
            <a:off x="5934075" y="2997200"/>
            <a:ext cx="0" cy="503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2" name="Straight Connector 28"/>
          <p:cNvCxnSpPr>
            <a:cxnSpLocks noChangeShapeType="1"/>
          </p:cNvCxnSpPr>
          <p:nvPr/>
        </p:nvCxnSpPr>
        <p:spPr bwMode="auto">
          <a:xfrm>
            <a:off x="5934076" y="3500438"/>
            <a:ext cx="1293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853" name="TextBox 29"/>
          <p:cNvSpPr txBox="1">
            <a:spLocks noChangeArrowheads="1"/>
          </p:cNvSpPr>
          <p:nvPr/>
        </p:nvSpPr>
        <p:spPr bwMode="auto">
          <a:xfrm>
            <a:off x="5880100" y="3213101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doSomething() {</a:t>
            </a:r>
          </a:p>
        </p:txBody>
      </p:sp>
      <p:cxnSp>
        <p:nvCxnSpPr>
          <p:cNvPr id="78854" name="Straight Connector 31"/>
          <p:cNvCxnSpPr>
            <a:cxnSpLocks noChangeShapeType="1"/>
          </p:cNvCxnSpPr>
          <p:nvPr/>
        </p:nvCxnSpPr>
        <p:spPr bwMode="auto">
          <a:xfrm>
            <a:off x="7231063" y="3500439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5" name="Straight Connector 33"/>
          <p:cNvCxnSpPr>
            <a:cxnSpLocks noChangeShapeType="1"/>
          </p:cNvCxnSpPr>
          <p:nvPr/>
        </p:nvCxnSpPr>
        <p:spPr bwMode="auto">
          <a:xfrm>
            <a:off x="7231064" y="4005263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6" name="Straight Connector 34"/>
          <p:cNvCxnSpPr>
            <a:cxnSpLocks noChangeShapeType="1"/>
          </p:cNvCxnSpPr>
          <p:nvPr/>
        </p:nvCxnSpPr>
        <p:spPr bwMode="auto">
          <a:xfrm>
            <a:off x="8526463" y="4005264"/>
            <a:ext cx="0" cy="5032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7" name="Straight Connector 36"/>
          <p:cNvCxnSpPr>
            <a:cxnSpLocks noChangeShapeType="1"/>
          </p:cNvCxnSpPr>
          <p:nvPr/>
        </p:nvCxnSpPr>
        <p:spPr bwMode="auto">
          <a:xfrm>
            <a:off x="7231064" y="4508500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8" name="Straight Connector 37"/>
          <p:cNvCxnSpPr>
            <a:cxnSpLocks noChangeShapeType="1"/>
          </p:cNvCxnSpPr>
          <p:nvPr/>
        </p:nvCxnSpPr>
        <p:spPr bwMode="auto">
          <a:xfrm>
            <a:off x="7231063" y="4508501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59" name="Straight Connector 40"/>
          <p:cNvCxnSpPr>
            <a:cxnSpLocks noChangeShapeType="1"/>
          </p:cNvCxnSpPr>
          <p:nvPr/>
        </p:nvCxnSpPr>
        <p:spPr bwMode="auto">
          <a:xfrm>
            <a:off x="5934075" y="5013325"/>
            <a:ext cx="0" cy="503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0" name="Straight Connector 41"/>
          <p:cNvCxnSpPr>
            <a:cxnSpLocks noChangeShapeType="1"/>
          </p:cNvCxnSpPr>
          <p:nvPr/>
        </p:nvCxnSpPr>
        <p:spPr bwMode="auto">
          <a:xfrm>
            <a:off x="5934076" y="5013325"/>
            <a:ext cx="1293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861" name="TextBox 45"/>
          <p:cNvSpPr txBox="1">
            <a:spLocks noChangeArrowheads="1"/>
          </p:cNvSpPr>
          <p:nvPr/>
        </p:nvSpPr>
        <p:spPr bwMode="auto">
          <a:xfrm>
            <a:off x="7175500" y="3716339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doSomething() {</a:t>
            </a:r>
          </a:p>
        </p:txBody>
      </p:sp>
      <p:cxnSp>
        <p:nvCxnSpPr>
          <p:cNvPr id="78862" name="Straight Connector 49"/>
          <p:cNvCxnSpPr>
            <a:cxnSpLocks noChangeShapeType="1"/>
          </p:cNvCxnSpPr>
          <p:nvPr/>
        </p:nvCxnSpPr>
        <p:spPr bwMode="auto">
          <a:xfrm>
            <a:off x="4638676" y="2997200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3" name="Straight Connector 50"/>
          <p:cNvCxnSpPr>
            <a:cxnSpLocks noChangeShapeType="1"/>
          </p:cNvCxnSpPr>
          <p:nvPr/>
        </p:nvCxnSpPr>
        <p:spPr bwMode="auto">
          <a:xfrm>
            <a:off x="4638675" y="2492376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4" name="Straight Connector 51"/>
          <p:cNvCxnSpPr>
            <a:cxnSpLocks noChangeShapeType="1"/>
          </p:cNvCxnSpPr>
          <p:nvPr/>
        </p:nvCxnSpPr>
        <p:spPr bwMode="auto">
          <a:xfrm>
            <a:off x="4638675" y="5516564"/>
            <a:ext cx="0" cy="504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5" name="Straight Connector 52"/>
          <p:cNvCxnSpPr>
            <a:cxnSpLocks noChangeShapeType="1"/>
          </p:cNvCxnSpPr>
          <p:nvPr/>
        </p:nvCxnSpPr>
        <p:spPr bwMode="auto">
          <a:xfrm>
            <a:off x="3343276" y="2492375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866" name="TextBox 53"/>
          <p:cNvSpPr txBox="1">
            <a:spLocks noChangeArrowheads="1"/>
          </p:cNvSpPr>
          <p:nvPr/>
        </p:nvSpPr>
        <p:spPr bwMode="auto">
          <a:xfrm>
            <a:off x="3216275" y="2205039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doSomething() {</a:t>
            </a:r>
          </a:p>
        </p:txBody>
      </p:sp>
      <p:sp>
        <p:nvSpPr>
          <p:cNvPr id="78867" name="TextBox 54"/>
          <p:cNvSpPr txBox="1">
            <a:spLocks noChangeArrowheads="1"/>
          </p:cNvSpPr>
          <p:nvPr/>
        </p:nvSpPr>
        <p:spPr bwMode="auto">
          <a:xfrm>
            <a:off x="4583113" y="2708276"/>
            <a:ext cx="1467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doSomething() {</a:t>
            </a:r>
          </a:p>
        </p:txBody>
      </p:sp>
      <p:cxnSp>
        <p:nvCxnSpPr>
          <p:cNvPr id="78868" name="Straight Connector 56"/>
          <p:cNvCxnSpPr>
            <a:cxnSpLocks noChangeShapeType="1"/>
          </p:cNvCxnSpPr>
          <p:nvPr/>
        </p:nvCxnSpPr>
        <p:spPr bwMode="auto">
          <a:xfrm>
            <a:off x="4638676" y="5516563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78869" name="Straight Connector 57"/>
          <p:cNvCxnSpPr>
            <a:cxnSpLocks noChangeShapeType="1"/>
          </p:cNvCxnSpPr>
          <p:nvPr/>
        </p:nvCxnSpPr>
        <p:spPr bwMode="auto">
          <a:xfrm>
            <a:off x="3343276" y="6021388"/>
            <a:ext cx="1292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</p:cxnSp>
      <p:sp>
        <p:nvSpPr>
          <p:cNvPr id="78870" name="TextBox 58"/>
          <p:cNvSpPr txBox="1">
            <a:spLocks noChangeArrowheads="1"/>
          </p:cNvSpPr>
          <p:nvPr/>
        </p:nvSpPr>
        <p:spPr bwMode="auto">
          <a:xfrm>
            <a:off x="8310564" y="4508501"/>
            <a:ext cx="244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}</a:t>
            </a:r>
          </a:p>
        </p:txBody>
      </p:sp>
      <p:sp>
        <p:nvSpPr>
          <p:cNvPr id="78871" name="TextBox 59"/>
          <p:cNvSpPr txBox="1">
            <a:spLocks noChangeArrowheads="1"/>
          </p:cNvSpPr>
          <p:nvPr/>
        </p:nvSpPr>
        <p:spPr bwMode="auto">
          <a:xfrm>
            <a:off x="6942139" y="5013326"/>
            <a:ext cx="244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}</a:t>
            </a:r>
          </a:p>
        </p:txBody>
      </p:sp>
      <p:sp>
        <p:nvSpPr>
          <p:cNvPr id="78872" name="TextBox 60"/>
          <p:cNvSpPr txBox="1">
            <a:spLocks noChangeArrowheads="1"/>
          </p:cNvSpPr>
          <p:nvPr/>
        </p:nvSpPr>
        <p:spPr bwMode="auto">
          <a:xfrm>
            <a:off x="5646739" y="5516564"/>
            <a:ext cx="244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}</a:t>
            </a:r>
          </a:p>
        </p:txBody>
      </p:sp>
      <p:sp>
        <p:nvSpPr>
          <p:cNvPr id="78873" name="TextBox 61"/>
          <p:cNvSpPr txBox="1">
            <a:spLocks noChangeArrowheads="1"/>
          </p:cNvSpPr>
          <p:nvPr/>
        </p:nvSpPr>
        <p:spPr bwMode="auto">
          <a:xfrm>
            <a:off x="4422776" y="6021389"/>
            <a:ext cx="2444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}</a:t>
            </a:r>
          </a:p>
        </p:txBody>
      </p:sp>
      <p:cxnSp>
        <p:nvCxnSpPr>
          <p:cNvPr id="27" name="Straight Connector 17"/>
          <p:cNvCxnSpPr/>
          <p:nvPr/>
        </p:nvCxnSpPr>
        <p:spPr bwMode="auto">
          <a:xfrm flipV="1">
            <a:off x="4638675" y="2133600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63"/>
          <p:cNvCxnSpPr/>
          <p:nvPr/>
        </p:nvCxnSpPr>
        <p:spPr bwMode="auto">
          <a:xfrm flipV="1">
            <a:off x="5934075" y="2133600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64"/>
          <p:cNvCxnSpPr/>
          <p:nvPr/>
        </p:nvCxnSpPr>
        <p:spPr bwMode="auto">
          <a:xfrm flipV="1">
            <a:off x="7231063" y="2133600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65"/>
          <p:cNvCxnSpPr/>
          <p:nvPr/>
        </p:nvCxnSpPr>
        <p:spPr bwMode="auto">
          <a:xfrm flipV="1">
            <a:off x="8526463" y="2205038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66"/>
          <p:cNvCxnSpPr/>
          <p:nvPr/>
        </p:nvCxnSpPr>
        <p:spPr bwMode="auto">
          <a:xfrm flipV="1">
            <a:off x="3270250" y="2133600"/>
            <a:ext cx="0" cy="424815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879" name="TextBox 21"/>
          <p:cNvSpPr txBox="1">
            <a:spLocks noChangeArrowheads="1"/>
          </p:cNvSpPr>
          <p:nvPr/>
        </p:nvSpPr>
        <p:spPr bwMode="auto">
          <a:xfrm>
            <a:off x="3270250" y="2492375"/>
            <a:ext cx="1449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Object o = </a:t>
            </a:r>
          </a:p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    new Object()</a:t>
            </a:r>
          </a:p>
        </p:txBody>
      </p:sp>
      <p:sp>
        <p:nvSpPr>
          <p:cNvPr id="78880" name="TextBox 68"/>
          <p:cNvSpPr txBox="1">
            <a:spLocks noChangeArrowheads="1"/>
          </p:cNvSpPr>
          <p:nvPr/>
        </p:nvSpPr>
        <p:spPr bwMode="auto">
          <a:xfrm>
            <a:off x="4638675" y="2997200"/>
            <a:ext cx="1449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Object o = </a:t>
            </a:r>
          </a:p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    new Object()</a:t>
            </a:r>
          </a:p>
        </p:txBody>
      </p:sp>
      <p:sp>
        <p:nvSpPr>
          <p:cNvPr id="78881" name="TextBox 69"/>
          <p:cNvSpPr txBox="1">
            <a:spLocks noChangeArrowheads="1"/>
          </p:cNvSpPr>
          <p:nvPr/>
        </p:nvSpPr>
        <p:spPr bwMode="auto">
          <a:xfrm>
            <a:off x="5934075" y="3500438"/>
            <a:ext cx="1449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Object o = </a:t>
            </a:r>
          </a:p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    new Object()</a:t>
            </a:r>
          </a:p>
        </p:txBody>
      </p:sp>
      <p:sp>
        <p:nvSpPr>
          <p:cNvPr id="78882" name="TextBox 70"/>
          <p:cNvSpPr txBox="1">
            <a:spLocks noChangeArrowheads="1"/>
          </p:cNvSpPr>
          <p:nvPr/>
        </p:nvSpPr>
        <p:spPr bwMode="auto">
          <a:xfrm>
            <a:off x="7159625" y="4005263"/>
            <a:ext cx="1447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return someValue </a:t>
            </a:r>
          </a:p>
        </p:txBody>
      </p:sp>
      <p:sp>
        <p:nvSpPr>
          <p:cNvPr id="78883" name="TextBox 73"/>
          <p:cNvSpPr txBox="1">
            <a:spLocks noChangeArrowheads="1"/>
          </p:cNvSpPr>
          <p:nvPr/>
        </p:nvSpPr>
        <p:spPr bwMode="auto">
          <a:xfrm>
            <a:off x="5862639" y="4724400"/>
            <a:ext cx="14493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return someValue</a:t>
            </a:r>
          </a:p>
        </p:txBody>
      </p:sp>
      <p:sp>
        <p:nvSpPr>
          <p:cNvPr id="78884" name="TextBox 74"/>
          <p:cNvSpPr txBox="1">
            <a:spLocks noChangeArrowheads="1"/>
          </p:cNvSpPr>
          <p:nvPr/>
        </p:nvSpPr>
        <p:spPr bwMode="auto">
          <a:xfrm>
            <a:off x="4567238" y="5229226"/>
            <a:ext cx="1447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return someValue</a:t>
            </a:r>
          </a:p>
        </p:txBody>
      </p:sp>
      <p:sp>
        <p:nvSpPr>
          <p:cNvPr id="78885" name="TextBox 75"/>
          <p:cNvSpPr txBox="1">
            <a:spLocks noChangeArrowheads="1"/>
          </p:cNvSpPr>
          <p:nvPr/>
        </p:nvSpPr>
        <p:spPr bwMode="auto">
          <a:xfrm>
            <a:off x="3270250" y="5732463"/>
            <a:ext cx="14493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return someValue</a:t>
            </a:r>
          </a:p>
        </p:txBody>
      </p:sp>
      <p:sp>
        <p:nvSpPr>
          <p:cNvPr id="78886" name="TextBox 76"/>
          <p:cNvSpPr txBox="1">
            <a:spLocks noChangeArrowheads="1"/>
          </p:cNvSpPr>
          <p:nvPr/>
        </p:nvSpPr>
        <p:spPr bwMode="auto">
          <a:xfrm>
            <a:off x="3270250" y="2924175"/>
            <a:ext cx="14493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doSomething()</a:t>
            </a:r>
          </a:p>
        </p:txBody>
      </p:sp>
      <p:sp>
        <p:nvSpPr>
          <p:cNvPr id="78887" name="TextBox 77"/>
          <p:cNvSpPr txBox="1">
            <a:spLocks noChangeArrowheads="1"/>
          </p:cNvSpPr>
          <p:nvPr/>
        </p:nvSpPr>
        <p:spPr bwMode="auto">
          <a:xfrm>
            <a:off x="4638675" y="3357563"/>
            <a:ext cx="14493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doSomething()</a:t>
            </a:r>
          </a:p>
        </p:txBody>
      </p:sp>
      <p:sp>
        <p:nvSpPr>
          <p:cNvPr id="78888" name="TextBox 78"/>
          <p:cNvSpPr txBox="1">
            <a:spLocks noChangeArrowheads="1"/>
          </p:cNvSpPr>
          <p:nvPr/>
        </p:nvSpPr>
        <p:spPr bwMode="auto">
          <a:xfrm>
            <a:off x="5934075" y="3860801"/>
            <a:ext cx="14493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000">
                <a:solidFill>
                  <a:srgbClr val="000000"/>
                </a:solidFill>
                <a:latin typeface="Courier New" pitchFamily="49" charset="0"/>
                <a:ea typeface="ヒラギノ角ゴ ProN W3"/>
                <a:cs typeface="Courier New" pitchFamily="49" charset="0"/>
                <a:sym typeface="Gill Sans"/>
              </a:rPr>
              <a:t>doSomething()</a:t>
            </a:r>
          </a:p>
        </p:txBody>
      </p:sp>
      <p:sp>
        <p:nvSpPr>
          <p:cNvPr id="42" name="TextBox 79"/>
          <p:cNvSpPr txBox="1">
            <a:spLocks noChangeArrowheads="1"/>
          </p:cNvSpPr>
          <p:nvPr/>
        </p:nvSpPr>
        <p:spPr bwMode="auto">
          <a:xfrm>
            <a:off x="1631951" y="3357563"/>
            <a:ext cx="22145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de-DE" sz="1400" dirty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- </a:t>
            </a:r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Objects state in memory, when they are still referenced</a:t>
            </a:r>
            <a:endParaRPr lang="en-US" altLang="de-DE" sz="1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43" name="TextBox 80"/>
          <p:cNvSpPr txBox="1">
            <a:spLocks noChangeArrowheads="1"/>
          </p:cNvSpPr>
          <p:nvPr/>
        </p:nvSpPr>
        <p:spPr bwMode="auto">
          <a:xfrm>
            <a:off x="1631951" y="4221164"/>
            <a:ext cx="27908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- Objects are referenced when a variable is pointing to them or when </a:t>
            </a:r>
            <a:r>
              <a:rPr lang="en-US" altLang="de-DE" sz="1400" dirty="0" err="1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tey</a:t>
            </a:r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 are contained in a data structure</a:t>
            </a:r>
            <a:endParaRPr lang="en-US" altLang="de-DE" sz="1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44" name="Straight Arrow Connector 26"/>
          <p:cNvCxnSpPr>
            <a:cxnSpLocks noChangeShapeType="1"/>
          </p:cNvCxnSpPr>
          <p:nvPr/>
        </p:nvCxnSpPr>
        <p:spPr bwMode="auto">
          <a:xfrm flipH="1" flipV="1">
            <a:off x="3432176" y="2781300"/>
            <a:ext cx="142875" cy="93503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45" name="Straight Arrow Connector 84"/>
          <p:cNvCxnSpPr>
            <a:cxnSpLocks noChangeShapeType="1"/>
          </p:cNvCxnSpPr>
          <p:nvPr/>
        </p:nvCxnSpPr>
        <p:spPr bwMode="auto">
          <a:xfrm flipV="1">
            <a:off x="3575050" y="3284538"/>
            <a:ext cx="1225550" cy="4318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46" name="Straight Arrow Connector 87"/>
          <p:cNvCxnSpPr>
            <a:cxnSpLocks noChangeShapeType="1"/>
          </p:cNvCxnSpPr>
          <p:nvPr/>
        </p:nvCxnSpPr>
        <p:spPr bwMode="auto">
          <a:xfrm>
            <a:off x="3575050" y="3716339"/>
            <a:ext cx="2520950" cy="730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47" name="TextBox 94"/>
          <p:cNvSpPr txBox="1">
            <a:spLocks noChangeArrowheads="1"/>
          </p:cNvSpPr>
          <p:nvPr/>
        </p:nvSpPr>
        <p:spPr bwMode="auto">
          <a:xfrm>
            <a:off x="7856537" y="2759180"/>
            <a:ext cx="35381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At this point, all objects are still referenced</a:t>
            </a:r>
            <a:endParaRPr lang="en-US" altLang="de-DE" sz="1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48" name="Straight Arrow Connector 91"/>
          <p:cNvCxnSpPr>
            <a:cxnSpLocks noChangeShapeType="1"/>
          </p:cNvCxnSpPr>
          <p:nvPr/>
        </p:nvCxnSpPr>
        <p:spPr bwMode="auto">
          <a:xfrm flipH="1">
            <a:off x="8688388" y="3284538"/>
            <a:ext cx="647700" cy="79216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49" name="TextBox 101"/>
          <p:cNvSpPr txBox="1">
            <a:spLocks noChangeArrowheads="1"/>
          </p:cNvSpPr>
          <p:nvPr/>
        </p:nvSpPr>
        <p:spPr bwMode="auto">
          <a:xfrm>
            <a:off x="8516939" y="4106864"/>
            <a:ext cx="209704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de-DE" sz="1400" dirty="0" smtClean="0">
                <a:solidFill>
                  <a:srgbClr val="FF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Possible stack overflow!</a:t>
            </a:r>
            <a:endParaRPr lang="en-US" altLang="de-DE" sz="1400" dirty="0">
              <a:solidFill>
                <a:srgbClr val="FF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50" name="TextBox 102"/>
          <p:cNvSpPr txBox="1">
            <a:spLocks noChangeArrowheads="1"/>
          </p:cNvSpPr>
          <p:nvPr/>
        </p:nvSpPr>
        <p:spPr bwMode="auto">
          <a:xfrm>
            <a:off x="7527925" y="5084764"/>
            <a:ext cx="31765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de-DE" sz="1400" dirty="0" smtClean="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Only when the scope ends, objects are de-referenced and removed from memory</a:t>
            </a:r>
            <a:endParaRPr lang="en-US" altLang="de-DE" sz="1400" dirty="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51" name="Straight Arrow Connector 103"/>
          <p:cNvCxnSpPr>
            <a:cxnSpLocks noChangeShapeType="1"/>
            <a:endCxn id="78871" idx="3"/>
          </p:cNvCxnSpPr>
          <p:nvPr/>
        </p:nvCxnSpPr>
        <p:spPr bwMode="auto">
          <a:xfrm flipH="1" flipV="1">
            <a:off x="7186613" y="5167313"/>
            <a:ext cx="349250" cy="27781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2" name="Straight Arrow Connector 106"/>
          <p:cNvCxnSpPr>
            <a:cxnSpLocks noChangeShapeType="1"/>
          </p:cNvCxnSpPr>
          <p:nvPr/>
        </p:nvCxnSpPr>
        <p:spPr bwMode="auto">
          <a:xfrm flipH="1">
            <a:off x="5880101" y="5445125"/>
            <a:ext cx="1655763" cy="2159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53" name="Straight Arrow Connector 108"/>
          <p:cNvCxnSpPr>
            <a:cxnSpLocks noChangeShapeType="1"/>
          </p:cNvCxnSpPr>
          <p:nvPr/>
        </p:nvCxnSpPr>
        <p:spPr bwMode="auto">
          <a:xfrm flipH="1">
            <a:off x="4656139" y="5445126"/>
            <a:ext cx="2879725" cy="7207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3" grpId="0"/>
      <p:bldP spid="43" grpId="1"/>
      <p:bldP spid="47" grpId="0"/>
      <p:bldP spid="47" grpId="1"/>
      <p:bldP spid="49" grpId="0"/>
      <p:bldP spid="49" grpId="1"/>
      <p:bldP spid="5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Encapsulation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principle</a:t>
            </a:r>
            <a:r>
              <a:rPr lang="de-DE" dirty="0" smtClean="0"/>
              <a:t> in </a:t>
            </a:r>
            <a:r>
              <a:rPr lang="de-DE" dirty="0" err="1" smtClean="0"/>
              <a:t>object-oriented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endParaRPr lang="de-DE" dirty="0" smtClean="0"/>
          </a:p>
          <a:p>
            <a:pPr lvl="1"/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hiding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 smtClean="0"/>
          </a:p>
          <a:p>
            <a:pPr lvl="1"/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outside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realized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modifiers</a:t>
            </a:r>
            <a:r>
              <a:rPr lang="de-DE" dirty="0" smtClean="0"/>
              <a:t> in Java</a:t>
            </a:r>
          </a:p>
          <a:p>
            <a:r>
              <a:rPr lang="de-DE" dirty="0" err="1" smtClean="0"/>
              <a:t>Enumerations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an </a:t>
            </a:r>
            <a:r>
              <a:rPr lang="de-DE" dirty="0" err="1" smtClean="0"/>
              <a:t>elegent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enumerate</a:t>
            </a:r>
            <a:r>
              <a:rPr lang="de-DE" dirty="0" smtClean="0"/>
              <a:t> finite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7A7EB2-A650-4D89-A2F5-2C5403269701}" type="slidenum">
              <a:rPr lang="de-DE"/>
              <a:pPr>
                <a:defRPr/>
              </a:pPr>
              <a:t>34</a:t>
            </a:fld>
            <a:endParaRPr lang="de-DE"/>
          </a:p>
        </p:txBody>
      </p:sp>
      <p:sp>
        <p:nvSpPr>
          <p:cNvPr id="880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r>
              <a:rPr lang="de-DE" dirty="0" smtClean="0"/>
              <a:t> II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901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Recursion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elegant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problems</a:t>
            </a:r>
            <a:endParaRPr lang="de-DE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traversing</a:t>
            </a:r>
            <a:r>
              <a:rPr lang="de-DE" dirty="0" smtClean="0"/>
              <a:t> a </a:t>
            </a:r>
            <a:r>
              <a:rPr lang="de-DE" dirty="0" err="1" smtClean="0"/>
              <a:t>tree</a:t>
            </a:r>
            <a:endParaRPr lang="de-DE" dirty="0" smtClean="0"/>
          </a:p>
          <a:p>
            <a:pPr lvl="1"/>
            <a:r>
              <a:rPr lang="de-DE" dirty="0" smtClean="0"/>
              <a:t>May </a:t>
            </a:r>
            <a:r>
              <a:rPr lang="de-DE" dirty="0" err="1" smtClean="0"/>
              <a:t>lead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958D9C-AFDF-4965-9D3B-4AE418615543}" type="slidenum">
              <a:rPr lang="de-DE"/>
              <a:pPr>
                <a:defRPr/>
              </a:pPr>
              <a:t>35</a:t>
            </a:fld>
            <a:endParaRPr lang="de-D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400" dirty="0" err="1" smtClean="0"/>
                  <a:t>There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is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method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fac</a:t>
                </a:r>
                <a:r>
                  <a:rPr lang="de-DE" sz="2400" dirty="0" smtClean="0"/>
                  <a:t>(n)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compute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factorial</a:t>
                </a:r>
                <a:r>
                  <a:rPr lang="de-DE" sz="2400" dirty="0" smtClean="0"/>
                  <a:t>. </a:t>
                </a:r>
                <a:r>
                  <a:rPr lang="de-DE" sz="2400" dirty="0" err="1" smtClean="0"/>
                  <a:t>Implement</a:t>
                </a:r>
                <a:r>
                  <a:rPr lang="de-DE" sz="2400" dirty="0" smtClean="0"/>
                  <a:t> a </a:t>
                </a:r>
                <a:r>
                  <a:rPr lang="de-DE" sz="2400" dirty="0" err="1" smtClean="0"/>
                  <a:t>method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to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compute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binomial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coefficient</a:t>
                </a:r>
                <a:r>
                  <a:rPr lang="de-DE" sz="2400" dirty="0" smtClean="0"/>
                  <a:t>. Bonus: Do </a:t>
                </a:r>
                <a:r>
                  <a:rPr lang="de-DE" sz="2400" dirty="0" err="1" smtClean="0"/>
                  <a:t>it</a:t>
                </a:r>
                <a:r>
                  <a:rPr lang="de-DE" sz="2400" dirty="0" smtClean="0"/>
                  <a:t> in </a:t>
                </a:r>
                <a:r>
                  <a:rPr lang="de-DE" sz="2400" dirty="0" err="1" smtClean="0"/>
                  <a:t>one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line</a:t>
                </a:r>
                <a:r>
                  <a:rPr lang="de-DE" sz="2400" dirty="0" smtClean="0"/>
                  <a:t> (</a:t>
                </a:r>
                <a:r>
                  <a:rPr lang="de-DE" sz="2400" dirty="0" err="1" smtClean="0"/>
                  <a:t>method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body</a:t>
                </a:r>
                <a:r>
                  <a:rPr lang="de-DE" dirty="0"/>
                  <a:t>)</a:t>
                </a:r>
                <a:r>
                  <a:rPr lang="de-DE" sz="24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de-DE" i="1" smtClean="0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de-DE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/>
                          </a:rPr>
                          <m:t>𝑛</m:t>
                        </m:r>
                        <m:r>
                          <a:rPr lang="de-DE" b="0" i="1" smtClean="0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de-DE" b="0" i="1" smtClean="0">
                            <a:latin typeface="Cambria Math"/>
                          </a:rPr>
                          <m:t>𝑘</m:t>
                        </m:r>
                        <m:r>
                          <a:rPr lang="de-DE" b="0" i="1" smtClean="0">
                            <a:latin typeface="Cambria Math"/>
                          </a:rPr>
                          <m:t>!∗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de-DE" b="0" i="1" smtClean="0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de-DE" dirty="0"/>
              </a:p>
              <a:p>
                <a:r>
                  <a:rPr lang="de-DE" sz="2400" dirty="0" err="1" smtClean="0"/>
                  <a:t>Which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of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the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following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statements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are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incorrect</a:t>
                </a:r>
                <a:r>
                  <a:rPr lang="de-DE" sz="2400" dirty="0" smtClean="0"/>
                  <a:t>, </a:t>
                </a:r>
                <a:r>
                  <a:rPr lang="de-DE" sz="2400" dirty="0" err="1" smtClean="0"/>
                  <a:t>and</a:t>
                </a:r>
                <a:r>
                  <a:rPr lang="de-DE" sz="2400" dirty="0" smtClean="0"/>
                  <a:t> </a:t>
                </a:r>
                <a:r>
                  <a:rPr lang="de-DE" sz="2400" dirty="0" err="1" smtClean="0"/>
                  <a:t>why</a:t>
                </a:r>
                <a:r>
                  <a:rPr lang="de-DE" sz="2400" dirty="0" smtClean="0"/>
                  <a:t>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E0582-09BD-43F8-B930-968B1751BD11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Quiz!!!</a:t>
            </a:r>
            <a:endParaRPr lang="en-US" dirty="0"/>
          </a:p>
        </p:txBody>
      </p:sp>
      <p:sp>
        <p:nvSpPr>
          <p:cNvPr id="6" name="Rechteck 7"/>
          <p:cNvSpPr>
            <a:spLocks noChangeArrowheads="1"/>
          </p:cNvSpPr>
          <p:nvPr/>
        </p:nvSpPr>
        <p:spPr bwMode="auto">
          <a:xfrm>
            <a:off x="9768408" y="4499272"/>
            <a:ext cx="11292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itchFamily="34" charset="0"/>
              </a:rPr>
              <a:t>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7" name="Rechteck 4"/>
          <p:cNvSpPr>
            <a:spLocks noChangeArrowheads="1"/>
          </p:cNvSpPr>
          <p:nvPr/>
        </p:nvSpPr>
        <p:spPr bwMode="auto">
          <a:xfrm>
            <a:off x="5786959" y="5302432"/>
            <a:ext cx="3960813" cy="1570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>
                <a:latin typeface="Consolas" pitchFamily="49" charset="0"/>
                <a:cs typeface="Consolas" pitchFamily="49" charset="0"/>
              </a:rPr>
              <a:t>Test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){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calcArea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dirty="0">
                <a:latin typeface="Consolas" pitchFamily="49" charset="0"/>
                <a:cs typeface="Consolas" pitchFamily="49" charset="0"/>
              </a:rPr>
              <a:t>7.4, 12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calcArea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 </a:t>
            </a:r>
          </a:p>
          <a:p>
            <a:r>
              <a:rPr lang="de-DE" sz="1200" dirty="0">
                <a:solidFill>
                  <a:srgbClr val="00008B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*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 }</a:t>
            </a:r>
            <a:endParaRPr lang="de-DE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hteck 8"/>
          <p:cNvSpPr>
            <a:spLocks noChangeArrowheads="1"/>
          </p:cNvSpPr>
          <p:nvPr/>
        </p:nvSpPr>
        <p:spPr bwMode="auto">
          <a:xfrm>
            <a:off x="5316518" y="4077493"/>
            <a:ext cx="50165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StaticDemo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somedata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 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  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 (String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[]) {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error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 }</a:t>
            </a:r>
          </a:p>
        </p:txBody>
      </p:sp>
      <p:sp>
        <p:nvSpPr>
          <p:cNvPr id="9" name="Rechteck 10"/>
          <p:cNvSpPr>
            <a:spLocks noChangeArrowheads="1"/>
          </p:cNvSpPr>
          <p:nvPr/>
        </p:nvSpPr>
        <p:spPr bwMode="auto">
          <a:xfrm>
            <a:off x="191344" y="4573807"/>
            <a:ext cx="50165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StrDemo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 (String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[])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abc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Char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at 1 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abc.charAt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(1));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Char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at 2 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abc.charAt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(2));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Char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at 3 :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abc.charAt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(3));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}}</a:t>
            </a:r>
            <a:endParaRPr lang="de-DE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</a:t>
            </a:r>
            <a:endParaRPr lang="de-DE" dirty="0"/>
          </a:p>
        </p:txBody>
      </p:sp>
      <p:sp>
        <p:nvSpPr>
          <p:cNvPr id="95234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taking</a:t>
            </a:r>
            <a:r>
              <a:rPr lang="de-DE" dirty="0" smtClean="0"/>
              <a:t> a </a:t>
            </a:r>
            <a:r>
              <a:rPr lang="de-DE" dirty="0" err="1" smtClean="0"/>
              <a:t>look</a:t>
            </a:r>
            <a:r>
              <a:rPr lang="de-DE" dirty="0" smtClean="0"/>
              <a:t> at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in Java</a:t>
            </a:r>
            <a:endParaRPr lang="de-DE" dirty="0"/>
          </a:p>
          <a:p>
            <a:pPr lvl="1"/>
            <a:r>
              <a:rPr lang="de-DE" dirty="0" err="1"/>
              <a:t>Object</a:t>
            </a:r>
            <a:endParaRPr lang="de-DE" dirty="0"/>
          </a:p>
          <a:p>
            <a:pPr lvl="1"/>
            <a:r>
              <a:rPr lang="de-DE" dirty="0"/>
              <a:t>String</a:t>
            </a:r>
          </a:p>
          <a:p>
            <a:pPr lvl="1"/>
            <a:r>
              <a:rPr lang="de-DE" dirty="0" err="1"/>
              <a:t>StringBuilder</a:t>
            </a:r>
            <a:endParaRPr lang="de-DE" dirty="0"/>
          </a:p>
          <a:p>
            <a:pPr lvl="1"/>
            <a:r>
              <a:rPr lang="de-DE" dirty="0" err="1"/>
              <a:t>Math</a:t>
            </a:r>
            <a:endParaRPr lang="de-DE" dirty="0"/>
          </a:p>
          <a:p>
            <a:pPr lvl="1"/>
            <a:r>
              <a:rPr lang="de-DE" dirty="0"/>
              <a:t>Array</a:t>
            </a:r>
          </a:p>
          <a:p>
            <a:pPr lvl="1"/>
            <a:r>
              <a:rPr lang="de-DE" dirty="0" err="1"/>
              <a:t>StringTokenizer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Streams</a:t>
            </a:r>
          </a:p>
          <a:p>
            <a:pPr lvl="1"/>
            <a:r>
              <a:rPr lang="de-DE" dirty="0"/>
              <a:t>File</a:t>
            </a:r>
          </a:p>
          <a:p>
            <a:pPr lvl="1"/>
            <a:r>
              <a:rPr lang="de-DE" dirty="0" err="1"/>
              <a:t>Read.In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D23EAF-E0FA-4004-9520-34545147B721}" type="slidenum">
              <a:rPr lang="de-DE"/>
              <a:pPr>
                <a:defRPr/>
              </a:pPr>
              <a:t>37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Catching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III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kind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cloning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 in Java?</a:t>
            </a:r>
          </a:p>
          <a:p>
            <a:pPr lvl="1"/>
            <a:r>
              <a:rPr lang="de-DE" dirty="0" err="1" smtClean="0"/>
              <a:t>Shallow</a:t>
            </a:r>
            <a:r>
              <a:rPr lang="de-DE" dirty="0" smtClean="0"/>
              <a:t> </a:t>
            </a:r>
            <a:r>
              <a:rPr lang="de-DE" dirty="0" err="1"/>
              <a:t>Copy</a:t>
            </a:r>
            <a:endParaRPr lang="de-DE" dirty="0"/>
          </a:p>
          <a:p>
            <a:pPr lvl="1"/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Copy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benefits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drawbacks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Shallow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opy</a:t>
            </a:r>
            <a:r>
              <a:rPr lang="de-DE" dirty="0"/>
              <a:t>: </a:t>
            </a:r>
            <a:r>
              <a:rPr lang="de-DE" dirty="0" smtClean="0"/>
              <a:t>easy, but </a:t>
            </a:r>
            <a:r>
              <a:rPr lang="de-DE" dirty="0" err="1" smtClean="0"/>
              <a:t>reference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copied</a:t>
            </a:r>
            <a:endParaRPr lang="de-DE" dirty="0"/>
          </a:p>
          <a:p>
            <a:pPr lvl="1"/>
            <a:r>
              <a:rPr lang="de-DE" dirty="0" err="1" smtClean="0"/>
              <a:t>Deep</a:t>
            </a:r>
            <a:r>
              <a:rPr lang="de-DE" dirty="0" smtClean="0"/>
              <a:t> </a:t>
            </a:r>
            <a:r>
              <a:rPr lang="de-DE" dirty="0" err="1"/>
              <a:t>c</a:t>
            </a:r>
            <a:r>
              <a:rPr lang="de-DE" dirty="0" err="1" smtClean="0"/>
              <a:t>opy</a:t>
            </a:r>
            <a:r>
              <a:rPr lang="de-DE" dirty="0"/>
              <a:t>: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tedious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copying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manually</a:t>
            </a:r>
            <a:r>
              <a:rPr lang="de-DE" dirty="0" smtClean="0"/>
              <a:t>; </a:t>
            </a:r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control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F08A29-5A0D-464D-BBE1-1519481224FC}" type="slidenum">
              <a:rPr lang="de-DE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Managing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larger </a:t>
            </a:r>
            <a:r>
              <a:rPr lang="de-DE" dirty="0" err="1" smtClean="0"/>
              <a:t>projects</a:t>
            </a:r>
            <a:r>
              <a:rPr lang="de-DE" dirty="0" smtClean="0"/>
              <a:t> in </a:t>
            </a:r>
            <a:r>
              <a:rPr lang="de-DE" dirty="0" err="1" smtClean="0"/>
              <a:t>packages</a:t>
            </a:r>
            <a:endParaRPr lang="de-DE" dirty="0" smtClean="0"/>
          </a:p>
          <a:p>
            <a:r>
              <a:rPr lang="de-DE" dirty="0" smtClean="0"/>
              <a:t>Understanding </a:t>
            </a:r>
            <a:r>
              <a:rPr lang="de-DE" dirty="0" err="1" smtClean="0"/>
              <a:t>encapsulation</a:t>
            </a:r>
            <a:r>
              <a:rPr lang="de-DE" dirty="0" smtClean="0"/>
              <a:t> in Java</a:t>
            </a:r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enumerations</a:t>
            </a:r>
            <a:endParaRPr lang="de-DE" dirty="0" smtClean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recursion</a:t>
            </a:r>
            <a:r>
              <a:rPr lang="de-DE" dirty="0" smtClean="0"/>
              <a:t> in Java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A21D04-5CA4-4ABB-AF4E-1EA3C7473E9D}" type="slidenum">
              <a:rPr lang="de-DE"/>
              <a:pPr>
                <a:defRPr/>
              </a:pPr>
              <a:t>5</a:t>
            </a:fld>
            <a:endParaRPr lang="de-DE"/>
          </a:p>
        </p:txBody>
      </p:sp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5602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24400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Packages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5603" name="Picture 4" descr="http://www.appoid.de/wp-content/uploads/Screenshots/pake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1900" y="29972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0A8D1-D23C-469B-AD8F-1E0E01BB8B95}" type="slidenum">
              <a:rPr lang="de-DE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Packages?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belongs</a:t>
            </a:r>
            <a:r>
              <a:rPr lang="de-DE" dirty="0" smtClean="0"/>
              <a:t> </a:t>
            </a:r>
            <a:r>
              <a:rPr lang="de-DE" dirty="0" err="1" smtClean="0"/>
              <a:t>together</a:t>
            </a:r>
            <a:r>
              <a:rPr lang="de-DE" dirty="0" smtClean="0"/>
              <a:t> </a:t>
            </a:r>
            <a:r>
              <a:rPr lang="de-DE" dirty="0" err="1" smtClean="0"/>
              <a:t>semantically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summarized</a:t>
            </a:r>
            <a:r>
              <a:rPr lang="de-DE" dirty="0" smtClean="0"/>
              <a:t> in a </a:t>
            </a:r>
            <a:r>
              <a:rPr lang="de-DE" dirty="0" err="1" smtClean="0"/>
              <a:t>package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encapsulation</a:t>
            </a:r>
            <a:endParaRPr lang="de-DE" dirty="0"/>
          </a:p>
          <a:p>
            <a:r>
              <a:rPr lang="de-DE" dirty="0" err="1" smtClean="0"/>
              <a:t>Avoids</a:t>
            </a:r>
            <a:r>
              <a:rPr lang="de-DE" dirty="0" smtClean="0"/>
              <a:t> </a:t>
            </a:r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conflicts</a:t>
            </a:r>
            <a:endParaRPr lang="de-DE" dirty="0"/>
          </a:p>
          <a:p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debugging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2416A7-7BB9-49B8-96DB-BA09C14A3022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5664200" y="1700213"/>
            <a:ext cx="3384550" cy="30972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7535864" y="2205039"/>
            <a:ext cx="1260475" cy="1108075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6024563" y="2184401"/>
            <a:ext cx="1295400" cy="1128713"/>
          </a:xfrm>
          <a:prstGeom prst="ellips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0" name="Gerade Verbindung mit Pfeil 9"/>
          <p:cNvCxnSpPr>
            <a:endCxn id="8" idx="5"/>
          </p:cNvCxnSpPr>
          <p:nvPr/>
        </p:nvCxnSpPr>
        <p:spPr>
          <a:xfrm flipH="1" flipV="1">
            <a:off x="8250238" y="4418013"/>
            <a:ext cx="804862" cy="47625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6" idx="5"/>
          </p:cNvCxnSpPr>
          <p:nvPr/>
        </p:nvCxnSpPr>
        <p:spPr>
          <a:xfrm flipH="1" flipV="1">
            <a:off x="8612188" y="3149600"/>
            <a:ext cx="677862" cy="47148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7" idx="7"/>
          </p:cNvCxnSpPr>
          <p:nvPr/>
        </p:nvCxnSpPr>
        <p:spPr>
          <a:xfrm flipH="1">
            <a:off x="7131051" y="1885950"/>
            <a:ext cx="1501775" cy="46355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9258300" y="3421063"/>
            <a:ext cx="26100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Management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personell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8796339" y="4816475"/>
            <a:ext cx="61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Web</a:t>
            </a:r>
          </a:p>
        </p:txBody>
      </p: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8697914" y="1700214"/>
            <a:ext cx="1765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Data </a:t>
            </a:r>
            <a:r>
              <a:rPr lang="de-DE" dirty="0" err="1" smtClean="0">
                <a:latin typeface="Calibri" pitchFamily="34" charset="0"/>
              </a:rPr>
              <a:t>base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access</a:t>
            </a:r>
            <a:endParaRPr lang="de-DE" dirty="0">
              <a:latin typeface="Calibri" pitchFamily="34" charset="0"/>
            </a:endParaRPr>
          </a:p>
        </p:txBody>
      </p:sp>
      <p:grpSp>
        <p:nvGrpSpPr>
          <p:cNvPr id="35" name="Gruppieren 34"/>
          <p:cNvGrpSpPr>
            <a:grpSpLocks/>
          </p:cNvGrpSpPr>
          <p:nvPr/>
        </p:nvGrpSpPr>
        <p:grpSpPr bwMode="auto">
          <a:xfrm>
            <a:off x="6167439" y="2332039"/>
            <a:ext cx="433387" cy="409575"/>
            <a:chOff x="4644008" y="2332439"/>
            <a:chExt cx="432048" cy="408594"/>
          </a:xfrm>
        </p:grpSpPr>
        <p:sp>
          <p:nvSpPr>
            <p:cNvPr id="29" name="Ellipse 28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4751624" y="2389452"/>
              <a:ext cx="109199" cy="10294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4914631" y="2493976"/>
              <a:ext cx="109200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4731050" y="2536736"/>
              <a:ext cx="109200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36" name="Gruppieren 35"/>
          <p:cNvGrpSpPr>
            <a:grpSpLocks/>
          </p:cNvGrpSpPr>
          <p:nvPr/>
        </p:nvGrpSpPr>
        <p:grpSpPr bwMode="auto">
          <a:xfrm>
            <a:off x="6697664" y="2409825"/>
            <a:ext cx="433387" cy="407988"/>
            <a:chOff x="4644008" y="2332439"/>
            <a:chExt cx="432048" cy="408594"/>
          </a:xfrm>
        </p:grpSpPr>
        <p:sp>
          <p:nvSpPr>
            <p:cNvPr id="37" name="Ellipse 36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8" name="Ellipse 37"/>
            <p:cNvSpPr/>
            <p:nvPr/>
          </p:nvSpPr>
          <p:spPr>
            <a:xfrm>
              <a:off x="4751624" y="2389674"/>
              <a:ext cx="109199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39" name="Ellipse 38"/>
            <p:cNvSpPr/>
            <p:nvPr/>
          </p:nvSpPr>
          <p:spPr>
            <a:xfrm>
              <a:off x="4914631" y="2493015"/>
              <a:ext cx="109200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0" name="Ellipse 39"/>
            <p:cNvSpPr/>
            <p:nvPr/>
          </p:nvSpPr>
          <p:spPr>
            <a:xfrm>
              <a:off x="4731050" y="2537531"/>
              <a:ext cx="109200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41" name="Gruppieren 40"/>
          <p:cNvGrpSpPr>
            <a:grpSpLocks/>
          </p:cNvGrpSpPr>
          <p:nvPr/>
        </p:nvGrpSpPr>
        <p:grpSpPr bwMode="auto">
          <a:xfrm>
            <a:off x="6456363" y="2824164"/>
            <a:ext cx="431800" cy="407987"/>
            <a:chOff x="4644008" y="2332439"/>
            <a:chExt cx="432048" cy="408594"/>
          </a:xfrm>
        </p:grpSpPr>
        <p:sp>
          <p:nvSpPr>
            <p:cNvPr id="42" name="Ellipse 41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3" name="Ellipse 42"/>
            <p:cNvSpPr/>
            <p:nvPr/>
          </p:nvSpPr>
          <p:spPr>
            <a:xfrm>
              <a:off x="4752020" y="2389674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4" name="Ellipse 43"/>
            <p:cNvSpPr/>
            <p:nvPr/>
          </p:nvSpPr>
          <p:spPr>
            <a:xfrm>
              <a:off x="4915626" y="2493015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5" name="Ellipse 44"/>
            <p:cNvSpPr/>
            <p:nvPr/>
          </p:nvSpPr>
          <p:spPr>
            <a:xfrm>
              <a:off x="4731370" y="2537531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46" name="Gruppieren 45"/>
          <p:cNvGrpSpPr>
            <a:grpSpLocks/>
          </p:cNvGrpSpPr>
          <p:nvPr/>
        </p:nvGrpSpPr>
        <p:grpSpPr bwMode="auto">
          <a:xfrm>
            <a:off x="7666038" y="2390776"/>
            <a:ext cx="431800" cy="409575"/>
            <a:chOff x="4644008" y="2332439"/>
            <a:chExt cx="432048" cy="408594"/>
          </a:xfrm>
        </p:grpSpPr>
        <p:sp>
          <p:nvSpPr>
            <p:cNvPr id="47" name="Ellipse 46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4752020" y="2389452"/>
              <a:ext cx="108012" cy="10294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4915626" y="2493976"/>
              <a:ext cx="108012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4731370" y="2536736"/>
              <a:ext cx="108012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51" name="Gruppieren 50"/>
          <p:cNvGrpSpPr>
            <a:grpSpLocks/>
          </p:cNvGrpSpPr>
          <p:nvPr/>
        </p:nvGrpSpPr>
        <p:grpSpPr bwMode="auto">
          <a:xfrm>
            <a:off x="8243888" y="2449514"/>
            <a:ext cx="431800" cy="407987"/>
            <a:chOff x="4644008" y="2332439"/>
            <a:chExt cx="432048" cy="408594"/>
          </a:xfrm>
        </p:grpSpPr>
        <p:sp>
          <p:nvSpPr>
            <p:cNvPr id="52" name="Ellipse 51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3" name="Ellipse 52"/>
            <p:cNvSpPr/>
            <p:nvPr/>
          </p:nvSpPr>
          <p:spPr>
            <a:xfrm>
              <a:off x="4752020" y="2389674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4" name="Ellipse 53"/>
            <p:cNvSpPr/>
            <p:nvPr/>
          </p:nvSpPr>
          <p:spPr>
            <a:xfrm>
              <a:off x="4915626" y="2493015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5" name="Ellipse 54"/>
            <p:cNvSpPr/>
            <p:nvPr/>
          </p:nvSpPr>
          <p:spPr>
            <a:xfrm>
              <a:off x="4731370" y="2537531"/>
              <a:ext cx="108012" cy="101751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56" name="Gruppieren 55"/>
          <p:cNvGrpSpPr>
            <a:grpSpLocks/>
          </p:cNvGrpSpPr>
          <p:nvPr/>
        </p:nvGrpSpPr>
        <p:grpSpPr bwMode="auto">
          <a:xfrm>
            <a:off x="7881938" y="2840039"/>
            <a:ext cx="431800" cy="409575"/>
            <a:chOff x="4644008" y="2332439"/>
            <a:chExt cx="432048" cy="408594"/>
          </a:xfrm>
        </p:grpSpPr>
        <p:sp>
          <p:nvSpPr>
            <p:cNvPr id="57" name="Ellipse 56"/>
            <p:cNvSpPr/>
            <p:nvPr/>
          </p:nvSpPr>
          <p:spPr>
            <a:xfrm>
              <a:off x="4644008" y="2332439"/>
              <a:ext cx="432048" cy="40859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4752020" y="2389452"/>
              <a:ext cx="108012" cy="10294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59" name="Ellipse 58"/>
            <p:cNvSpPr/>
            <p:nvPr/>
          </p:nvSpPr>
          <p:spPr>
            <a:xfrm>
              <a:off x="4915626" y="2493976"/>
              <a:ext cx="108012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>
              <a:off x="4731370" y="2536736"/>
              <a:ext cx="108012" cy="101357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  <p:grpSp>
        <p:nvGrpSpPr>
          <p:cNvPr id="93" name="Gruppieren 92"/>
          <p:cNvGrpSpPr>
            <a:grpSpLocks/>
          </p:cNvGrpSpPr>
          <p:nvPr/>
        </p:nvGrpSpPr>
        <p:grpSpPr bwMode="auto">
          <a:xfrm>
            <a:off x="7488239" y="3765551"/>
            <a:ext cx="892175" cy="765175"/>
            <a:chOff x="5130062" y="3501008"/>
            <a:chExt cx="1242138" cy="1080120"/>
          </a:xfrm>
        </p:grpSpPr>
        <p:sp>
          <p:nvSpPr>
            <p:cNvPr id="8" name="Ellipse 7"/>
            <p:cNvSpPr/>
            <p:nvPr/>
          </p:nvSpPr>
          <p:spPr>
            <a:xfrm>
              <a:off x="5130062" y="3501008"/>
              <a:ext cx="1242138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grpSp>
          <p:nvGrpSpPr>
            <p:cNvPr id="27703" name="Gruppieren 60"/>
            <p:cNvGrpSpPr>
              <a:grpSpLocks/>
            </p:cNvGrpSpPr>
            <p:nvPr/>
          </p:nvGrpSpPr>
          <p:grpSpPr bwMode="auto">
            <a:xfrm>
              <a:off x="5283660" y="4014354"/>
              <a:ext cx="432048" cy="408594"/>
              <a:chOff x="4644008" y="2332439"/>
              <a:chExt cx="432048" cy="408594"/>
            </a:xfrm>
          </p:grpSpPr>
          <p:sp>
            <p:nvSpPr>
              <p:cNvPr id="62" name="Ellipse 61"/>
              <p:cNvSpPr/>
              <p:nvPr/>
            </p:nvSpPr>
            <p:spPr>
              <a:xfrm>
                <a:off x="4642914" y="2332263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3" name="Ellipse 62"/>
              <p:cNvSpPr/>
              <p:nvPr/>
            </p:nvSpPr>
            <p:spPr>
              <a:xfrm>
                <a:off x="4751215" y="2388285"/>
                <a:ext cx="108300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4" name="Ellipse 63"/>
              <p:cNvSpPr/>
              <p:nvPr/>
            </p:nvSpPr>
            <p:spPr>
              <a:xfrm>
                <a:off x="4914770" y="2493608"/>
                <a:ext cx="108300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5" name="Ellipse 64"/>
              <p:cNvSpPr/>
              <p:nvPr/>
            </p:nvSpPr>
            <p:spPr>
              <a:xfrm>
                <a:off x="4731322" y="2536185"/>
                <a:ext cx="108301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grpSp>
          <p:nvGrpSpPr>
            <p:cNvPr id="27704" name="Gruppieren 65"/>
            <p:cNvGrpSpPr>
              <a:grpSpLocks/>
            </p:cNvGrpSpPr>
            <p:nvPr/>
          </p:nvGrpSpPr>
          <p:grpSpPr bwMode="auto">
            <a:xfrm>
              <a:off x="5859877" y="3969392"/>
              <a:ext cx="432048" cy="408594"/>
              <a:chOff x="4644008" y="2332439"/>
              <a:chExt cx="432048" cy="408594"/>
            </a:xfrm>
          </p:grpSpPr>
          <p:sp>
            <p:nvSpPr>
              <p:cNvPr id="67" name="Ellipse 66"/>
              <p:cNvSpPr/>
              <p:nvPr/>
            </p:nvSpPr>
            <p:spPr>
              <a:xfrm>
                <a:off x="4643562" y="2332407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8" name="Ellipse 67"/>
              <p:cNvSpPr/>
              <p:nvPr/>
            </p:nvSpPr>
            <p:spPr>
              <a:xfrm>
                <a:off x="4751862" y="2388429"/>
                <a:ext cx="108301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69" name="Ellipse 68"/>
              <p:cNvSpPr/>
              <p:nvPr/>
            </p:nvSpPr>
            <p:spPr>
              <a:xfrm>
                <a:off x="4915417" y="2493752"/>
                <a:ext cx="108301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70" name="Ellipse 69"/>
              <p:cNvSpPr/>
              <p:nvPr/>
            </p:nvSpPr>
            <p:spPr>
              <a:xfrm>
                <a:off x="4731971" y="2536329"/>
                <a:ext cx="108300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grpSp>
          <p:nvGrpSpPr>
            <p:cNvPr id="27705" name="Gruppieren 70"/>
            <p:cNvGrpSpPr>
              <a:grpSpLocks/>
            </p:cNvGrpSpPr>
            <p:nvPr/>
          </p:nvGrpSpPr>
          <p:grpSpPr bwMode="auto">
            <a:xfrm>
              <a:off x="5490669" y="3560798"/>
              <a:ext cx="432048" cy="408594"/>
              <a:chOff x="4644008" y="2332439"/>
              <a:chExt cx="432048" cy="408594"/>
            </a:xfrm>
          </p:grpSpPr>
          <p:sp>
            <p:nvSpPr>
              <p:cNvPr id="72" name="Ellipse 71"/>
              <p:cNvSpPr/>
              <p:nvPr/>
            </p:nvSpPr>
            <p:spPr>
              <a:xfrm>
                <a:off x="4643664" y="2333155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73" name="Ellipse 72"/>
              <p:cNvSpPr/>
              <p:nvPr/>
            </p:nvSpPr>
            <p:spPr>
              <a:xfrm>
                <a:off x="4751965" y="2389177"/>
                <a:ext cx="108300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74" name="Ellipse 73"/>
              <p:cNvSpPr/>
              <p:nvPr/>
            </p:nvSpPr>
            <p:spPr>
              <a:xfrm>
                <a:off x="4915520" y="2494500"/>
                <a:ext cx="108300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75" name="Ellipse 74"/>
              <p:cNvSpPr/>
              <p:nvPr/>
            </p:nvSpPr>
            <p:spPr>
              <a:xfrm>
                <a:off x="4732072" y="2537077"/>
                <a:ext cx="108301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</p:grpSp>
      <p:cxnSp>
        <p:nvCxnSpPr>
          <p:cNvPr id="77" name="Gerade Verbindung mit Pfeil 76"/>
          <p:cNvCxnSpPr>
            <a:endCxn id="52" idx="7"/>
          </p:cNvCxnSpPr>
          <p:nvPr/>
        </p:nvCxnSpPr>
        <p:spPr>
          <a:xfrm flipH="1">
            <a:off x="8613776" y="2349500"/>
            <a:ext cx="434975" cy="16033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>
            <a:spLocks noChangeArrowheads="1"/>
          </p:cNvSpPr>
          <p:nvPr/>
        </p:nvSpPr>
        <p:spPr bwMode="auto">
          <a:xfrm>
            <a:off x="9023350" y="2211389"/>
            <a:ext cx="7318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Klassen</a:t>
            </a:r>
          </a:p>
        </p:txBody>
      </p:sp>
      <p:sp>
        <p:nvSpPr>
          <p:cNvPr id="79" name="Textfeld 78"/>
          <p:cNvSpPr txBox="1">
            <a:spLocks noChangeArrowheads="1"/>
          </p:cNvSpPr>
          <p:nvPr/>
        </p:nvSpPr>
        <p:spPr bwMode="auto">
          <a:xfrm>
            <a:off x="9023350" y="2536826"/>
            <a:ext cx="16478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smtClean="0">
                <a:latin typeface="Calibri" pitchFamily="34" charset="0"/>
              </a:rPr>
              <a:t>Attributes, </a:t>
            </a:r>
            <a:r>
              <a:rPr lang="de-DE" sz="1400" dirty="0" err="1" smtClean="0">
                <a:latin typeface="Calibri" pitchFamily="34" charset="0"/>
              </a:rPr>
              <a:t>methods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0" name="Gerade Verbindung mit Pfeil 79"/>
          <p:cNvCxnSpPr>
            <a:stCxn id="79" idx="1"/>
          </p:cNvCxnSpPr>
          <p:nvPr/>
        </p:nvCxnSpPr>
        <p:spPr>
          <a:xfrm flipH="1">
            <a:off x="8569328" y="2690715"/>
            <a:ext cx="454022" cy="3274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/>
          <p:cNvCxnSpPr>
            <a:stCxn id="83" idx="1"/>
          </p:cNvCxnSpPr>
          <p:nvPr/>
        </p:nvCxnSpPr>
        <p:spPr>
          <a:xfrm flipH="1" flipV="1">
            <a:off x="8831266" y="2817815"/>
            <a:ext cx="528634" cy="16023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>
            <a:spLocks noChangeArrowheads="1"/>
          </p:cNvSpPr>
          <p:nvPr/>
        </p:nvSpPr>
        <p:spPr bwMode="auto">
          <a:xfrm>
            <a:off x="9359900" y="2824164"/>
            <a:ext cx="8447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 dirty="0" smtClean="0">
                <a:latin typeface="Calibri" pitchFamily="34" charset="0"/>
              </a:rPr>
              <a:t>Packages</a:t>
            </a:r>
            <a:endParaRPr lang="de-DE" sz="1400" dirty="0">
              <a:latin typeface="Calibri" pitchFamily="34" charset="0"/>
            </a:endParaRPr>
          </a:p>
        </p:txBody>
      </p:sp>
      <p:sp>
        <p:nvSpPr>
          <p:cNvPr id="84" name="Ellipse 83"/>
          <p:cNvSpPr/>
          <p:nvPr/>
        </p:nvSpPr>
        <p:spPr>
          <a:xfrm>
            <a:off x="5921375" y="2046288"/>
            <a:ext cx="2952750" cy="140335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85" name="Gerade Verbindung mit Pfeil 84"/>
          <p:cNvCxnSpPr/>
          <p:nvPr/>
        </p:nvCxnSpPr>
        <p:spPr>
          <a:xfrm flipH="1" flipV="1">
            <a:off x="8207376" y="3313114"/>
            <a:ext cx="898525" cy="103663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>
            <a:spLocks noChangeArrowheads="1"/>
          </p:cNvSpPr>
          <p:nvPr/>
        </p:nvSpPr>
        <p:spPr bwMode="auto">
          <a:xfrm>
            <a:off x="9105901" y="4273550"/>
            <a:ext cx="1338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System </a:t>
            </a:r>
            <a:r>
              <a:rPr lang="de-DE" dirty="0" err="1" smtClean="0">
                <a:latin typeface="Calibri" pitchFamily="34" charset="0"/>
              </a:rPr>
              <a:t>logic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89" name="Gerade Verbindung mit Pfeil 88"/>
          <p:cNvCxnSpPr/>
          <p:nvPr/>
        </p:nvCxnSpPr>
        <p:spPr>
          <a:xfrm flipV="1">
            <a:off x="7231064" y="4832351"/>
            <a:ext cx="1" cy="7096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/>
          <p:cNvSpPr txBox="1">
            <a:spLocks noChangeArrowheads="1"/>
          </p:cNvSpPr>
          <p:nvPr/>
        </p:nvSpPr>
        <p:spPr bwMode="auto">
          <a:xfrm>
            <a:off x="6023992" y="5579948"/>
            <a:ext cx="32364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Program</a:t>
            </a:r>
            <a:r>
              <a:rPr lang="de-DE" dirty="0" smtClean="0">
                <a:latin typeface="Calibri" pitchFamily="34" charset="0"/>
              </a:rPr>
              <a:t> (e.g., </a:t>
            </a:r>
            <a:r>
              <a:rPr lang="de-DE" dirty="0" err="1" smtClean="0">
                <a:latin typeface="Calibri" pitchFamily="34" charset="0"/>
              </a:rPr>
              <a:t>computing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salary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92" name="Ellipse 91"/>
          <p:cNvSpPr/>
          <p:nvPr/>
        </p:nvSpPr>
        <p:spPr>
          <a:xfrm>
            <a:off x="6015038" y="3473451"/>
            <a:ext cx="2660650" cy="120967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94" name="Textfeld 93"/>
          <p:cNvSpPr txBox="1">
            <a:spLocks noChangeArrowheads="1"/>
          </p:cNvSpPr>
          <p:nvPr/>
        </p:nvSpPr>
        <p:spPr bwMode="auto">
          <a:xfrm>
            <a:off x="5231905" y="4894263"/>
            <a:ext cx="15028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User </a:t>
            </a:r>
            <a:r>
              <a:rPr lang="de-DE" dirty="0" err="1" smtClean="0">
                <a:latin typeface="Calibri" pitchFamily="34" charset="0"/>
              </a:rPr>
              <a:t>interface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96" name="Gerade Verbindung mit Pfeil 95"/>
          <p:cNvCxnSpPr/>
          <p:nvPr/>
        </p:nvCxnSpPr>
        <p:spPr>
          <a:xfrm flipV="1">
            <a:off x="6235700" y="4581525"/>
            <a:ext cx="546100" cy="312738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uppieren 116"/>
          <p:cNvGrpSpPr>
            <a:grpSpLocks/>
          </p:cNvGrpSpPr>
          <p:nvPr/>
        </p:nvGrpSpPr>
        <p:grpSpPr bwMode="auto">
          <a:xfrm>
            <a:off x="6427789" y="3684589"/>
            <a:ext cx="892175" cy="765175"/>
            <a:chOff x="5130062" y="3501008"/>
            <a:chExt cx="1242138" cy="1080120"/>
          </a:xfrm>
        </p:grpSpPr>
        <p:sp>
          <p:nvSpPr>
            <p:cNvPr id="118" name="Ellipse 117"/>
            <p:cNvSpPr/>
            <p:nvPr/>
          </p:nvSpPr>
          <p:spPr>
            <a:xfrm>
              <a:off x="5130062" y="3501008"/>
              <a:ext cx="1242138" cy="1080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grpSp>
          <p:nvGrpSpPr>
            <p:cNvPr id="27687" name="Gruppieren 118"/>
            <p:cNvGrpSpPr>
              <a:grpSpLocks/>
            </p:cNvGrpSpPr>
            <p:nvPr/>
          </p:nvGrpSpPr>
          <p:grpSpPr bwMode="auto">
            <a:xfrm>
              <a:off x="5283660" y="4014354"/>
              <a:ext cx="432048" cy="408594"/>
              <a:chOff x="4644008" y="2332439"/>
              <a:chExt cx="432048" cy="408594"/>
            </a:xfrm>
          </p:grpSpPr>
          <p:sp>
            <p:nvSpPr>
              <p:cNvPr id="130" name="Ellipse 129"/>
              <p:cNvSpPr/>
              <p:nvPr/>
            </p:nvSpPr>
            <p:spPr>
              <a:xfrm>
                <a:off x="4642914" y="2332261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31" name="Ellipse 130"/>
              <p:cNvSpPr/>
              <p:nvPr/>
            </p:nvSpPr>
            <p:spPr>
              <a:xfrm>
                <a:off x="4751215" y="2388285"/>
                <a:ext cx="108300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32" name="Ellipse 131"/>
              <p:cNvSpPr/>
              <p:nvPr/>
            </p:nvSpPr>
            <p:spPr>
              <a:xfrm>
                <a:off x="4914770" y="2493607"/>
                <a:ext cx="108300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33" name="Ellipse 132"/>
              <p:cNvSpPr/>
              <p:nvPr/>
            </p:nvSpPr>
            <p:spPr>
              <a:xfrm>
                <a:off x="4731322" y="2536185"/>
                <a:ext cx="108301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grpSp>
          <p:nvGrpSpPr>
            <p:cNvPr id="27688" name="Gruppieren 119"/>
            <p:cNvGrpSpPr>
              <a:grpSpLocks/>
            </p:cNvGrpSpPr>
            <p:nvPr/>
          </p:nvGrpSpPr>
          <p:grpSpPr bwMode="auto">
            <a:xfrm>
              <a:off x="5859877" y="3969392"/>
              <a:ext cx="432048" cy="408594"/>
              <a:chOff x="4644008" y="2332439"/>
              <a:chExt cx="432048" cy="408594"/>
            </a:xfrm>
          </p:grpSpPr>
          <p:sp>
            <p:nvSpPr>
              <p:cNvPr id="126" name="Ellipse 125"/>
              <p:cNvSpPr/>
              <p:nvPr/>
            </p:nvSpPr>
            <p:spPr>
              <a:xfrm>
                <a:off x="4643562" y="2332405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7" name="Ellipse 126"/>
              <p:cNvSpPr/>
              <p:nvPr/>
            </p:nvSpPr>
            <p:spPr>
              <a:xfrm>
                <a:off x="4751862" y="2388429"/>
                <a:ext cx="108301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8" name="Ellipse 127"/>
              <p:cNvSpPr/>
              <p:nvPr/>
            </p:nvSpPr>
            <p:spPr>
              <a:xfrm>
                <a:off x="4915417" y="2493751"/>
                <a:ext cx="108301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9" name="Ellipse 128"/>
              <p:cNvSpPr/>
              <p:nvPr/>
            </p:nvSpPr>
            <p:spPr>
              <a:xfrm>
                <a:off x="4731971" y="2536329"/>
                <a:ext cx="108300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  <p:grpSp>
          <p:nvGrpSpPr>
            <p:cNvPr id="27689" name="Gruppieren 120"/>
            <p:cNvGrpSpPr>
              <a:grpSpLocks/>
            </p:cNvGrpSpPr>
            <p:nvPr/>
          </p:nvGrpSpPr>
          <p:grpSpPr bwMode="auto">
            <a:xfrm>
              <a:off x="5490669" y="3560798"/>
              <a:ext cx="432048" cy="408594"/>
              <a:chOff x="4644008" y="2332439"/>
              <a:chExt cx="432048" cy="408594"/>
            </a:xfrm>
          </p:grpSpPr>
          <p:sp>
            <p:nvSpPr>
              <p:cNvPr id="122" name="Ellipse 121"/>
              <p:cNvSpPr/>
              <p:nvPr/>
            </p:nvSpPr>
            <p:spPr>
              <a:xfrm>
                <a:off x="4643664" y="2333153"/>
                <a:ext cx="433201" cy="4078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3" name="Ellipse 122"/>
              <p:cNvSpPr/>
              <p:nvPr/>
            </p:nvSpPr>
            <p:spPr>
              <a:xfrm>
                <a:off x="4751965" y="2389177"/>
                <a:ext cx="108300" cy="10308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4" name="Ellipse 123"/>
              <p:cNvSpPr/>
              <p:nvPr/>
            </p:nvSpPr>
            <p:spPr>
              <a:xfrm>
                <a:off x="4915520" y="2494499"/>
                <a:ext cx="108300" cy="10084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  <p:sp>
            <p:nvSpPr>
              <p:cNvPr id="125" name="Ellipse 124"/>
              <p:cNvSpPr/>
              <p:nvPr/>
            </p:nvSpPr>
            <p:spPr>
              <a:xfrm>
                <a:off x="4732072" y="2537077"/>
                <a:ext cx="108301" cy="10084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de-DE"/>
              </a:p>
            </p:txBody>
          </p:sp>
        </p:grpSp>
      </p:grpSp>
      <p:cxnSp>
        <p:nvCxnSpPr>
          <p:cNvPr id="134" name="Gerade Verbindung mit Pfeil 133"/>
          <p:cNvCxnSpPr/>
          <p:nvPr/>
        </p:nvCxnSpPr>
        <p:spPr>
          <a:xfrm flipH="1" flipV="1">
            <a:off x="7146926" y="4343401"/>
            <a:ext cx="1019175" cy="842963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feld 135"/>
          <p:cNvSpPr txBox="1">
            <a:spLocks noChangeArrowheads="1"/>
          </p:cNvSpPr>
          <p:nvPr/>
        </p:nvSpPr>
        <p:spPr bwMode="auto">
          <a:xfrm>
            <a:off x="7950200" y="5172075"/>
            <a:ext cx="954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Desktop</a:t>
            </a:r>
          </a:p>
        </p:txBody>
      </p:sp>
      <p:cxnSp>
        <p:nvCxnSpPr>
          <p:cNvPr id="139" name="Gerade Verbindung mit Pfeil 138"/>
          <p:cNvCxnSpPr>
            <a:stCxn id="83" idx="1"/>
          </p:cNvCxnSpPr>
          <p:nvPr/>
        </p:nvCxnSpPr>
        <p:spPr>
          <a:xfrm flipH="1">
            <a:off x="8759828" y="2978053"/>
            <a:ext cx="600072" cy="7947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/>
          <p:cNvGrpSpPr/>
          <p:nvPr/>
        </p:nvGrpSpPr>
        <p:grpSpPr>
          <a:xfrm>
            <a:off x="7164443" y="1816101"/>
            <a:ext cx="3757774" cy="4416425"/>
            <a:chOff x="4626729" y="1519237"/>
            <a:chExt cx="3757774" cy="44164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729" y="1519237"/>
              <a:ext cx="3757774" cy="4416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7" name="Ellipse 96"/>
            <p:cNvSpPr/>
            <p:nvPr/>
          </p:nvSpPr>
          <p:spPr>
            <a:xfrm>
              <a:off x="4716016" y="1761715"/>
              <a:ext cx="2022838" cy="44967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  <p:sp>
          <p:nvSpPr>
            <p:cNvPr id="98" name="Ellipse 97"/>
            <p:cNvSpPr/>
            <p:nvPr/>
          </p:nvSpPr>
          <p:spPr>
            <a:xfrm>
              <a:off x="5390356" y="2319926"/>
              <a:ext cx="2191544" cy="44967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6" grpId="0"/>
      <p:bldP spid="21" grpId="0"/>
      <p:bldP spid="22" grpId="0"/>
      <p:bldP spid="78" grpId="0"/>
      <p:bldP spid="79" grpId="0"/>
      <p:bldP spid="83" grpId="0"/>
      <p:bldP spid="84" grpId="0" animBg="1"/>
      <p:bldP spid="86" grpId="0"/>
      <p:bldP spid="91" grpId="0"/>
      <p:bldP spid="92" grpId="0" animBg="1"/>
      <p:bldP spid="94" grpId="0"/>
      <p:bldP spid="1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Defining</a:t>
            </a:r>
            <a:r>
              <a:rPr lang="de-DE" dirty="0" smtClean="0"/>
              <a:t> Packages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Naming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follows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/>
          </a:p>
          <a:p>
            <a:pPr lvl="1"/>
            <a:r>
              <a:rPr lang="de-DE" dirty="0" smtClean="0"/>
              <a:t>Like a URL </a:t>
            </a:r>
            <a:r>
              <a:rPr lang="de-DE" dirty="0" err="1" smtClean="0"/>
              <a:t>read</a:t>
            </a:r>
            <a:r>
              <a:rPr lang="de-DE" dirty="0" smtClean="0"/>
              <a:t> </a:t>
            </a:r>
            <a:r>
              <a:rPr lang="de-DE" dirty="0" err="1" smtClean="0"/>
              <a:t>backwards</a:t>
            </a:r>
            <a:endParaRPr lang="de-DE" dirty="0" smtClean="0"/>
          </a:p>
          <a:p>
            <a:pPr lvl="1"/>
            <a:r>
              <a:rPr lang="de-DE" dirty="0" smtClean="0"/>
              <a:t>„-“ not </a:t>
            </a:r>
            <a:r>
              <a:rPr lang="de-DE" dirty="0" err="1" smtClean="0"/>
              <a:t>allowed</a:t>
            </a:r>
            <a:endParaRPr lang="de-DE" dirty="0"/>
          </a:p>
          <a:p>
            <a:pPr lvl="1"/>
            <a:r>
              <a:rPr lang="de-DE" dirty="0" smtClean="0"/>
              <a:t>„.“ separates different </a:t>
            </a:r>
            <a:r>
              <a:rPr lang="de-DE" dirty="0" err="1" smtClean="0"/>
              <a:t>packages</a:t>
            </a:r>
            <a:r>
              <a:rPr lang="de-DE" dirty="0" smtClean="0"/>
              <a:t> (</a:t>
            </a:r>
            <a:r>
              <a:rPr lang="de-DE" dirty="0" err="1" smtClean="0"/>
              <a:t>encapsulation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letters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Assigning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package</a:t>
            </a:r>
            <a:r>
              <a:rPr lang="de-DE" dirty="0" smtClean="0"/>
              <a:t>: </a:t>
            </a:r>
            <a:r>
              <a:rPr lang="de-DE" b="1" dirty="0" err="1">
                <a:latin typeface="Consolas" pitchFamily="49" charset="0"/>
                <a:cs typeface="Consolas" pitchFamily="49" charset="0"/>
              </a:rPr>
              <a:t>package</a:t>
            </a:r>
            <a:r>
              <a:rPr lang="de-DE" dirty="0"/>
              <a:t> NAME;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listed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beginning</a:t>
            </a:r>
            <a:r>
              <a:rPr lang="de-DE" dirty="0" smtClean="0"/>
              <a:t>,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A1478-1DA7-445B-8CF1-B421E1E06B68}" type="slidenum">
              <a:rPr lang="de-DE"/>
              <a:pPr>
                <a:defRPr/>
              </a:pPr>
              <a:t>8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855640" y="5989012"/>
            <a:ext cx="57419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de.tuc.siegmund.se_prog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Excercise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29700" name="Rechteck 5"/>
          <p:cNvSpPr>
            <a:spLocks noChangeArrowheads="1"/>
          </p:cNvSpPr>
          <p:nvPr/>
        </p:nvSpPr>
        <p:spPr bwMode="auto">
          <a:xfrm>
            <a:off x="2711624" y="4298553"/>
            <a:ext cx="712839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com.company.user.mypackage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com.company.user.myotherpackage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com.company.otheruser.otherusersmypackage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dirty="0">
              <a:solidFill>
                <a:srgbClr val="000000"/>
              </a:solidFill>
              <a:latin typeface="Consolas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98" y="2951069"/>
            <a:ext cx="2362200" cy="13906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Packages</a:t>
            </a:r>
            <a:endParaRPr lang="de-DE" dirty="0"/>
          </a:p>
        </p:txBody>
      </p:sp>
      <p:sp>
        <p:nvSpPr>
          <p:cNvPr id="3174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 err="1" smtClean="0">
                <a:latin typeface="Consolas" pitchFamily="49" charset="0"/>
                <a:cs typeface="Consolas" pitchFamily="49" charset="0"/>
              </a:rPr>
              <a:t>import</a:t>
            </a:r>
            <a:r>
              <a:rPr lang="de-DE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packagename.classenname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/>
            <a:r>
              <a:rPr lang="de-DE" dirty="0" err="1" smtClean="0"/>
              <a:t>Makes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r>
              <a:rPr lang="de-DE" dirty="0" smtClean="0"/>
              <a:t> </a:t>
            </a:r>
            <a:r>
              <a:rPr lang="de-DE" dirty="0" err="1" smtClean="0"/>
              <a:t>easier</a:t>
            </a:r>
            <a:endParaRPr lang="de-DE" dirty="0" smtClean="0"/>
          </a:p>
          <a:p>
            <a:pPr lvl="1"/>
            <a:r>
              <a:rPr lang="de-DE" dirty="0" smtClean="0"/>
              <a:t>Needs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listed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endParaRPr lang="de-DE" dirty="0" smtClean="0"/>
          </a:p>
          <a:p>
            <a:pPr lvl="1"/>
            <a:r>
              <a:rPr lang="de-DE" dirty="0" smtClean="0"/>
              <a:t>„.*“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importing</a:t>
            </a:r>
            <a:r>
              <a:rPr lang="de-DE" dirty="0" smtClean="0"/>
              <a:t> all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package</a:t>
            </a:r>
            <a:endParaRPr lang="de-DE" dirty="0"/>
          </a:p>
          <a:p>
            <a:pPr lvl="1"/>
            <a:r>
              <a:rPr lang="de-DE" dirty="0"/>
              <a:t>„*“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work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packages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66019-EFAD-4DFE-A156-5761FD091E90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31747" name="Rechteck 4"/>
          <p:cNvSpPr>
            <a:spLocks noChangeArrowheads="1"/>
          </p:cNvSpPr>
          <p:nvPr/>
        </p:nvSpPr>
        <p:spPr bwMode="auto">
          <a:xfrm>
            <a:off x="2855914" y="4652964"/>
            <a:ext cx="660558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package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de.tuc.siegmund.se_prog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com.company.user.mypackage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java.util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.*;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import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java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.*;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//Error! Not 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allowed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!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Excercise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java.util.Calendar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cal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Without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import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Calendar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 pitchFamily="49" charset="0"/>
              </a:rPr>
              <a:t>cal2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//</a:t>
            </a:r>
            <a:r>
              <a:rPr lang="de-DE" sz="1400" dirty="0" err="1" smtClean="0">
                <a:solidFill>
                  <a:srgbClr val="3F7F5F"/>
                </a:solidFill>
                <a:latin typeface="Consolas" pitchFamily="49" charset="0"/>
              </a:rPr>
              <a:t>With</a:t>
            </a:r>
            <a:r>
              <a:rPr lang="de-DE" sz="1400" dirty="0" smtClean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import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2720</Words>
  <Application>Microsoft Office PowerPoint</Application>
  <PresentationFormat>Breitbild</PresentationFormat>
  <Paragraphs>671</Paragraphs>
  <Slides>37</Slides>
  <Notes>33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5" baseType="lpstr">
      <vt:lpstr>Arial</vt:lpstr>
      <vt:lpstr>Calibri</vt:lpstr>
      <vt:lpstr>Cambria Math</vt:lpstr>
      <vt:lpstr>Consolas</vt:lpstr>
      <vt:lpstr>Courier New</vt:lpstr>
      <vt:lpstr>Gill Sans</vt:lpstr>
      <vt:lpstr>ヒラギノ角ゴ ProN W3</vt:lpstr>
      <vt:lpstr>vorlage</vt:lpstr>
      <vt:lpstr>Software Engineering and Programming Basics</vt:lpstr>
      <vt:lpstr>Catching Up I</vt:lpstr>
      <vt:lpstr>Catching Up II</vt:lpstr>
      <vt:lpstr>Catching Up III</vt:lpstr>
      <vt:lpstr>Learning Goals</vt:lpstr>
      <vt:lpstr>PowerPoint-Präsentation</vt:lpstr>
      <vt:lpstr>Why Packages?</vt:lpstr>
      <vt:lpstr>Defining Packages</vt:lpstr>
      <vt:lpstr>Importing and Using Packages</vt:lpstr>
      <vt:lpstr>Hints</vt:lpstr>
      <vt:lpstr>PowerPoint-Präsentation</vt:lpstr>
      <vt:lpstr>Example</vt:lpstr>
      <vt:lpstr>Why encapsulation</vt:lpstr>
      <vt:lpstr>Improvement I</vt:lpstr>
      <vt:lpstr>Access Modifiers</vt:lpstr>
      <vt:lpstr>Improvement II</vt:lpstr>
      <vt:lpstr>Improvement III</vt:lpstr>
      <vt:lpstr>Verbesserung III</vt:lpstr>
      <vt:lpstr>Static with Packages</vt:lpstr>
      <vt:lpstr>Programming Task</vt:lpstr>
      <vt:lpstr>PowerPoint-Präsentation</vt:lpstr>
      <vt:lpstr>Enumerations I</vt:lpstr>
      <vt:lpstr>Enumerations II</vt:lpstr>
      <vt:lpstr>Enumeration III</vt:lpstr>
      <vt:lpstr>PowerPoint-Präsentation</vt:lpstr>
      <vt:lpstr>Foreach Loop</vt:lpstr>
      <vt:lpstr>Foreach: Benefits</vt:lpstr>
      <vt:lpstr>Interlude: Jumping Out of a Loop</vt:lpstr>
      <vt:lpstr>PowerPoint-Präsentation</vt:lpstr>
      <vt:lpstr>Recursion</vt:lpstr>
      <vt:lpstr>Factorial With Recursion</vt:lpstr>
      <vt:lpstr>Recursion vs. Iteration</vt:lpstr>
      <vt:lpstr>Recursion – Problems in Java</vt:lpstr>
      <vt:lpstr>Take Aways II</vt:lpstr>
      <vt:lpstr>Take Aways II</vt:lpstr>
      <vt:lpstr>Quiz!!!</vt:lpstr>
      <vt:lpstr>Coming Up Next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601</cp:revision>
  <dcterms:created xsi:type="dcterms:W3CDTF">2014-10-08T14:13:34Z</dcterms:created>
  <dcterms:modified xsi:type="dcterms:W3CDTF">2019-11-22T14:05:16Z</dcterms:modified>
</cp:coreProperties>
</file>