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6"/>
  </p:notesMasterIdLst>
  <p:handoutMasterIdLst>
    <p:handoutMasterId r:id="rId47"/>
  </p:handoutMasterIdLst>
  <p:sldIdLst>
    <p:sldId id="325" r:id="rId2"/>
    <p:sldId id="257" r:id="rId3"/>
    <p:sldId id="258" r:id="rId4"/>
    <p:sldId id="320" r:id="rId5"/>
    <p:sldId id="321" r:id="rId6"/>
    <p:sldId id="322" r:id="rId7"/>
    <p:sldId id="260" r:id="rId8"/>
    <p:sldId id="299" r:id="rId9"/>
    <p:sldId id="261" r:id="rId10"/>
    <p:sldId id="262" r:id="rId11"/>
    <p:sldId id="263" r:id="rId12"/>
    <p:sldId id="265" r:id="rId13"/>
    <p:sldId id="310" r:id="rId14"/>
    <p:sldId id="311" r:id="rId15"/>
    <p:sldId id="309" r:id="rId16"/>
    <p:sldId id="30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  <p:sldId id="277" r:id="rId29"/>
    <p:sldId id="278" r:id="rId30"/>
    <p:sldId id="283" r:id="rId31"/>
    <p:sldId id="302" r:id="rId32"/>
    <p:sldId id="284" r:id="rId33"/>
    <p:sldId id="282" r:id="rId34"/>
    <p:sldId id="287" r:id="rId35"/>
    <p:sldId id="288" r:id="rId36"/>
    <p:sldId id="289" r:id="rId37"/>
    <p:sldId id="291" r:id="rId38"/>
    <p:sldId id="290" r:id="rId39"/>
    <p:sldId id="323" r:id="rId40"/>
    <p:sldId id="324" r:id="rId41"/>
    <p:sldId id="292" r:id="rId42"/>
    <p:sldId id="293" r:id="rId43"/>
    <p:sldId id="294" r:id="rId44"/>
    <p:sldId id="295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73282" autoAdjust="0"/>
  </p:normalViewPr>
  <p:slideViewPr>
    <p:cSldViewPr>
      <p:cViewPr varScale="1">
        <p:scale>
          <a:sx n="88" d="100"/>
          <a:sy n="88" d="100"/>
        </p:scale>
        <p:origin x="2658" y="6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6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6113-BF75-4F1B-9EA5-E0C8412D7888}" type="datetimeFigureOut">
              <a:rPr lang="de-DE" smtClean="0"/>
              <a:pPr/>
              <a:t>15.01.2019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A25A0-B00E-4A4D-AB7B-0B8DE1C3ED1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15.01.2019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Kommunikationsoverhead</a:t>
            </a:r>
          </a:p>
          <a:p>
            <a:r>
              <a:rPr lang="en-US"/>
              <a:t>Bsp: code</a:t>
            </a:r>
            <a:r>
              <a:rPr lang="en-US" baseline="0"/>
              <a:t> complete; 80 Programmierer an einem Projekt; ersetzt durch einen, der alles gerettet hat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Übungsaufgabe:</a:t>
            </a:r>
            <a:r>
              <a:rPr lang="en-US" baseline="0"/>
              <a:t> Welche der hier genannten Probleme traten im Projekt auf? Wie sind Sie damit umgegangen?</a:t>
            </a:r>
          </a:p>
          <a:p>
            <a:r>
              <a:rPr lang="en-US" baseline="0"/>
              <a:t>Welche Risiken erwarten Sie noch für ihr Projekt?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/>
              <a:t>identify risks as early as possible </a:t>
            </a:r>
          </a:p>
          <a:p>
            <a:r>
              <a:rPr lang="en-US" i="1"/>
              <a:t>assess whether risks are acceptable </a:t>
            </a:r>
          </a:p>
          <a:p>
            <a:r>
              <a:rPr lang="en-US"/>
              <a:t>take appropriate action to </a:t>
            </a:r>
            <a:r>
              <a:rPr lang="en-US" i="1"/>
              <a:t>mitigate and manage risks (e.g., training, prototyping) (e.g., training, prototyping, iteration)</a:t>
            </a:r>
          </a:p>
          <a:p>
            <a:endParaRPr lang="en-US"/>
          </a:p>
          <a:p>
            <a:r>
              <a:rPr lang="en-US" i="1"/>
              <a:t>monitor risks throughout the project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Übungsaufgabe: Welche Rollen gibt</a:t>
            </a:r>
            <a:r>
              <a:rPr lang="en-US" baseline="0"/>
              <a:t> es bei Ihnen im Team? Welche Optimierungsmöglichkeiten sehen Sie?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von </a:t>
            </a:r>
            <a:r>
              <a:rPr lang="en-US" dirty="0" err="1"/>
              <a:t>Projektplanung</a:t>
            </a:r>
            <a:r>
              <a:rPr lang="en-US" dirty="0"/>
              <a:t>:</a:t>
            </a:r>
          </a:p>
          <a:p>
            <a:r>
              <a:rPr lang="en-US" dirty="0" err="1"/>
              <a:t>Projektplan</a:t>
            </a:r>
            <a:endParaRPr lang="en-US" dirty="0"/>
          </a:p>
          <a:p>
            <a:r>
              <a:rPr lang="en-US" dirty="0" err="1"/>
              <a:t>Meilensteine</a:t>
            </a:r>
            <a:r>
              <a:rPr lang="en-US" baseline="0" dirty="0"/>
              <a:t> und </a:t>
            </a:r>
            <a:r>
              <a:rPr lang="en-US" baseline="0" dirty="0" err="1"/>
              <a:t>Lieferschritte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Übungsaufgabe</a:t>
            </a:r>
            <a:r>
              <a:rPr lang="en-US" baseline="0" dirty="0"/>
              <a:t>: </a:t>
            </a:r>
            <a:r>
              <a:rPr lang="en-US" baseline="0" dirty="0" err="1"/>
              <a:t>Projektplan</a:t>
            </a:r>
            <a:r>
              <a:rPr lang="en-US" baseline="0" dirty="0"/>
              <a:t> von </a:t>
            </a:r>
            <a:r>
              <a:rPr lang="en-US" baseline="0" dirty="0" err="1"/>
              <a:t>AndroidProjekt</a:t>
            </a:r>
            <a:r>
              <a:rPr lang="en-US" baseline="0" dirty="0"/>
              <a:t> </a:t>
            </a:r>
            <a:r>
              <a:rPr lang="en-US" baseline="0" dirty="0" err="1"/>
              <a:t>erstellen</a:t>
            </a:r>
            <a:r>
              <a:rPr lang="en-US" baseline="0" dirty="0"/>
              <a:t>; </a:t>
            </a:r>
            <a:r>
              <a:rPr lang="en-US" baseline="0" dirty="0" err="1"/>
              <a:t>Meilensteine</a:t>
            </a:r>
            <a:r>
              <a:rPr lang="en-US" baseline="0" dirty="0"/>
              <a:t> und </a:t>
            </a:r>
            <a:r>
              <a:rPr lang="en-US" baseline="0" dirty="0" err="1"/>
              <a:t>Lieferschritte</a:t>
            </a:r>
            <a:r>
              <a:rPr lang="en-US" baseline="0" dirty="0"/>
              <a:t> </a:t>
            </a:r>
            <a:r>
              <a:rPr lang="en-US" baseline="0" dirty="0" err="1"/>
              <a:t>definieren</a:t>
            </a:r>
            <a:r>
              <a:rPr lang="en-US" baseline="0" dirty="0"/>
              <a:t> (</a:t>
            </a:r>
            <a:r>
              <a:rPr lang="en-US" baseline="0" dirty="0" err="1"/>
              <a:t>bzw</a:t>
            </a:r>
            <a:r>
              <a:rPr lang="en-US" baseline="0" dirty="0"/>
              <a:t>. Was </a:t>
            </a:r>
            <a:r>
              <a:rPr lang="en-US" baseline="0" dirty="0" err="1"/>
              <a:t>wären</a:t>
            </a:r>
            <a:r>
              <a:rPr lang="en-US" baseline="0" dirty="0"/>
              <a:t> </a:t>
            </a:r>
            <a:r>
              <a:rPr lang="en-US" baseline="0" dirty="0" err="1"/>
              <a:t>geeignete</a:t>
            </a:r>
            <a:r>
              <a:rPr lang="en-US" baseline="0" dirty="0"/>
              <a:t> </a:t>
            </a:r>
            <a:r>
              <a:rPr lang="en-US" baseline="0" dirty="0" err="1"/>
              <a:t>Meilensteine</a:t>
            </a:r>
            <a:r>
              <a:rPr lang="en-US" baseline="0" dirty="0"/>
              <a:t> und </a:t>
            </a:r>
            <a:r>
              <a:rPr lang="en-US" baseline="0" dirty="0" err="1"/>
              <a:t>Lieferschritte</a:t>
            </a:r>
            <a:r>
              <a:rPr lang="en-US" baseline="0" dirty="0"/>
              <a:t>?)</a:t>
            </a:r>
          </a:p>
          <a:p>
            <a:r>
              <a:rPr lang="en-US" baseline="0" dirty="0" err="1"/>
              <a:t>Stellt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vor</a:t>
            </a:r>
            <a:r>
              <a:rPr lang="en-US" baseline="0" dirty="0"/>
              <a:t>,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hättet</a:t>
            </a:r>
            <a:r>
              <a:rPr lang="en-US" baseline="0" dirty="0"/>
              <a:t> </a:t>
            </a:r>
            <a:r>
              <a:rPr lang="en-US" baseline="0" dirty="0" err="1"/>
              <a:t>diesen</a:t>
            </a:r>
            <a:r>
              <a:rPr lang="en-US" baseline="0" dirty="0"/>
              <a:t> Plan am </a:t>
            </a:r>
            <a:r>
              <a:rPr lang="en-US" baseline="0" dirty="0" err="1"/>
              <a:t>Anfang</a:t>
            </a:r>
            <a:r>
              <a:rPr lang="en-US" baseline="0" dirty="0"/>
              <a:t> des </a:t>
            </a:r>
            <a:r>
              <a:rPr lang="en-US" baseline="0" dirty="0" err="1"/>
              <a:t>Projekts</a:t>
            </a:r>
            <a:r>
              <a:rPr lang="en-US" baseline="0" dirty="0"/>
              <a:t> </a:t>
            </a:r>
            <a:r>
              <a:rPr lang="en-US" baseline="0" dirty="0" err="1"/>
              <a:t>aufgestellt</a:t>
            </a:r>
            <a:r>
              <a:rPr lang="en-US" baseline="0" dirty="0"/>
              <a:t> (</a:t>
            </a:r>
            <a:r>
              <a:rPr lang="en-US" baseline="0" dirty="0" err="1"/>
              <a:t>nach</a:t>
            </a:r>
            <a:r>
              <a:rPr lang="en-US" baseline="0" dirty="0"/>
              <a:t> den Requirements). Was </a:t>
            </a:r>
            <a:r>
              <a:rPr lang="en-US" baseline="0" dirty="0" err="1"/>
              <a:t>wäre</a:t>
            </a:r>
            <a:r>
              <a:rPr lang="en-US" baseline="0" dirty="0"/>
              <a:t> </a:t>
            </a:r>
            <a:r>
              <a:rPr lang="en-US" baseline="0" dirty="0" err="1"/>
              <a:t>besonders</a:t>
            </a:r>
            <a:r>
              <a:rPr lang="en-US" baseline="0" dirty="0"/>
              <a:t> </a:t>
            </a:r>
            <a:r>
              <a:rPr lang="en-US" baseline="0" dirty="0" err="1"/>
              <a:t>schwer</a:t>
            </a:r>
            <a:r>
              <a:rPr lang="en-US" baseline="0" dirty="0"/>
              <a:t> </a:t>
            </a:r>
            <a:r>
              <a:rPr lang="en-US" baseline="0" dirty="0" err="1"/>
              <a:t>gewesen</a:t>
            </a:r>
            <a:r>
              <a:rPr lang="en-US" baseline="0" dirty="0"/>
              <a:t>,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planen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Fortschritt greifbar machen (gerade bei Software)</a:t>
            </a:r>
          </a:p>
          <a:p>
            <a:endParaRPr lang="en-US"/>
          </a:p>
          <a:p>
            <a:r>
              <a:rPr lang="en-US"/>
              <a:t>Frage: Anforderung: Woher weiß man,</a:t>
            </a:r>
            <a:r>
              <a:rPr lang="en-US" baseline="0"/>
              <a:t> dass Usability Anforderung erfüllt ist? -&gt; Usability tests in Zeitplan berücksichtigen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Vgl.</a:t>
            </a:r>
            <a:r>
              <a:rPr lang="en-US" baseline="0"/>
              <a:t> Zeitmanagement bei Schlüsselkompetenzen (Übungsaufgabe, Bezug herzustellen?)</a:t>
            </a:r>
          </a:p>
          <a:p>
            <a:endParaRPr lang="en-US" baseline="0"/>
          </a:p>
          <a:p>
            <a:r>
              <a:rPr lang="en-US" baseline="0"/>
              <a:t>Abhängigkeiten minimieren: Paralleles Arbeiten möglich, Verzögerungen werden verringert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Minimale Projektdauer?</a:t>
            </a:r>
          </a:p>
          <a:p>
            <a:r>
              <a:rPr lang="en-US"/>
              <a:t>Ggf. Netzplan</a:t>
            </a:r>
            <a:r>
              <a:rPr lang="en-US" baseline="0"/>
              <a:t> an Tafel malen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15.01.2019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3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15.01.2019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3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45DED-43EB-432A-88D3-4F711F7D823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15.01.2019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0C33-8F43-49A9-B480-74F0FF200D1B}" type="datetime1">
              <a:rPr lang="de-DE" smtClean="0"/>
              <a:t>15.01.2019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71" r:id="rId3"/>
    <p:sldLayoutId id="214748370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500C3B3-EF67-40AB-9E3B-2C3A4C466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3D4458F5-3377-4C98-9EF1-C1D6C4C0D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2885CDC-1CD7-4B4D-A85A-A0AFF3DC9257}"/>
              </a:ext>
            </a:extLst>
          </p:cNvPr>
          <p:cNvSpPr txBox="1">
            <a:spLocks/>
          </p:cNvSpPr>
          <p:nvPr/>
        </p:nvSpPr>
        <p:spPr>
          <a:xfrm>
            <a:off x="180305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30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dirty="0">
              <a:solidFill>
                <a:srgbClr val="898989"/>
              </a:solidFill>
            </a:endParaRP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990DB300-69B8-4446-9009-1DC950D27376}"/>
              </a:ext>
            </a:extLst>
          </p:cNvPr>
          <p:cNvSpPr txBox="1">
            <a:spLocks/>
          </p:cNvSpPr>
          <p:nvPr/>
        </p:nvSpPr>
        <p:spPr>
          <a:xfrm>
            <a:off x="203176" y="68449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Projektmanagement</a:t>
            </a:r>
            <a:endParaRPr lang="en-US" sz="2800" dirty="0"/>
          </a:p>
        </p:txBody>
      </p:sp>
      <p:pic>
        <p:nvPicPr>
          <p:cNvPr id="14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1F152166-7C71-448C-8513-3210497F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3E7A8BC3-F5D2-4EBF-B0B7-2337B43911B4}"/>
              </a:ext>
            </a:extLst>
          </p:cNvPr>
          <p:cNvSpPr txBox="1">
            <a:spLocks/>
          </p:cNvSpPr>
          <p:nvPr/>
        </p:nvSpPr>
        <p:spPr bwMode="auto">
          <a:xfrm>
            <a:off x="179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680CD15-1ED4-4B03-8ADB-C3C065D7E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Einführung: Ziele und Randbedingungen festlegen (Pflichtenheft)</a:t>
            </a:r>
          </a:p>
          <a:p>
            <a:r>
              <a:rPr lang="de-DE" dirty="0"/>
              <a:t>Projektorganisation: Personen, Rollen, Teams</a:t>
            </a:r>
          </a:p>
          <a:p>
            <a:r>
              <a:rPr lang="de-DE" dirty="0"/>
              <a:t>Risikoanalyse: Beschreibung und Bewertung von Risiken</a:t>
            </a:r>
          </a:p>
          <a:p>
            <a:r>
              <a:rPr lang="de-DE" dirty="0"/>
              <a:t>Arbeitsaufteilung, Verantwortlichkeiten, Weisungsbefugnisse</a:t>
            </a:r>
          </a:p>
          <a:p>
            <a:r>
              <a:rPr lang="de-DE" dirty="0"/>
              <a:t>Projektzeitplan: Wer, wann, was? Meilensteine, Lieferschritte</a:t>
            </a:r>
          </a:p>
          <a:p>
            <a:r>
              <a:rPr lang="de-DE" dirty="0"/>
              <a:t>Überwachungs- und Berichterstattungsinstrumente: Wann und wie wird geprüft und berichtet?</a:t>
            </a:r>
          </a:p>
          <a:p>
            <a:endParaRPr lang="de-DE" dirty="0"/>
          </a:p>
          <a:p>
            <a:r>
              <a:rPr lang="de-DE" dirty="0"/>
              <a:t>Der Projektplan wird während des Projekts angepasst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Meilensteine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Erkennbarer Endpunkt einer Teilaufgabe</a:t>
            </a:r>
          </a:p>
          <a:p>
            <a:r>
              <a:rPr lang="de-DE" dirty="0"/>
              <a:t>Für Projektmanager zur Überwachung/Überprüfung des Fortschritts</a:t>
            </a:r>
          </a:p>
          <a:p>
            <a:r>
              <a:rPr lang="de-DE" dirty="0"/>
              <a:t>Berichte, Prototypen, fertige Teilsysteme</a:t>
            </a:r>
          </a:p>
          <a:p>
            <a:r>
              <a:rPr lang="de-DE" dirty="0"/>
              <a:t>Überprüfbarkeit:</a:t>
            </a:r>
          </a:p>
          <a:p>
            <a:pPr lvl="1"/>
            <a:r>
              <a:rPr lang="de-DE" dirty="0"/>
              <a:t>“Implementierung zu 80% abgeschlossen” kein geeigneter Meilenstein</a:t>
            </a:r>
          </a:p>
          <a:p>
            <a:pPr lvl="1"/>
            <a:r>
              <a:rPr lang="de-DE" dirty="0"/>
              <a:t>Besser: Anforderung X erfüllt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Lieferschritte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Projektresultat für Kunden</a:t>
            </a:r>
          </a:p>
          <a:p>
            <a:r>
              <a:rPr lang="de-DE" dirty="0"/>
              <a:t>Ähnlich Meilenstein, aber für Kunden</a:t>
            </a:r>
          </a:p>
          <a:p>
            <a:r>
              <a:rPr lang="de-DE" dirty="0"/>
              <a:t>Berichte, Prototypen, fertige Teilsysteme</a:t>
            </a:r>
          </a:p>
          <a:p>
            <a:endParaRPr lang="de-DE" dirty="0"/>
          </a:p>
          <a:p>
            <a:r>
              <a:rPr lang="de-DE" dirty="0"/>
              <a:t>Sollten genau wie Meilensteine etwa alle 2-3 Wochen fällig sein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Spezifiziert durch Kunden / </a:t>
            </a:r>
            <a:r>
              <a:rPr lang="de-DE" i="1" dirty="0">
                <a:solidFill>
                  <a:srgbClr val="C00000"/>
                </a:solidFill>
              </a:rPr>
              <a:t>Auftraggeber</a:t>
            </a:r>
          </a:p>
          <a:p>
            <a:r>
              <a:rPr lang="de-DE" dirty="0"/>
              <a:t>Beschreibt Sicht des Auftraggebers</a:t>
            </a:r>
          </a:p>
          <a:p>
            <a:pPr lvl="1"/>
            <a:r>
              <a:rPr lang="de-DE" dirty="0"/>
              <a:t>Was ist der IST-Zustand und was sind Gründe für das Projekt?</a:t>
            </a:r>
          </a:p>
          <a:p>
            <a:pPr lvl="1"/>
            <a:r>
              <a:rPr lang="de-DE" dirty="0"/>
              <a:t>Was sind die Ziele des Projektes?</a:t>
            </a:r>
          </a:p>
          <a:p>
            <a:pPr lvl="1"/>
            <a:r>
              <a:rPr lang="de-DE" dirty="0"/>
              <a:t>Welche Anforderungen gibt es (Katalog, Spezifikation)?</a:t>
            </a:r>
          </a:p>
          <a:p>
            <a:endParaRPr lang="de-DE" dirty="0"/>
          </a:p>
          <a:p>
            <a:r>
              <a:rPr lang="de-DE" dirty="0"/>
              <a:t>Wird oft in Ausschreibungen verwendet</a:t>
            </a:r>
          </a:p>
          <a:p>
            <a:r>
              <a:rPr lang="de-DE" dirty="0"/>
              <a:t>Anforderungen sind sehr allgemein und wenig beschränkend formuliert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8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Möglicher Aufbau eines Lastenheftes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Beschreibung des Ist-Zustands</a:t>
            </a:r>
          </a:p>
          <a:p>
            <a:r>
              <a:rPr lang="de-DE" dirty="0"/>
              <a:t>Beschreibung des Soll-Konzepts</a:t>
            </a:r>
          </a:p>
          <a:p>
            <a:r>
              <a:rPr lang="de-DE" dirty="0"/>
              <a:t>Beschreibung von Schnittstellen</a:t>
            </a:r>
          </a:p>
          <a:p>
            <a:r>
              <a:rPr lang="de-DE" dirty="0"/>
              <a:t>Funktionale Anforderungen</a:t>
            </a:r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Benutzbarkeit, Zuverlässigkeit, Effizienz, Änderbarkeit, etc.</a:t>
            </a:r>
          </a:p>
          <a:p>
            <a:r>
              <a:rPr lang="de-DE" dirty="0"/>
              <a:t>Risikoakzeptanz</a:t>
            </a:r>
          </a:p>
          <a:p>
            <a:r>
              <a:rPr lang="de-DE" dirty="0"/>
              <a:t>Skizze des Entwicklungszyklus und der Systemarchitektur oder auch ein Struktogramm</a:t>
            </a:r>
          </a:p>
          <a:p>
            <a:r>
              <a:rPr lang="de-DE" dirty="0"/>
              <a:t>Lieferumfang</a:t>
            </a:r>
          </a:p>
          <a:p>
            <a:r>
              <a:rPr lang="de-DE" dirty="0"/>
              <a:t>Abnahmekriterien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4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Spezifiziert durch </a:t>
            </a:r>
            <a:r>
              <a:rPr lang="de-DE" i="1" dirty="0">
                <a:solidFill>
                  <a:srgbClr val="C00000"/>
                </a:solidFill>
              </a:rPr>
              <a:t>Auftragnehmer</a:t>
            </a:r>
          </a:p>
          <a:p>
            <a:pPr lvl="1"/>
            <a:r>
              <a:rPr lang="de-DE" dirty="0"/>
              <a:t>Fasst alle Anforderungen </a:t>
            </a:r>
            <a:r>
              <a:rPr lang="de-DE" i="1" dirty="0">
                <a:solidFill>
                  <a:srgbClr val="C00000"/>
                </a:solidFill>
              </a:rPr>
              <a:t>konkret und vollständig </a:t>
            </a:r>
            <a:r>
              <a:rPr lang="de-DE" dirty="0"/>
              <a:t>zusammen</a:t>
            </a:r>
          </a:p>
          <a:p>
            <a:pPr lvl="1"/>
            <a:r>
              <a:rPr lang="de-DE" dirty="0"/>
              <a:t>Bildet Grundlage für vertraglich festgehaltene Leistungen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Präzisiert</a:t>
            </a:r>
            <a:r>
              <a:rPr lang="de-DE" dirty="0"/>
              <a:t> das Lastenheft und beschreibt </a:t>
            </a:r>
            <a:r>
              <a:rPr lang="de-DE" i="1" dirty="0">
                <a:solidFill>
                  <a:srgbClr val="C00000"/>
                </a:solidFill>
              </a:rPr>
              <a:t>wie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die Anforderungen aus dem Lastenheft realisiert werden</a:t>
            </a:r>
          </a:p>
          <a:p>
            <a:endParaRPr lang="de-DE" dirty="0"/>
          </a:p>
          <a:p>
            <a:r>
              <a:rPr lang="de-DE" dirty="0"/>
              <a:t>Folgende Punkte sind enthalten:</a:t>
            </a:r>
          </a:p>
          <a:p>
            <a:pPr lvl="1"/>
            <a:r>
              <a:rPr lang="de-DE" dirty="0"/>
              <a:t>Funktionale Anforderungen (inkl. Datendefinitionen)</a:t>
            </a:r>
          </a:p>
          <a:p>
            <a:pPr lvl="1"/>
            <a:r>
              <a:rPr lang="de-DE" dirty="0"/>
              <a:t>Nicht-funktionale Anforderungen (Performance, …)</a:t>
            </a:r>
          </a:p>
          <a:p>
            <a:pPr lvl="1"/>
            <a:r>
              <a:rPr lang="de-DE" dirty="0"/>
              <a:t>Anforderungen an technische Realisierung (welche HW/OS,…)</a:t>
            </a:r>
          </a:p>
          <a:p>
            <a:pPr lvl="1"/>
            <a:r>
              <a:rPr lang="de-DE" dirty="0"/>
              <a:t>Anforderungen an Projektablauf (Meilensteine, Risiko,…)</a:t>
            </a:r>
          </a:p>
          <a:p>
            <a:pPr lvl="1"/>
            <a:r>
              <a:rPr lang="de-DE" dirty="0"/>
              <a:t>Benutzungsschnittstelle (Wie Präsentation)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8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31393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Zeitplanung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irbus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7128792" cy="2272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1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Zeitplanung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Zerlegt Projekt in Arbeitspakete (Dauer 1 bis 10 Wochen)</a:t>
            </a:r>
          </a:p>
          <a:p>
            <a:r>
              <a:rPr lang="de-DE" dirty="0"/>
              <a:t>Arbeitspakete klein genug wählen, dass realistische Kostenschätzung möglich ist</a:t>
            </a:r>
          </a:p>
          <a:p>
            <a:r>
              <a:rPr lang="de-DE" dirty="0"/>
              <a:t>Abhängigkeiten zwischen Arbeitspaketen definieren und minimieren</a:t>
            </a:r>
          </a:p>
          <a:p>
            <a:r>
              <a:rPr lang="de-DE" dirty="0"/>
              <a:t>Schätzt Zeiten und Ressourcen</a:t>
            </a:r>
          </a:p>
          <a:p>
            <a:r>
              <a:rPr lang="de-DE" dirty="0"/>
              <a:t>Erstellt sinnvolle Reihenfolge und Parallelität</a:t>
            </a:r>
          </a:p>
          <a:p>
            <a:r>
              <a:rPr lang="de-DE" dirty="0"/>
              <a:t>Zeitpuffer einplanen, eventuelle Probleme berücksichtigen</a:t>
            </a:r>
          </a:p>
          <a:p>
            <a:r>
              <a:rPr lang="de-DE" dirty="0"/>
              <a:t>Softwareunterstützung hilfreich, z.B. Microsoft Project, </a:t>
            </a:r>
            <a:r>
              <a:rPr lang="de-DE" dirty="0" err="1"/>
              <a:t>GanttProject</a:t>
            </a:r>
            <a:r>
              <a:rPr lang="de-DE" dirty="0"/>
              <a:t>, </a:t>
            </a:r>
            <a:r>
              <a:rPr lang="de-DE" dirty="0" err="1"/>
              <a:t>Kplato</a:t>
            </a:r>
            <a:r>
              <a:rPr lang="de-DE" dirty="0"/>
              <a:t>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die minimale Projektdauer?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81146"/>
            <a:ext cx="7319985" cy="434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Netzplan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6153167" cy="410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Inhalt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Aufgaben des Projektmanagements</a:t>
            </a:r>
          </a:p>
          <a:p>
            <a:r>
              <a:rPr lang="en-US"/>
              <a:t>Projektplanung</a:t>
            </a:r>
          </a:p>
          <a:p>
            <a:r>
              <a:rPr lang="en-US"/>
              <a:t>Projektzeitplan</a:t>
            </a:r>
          </a:p>
          <a:p>
            <a:r>
              <a:rPr lang="en-US"/>
              <a:t>Reagieren auf Terminprobleme</a:t>
            </a:r>
          </a:p>
          <a:p>
            <a:r>
              <a:rPr lang="en-US"/>
              <a:t>Risikomanagement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Kritischer Pfad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Längster Pfad im Netzplan:</a:t>
            </a:r>
          </a:p>
          <a:p>
            <a:pPr lvl="1"/>
            <a:r>
              <a:rPr lang="en-US" dirty="0"/>
              <a:t>55 </a:t>
            </a:r>
            <a:r>
              <a:rPr lang="de-DE" dirty="0"/>
              <a:t>Tage</a:t>
            </a:r>
          </a:p>
          <a:p>
            <a:pPr lvl="1"/>
            <a:r>
              <a:rPr lang="de-DE" dirty="0"/>
              <a:t>Puffer T8: 20 Tage</a:t>
            </a:r>
          </a:p>
          <a:p>
            <a:pPr lvl="1"/>
            <a:endParaRPr lang="en-US" dirty="0"/>
          </a:p>
          <a:p>
            <a:r>
              <a:rPr lang="de-DE" dirty="0"/>
              <a:t>Verzögerung vom Paketen auf kritischem Pfad -&gt; Gesamtverzögerung</a:t>
            </a:r>
          </a:p>
          <a:p>
            <a:pPr lvl="1"/>
            <a:r>
              <a:rPr lang="de-DE" dirty="0"/>
              <a:t>Dort besonders genau planen</a:t>
            </a:r>
          </a:p>
          <a:p>
            <a:pPr lvl="1"/>
            <a:r>
              <a:rPr lang="de-DE" dirty="0"/>
              <a:t>Zeiten ggf. verkürzen durch Projektaufgaben umstrukturieren; </a:t>
            </a:r>
          </a:p>
          <a:p>
            <a:pPr lvl="1"/>
            <a:r>
              <a:rPr lang="de-DE" dirty="0"/>
              <a:t>Pessimistisch planen</a:t>
            </a:r>
          </a:p>
          <a:p>
            <a:r>
              <a:rPr lang="de-DE" dirty="0"/>
              <a:t>Andere Pakete ggf. unkritisch, berechenbarer Puffer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285860"/>
            <a:ext cx="3049583" cy="203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Gantt-Diagramm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66628"/>
            <a:ext cx="6267445" cy="4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Gantt-Diagramm für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26065"/>
            <a:ext cx="6767509" cy="419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Zeitplanung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Zeitplan ändert sich ständig</a:t>
            </a:r>
          </a:p>
          <a:p>
            <a:r>
              <a:rPr lang="en-US"/>
              <a:t>Erfahrung zum Schätzen notwendig</a:t>
            </a:r>
          </a:p>
          <a:p>
            <a:r>
              <a:rPr lang="en-US"/>
              <a:t>Trotzdem schwierig durch Neuartigkeit des Projekts und schnell wechselnde Technologie</a:t>
            </a:r>
          </a:p>
          <a:p>
            <a:r>
              <a:rPr lang="en-US"/>
              <a:t>Vergleich mit ähnlichen Projekten zur besseren Zeitplanung (sinnvoll, diese in einer Datenbank zu speichern)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Reagieren auf Zeitprobleme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Myth: </a:t>
            </a:r>
          </a:p>
          <a:p>
            <a:pPr lvl="1"/>
            <a:r>
              <a:rPr lang="en-US" i="1" dirty="0"/>
              <a:t>“If we get behind schedule, we can add more programmers and catch up.” </a:t>
            </a:r>
          </a:p>
          <a:p>
            <a:r>
              <a:rPr lang="en-US" b="1" i="1" dirty="0"/>
              <a:t>Reality:</a:t>
            </a:r>
          </a:p>
          <a:p>
            <a:pPr lvl="1"/>
            <a:r>
              <a:rPr lang="en-US" i="1" dirty="0"/>
              <a:t>Adding more people typically slows a project down.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Zeitprobleme</a:t>
            </a:r>
            <a:r>
              <a:rPr lang="en-US" dirty="0"/>
              <a:t>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>
                <a:solidFill>
                  <a:srgbClr val="C00000"/>
                </a:solidFill>
              </a:rPr>
              <a:t>Abschätzung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der Schwierigkeit eines Problems und die Kosten für die Entwicklung einer Lösung </a:t>
            </a:r>
            <a:r>
              <a:rPr lang="de-DE" i="1" dirty="0">
                <a:solidFill>
                  <a:srgbClr val="C00000"/>
                </a:solidFill>
              </a:rPr>
              <a:t>ist schwierig</a:t>
            </a:r>
          </a:p>
          <a:p>
            <a:r>
              <a:rPr lang="de-DE" dirty="0"/>
              <a:t>Produktivität ist nicht proportional </a:t>
            </a:r>
            <a:r>
              <a:rPr lang="de-DE" i="1" dirty="0">
                <a:solidFill>
                  <a:srgbClr val="C00000"/>
                </a:solidFill>
              </a:rPr>
              <a:t>zur Anzahl der Leute die an einer Aufgabe arbeiten</a:t>
            </a:r>
            <a:endParaRPr lang="de-DE" i="1" dirty="0"/>
          </a:p>
          <a:p>
            <a:r>
              <a:rPr lang="de-DE" i="1" dirty="0">
                <a:solidFill>
                  <a:srgbClr val="C00000"/>
                </a:solidFill>
              </a:rPr>
              <a:t>Hinzufügen von Leuten </a:t>
            </a:r>
            <a:r>
              <a:rPr lang="de-DE" dirty="0"/>
              <a:t>in einer späten Projektphase </a:t>
            </a:r>
            <a:r>
              <a:rPr lang="de-DE" i="1" dirty="0">
                <a:solidFill>
                  <a:srgbClr val="C00000"/>
                </a:solidFill>
              </a:rPr>
              <a:t>verlangsamt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das Projekt durch </a:t>
            </a:r>
            <a:r>
              <a:rPr lang="de-DE" i="1" dirty="0">
                <a:solidFill>
                  <a:srgbClr val="C00000"/>
                </a:solidFill>
              </a:rPr>
              <a:t>Kommunikationsoverhead</a:t>
            </a:r>
            <a:r>
              <a:rPr lang="de-DE" dirty="0"/>
              <a:t> </a:t>
            </a:r>
          </a:p>
          <a:p>
            <a:r>
              <a:rPr lang="de-DE" dirty="0"/>
              <a:t>Das</a:t>
            </a:r>
            <a:r>
              <a:rPr lang="de-DE" i="1" dirty="0"/>
              <a:t> </a:t>
            </a:r>
            <a:r>
              <a:rPr lang="de-DE" i="1" dirty="0">
                <a:solidFill>
                  <a:srgbClr val="C00000"/>
                </a:solidFill>
              </a:rPr>
              <a:t>Unerwartete passiert immer</a:t>
            </a:r>
            <a:r>
              <a:rPr lang="de-DE" i="1" dirty="0"/>
              <a:t>.</a:t>
            </a:r>
          </a:p>
          <a:p>
            <a:r>
              <a:rPr lang="de-DE" dirty="0"/>
              <a:t>Das Herunterfahren von Testen und Reviews ist ein </a:t>
            </a:r>
            <a:r>
              <a:rPr lang="de-DE" i="1" dirty="0">
                <a:solidFill>
                  <a:srgbClr val="C00000"/>
                </a:solidFill>
              </a:rPr>
              <a:t>Rezept für ein Desaster</a:t>
            </a:r>
            <a:r>
              <a:rPr lang="de-DE" dirty="0"/>
              <a:t>.</a:t>
            </a:r>
            <a:r>
              <a:rPr lang="de-DE" i="1" dirty="0"/>
              <a:t> </a:t>
            </a:r>
          </a:p>
          <a:p>
            <a:r>
              <a:rPr lang="de-DE" i="1" dirty="0">
                <a:solidFill>
                  <a:srgbClr val="C00000"/>
                </a:solidFill>
              </a:rPr>
              <a:t>Nachts Arbeiten? Nur ein kurzfristiger Nutzen!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Zeitprobleme</a:t>
            </a:r>
            <a:r>
              <a:rPr lang="en-US" dirty="0"/>
              <a:t>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Personalmangel (Krankheit, Fluktuation, …)</a:t>
            </a:r>
          </a:p>
          <a:p>
            <a:r>
              <a:rPr lang="de-DE"/>
              <a:t>Fehlende Qualifikation</a:t>
            </a:r>
          </a:p>
          <a:p>
            <a:r>
              <a:rPr lang="de-DE"/>
              <a:t>Unvorhergesehene Schwierigkeiten</a:t>
            </a:r>
          </a:p>
          <a:p>
            <a:r>
              <a:rPr lang="de-DE"/>
              <a:t>Unrealistische Aufwandsabschätzungen</a:t>
            </a:r>
          </a:p>
          <a:p>
            <a:r>
              <a:rPr lang="de-DE"/>
              <a:t>Nicht bedachte Abhängigkeiten</a:t>
            </a:r>
          </a:p>
          <a:p>
            <a:r>
              <a:rPr lang="de-DE"/>
              <a:t>Zusätzliche Leistungsanforderungen</a:t>
            </a:r>
          </a:p>
          <a:p>
            <a:r>
              <a:rPr lang="de-DE"/>
              <a:t>Typisch bei Studentenprojekten:</a:t>
            </a:r>
          </a:p>
          <a:p>
            <a:pPr lvl="1"/>
            <a:r>
              <a:rPr lang="de-DE"/>
              <a:t>Überraschende Prüfungszeit</a:t>
            </a:r>
          </a:p>
          <a:p>
            <a:pPr lvl="1"/>
            <a:r>
              <a:rPr lang="de-DE"/>
              <a:t>Ungleichmäßige Arbeitsverteilung</a:t>
            </a:r>
          </a:p>
          <a:p>
            <a:pPr lvl="1"/>
            <a:r>
              <a:rPr lang="de-DE"/>
              <a:t>Einarbeitungszeit unterschätzt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Fast-schon-fertig-Syndrom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Letzten 10 % der Arbeit -&gt; 40 % der Zeit</a:t>
            </a:r>
          </a:p>
          <a:p>
            <a:r>
              <a:rPr lang="de-DE"/>
              <a:t>Fortschritt messbar machen</a:t>
            </a:r>
          </a:p>
          <a:p>
            <a:r>
              <a:rPr lang="de-DE"/>
              <a:t>Nicht nur auf Schätzungen des Entwicklers verlassen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36" y="2996952"/>
            <a:ext cx="4153664" cy="3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Umgehen mit Zeitproblemen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Welche Möglichkeiten gibt es, mit Zeitproblemen umzugehen?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Umgehen mit Zeitproblemen: Planungsphase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Berichte eindeutig </a:t>
            </a:r>
            <a:r>
              <a:rPr lang="de-DE" i="1" dirty="0">
                <a:solidFill>
                  <a:srgbClr val="C00000"/>
                </a:solidFill>
              </a:rPr>
              <a:t>was du weißt und was du nicht weißt und warum</a:t>
            </a:r>
            <a:r>
              <a:rPr lang="de-DE" dirty="0"/>
              <a:t>!</a:t>
            </a:r>
          </a:p>
          <a:p>
            <a:r>
              <a:rPr lang="de-DE" dirty="0"/>
              <a:t>Berichte eindeutig </a:t>
            </a:r>
            <a:r>
              <a:rPr lang="de-DE" i="1" dirty="0">
                <a:solidFill>
                  <a:srgbClr val="C00000"/>
                </a:solidFill>
              </a:rPr>
              <a:t>was du planst, um das Unwissen abzustellen</a:t>
            </a:r>
          </a:p>
          <a:p>
            <a:r>
              <a:rPr lang="de-DE" dirty="0"/>
              <a:t>Stelle sicher, dass </a:t>
            </a:r>
            <a:r>
              <a:rPr lang="de-DE" i="1" dirty="0">
                <a:solidFill>
                  <a:srgbClr val="C00000"/>
                </a:solidFill>
              </a:rPr>
              <a:t>alle frühen Meilensteine </a:t>
            </a:r>
            <a:r>
              <a:rPr lang="de-DE" dirty="0"/>
              <a:t>erreicht werden können</a:t>
            </a:r>
          </a:p>
          <a:p>
            <a:r>
              <a:rPr lang="de-DE" dirty="0"/>
              <a:t>Zeitprobleme so </a:t>
            </a:r>
            <a:r>
              <a:rPr lang="de-DE" i="1" dirty="0">
                <a:solidFill>
                  <a:srgbClr val="C00000"/>
                </a:solidFill>
              </a:rPr>
              <a:t>früh wie möglich </a:t>
            </a:r>
            <a:r>
              <a:rPr lang="de-DE" dirty="0"/>
              <a:t>entdecken</a:t>
            </a:r>
          </a:p>
          <a:p>
            <a:r>
              <a:rPr lang="en-US" dirty="0"/>
              <a:t>Plan to </a:t>
            </a:r>
            <a:r>
              <a:rPr lang="en-US" i="1" dirty="0" err="1">
                <a:solidFill>
                  <a:srgbClr val="C00000"/>
                </a:solidFill>
              </a:rPr>
              <a:t>replan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eines Projektmanagers verstehen</a:t>
            </a:r>
          </a:p>
          <a:p>
            <a:endParaRPr lang="de-DE" dirty="0"/>
          </a:p>
          <a:p>
            <a:r>
              <a:rPr lang="de-DE" dirty="0"/>
              <a:t>Nötiges Wissen über die Formalitäten von Projekten erfahren</a:t>
            </a:r>
          </a:p>
          <a:p>
            <a:endParaRPr lang="de-DE" dirty="0"/>
          </a:p>
          <a:p>
            <a:r>
              <a:rPr lang="de-DE" dirty="0"/>
              <a:t>Zeitpläne für Projekte erstellen</a:t>
            </a:r>
          </a:p>
          <a:p>
            <a:endParaRPr lang="de-DE" dirty="0"/>
          </a:p>
          <a:p>
            <a:r>
              <a:rPr lang="de-DE" dirty="0"/>
              <a:t>Grundlegendes Verständnis für Risikomanagement haben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Umgehen mit Zeitproblemen: Umsetzungsphase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Einsatz von zusätzlichem Personal, insb. hochqualifiziertes Personal für spezielle Aufgaben</a:t>
            </a:r>
          </a:p>
          <a:p>
            <a:r>
              <a:rPr lang="de-DE"/>
              <a:t>Temporäres Erhöhen der Arbeitszeit (Überstunden, Urlaubssperre), aber nur kurzfristig möglich</a:t>
            </a:r>
          </a:p>
          <a:p>
            <a:r>
              <a:rPr lang="de-DE"/>
              <a:t>Verbesserter Tool- und Methodeneinsatz</a:t>
            </a:r>
          </a:p>
          <a:p>
            <a:r>
              <a:rPr lang="de-DE"/>
              <a:t>Optimierung der Arbeitsabläufe</a:t>
            </a:r>
          </a:p>
          <a:p>
            <a:r>
              <a:rPr lang="de-DE"/>
              <a:t>Verschiebung der Deadline</a:t>
            </a:r>
          </a:p>
          <a:p>
            <a:r>
              <a:rPr lang="de-DE"/>
              <a:t>Geringerer Leistungsumfang</a:t>
            </a:r>
          </a:p>
          <a:p>
            <a:pPr lvl="1"/>
            <a:r>
              <a:rPr lang="de-DE"/>
              <a:t>Prioritäten vergeben, inkrementelles Ausliefern</a:t>
            </a:r>
          </a:p>
          <a:p>
            <a:pPr lvl="1"/>
            <a:r>
              <a:rPr lang="de-DE"/>
              <a:t>Fertigstellungstermin verschieben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70748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Kostenschätzung und Risiko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80" name="Picture 8" descr="Airbus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383"/>
            <a:ext cx="6642526" cy="2117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80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Risiken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“If you don’t actively attack risks, they will actively attack you.”</a:t>
            </a:r>
          </a:p>
          <a:p>
            <a:pPr lvl="1" algn="r"/>
            <a:r>
              <a:rPr lang="en-US" i="1" dirty="0"/>
              <a:t>Tom </a:t>
            </a:r>
            <a:r>
              <a:rPr lang="en-US" i="1" dirty="0" err="1"/>
              <a:t>Gilb</a:t>
            </a:r>
            <a:endParaRPr lang="en-US" b="1" i="1" dirty="0"/>
          </a:p>
          <a:p>
            <a:r>
              <a:rPr lang="de-DE" u="sng" dirty="0"/>
              <a:t>Projektrisiken</a:t>
            </a:r>
            <a:r>
              <a:rPr lang="de-DE" dirty="0"/>
              <a:t>: Schedule, Ressourcen, Größe, Personal, Moral, ändernde Anforderungen, …</a:t>
            </a:r>
          </a:p>
          <a:p>
            <a:endParaRPr lang="de-DE" b="1" i="1" dirty="0"/>
          </a:p>
          <a:p>
            <a:r>
              <a:rPr lang="de-DE" u="sng" dirty="0"/>
              <a:t>Produktrisiken</a:t>
            </a:r>
            <a:r>
              <a:rPr lang="de-DE" dirty="0"/>
              <a:t>:</a:t>
            </a:r>
            <a:r>
              <a:rPr lang="de-DE" b="1" i="1" dirty="0"/>
              <a:t> </a:t>
            </a:r>
            <a:r>
              <a:rPr lang="de-DE" dirty="0"/>
              <a:t>Technologien (Implementierung, Sprachen), Verifikation, Wartung, …</a:t>
            </a:r>
          </a:p>
          <a:p>
            <a:endParaRPr lang="de-DE" dirty="0"/>
          </a:p>
          <a:p>
            <a:r>
              <a:rPr lang="de-DE" u="sng" dirty="0"/>
              <a:t>Businessrisiken</a:t>
            </a:r>
            <a:r>
              <a:rPr lang="de-DE" dirty="0"/>
              <a:t>:</a:t>
            </a:r>
            <a:r>
              <a:rPr lang="de-DE" b="1" i="1" dirty="0"/>
              <a:t> </a:t>
            </a:r>
            <a:r>
              <a:rPr lang="de-DE" dirty="0"/>
              <a:t>Markt, Verkäufe, Management, Standards, 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Typische Risiken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00174"/>
            <a:ext cx="7100908" cy="47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Risikomanagementprozess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7505719" cy="240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Risikoerkennung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Teamarbeit, Ideensammlung, Checklisten</a:t>
            </a:r>
          </a:p>
          <a:p>
            <a:r>
              <a:rPr lang="en-US"/>
              <a:t>Beispiele</a:t>
            </a:r>
          </a:p>
          <a:p>
            <a:pPr lvl="1"/>
            <a:r>
              <a:rPr lang="en-US"/>
              <a:t>Technologische Risiken: langsame Datenbank, fehlerhafte Komponente</a:t>
            </a:r>
          </a:p>
          <a:p>
            <a:pPr lvl="1"/>
            <a:r>
              <a:rPr lang="en-US"/>
              <a:t>Personenbezogene Risiken: Krankheit, unqualifiziertes Personal</a:t>
            </a:r>
          </a:p>
          <a:p>
            <a:pPr lvl="1"/>
            <a:r>
              <a:rPr lang="en-US"/>
              <a:t>Unternehmensbezogene Risiken: Managementwechsel</a:t>
            </a:r>
          </a:p>
          <a:p>
            <a:pPr lvl="1"/>
            <a:r>
              <a:rPr lang="en-US"/>
              <a:t>Risiken durch Werkzeuge: Code-Generator ineffizient</a:t>
            </a:r>
          </a:p>
          <a:p>
            <a:pPr lvl="1"/>
            <a:r>
              <a:rPr lang="en-US"/>
              <a:t>Anforderungsrisiken: Kunde versteht Konsequenzen von Anforderungsänderungen nicht</a:t>
            </a:r>
          </a:p>
          <a:p>
            <a:pPr lvl="1"/>
            <a:r>
              <a:rPr lang="en-US"/>
              <a:t>Schätzrisiken: Anzahl der Fehlerbehebungen wird unterschätzt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Risikoanalyse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Schätzung von Wahrscheinlichkeit und Auswirkungen</a:t>
            </a:r>
          </a:p>
          <a:p>
            <a:r>
              <a:rPr lang="de-DE"/>
              <a:t>Erfahrung des Projektleiters nötig</a:t>
            </a:r>
          </a:p>
          <a:p>
            <a:r>
              <a:rPr lang="de-DE"/>
              <a:t>Grobe Skalen reichen</a:t>
            </a:r>
          </a:p>
          <a:p>
            <a:pPr lvl="1"/>
            <a:r>
              <a:rPr lang="de-DE"/>
              <a:t>gering (&lt;10%), niedrig (&lt;25%), mittel (&lt;50%), hoch (&lt;75%), sehr hoch</a:t>
            </a:r>
          </a:p>
          <a:p>
            <a:pPr lvl="1"/>
            <a:r>
              <a:rPr lang="de-DE"/>
              <a:t>katastrophal, ernst, tolerierbar, unbedeutsam</a:t>
            </a:r>
          </a:p>
          <a:p>
            <a:r>
              <a:rPr lang="de-DE"/>
              <a:t>Fokus auf die Top-10-Risiken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Risikoplanung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Vermeidungsstrategien (Risiko vermeiden)</a:t>
            </a:r>
          </a:p>
          <a:p>
            <a:r>
              <a:rPr lang="de-DE" dirty="0"/>
              <a:t>Minimierungsstrategien (Konsequenzen minimieren)</a:t>
            </a:r>
          </a:p>
          <a:p>
            <a:r>
              <a:rPr lang="de-DE" dirty="0"/>
              <a:t>Notfallpläne</a:t>
            </a:r>
          </a:p>
          <a:p>
            <a:r>
              <a:rPr lang="de-DE" i="1" dirty="0">
                <a:solidFill>
                  <a:srgbClr val="C00000"/>
                </a:solidFill>
              </a:rPr>
              <a:t>-&gt; Erfahrung des Projektleiters nötig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Kundenakzeptanz unklar: Prototyp entwickeln</a:t>
            </a:r>
          </a:p>
          <a:p>
            <a:pPr lvl="1"/>
            <a:r>
              <a:rPr lang="de-DE" dirty="0"/>
              <a:t>Krankheit des Personals: Überschneidungen bei Arbeiten einplanen, Abhängigkeiten vermeiden</a:t>
            </a:r>
          </a:p>
          <a:p>
            <a:pPr lvl="1"/>
            <a:r>
              <a:rPr lang="de-DE" dirty="0"/>
              <a:t>Datenbankleistung: Andere Datenbank kaufen</a:t>
            </a:r>
          </a:p>
          <a:p>
            <a:pPr lvl="1"/>
            <a:r>
              <a:rPr lang="de-DE" dirty="0"/>
              <a:t>Finanzielle Probleme des Unternehmens: Zusammenfassung an Management, die Beitrag des Projekts erklärt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Typische Strategien im Risikomanagement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Früh </a:t>
            </a:r>
            <a:r>
              <a:rPr lang="de-DE" i="1" dirty="0">
                <a:solidFill>
                  <a:srgbClr val="C00000"/>
                </a:solidFill>
              </a:rPr>
              <a:t>Prototypen</a:t>
            </a:r>
            <a:r>
              <a:rPr lang="de-DE" dirty="0"/>
              <a:t> entwickeln</a:t>
            </a:r>
          </a:p>
          <a:p>
            <a:r>
              <a:rPr lang="de-DE" i="1" dirty="0">
                <a:solidFill>
                  <a:srgbClr val="C00000"/>
                </a:solidFill>
              </a:rPr>
              <a:t>Inkrementelle</a:t>
            </a:r>
            <a:r>
              <a:rPr lang="de-DE" dirty="0"/>
              <a:t> Entwicklung</a:t>
            </a:r>
          </a:p>
          <a:p>
            <a:r>
              <a:rPr lang="de-DE" i="1" dirty="0">
                <a:solidFill>
                  <a:srgbClr val="C00000"/>
                </a:solidFill>
              </a:rPr>
              <a:t>Gutes</a:t>
            </a:r>
            <a:r>
              <a:rPr lang="de-DE" dirty="0"/>
              <a:t> Personal rekrutieren</a:t>
            </a:r>
          </a:p>
          <a:p>
            <a:r>
              <a:rPr lang="de-DE" i="1" dirty="0">
                <a:solidFill>
                  <a:srgbClr val="C00000"/>
                </a:solidFill>
              </a:rPr>
              <a:t>Teambildende</a:t>
            </a:r>
            <a:r>
              <a:rPr lang="de-DE" dirty="0"/>
              <a:t> Maßnahmen</a:t>
            </a:r>
          </a:p>
          <a:p>
            <a:r>
              <a:rPr lang="de-DE" i="1" dirty="0">
                <a:solidFill>
                  <a:srgbClr val="C00000"/>
                </a:solidFill>
              </a:rPr>
              <a:t>Wiederverwendung</a:t>
            </a:r>
            <a:r>
              <a:rPr lang="de-DE" dirty="0"/>
              <a:t>, Komponenten einkaufen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Techniken</a:t>
            </a:r>
            <a:r>
              <a:rPr lang="en-US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908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54539"/>
              </p:ext>
            </p:extLst>
          </p:nvPr>
        </p:nvGraphicFramePr>
        <p:xfrm>
          <a:off x="323850" y="1731963"/>
          <a:ext cx="8451850" cy="4724401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Risk Items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Risk Management Techniques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Personnel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shortfalls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Staffing with top talent;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team building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cross-training; pre-scheduling key people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Unrealistic schedules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and budgets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Detailed multi-source cost &amp; schedule estimation;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incremental development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reuse; re-scoping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Developing the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wrong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software functions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User-surveys;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prototyping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early user manuals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1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Projektmanagement?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 gut wie jedes Software Produkt wurde innerhalb eines </a:t>
            </a:r>
            <a:r>
              <a:rPr lang="de-DE" i="1" dirty="0">
                <a:solidFill>
                  <a:srgbClr val="C00000"/>
                </a:solidFill>
              </a:rPr>
              <a:t>Projektes</a:t>
            </a:r>
            <a:r>
              <a:rPr lang="de-DE" dirty="0"/>
              <a:t> erstellt (im Gegensatz zum produzierenden Gewerbe)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Kernmerkmale eines Projektes</a:t>
            </a:r>
          </a:p>
          <a:p>
            <a:pPr lvl="1"/>
            <a:r>
              <a:rPr lang="de-DE" dirty="0"/>
              <a:t>Zeitlich abgeschlossen</a:t>
            </a:r>
          </a:p>
          <a:p>
            <a:pPr lvl="1"/>
            <a:r>
              <a:rPr lang="de-DE" dirty="0"/>
              <a:t>Definiertes Ziel</a:t>
            </a:r>
          </a:p>
          <a:p>
            <a:pPr lvl="1"/>
            <a:r>
              <a:rPr lang="de-DE" dirty="0"/>
              <a:t>Einmaliges Unterfangen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62909" y="3068960"/>
            <a:ext cx="795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Projektherausforderung = </a:t>
            </a:r>
            <a:r>
              <a:rPr lang="de-DE" sz="2000" i="1" dirty="0">
                <a:solidFill>
                  <a:srgbClr val="C00000"/>
                </a:solidFill>
              </a:rPr>
              <a:t>rechtzeitige</a:t>
            </a:r>
            <a:r>
              <a:rPr lang="de-DE" sz="2000" dirty="0"/>
              <a:t> </a:t>
            </a:r>
            <a:r>
              <a:rPr lang="de-DE" sz="2000" i="1" dirty="0">
                <a:solidFill>
                  <a:srgbClr val="C00000"/>
                </a:solidFill>
              </a:rPr>
              <a:t>Auslieferung</a:t>
            </a:r>
            <a:r>
              <a:rPr lang="de-DE" sz="2000" dirty="0">
                <a:solidFill>
                  <a:srgbClr val="C00000"/>
                </a:solidFill>
              </a:rPr>
              <a:t> </a:t>
            </a:r>
            <a:r>
              <a:rPr lang="de-DE" sz="2000" dirty="0"/>
              <a:t>im </a:t>
            </a:r>
            <a:r>
              <a:rPr lang="de-DE" sz="2000" i="1" dirty="0">
                <a:solidFill>
                  <a:srgbClr val="C00000"/>
                </a:solidFill>
              </a:rPr>
              <a:t>festgelegten Budget</a:t>
            </a:r>
          </a:p>
        </p:txBody>
      </p:sp>
    </p:spTree>
    <p:extLst>
      <p:ext uri="{BB962C8B-B14F-4D97-AF65-F5344CB8AC3E}">
        <p14:creationId xmlns:p14="http://schemas.microsoft.com/office/powerpoint/2010/main" val="385757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Techniken</a:t>
            </a:r>
            <a:r>
              <a:rPr lang="en-US" dirty="0"/>
              <a:t> 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1230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48869"/>
              </p:ext>
            </p:extLst>
          </p:nvPr>
        </p:nvGraphicFramePr>
        <p:xfrm>
          <a:off x="323850" y="2290763"/>
          <a:ext cx="8451850" cy="2806700"/>
        </p:xfrm>
        <a:graphic>
          <a:graphicData uri="http://schemas.openxmlformats.org/drawingml/2006/table">
            <a:tbl>
              <a:tblPr/>
              <a:tblGrid>
                <a:gridCol w="422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Items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Management Techniques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Continuing stream of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requirements changes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 change threshold;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 hiding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incremental development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 time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performance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shortfalls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Simulation; benchmarking; modeling; prototyping;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instrumentation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tuning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29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u="sng" dirty="0"/>
              <a:t>Team Organisation </a:t>
            </a:r>
          </a:p>
          <a:p>
            <a:pPr lvl="1"/>
            <a:r>
              <a:rPr lang="de-DE" i="1" dirty="0"/>
              <a:t>Teams sollten relative klein sein (&lt; 8 Mitglieder)</a:t>
            </a:r>
          </a:p>
          <a:p>
            <a:pPr lvl="2"/>
            <a:r>
              <a:rPr lang="de-DE" i="1" dirty="0"/>
              <a:t>Minimiere Kommunikationsoverhead</a:t>
            </a:r>
          </a:p>
          <a:p>
            <a:pPr lvl="2"/>
            <a:r>
              <a:rPr lang="de-DE" i="1" dirty="0"/>
              <a:t>Team-Qualitätsstandard kann entwickelt werden</a:t>
            </a:r>
            <a:endParaRPr lang="de-DE" dirty="0"/>
          </a:p>
          <a:p>
            <a:pPr lvl="2"/>
            <a:r>
              <a:rPr lang="de-DE" dirty="0"/>
              <a:t>Mitglieder können enger zusammenarbeiten</a:t>
            </a:r>
          </a:p>
          <a:p>
            <a:pPr lvl="2"/>
            <a:r>
              <a:rPr lang="de-DE" dirty="0"/>
              <a:t>Programmierer gehen in Team auf (haben kein “</a:t>
            </a:r>
            <a:r>
              <a:rPr lang="de-DE" dirty="0" err="1"/>
              <a:t>ego</a:t>
            </a:r>
            <a:r>
              <a:rPr lang="de-DE" dirty="0"/>
              <a:t>”) </a:t>
            </a:r>
          </a:p>
          <a:p>
            <a:pPr lvl="2"/>
            <a:r>
              <a:rPr lang="de-DE" dirty="0"/>
              <a:t>Kontinuität kann selbst dann gewährleistet sein, wenn ein Entwickler das Team verlässt</a:t>
            </a:r>
          </a:p>
          <a:p>
            <a:pPr lvl="1"/>
            <a:endParaRPr lang="en-US" dirty="0"/>
          </a:p>
          <a:p>
            <a:r>
              <a:rPr lang="de-DE" dirty="0"/>
              <a:t>Teile große Projekte in viele kleine Projekte auf</a:t>
            </a:r>
          </a:p>
          <a:p>
            <a:r>
              <a:rPr lang="de-DE" dirty="0"/>
              <a:t>Kleine Teams können informell und demokratisch organisiert sein</a:t>
            </a:r>
          </a:p>
          <a:p>
            <a:r>
              <a:rPr lang="de-DE" i="1" dirty="0"/>
              <a:t>“Chief </a:t>
            </a:r>
            <a:r>
              <a:rPr lang="de-DE" i="1" dirty="0" err="1"/>
              <a:t>programmer</a:t>
            </a:r>
            <a:r>
              <a:rPr lang="de-DE" i="1" dirty="0"/>
              <a:t> </a:t>
            </a:r>
            <a:r>
              <a:rPr lang="de-DE" i="1" dirty="0" err="1"/>
              <a:t>teams</a:t>
            </a:r>
            <a:r>
              <a:rPr lang="de-DE" i="1" dirty="0"/>
              <a:t>” können das Meiste aus ihren Skills und Expertisen heraus holen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Chief Programmer Teams (</a:t>
            </a:r>
            <a:r>
              <a:rPr lang="en-US" dirty="0" err="1"/>
              <a:t>Beispiel</a:t>
            </a:r>
            <a:r>
              <a:rPr lang="en-US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Besteht aus einem Kern von Spezialisten, die von anderen unterstützt werden</a:t>
            </a:r>
          </a:p>
          <a:p>
            <a:pPr lvl="1"/>
            <a:r>
              <a:rPr lang="de-DE" dirty="0"/>
              <a:t>Chefprogrammierer übernimmt </a:t>
            </a:r>
            <a:r>
              <a:rPr lang="de-DE" i="1" dirty="0">
                <a:solidFill>
                  <a:srgbClr val="C00000"/>
                </a:solidFill>
              </a:rPr>
              <a:t>volle Verantwortung für Design, Programmierung, Testen und Installation </a:t>
            </a:r>
            <a:r>
              <a:rPr lang="de-DE" dirty="0"/>
              <a:t>des Systems</a:t>
            </a:r>
          </a:p>
          <a:p>
            <a:pPr lvl="1"/>
            <a:r>
              <a:rPr lang="de-DE" dirty="0"/>
              <a:t>Backup-Programmierer hält sich über den Stand der Arbeiten aktuell und </a:t>
            </a:r>
            <a:r>
              <a:rPr lang="de-DE" i="1" dirty="0">
                <a:solidFill>
                  <a:srgbClr val="C00000"/>
                </a:solidFill>
              </a:rPr>
              <a:t>entwickelt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i="1" dirty="0">
                <a:solidFill>
                  <a:srgbClr val="C00000"/>
                </a:solidFill>
              </a:rPr>
              <a:t>Testfälle</a:t>
            </a:r>
          </a:p>
          <a:p>
            <a:pPr lvl="1"/>
            <a:r>
              <a:rPr lang="de-DE" dirty="0"/>
              <a:t>Bibliothekar verwaltet </a:t>
            </a:r>
            <a:r>
              <a:rPr lang="de-DE" i="1" dirty="0">
                <a:solidFill>
                  <a:srgbClr val="C00000"/>
                </a:solidFill>
              </a:rPr>
              <a:t>sämtliche Information</a:t>
            </a:r>
          </a:p>
          <a:p>
            <a:pPr lvl="1"/>
            <a:r>
              <a:rPr lang="de-DE" dirty="0"/>
              <a:t>Andere Rollen: </a:t>
            </a:r>
            <a:r>
              <a:rPr lang="de-DE" dirty="0" err="1"/>
              <a:t>Projektadmin</a:t>
            </a:r>
            <a:r>
              <a:rPr lang="de-DE" dirty="0"/>
              <a:t>, Tool-Bauer, Doku-Schreiber, Sprach-/Systemexperte, Tester, und Programmierer, … </a:t>
            </a:r>
          </a:p>
          <a:p>
            <a:r>
              <a:rPr lang="de-DE" dirty="0"/>
              <a:t>Erfolgreich, aber mit Problemen:</a:t>
            </a:r>
          </a:p>
          <a:p>
            <a:pPr lvl="1"/>
            <a:r>
              <a:rPr lang="de-DE" dirty="0"/>
              <a:t>Schwierig einen talentierten Chefprogrammierer zu finden</a:t>
            </a:r>
          </a:p>
          <a:p>
            <a:pPr lvl="1"/>
            <a:r>
              <a:rPr lang="de-DE" dirty="0"/>
              <a:t>Kann normale Organisationsstrukturen stören</a:t>
            </a:r>
          </a:p>
          <a:p>
            <a:pPr lvl="1"/>
            <a:r>
              <a:rPr lang="de-DE" dirty="0"/>
              <a:t>Kann demotivierend für Nicht-Chefprogrammierer 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Directing 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i="1" dirty="0"/>
              <a:t>Manager unterstützen /dienen ihrem Team</a:t>
            </a:r>
          </a:p>
          <a:p>
            <a:pPr lvl="1"/>
            <a:r>
              <a:rPr lang="de-DE" dirty="0"/>
              <a:t>Manager stellen sicher, dass das Team alle notwendigen Ressourcen und Informationen besitzt</a:t>
            </a:r>
            <a:endParaRPr lang="de-DE" i="1" dirty="0"/>
          </a:p>
          <a:p>
            <a:pPr lvl="1"/>
            <a:r>
              <a:rPr lang="en-US" i="1" dirty="0"/>
              <a:t>“The manager’s function is not to make people work, it is to make it possible for people to work” </a:t>
            </a:r>
          </a:p>
          <a:p>
            <a:pPr lvl="3" algn="r"/>
            <a:r>
              <a:rPr lang="en-US" dirty="0"/>
              <a:t>Tom DeMarco </a:t>
            </a:r>
          </a:p>
          <a:p>
            <a:r>
              <a:rPr lang="de-DE" b="1" i="1" dirty="0"/>
              <a:t>Verantwortung erfordert Autorität</a:t>
            </a:r>
          </a:p>
          <a:p>
            <a:pPr lvl="1"/>
            <a:r>
              <a:rPr lang="de-DE" dirty="0"/>
              <a:t>Manager müssen </a:t>
            </a:r>
            <a:r>
              <a:rPr lang="de-DE" i="1" dirty="0">
                <a:solidFill>
                  <a:srgbClr val="C00000"/>
                </a:solidFill>
              </a:rPr>
              <a:t>delegieren</a:t>
            </a:r>
            <a:r>
              <a:rPr lang="de-DE" i="1" dirty="0"/>
              <a:t>: Vertraue deinen eigenen Leuten und sie werden dir vertrauen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Sie </a:t>
            </a:r>
            <a:r>
              <a:rPr lang="en-US" dirty="0" err="1"/>
              <a:t>mitgenommen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/>
              <a:t>sollten: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Nennen und erklären Sie die Aufgaben eines Projektmanagers.</a:t>
            </a:r>
          </a:p>
          <a:p>
            <a:r>
              <a:rPr lang="en-US"/>
              <a:t>Skizzieren Sie den Prozess zur Projektplanung</a:t>
            </a:r>
          </a:p>
          <a:p>
            <a:r>
              <a:rPr lang="en-US"/>
              <a:t>Erklären Sie die Begriffe Meilenstein und Lieferschritt und nennen Sie je ein gutes und ein schlechtes Beispiel. Warum sind diese besonders bei Softwareprojekten notwendig?</a:t>
            </a:r>
          </a:p>
          <a:p>
            <a:r>
              <a:rPr lang="en-US"/>
              <a:t>Bestimmen Sie die minimale Projektdauer aus Tabelle X, entweder mit Gantt oder einem Netzplan.</a:t>
            </a:r>
          </a:p>
          <a:p>
            <a:r>
              <a:rPr lang="en-US"/>
              <a:t>Nennen/Erklären Sie X typische Zeitprobleme und Techniken, mit diesen umzugehen.</a:t>
            </a:r>
          </a:p>
          <a:p>
            <a:r>
              <a:rPr lang="en-US"/>
              <a:t>Nennen/Erklären Sie X typische Risiken und Techniken, mit diesen umzugehen.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Projektmanagement?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Managementfunktionen: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Planung</a:t>
            </a:r>
            <a:r>
              <a:rPr lang="de-DE" dirty="0"/>
              <a:t>: Abschätzung und zeitl. Einteilung von Ressourcen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Organisation</a:t>
            </a:r>
            <a:r>
              <a:rPr lang="de-DE" dirty="0"/>
              <a:t>: Wer macht was?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Mitarbeiter</a:t>
            </a:r>
            <a:r>
              <a:rPr lang="de-DE" dirty="0"/>
              <a:t>: Rekrutierung von motivierten Mitarbeitern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Dirigieren</a:t>
            </a:r>
            <a:r>
              <a:rPr lang="de-DE" dirty="0"/>
              <a:t>: Sicherstellung, dass das Team zusammenarbeitet</a:t>
            </a:r>
          </a:p>
          <a:p>
            <a:pPr lvl="1"/>
            <a:r>
              <a:rPr lang="de-DE" i="1" dirty="0">
                <a:solidFill>
                  <a:srgbClr val="C00000"/>
                </a:solidFill>
              </a:rPr>
              <a:t>Monitoring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(Controlling): Erkenne Abweichungen im Plan und korrigiere Aktionen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611560" y="2223677"/>
            <a:ext cx="8211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ea typeface="ＭＳ Ｐゴシック" pitchFamily="34" charset="-128"/>
              </a:rPr>
              <a:t>Project Management = </a:t>
            </a:r>
            <a:r>
              <a:rPr lang="en-US" sz="2800" b="0" i="1" dirty="0">
                <a:solidFill>
                  <a:schemeClr val="accent2"/>
                </a:solidFill>
                <a:latin typeface="+mj-lt"/>
                <a:ea typeface="ＭＳ Ｐゴシック" pitchFamily="34" charset="-128"/>
              </a:rPr>
              <a:t>Plan the work</a:t>
            </a:r>
            <a:r>
              <a:rPr lang="en-US" sz="2800" b="0" dirty="0">
                <a:solidFill>
                  <a:srgbClr val="170054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+mj-lt"/>
                <a:ea typeface="ＭＳ Ｐゴシック" pitchFamily="34" charset="-128"/>
              </a:rPr>
              <a:t>and</a:t>
            </a:r>
            <a:r>
              <a:rPr lang="en-US" sz="2800" b="0" dirty="0">
                <a:solidFill>
                  <a:srgbClr val="170054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800" b="0" i="1" dirty="0">
                <a:solidFill>
                  <a:schemeClr val="accent2"/>
                </a:solidFill>
                <a:latin typeface="+mj-lt"/>
                <a:ea typeface="ＭＳ Ｐゴシック" pitchFamily="34" charset="-128"/>
              </a:rPr>
              <a:t>work the plan </a:t>
            </a:r>
            <a:endParaRPr lang="en-US" sz="2800" b="0" dirty="0">
              <a:solidFill>
                <a:schemeClr val="tx1"/>
              </a:solidFill>
              <a:latin typeface="+mj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2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Projekten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u="sng" dirty="0"/>
              <a:t>Entwicklungsprojekt</a:t>
            </a:r>
            <a:r>
              <a:rPr lang="de-DE" dirty="0"/>
              <a:t> („Wir bauen SW als Produkt“)</a:t>
            </a:r>
          </a:p>
          <a:p>
            <a:pPr lvl="1"/>
            <a:r>
              <a:rPr lang="de-DE" dirty="0"/>
              <a:t>Auftraggeber und Auftragnehmer i.d.R. Teil derselben Organisation</a:t>
            </a:r>
          </a:p>
          <a:p>
            <a:pPr lvl="1"/>
            <a:r>
              <a:rPr lang="de-DE" dirty="0"/>
              <a:t>Nutzer ist in der Regel außerhalb der Organisation</a:t>
            </a:r>
          </a:p>
          <a:p>
            <a:r>
              <a:rPr lang="de-DE" u="sng" dirty="0"/>
              <a:t>Auftragsprojekt</a:t>
            </a:r>
            <a:r>
              <a:rPr lang="de-DE" dirty="0"/>
              <a:t> („Wir bauen SW als Produkt für Auftraggeber“)</a:t>
            </a:r>
          </a:p>
          <a:p>
            <a:pPr lvl="1"/>
            <a:r>
              <a:rPr lang="de-DE" dirty="0"/>
              <a:t>Auftragnehmer und Auftraggeber strikt getrennt</a:t>
            </a:r>
          </a:p>
          <a:p>
            <a:pPr lvl="1"/>
            <a:r>
              <a:rPr lang="de-DE" dirty="0"/>
              <a:t>Auftraggeber nicht unbedingt gleich Nutzer</a:t>
            </a:r>
          </a:p>
          <a:p>
            <a:r>
              <a:rPr lang="de-DE" u="sng" dirty="0"/>
              <a:t>EDV-Projekt</a:t>
            </a:r>
          </a:p>
          <a:p>
            <a:pPr lvl="1"/>
            <a:r>
              <a:rPr lang="de-DE" dirty="0"/>
              <a:t>Nutzer, Auftragnehmer und Auftraggeber sind Teil der gemeinsamen Organisation</a:t>
            </a:r>
          </a:p>
          <a:p>
            <a:pPr lvl="1"/>
            <a:r>
              <a:rPr lang="de-DE" dirty="0"/>
              <a:t>Gemeinsamer Vorgesetzter</a:t>
            </a:r>
          </a:p>
          <a:p>
            <a:r>
              <a:rPr lang="de-DE" u="sng" dirty="0"/>
              <a:t>System-Projekt</a:t>
            </a:r>
          </a:p>
          <a:p>
            <a:pPr lvl="1"/>
            <a:r>
              <a:rPr lang="de-DE" dirty="0"/>
              <a:t>Nutzer, Auftraggeber und Auftragnehmer evtl. vermischt</a:t>
            </a:r>
          </a:p>
          <a:p>
            <a:pPr lvl="1"/>
            <a:r>
              <a:rPr lang="de-DE" dirty="0"/>
              <a:t>Projektteam nur teilweise Teil der Organisation</a:t>
            </a:r>
          </a:p>
          <a:p>
            <a:pPr lvl="1"/>
            <a:r>
              <a:rPr lang="de-DE" dirty="0"/>
              <a:t>Stark unterschiedliche Kompetenzen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21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Aufgaben während Projektmanagement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Projektantrag</a:t>
            </a:r>
          </a:p>
          <a:p>
            <a:r>
              <a:rPr lang="en-US"/>
              <a:t>Projekt- und Zeitplanung</a:t>
            </a:r>
          </a:p>
          <a:p>
            <a:r>
              <a:rPr lang="en-US"/>
              <a:t>Risikomanagement</a:t>
            </a:r>
          </a:p>
          <a:p>
            <a:r>
              <a:rPr lang="de-DE"/>
              <a:t>Projektkostenkalkulation</a:t>
            </a:r>
          </a:p>
          <a:p>
            <a:r>
              <a:rPr lang="de-DE"/>
              <a:t>Projektüberwachung</a:t>
            </a:r>
          </a:p>
          <a:p>
            <a:r>
              <a:rPr lang="de-DE"/>
              <a:t>Auswahl und Beurteilung des Personals</a:t>
            </a:r>
          </a:p>
          <a:p>
            <a:r>
              <a:rPr lang="de-DE"/>
              <a:t>Präsentation und Erstellen von Berichten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39916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Projektplanung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Papier, Leere, Bleistift, Radiergummi, Gummi, Wei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2880320" cy="31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Projektplanung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50992"/>
            <a:ext cx="6984818" cy="459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1892</Words>
  <Application>Microsoft Office PowerPoint</Application>
  <PresentationFormat>Bildschirmpräsentation (4:3)</PresentationFormat>
  <Paragraphs>375</Paragraphs>
  <Slides>44</Slides>
  <Notes>15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8" baseType="lpstr">
      <vt:lpstr>Arial</vt:lpstr>
      <vt:lpstr>Calibri</vt:lpstr>
      <vt:lpstr>Monotype Sorts</vt:lpstr>
      <vt:lpstr>vorlage_Design1</vt:lpstr>
      <vt:lpstr>PowerPoint-Präsentation</vt:lpstr>
      <vt:lpstr>Inhalt</vt:lpstr>
      <vt:lpstr>Lernziele</vt:lpstr>
      <vt:lpstr>Warum Projektmanagement?</vt:lpstr>
      <vt:lpstr>Was ist Projektmanagement?</vt:lpstr>
      <vt:lpstr>Arten von Projekten</vt:lpstr>
      <vt:lpstr>Aufgaben während Projektmanagement</vt:lpstr>
      <vt:lpstr>PowerPoint-Präsentation</vt:lpstr>
      <vt:lpstr>Projektplanung</vt:lpstr>
      <vt:lpstr>Projektplan</vt:lpstr>
      <vt:lpstr>Meilensteine</vt:lpstr>
      <vt:lpstr>Lieferschritte</vt:lpstr>
      <vt:lpstr>Lastenheft</vt:lpstr>
      <vt:lpstr>Möglicher Aufbau eines Lastenheftes</vt:lpstr>
      <vt:lpstr>Pflichtenheft</vt:lpstr>
      <vt:lpstr>PowerPoint-Präsentation</vt:lpstr>
      <vt:lpstr>Zeitplanung</vt:lpstr>
      <vt:lpstr>Was ist die minimale Projektdauer?</vt:lpstr>
      <vt:lpstr>Netzplan</vt:lpstr>
      <vt:lpstr>Kritischer Pfad</vt:lpstr>
      <vt:lpstr>Gantt-Diagramm</vt:lpstr>
      <vt:lpstr>Gantt-Diagramm für Ressourcen</vt:lpstr>
      <vt:lpstr>Zeitplanung</vt:lpstr>
      <vt:lpstr>Reagieren auf Zeitprobleme</vt:lpstr>
      <vt:lpstr>Zeitprobleme I</vt:lpstr>
      <vt:lpstr>Zeitprobleme II</vt:lpstr>
      <vt:lpstr>Fast-schon-fertig-Syndrom</vt:lpstr>
      <vt:lpstr>Umgehen mit Zeitproblemen</vt:lpstr>
      <vt:lpstr>Umgehen mit Zeitproblemen: Planungsphase</vt:lpstr>
      <vt:lpstr>Umgehen mit Zeitproblemen: Umsetzungsphase</vt:lpstr>
      <vt:lpstr>PowerPoint-Präsentation</vt:lpstr>
      <vt:lpstr>Risiken</vt:lpstr>
      <vt:lpstr>Typische Risiken</vt:lpstr>
      <vt:lpstr>Risikomanagementprozess</vt:lpstr>
      <vt:lpstr>Risikoerkennung</vt:lpstr>
      <vt:lpstr>Risikoanalyse</vt:lpstr>
      <vt:lpstr>Risikoplanung</vt:lpstr>
      <vt:lpstr>Typische Strategien im Risikomanagement</vt:lpstr>
      <vt:lpstr>Weitere Techniken…</vt:lpstr>
      <vt:lpstr>Weitere Techniken …</vt:lpstr>
      <vt:lpstr>Software Teams</vt:lpstr>
      <vt:lpstr>Chief Programmer Teams (Beispiel)</vt:lpstr>
      <vt:lpstr>Directing Teams</vt:lpstr>
      <vt:lpstr>Was Sie mitgenommen haben sollten: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norbert.siegmund</cp:lastModifiedBy>
  <cp:revision>684</cp:revision>
  <dcterms:modified xsi:type="dcterms:W3CDTF">2019-01-15T12:12:55Z</dcterms:modified>
</cp:coreProperties>
</file>