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80" r:id="rId9"/>
    <p:sldId id="263" r:id="rId10"/>
    <p:sldId id="265" r:id="rId11"/>
    <p:sldId id="28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86" r:id="rId24"/>
    <p:sldId id="277" r:id="rId25"/>
    <p:sldId id="278" r:id="rId26"/>
    <p:sldId id="303" r:id="rId27"/>
    <p:sldId id="279" r:id="rId28"/>
    <p:sldId id="304" r:id="rId29"/>
    <p:sldId id="287" r:id="rId30"/>
    <p:sldId id="282" r:id="rId31"/>
    <p:sldId id="288" r:id="rId32"/>
    <p:sldId id="283" r:id="rId33"/>
    <p:sldId id="289" r:id="rId34"/>
    <p:sldId id="290" r:id="rId35"/>
    <p:sldId id="291" r:id="rId36"/>
    <p:sldId id="292" r:id="rId37"/>
    <p:sldId id="294" r:id="rId38"/>
    <p:sldId id="295" r:id="rId39"/>
    <p:sldId id="297" r:id="rId40"/>
    <p:sldId id="298" r:id="rId41"/>
    <p:sldId id="299" r:id="rId42"/>
    <p:sldId id="296" r:id="rId43"/>
    <p:sldId id="301" r:id="rId44"/>
    <p:sldId id="293" r:id="rId45"/>
    <p:sldId id="300" r:id="rId46"/>
    <p:sldId id="302" r:id="rId47"/>
    <p:sldId id="281" r:id="rId48"/>
    <p:sldId id="305" r:id="rId4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75078" autoAdjust="0"/>
  </p:normalViewPr>
  <p:slideViewPr>
    <p:cSldViewPr>
      <p:cViewPr varScale="1">
        <p:scale>
          <a:sx n="93" d="100"/>
          <a:sy n="93" d="100"/>
        </p:scale>
        <p:origin x="-738" y="-90"/>
      </p:cViewPr>
      <p:guideLst>
        <p:guide orient="horz" pos="216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24.04.2014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Vermessungsingeneure</a:t>
            </a:r>
            <a:r>
              <a:rPr lang="de-DE" dirty="0" smtClean="0"/>
              <a:t>:</a:t>
            </a:r>
          </a:p>
          <a:p>
            <a:r>
              <a:rPr lang="de-DE" dirty="0" smtClean="0"/>
              <a:t>Permanentes</a:t>
            </a:r>
            <a:r>
              <a:rPr lang="de-DE" baseline="0" dirty="0" smtClean="0"/>
              <a:t> O</a:t>
            </a:r>
            <a:r>
              <a:rPr lang="de-DE" dirty="0" smtClean="0"/>
              <a:t>bjekt</a:t>
            </a:r>
            <a:r>
              <a:rPr lang="de-DE" baseline="0" dirty="0" smtClean="0"/>
              <a:t>, dass Höhe über NN zeigt; wird dann als Referenz benutzt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Million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instructions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</a:t>
            </a:r>
            <a:r>
              <a:rPr lang="de-DE" dirty="0" smtClean="0"/>
              <a:t> = n/(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= f/(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System</a:t>
            </a:r>
            <a:r>
              <a:rPr lang="de-DE" baseline="0" dirty="0" smtClean="0"/>
              <a:t> Performance Evaluation </a:t>
            </a:r>
            <a:r>
              <a:rPr lang="de-DE" baseline="0" dirty="0" err="1" smtClean="0"/>
              <a:t>Cooperative</a:t>
            </a:r>
            <a:endParaRPr lang="de-DE" baseline="0" dirty="0" smtClean="0"/>
          </a:p>
          <a:p>
            <a:r>
              <a:rPr lang="de-DE" baseline="0" dirty="0" smtClean="0"/>
              <a:t>Benötigte Ausführungszeit für Standard-Programme auf getestetem System messen</a:t>
            </a:r>
          </a:p>
          <a:p>
            <a:r>
              <a:rPr lang="de-DE" baseline="0" dirty="0" smtClean="0"/>
              <a:t>Normalisierung: Ausführungszeit durch Ausführungszeit auf Standard-Rechner teilen</a:t>
            </a:r>
          </a:p>
          <a:p>
            <a:r>
              <a:rPr lang="de-DE" dirty="0" smtClean="0"/>
              <a:t>G</a:t>
            </a:r>
            <a:r>
              <a:rPr lang="de-DE" baseline="0" dirty="0" smtClean="0"/>
              <a:t>eometrischen Mittelwert berechnen = n-</a:t>
            </a:r>
            <a:r>
              <a:rPr lang="de-DE" baseline="0" dirty="0" err="1" smtClean="0"/>
              <a:t>te</a:t>
            </a:r>
            <a:r>
              <a:rPr lang="de-DE" baseline="0" dirty="0" smtClean="0"/>
              <a:t> Wurzel aus Produkt der Messwerte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Improvements</a:t>
            </a:r>
            <a:r>
              <a:rPr lang="de-DE" baseline="0" dirty="0" smtClean="0"/>
              <a:t> per Second: Maß für Qualität der Lösung (rigoros definiert durch mathematische Charakteristiken des Systems) durch benötigte Zeit für Lösung; spezifisch für Probleme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317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127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31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61638" y="285728"/>
            <a:ext cx="82296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5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224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300192" y="476672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60" r:id="rId6"/>
    <p:sldLayoutId id="2147483662" r:id="rId7"/>
    <p:sldLayoutId id="2147483661" r:id="rId8"/>
    <p:sldLayoutId id="2147483664" r:id="rId9"/>
    <p:sldLayoutId id="2147483663" r:id="rId10"/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Performance Messungen</a:t>
            </a:r>
            <a:endParaRPr lang="en-US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Welche Kriterien sollte eine gute Metrik erfüllen?</a:t>
            </a:r>
          </a:p>
          <a:p>
            <a:r>
              <a:rPr lang="en-US" smtClean="0"/>
              <a:t>Sind die vorgestellten Metriken gute Metriken nach Ihren Kriterien?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234614"/>
              </p:ext>
            </p:extLst>
          </p:nvPr>
        </p:nvGraphicFramePr>
        <p:xfrm>
          <a:off x="519541" y="1340768"/>
          <a:ext cx="822892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18"/>
                <a:gridCol w="1431282"/>
                <a:gridCol w="783642"/>
                <a:gridCol w="699464"/>
                <a:gridCol w="997765"/>
                <a:gridCol w="668605"/>
                <a:gridCol w="802327"/>
                <a:gridCol w="14657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Ausführungs-zeit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Zyklen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Reliabilität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Wiederhol-barkeit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Messbarkeit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Konsistenz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Unabhängig-keit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Inhaltsplatzhalter 6"/>
          <p:cNvSpPr txBox="1">
            <a:spLocks/>
          </p:cNvSpPr>
          <p:nvPr/>
        </p:nvSpPr>
        <p:spPr>
          <a:xfrm>
            <a:off x="416084" y="5373217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Beispiel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Prüfungsfrage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Welche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Metrik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(en)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würden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benutzen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um den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schnellsten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Sortieralgorithmus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bestimmen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89360"/>
              </p:ext>
            </p:extLst>
          </p:nvPr>
        </p:nvGraphicFramePr>
        <p:xfrm>
          <a:off x="2195736" y="220486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42563"/>
              </p:ext>
            </p:extLst>
          </p:nvPr>
        </p:nvGraphicFramePr>
        <p:xfrm>
          <a:off x="2195737" y="263691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53619"/>
              </p:ext>
            </p:extLst>
          </p:nvPr>
        </p:nvGraphicFramePr>
        <p:xfrm>
          <a:off x="2195736" y="3033265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66936"/>
              </p:ext>
            </p:extLst>
          </p:nvPr>
        </p:nvGraphicFramePr>
        <p:xfrm>
          <a:off x="2195736" y="371703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27587"/>
              </p:ext>
            </p:extLst>
          </p:nvPr>
        </p:nvGraphicFramePr>
        <p:xfrm>
          <a:off x="2195736" y="4293096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50226"/>
              </p:ext>
            </p:extLst>
          </p:nvPr>
        </p:nvGraphicFramePr>
        <p:xfrm>
          <a:off x="2195736" y="472514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Störvariablen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Beeinflussen</a:t>
            </a:r>
            <a:r>
              <a:rPr lang="en-US" dirty="0" smtClean="0"/>
              <a:t> das </a:t>
            </a:r>
            <a:r>
              <a:rPr lang="en-US" dirty="0" err="1" smtClean="0"/>
              <a:t>Messergebnis</a:t>
            </a:r>
            <a:r>
              <a:rPr lang="en-US" dirty="0" smtClean="0"/>
              <a:t> </a:t>
            </a:r>
            <a:r>
              <a:rPr lang="en-US" dirty="0" err="1" smtClean="0"/>
              <a:t>systematisch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unsystematisch</a:t>
            </a:r>
            <a:endParaRPr lang="en-US" dirty="0" smtClean="0"/>
          </a:p>
          <a:p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Hintergrundprozesse</a:t>
            </a:r>
            <a:endParaRPr lang="en-US" dirty="0" smtClean="0"/>
          </a:p>
          <a:p>
            <a:pPr lvl="1"/>
            <a:r>
              <a:rPr lang="en-US" dirty="0" err="1" smtClean="0"/>
              <a:t>Hardwareunterschiede</a:t>
            </a:r>
            <a:endParaRPr lang="en-US" dirty="0" smtClean="0"/>
          </a:p>
          <a:p>
            <a:pPr lvl="1"/>
            <a:r>
              <a:rPr lang="en-US" dirty="0" err="1" smtClean="0"/>
              <a:t>Temparaturunterschiede</a:t>
            </a:r>
            <a:endParaRPr lang="en-US" dirty="0" smtClean="0"/>
          </a:p>
          <a:p>
            <a:pPr lvl="1"/>
            <a:r>
              <a:rPr lang="en-US" dirty="0" err="1" smtClean="0"/>
              <a:t>Eingabedaten</a:t>
            </a:r>
            <a:r>
              <a:rPr lang="en-US" dirty="0" smtClean="0"/>
              <a:t>, </a:t>
            </a:r>
            <a:r>
              <a:rPr lang="en-US" dirty="0" err="1" smtClean="0"/>
              <a:t>zufällig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Heap-Size</a:t>
            </a:r>
          </a:p>
          <a:p>
            <a:pPr lvl="1"/>
            <a:r>
              <a:rPr lang="en-US" dirty="0" smtClean="0"/>
              <a:t>Hardware-</a:t>
            </a:r>
            <a:r>
              <a:rPr lang="en-US" dirty="0" err="1" smtClean="0"/>
              <a:t>Plattform</a:t>
            </a:r>
            <a:endParaRPr lang="en-US" dirty="0" smtClean="0"/>
          </a:p>
          <a:p>
            <a:pPr lvl="1"/>
            <a:r>
              <a:rPr lang="en-US" dirty="0" smtClean="0"/>
              <a:t>System-Interrupts</a:t>
            </a:r>
          </a:p>
          <a:p>
            <a:pPr lvl="1"/>
            <a:r>
              <a:rPr lang="en-US" dirty="0" err="1" smtClean="0"/>
              <a:t>Parallelität</a:t>
            </a:r>
            <a:r>
              <a:rPr lang="en-US" dirty="0" smtClean="0"/>
              <a:t> in Single- und </a:t>
            </a:r>
            <a:r>
              <a:rPr lang="en-US" dirty="0" err="1" smtClean="0"/>
              <a:t>Multicore-Systemen</a:t>
            </a:r>
            <a:endParaRPr lang="en-US" dirty="0" smtClean="0"/>
          </a:p>
          <a:p>
            <a:pPr lvl="1"/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den </a:t>
            </a:r>
            <a:r>
              <a:rPr lang="en-US" dirty="0" err="1" smtClean="0"/>
              <a:t>Einfluss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Störvariablen</a:t>
            </a:r>
            <a:r>
              <a:rPr lang="en-US" dirty="0" smtClean="0"/>
              <a:t> </a:t>
            </a:r>
            <a:r>
              <a:rPr lang="en-US" dirty="0" err="1" smtClean="0"/>
              <a:t>kontrollieren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Typisches Vorgehen: Bester Wert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Wiederholen</a:t>
            </a:r>
            <a:endParaRPr lang="en-US" dirty="0" smtClean="0"/>
          </a:p>
          <a:p>
            <a:r>
              <a:rPr lang="en-US" dirty="0" smtClean="0"/>
              <a:t>Bester, </a:t>
            </a:r>
            <a:r>
              <a:rPr lang="en-US" dirty="0" err="1" smtClean="0"/>
              <a:t>zweitbester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schlechtester</a:t>
            </a:r>
            <a:r>
              <a:rPr lang="en-US" dirty="0" smtClean="0"/>
              <a:t> Wert</a:t>
            </a:r>
          </a:p>
          <a:p>
            <a:endParaRPr lang="en-US" dirty="0" smtClean="0"/>
          </a:p>
          <a:p>
            <a:r>
              <a:rPr lang="en-US" dirty="0" err="1" smtClean="0"/>
              <a:t>Bsp</a:t>
            </a:r>
            <a:r>
              <a:rPr lang="en-US" dirty="0" smtClean="0"/>
              <a:t>: </a:t>
            </a:r>
            <a:r>
              <a:rPr lang="en-US" dirty="0" err="1" smtClean="0"/>
              <a:t>Antwortzeiten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Programmieraufgabe</a:t>
            </a:r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einlesen</a:t>
            </a:r>
            <a:endParaRPr lang="en-US" dirty="0" smtClean="0"/>
          </a:p>
          <a:p>
            <a:pPr lvl="1"/>
            <a:r>
              <a:rPr lang="en-US" sz="2000" dirty="0" smtClean="0"/>
              <a:t>data &lt;- read.csv("rt.csv", header=TRUE, sep = ";", </a:t>
            </a:r>
            <a:r>
              <a:rPr lang="en-US" sz="2000" dirty="0" err="1" smtClean="0"/>
              <a:t>dec</a:t>
            </a:r>
            <a:r>
              <a:rPr lang="en-US" sz="2000" dirty="0" smtClean="0"/>
              <a:t> = ".")</a:t>
            </a:r>
          </a:p>
          <a:p>
            <a:pPr lvl="1"/>
            <a:r>
              <a:rPr lang="en-US" sz="2000" dirty="0" smtClean="0"/>
              <a:t>header: </a:t>
            </a:r>
            <a:r>
              <a:rPr lang="en-US" sz="2000" dirty="0" err="1" smtClean="0"/>
              <a:t>gibt</a:t>
            </a:r>
            <a:r>
              <a:rPr lang="en-US" sz="2000" dirty="0" smtClean="0"/>
              <a:t> an, ob </a:t>
            </a:r>
            <a:r>
              <a:rPr lang="en-US" sz="2000" dirty="0" err="1" smtClean="0"/>
              <a:t>Variablen</a:t>
            </a:r>
            <a:r>
              <a:rPr lang="en-US" sz="2000" dirty="0" smtClean="0"/>
              <a:t>/</a:t>
            </a:r>
            <a:r>
              <a:rPr lang="en-US" sz="2000" dirty="0" err="1" smtClean="0"/>
              <a:t>Spaltennamen</a:t>
            </a:r>
            <a:r>
              <a:rPr lang="en-US" sz="2000" dirty="0" smtClean="0"/>
              <a:t> in </a:t>
            </a:r>
            <a:r>
              <a:rPr lang="en-US" sz="2000" dirty="0" err="1" smtClean="0"/>
              <a:t>der</a:t>
            </a:r>
            <a:r>
              <a:rPr lang="en-US" sz="2000" dirty="0" smtClean="0"/>
              <a:t> </a:t>
            </a:r>
            <a:r>
              <a:rPr lang="en-US" sz="2000" dirty="0" err="1" smtClean="0"/>
              <a:t>ersten</a:t>
            </a:r>
            <a:r>
              <a:rPr lang="en-US" sz="2000" dirty="0" smtClean="0"/>
              <a:t> </a:t>
            </a:r>
            <a:r>
              <a:rPr lang="en-US" sz="2000" dirty="0" err="1" smtClean="0"/>
              <a:t>Zeile</a:t>
            </a:r>
            <a:r>
              <a:rPr lang="en-US" sz="2000" dirty="0" smtClean="0"/>
              <a:t> </a:t>
            </a:r>
            <a:r>
              <a:rPr lang="en-US" sz="2000" dirty="0" err="1" smtClean="0"/>
              <a:t>stehen</a:t>
            </a:r>
            <a:endParaRPr lang="en-US" sz="2000" dirty="0" smtClean="0"/>
          </a:p>
          <a:p>
            <a:pPr lvl="1"/>
            <a:r>
              <a:rPr lang="en-US" sz="2000" dirty="0" smtClean="0"/>
              <a:t>sep: Separator </a:t>
            </a:r>
            <a:r>
              <a:rPr lang="en-US" sz="2000" dirty="0" err="1" smtClean="0"/>
              <a:t>für</a:t>
            </a:r>
            <a:r>
              <a:rPr lang="en-US" sz="2000" dirty="0" smtClean="0"/>
              <a:t> </a:t>
            </a:r>
            <a:r>
              <a:rPr lang="en-US" sz="2000" dirty="0" err="1" smtClean="0"/>
              <a:t>Datensätze</a:t>
            </a:r>
            <a:r>
              <a:rPr lang="en-US" sz="2000" dirty="0" smtClean="0"/>
              <a:t> in </a:t>
            </a:r>
            <a:r>
              <a:rPr lang="en-US" sz="2000" dirty="0" err="1" smtClean="0"/>
              <a:t>der</a:t>
            </a:r>
            <a:r>
              <a:rPr lang="en-US" sz="2000" dirty="0" smtClean="0"/>
              <a:t> </a:t>
            </a:r>
            <a:r>
              <a:rPr lang="en-US" sz="2000" dirty="0" err="1" smtClean="0"/>
              <a:t>selben</a:t>
            </a:r>
            <a:r>
              <a:rPr lang="en-US" sz="2000" dirty="0" smtClean="0"/>
              <a:t> </a:t>
            </a:r>
            <a:r>
              <a:rPr lang="en-US" sz="2000" dirty="0" err="1" smtClean="0"/>
              <a:t>Zeile</a:t>
            </a:r>
            <a:endParaRPr lang="en-US" sz="2000" dirty="0" smtClean="0"/>
          </a:p>
          <a:p>
            <a:pPr lvl="1"/>
            <a:r>
              <a:rPr lang="en-US" sz="2000" dirty="0" err="1" smtClean="0"/>
              <a:t>dec</a:t>
            </a:r>
            <a:r>
              <a:rPr lang="en-US" sz="2000" dirty="0" smtClean="0"/>
              <a:t>: </a:t>
            </a:r>
            <a:r>
              <a:rPr lang="en-US" sz="2000" dirty="0" err="1" smtClean="0"/>
              <a:t>Dezimaltrennzeichen</a:t>
            </a:r>
            <a:endParaRPr lang="en-US" sz="2000" dirty="0" smtClean="0"/>
          </a:p>
          <a:p>
            <a:pPr lvl="1"/>
            <a:r>
              <a:rPr lang="en-US" sz="2000" dirty="0" err="1" smtClean="0"/>
              <a:t>rt</a:t>
            </a:r>
            <a:r>
              <a:rPr lang="en-US" sz="2000" dirty="0" smtClean="0"/>
              <a:t> &lt;- </a:t>
            </a:r>
            <a:r>
              <a:rPr lang="en-US" sz="2000" dirty="0"/>
              <a:t>data</a:t>
            </a:r>
            <a:r>
              <a:rPr lang="en-US" sz="2000" dirty="0" smtClean="0"/>
              <a:t>[,’time</a:t>
            </a:r>
            <a:r>
              <a:rPr lang="en-US" sz="2000" dirty="0"/>
              <a:t>’]</a:t>
            </a:r>
            <a:endParaRPr lang="en-US" sz="2000" dirty="0" smtClean="0"/>
          </a:p>
          <a:p>
            <a:pPr lvl="1"/>
            <a:r>
              <a:rPr lang="en-US" sz="2000" dirty="0" smtClean="0"/>
              <a:t>min(</a:t>
            </a:r>
            <a:r>
              <a:rPr lang="en-US" sz="2000" dirty="0" err="1" smtClean="0"/>
              <a:t>rt</a:t>
            </a:r>
            <a:r>
              <a:rPr lang="en-US" sz="2000" dirty="0" smtClean="0"/>
              <a:t>)/max(</a:t>
            </a:r>
            <a:r>
              <a:rPr lang="en-US" sz="2000" dirty="0" err="1" smtClean="0"/>
              <a:t>rt</a:t>
            </a:r>
            <a:r>
              <a:rPr lang="en-US" sz="2000" dirty="0" smtClean="0"/>
              <a:t>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Typisches Vorgehen: Mittelwert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Messung</a:t>
            </a:r>
            <a:r>
              <a:rPr lang="en-US" dirty="0" smtClean="0"/>
              <a:t> </a:t>
            </a:r>
            <a:r>
              <a:rPr lang="en-US" dirty="0" err="1" smtClean="0"/>
              <a:t>wiederholen</a:t>
            </a:r>
            <a:endParaRPr lang="en-US" dirty="0" smtClean="0"/>
          </a:p>
          <a:p>
            <a:r>
              <a:rPr lang="en-US" dirty="0" err="1" smtClean="0"/>
              <a:t>Mittelwert</a:t>
            </a:r>
            <a:r>
              <a:rPr lang="en-US" dirty="0" smtClean="0"/>
              <a:t> </a:t>
            </a:r>
            <a:r>
              <a:rPr lang="en-US" dirty="0" err="1" smtClean="0"/>
              <a:t>bilden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882650" y="3135313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135313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Wert, </a:t>
            </a:r>
            <a:r>
              <a:rPr lang="en-US" dirty="0" err="1" smtClean="0"/>
              <a:t>der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Mitte</a:t>
            </a:r>
            <a:r>
              <a:rPr lang="en-US" dirty="0" smtClean="0"/>
              <a:t> </a:t>
            </a:r>
            <a:r>
              <a:rPr lang="en-US" dirty="0" err="1" smtClean="0"/>
              <a:t>liegt</a:t>
            </a:r>
            <a:endParaRPr lang="en-US" dirty="0" smtClean="0"/>
          </a:p>
          <a:p>
            <a:r>
              <a:rPr lang="en-US" dirty="0" smtClean="0"/>
              <a:t>Robust </a:t>
            </a:r>
            <a:r>
              <a:rPr lang="en-US" dirty="0" err="1" smtClean="0"/>
              <a:t>gegen</a:t>
            </a:r>
            <a:r>
              <a:rPr lang="en-US" dirty="0" smtClean="0"/>
              <a:t> </a:t>
            </a:r>
            <a:r>
              <a:rPr lang="en-US" dirty="0" err="1" smtClean="0"/>
              <a:t>Ausreißer</a:t>
            </a:r>
            <a:endParaRPr lang="en-US" dirty="0" smtClean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gerader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an </a:t>
            </a:r>
            <a:r>
              <a:rPr lang="en-US" dirty="0" err="1" smtClean="0"/>
              <a:t>Messwerten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Arithmetisches</a:t>
            </a:r>
            <a:r>
              <a:rPr lang="en-US" dirty="0" smtClean="0"/>
              <a:t> </a:t>
            </a:r>
            <a:r>
              <a:rPr lang="en-US" dirty="0" err="1" smtClean="0"/>
              <a:t>Mittel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mittleren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endParaRPr lang="en-US" dirty="0" smtClean="0"/>
          </a:p>
          <a:p>
            <a:pPr lvl="1"/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mittleren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angeben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 oder Mittelwert?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Median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arithemtisches</a:t>
            </a:r>
            <a:r>
              <a:rPr lang="en-US" dirty="0" smtClean="0"/>
              <a:t> </a:t>
            </a:r>
            <a:r>
              <a:rPr lang="en-US" dirty="0" err="1" smtClean="0"/>
              <a:t>Mittel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endParaRPr lang="en-US" dirty="0" smtClean="0"/>
          </a:p>
          <a:p>
            <a:pPr lvl="1"/>
            <a:r>
              <a:rPr lang="en-US" dirty="0" err="1" smtClean="0"/>
              <a:t>Ordinale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*</a:t>
            </a:r>
          </a:p>
          <a:p>
            <a:pPr lvl="1"/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Messwerte</a:t>
            </a:r>
            <a:endParaRPr lang="en-US" dirty="0" smtClean="0"/>
          </a:p>
          <a:p>
            <a:pPr lvl="1"/>
            <a:r>
              <a:rPr lang="en-US" dirty="0" err="1" smtClean="0"/>
              <a:t>Asymmetrische</a:t>
            </a:r>
            <a:r>
              <a:rPr lang="en-US" dirty="0" smtClean="0"/>
              <a:t> </a:t>
            </a:r>
            <a:r>
              <a:rPr lang="en-US" dirty="0" err="1" smtClean="0"/>
              <a:t>Verteilung</a:t>
            </a:r>
            <a:endParaRPr lang="en-US" dirty="0" smtClean="0"/>
          </a:p>
          <a:p>
            <a:pPr lvl="1"/>
            <a:r>
              <a:rPr lang="en-US" dirty="0" err="1" smtClean="0"/>
              <a:t>Ausreißer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Skalenniveaus</a:t>
            </a:r>
            <a:endParaRPr lang="en-US" dirty="0" smtClean="0"/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Geschlecht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Platzierungen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Metrisch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Temperatur</a:t>
            </a:r>
            <a:r>
              <a:rPr lang="en-US" dirty="0" smtClean="0"/>
              <a:t>, </a:t>
            </a:r>
            <a:r>
              <a:rPr lang="en-US" dirty="0" err="1" smtClean="0"/>
              <a:t>Antwortzeit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Daten anschauen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Überblick verschaffen</a:t>
            </a:r>
          </a:p>
          <a:p>
            <a:r>
              <a:rPr lang="en-US" smtClean="0"/>
              <a:t>Verteilung und Ausreißer einschätzen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Histogramme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dirty="0" err="1" smtClean="0"/>
              <a:t>Häufigkeit</a:t>
            </a:r>
            <a:r>
              <a:rPr lang="en-US" dirty="0" smtClean="0"/>
              <a:t> von </a:t>
            </a:r>
            <a:r>
              <a:rPr lang="en-US" dirty="0" err="1" smtClean="0"/>
              <a:t>Messwerten</a:t>
            </a:r>
            <a:r>
              <a:rPr lang="en-US" dirty="0" smtClean="0"/>
              <a:t> in </a:t>
            </a:r>
            <a:r>
              <a:rPr lang="en-US" dirty="0" err="1" smtClean="0"/>
              <a:t>festgelegten</a:t>
            </a:r>
            <a:r>
              <a:rPr lang="en-US" dirty="0" smtClean="0"/>
              <a:t> </a:t>
            </a:r>
            <a:r>
              <a:rPr lang="en-US" dirty="0" err="1" smtClean="0"/>
              <a:t>Bereichen</a:t>
            </a:r>
            <a:endParaRPr lang="en-US" dirty="0" smtClean="0"/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 smtClean="0"/>
              <a:t>rtNum</a:t>
            </a:r>
            <a:r>
              <a:rPr lang="en-US" sz="2400" dirty="0" smtClean="0"/>
              <a:t> &lt;-</a:t>
            </a:r>
            <a:r>
              <a:rPr lang="en-US" sz="2400" dirty="0" err="1" smtClean="0"/>
              <a:t>as.numeric</a:t>
            </a:r>
            <a:r>
              <a:rPr lang="en-US" sz="2400" dirty="0" smtClean="0"/>
              <a:t>(</a:t>
            </a:r>
            <a:r>
              <a:rPr lang="en-US" sz="2400" dirty="0" err="1" smtClean="0"/>
              <a:t>unlist</a:t>
            </a:r>
            <a:r>
              <a:rPr lang="en-US" sz="2400" dirty="0" smtClean="0"/>
              <a:t>(</a:t>
            </a:r>
            <a:r>
              <a:rPr lang="en-US" sz="2400" dirty="0" err="1" smtClean="0"/>
              <a:t>rt</a:t>
            </a:r>
            <a:r>
              <a:rPr lang="en-US" sz="2400" dirty="0" smtClean="0"/>
              <a:t>))</a:t>
            </a:r>
          </a:p>
          <a:p>
            <a:pPr marL="4130675" lvl="1" indent="-277813" defTabSz="739775"/>
            <a:r>
              <a:rPr lang="en-US" sz="2400" dirty="0" err="1" smtClean="0"/>
              <a:t>hist</a:t>
            </a:r>
            <a:r>
              <a:rPr lang="en-US" sz="2400" dirty="0" smtClean="0"/>
              <a:t>(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Einordnung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Mensch-Computer---Technisch</a:t>
            </a:r>
            <a:endParaRPr lang="en-US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Qualitativ---Quantitativ</a:t>
            </a:r>
            <a:endParaRPr lang="en-US"/>
          </a:p>
        </p:txBody>
      </p:sp>
      <p:sp>
        <p:nvSpPr>
          <p:cNvPr id="11" name="Wolke 10"/>
          <p:cNvSpPr/>
          <p:nvPr/>
        </p:nvSpPr>
        <p:spPr>
          <a:xfrm>
            <a:off x="1357290" y="2071678"/>
            <a:ext cx="2428892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Kontrollierte Experimente mit Probanden</a:t>
            </a:r>
            <a:endParaRPr lang="en-US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1785950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Zeitreihenanalysen</a:t>
            </a:r>
            <a:endParaRPr lang="en-US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Think-Aloud Protokolle</a:t>
            </a:r>
            <a:endParaRPr lang="en-US"/>
          </a:p>
        </p:txBody>
      </p:sp>
      <p:sp>
        <p:nvSpPr>
          <p:cNvPr id="15" name="Wolke 14"/>
          <p:cNvSpPr/>
          <p:nvPr/>
        </p:nvSpPr>
        <p:spPr>
          <a:xfrm>
            <a:off x="2786050" y="3786190"/>
            <a:ext cx="164307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Interview</a:t>
            </a:r>
            <a:endParaRPr lang="en-US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Fragebögen</a:t>
            </a:r>
            <a:endParaRPr lang="en-US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Beweise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Fallstudien</a:t>
            </a:r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6858016" y="1857364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928794" y="442913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52566" y="208120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8001024" y="264318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Boxplot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endParaRPr lang="en-US" dirty="0" smtClean="0"/>
          </a:p>
          <a:p>
            <a:pPr lvl="1"/>
            <a:r>
              <a:rPr lang="en-US" dirty="0" smtClean="0"/>
              <a:t>Median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breite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endParaRPr lang="en-US" dirty="0" smtClean="0"/>
          </a:p>
          <a:p>
            <a:pPr lvl="1"/>
            <a:r>
              <a:rPr lang="en-US" dirty="0" smtClean="0"/>
              <a:t>Quartile </a:t>
            </a:r>
            <a:r>
              <a:rPr lang="en-US" dirty="0" err="1" smtClean="0"/>
              <a:t>als</a:t>
            </a:r>
            <a:r>
              <a:rPr lang="en-US" dirty="0" smtClean="0"/>
              <a:t> Box </a:t>
            </a:r>
            <a:r>
              <a:rPr lang="de-DE" dirty="0" smtClean="0"/>
              <a:t>(50% aller Werte in der Box)</a:t>
            </a:r>
          </a:p>
          <a:p>
            <a:pPr lvl="1"/>
            <a:r>
              <a:rPr lang="en-US" dirty="0" smtClean="0"/>
              <a:t>Whiskers</a:t>
            </a:r>
          </a:p>
          <a:p>
            <a:pPr lvl="1"/>
            <a:r>
              <a:rPr lang="en-US" dirty="0" err="1" smtClean="0"/>
              <a:t>Ausreisser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Punkte</a:t>
            </a:r>
            <a:endParaRPr lang="en-US" dirty="0" smtClean="0"/>
          </a:p>
          <a:p>
            <a:r>
              <a:rPr lang="en-US" dirty="0" err="1" smtClean="0"/>
              <a:t>Graphische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Verteilungen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25302" y="3051761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Zeigt</a:t>
            </a:r>
            <a:r>
              <a:rPr lang="en-US" dirty="0" smtClean="0"/>
              <a:t>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Boxplot die </a:t>
            </a:r>
            <a:r>
              <a:rPr lang="en-US" dirty="0" err="1" smtClean="0"/>
              <a:t>Verteilung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vioplot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vioplot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vioplot</a:t>
            </a:r>
            <a:r>
              <a:rPr lang="en-US" dirty="0" smtClean="0"/>
              <a:t>(</a:t>
            </a:r>
            <a:r>
              <a:rPr lang="en-US" dirty="0" err="1" smtClean="0"/>
              <a:t>rtNum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8920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16314" y="2664803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Messmodel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y = </a:t>
            </a:r>
            <a:r>
              <a:rPr lang="el-GR" smtClean="0"/>
              <a:t>τ</a:t>
            </a:r>
            <a:r>
              <a:rPr lang="de-DE" smtClean="0"/>
              <a:t> + </a:t>
            </a:r>
            <a:r>
              <a:rPr lang="el-GR" smtClean="0"/>
              <a:t>ε</a:t>
            </a:r>
            <a:endParaRPr lang="de-DE" smtClean="0"/>
          </a:p>
          <a:p>
            <a:endParaRPr lang="en-US" smtClean="0"/>
          </a:p>
          <a:p>
            <a:r>
              <a:rPr lang="en-US" smtClean="0"/>
              <a:t>y: beobachteter Wert</a:t>
            </a:r>
          </a:p>
          <a:p>
            <a:r>
              <a:rPr lang="el-GR" smtClean="0"/>
              <a:t>τ</a:t>
            </a:r>
            <a:r>
              <a:rPr lang="en-US" smtClean="0"/>
              <a:t>: wahrer Wert</a:t>
            </a:r>
          </a:p>
          <a:p>
            <a:r>
              <a:rPr lang="el-GR" smtClean="0"/>
              <a:t>ε</a:t>
            </a:r>
            <a:r>
              <a:rPr lang="en-US" smtClean="0"/>
              <a:t>: Fehler</a:t>
            </a:r>
          </a:p>
          <a:p>
            <a:endParaRPr lang="en-US" smtClean="0"/>
          </a:p>
          <a:p>
            <a:r>
              <a:rPr lang="en-US" smtClean="0"/>
              <a:t>Population: griechische Buchstaben</a:t>
            </a:r>
          </a:p>
          <a:p>
            <a:r>
              <a:rPr lang="en-US" smtClean="0"/>
              <a:t>Stichprobe: deutsche Buchstaben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Fehlermodell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Mittelwert</a:t>
            </a:r>
            <a:r>
              <a:rPr lang="en-US" dirty="0" smtClean="0"/>
              <a:t>: 10</a:t>
            </a:r>
          </a:p>
          <a:p>
            <a:endParaRPr lang="de-DE" dirty="0" smtClean="0"/>
          </a:p>
          <a:p>
            <a:r>
              <a:rPr lang="de-DE" dirty="0" smtClean="0"/>
              <a:t>1 zufälliger Fehler, Einfluss +/- 1</a:t>
            </a:r>
          </a:p>
          <a:p>
            <a:r>
              <a:rPr lang="de-DE" dirty="0" smtClean="0"/>
              <a:t>Messwerte: 9 (50%) und 11 (50%)</a:t>
            </a:r>
          </a:p>
          <a:p>
            <a:endParaRPr lang="de-DE" dirty="0" smtClean="0"/>
          </a:p>
          <a:p>
            <a:r>
              <a:rPr lang="de-DE" dirty="0" smtClean="0"/>
              <a:t>2 zufällige Fehler, je +/- 1</a:t>
            </a:r>
          </a:p>
          <a:p>
            <a:r>
              <a:rPr lang="de-DE" dirty="0" smtClean="0"/>
              <a:t>Messwerte: 8 (25%), 10 (50%) und 12 (25%)</a:t>
            </a:r>
          </a:p>
          <a:p>
            <a:endParaRPr lang="de-DE" dirty="0" smtClean="0"/>
          </a:p>
          <a:p>
            <a:r>
              <a:rPr lang="de-DE" dirty="0" smtClean="0"/>
              <a:t>3 zufällige Fehler, je +/- 1</a:t>
            </a:r>
          </a:p>
          <a:p>
            <a:r>
              <a:rPr lang="de-DE" dirty="0" smtClean="0"/>
              <a:t>Messwerte: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zufällige Fehler, je +/- 1</a:t>
            </a:r>
          </a:p>
          <a:p>
            <a:r>
              <a:rPr lang="de-DE" dirty="0" smtClean="0"/>
              <a:t>Normalverteilung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Normalverteilung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285860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Streuung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Mittelwert: 45,55</a:t>
            </a:r>
          </a:p>
          <a:p>
            <a:r>
              <a:rPr lang="de-DE" dirty="0" smtClean="0"/>
              <a:t>Boxplot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5" name="Picture 2" descr="G:\work\lehre\EMC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96910" y="1035537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6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Standardabweichung</a:t>
            </a:r>
            <a:endParaRPr lang="en-US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2832100" y="3621088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Formel" r:id="rId3" imgW="3479760" imgH="482400" progId="Equation.3">
                  <p:embed/>
                </p:oleObj>
              </mc:Choice>
              <mc:Fallback>
                <p:oleObj name="Formel" r:id="rId3" imgW="3479760" imgH="482400" progId="Equation.3">
                  <p:embed/>
                  <p:pic>
                    <p:nvPicPr>
                      <p:cNvPr id="0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621088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141273"/>
            <a:ext cx="7714448" cy="33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7000892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Bildquelle CC BY 2.5 Mwtoews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Standardabweichung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sd</a:t>
            </a:r>
            <a:r>
              <a:rPr lang="de-DE" dirty="0" smtClean="0"/>
              <a:t>(</a:t>
            </a:r>
            <a:r>
              <a:rPr lang="de-DE" dirty="0" err="1" smtClean="0"/>
              <a:t>rtNum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21,55</a:t>
            </a:r>
          </a:p>
          <a:p>
            <a:r>
              <a:rPr lang="de-DE" dirty="0" smtClean="0"/>
              <a:t>Mittelwert: 45,55</a:t>
            </a:r>
          </a:p>
          <a:p>
            <a:endParaRPr lang="de-DE" dirty="0"/>
          </a:p>
          <a:p>
            <a:r>
              <a:rPr lang="de-DE" dirty="0" smtClean="0"/>
              <a:t>24 –&gt; 45,55 (34 % der Messwerte)</a:t>
            </a:r>
          </a:p>
          <a:p>
            <a:r>
              <a:rPr lang="de-DE" dirty="0" smtClean="0"/>
              <a:t>45,55 –&gt; 67,1 (34% der Messwerte)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3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Standardabweichung: Anwendung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Ausreißer definieren</a:t>
            </a:r>
          </a:p>
          <a:p>
            <a:r>
              <a:rPr lang="en-US" smtClean="0"/>
              <a:t>Hochbegabung definieren</a:t>
            </a:r>
          </a:p>
          <a:p>
            <a:r>
              <a:rPr lang="en-US" smtClean="0"/>
              <a:t>Entdeckung des Higgs-Boson verkünden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Bestimmen Sie die schnellste Sortierfunktion</a:t>
            </a:r>
          </a:p>
          <a:p>
            <a:pPr lvl="1"/>
            <a:r>
              <a:rPr lang="en-US" smtClean="0"/>
              <a:t>Gruppe 1: Mergesort vs. Quicksort</a:t>
            </a:r>
          </a:p>
          <a:p>
            <a:pPr lvl="1"/>
            <a:r>
              <a:rPr lang="en-US" smtClean="0"/>
              <a:t>Gruppe 2: Quicksort Rekursiv vs. Quicksort Iterativ</a:t>
            </a:r>
          </a:p>
          <a:p>
            <a:pPr lvl="1"/>
            <a:r>
              <a:rPr lang="en-US" smtClean="0"/>
              <a:t>Gruppe 3: Quicksort Java vs. Quicksort C</a:t>
            </a:r>
          </a:p>
          <a:p>
            <a:pPr lvl="1"/>
            <a:r>
              <a:rPr lang="en-US" smtClean="0"/>
              <a:t>Gruppe 4: Quicksort C++ vs. Quicksort Haskell</a:t>
            </a:r>
          </a:p>
          <a:p>
            <a:r>
              <a:rPr lang="en-US" smtClean="0"/>
              <a:t>Stellen Sie die Ergebnisse mit einem Poster vor</a:t>
            </a:r>
          </a:p>
          <a:p>
            <a:r>
              <a:rPr lang="en-US" smtClean="0"/>
              <a:t>Diskutieren Sie die Ergebnisse. Vertrauen Sie den Ergebnissen der anderen Teilnehmer?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: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Mittelwert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baseline="0" dirty="0" smtClean="0"/>
              <a:t>z:</a:t>
            </a:r>
            <a:r>
              <a:rPr lang="de-DE" sz="3200" dirty="0" smtClean="0"/>
              <a:t> x-Wert der Standardnormalverteilung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dirty="0" err="1" smtClean="0"/>
              <a:t>alpha</a:t>
            </a:r>
            <a:r>
              <a:rPr lang="de-DE" sz="3200" dirty="0" smtClean="0"/>
              <a:t>: 1-Wert des Konfidenzintervall (z.B. 95%)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s: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Standardaweichung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n: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Anzahl der Messungen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Konfidenzintervall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28076"/>
              </p:ext>
            </p:extLst>
          </p:nvPr>
        </p:nvGraphicFramePr>
        <p:xfrm>
          <a:off x="1547664" y="1752600"/>
          <a:ext cx="527140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0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52600"/>
                        <a:ext cx="5271409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25227"/>
              </p:ext>
            </p:extLst>
          </p:nvPr>
        </p:nvGraphicFramePr>
        <p:xfrm>
          <a:off x="971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3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Konfidenzintervall: Bedeutung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en-US" smtClean="0"/>
              <a:t>Bedeutung</a:t>
            </a:r>
          </a:p>
          <a:p>
            <a:pPr marL="400050"/>
            <a:r>
              <a:rPr lang="en-US" sz="3600" smtClean="0"/>
              <a:t>Vertrauensintervall</a:t>
            </a:r>
          </a:p>
          <a:p>
            <a:pPr marL="400050"/>
            <a:r>
              <a:rPr lang="en-US" sz="3600" smtClean="0"/>
              <a:t>Wahrer Mittelwert liegt in 95% im Intervall</a:t>
            </a:r>
          </a:p>
          <a:p>
            <a:pPr marL="400050"/>
            <a:r>
              <a:rPr lang="en-US" sz="3600" smtClean="0"/>
              <a:t>Technischer: </a:t>
            </a:r>
            <a:r>
              <a:rPr lang="de-DE" sz="3600" smtClean="0"/>
              <a:t>Bei grosser Anzahl von Wiederholungen des Experiments liegt in 95% der Fälle der wahre Mittelwert in dem jeweils berechneten Konfidenzintervall</a:t>
            </a:r>
            <a:endParaRPr lang="en-US" sz="3600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Konfidenzintervall: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Überlappung: </a:t>
            </a:r>
            <a:r>
              <a:rPr lang="de-DE" dirty="0" err="1" smtClean="0"/>
              <a:t>vmtl</a:t>
            </a:r>
            <a:r>
              <a:rPr lang="de-DE" dirty="0" smtClean="0"/>
              <a:t> kein Unterschied</a:t>
            </a:r>
          </a:p>
          <a:p>
            <a:r>
              <a:rPr lang="de-DE" dirty="0" smtClean="0"/>
              <a:t>Keine Überlappung: </a:t>
            </a:r>
            <a:r>
              <a:rPr lang="de-DE" dirty="0" err="1" smtClean="0"/>
              <a:t>vmtl</a:t>
            </a:r>
            <a:r>
              <a:rPr lang="de-DE" dirty="0" smtClean="0"/>
              <a:t> Unterschied</a:t>
            </a:r>
          </a:p>
          <a:p>
            <a:endParaRPr lang="de-DE" dirty="0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Mehr Messungen verkleinert Intervalle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2428888"/>
            <a:ext cx="38100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Genauigkeit vs. Präzision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47925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2786050" y="5143512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000232" y="5500702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Präzision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Streuung</a:t>
            </a:r>
            <a:r>
              <a:rPr lang="en-US" dirty="0" smtClean="0">
                <a:solidFill>
                  <a:schemeClr val="tx1"/>
                </a:solidFill>
              </a:rPr>
              <a:t> um </a:t>
            </a:r>
            <a:r>
              <a:rPr lang="en-US" dirty="0" err="1" smtClean="0">
                <a:solidFill>
                  <a:schemeClr val="tx1"/>
                </a:solidFill>
              </a:rPr>
              <a:t>Stichprobenmittelwert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feil nach links und rechts 7"/>
          <p:cNvSpPr/>
          <p:nvPr/>
        </p:nvSpPr>
        <p:spPr>
          <a:xfrm>
            <a:off x="3857620" y="2428074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285984" y="1571612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tx1"/>
                </a:solidFill>
              </a:rPr>
              <a:t>Genauigkeit:</a:t>
            </a:r>
          </a:p>
          <a:p>
            <a:r>
              <a:rPr lang="en-US" smtClean="0">
                <a:solidFill>
                  <a:schemeClr val="tx1"/>
                </a:solidFill>
              </a:rPr>
              <a:t>Abweichung beobachteter Mittlewerte vom wahren Mittelwert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3106727" y="3678239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572264" y="1643050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Wichtig bei Zeitmessungen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500826" y="542926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Ursache von Messfehlern unklar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Zufällige vs. Systematische Fehler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mtClean="0"/>
              <a:t>Systematische Fehler: Fehler des Experiments/der </a:t>
            </a:r>
            <a:r>
              <a:rPr lang="en-US" smtClean="0"/>
              <a:t>Messmethode</a:t>
            </a:r>
          </a:p>
          <a:p>
            <a:pPr lvl="1"/>
            <a:r>
              <a:rPr lang="de-DE" smtClean="0"/>
              <a:t>CPU Speed: Messung bei unterschiedliche Temperaturen</a:t>
            </a:r>
          </a:p>
          <a:p>
            <a:pPr lvl="1"/>
            <a:r>
              <a:rPr lang="de-DE" smtClean="0"/>
              <a:t>Zustand nicht zurückgesetzt für zweite Messung</a:t>
            </a:r>
          </a:p>
          <a:p>
            <a:pPr lvl="1"/>
            <a:r>
              <a:rPr lang="de-DE" smtClean="0"/>
              <a:t>Geringe Varianz, bis konstant über alle Messungen</a:t>
            </a:r>
          </a:p>
          <a:p>
            <a:pPr lvl="1"/>
            <a:r>
              <a:rPr lang="de-DE" smtClean="0"/>
              <a:t>Im Design ausschließen, braucht Erfahrung</a:t>
            </a:r>
          </a:p>
          <a:p>
            <a:pPr lvl="1">
              <a:buFont typeface="Arial" pitchFamily="34" charset="0"/>
              <a:buChar char="→"/>
            </a:pPr>
            <a:r>
              <a:rPr lang="en-US" smtClean="0"/>
              <a:t>Genauigkeit</a:t>
            </a:r>
          </a:p>
          <a:p>
            <a:r>
              <a:rPr lang="en-US" smtClean="0"/>
              <a:t>Zufällige Fehler</a:t>
            </a:r>
          </a:p>
          <a:p>
            <a:pPr lvl="1"/>
            <a:r>
              <a:rPr lang="en-US" smtClean="0"/>
              <a:t>Nicht kontrollierbar</a:t>
            </a:r>
          </a:p>
          <a:p>
            <a:pPr lvl="1"/>
            <a:r>
              <a:rPr lang="en-US" smtClean="0"/>
              <a:t>Stochastische Methoden</a:t>
            </a:r>
          </a:p>
          <a:p>
            <a:pPr lvl="1">
              <a:buFont typeface="Arial" pitchFamily="34" charset="0"/>
              <a:buChar char="→"/>
            </a:pPr>
            <a:r>
              <a:rPr lang="en-US" smtClean="0"/>
              <a:t>Präzision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Signifikanztests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Zur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Evaluierung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ob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Messreihen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unterschiedlich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sind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Z.B. t-Test, Mann-Whitney-U-Test</a:t>
            </a:r>
            <a:endParaRPr 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Entwickelt von Student (William Sealy Gosset)</a:t>
            </a:r>
            <a:endParaRPr lang="en-US" smtClean="0"/>
          </a:p>
          <a:p>
            <a:r>
              <a:rPr lang="en-US" smtClean="0"/>
              <a:t>Vergleich von 2 Messreihen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28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/>
                <a:gridCol w="3643338"/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Nullhypothese (H</a:t>
                      </a:r>
                      <a:r>
                        <a:rPr lang="en-US" b="1" baseline="-25000" smtClean="0"/>
                        <a:t>0</a:t>
                      </a:r>
                      <a:r>
                        <a:rPr lang="en-US" b="1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Alternativhypothese (H</a:t>
                      </a:r>
                      <a:r>
                        <a:rPr lang="en-US" b="1" baseline="-25000" smtClean="0"/>
                        <a:t>1</a:t>
                      </a:r>
                      <a:r>
                        <a:rPr lang="en-US" b="1" smtClean="0"/>
                        <a:t>)</a:t>
                      </a:r>
                    </a:p>
                    <a:p>
                      <a:endParaRPr lang="en-US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Statistische Hypothese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Messreihen sind gleich, i.e., Daten von beiden Messreihen stammen aus der selben Population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Daten beider</a:t>
                      </a:r>
                      <a:r>
                        <a:rPr lang="en-US" baseline="0" smtClean="0"/>
                        <a:t> Messreihen </a:t>
                      </a:r>
                      <a:r>
                        <a:rPr lang="en-US" smtClean="0"/>
                        <a:t>stammen aus unterschiedlichen Populationen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Formal: 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928794" y="5396259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3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396259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5572132" y="5396259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4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396259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Ergebnis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Bestimmt Wahrscheinlichkeit, das beobachtete Ergebnis unter Annahme der H</a:t>
            </a:r>
            <a:r>
              <a:rPr lang="en-US" baseline="-25000" smtClean="0"/>
              <a:t>0</a:t>
            </a:r>
            <a:r>
              <a:rPr lang="en-US" smtClean="0"/>
              <a:t> </a:t>
            </a:r>
            <a:r>
              <a:rPr lang="de-DE" smtClean="0"/>
              <a:t>zu erhalten -&gt; bedingte Wahrscheinlichkeit</a:t>
            </a:r>
            <a:endParaRPr lang="en-US" baseline="-25000" smtClean="0"/>
          </a:p>
          <a:p>
            <a:r>
              <a:rPr lang="de-DE" smtClean="0"/>
              <a:t>Wenn Wahrscheinlichkeit kleiner ist als:</a:t>
            </a:r>
          </a:p>
          <a:p>
            <a:pPr lvl="1"/>
            <a:r>
              <a:rPr lang="de-DE" smtClean="0"/>
              <a:t>0.001</a:t>
            </a:r>
          </a:p>
          <a:p>
            <a:pPr lvl="1"/>
            <a:r>
              <a:rPr lang="de-DE" smtClean="0"/>
              <a:t>0.01</a:t>
            </a:r>
          </a:p>
          <a:p>
            <a:pPr lvl="1"/>
            <a:r>
              <a:rPr lang="de-DE" smtClean="0"/>
              <a:t>0.05</a:t>
            </a:r>
          </a:p>
          <a:p>
            <a:pPr lvl="1"/>
            <a:r>
              <a:rPr lang="de-DE" smtClean="0"/>
              <a:t>0.10</a:t>
            </a:r>
          </a:p>
          <a:p>
            <a:pPr indent="17463">
              <a:buNone/>
            </a:pPr>
            <a:r>
              <a:rPr lang="de-DE" smtClean="0"/>
              <a:t>muss Nullhypothese falsch sein</a:t>
            </a:r>
          </a:p>
          <a:p>
            <a:r>
              <a:rPr lang="de-DE" smtClean="0"/>
              <a:t>Signifikanzniveau</a:t>
            </a:r>
          </a:p>
          <a:p>
            <a:pPr lvl="1"/>
            <a:r>
              <a:rPr lang="de-DE" smtClean="0"/>
              <a:t>Vorher definieren!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143108" y="3068960"/>
            <a:ext cx="65722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sehr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sehr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signifikant</a:t>
            </a: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sehr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signifikant</a:t>
            </a: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typisches </a:t>
            </a:r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Signifikanniveau</a:t>
            </a:r>
            <a:endParaRPr lang="de-DE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oft bei </a:t>
            </a:r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explorativen</a:t>
            </a:r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initialen</a:t>
            </a:r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 Untersuchungen</a:t>
            </a: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Aussage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Was bedeutet signifikantes Ergebnis?</a:t>
            </a:r>
          </a:p>
          <a:p>
            <a:r>
              <a:rPr lang="de-DE" smtClean="0"/>
              <a:t>Ist Nullhypothese falsch? -&gt; Nein</a:t>
            </a:r>
          </a:p>
          <a:p>
            <a:r>
              <a:rPr lang="de-DE" smtClean="0"/>
              <a:t>Ist Alternativhypothese richtig? -&gt; Nein</a:t>
            </a:r>
          </a:p>
          <a:p>
            <a:endParaRPr lang="de-DE" smtClean="0"/>
          </a:p>
          <a:p>
            <a:r>
              <a:rPr lang="de-DE" smtClean="0"/>
              <a:t>Kein Gegenbeweis für Gültigkeit der Nullhypothese gefunden</a:t>
            </a:r>
          </a:p>
          <a:p>
            <a:r>
              <a:rPr lang="de-DE" smtClean="0"/>
              <a:t>Aufschreiben:</a:t>
            </a:r>
          </a:p>
          <a:p>
            <a:pPr lvl="1"/>
            <a:r>
              <a:rPr lang="de-DE" smtClean="0"/>
              <a:t>Ablehnen/nicht ablehnen der Nullhypothese</a:t>
            </a:r>
          </a:p>
          <a:p>
            <a:pPr lvl="1"/>
            <a:r>
              <a:rPr lang="de-DE" smtClean="0"/>
              <a:t>Nie: Bestätigen der Null-/Alternativhypothese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Berechnung von Hand (1)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Berechnung der Kenngröße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643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6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1492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7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0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429124" y="2571744"/>
            <a:ext cx="400052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Datensatz (rt.csv):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 = 1.522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Schwierigkeiten</a:t>
            </a:r>
            <a:r>
              <a:rPr lang="en-US" dirty="0" smtClean="0"/>
              <a:t> von Performance-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endParaRPr lang="en-US" dirty="0" smtClean="0"/>
          </a:p>
          <a:p>
            <a:r>
              <a:rPr lang="en-US" dirty="0" smtClean="0"/>
              <a:t>Performance-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bewerten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Berechnung von Hand (2)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Freiheitsgrade (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, </a:t>
            </a:r>
            <a:r>
              <a:rPr lang="de-DE" dirty="0" err="1" smtClean="0"/>
              <a:t>df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für t-Test: n</a:t>
            </a:r>
            <a:r>
              <a:rPr lang="de-DE" baseline="-25000" dirty="0" smtClean="0"/>
              <a:t>1</a:t>
            </a:r>
            <a:r>
              <a:rPr lang="de-DE" dirty="0" smtClean="0"/>
              <a:t> + n</a:t>
            </a:r>
            <a:r>
              <a:rPr lang="de-DE" baseline="-25000" dirty="0" smtClean="0"/>
              <a:t>2 </a:t>
            </a:r>
            <a:r>
              <a:rPr lang="de-DE" baseline="30000" dirty="0" smtClean="0"/>
              <a:t>_</a:t>
            </a:r>
            <a:r>
              <a:rPr lang="de-DE" dirty="0" smtClean="0"/>
              <a:t> 2 (hier: 11)</a:t>
            </a:r>
            <a:endParaRPr lang="de-DE" baseline="-25000" dirty="0" smtClean="0"/>
          </a:p>
          <a:p>
            <a:r>
              <a:rPr lang="de-DE" dirty="0" smtClean="0"/>
              <a:t>Tabelle mit t-Verteilung (z.B. </a:t>
            </a:r>
            <a:r>
              <a:rPr lang="de-DE" dirty="0" err="1" smtClean="0"/>
              <a:t>wikipedia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Vergleich mit beobachtetem Wert (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dirty="0" smtClean="0"/>
              <a:t> = 1.522)</a:t>
            </a:r>
            <a:endParaRPr lang="en-US" dirty="0" smtClean="0"/>
          </a:p>
          <a:p>
            <a:pPr lvl="1"/>
            <a:r>
              <a:rPr lang="de-DE" dirty="0" smtClean="0"/>
              <a:t>ist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baseline="-25000" dirty="0" smtClean="0"/>
              <a:t>    </a:t>
            </a:r>
            <a:r>
              <a:rPr lang="de-DE" dirty="0" smtClean="0"/>
              <a:t>&gt;                      ?</a:t>
            </a:r>
            <a:r>
              <a:rPr lang="de-DE" baseline="30000" dirty="0" smtClean="0"/>
              <a:t> </a:t>
            </a:r>
          </a:p>
          <a:p>
            <a:pPr lvl="1"/>
            <a:r>
              <a:rPr lang="de-DE" dirty="0" smtClean="0"/>
              <a:t>nein, darum nicht signifikant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214415" y="3214686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3214686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770186" y="4314837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2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6" y="4314837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Einseitig vs. Zweiseitig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Zweiseitig:</a:t>
            </a:r>
          </a:p>
          <a:p>
            <a:pPr lvl="1"/>
            <a:r>
              <a:rPr lang="de-DE" smtClean="0"/>
              <a:t>Keine Kenntnisse über Richtung des Effekts (z.B., welches System schneller ist)</a:t>
            </a:r>
          </a:p>
          <a:p>
            <a:pPr lvl="1"/>
            <a:r>
              <a:rPr lang="de-DE" smtClean="0"/>
              <a:t>Signifikanzniveau halbieren</a:t>
            </a:r>
          </a:p>
          <a:p>
            <a:r>
              <a:rPr lang="de-DE" smtClean="0"/>
              <a:t>Einseitig</a:t>
            </a:r>
            <a:r>
              <a:rPr lang="en-US" smtClean="0"/>
              <a:t>:</a:t>
            </a:r>
          </a:p>
          <a:p>
            <a:pPr lvl="1"/>
            <a:r>
              <a:rPr lang="de-DE" smtClean="0"/>
              <a:t>Vermutung, das ein System schneller ist</a:t>
            </a:r>
          </a:p>
          <a:p>
            <a:pPr lvl="1"/>
            <a:r>
              <a:rPr lang="de-DE" smtClean="0"/>
              <a:t>Signifikanzniveau muss nicht halbiert werden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411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t.test</a:t>
            </a:r>
            <a:r>
              <a:rPr lang="en-US" dirty="0" smtClean="0"/>
              <a:t>(rt1, rt2)</a:t>
            </a:r>
          </a:p>
          <a:p>
            <a:r>
              <a:rPr lang="de-DE" dirty="0" smtClean="0"/>
              <a:t>Ausgabe:</a:t>
            </a:r>
            <a:endParaRPr lang="en-US" dirty="0" smtClean="0"/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dirty="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t = 1.5222, </a:t>
            </a:r>
            <a:r>
              <a:rPr lang="en-US" sz="1400" dirty="0" err="1" smtClean="0">
                <a:latin typeface="Consolas" pitchFamily="49" charset="0"/>
              </a:rPr>
              <a:t>df</a:t>
            </a:r>
            <a:r>
              <a:rPr lang="en-US" sz="1400" dirty="0" smtClean="0">
                <a:latin typeface="Consolas" pitchFamily="49" charset="0"/>
              </a:rPr>
              <a:t> = 10.566, p-value = 0.1573</a:t>
            </a: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dirty="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dirty="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dirty="0" smtClean="0"/>
              <a:t>p-Wert: Bedingte Wahrscheinlichkeit, Ergebnis unter Annahme der H</a:t>
            </a:r>
            <a:r>
              <a:rPr lang="de-DE" baseline="-25000" dirty="0" smtClean="0"/>
              <a:t>0</a:t>
            </a:r>
            <a:r>
              <a:rPr lang="de-DE" dirty="0" smtClean="0"/>
              <a:t> beobachtet zu haben</a:t>
            </a:r>
          </a:p>
          <a:p>
            <a:pPr marL="361950"/>
            <a:r>
              <a:rPr lang="de-DE" dirty="0" smtClean="0"/>
              <a:t>Wenn p-Wert kleiner als definiertes Signifikanzniveau ist, ist Ergebnis signifikant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Varianten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T-Test für unabhängige Stichproben:</a:t>
            </a:r>
          </a:p>
          <a:p>
            <a:pPr lvl="1"/>
            <a:r>
              <a:rPr lang="en-US" smtClean="0"/>
              <a:t>Zusammensetzung der Stichproben ohne gegenseitige Beeinflussung</a:t>
            </a:r>
          </a:p>
          <a:p>
            <a:pPr lvl="1"/>
            <a:r>
              <a:rPr lang="en-US" smtClean="0"/>
              <a:t>Z.B. zufällige Zuteilung von Probanden in einer oder andere Stichprobe</a:t>
            </a:r>
          </a:p>
          <a:p>
            <a:r>
              <a:rPr lang="en-US" smtClean="0"/>
              <a:t>T-Test für abhängige Stichproben:</a:t>
            </a:r>
          </a:p>
          <a:p>
            <a:pPr lvl="1"/>
            <a:r>
              <a:rPr lang="en-US" smtClean="0"/>
              <a:t>Zusammensetzung einer Stichprobe hängt von Zusammensetzung anderer Stichprobe ab</a:t>
            </a:r>
          </a:p>
          <a:p>
            <a:pPr lvl="1"/>
            <a:r>
              <a:rPr lang="en-US" smtClean="0"/>
              <a:t>Z.B.: Wiederholungsmessungen, zuteilen von Ehepartnern in unterschiedliche Stichproben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Vorrausetzungen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Metrisches Skalenniveau</a:t>
            </a:r>
          </a:p>
          <a:p>
            <a:r>
              <a:rPr lang="en-US" smtClean="0"/>
              <a:t>Normalverteilte Daten (z.B. Shapiro-Wilk)</a:t>
            </a:r>
          </a:p>
          <a:p>
            <a:r>
              <a:rPr lang="en-US" smtClean="0"/>
              <a:t>Oder: n &gt;= 30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Nicht parametrischer Test</a:t>
            </a:r>
          </a:p>
          <a:p>
            <a:r>
              <a:rPr lang="en-US" smtClean="0"/>
              <a:t>Bei ordinalen Daten (oder nicht-normalverteilten metrischen Daten)</a:t>
            </a:r>
          </a:p>
          <a:p>
            <a:r>
              <a:rPr lang="en-US" smtClean="0"/>
              <a:t>Berechnung der Kenngröße:</a:t>
            </a:r>
          </a:p>
          <a:p>
            <a:endParaRPr lang="en-US" smtClean="0"/>
          </a:p>
          <a:p>
            <a:endParaRPr lang="en-US" smtClean="0"/>
          </a:p>
          <a:p>
            <a:pPr marL="2152650" lvl="1"/>
            <a:r>
              <a:rPr lang="en-US" smtClean="0"/>
              <a:t>r</a:t>
            </a:r>
            <a:r>
              <a:rPr lang="en-US" baseline="-25000" smtClean="0"/>
              <a:t>i </a:t>
            </a:r>
            <a:r>
              <a:rPr lang="en-US" baseline="30000" smtClean="0"/>
              <a:t>:</a:t>
            </a:r>
            <a:r>
              <a:rPr lang="en-US" smtClean="0"/>
              <a:t> Rangplätze in der Stichprobe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357289" y="3929066"/>
          <a:ext cx="3456677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6" name="Formel" r:id="rId3" imgW="1587240" imgH="393480" progId="Equation.3">
                  <p:embed/>
                </p:oleObj>
              </mc:Choice>
              <mc:Fallback>
                <p:oleObj name="Formel" r:id="rId3" imgW="1587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89" y="3929066"/>
                        <a:ext cx="3456677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285852" y="5000635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7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000635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Schwierigkeiten</a:t>
            </a:r>
            <a:r>
              <a:rPr lang="en-US" dirty="0" smtClean="0"/>
              <a:t> von Performance-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endParaRPr lang="en-US" dirty="0" smtClean="0"/>
          </a:p>
          <a:p>
            <a:r>
              <a:rPr lang="en-US" dirty="0" smtClean="0"/>
              <a:t>Performance-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bewerten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smtClean="0"/>
              <a:t>David Lilja. </a:t>
            </a:r>
            <a:r>
              <a:rPr lang="de-DE" i="1" dirty="0" err="1" smtClean="0"/>
              <a:t>Measuring</a:t>
            </a:r>
            <a:r>
              <a:rPr lang="de-DE" i="1" dirty="0" smtClean="0"/>
              <a:t> Computer Performance: A </a:t>
            </a:r>
            <a:r>
              <a:rPr lang="de-DE" i="1" dirty="0" err="1" smtClean="0"/>
              <a:t>practitioner's</a:t>
            </a:r>
            <a:r>
              <a:rPr lang="de-DE" i="1" dirty="0" smtClean="0"/>
              <a:t> </a:t>
            </a:r>
            <a:r>
              <a:rPr lang="de-DE" i="1" dirty="0" err="1" smtClean="0"/>
              <a:t>guide</a:t>
            </a:r>
            <a:r>
              <a:rPr lang="de-DE" i="1" dirty="0" smtClean="0"/>
              <a:t>.</a:t>
            </a:r>
            <a:r>
              <a:rPr lang="en-US" dirty="0" smtClean="0"/>
              <a:t> Cambridge University Press. 2000.</a:t>
            </a:r>
          </a:p>
          <a:p>
            <a:pPr algn="just"/>
            <a:r>
              <a:rPr lang="en-US" dirty="0" smtClean="0"/>
              <a:t>Performance-Paper</a:t>
            </a:r>
          </a:p>
          <a:p>
            <a:pPr algn="just"/>
            <a:r>
              <a:rPr lang="en-US" dirty="0" err="1" smtClean="0"/>
              <a:t>Beliebiges</a:t>
            </a:r>
            <a:r>
              <a:rPr lang="en-US" dirty="0" smtClean="0"/>
              <a:t> </a:t>
            </a:r>
            <a:r>
              <a:rPr lang="en-US" dirty="0" err="1" smtClean="0"/>
              <a:t>Statistikbuch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Folgende</a:t>
            </a:r>
            <a:r>
              <a:rPr lang="en-US" dirty="0" smtClean="0"/>
              <a:t> Paper </a:t>
            </a:r>
            <a:r>
              <a:rPr lang="en-US" dirty="0" err="1" smtClean="0"/>
              <a:t>auszugsweise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Professional Developers Comprehend Software</a:t>
            </a:r>
            <a:r>
              <a:rPr lang="en-US" dirty="0" smtClean="0"/>
              <a:t>? (</a:t>
            </a:r>
            <a:r>
              <a:rPr lang="en-US" dirty="0" err="1" smtClean="0"/>
              <a:t>Abschnitt</a:t>
            </a:r>
            <a:r>
              <a:rPr lang="en-US" dirty="0" smtClean="0"/>
              <a:t> II, </a:t>
            </a:r>
            <a:r>
              <a:rPr lang="en-US" dirty="0" err="1" smtClean="0"/>
              <a:t>Abschnitt</a:t>
            </a:r>
            <a:r>
              <a:rPr lang="en-US" dirty="0" smtClean="0"/>
              <a:t> III </a:t>
            </a:r>
            <a:r>
              <a:rPr lang="en-US" dirty="0" err="1" smtClean="0"/>
              <a:t>überfliegen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An Experiment About Static and Dynamic Type </a:t>
            </a:r>
            <a:r>
              <a:rPr lang="en-US" dirty="0" smtClean="0"/>
              <a:t>Systems (</a:t>
            </a:r>
            <a:r>
              <a:rPr lang="en-US" dirty="0" err="1" smtClean="0"/>
              <a:t>Abschnitt</a:t>
            </a:r>
            <a:r>
              <a:rPr lang="en-US" dirty="0" smtClean="0"/>
              <a:t> 4, </a:t>
            </a:r>
            <a:r>
              <a:rPr lang="en-US" dirty="0" err="1" smtClean="0"/>
              <a:t>Abschnitt</a:t>
            </a:r>
            <a:r>
              <a:rPr lang="en-US" dirty="0" smtClean="0"/>
              <a:t> 5 </a:t>
            </a:r>
            <a:r>
              <a:rPr lang="en-US" dirty="0" err="1" smtClean="0"/>
              <a:t>überfliegen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Experiment-</a:t>
            </a:r>
            <a:r>
              <a:rPr lang="en-US" dirty="0" err="1" smtClean="0"/>
              <a:t>Aufbau</a:t>
            </a:r>
            <a:r>
              <a:rPr lang="en-US" dirty="0" smtClean="0"/>
              <a:t> </a:t>
            </a:r>
            <a:r>
              <a:rPr lang="en-US" dirty="0" err="1" smtClean="0"/>
              <a:t>bewerten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Was </a:t>
            </a:r>
            <a:r>
              <a:rPr lang="en-US" dirty="0" err="1" smtClean="0"/>
              <a:t>würden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genauso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? </a:t>
            </a:r>
            <a:r>
              <a:rPr lang="en-US" dirty="0" err="1" smtClean="0"/>
              <a:t>Warum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Was </a:t>
            </a:r>
            <a:r>
              <a:rPr lang="en-US" dirty="0" err="1" smtClean="0"/>
              <a:t>würden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? </a:t>
            </a:r>
            <a:r>
              <a:rPr lang="en-US" dirty="0" err="1" smtClean="0"/>
              <a:t>Warum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0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Warum Performanceanalyse?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Alternativen</a:t>
            </a:r>
            <a:r>
              <a:rPr lang="en-US" dirty="0" smtClean="0"/>
              <a:t> </a:t>
            </a:r>
            <a:r>
              <a:rPr lang="en-US" dirty="0" err="1" smtClean="0"/>
              <a:t>vergleichen</a:t>
            </a:r>
            <a:endParaRPr lang="en-US" dirty="0" smtClean="0"/>
          </a:p>
          <a:p>
            <a:r>
              <a:rPr lang="en-US" dirty="0" err="1" smtClean="0"/>
              <a:t>Einfluss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System Tuning</a:t>
            </a:r>
          </a:p>
          <a:p>
            <a:r>
              <a:rPr lang="de-DE" dirty="0" smtClean="0"/>
              <a:t>Relative Performance erkennen (über Zeit)</a:t>
            </a:r>
          </a:p>
          <a:p>
            <a:r>
              <a:rPr lang="de-DE" dirty="0" smtClean="0"/>
              <a:t>Absolute Performance für ausgewählte Fälle</a:t>
            </a:r>
          </a:p>
          <a:p>
            <a:r>
              <a:rPr lang="en-US" dirty="0" err="1" smtClean="0"/>
              <a:t>Erwartungen</a:t>
            </a:r>
            <a:r>
              <a:rPr lang="en-US" dirty="0" smtClean="0"/>
              <a:t> </a:t>
            </a:r>
            <a:r>
              <a:rPr lang="en-US" dirty="0" err="1" smtClean="0"/>
              <a:t>setzen</a:t>
            </a:r>
            <a:endParaRPr lang="en-US" dirty="0" smtClean="0"/>
          </a:p>
          <a:p>
            <a:r>
              <a:rPr lang="en-US" dirty="0" err="1" smtClean="0"/>
              <a:t>Analyse</a:t>
            </a:r>
            <a:r>
              <a:rPr lang="en-US" dirty="0" smtClean="0"/>
              <a:t> von </a:t>
            </a:r>
            <a:r>
              <a:rPr lang="en-US" dirty="0" err="1" smtClean="0"/>
              <a:t>Systemverhalten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Analysetechniken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Messen</a:t>
            </a:r>
            <a:endParaRPr lang="en-US" dirty="0" smtClean="0"/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vereinfachenden</a:t>
            </a:r>
            <a:r>
              <a:rPr lang="en-US" dirty="0" smtClean="0"/>
              <a:t> </a:t>
            </a:r>
            <a:r>
              <a:rPr lang="en-US" dirty="0" err="1" smtClean="0"/>
              <a:t>Annahmen</a:t>
            </a:r>
            <a:endParaRPr lang="en-US" dirty="0" smtClean="0"/>
          </a:p>
          <a:p>
            <a:pPr lvl="1"/>
            <a:r>
              <a:rPr lang="en-US" dirty="0" err="1" smtClean="0"/>
              <a:t>i.d.R</a:t>
            </a:r>
            <a:r>
              <a:rPr lang="en-US" dirty="0" smtClean="0"/>
              <a:t>. am </a:t>
            </a:r>
            <a:r>
              <a:rPr lang="en-US" dirty="0" err="1" smtClean="0"/>
              <a:t>glaubwürdigsten</a:t>
            </a:r>
            <a:endParaRPr lang="en-US" dirty="0" smtClean="0"/>
          </a:p>
          <a:p>
            <a:pPr lvl="1"/>
            <a:r>
              <a:rPr lang="en-US" dirty="0" err="1" smtClean="0"/>
              <a:t>inflexibel</a:t>
            </a:r>
            <a:r>
              <a:rPr lang="en-US" dirty="0" smtClean="0"/>
              <a:t>, </a:t>
            </a:r>
            <a:r>
              <a:rPr lang="en-US" dirty="0" err="1" smtClean="0"/>
              <a:t>spezielles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Simulation</a:t>
            </a:r>
          </a:p>
          <a:p>
            <a:pPr lvl="1"/>
            <a:r>
              <a:rPr lang="en-US" dirty="0" err="1" smtClean="0"/>
              <a:t>Abstraktion</a:t>
            </a:r>
            <a:endParaRPr lang="en-US" dirty="0" smtClean="0"/>
          </a:p>
          <a:p>
            <a:pPr lvl="1"/>
            <a:r>
              <a:rPr lang="en-US" dirty="0" err="1" smtClean="0"/>
              <a:t>Flexibel</a:t>
            </a:r>
            <a:endParaRPr lang="en-US" dirty="0" smtClean="0"/>
          </a:p>
          <a:p>
            <a:r>
              <a:rPr lang="en-US" dirty="0" err="1" smtClean="0"/>
              <a:t>Analytisches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endParaRPr lang="en-US" dirty="0" smtClean="0"/>
          </a:p>
          <a:p>
            <a:pPr lvl="1"/>
            <a:r>
              <a:rPr lang="en-US" dirty="0" err="1" smtClean="0"/>
              <a:t>Mathematische</a:t>
            </a:r>
            <a:r>
              <a:rPr lang="en-US" dirty="0" smtClean="0"/>
              <a:t> </a:t>
            </a:r>
            <a:r>
              <a:rPr lang="en-US" dirty="0" err="1" smtClean="0"/>
              <a:t>Beschreibung</a:t>
            </a:r>
            <a:r>
              <a:rPr lang="en-US" dirty="0" smtClean="0"/>
              <a:t> des Systems</a:t>
            </a:r>
          </a:p>
          <a:p>
            <a:pPr lvl="1"/>
            <a:r>
              <a:rPr lang="de-DE" dirty="0" smtClean="0"/>
              <a:t>Starke Abstraktion, i.d.R. kaum glaubwürdig</a:t>
            </a:r>
          </a:p>
          <a:p>
            <a:pPr lvl="1"/>
            <a:r>
              <a:rPr lang="en-US" dirty="0" err="1" smtClean="0"/>
              <a:t>Insbesondere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frühen</a:t>
            </a:r>
            <a:r>
              <a:rPr lang="en-US" dirty="0" smtClean="0"/>
              <a:t> </a:t>
            </a:r>
            <a:r>
              <a:rPr lang="en-US" dirty="0" err="1" smtClean="0"/>
              <a:t>Validierung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Ausführen</a:t>
            </a:r>
            <a:r>
              <a:rPr lang="en-US" dirty="0" smtClean="0"/>
              <a:t> realer </a:t>
            </a:r>
            <a:r>
              <a:rPr lang="en-US" dirty="0" err="1" smtClean="0"/>
              <a:t>Programme</a:t>
            </a:r>
            <a:r>
              <a:rPr lang="en-US" dirty="0" smtClean="0"/>
              <a:t>/Hardware-</a:t>
            </a:r>
            <a:r>
              <a:rPr lang="en-US" dirty="0" err="1" smtClean="0"/>
              <a:t>komponenten</a:t>
            </a:r>
            <a:r>
              <a:rPr lang="en-US" dirty="0" smtClean="0"/>
              <a:t> in </a:t>
            </a:r>
            <a:r>
              <a:rPr lang="de-DE" dirty="0" smtClean="0"/>
              <a:t>realen Umgebungen (keine analytische Simulation)</a:t>
            </a:r>
          </a:p>
          <a:p>
            <a:r>
              <a:rPr lang="de-DE" dirty="0" smtClean="0"/>
              <a:t>Messen von Performance, Speicherverbrauch, usw.</a:t>
            </a:r>
          </a:p>
          <a:p>
            <a:r>
              <a:rPr lang="en-US" dirty="0" err="1" smtClean="0"/>
              <a:t>Automatisierbar</a:t>
            </a:r>
            <a:endParaRPr lang="en-US" dirty="0" smtClean="0"/>
          </a:p>
          <a:p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menschlicher</a:t>
            </a:r>
            <a:r>
              <a:rPr lang="en-US" dirty="0" smtClean="0"/>
              <a:t> </a:t>
            </a:r>
            <a:r>
              <a:rPr lang="en-US" dirty="0" err="1" smtClean="0"/>
              <a:t>Einfluss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 - 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3DMark (Grafikkarte/System)</a:t>
            </a:r>
          </a:p>
          <a:p>
            <a:r>
              <a:rPr lang="de-DE" dirty="0" smtClean="0"/>
              <a:t>TCP-H (Datawarehouse)</a:t>
            </a:r>
          </a:p>
          <a:p>
            <a:r>
              <a:rPr lang="de-DE" dirty="0" smtClean="0"/>
              <a:t>TCP-C (On-line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Sintel</a:t>
            </a:r>
            <a:r>
              <a:rPr lang="de-DE" dirty="0" smtClean="0"/>
              <a:t> (Video-Encoder)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messen?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Ausführungszeit</a:t>
            </a:r>
            <a:endParaRPr lang="en-US" dirty="0" smtClean="0"/>
          </a:p>
          <a:p>
            <a:r>
              <a:rPr lang="en-US" dirty="0" smtClean="0"/>
              <a:t>CPU-</a:t>
            </a:r>
            <a:r>
              <a:rPr lang="en-US" dirty="0" err="1" smtClean="0"/>
              <a:t>Zyklen</a:t>
            </a:r>
            <a:endParaRPr lang="en-US" dirty="0" smtClean="0"/>
          </a:p>
          <a:p>
            <a:r>
              <a:rPr lang="en-US" dirty="0" smtClean="0"/>
              <a:t>MIPS (Million instructions per second)</a:t>
            </a:r>
          </a:p>
          <a:p>
            <a:r>
              <a:rPr lang="en-US" dirty="0" smtClean="0"/>
              <a:t>MFLOPS (</a:t>
            </a:r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SPEC (</a:t>
            </a:r>
            <a:r>
              <a:rPr lang="de-DE" dirty="0" smtClean="0"/>
              <a:t>System Performance Evaluation </a:t>
            </a:r>
            <a:r>
              <a:rPr lang="de-DE" dirty="0" err="1" smtClean="0"/>
              <a:t>Cooperative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QUIPS (</a:t>
            </a:r>
            <a:r>
              <a:rPr lang="de-DE" dirty="0" smtClean="0"/>
              <a:t>Quality </a:t>
            </a:r>
            <a:r>
              <a:rPr lang="de-DE" dirty="0" err="1" smtClean="0"/>
              <a:t>improvements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err="1" smtClean="0"/>
              <a:t>Transaktionen</a:t>
            </a:r>
            <a:r>
              <a:rPr lang="en-US" dirty="0" smtClean="0"/>
              <a:t> pro </a:t>
            </a:r>
            <a:r>
              <a:rPr lang="en-US" dirty="0" err="1" smtClean="0"/>
              <a:t>Sekunde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Microsoft Office PowerPoint</Application>
  <PresentationFormat>Bildschirmpräsentation (4:3)</PresentationFormat>
  <Paragraphs>480</Paragraphs>
  <Slides>48</Slides>
  <Notes>9</Notes>
  <HiddenSlides>5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0" baseType="lpstr">
      <vt:lpstr>Larissa-Design</vt:lpstr>
      <vt:lpstr>Formel</vt:lpstr>
      <vt:lpstr>Performance Messungen</vt:lpstr>
      <vt:lpstr>Einordnung</vt:lpstr>
      <vt:lpstr>Aufgabe</vt:lpstr>
      <vt:lpstr>Lernziele</vt:lpstr>
      <vt:lpstr>Warum Performanceanalyse?</vt:lpstr>
      <vt:lpstr>Analysetechniken</vt:lpstr>
      <vt:lpstr>Benchmark</vt:lpstr>
      <vt:lpstr>Benchmark - Beispiele</vt:lpstr>
      <vt:lpstr>Was messen?</vt:lpstr>
      <vt:lpstr>Aufgabe</vt:lpstr>
      <vt:lpstr>Kriterien</vt:lpstr>
      <vt:lpstr>Störvariablen</vt:lpstr>
      <vt:lpstr>Aufgabe</vt:lpstr>
      <vt:lpstr>Typisches Vorgehen: Bester Wert</vt:lpstr>
      <vt:lpstr>Typisches Vorgehen: Mittelwert</vt:lpstr>
      <vt:lpstr>Median</vt:lpstr>
      <vt:lpstr>Median oder Mittelwert?</vt:lpstr>
      <vt:lpstr>Daten anschauen</vt:lpstr>
      <vt:lpstr>Histogramme</vt:lpstr>
      <vt:lpstr>Boxplots</vt:lpstr>
      <vt:lpstr>Violin-Plot</vt:lpstr>
      <vt:lpstr>Recap</vt:lpstr>
      <vt:lpstr>Messmodel</vt:lpstr>
      <vt:lpstr>Fehlermodell</vt:lpstr>
      <vt:lpstr>Normalverteilung</vt:lpstr>
      <vt:lpstr>Streuung</vt:lpstr>
      <vt:lpstr>Standardabweichung</vt:lpstr>
      <vt:lpstr>Standardabweichung</vt:lpstr>
      <vt:lpstr>Standardabweichung: Anwendung</vt:lpstr>
      <vt:lpstr>Konfidenzintervall</vt:lpstr>
      <vt:lpstr>Konfidenzintervall: Bedeutung</vt:lpstr>
      <vt:lpstr>Konfidenzintervall: Anwendung</vt:lpstr>
      <vt:lpstr>Genauigkeit vs. Präzision</vt:lpstr>
      <vt:lpstr>Zufällige vs. Systematische Fehler</vt:lpstr>
      <vt:lpstr>Signifikanztests</vt:lpstr>
      <vt:lpstr>T-Test</vt:lpstr>
      <vt:lpstr>T-Test: Ergebnis</vt:lpstr>
      <vt:lpstr>T-Test: Aussage</vt:lpstr>
      <vt:lpstr>T-Test: Berechnung von Hand (1)</vt:lpstr>
      <vt:lpstr>T-Test: Berechnung von Hand (2)</vt:lpstr>
      <vt:lpstr>T-Test: Einseitig vs. Zweiseitig</vt:lpstr>
      <vt:lpstr>T-Test: R</vt:lpstr>
      <vt:lpstr>T-Test: Varianten</vt:lpstr>
      <vt:lpstr>T-Test: Vorrausetzungen</vt:lpstr>
      <vt:lpstr>Mann-Whitney-U</vt:lpstr>
      <vt:lpstr>Lernziele</vt:lpstr>
      <vt:lpstr>Literatur</vt:lpstr>
      <vt:lpstr>Hausaufgabe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942</cp:revision>
  <dcterms:modified xsi:type="dcterms:W3CDTF">2014-04-24T15:53:43Z</dcterms:modified>
</cp:coreProperties>
</file>