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5"/>
  </p:notesMasterIdLst>
  <p:sldIdLst>
    <p:sldId id="256" r:id="rId2"/>
    <p:sldId id="258" r:id="rId3"/>
    <p:sldId id="257" r:id="rId4"/>
    <p:sldId id="260" r:id="rId5"/>
    <p:sldId id="259" r:id="rId6"/>
    <p:sldId id="306" r:id="rId7"/>
    <p:sldId id="261" r:id="rId8"/>
    <p:sldId id="307" r:id="rId9"/>
    <p:sldId id="308" r:id="rId10"/>
    <p:sldId id="262" r:id="rId11"/>
    <p:sldId id="309" r:id="rId12"/>
    <p:sldId id="280" r:id="rId13"/>
    <p:sldId id="310" r:id="rId14"/>
    <p:sldId id="263" r:id="rId15"/>
    <p:sldId id="311" r:id="rId16"/>
    <p:sldId id="265" r:id="rId17"/>
    <p:sldId id="284" r:id="rId18"/>
    <p:sldId id="312" r:id="rId19"/>
    <p:sldId id="313" r:id="rId20"/>
    <p:sldId id="314" r:id="rId21"/>
    <p:sldId id="315" r:id="rId22"/>
    <p:sldId id="316" r:id="rId23"/>
    <p:sldId id="317" r:id="rId24"/>
    <p:sldId id="318" r:id="rId25"/>
    <p:sldId id="267" r:id="rId26"/>
    <p:sldId id="319" r:id="rId27"/>
    <p:sldId id="320" r:id="rId28"/>
    <p:sldId id="268" r:id="rId29"/>
    <p:sldId id="269" r:id="rId30"/>
    <p:sldId id="270" r:id="rId31"/>
    <p:sldId id="321" r:id="rId32"/>
    <p:sldId id="271" r:id="rId33"/>
    <p:sldId id="272" r:id="rId34"/>
    <p:sldId id="322" r:id="rId35"/>
    <p:sldId id="323" r:id="rId36"/>
    <p:sldId id="273" r:id="rId37"/>
    <p:sldId id="274" r:id="rId38"/>
    <p:sldId id="275" r:id="rId39"/>
    <p:sldId id="276" r:id="rId40"/>
    <p:sldId id="324" r:id="rId41"/>
    <p:sldId id="285" r:id="rId42"/>
    <p:sldId id="286" r:id="rId43"/>
    <p:sldId id="277" r:id="rId44"/>
    <p:sldId id="325" r:id="rId45"/>
    <p:sldId id="326" r:id="rId46"/>
    <p:sldId id="327" r:id="rId47"/>
    <p:sldId id="328" r:id="rId48"/>
    <p:sldId id="278" r:id="rId49"/>
    <p:sldId id="303" r:id="rId50"/>
    <p:sldId id="304" r:id="rId51"/>
    <p:sldId id="279" r:id="rId52"/>
    <p:sldId id="287" r:id="rId53"/>
    <p:sldId id="329" r:id="rId54"/>
    <p:sldId id="282" r:id="rId55"/>
    <p:sldId id="288" r:id="rId56"/>
    <p:sldId id="283" r:id="rId57"/>
    <p:sldId id="289" r:id="rId58"/>
    <p:sldId id="330" r:id="rId59"/>
    <p:sldId id="290" r:id="rId60"/>
    <p:sldId id="291" r:id="rId61"/>
    <p:sldId id="292" r:id="rId62"/>
    <p:sldId id="294" r:id="rId63"/>
    <p:sldId id="295" r:id="rId64"/>
    <p:sldId id="297" r:id="rId65"/>
    <p:sldId id="298" r:id="rId66"/>
    <p:sldId id="299" r:id="rId67"/>
    <p:sldId id="296" r:id="rId68"/>
    <p:sldId id="301" r:id="rId69"/>
    <p:sldId id="293" r:id="rId70"/>
    <p:sldId id="300" r:id="rId71"/>
    <p:sldId id="302" r:id="rId72"/>
    <p:sldId id="281" r:id="rId73"/>
    <p:sldId id="305" r:id="rId74"/>
  </p:sldIdLst>
  <p:sldSz cx="9144000" cy="6858000" type="screen4x3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5C7"/>
    <a:srgbClr val="D4D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gitternetz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23" autoAdjust="0"/>
    <p:restoredTop sz="75078" autoAdjust="0"/>
  </p:normalViewPr>
  <p:slideViewPr>
    <p:cSldViewPr>
      <p:cViewPr varScale="1">
        <p:scale>
          <a:sx n="93" d="100"/>
          <a:sy n="93" d="100"/>
        </p:scale>
        <p:origin x="-738" y="-90"/>
      </p:cViewPr>
      <p:guideLst>
        <p:guide orient="horz" pos="2160"/>
        <p:guide pos="29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BED9D175-6887-4AB8-843E-040B2684F070}" type="datetimeFigureOut">
              <a:rPr lang="de-DE" smtClean="0"/>
              <a:pPr/>
              <a:t>24.04.2014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38C09095-0CA2-4552-B0D5-75F1DF0C5BD9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941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Vermessungsingeneure</a:t>
            </a:r>
            <a:r>
              <a:rPr lang="de-DE" dirty="0" smtClean="0"/>
              <a:t>:</a:t>
            </a:r>
          </a:p>
          <a:p>
            <a:r>
              <a:rPr lang="de-DE" dirty="0" smtClean="0"/>
              <a:t>Permanentes</a:t>
            </a:r>
            <a:r>
              <a:rPr lang="de-DE" baseline="0" dirty="0" smtClean="0"/>
              <a:t> O</a:t>
            </a:r>
            <a:r>
              <a:rPr lang="de-DE" dirty="0" smtClean="0"/>
              <a:t>bjekt</a:t>
            </a:r>
            <a:r>
              <a:rPr lang="de-DE" baseline="0" dirty="0" smtClean="0"/>
              <a:t>, dass Höhe über NN zeigt; wird dann als Referenz benutzt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09095-0CA2-4552-B0D5-75F1DF0C5BD9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Linearität: Wert einer Metrik</a:t>
            </a:r>
            <a:r>
              <a:rPr lang="de-DE" baseline="0" dirty="0" smtClean="0"/>
              <a:t> verändert sich um Betrag -&gt; Performance soll sich im gleichen Betrag ändern</a:t>
            </a:r>
            <a:endParaRPr lang="de-DE" dirty="0" smtClean="0"/>
          </a:p>
          <a:p>
            <a:r>
              <a:rPr lang="de-DE" dirty="0" smtClean="0"/>
              <a:t>Reliabilität/Zuverlässigkeit: Höherer</a:t>
            </a:r>
            <a:r>
              <a:rPr lang="de-DE" baseline="0" dirty="0" smtClean="0"/>
              <a:t> Wert bei System A soll immer mehr Performance  von System A bedeuten</a:t>
            </a:r>
            <a:endParaRPr lang="de-DE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Wiederholbarkeit</a:t>
            </a:r>
            <a:r>
              <a:rPr lang="en-US" dirty="0" smtClean="0"/>
              <a:t>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selbem</a:t>
            </a:r>
            <a:r>
              <a:rPr lang="en-US" baseline="0" dirty="0" smtClean="0"/>
              <a:t> Experiment </a:t>
            </a:r>
            <a:r>
              <a:rPr lang="en-US" baseline="0" dirty="0" err="1" smtClean="0"/>
              <a:t>immer</a:t>
            </a:r>
            <a:r>
              <a:rPr lang="en-US" baseline="0" dirty="0" smtClean="0"/>
              <a:t> der </a:t>
            </a:r>
            <a:r>
              <a:rPr lang="en-US" baseline="0" dirty="0" err="1" smtClean="0"/>
              <a:t>selbe</a:t>
            </a:r>
            <a:r>
              <a:rPr lang="en-US" baseline="0" dirty="0" smtClean="0"/>
              <a:t> Wert </a:t>
            </a:r>
            <a:r>
              <a:rPr lang="en-US" baseline="0" dirty="0" err="1" smtClean="0"/>
              <a:t>einer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Metrik</a:t>
            </a:r>
            <a:r>
              <a:rPr lang="en-US" baseline="0" dirty="0" smtClean="0"/>
              <a:t>; </a:t>
            </a:r>
            <a:r>
              <a:rPr lang="en-US" baseline="0" dirty="0" err="1" smtClean="0"/>
              <a:t>deterministisch</a:t>
            </a:r>
            <a:endParaRPr lang="de-DE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Einfache</a:t>
            </a:r>
            <a:r>
              <a:rPr lang="en-US" dirty="0" smtClean="0"/>
              <a:t> </a:t>
            </a:r>
            <a:r>
              <a:rPr lang="en-US" dirty="0" err="1" smtClean="0"/>
              <a:t>Messbarkeit</a:t>
            </a:r>
            <a:r>
              <a:rPr lang="en-US" dirty="0" smtClean="0"/>
              <a:t>: </a:t>
            </a:r>
            <a:r>
              <a:rPr lang="en-US" dirty="0" err="1" smtClean="0"/>
              <a:t>sonst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wird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nicht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benutzt</a:t>
            </a:r>
            <a:r>
              <a:rPr lang="en-US" baseline="0" dirty="0" smtClean="0"/>
              <a:t>; </a:t>
            </a:r>
            <a:r>
              <a:rPr lang="en-US" baseline="0" dirty="0" err="1" smtClean="0"/>
              <a:t>ggfs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falsch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benutzt</a:t>
            </a:r>
            <a:endParaRPr lang="de-DE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Konsistenz</a:t>
            </a:r>
            <a:r>
              <a:rPr lang="en-US" dirty="0" smtClean="0"/>
              <a:t>: </a:t>
            </a:r>
            <a:r>
              <a:rPr lang="en-US" dirty="0" err="1" smtClean="0"/>
              <a:t>funktioniert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gleich</a:t>
            </a:r>
            <a:r>
              <a:rPr lang="en-US" baseline="0" dirty="0" smtClean="0"/>
              <a:t> auf </a:t>
            </a:r>
            <a:r>
              <a:rPr lang="en-US" baseline="0" dirty="0" err="1" smtClean="0"/>
              <a:t>allen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Architekturen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Unabhängigkeit</a:t>
            </a:r>
            <a:r>
              <a:rPr lang="en-US" dirty="0" smtClean="0"/>
              <a:t>: </a:t>
            </a:r>
            <a:r>
              <a:rPr lang="en-US" baseline="0" dirty="0" err="1" smtClean="0"/>
              <a:t>Systeme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sollten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nicht</a:t>
            </a:r>
            <a:r>
              <a:rPr lang="en-US" baseline="0" dirty="0" smtClean="0"/>
              <a:t> auf </a:t>
            </a:r>
            <a:r>
              <a:rPr lang="en-US" baseline="0" dirty="0" err="1" smtClean="0"/>
              <a:t>Metriken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optimiert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werden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können</a:t>
            </a: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MIPS: </a:t>
            </a:r>
            <a:r>
              <a:rPr lang="de-DE" dirty="0" err="1" smtClean="0"/>
              <a:t>Meaningless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indicator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performance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09095-0CA2-4552-B0D5-75F1DF0C5BD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7251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Linearität: Wert einer Metrik</a:t>
            </a:r>
            <a:r>
              <a:rPr lang="de-DE" baseline="0" dirty="0" smtClean="0"/>
              <a:t> verändert sich um Betrag -&gt; Performance soll sich im gleichen Betrag ändern</a:t>
            </a:r>
            <a:endParaRPr lang="de-DE" dirty="0" smtClean="0"/>
          </a:p>
          <a:p>
            <a:r>
              <a:rPr lang="de-DE" dirty="0" smtClean="0"/>
              <a:t>Reliabilität/Zuverlässigkeit: Höherer</a:t>
            </a:r>
            <a:r>
              <a:rPr lang="de-DE" baseline="0" dirty="0" smtClean="0"/>
              <a:t> Wert bei System A soll immer mehr Performance  von System A bedeuten</a:t>
            </a:r>
            <a:endParaRPr lang="de-DE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Wiederholbarkeit</a:t>
            </a:r>
            <a:r>
              <a:rPr lang="en-US" dirty="0" smtClean="0"/>
              <a:t>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selbem</a:t>
            </a:r>
            <a:r>
              <a:rPr lang="en-US" baseline="0" dirty="0" smtClean="0"/>
              <a:t> Experiment </a:t>
            </a:r>
            <a:r>
              <a:rPr lang="en-US" baseline="0" dirty="0" err="1" smtClean="0"/>
              <a:t>immer</a:t>
            </a:r>
            <a:r>
              <a:rPr lang="en-US" baseline="0" dirty="0" smtClean="0"/>
              <a:t> der </a:t>
            </a:r>
            <a:r>
              <a:rPr lang="en-US" baseline="0" dirty="0" err="1" smtClean="0"/>
              <a:t>selbe</a:t>
            </a:r>
            <a:r>
              <a:rPr lang="en-US" baseline="0" dirty="0" smtClean="0"/>
              <a:t> Wert </a:t>
            </a:r>
            <a:r>
              <a:rPr lang="en-US" baseline="0" dirty="0" err="1" smtClean="0"/>
              <a:t>einer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Metrik</a:t>
            </a:r>
            <a:r>
              <a:rPr lang="en-US" baseline="0" dirty="0" smtClean="0"/>
              <a:t>; </a:t>
            </a:r>
            <a:r>
              <a:rPr lang="en-US" baseline="0" dirty="0" err="1" smtClean="0"/>
              <a:t>deterministisch</a:t>
            </a:r>
            <a:endParaRPr lang="de-DE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Einfache</a:t>
            </a:r>
            <a:r>
              <a:rPr lang="en-US" dirty="0" smtClean="0"/>
              <a:t> </a:t>
            </a:r>
            <a:r>
              <a:rPr lang="en-US" dirty="0" err="1" smtClean="0"/>
              <a:t>Messbarkeit</a:t>
            </a:r>
            <a:r>
              <a:rPr lang="en-US" dirty="0" smtClean="0"/>
              <a:t>: </a:t>
            </a:r>
            <a:r>
              <a:rPr lang="en-US" dirty="0" err="1" smtClean="0"/>
              <a:t>sonst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wird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nicht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benutzt</a:t>
            </a:r>
            <a:r>
              <a:rPr lang="en-US" baseline="0" dirty="0" smtClean="0"/>
              <a:t>; </a:t>
            </a:r>
            <a:r>
              <a:rPr lang="en-US" baseline="0" dirty="0" err="1" smtClean="0"/>
              <a:t>ggfs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falsch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benutzt</a:t>
            </a:r>
            <a:endParaRPr lang="de-DE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Konsistenz</a:t>
            </a:r>
            <a:r>
              <a:rPr lang="en-US" dirty="0" smtClean="0"/>
              <a:t>: </a:t>
            </a:r>
            <a:r>
              <a:rPr lang="en-US" dirty="0" err="1" smtClean="0"/>
              <a:t>funktioniert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gleich</a:t>
            </a:r>
            <a:r>
              <a:rPr lang="en-US" baseline="0" dirty="0" smtClean="0"/>
              <a:t> auf </a:t>
            </a:r>
            <a:r>
              <a:rPr lang="en-US" baseline="0" dirty="0" err="1" smtClean="0"/>
              <a:t>allen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Architekturen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Unabhängigkeit</a:t>
            </a:r>
            <a:r>
              <a:rPr lang="en-US" dirty="0" smtClean="0"/>
              <a:t>: </a:t>
            </a:r>
            <a:r>
              <a:rPr lang="en-US" baseline="0" dirty="0" err="1" smtClean="0"/>
              <a:t>Systeme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sollten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nicht</a:t>
            </a:r>
            <a:r>
              <a:rPr lang="en-US" baseline="0" dirty="0" smtClean="0"/>
              <a:t> auf </a:t>
            </a:r>
            <a:r>
              <a:rPr lang="en-US" baseline="0" dirty="0" err="1" smtClean="0"/>
              <a:t>Metriken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optimiert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werden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können</a:t>
            </a: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MIPS: </a:t>
            </a:r>
            <a:r>
              <a:rPr lang="de-DE" dirty="0" err="1" smtClean="0"/>
              <a:t>Meaningless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indicator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performance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09095-0CA2-4552-B0D5-75F1DF0C5BD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7251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Linearität: Wert einer Metrik</a:t>
            </a:r>
            <a:r>
              <a:rPr lang="de-DE" baseline="0" dirty="0" smtClean="0"/>
              <a:t> verändert sich um Betrag -&gt; Performance soll sich im gleichen Betrag ändern</a:t>
            </a:r>
            <a:endParaRPr lang="de-DE" dirty="0" smtClean="0"/>
          </a:p>
          <a:p>
            <a:r>
              <a:rPr lang="de-DE" dirty="0" smtClean="0"/>
              <a:t>Reliabilität/Zuverlässigkeit: Höherer</a:t>
            </a:r>
            <a:r>
              <a:rPr lang="de-DE" baseline="0" dirty="0" smtClean="0"/>
              <a:t> Wert bei System A soll immer mehr Performance  von System A bedeuten</a:t>
            </a:r>
            <a:endParaRPr lang="de-DE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Wiederholbarkeit</a:t>
            </a:r>
            <a:r>
              <a:rPr lang="en-US" dirty="0" smtClean="0"/>
              <a:t>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selbem</a:t>
            </a:r>
            <a:r>
              <a:rPr lang="en-US" baseline="0" dirty="0" smtClean="0"/>
              <a:t> Experiment </a:t>
            </a:r>
            <a:r>
              <a:rPr lang="en-US" baseline="0" dirty="0" err="1" smtClean="0"/>
              <a:t>immer</a:t>
            </a:r>
            <a:r>
              <a:rPr lang="en-US" baseline="0" dirty="0" smtClean="0"/>
              <a:t> der </a:t>
            </a:r>
            <a:r>
              <a:rPr lang="en-US" baseline="0" dirty="0" err="1" smtClean="0"/>
              <a:t>selbe</a:t>
            </a:r>
            <a:r>
              <a:rPr lang="en-US" baseline="0" dirty="0" smtClean="0"/>
              <a:t> Wert </a:t>
            </a:r>
            <a:r>
              <a:rPr lang="en-US" baseline="0" dirty="0" err="1" smtClean="0"/>
              <a:t>einer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Metrik</a:t>
            </a:r>
            <a:r>
              <a:rPr lang="en-US" baseline="0" dirty="0" smtClean="0"/>
              <a:t>; </a:t>
            </a:r>
            <a:r>
              <a:rPr lang="en-US" baseline="0" dirty="0" err="1" smtClean="0"/>
              <a:t>deterministisch</a:t>
            </a:r>
            <a:endParaRPr lang="de-DE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Einfache</a:t>
            </a:r>
            <a:r>
              <a:rPr lang="en-US" dirty="0" smtClean="0"/>
              <a:t> </a:t>
            </a:r>
            <a:r>
              <a:rPr lang="en-US" dirty="0" err="1" smtClean="0"/>
              <a:t>Messbarkeit</a:t>
            </a:r>
            <a:r>
              <a:rPr lang="en-US" dirty="0" smtClean="0"/>
              <a:t>: </a:t>
            </a:r>
            <a:r>
              <a:rPr lang="en-US" dirty="0" err="1" smtClean="0"/>
              <a:t>sonst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wird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nicht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benutzt</a:t>
            </a:r>
            <a:r>
              <a:rPr lang="en-US" baseline="0" dirty="0" smtClean="0"/>
              <a:t>; </a:t>
            </a:r>
            <a:r>
              <a:rPr lang="en-US" baseline="0" dirty="0" err="1" smtClean="0"/>
              <a:t>ggfs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falsch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benutzt</a:t>
            </a:r>
            <a:endParaRPr lang="de-DE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Konsistenz</a:t>
            </a:r>
            <a:r>
              <a:rPr lang="en-US" dirty="0" smtClean="0"/>
              <a:t>: </a:t>
            </a:r>
            <a:r>
              <a:rPr lang="en-US" dirty="0" err="1" smtClean="0"/>
              <a:t>funktioniert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gleich</a:t>
            </a:r>
            <a:r>
              <a:rPr lang="en-US" baseline="0" dirty="0" smtClean="0"/>
              <a:t> auf </a:t>
            </a:r>
            <a:r>
              <a:rPr lang="en-US" baseline="0" dirty="0" err="1" smtClean="0"/>
              <a:t>allen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Architekturen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Unabhängigkeit</a:t>
            </a:r>
            <a:r>
              <a:rPr lang="en-US" dirty="0" smtClean="0"/>
              <a:t>: </a:t>
            </a:r>
            <a:r>
              <a:rPr lang="en-US" baseline="0" dirty="0" err="1" smtClean="0"/>
              <a:t>Systeme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sollten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nicht</a:t>
            </a:r>
            <a:r>
              <a:rPr lang="en-US" baseline="0" dirty="0" smtClean="0"/>
              <a:t> auf </a:t>
            </a:r>
            <a:r>
              <a:rPr lang="en-US" baseline="0" dirty="0" err="1" smtClean="0"/>
              <a:t>Metriken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optimiert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werden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können</a:t>
            </a: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MIPS: </a:t>
            </a:r>
            <a:r>
              <a:rPr lang="de-DE" dirty="0" err="1" smtClean="0"/>
              <a:t>Meaningless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indicator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performance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09095-0CA2-4552-B0D5-75F1DF0C5BD9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7251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Woher weiß ich, ob es Ausreißer</a:t>
            </a:r>
            <a:r>
              <a:rPr lang="de-DE" baseline="0" dirty="0" smtClean="0"/>
              <a:t> gibt oder Verteilung asymmetrisch ist?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09095-0CA2-4552-B0D5-75F1DF0C5BD9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Woher weiß ich, ob es Ausreißer</a:t>
            </a:r>
            <a:r>
              <a:rPr lang="de-DE" baseline="0" dirty="0" smtClean="0"/>
              <a:t> gibt oder Verteilung asymmetrisch ist?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09095-0CA2-4552-B0D5-75F1DF0C5BD9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Woher weiß ich, ob es Ausreißer</a:t>
            </a:r>
            <a:r>
              <a:rPr lang="de-DE" baseline="0" dirty="0" smtClean="0"/>
              <a:t> gibt oder Verteilung asymmetrisch ist?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09095-0CA2-4552-B0D5-75F1DF0C5BD9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09095-0CA2-4552-B0D5-75F1DF0C5BD9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[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Tafelbild</a:t>
            </a:r>
            <a:r>
              <a:rPr lang="en-US" dirty="0" smtClean="0"/>
              <a:t>]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09095-0CA2-4552-B0D5-75F1DF0C5BD9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Bei kleinerem Konfidenzintervall wird Präzision erhöht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09095-0CA2-4552-B0D5-75F1DF0C5BD9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Für stochastische</a:t>
            </a:r>
            <a:r>
              <a:rPr lang="en-US" baseline="0" smtClean="0"/>
              <a:t> Methoden ist Signifikanzniveau wichtig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09095-0CA2-4552-B0D5-75F1DF0C5BD9}" type="slidenum">
              <a:rPr lang="en-US" smtClean="0"/>
              <a:pPr/>
              <a:t>59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Vermessungsingeneure</a:t>
            </a:r>
            <a:r>
              <a:rPr lang="de-DE" dirty="0" smtClean="0"/>
              <a:t>:</a:t>
            </a:r>
          </a:p>
          <a:p>
            <a:r>
              <a:rPr lang="de-DE" dirty="0" smtClean="0"/>
              <a:t>Permanentes</a:t>
            </a:r>
            <a:r>
              <a:rPr lang="de-DE" baseline="0" dirty="0" smtClean="0"/>
              <a:t> O</a:t>
            </a:r>
            <a:r>
              <a:rPr lang="de-DE" dirty="0" smtClean="0"/>
              <a:t>bjekt</a:t>
            </a:r>
            <a:r>
              <a:rPr lang="de-DE" baseline="0" dirty="0" smtClean="0"/>
              <a:t>, dass Höhe über NN zeigt; wird dann als Referenz benutzt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09095-0CA2-4552-B0D5-75F1DF0C5BD9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12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wie wahrscheinlich ist das beobachtete Ergebnis, wenn die Nullhypothese korrekt ist?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09095-0CA2-4552-B0D5-75F1DF0C5BD9}" type="slidenum">
              <a:rPr lang="en-US" smtClean="0"/>
              <a:pPr/>
              <a:t>62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Million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instructions</a:t>
            </a:r>
            <a:r>
              <a:rPr lang="de-DE" baseline="0" dirty="0" smtClean="0"/>
              <a:t> per </a:t>
            </a:r>
            <a:r>
              <a:rPr lang="de-DE" baseline="0" dirty="0" err="1" smtClean="0"/>
              <a:t>second</a:t>
            </a:r>
            <a:r>
              <a:rPr lang="de-DE" dirty="0" smtClean="0"/>
              <a:t> = n/(</a:t>
            </a:r>
            <a:r>
              <a:rPr lang="de-DE" dirty="0" err="1" smtClean="0"/>
              <a:t>t_e</a:t>
            </a:r>
            <a:r>
              <a:rPr lang="de-DE" dirty="0" smtClean="0"/>
              <a:t> x 10^6)</a:t>
            </a:r>
          </a:p>
          <a:p>
            <a:endParaRPr lang="de-DE" dirty="0" smtClean="0"/>
          </a:p>
          <a:p>
            <a:r>
              <a:rPr lang="de-DE" dirty="0" smtClean="0"/>
              <a:t>Million </a:t>
            </a:r>
            <a:r>
              <a:rPr lang="de-DE" dirty="0" err="1" smtClean="0"/>
              <a:t>floating-point</a:t>
            </a:r>
            <a:r>
              <a:rPr lang="de-DE" dirty="0" smtClean="0"/>
              <a:t> </a:t>
            </a:r>
            <a:r>
              <a:rPr lang="de-DE" dirty="0" err="1" smtClean="0"/>
              <a:t>operations</a:t>
            </a:r>
            <a:r>
              <a:rPr lang="de-DE" dirty="0" smtClean="0"/>
              <a:t> per </a:t>
            </a:r>
            <a:r>
              <a:rPr lang="de-DE" dirty="0" err="1" smtClean="0"/>
              <a:t>second</a:t>
            </a:r>
            <a:r>
              <a:rPr lang="de-DE" dirty="0" smtClean="0"/>
              <a:t> = f/(</a:t>
            </a:r>
            <a:r>
              <a:rPr lang="de-DE" dirty="0" err="1" smtClean="0"/>
              <a:t>t_e</a:t>
            </a:r>
            <a:r>
              <a:rPr lang="de-DE" dirty="0" smtClean="0"/>
              <a:t> x 10^6)</a:t>
            </a:r>
          </a:p>
          <a:p>
            <a:endParaRPr lang="de-DE" dirty="0" smtClean="0"/>
          </a:p>
          <a:p>
            <a:r>
              <a:rPr lang="de-DE" dirty="0" smtClean="0"/>
              <a:t>System</a:t>
            </a:r>
            <a:r>
              <a:rPr lang="de-DE" baseline="0" dirty="0" smtClean="0"/>
              <a:t> Performance Evaluation </a:t>
            </a:r>
            <a:r>
              <a:rPr lang="de-DE" baseline="0" dirty="0" err="1" smtClean="0"/>
              <a:t>Cooperative</a:t>
            </a:r>
            <a:endParaRPr lang="de-DE" baseline="0" dirty="0" smtClean="0"/>
          </a:p>
          <a:p>
            <a:r>
              <a:rPr lang="de-DE" baseline="0" dirty="0" smtClean="0"/>
              <a:t>Benötigte Ausführungszeit für Standard-Programme auf getestetem System messen</a:t>
            </a:r>
          </a:p>
          <a:p>
            <a:r>
              <a:rPr lang="de-DE" baseline="0" dirty="0" smtClean="0"/>
              <a:t>Normalisierung: Ausführungszeit durch Ausführungszeit auf Standard-Rechner teilen</a:t>
            </a:r>
          </a:p>
          <a:p>
            <a:r>
              <a:rPr lang="de-DE" dirty="0" smtClean="0"/>
              <a:t>G</a:t>
            </a:r>
            <a:r>
              <a:rPr lang="de-DE" baseline="0" dirty="0" smtClean="0"/>
              <a:t>eometrischen Mittelwert berechnen = n-</a:t>
            </a:r>
            <a:r>
              <a:rPr lang="de-DE" baseline="0" dirty="0" err="1" smtClean="0"/>
              <a:t>te</a:t>
            </a:r>
            <a:r>
              <a:rPr lang="de-DE" baseline="0" dirty="0" smtClean="0"/>
              <a:t> Wurzel aus Produkt der Messwerte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Quality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Improvements</a:t>
            </a:r>
            <a:r>
              <a:rPr lang="de-DE" baseline="0" dirty="0" smtClean="0"/>
              <a:t> per Second: Maß für Qualität der Lösung (rigoros definiert durch mathematische Charakteristiken des Systems) durch benötigte Zeit für Lösung; spezifisch für Probleme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09095-0CA2-4552-B0D5-75F1DF0C5BD9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Million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instructions</a:t>
            </a:r>
            <a:r>
              <a:rPr lang="de-DE" baseline="0" dirty="0" smtClean="0"/>
              <a:t> per </a:t>
            </a:r>
            <a:r>
              <a:rPr lang="de-DE" baseline="0" dirty="0" err="1" smtClean="0"/>
              <a:t>second</a:t>
            </a:r>
            <a:r>
              <a:rPr lang="de-DE" dirty="0" smtClean="0"/>
              <a:t> = n/(</a:t>
            </a:r>
            <a:r>
              <a:rPr lang="de-DE" dirty="0" err="1" smtClean="0"/>
              <a:t>t_e</a:t>
            </a:r>
            <a:r>
              <a:rPr lang="de-DE" dirty="0" smtClean="0"/>
              <a:t> x 10^6)</a:t>
            </a:r>
          </a:p>
          <a:p>
            <a:endParaRPr lang="de-DE" dirty="0" smtClean="0"/>
          </a:p>
          <a:p>
            <a:r>
              <a:rPr lang="de-DE" dirty="0" smtClean="0"/>
              <a:t>Million </a:t>
            </a:r>
            <a:r>
              <a:rPr lang="de-DE" dirty="0" err="1" smtClean="0"/>
              <a:t>floating-point</a:t>
            </a:r>
            <a:r>
              <a:rPr lang="de-DE" dirty="0" smtClean="0"/>
              <a:t> </a:t>
            </a:r>
            <a:r>
              <a:rPr lang="de-DE" dirty="0" err="1" smtClean="0"/>
              <a:t>operations</a:t>
            </a:r>
            <a:r>
              <a:rPr lang="de-DE" dirty="0" smtClean="0"/>
              <a:t> per </a:t>
            </a:r>
            <a:r>
              <a:rPr lang="de-DE" dirty="0" err="1" smtClean="0"/>
              <a:t>second</a:t>
            </a:r>
            <a:r>
              <a:rPr lang="de-DE" dirty="0" smtClean="0"/>
              <a:t> = f/(</a:t>
            </a:r>
            <a:r>
              <a:rPr lang="de-DE" dirty="0" err="1" smtClean="0"/>
              <a:t>t_e</a:t>
            </a:r>
            <a:r>
              <a:rPr lang="de-DE" dirty="0" smtClean="0"/>
              <a:t> x 10^6)</a:t>
            </a:r>
          </a:p>
          <a:p>
            <a:endParaRPr lang="de-DE" dirty="0" smtClean="0"/>
          </a:p>
          <a:p>
            <a:r>
              <a:rPr lang="de-DE" dirty="0" smtClean="0"/>
              <a:t>System</a:t>
            </a:r>
            <a:r>
              <a:rPr lang="de-DE" baseline="0" dirty="0" smtClean="0"/>
              <a:t> Performance Evaluation </a:t>
            </a:r>
            <a:r>
              <a:rPr lang="de-DE" baseline="0" dirty="0" err="1" smtClean="0"/>
              <a:t>Cooperative</a:t>
            </a:r>
            <a:endParaRPr lang="de-DE" baseline="0" dirty="0" smtClean="0"/>
          </a:p>
          <a:p>
            <a:r>
              <a:rPr lang="de-DE" baseline="0" dirty="0" smtClean="0"/>
              <a:t>Benötigte Ausführungszeit für Standard-Programme auf getestetem System messen</a:t>
            </a:r>
          </a:p>
          <a:p>
            <a:r>
              <a:rPr lang="de-DE" baseline="0" dirty="0" smtClean="0"/>
              <a:t>Normalisierung: Ausführungszeit durch Ausführungszeit auf Standard-Rechner teilen</a:t>
            </a:r>
          </a:p>
          <a:p>
            <a:r>
              <a:rPr lang="de-DE" dirty="0" smtClean="0"/>
              <a:t>G</a:t>
            </a:r>
            <a:r>
              <a:rPr lang="de-DE" baseline="0" dirty="0" smtClean="0"/>
              <a:t>eometrischen Mittelwert berechnen = n-</a:t>
            </a:r>
            <a:r>
              <a:rPr lang="de-DE" baseline="0" dirty="0" err="1" smtClean="0"/>
              <a:t>te</a:t>
            </a:r>
            <a:r>
              <a:rPr lang="de-DE" baseline="0" dirty="0" smtClean="0"/>
              <a:t> Wurzel aus Produkt der Messwerte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Quality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Improvements</a:t>
            </a:r>
            <a:r>
              <a:rPr lang="de-DE" baseline="0" dirty="0" smtClean="0"/>
              <a:t> per Second: Maß für Qualität der Lösung (rigoros definiert durch mathematische Charakteristiken des Systems) durch benötigte Zeit für Lösung; spezifisch für Probleme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09095-0CA2-4552-B0D5-75F1DF0C5BD9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Linearität: Wert einer Metrik</a:t>
            </a:r>
            <a:r>
              <a:rPr lang="de-DE" baseline="0" dirty="0" smtClean="0"/>
              <a:t> verändert sich um Betrag -&gt; Performance soll sich im gleichen Betrag ändern</a:t>
            </a:r>
            <a:endParaRPr lang="de-DE" dirty="0" smtClean="0"/>
          </a:p>
          <a:p>
            <a:r>
              <a:rPr lang="de-DE" dirty="0" smtClean="0"/>
              <a:t>Reliabilität/Zuverlässigkeit: Höherer</a:t>
            </a:r>
            <a:r>
              <a:rPr lang="de-DE" baseline="0" dirty="0" smtClean="0"/>
              <a:t> Wert bei System A soll immer mehr Performance  von System A bedeuten</a:t>
            </a:r>
            <a:endParaRPr lang="de-DE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Wiederholbarkeit</a:t>
            </a:r>
            <a:r>
              <a:rPr lang="en-US" dirty="0" smtClean="0"/>
              <a:t>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selbem</a:t>
            </a:r>
            <a:r>
              <a:rPr lang="en-US" baseline="0" dirty="0" smtClean="0"/>
              <a:t> Experiment </a:t>
            </a:r>
            <a:r>
              <a:rPr lang="en-US" baseline="0" dirty="0" err="1" smtClean="0"/>
              <a:t>immer</a:t>
            </a:r>
            <a:r>
              <a:rPr lang="en-US" baseline="0" dirty="0" smtClean="0"/>
              <a:t> der </a:t>
            </a:r>
            <a:r>
              <a:rPr lang="en-US" baseline="0" dirty="0" err="1" smtClean="0"/>
              <a:t>selbe</a:t>
            </a:r>
            <a:r>
              <a:rPr lang="en-US" baseline="0" dirty="0" smtClean="0"/>
              <a:t> Wert </a:t>
            </a:r>
            <a:r>
              <a:rPr lang="en-US" baseline="0" dirty="0" err="1" smtClean="0"/>
              <a:t>einer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Metrik</a:t>
            </a:r>
            <a:r>
              <a:rPr lang="en-US" baseline="0" dirty="0" smtClean="0"/>
              <a:t>; </a:t>
            </a:r>
            <a:r>
              <a:rPr lang="en-US" baseline="0" dirty="0" err="1" smtClean="0"/>
              <a:t>deterministisch</a:t>
            </a:r>
            <a:endParaRPr lang="de-DE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Einfache</a:t>
            </a:r>
            <a:r>
              <a:rPr lang="en-US" dirty="0" smtClean="0"/>
              <a:t> </a:t>
            </a:r>
            <a:r>
              <a:rPr lang="en-US" dirty="0" err="1" smtClean="0"/>
              <a:t>Messbarkeit</a:t>
            </a:r>
            <a:r>
              <a:rPr lang="en-US" dirty="0" smtClean="0"/>
              <a:t>: </a:t>
            </a:r>
            <a:r>
              <a:rPr lang="en-US" dirty="0" err="1" smtClean="0"/>
              <a:t>sonst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wird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nicht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benutzt</a:t>
            </a:r>
            <a:r>
              <a:rPr lang="en-US" baseline="0" dirty="0" smtClean="0"/>
              <a:t>; </a:t>
            </a:r>
            <a:r>
              <a:rPr lang="en-US" baseline="0" dirty="0" err="1" smtClean="0"/>
              <a:t>ggfs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falsch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benutzt</a:t>
            </a:r>
            <a:endParaRPr lang="de-DE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Konsistenz</a:t>
            </a:r>
            <a:r>
              <a:rPr lang="en-US" dirty="0" smtClean="0"/>
              <a:t>: </a:t>
            </a:r>
            <a:r>
              <a:rPr lang="en-US" dirty="0" err="1" smtClean="0"/>
              <a:t>funktioniert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gleich</a:t>
            </a:r>
            <a:r>
              <a:rPr lang="en-US" baseline="0" dirty="0" smtClean="0"/>
              <a:t> auf </a:t>
            </a:r>
            <a:r>
              <a:rPr lang="en-US" baseline="0" dirty="0" err="1" smtClean="0"/>
              <a:t>allen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Architekturen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Unabhängigkeit</a:t>
            </a:r>
            <a:r>
              <a:rPr lang="en-US" dirty="0" smtClean="0"/>
              <a:t>: </a:t>
            </a:r>
            <a:r>
              <a:rPr lang="en-US" baseline="0" dirty="0" err="1" smtClean="0"/>
              <a:t>Systeme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sollten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nicht</a:t>
            </a:r>
            <a:r>
              <a:rPr lang="en-US" baseline="0" dirty="0" smtClean="0"/>
              <a:t> auf </a:t>
            </a:r>
            <a:r>
              <a:rPr lang="en-US" baseline="0" dirty="0" err="1" smtClean="0"/>
              <a:t>Metriken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optimiert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werden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können</a:t>
            </a: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MIPS: </a:t>
            </a:r>
            <a:r>
              <a:rPr lang="de-DE" dirty="0" err="1" smtClean="0"/>
              <a:t>Meaningless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indicator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performance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09095-0CA2-4552-B0D5-75F1DF0C5BD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7251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Linearität: Wert einer Metrik</a:t>
            </a:r>
            <a:r>
              <a:rPr lang="de-DE" baseline="0" dirty="0" smtClean="0"/>
              <a:t> verändert sich um Betrag -&gt; Performance soll sich im gleichen Betrag ändern</a:t>
            </a:r>
            <a:endParaRPr lang="de-DE" dirty="0" smtClean="0"/>
          </a:p>
          <a:p>
            <a:r>
              <a:rPr lang="de-DE" dirty="0" smtClean="0"/>
              <a:t>Reliabilität/Zuverlässigkeit: Höherer</a:t>
            </a:r>
            <a:r>
              <a:rPr lang="de-DE" baseline="0" dirty="0" smtClean="0"/>
              <a:t> Wert bei System A soll immer mehr Performance  von System A bedeuten</a:t>
            </a:r>
            <a:endParaRPr lang="de-DE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Wiederholbarkeit</a:t>
            </a:r>
            <a:r>
              <a:rPr lang="en-US" dirty="0" smtClean="0"/>
              <a:t>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selbem</a:t>
            </a:r>
            <a:r>
              <a:rPr lang="en-US" baseline="0" dirty="0" smtClean="0"/>
              <a:t> Experiment </a:t>
            </a:r>
            <a:r>
              <a:rPr lang="en-US" baseline="0" dirty="0" err="1" smtClean="0"/>
              <a:t>immer</a:t>
            </a:r>
            <a:r>
              <a:rPr lang="en-US" baseline="0" dirty="0" smtClean="0"/>
              <a:t> der </a:t>
            </a:r>
            <a:r>
              <a:rPr lang="en-US" baseline="0" dirty="0" err="1" smtClean="0"/>
              <a:t>selbe</a:t>
            </a:r>
            <a:r>
              <a:rPr lang="en-US" baseline="0" dirty="0" smtClean="0"/>
              <a:t> Wert </a:t>
            </a:r>
            <a:r>
              <a:rPr lang="en-US" baseline="0" dirty="0" err="1" smtClean="0"/>
              <a:t>einer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Metrik</a:t>
            </a:r>
            <a:r>
              <a:rPr lang="en-US" baseline="0" dirty="0" smtClean="0"/>
              <a:t>; </a:t>
            </a:r>
            <a:r>
              <a:rPr lang="en-US" baseline="0" dirty="0" err="1" smtClean="0"/>
              <a:t>deterministisch</a:t>
            </a:r>
            <a:endParaRPr lang="de-DE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Einfache</a:t>
            </a:r>
            <a:r>
              <a:rPr lang="en-US" dirty="0" smtClean="0"/>
              <a:t> </a:t>
            </a:r>
            <a:r>
              <a:rPr lang="en-US" dirty="0" err="1" smtClean="0"/>
              <a:t>Messbarkeit</a:t>
            </a:r>
            <a:r>
              <a:rPr lang="en-US" dirty="0" smtClean="0"/>
              <a:t>: </a:t>
            </a:r>
            <a:r>
              <a:rPr lang="en-US" dirty="0" err="1" smtClean="0"/>
              <a:t>sonst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wird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nicht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benutzt</a:t>
            </a:r>
            <a:r>
              <a:rPr lang="en-US" baseline="0" dirty="0" smtClean="0"/>
              <a:t>; </a:t>
            </a:r>
            <a:r>
              <a:rPr lang="en-US" baseline="0" dirty="0" err="1" smtClean="0"/>
              <a:t>ggfs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falsch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benutzt</a:t>
            </a:r>
            <a:endParaRPr lang="de-DE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Konsistenz</a:t>
            </a:r>
            <a:r>
              <a:rPr lang="en-US" dirty="0" smtClean="0"/>
              <a:t>: </a:t>
            </a:r>
            <a:r>
              <a:rPr lang="en-US" dirty="0" err="1" smtClean="0"/>
              <a:t>funktioniert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gleich</a:t>
            </a:r>
            <a:r>
              <a:rPr lang="en-US" baseline="0" dirty="0" smtClean="0"/>
              <a:t> auf </a:t>
            </a:r>
            <a:r>
              <a:rPr lang="en-US" baseline="0" dirty="0" err="1" smtClean="0"/>
              <a:t>allen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Architekturen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Unabhängigkeit</a:t>
            </a:r>
            <a:r>
              <a:rPr lang="en-US" dirty="0" smtClean="0"/>
              <a:t>: </a:t>
            </a:r>
            <a:r>
              <a:rPr lang="en-US" baseline="0" dirty="0" err="1" smtClean="0"/>
              <a:t>Systeme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sollten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nicht</a:t>
            </a:r>
            <a:r>
              <a:rPr lang="en-US" baseline="0" dirty="0" smtClean="0"/>
              <a:t> auf </a:t>
            </a:r>
            <a:r>
              <a:rPr lang="en-US" baseline="0" dirty="0" err="1" smtClean="0"/>
              <a:t>Metriken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optimiert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werden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können</a:t>
            </a: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MIPS: </a:t>
            </a:r>
            <a:r>
              <a:rPr lang="de-DE" dirty="0" err="1" smtClean="0"/>
              <a:t>Meaningless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indicator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performance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09095-0CA2-4552-B0D5-75F1DF0C5BD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7251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Linearität: Wert einer Metrik</a:t>
            </a:r>
            <a:r>
              <a:rPr lang="de-DE" baseline="0" dirty="0" smtClean="0"/>
              <a:t> verändert sich um Betrag -&gt; Performance soll sich im gleichen Betrag ändern</a:t>
            </a:r>
            <a:endParaRPr lang="de-DE" dirty="0" smtClean="0"/>
          </a:p>
          <a:p>
            <a:r>
              <a:rPr lang="de-DE" dirty="0" smtClean="0"/>
              <a:t>Reliabilität/Zuverlässigkeit: Höherer</a:t>
            </a:r>
            <a:r>
              <a:rPr lang="de-DE" baseline="0" dirty="0" smtClean="0"/>
              <a:t> Wert bei System A soll immer mehr Performance  von System A bedeuten</a:t>
            </a:r>
            <a:endParaRPr lang="de-DE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Wiederholbarkeit</a:t>
            </a:r>
            <a:r>
              <a:rPr lang="en-US" dirty="0" smtClean="0"/>
              <a:t>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selbem</a:t>
            </a:r>
            <a:r>
              <a:rPr lang="en-US" baseline="0" dirty="0" smtClean="0"/>
              <a:t> Experiment </a:t>
            </a:r>
            <a:r>
              <a:rPr lang="en-US" baseline="0" dirty="0" err="1" smtClean="0"/>
              <a:t>immer</a:t>
            </a:r>
            <a:r>
              <a:rPr lang="en-US" baseline="0" dirty="0" smtClean="0"/>
              <a:t> der </a:t>
            </a:r>
            <a:r>
              <a:rPr lang="en-US" baseline="0" dirty="0" err="1" smtClean="0"/>
              <a:t>selbe</a:t>
            </a:r>
            <a:r>
              <a:rPr lang="en-US" baseline="0" dirty="0" smtClean="0"/>
              <a:t> Wert </a:t>
            </a:r>
            <a:r>
              <a:rPr lang="en-US" baseline="0" dirty="0" err="1" smtClean="0"/>
              <a:t>einer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Metrik</a:t>
            </a:r>
            <a:r>
              <a:rPr lang="en-US" baseline="0" dirty="0" smtClean="0"/>
              <a:t>; </a:t>
            </a:r>
            <a:r>
              <a:rPr lang="en-US" baseline="0" dirty="0" err="1" smtClean="0"/>
              <a:t>deterministisch</a:t>
            </a:r>
            <a:endParaRPr lang="de-DE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Einfache</a:t>
            </a:r>
            <a:r>
              <a:rPr lang="en-US" dirty="0" smtClean="0"/>
              <a:t> </a:t>
            </a:r>
            <a:r>
              <a:rPr lang="en-US" dirty="0" err="1" smtClean="0"/>
              <a:t>Messbarkeit</a:t>
            </a:r>
            <a:r>
              <a:rPr lang="en-US" dirty="0" smtClean="0"/>
              <a:t>: </a:t>
            </a:r>
            <a:r>
              <a:rPr lang="en-US" dirty="0" err="1" smtClean="0"/>
              <a:t>sonst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wird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nicht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benutzt</a:t>
            </a:r>
            <a:r>
              <a:rPr lang="en-US" baseline="0" dirty="0" smtClean="0"/>
              <a:t>; </a:t>
            </a:r>
            <a:r>
              <a:rPr lang="en-US" baseline="0" dirty="0" err="1" smtClean="0"/>
              <a:t>ggfs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falsch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benutzt</a:t>
            </a:r>
            <a:endParaRPr lang="de-DE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Konsistenz</a:t>
            </a:r>
            <a:r>
              <a:rPr lang="en-US" dirty="0" smtClean="0"/>
              <a:t>: </a:t>
            </a:r>
            <a:r>
              <a:rPr lang="en-US" dirty="0" err="1" smtClean="0"/>
              <a:t>funktioniert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gleich</a:t>
            </a:r>
            <a:r>
              <a:rPr lang="en-US" baseline="0" dirty="0" smtClean="0"/>
              <a:t> auf </a:t>
            </a:r>
            <a:r>
              <a:rPr lang="en-US" baseline="0" dirty="0" err="1" smtClean="0"/>
              <a:t>allen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Architekturen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Unabhängigkeit</a:t>
            </a:r>
            <a:r>
              <a:rPr lang="en-US" dirty="0" smtClean="0"/>
              <a:t>: </a:t>
            </a:r>
            <a:r>
              <a:rPr lang="en-US" baseline="0" dirty="0" err="1" smtClean="0"/>
              <a:t>Systeme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sollten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nicht</a:t>
            </a:r>
            <a:r>
              <a:rPr lang="en-US" baseline="0" dirty="0" smtClean="0"/>
              <a:t> auf </a:t>
            </a:r>
            <a:r>
              <a:rPr lang="en-US" baseline="0" dirty="0" err="1" smtClean="0"/>
              <a:t>Metriken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optimiert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werden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können</a:t>
            </a: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MIPS: </a:t>
            </a:r>
            <a:r>
              <a:rPr lang="de-DE" dirty="0" err="1" smtClean="0"/>
              <a:t>Meaningless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indicator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performance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09095-0CA2-4552-B0D5-75F1DF0C5BD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7251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Linearität: Wert einer Metrik</a:t>
            </a:r>
            <a:r>
              <a:rPr lang="de-DE" baseline="0" dirty="0" smtClean="0"/>
              <a:t> verändert sich um Betrag -&gt; Performance soll sich im gleichen Betrag ändern</a:t>
            </a:r>
            <a:endParaRPr lang="de-DE" dirty="0" smtClean="0"/>
          </a:p>
          <a:p>
            <a:r>
              <a:rPr lang="de-DE" dirty="0" smtClean="0"/>
              <a:t>Reliabilität/Zuverlässigkeit: Höherer</a:t>
            </a:r>
            <a:r>
              <a:rPr lang="de-DE" baseline="0" dirty="0" smtClean="0"/>
              <a:t> Wert bei System A soll immer mehr Performance  von System A bedeuten</a:t>
            </a:r>
            <a:endParaRPr lang="de-DE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Wiederholbarkeit</a:t>
            </a:r>
            <a:r>
              <a:rPr lang="en-US" dirty="0" smtClean="0"/>
              <a:t>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selbem</a:t>
            </a:r>
            <a:r>
              <a:rPr lang="en-US" baseline="0" dirty="0" smtClean="0"/>
              <a:t> Experiment </a:t>
            </a:r>
            <a:r>
              <a:rPr lang="en-US" baseline="0" dirty="0" err="1" smtClean="0"/>
              <a:t>immer</a:t>
            </a:r>
            <a:r>
              <a:rPr lang="en-US" baseline="0" dirty="0" smtClean="0"/>
              <a:t> der </a:t>
            </a:r>
            <a:r>
              <a:rPr lang="en-US" baseline="0" dirty="0" err="1" smtClean="0"/>
              <a:t>selbe</a:t>
            </a:r>
            <a:r>
              <a:rPr lang="en-US" baseline="0" dirty="0" smtClean="0"/>
              <a:t> Wert </a:t>
            </a:r>
            <a:r>
              <a:rPr lang="en-US" baseline="0" dirty="0" err="1" smtClean="0"/>
              <a:t>einer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Metrik</a:t>
            </a:r>
            <a:r>
              <a:rPr lang="en-US" baseline="0" dirty="0" smtClean="0"/>
              <a:t>; </a:t>
            </a:r>
            <a:r>
              <a:rPr lang="en-US" baseline="0" dirty="0" err="1" smtClean="0"/>
              <a:t>deterministisch</a:t>
            </a:r>
            <a:endParaRPr lang="de-DE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Einfache</a:t>
            </a:r>
            <a:r>
              <a:rPr lang="en-US" dirty="0" smtClean="0"/>
              <a:t> </a:t>
            </a:r>
            <a:r>
              <a:rPr lang="en-US" dirty="0" err="1" smtClean="0"/>
              <a:t>Messbarkeit</a:t>
            </a:r>
            <a:r>
              <a:rPr lang="en-US" dirty="0" smtClean="0"/>
              <a:t>: </a:t>
            </a:r>
            <a:r>
              <a:rPr lang="en-US" dirty="0" err="1" smtClean="0"/>
              <a:t>sonst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wird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nicht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benutzt</a:t>
            </a:r>
            <a:r>
              <a:rPr lang="en-US" baseline="0" dirty="0" smtClean="0"/>
              <a:t>; </a:t>
            </a:r>
            <a:r>
              <a:rPr lang="en-US" baseline="0" dirty="0" err="1" smtClean="0"/>
              <a:t>ggfs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falsch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benutzt</a:t>
            </a:r>
            <a:endParaRPr lang="de-DE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Konsistenz</a:t>
            </a:r>
            <a:r>
              <a:rPr lang="en-US" dirty="0" smtClean="0"/>
              <a:t>: </a:t>
            </a:r>
            <a:r>
              <a:rPr lang="en-US" dirty="0" err="1" smtClean="0"/>
              <a:t>funktioniert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gleich</a:t>
            </a:r>
            <a:r>
              <a:rPr lang="en-US" baseline="0" dirty="0" smtClean="0"/>
              <a:t> auf </a:t>
            </a:r>
            <a:r>
              <a:rPr lang="en-US" baseline="0" dirty="0" err="1" smtClean="0"/>
              <a:t>allen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Architekturen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Unabhängigkeit</a:t>
            </a:r>
            <a:r>
              <a:rPr lang="en-US" dirty="0" smtClean="0"/>
              <a:t>: </a:t>
            </a:r>
            <a:r>
              <a:rPr lang="en-US" baseline="0" dirty="0" err="1" smtClean="0"/>
              <a:t>Systeme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sollten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nicht</a:t>
            </a:r>
            <a:r>
              <a:rPr lang="en-US" baseline="0" dirty="0" smtClean="0"/>
              <a:t> auf </a:t>
            </a:r>
            <a:r>
              <a:rPr lang="en-US" baseline="0" dirty="0" err="1" smtClean="0"/>
              <a:t>Metriken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optimiert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werden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können</a:t>
            </a: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MIPS: </a:t>
            </a:r>
            <a:r>
              <a:rPr lang="de-DE" dirty="0" err="1" smtClean="0"/>
              <a:t>Meaningless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indicator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performance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09095-0CA2-4552-B0D5-75F1DF0C5BD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7251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Linearität: Wert einer Metrik</a:t>
            </a:r>
            <a:r>
              <a:rPr lang="de-DE" baseline="0" dirty="0" smtClean="0"/>
              <a:t> verändert sich um Betrag -&gt; Performance soll sich im gleichen Betrag ändern</a:t>
            </a:r>
            <a:endParaRPr lang="de-DE" dirty="0" smtClean="0"/>
          </a:p>
          <a:p>
            <a:r>
              <a:rPr lang="de-DE" dirty="0" smtClean="0"/>
              <a:t>Reliabilität/Zuverlässigkeit: Höherer</a:t>
            </a:r>
            <a:r>
              <a:rPr lang="de-DE" baseline="0" dirty="0" smtClean="0"/>
              <a:t> Wert bei System A soll immer mehr Performance  von System A bedeuten</a:t>
            </a:r>
            <a:endParaRPr lang="de-DE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Wiederholbarkeit</a:t>
            </a:r>
            <a:r>
              <a:rPr lang="en-US" dirty="0" smtClean="0"/>
              <a:t>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selbem</a:t>
            </a:r>
            <a:r>
              <a:rPr lang="en-US" baseline="0" dirty="0" smtClean="0"/>
              <a:t> Experiment </a:t>
            </a:r>
            <a:r>
              <a:rPr lang="en-US" baseline="0" dirty="0" err="1" smtClean="0"/>
              <a:t>immer</a:t>
            </a:r>
            <a:r>
              <a:rPr lang="en-US" baseline="0" dirty="0" smtClean="0"/>
              <a:t> der </a:t>
            </a:r>
            <a:r>
              <a:rPr lang="en-US" baseline="0" dirty="0" err="1" smtClean="0"/>
              <a:t>selbe</a:t>
            </a:r>
            <a:r>
              <a:rPr lang="en-US" baseline="0" dirty="0" smtClean="0"/>
              <a:t> Wert </a:t>
            </a:r>
            <a:r>
              <a:rPr lang="en-US" baseline="0" dirty="0" err="1" smtClean="0"/>
              <a:t>einer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Metrik</a:t>
            </a:r>
            <a:r>
              <a:rPr lang="en-US" baseline="0" dirty="0" smtClean="0"/>
              <a:t>; </a:t>
            </a:r>
            <a:r>
              <a:rPr lang="en-US" baseline="0" dirty="0" err="1" smtClean="0"/>
              <a:t>deterministisch</a:t>
            </a:r>
            <a:endParaRPr lang="de-DE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Einfache</a:t>
            </a:r>
            <a:r>
              <a:rPr lang="en-US" dirty="0" smtClean="0"/>
              <a:t> </a:t>
            </a:r>
            <a:r>
              <a:rPr lang="en-US" dirty="0" err="1" smtClean="0"/>
              <a:t>Messbarkeit</a:t>
            </a:r>
            <a:r>
              <a:rPr lang="en-US" dirty="0" smtClean="0"/>
              <a:t>: </a:t>
            </a:r>
            <a:r>
              <a:rPr lang="en-US" dirty="0" err="1" smtClean="0"/>
              <a:t>sonst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wird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nicht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benutzt</a:t>
            </a:r>
            <a:r>
              <a:rPr lang="en-US" baseline="0" dirty="0" smtClean="0"/>
              <a:t>; </a:t>
            </a:r>
            <a:r>
              <a:rPr lang="en-US" baseline="0" dirty="0" err="1" smtClean="0"/>
              <a:t>ggfs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falsch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benutzt</a:t>
            </a:r>
            <a:endParaRPr lang="de-DE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Konsistenz</a:t>
            </a:r>
            <a:r>
              <a:rPr lang="en-US" dirty="0" smtClean="0"/>
              <a:t>: </a:t>
            </a:r>
            <a:r>
              <a:rPr lang="en-US" dirty="0" err="1" smtClean="0"/>
              <a:t>funktioniert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gleich</a:t>
            </a:r>
            <a:r>
              <a:rPr lang="en-US" baseline="0" dirty="0" smtClean="0"/>
              <a:t> auf </a:t>
            </a:r>
            <a:r>
              <a:rPr lang="en-US" baseline="0" dirty="0" err="1" smtClean="0"/>
              <a:t>allen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Architekturen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Unabhängigkeit</a:t>
            </a:r>
            <a:r>
              <a:rPr lang="en-US" dirty="0" smtClean="0"/>
              <a:t>: </a:t>
            </a:r>
            <a:r>
              <a:rPr lang="en-US" baseline="0" dirty="0" err="1" smtClean="0"/>
              <a:t>Systeme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sollten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nicht</a:t>
            </a:r>
            <a:r>
              <a:rPr lang="en-US" baseline="0" dirty="0" smtClean="0"/>
              <a:t> auf </a:t>
            </a:r>
            <a:r>
              <a:rPr lang="en-US" baseline="0" dirty="0" err="1" smtClean="0"/>
              <a:t>Metriken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optimiert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werden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können</a:t>
            </a: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MIPS: </a:t>
            </a:r>
            <a:r>
              <a:rPr lang="de-DE" dirty="0" err="1" smtClean="0"/>
              <a:t>Meaningless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indicator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performance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09095-0CA2-4552-B0D5-75F1DF0C5BD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725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4071942"/>
            <a:ext cx="9144000" cy="2786058"/>
          </a:xfrm>
          <a:prstGeom prst="rect">
            <a:avLst/>
          </a:prstGeom>
          <a:solidFill>
            <a:srgbClr val="F292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407194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BCC276E-76C6-4264-ADA8-430C1E9AE626}" type="datetime1">
              <a:rPr lang="de-DE" smtClean="0"/>
              <a:pPr/>
              <a:t>24.04.2014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 smtClean="0"/>
              <a:t>Siegmund et al.                            Understanding Programmers' Brains with fMRI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Rechteck 8"/>
          <p:cNvSpPr/>
          <p:nvPr userDrawn="1"/>
        </p:nvSpPr>
        <p:spPr>
          <a:xfrm>
            <a:off x="6215074" y="428604"/>
            <a:ext cx="2643206" cy="10001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80113" y="228600"/>
            <a:ext cx="2624137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233179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el und Inhalt">
    <p:bg>
      <p:bgPr>
        <a:solidFill>
          <a:srgbClr val="D9D5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2143108" y="6356350"/>
            <a:ext cx="1000132" cy="365125"/>
          </a:xfrm>
        </p:spPr>
        <p:txBody>
          <a:bodyPr/>
          <a:lstStyle/>
          <a:p>
            <a:fld id="{2C18BC4C-474E-4A02-AF3F-B534D3E05B93}" type="datetime1">
              <a:rPr lang="de-DE" smtClean="0"/>
              <a:pPr/>
              <a:t>24.04.2014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214678" y="6356350"/>
            <a:ext cx="3786214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858148" y="6356350"/>
            <a:ext cx="828652" cy="3651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4099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6322113"/>
            <a:ext cx="1571636" cy="535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Gerade Verbindung 9"/>
          <p:cNvCxnSpPr/>
          <p:nvPr userDrawn="1"/>
        </p:nvCxnSpPr>
        <p:spPr>
          <a:xfrm>
            <a:off x="0" y="626784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C1199-104E-4183-8BCB-DB3D98DCF5E9}" type="datetime1">
              <a:rPr lang="de-DE" smtClean="0"/>
              <a:pPr/>
              <a:t>24.04.2014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3D37-0615-4E36-BE7C-83DC0BFEAED3}" type="datetime1">
              <a:rPr lang="de-DE" smtClean="0"/>
              <a:pPr/>
              <a:t>24.04.2014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02008-13AF-4554-B05C-34B62D8ADBA6}" type="datetime1">
              <a:rPr lang="de-DE" smtClean="0"/>
              <a:pPr/>
              <a:t>24.04.2014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01877-C488-4E04-BF57-FDEC9889D4D2}" type="datetime1">
              <a:rPr lang="de-DE" smtClean="0"/>
              <a:pPr/>
              <a:t>24.04.2014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83D4E-4BA2-427B-95C3-9B6938ECC371}" type="datetime1">
              <a:rPr lang="de-DE" smtClean="0"/>
              <a:pPr/>
              <a:t>24.04.2014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0DBA9-B46D-4ABC-8C2C-55938D1660AE}" type="datetime1">
              <a:rPr lang="de-DE" smtClean="0"/>
              <a:pPr/>
              <a:t>24.04.2014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3553C-7CF6-4438-A5B6-82BD97264C71}" type="datetime1">
              <a:rPr lang="de-DE" smtClean="0"/>
              <a:pPr/>
              <a:t>24.04.2014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3B2F-E454-4F5F-8C1A-C8D9F205639D}" type="datetime1">
              <a:rPr lang="de-DE" smtClean="0"/>
              <a:pPr/>
              <a:t>24.04.2014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07885-0BA6-4242-9030-FC9627B05B96}" type="datetime1">
              <a:rPr lang="de-DE" smtClean="0"/>
              <a:pPr/>
              <a:t>24.04.2014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1691680" y="6356350"/>
            <a:ext cx="1000132" cy="365125"/>
          </a:xfrm>
        </p:spPr>
        <p:txBody>
          <a:bodyPr/>
          <a:lstStyle/>
          <a:p>
            <a:fld id="{D7E08395-A5A9-411D-A3D3-851CF9301FD9}" type="datetime1">
              <a:rPr lang="de-DE" smtClean="0"/>
              <a:pPr/>
              <a:t>24.04.2014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691680" y="6356350"/>
            <a:ext cx="5309212" cy="365125"/>
          </a:xfrm>
        </p:spPr>
        <p:txBody>
          <a:bodyPr/>
          <a:lstStyle/>
          <a:p>
            <a:r>
              <a:rPr lang="de-DE" smtClean="0"/>
              <a:t>Siegmund et al.                            Understanding Programmers' Brains with fMRI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858148" y="6356350"/>
            <a:ext cx="828652" cy="3651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10" name="Gerade Verbindung 9"/>
          <p:cNvCxnSpPr/>
          <p:nvPr userDrawn="1"/>
        </p:nvCxnSpPr>
        <p:spPr>
          <a:xfrm>
            <a:off x="0" y="6267840"/>
            <a:ext cx="9144000" cy="1588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6343706"/>
            <a:ext cx="1165487" cy="39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6812724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D8B65-A5D8-42BB-BA66-BE71D1109445}" type="datetime1">
              <a:rPr lang="de-DE" smtClean="0"/>
              <a:pPr/>
              <a:t>24.04.2014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42E93-07BE-47F0-AECF-D57816597181}" type="datetime1">
              <a:rPr lang="de-DE" smtClean="0"/>
              <a:pPr/>
              <a:t>24.04.2014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2143108" y="6356350"/>
            <a:ext cx="1000132" cy="365125"/>
          </a:xfrm>
        </p:spPr>
        <p:txBody>
          <a:bodyPr/>
          <a:lstStyle/>
          <a:p>
            <a:fld id="{50A78792-2531-4474-A0C0-A2C8381BBE25}" type="datetime1">
              <a:rPr lang="de-DE" smtClean="0"/>
              <a:pPr/>
              <a:t>24.04.2014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214678" y="6356350"/>
            <a:ext cx="3786214" cy="365125"/>
          </a:xfrm>
        </p:spPr>
        <p:txBody>
          <a:bodyPr/>
          <a:lstStyle/>
          <a:p>
            <a:r>
              <a:rPr lang="de-DE" smtClean="0"/>
              <a:t>Siegmund et al.                            Understanding Programmers' Brains with fMRI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858148" y="6356350"/>
            <a:ext cx="828652" cy="3651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10" name="Gerade Verbindung 9"/>
          <p:cNvCxnSpPr/>
          <p:nvPr userDrawn="1"/>
        </p:nvCxnSpPr>
        <p:spPr>
          <a:xfrm>
            <a:off x="0" y="6267840"/>
            <a:ext cx="9144000" cy="158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6343706"/>
            <a:ext cx="1165487" cy="39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3" cstate="print">
            <a:lum bright="82000"/>
          </a:blip>
          <a:stretch>
            <a:fillRect/>
          </a:stretch>
        </p:blipFill>
        <p:spPr bwMode="auto">
          <a:xfrm>
            <a:off x="5929322" y="2285992"/>
            <a:ext cx="3095625" cy="3095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763191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461638" y="285728"/>
            <a:ext cx="8229601" cy="1143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smtClean="0">
                <a:ln>
                  <a:noFill/>
                </a:ln>
                <a:solidFill>
                  <a:schemeClr val="tx1"/>
                </a:solidFill>
              </a:rPr>
              <a:t>Lernziele</a:t>
            </a:r>
            <a:endParaRPr lang="en-US" sz="4400">
              <a:ln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2143108" y="6356350"/>
            <a:ext cx="1000132" cy="365125"/>
          </a:xfrm>
        </p:spPr>
        <p:txBody>
          <a:bodyPr/>
          <a:lstStyle/>
          <a:p>
            <a:fld id="{44C87097-FEC3-472A-ABCC-61E517642E41}" type="datetime1">
              <a:rPr lang="de-DE" smtClean="0"/>
              <a:pPr/>
              <a:t>24.04.2014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214678" y="6356350"/>
            <a:ext cx="3786214" cy="365125"/>
          </a:xfrm>
        </p:spPr>
        <p:txBody>
          <a:bodyPr/>
          <a:lstStyle/>
          <a:p>
            <a:r>
              <a:rPr lang="de-DE" smtClean="0"/>
              <a:t>Siegmund et al.                            Understanding Programmers' Brains with fMRI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858148" y="6356350"/>
            <a:ext cx="828652" cy="3651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4099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6322113"/>
            <a:ext cx="1571636" cy="535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Gerade Verbindung 9"/>
          <p:cNvCxnSpPr/>
          <p:nvPr userDrawn="1"/>
        </p:nvCxnSpPr>
        <p:spPr>
          <a:xfrm>
            <a:off x="0" y="626784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lum bright="82000"/>
          </a:blip>
          <a:stretch>
            <a:fillRect/>
          </a:stretch>
        </p:blipFill>
        <p:spPr bwMode="auto">
          <a:xfrm>
            <a:off x="5929322" y="2285992"/>
            <a:ext cx="3095625" cy="3095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816562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7_Titel und Inhalt">
    <p:bg>
      <p:bgPr>
        <a:solidFill>
          <a:srgbClr val="D9D5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2143108" y="6356350"/>
            <a:ext cx="1000132" cy="365125"/>
          </a:xfrm>
        </p:spPr>
        <p:txBody>
          <a:bodyPr/>
          <a:lstStyle/>
          <a:p>
            <a:fld id="{966F1707-C9EF-406C-BEA4-A8772732FE19}" type="datetime1">
              <a:rPr lang="de-DE" smtClean="0"/>
              <a:pPr/>
              <a:t>24.04.2014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214678" y="6356350"/>
            <a:ext cx="3786214" cy="365125"/>
          </a:xfrm>
        </p:spPr>
        <p:txBody>
          <a:bodyPr/>
          <a:lstStyle/>
          <a:p>
            <a:r>
              <a:rPr lang="de-DE" smtClean="0"/>
              <a:t>Siegmund et al.                            Understanding Programmers' Brains with fMRI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858148" y="6356350"/>
            <a:ext cx="828652" cy="3651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10" name="Gerade Verbindung 9"/>
          <p:cNvCxnSpPr/>
          <p:nvPr userDrawn="1"/>
        </p:nvCxnSpPr>
        <p:spPr>
          <a:xfrm>
            <a:off x="0" y="6267840"/>
            <a:ext cx="9144000" cy="158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6343706"/>
            <a:ext cx="1165487" cy="39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382243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4071942"/>
            <a:ext cx="9144000" cy="2786058"/>
          </a:xfrm>
          <a:prstGeom prst="rect">
            <a:avLst/>
          </a:prstGeom>
          <a:solidFill>
            <a:srgbClr val="0168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A5CC1-578E-4250-B521-1CF45006C3F5}" type="datetime1">
              <a:rPr lang="de-DE" smtClean="0"/>
              <a:pPr/>
              <a:t>24.04.2014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8" name="Grafik 7" descr="logoFINEnglish.e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42844" y="142852"/>
            <a:ext cx="8864356" cy="1455008"/>
          </a:xfrm>
          <a:prstGeom prst="rect">
            <a:avLst/>
          </a:prstGeom>
        </p:spPr>
      </p:pic>
      <p:sp>
        <p:nvSpPr>
          <p:cNvPr id="9" name="Rechteck 8"/>
          <p:cNvSpPr/>
          <p:nvPr userDrawn="1"/>
        </p:nvSpPr>
        <p:spPr>
          <a:xfrm>
            <a:off x="6300192" y="476672"/>
            <a:ext cx="2592288" cy="9361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4071942"/>
            <a:ext cx="9144000" cy="2786058"/>
          </a:xfrm>
          <a:prstGeom prst="rect">
            <a:avLst/>
          </a:prstGeom>
          <a:solidFill>
            <a:srgbClr val="0168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577C6-C45A-4A18-9A7E-C2A03F99BCF7}" type="datetime1">
              <a:rPr lang="de-DE" smtClean="0"/>
              <a:pPr/>
              <a:t>24.04.2014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2143108" y="6356350"/>
            <a:ext cx="1000132" cy="365125"/>
          </a:xfrm>
        </p:spPr>
        <p:txBody>
          <a:bodyPr/>
          <a:lstStyle/>
          <a:p>
            <a:fld id="{979FCBA4-3D51-460B-BBC1-ACC0C4EAAA73}" type="datetime1">
              <a:rPr lang="de-DE" smtClean="0"/>
              <a:pPr/>
              <a:t>24.04.2014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214678" y="6356350"/>
            <a:ext cx="3786214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858148" y="6356350"/>
            <a:ext cx="828652" cy="3651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4099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6322113"/>
            <a:ext cx="1571636" cy="535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Gerade Verbindung 9"/>
          <p:cNvCxnSpPr/>
          <p:nvPr userDrawn="1"/>
        </p:nvCxnSpPr>
        <p:spPr>
          <a:xfrm>
            <a:off x="0" y="626784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Lernziele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2143108" y="6356350"/>
            <a:ext cx="1000132" cy="365125"/>
          </a:xfrm>
        </p:spPr>
        <p:txBody>
          <a:bodyPr/>
          <a:lstStyle/>
          <a:p>
            <a:fld id="{8EF3BC51-563C-441A-AE4B-43C3D2B564F8}" type="datetime1">
              <a:rPr lang="de-DE" smtClean="0"/>
              <a:pPr/>
              <a:t>24.04.2014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214678" y="6356350"/>
            <a:ext cx="3786214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858148" y="6356350"/>
            <a:ext cx="828652" cy="3651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4099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6322113"/>
            <a:ext cx="1571636" cy="535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Gerade Verbindung 9"/>
          <p:cNvCxnSpPr/>
          <p:nvPr userDrawn="1"/>
        </p:nvCxnSpPr>
        <p:spPr>
          <a:xfrm>
            <a:off x="0" y="626784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lum bright="82000"/>
          </a:blip>
          <a:stretch>
            <a:fillRect/>
          </a:stretch>
        </p:blipFill>
        <p:spPr bwMode="auto">
          <a:xfrm>
            <a:off x="5929322" y="2285992"/>
            <a:ext cx="3095625" cy="309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CE664-8E5A-4A55-ADBB-E5627397A455}" type="datetime1">
              <a:rPr lang="de-DE" smtClean="0"/>
              <a:pPr/>
              <a:t>24.04.2014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60" r:id="rId6"/>
    <p:sldLayoutId id="2147483662" r:id="rId7"/>
    <p:sldLayoutId id="2147483661" r:id="rId8"/>
    <p:sldLayoutId id="2147483664" r:id="rId9"/>
    <p:sldLayoutId id="2147483663" r:id="rId10"/>
    <p:sldLayoutId id="2147483649" r:id="rId11"/>
    <p:sldLayoutId id="2147483650" r:id="rId12"/>
    <p:sldLayoutId id="2147483651" r:id="rId13"/>
    <p:sldLayoutId id="2147483652" r:id="rId14"/>
    <p:sldLayoutId id="2147483653" r:id="rId15"/>
    <p:sldLayoutId id="2147483654" r:id="rId16"/>
    <p:sldLayoutId id="2147483655" r:id="rId17"/>
    <p:sldLayoutId id="2147483656" r:id="rId18"/>
    <p:sldLayoutId id="2147483657" r:id="rId19"/>
    <p:sldLayoutId id="2147483658" r:id="rId20"/>
    <p:sldLayoutId id="2147483659" r:id="rId2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1.png"/><Relationship Id="rId4" Type="http://schemas.openxmlformats.org/officeDocument/2006/relationships/image" Target="../media/image10.wmf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2.wmf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gif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6.wmf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8.wmf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20.wmf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2.wmf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23.wmf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Performance Messungen</a:t>
            </a:r>
            <a:endParaRPr lang="en-US"/>
          </a:p>
        </p:txBody>
      </p:sp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Benchmark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10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Benchmark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Ausführen</a:t>
            </a:r>
            <a:r>
              <a:rPr lang="en-US" dirty="0" smtClean="0"/>
              <a:t> realer </a:t>
            </a:r>
            <a:r>
              <a:rPr lang="en-US" dirty="0" err="1" smtClean="0"/>
              <a:t>Programme</a:t>
            </a:r>
            <a:r>
              <a:rPr lang="en-US" dirty="0" smtClean="0"/>
              <a:t>/Hardware-</a:t>
            </a:r>
            <a:r>
              <a:rPr lang="en-US" dirty="0" err="1" smtClean="0"/>
              <a:t>komponenten</a:t>
            </a:r>
            <a:r>
              <a:rPr lang="en-US" dirty="0" smtClean="0"/>
              <a:t> in </a:t>
            </a:r>
            <a:r>
              <a:rPr lang="de-DE" dirty="0" smtClean="0"/>
              <a:t>realen Umgebungen (keine analytische Simulation)</a:t>
            </a:r>
          </a:p>
          <a:p>
            <a:r>
              <a:rPr lang="de-DE" dirty="0" smtClean="0"/>
              <a:t>Messen von Performance, Speicherverbrauch, usw.</a:t>
            </a:r>
          </a:p>
          <a:p>
            <a:r>
              <a:rPr lang="en-US" dirty="0" err="1" smtClean="0"/>
              <a:t>Automatisierbar</a:t>
            </a:r>
            <a:endParaRPr lang="en-US" dirty="0" smtClean="0"/>
          </a:p>
          <a:p>
            <a:r>
              <a:rPr lang="en-US" dirty="0" err="1" smtClean="0"/>
              <a:t>Kein</a:t>
            </a:r>
            <a:r>
              <a:rPr lang="en-US" dirty="0" smtClean="0"/>
              <a:t> </a:t>
            </a:r>
            <a:r>
              <a:rPr lang="en-US" dirty="0" err="1" smtClean="0"/>
              <a:t>menschlicher</a:t>
            </a:r>
            <a:r>
              <a:rPr lang="en-US" dirty="0" smtClean="0"/>
              <a:t> </a:t>
            </a:r>
            <a:r>
              <a:rPr lang="en-US" dirty="0" err="1" smtClean="0"/>
              <a:t>Einfluss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284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Benchmark - Beispiele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12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Benchmark - Beispiele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3DMark (Grafikkarte/System)</a:t>
            </a:r>
          </a:p>
          <a:p>
            <a:r>
              <a:rPr lang="de-DE" dirty="0" smtClean="0"/>
              <a:t>TCP-H (Datawarehouse)</a:t>
            </a:r>
          </a:p>
          <a:p>
            <a:r>
              <a:rPr lang="de-DE" dirty="0" smtClean="0"/>
              <a:t>TCP-C (On-line </a:t>
            </a:r>
            <a:r>
              <a:rPr lang="de-DE" dirty="0" err="1"/>
              <a:t>transaction</a:t>
            </a:r>
            <a:r>
              <a:rPr lang="de-DE" dirty="0"/>
              <a:t> </a:t>
            </a:r>
            <a:r>
              <a:rPr lang="de-DE" dirty="0" err="1"/>
              <a:t>processing</a:t>
            </a:r>
            <a:r>
              <a:rPr lang="de-DE" dirty="0" smtClean="0"/>
              <a:t>)</a:t>
            </a:r>
          </a:p>
          <a:p>
            <a:r>
              <a:rPr lang="de-DE" dirty="0" err="1" smtClean="0"/>
              <a:t>Sintel</a:t>
            </a:r>
            <a:r>
              <a:rPr lang="de-DE" dirty="0" smtClean="0"/>
              <a:t> (Video-Encoder)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651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Was messen?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14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Was messen?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Ausführungszeit</a:t>
            </a:r>
            <a:endParaRPr lang="en-US" dirty="0" smtClean="0"/>
          </a:p>
          <a:p>
            <a:r>
              <a:rPr lang="en-US" dirty="0" smtClean="0"/>
              <a:t>CPU-</a:t>
            </a:r>
            <a:r>
              <a:rPr lang="en-US" dirty="0" err="1" smtClean="0"/>
              <a:t>Zyklen</a:t>
            </a:r>
            <a:endParaRPr lang="en-US" dirty="0" smtClean="0"/>
          </a:p>
          <a:p>
            <a:r>
              <a:rPr lang="en-US" dirty="0" smtClean="0"/>
              <a:t>MIPS (Million instructions per second)</a:t>
            </a:r>
          </a:p>
          <a:p>
            <a:r>
              <a:rPr lang="en-US" dirty="0" smtClean="0"/>
              <a:t>MFLOPS (</a:t>
            </a:r>
            <a:r>
              <a:rPr lang="de-DE" dirty="0" smtClean="0"/>
              <a:t>Million </a:t>
            </a:r>
            <a:r>
              <a:rPr lang="de-DE" dirty="0" err="1" smtClean="0"/>
              <a:t>floating-point</a:t>
            </a:r>
            <a:r>
              <a:rPr lang="de-DE" dirty="0" smtClean="0"/>
              <a:t> </a:t>
            </a:r>
            <a:r>
              <a:rPr lang="de-DE" dirty="0" err="1" smtClean="0"/>
              <a:t>operations</a:t>
            </a:r>
            <a:r>
              <a:rPr lang="de-DE" dirty="0" smtClean="0"/>
              <a:t> per </a:t>
            </a:r>
            <a:r>
              <a:rPr lang="de-DE" dirty="0" err="1" smtClean="0"/>
              <a:t>second</a:t>
            </a:r>
            <a:r>
              <a:rPr lang="de-DE" dirty="0" smtClean="0"/>
              <a:t>)</a:t>
            </a:r>
            <a:endParaRPr lang="en-US" dirty="0" smtClean="0"/>
          </a:p>
          <a:p>
            <a:r>
              <a:rPr lang="en-US" dirty="0" smtClean="0"/>
              <a:t>SPEC (</a:t>
            </a:r>
            <a:r>
              <a:rPr lang="de-DE" dirty="0" smtClean="0"/>
              <a:t>System Performance Evaluation </a:t>
            </a:r>
            <a:r>
              <a:rPr lang="de-DE" dirty="0" err="1" smtClean="0"/>
              <a:t>Cooperative</a:t>
            </a:r>
            <a:r>
              <a:rPr lang="de-DE" dirty="0" smtClean="0"/>
              <a:t>)</a:t>
            </a:r>
            <a:endParaRPr lang="en-US" dirty="0" smtClean="0"/>
          </a:p>
          <a:p>
            <a:r>
              <a:rPr lang="en-US" dirty="0" smtClean="0"/>
              <a:t>QUIPS (</a:t>
            </a:r>
            <a:r>
              <a:rPr lang="de-DE" dirty="0" smtClean="0"/>
              <a:t>Quality </a:t>
            </a:r>
            <a:r>
              <a:rPr lang="de-DE" dirty="0" err="1" smtClean="0"/>
              <a:t>improvements</a:t>
            </a:r>
            <a:r>
              <a:rPr lang="de-DE" dirty="0" smtClean="0"/>
              <a:t> per </a:t>
            </a:r>
            <a:r>
              <a:rPr lang="de-DE" dirty="0" err="1" smtClean="0"/>
              <a:t>second</a:t>
            </a:r>
            <a:r>
              <a:rPr lang="de-DE" dirty="0" smtClean="0"/>
              <a:t>)</a:t>
            </a:r>
            <a:endParaRPr lang="en-US" dirty="0" smtClean="0"/>
          </a:p>
          <a:p>
            <a:r>
              <a:rPr lang="en-US" dirty="0" err="1" smtClean="0"/>
              <a:t>Transaktionen</a:t>
            </a:r>
            <a:r>
              <a:rPr lang="en-US" dirty="0" smtClean="0"/>
              <a:t> pro </a:t>
            </a:r>
            <a:r>
              <a:rPr lang="en-US" dirty="0" err="1" smtClean="0"/>
              <a:t>Sekunde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2117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Aufgabe</a:t>
            </a:r>
            <a:endParaRPr lang="en-US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Welche Kriterien sollte eine gute Metrik erfüllen?</a:t>
            </a:r>
          </a:p>
          <a:p>
            <a:r>
              <a:rPr lang="en-US" smtClean="0"/>
              <a:t>Sind die vorgestellten Metriken gute Metriken nach Ihren Kriterien?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16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Kriterien</a:t>
            </a:r>
            <a:endParaRPr lang="de-DE" dirty="0"/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0919491"/>
              </p:ext>
            </p:extLst>
          </p:nvPr>
        </p:nvGraphicFramePr>
        <p:xfrm>
          <a:off x="457200" y="1282040"/>
          <a:ext cx="8228923" cy="394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118"/>
                <a:gridCol w="1431282"/>
                <a:gridCol w="783642"/>
                <a:gridCol w="699464"/>
                <a:gridCol w="997765"/>
                <a:gridCol w="668605"/>
                <a:gridCol w="802327"/>
                <a:gridCol w="146572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Kriterium</a:t>
                      </a:r>
                      <a:endParaRPr lang="de-DE" dirty="0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Ausführungs-zeit</a:t>
                      </a:r>
                      <a:endParaRPr lang="de-DE" dirty="0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CPU Zyklen</a:t>
                      </a:r>
                      <a:endParaRPr lang="de-DE" dirty="0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MIPS</a:t>
                      </a:r>
                      <a:endParaRPr lang="de-DE" dirty="0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MFLOPS</a:t>
                      </a:r>
                      <a:endParaRPr lang="de-DE" dirty="0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SPEC</a:t>
                      </a:r>
                      <a:endParaRPr lang="de-DE" dirty="0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QUIPS</a:t>
                      </a:r>
                      <a:endParaRPr lang="de-DE" dirty="0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Transactions/</a:t>
                      </a:r>
                      <a:r>
                        <a:rPr lang="de-DE" dirty="0" err="1" smtClean="0"/>
                        <a:t>second</a:t>
                      </a:r>
                      <a:endParaRPr lang="de-DE" dirty="0"/>
                    </a:p>
                  </a:txBody>
                  <a:tcPr marL="89203" marR="8920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Linearität</a:t>
                      </a:r>
                      <a:endParaRPr lang="de-DE" dirty="0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89203" marR="8920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Reliabilität</a:t>
                      </a:r>
                      <a:endParaRPr lang="de-DE" dirty="0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89203" marR="8920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Wiederhol-barkeit</a:t>
                      </a:r>
                      <a:endParaRPr lang="de-DE" dirty="0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89203" marR="8920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Einfache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Messbarkeit</a:t>
                      </a:r>
                      <a:endParaRPr lang="de-DE" dirty="0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89203" marR="8920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Konsistenz</a:t>
                      </a:r>
                      <a:endParaRPr lang="de-DE" dirty="0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89203" marR="8920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Unabhängig-keit</a:t>
                      </a:r>
                      <a:endParaRPr lang="de-DE" dirty="0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89203" marR="89203"/>
                </a:tc>
              </a:tr>
            </a:tbl>
          </a:graphicData>
        </a:graphic>
      </p:graphicFrame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17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Kriterien</a:t>
            </a:r>
            <a:endParaRPr lang="de-DE" dirty="0"/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0302903"/>
              </p:ext>
            </p:extLst>
          </p:nvPr>
        </p:nvGraphicFramePr>
        <p:xfrm>
          <a:off x="457200" y="1282040"/>
          <a:ext cx="8228923" cy="394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118"/>
                <a:gridCol w="1431282"/>
                <a:gridCol w="783642"/>
                <a:gridCol w="699464"/>
                <a:gridCol w="997765"/>
                <a:gridCol w="668605"/>
                <a:gridCol w="802327"/>
                <a:gridCol w="146572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Kriterium</a:t>
                      </a:r>
                      <a:endParaRPr lang="de-DE" dirty="0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Ausführungs-zeit</a:t>
                      </a:r>
                      <a:endParaRPr lang="de-DE" dirty="0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CPU Zyklen</a:t>
                      </a:r>
                      <a:endParaRPr lang="de-DE" dirty="0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MIPS</a:t>
                      </a:r>
                      <a:endParaRPr lang="de-DE" dirty="0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MFLOPS</a:t>
                      </a:r>
                      <a:endParaRPr lang="de-DE" dirty="0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SPEC</a:t>
                      </a:r>
                      <a:endParaRPr lang="de-DE" dirty="0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QUIPS</a:t>
                      </a:r>
                      <a:endParaRPr lang="de-DE" dirty="0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Transactions/</a:t>
                      </a:r>
                      <a:r>
                        <a:rPr lang="de-DE" dirty="0" err="1" smtClean="0"/>
                        <a:t>second</a:t>
                      </a:r>
                      <a:endParaRPr lang="de-DE" dirty="0"/>
                    </a:p>
                  </a:txBody>
                  <a:tcPr marL="89203" marR="8920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Linearität</a:t>
                      </a:r>
                      <a:endParaRPr lang="de-DE" dirty="0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89203" marR="8920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Reliabilität</a:t>
                      </a:r>
                      <a:endParaRPr lang="de-DE" dirty="0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89203" marR="8920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Wiederhol-barkeit</a:t>
                      </a:r>
                      <a:endParaRPr lang="de-DE" dirty="0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89203" marR="8920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Einfache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Messbarkeit</a:t>
                      </a:r>
                      <a:endParaRPr lang="de-DE" dirty="0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89203" marR="8920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Konsistenz</a:t>
                      </a:r>
                      <a:endParaRPr lang="de-DE" dirty="0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89203" marR="8920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Unabhängig-keit</a:t>
                      </a:r>
                      <a:endParaRPr lang="de-DE" dirty="0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89203" marR="89203"/>
                </a:tc>
              </a:tr>
            </a:tbl>
          </a:graphicData>
        </a:graphic>
      </p:graphicFrame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18</a:t>
            </a:fld>
            <a:endParaRPr lang="de-DE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2229572"/>
              </p:ext>
            </p:extLst>
          </p:nvPr>
        </p:nvGraphicFramePr>
        <p:xfrm>
          <a:off x="2195736" y="2204864"/>
          <a:ext cx="7056783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8511"/>
                <a:gridCol w="891383"/>
                <a:gridCol w="891383"/>
                <a:gridCol w="1039947"/>
                <a:gridCol w="668537"/>
                <a:gridCol w="817101"/>
                <a:gridCol w="1559921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</a:t>
                      </a:r>
                      <a:endParaRPr lang="de-DE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</a:t>
                      </a:r>
                      <a:endParaRPr lang="de-DE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</a:t>
                      </a:r>
                      <a:endParaRPr lang="de-DE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5285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Kriterien</a:t>
            </a:r>
            <a:endParaRPr lang="de-DE" dirty="0"/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0302903"/>
              </p:ext>
            </p:extLst>
          </p:nvPr>
        </p:nvGraphicFramePr>
        <p:xfrm>
          <a:off x="457200" y="1282040"/>
          <a:ext cx="8228923" cy="394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118"/>
                <a:gridCol w="1431282"/>
                <a:gridCol w="783642"/>
                <a:gridCol w="699464"/>
                <a:gridCol w="997765"/>
                <a:gridCol w="668605"/>
                <a:gridCol w="802327"/>
                <a:gridCol w="146572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Kriterium</a:t>
                      </a:r>
                      <a:endParaRPr lang="de-DE" dirty="0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Ausführungs-zeit</a:t>
                      </a:r>
                      <a:endParaRPr lang="de-DE" dirty="0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CPU Zyklen</a:t>
                      </a:r>
                      <a:endParaRPr lang="de-DE" dirty="0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MIPS</a:t>
                      </a:r>
                      <a:endParaRPr lang="de-DE" dirty="0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MFLOPS</a:t>
                      </a:r>
                      <a:endParaRPr lang="de-DE" dirty="0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SPEC</a:t>
                      </a:r>
                      <a:endParaRPr lang="de-DE" dirty="0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QUIPS</a:t>
                      </a:r>
                      <a:endParaRPr lang="de-DE" dirty="0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Transactions/</a:t>
                      </a:r>
                      <a:r>
                        <a:rPr lang="de-DE" dirty="0" err="1" smtClean="0"/>
                        <a:t>second</a:t>
                      </a:r>
                      <a:endParaRPr lang="de-DE" dirty="0"/>
                    </a:p>
                  </a:txBody>
                  <a:tcPr marL="89203" marR="8920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Linearität</a:t>
                      </a:r>
                      <a:endParaRPr lang="de-DE" dirty="0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89203" marR="8920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Reliabilität</a:t>
                      </a:r>
                      <a:endParaRPr lang="de-DE" dirty="0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89203" marR="8920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Wiederhol-barkeit</a:t>
                      </a:r>
                      <a:endParaRPr lang="de-DE" dirty="0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89203" marR="8920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Einfache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Messbarkeit</a:t>
                      </a:r>
                      <a:endParaRPr lang="de-DE" dirty="0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89203" marR="8920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Konsistenz</a:t>
                      </a:r>
                      <a:endParaRPr lang="de-DE" dirty="0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89203" marR="8920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Unabhängig-keit</a:t>
                      </a:r>
                      <a:endParaRPr lang="de-DE" dirty="0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89203" marR="89203"/>
                </a:tc>
              </a:tr>
            </a:tbl>
          </a:graphicData>
        </a:graphic>
      </p:graphicFrame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19</a:t>
            </a:fld>
            <a:endParaRPr lang="de-DE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2229572"/>
              </p:ext>
            </p:extLst>
          </p:nvPr>
        </p:nvGraphicFramePr>
        <p:xfrm>
          <a:off x="2195736" y="2204864"/>
          <a:ext cx="7056783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8511"/>
                <a:gridCol w="891383"/>
                <a:gridCol w="891383"/>
                <a:gridCol w="1039947"/>
                <a:gridCol w="668537"/>
                <a:gridCol w="817101"/>
                <a:gridCol w="1559921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</a:t>
                      </a:r>
                      <a:endParaRPr lang="de-DE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</a:t>
                      </a:r>
                      <a:endParaRPr lang="de-DE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</a:t>
                      </a:r>
                      <a:endParaRPr lang="de-DE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el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554018"/>
              </p:ext>
            </p:extLst>
          </p:nvPr>
        </p:nvGraphicFramePr>
        <p:xfrm>
          <a:off x="2195737" y="2636912"/>
          <a:ext cx="7056783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8511"/>
                <a:gridCol w="891383"/>
                <a:gridCol w="891383"/>
                <a:gridCol w="1039947"/>
                <a:gridCol w="668537"/>
                <a:gridCol w="817101"/>
                <a:gridCol w="1559921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5285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Einordnung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</a:t>
            </a:fld>
            <a:endParaRPr lang="de-DE"/>
          </a:p>
        </p:txBody>
      </p:sp>
      <p:cxnSp>
        <p:nvCxnSpPr>
          <p:cNvPr id="5" name="Gerade Verbindung 4"/>
          <p:cNvCxnSpPr/>
          <p:nvPr/>
        </p:nvCxnSpPr>
        <p:spPr>
          <a:xfrm rot="10800000" flipH="1">
            <a:off x="457200" y="3863182"/>
            <a:ext cx="82296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5"/>
          <p:cNvCxnSpPr/>
          <p:nvPr/>
        </p:nvCxnSpPr>
        <p:spPr>
          <a:xfrm rot="5400000" flipH="1">
            <a:off x="2309018" y="3863182"/>
            <a:ext cx="4525963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feil nach links und rechts 8"/>
          <p:cNvSpPr/>
          <p:nvPr/>
        </p:nvSpPr>
        <p:spPr>
          <a:xfrm>
            <a:off x="785786" y="1357298"/>
            <a:ext cx="7929618" cy="78581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Mensch-Computer---Technisch</a:t>
            </a:r>
            <a:endParaRPr lang="en-US"/>
          </a:p>
        </p:txBody>
      </p:sp>
      <p:sp>
        <p:nvSpPr>
          <p:cNvPr id="10" name="Pfeil nach oben und unten 9"/>
          <p:cNvSpPr/>
          <p:nvPr/>
        </p:nvSpPr>
        <p:spPr>
          <a:xfrm>
            <a:off x="357158" y="1785926"/>
            <a:ext cx="785818" cy="435771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mtClean="0"/>
              <a:t>Qualitativ---Quantitativ</a:t>
            </a:r>
            <a:endParaRPr lang="en-US"/>
          </a:p>
        </p:txBody>
      </p:sp>
      <p:sp>
        <p:nvSpPr>
          <p:cNvPr id="11" name="Wolke 10"/>
          <p:cNvSpPr/>
          <p:nvPr/>
        </p:nvSpPr>
        <p:spPr>
          <a:xfrm>
            <a:off x="1357290" y="2071678"/>
            <a:ext cx="2428892" cy="142876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Kontrollierte Experimente mit Probanden</a:t>
            </a:r>
            <a:endParaRPr lang="en-US"/>
          </a:p>
        </p:txBody>
      </p:sp>
      <p:sp>
        <p:nvSpPr>
          <p:cNvPr id="12" name="Wolke 11"/>
          <p:cNvSpPr/>
          <p:nvPr/>
        </p:nvSpPr>
        <p:spPr>
          <a:xfrm>
            <a:off x="7143768" y="2928934"/>
            <a:ext cx="1500198" cy="71438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Performance</a:t>
            </a:r>
            <a:endParaRPr lang="en-US"/>
          </a:p>
        </p:txBody>
      </p:sp>
      <p:sp>
        <p:nvSpPr>
          <p:cNvPr id="13" name="Wolke 12"/>
          <p:cNvSpPr/>
          <p:nvPr/>
        </p:nvSpPr>
        <p:spPr>
          <a:xfrm>
            <a:off x="5500694" y="1857364"/>
            <a:ext cx="1785950" cy="92869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Zeitreihenanalysen</a:t>
            </a:r>
            <a:endParaRPr lang="en-US"/>
          </a:p>
        </p:txBody>
      </p:sp>
      <p:sp>
        <p:nvSpPr>
          <p:cNvPr id="14" name="Wolke 13"/>
          <p:cNvSpPr/>
          <p:nvPr/>
        </p:nvSpPr>
        <p:spPr>
          <a:xfrm>
            <a:off x="1000100" y="5286388"/>
            <a:ext cx="2071702" cy="71438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Think-Aloud Protokolle</a:t>
            </a:r>
            <a:endParaRPr lang="en-US"/>
          </a:p>
        </p:txBody>
      </p:sp>
      <p:sp>
        <p:nvSpPr>
          <p:cNvPr id="15" name="Wolke 14"/>
          <p:cNvSpPr/>
          <p:nvPr/>
        </p:nvSpPr>
        <p:spPr>
          <a:xfrm>
            <a:off x="2786050" y="3786190"/>
            <a:ext cx="1643074" cy="71438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Interview</a:t>
            </a:r>
            <a:endParaRPr lang="en-US"/>
          </a:p>
        </p:txBody>
      </p:sp>
      <p:sp>
        <p:nvSpPr>
          <p:cNvPr id="16" name="Wolke 15"/>
          <p:cNvSpPr/>
          <p:nvPr/>
        </p:nvSpPr>
        <p:spPr>
          <a:xfrm>
            <a:off x="1000100" y="3714752"/>
            <a:ext cx="1714512" cy="71438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Fragebögen</a:t>
            </a:r>
            <a:endParaRPr lang="en-US"/>
          </a:p>
        </p:txBody>
      </p:sp>
      <p:sp>
        <p:nvSpPr>
          <p:cNvPr id="17" name="Wolke 16"/>
          <p:cNvSpPr/>
          <p:nvPr/>
        </p:nvSpPr>
        <p:spPr>
          <a:xfrm>
            <a:off x="7143768" y="3929066"/>
            <a:ext cx="1500198" cy="714380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Beweise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Wolke 21"/>
          <p:cNvSpPr/>
          <p:nvPr/>
        </p:nvSpPr>
        <p:spPr>
          <a:xfrm>
            <a:off x="3500430" y="4929198"/>
            <a:ext cx="2071702" cy="42862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Fallstudien</a:t>
            </a:r>
            <a:endParaRPr lang="en-US"/>
          </a:p>
        </p:txBody>
      </p:sp>
      <p:sp>
        <p:nvSpPr>
          <p:cNvPr id="19" name="Rechteck 18"/>
          <p:cNvSpPr/>
          <p:nvPr/>
        </p:nvSpPr>
        <p:spPr>
          <a:xfrm>
            <a:off x="6858016" y="1857364"/>
            <a:ext cx="642942" cy="7143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endParaRPr lang="en-US" sz="3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Rechteck 19"/>
          <p:cNvSpPr/>
          <p:nvPr/>
        </p:nvSpPr>
        <p:spPr>
          <a:xfrm>
            <a:off x="1928794" y="4429132"/>
            <a:ext cx="642942" cy="7143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lang="en-US" sz="3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1652566" y="2081202"/>
            <a:ext cx="642942" cy="7143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lang="en-US" sz="3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Rechteck 22"/>
          <p:cNvSpPr/>
          <p:nvPr/>
        </p:nvSpPr>
        <p:spPr>
          <a:xfrm>
            <a:off x="8001024" y="2643182"/>
            <a:ext cx="642942" cy="7143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en-US" sz="360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0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1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  <p:bldP spid="15" grpId="0" animBg="1"/>
      <p:bldP spid="16" grpId="0" animBg="1"/>
      <p:bldP spid="22" grpId="0" animBg="1"/>
      <p:bldP spid="19" grpId="0"/>
      <p:bldP spid="20" grpId="0"/>
      <p:bldP spid="2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Kriterien</a:t>
            </a:r>
            <a:endParaRPr lang="de-DE" dirty="0"/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0302903"/>
              </p:ext>
            </p:extLst>
          </p:nvPr>
        </p:nvGraphicFramePr>
        <p:xfrm>
          <a:off x="457200" y="1282040"/>
          <a:ext cx="8228923" cy="394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118"/>
                <a:gridCol w="1431282"/>
                <a:gridCol w="783642"/>
                <a:gridCol w="699464"/>
                <a:gridCol w="997765"/>
                <a:gridCol w="668605"/>
                <a:gridCol w="802327"/>
                <a:gridCol w="146572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Kriterium</a:t>
                      </a:r>
                      <a:endParaRPr lang="de-DE" dirty="0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Ausführungs-zeit</a:t>
                      </a:r>
                      <a:endParaRPr lang="de-DE" dirty="0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CPU Zyklen</a:t>
                      </a:r>
                      <a:endParaRPr lang="de-DE" dirty="0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MIPS</a:t>
                      </a:r>
                      <a:endParaRPr lang="de-DE" dirty="0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MFLOPS</a:t>
                      </a:r>
                      <a:endParaRPr lang="de-DE" dirty="0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SPEC</a:t>
                      </a:r>
                      <a:endParaRPr lang="de-DE" dirty="0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QUIPS</a:t>
                      </a:r>
                      <a:endParaRPr lang="de-DE" dirty="0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Transactions/</a:t>
                      </a:r>
                      <a:r>
                        <a:rPr lang="de-DE" dirty="0" err="1" smtClean="0"/>
                        <a:t>second</a:t>
                      </a:r>
                      <a:endParaRPr lang="de-DE" dirty="0"/>
                    </a:p>
                  </a:txBody>
                  <a:tcPr marL="89203" marR="8920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Linearität</a:t>
                      </a:r>
                      <a:endParaRPr lang="de-DE" dirty="0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89203" marR="8920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Reliabilität</a:t>
                      </a:r>
                      <a:endParaRPr lang="de-DE" dirty="0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89203" marR="8920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Wiederhol-barkeit</a:t>
                      </a:r>
                      <a:endParaRPr lang="de-DE" dirty="0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89203" marR="8920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Einfache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Messbarkeit</a:t>
                      </a:r>
                      <a:endParaRPr lang="de-DE" dirty="0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89203" marR="8920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Konsistenz</a:t>
                      </a:r>
                      <a:endParaRPr lang="de-DE" dirty="0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89203" marR="8920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Unabhängig-keit</a:t>
                      </a:r>
                      <a:endParaRPr lang="de-DE" dirty="0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89203" marR="89203"/>
                </a:tc>
              </a:tr>
            </a:tbl>
          </a:graphicData>
        </a:graphic>
      </p:graphicFrame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20</a:t>
            </a:fld>
            <a:endParaRPr lang="de-DE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2229572"/>
              </p:ext>
            </p:extLst>
          </p:nvPr>
        </p:nvGraphicFramePr>
        <p:xfrm>
          <a:off x="2195736" y="2204864"/>
          <a:ext cx="7056783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8511"/>
                <a:gridCol w="891383"/>
                <a:gridCol w="891383"/>
                <a:gridCol w="1039947"/>
                <a:gridCol w="668537"/>
                <a:gridCol w="817101"/>
                <a:gridCol w="1559921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</a:t>
                      </a:r>
                      <a:endParaRPr lang="de-DE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</a:t>
                      </a:r>
                      <a:endParaRPr lang="de-DE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</a:t>
                      </a:r>
                      <a:endParaRPr lang="de-DE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el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554018"/>
              </p:ext>
            </p:extLst>
          </p:nvPr>
        </p:nvGraphicFramePr>
        <p:xfrm>
          <a:off x="2195737" y="2636912"/>
          <a:ext cx="7056783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8511"/>
                <a:gridCol w="891383"/>
                <a:gridCol w="891383"/>
                <a:gridCol w="1039947"/>
                <a:gridCol w="668537"/>
                <a:gridCol w="817101"/>
                <a:gridCol w="1559921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7622755"/>
              </p:ext>
            </p:extLst>
          </p:nvPr>
        </p:nvGraphicFramePr>
        <p:xfrm>
          <a:off x="2195736" y="3033265"/>
          <a:ext cx="7056783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8511"/>
                <a:gridCol w="891383"/>
                <a:gridCol w="891383"/>
                <a:gridCol w="1039947"/>
                <a:gridCol w="668537"/>
                <a:gridCol w="817101"/>
                <a:gridCol w="1559921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5285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Kriterien</a:t>
            </a:r>
            <a:endParaRPr lang="de-DE" dirty="0"/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0302903"/>
              </p:ext>
            </p:extLst>
          </p:nvPr>
        </p:nvGraphicFramePr>
        <p:xfrm>
          <a:off x="457200" y="1282040"/>
          <a:ext cx="8228923" cy="394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118"/>
                <a:gridCol w="1431282"/>
                <a:gridCol w="783642"/>
                <a:gridCol w="699464"/>
                <a:gridCol w="997765"/>
                <a:gridCol w="668605"/>
                <a:gridCol w="802327"/>
                <a:gridCol w="146572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Kriterium</a:t>
                      </a:r>
                      <a:endParaRPr lang="de-DE" dirty="0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Ausführungs-zeit</a:t>
                      </a:r>
                      <a:endParaRPr lang="de-DE" dirty="0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CPU Zyklen</a:t>
                      </a:r>
                      <a:endParaRPr lang="de-DE" dirty="0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MIPS</a:t>
                      </a:r>
                      <a:endParaRPr lang="de-DE" dirty="0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MFLOPS</a:t>
                      </a:r>
                      <a:endParaRPr lang="de-DE" dirty="0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SPEC</a:t>
                      </a:r>
                      <a:endParaRPr lang="de-DE" dirty="0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QUIPS</a:t>
                      </a:r>
                      <a:endParaRPr lang="de-DE" dirty="0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Transactions/</a:t>
                      </a:r>
                      <a:r>
                        <a:rPr lang="de-DE" dirty="0" err="1" smtClean="0"/>
                        <a:t>second</a:t>
                      </a:r>
                      <a:endParaRPr lang="de-DE" dirty="0"/>
                    </a:p>
                  </a:txBody>
                  <a:tcPr marL="89203" marR="8920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Linearität</a:t>
                      </a:r>
                      <a:endParaRPr lang="de-DE" dirty="0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89203" marR="8920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Reliabilität</a:t>
                      </a:r>
                      <a:endParaRPr lang="de-DE" dirty="0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89203" marR="8920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Wiederhol-barkeit</a:t>
                      </a:r>
                      <a:endParaRPr lang="de-DE" dirty="0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89203" marR="8920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Einfache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Messbarkeit</a:t>
                      </a:r>
                      <a:endParaRPr lang="de-DE" dirty="0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89203" marR="8920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Konsistenz</a:t>
                      </a:r>
                      <a:endParaRPr lang="de-DE" dirty="0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89203" marR="8920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Unabhängig-keit</a:t>
                      </a:r>
                      <a:endParaRPr lang="de-DE" dirty="0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89203" marR="89203"/>
                </a:tc>
              </a:tr>
            </a:tbl>
          </a:graphicData>
        </a:graphic>
      </p:graphicFrame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21</a:t>
            </a:fld>
            <a:endParaRPr lang="de-DE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2229572"/>
              </p:ext>
            </p:extLst>
          </p:nvPr>
        </p:nvGraphicFramePr>
        <p:xfrm>
          <a:off x="2195736" y="2204864"/>
          <a:ext cx="7056783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8511"/>
                <a:gridCol w="891383"/>
                <a:gridCol w="891383"/>
                <a:gridCol w="1039947"/>
                <a:gridCol w="668537"/>
                <a:gridCol w="817101"/>
                <a:gridCol w="1559921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</a:t>
                      </a:r>
                      <a:endParaRPr lang="de-DE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</a:t>
                      </a:r>
                      <a:endParaRPr lang="de-DE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</a:t>
                      </a:r>
                      <a:endParaRPr lang="de-DE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el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554018"/>
              </p:ext>
            </p:extLst>
          </p:nvPr>
        </p:nvGraphicFramePr>
        <p:xfrm>
          <a:off x="2195737" y="2636912"/>
          <a:ext cx="7056783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8511"/>
                <a:gridCol w="891383"/>
                <a:gridCol w="891383"/>
                <a:gridCol w="1039947"/>
                <a:gridCol w="668537"/>
                <a:gridCol w="817101"/>
                <a:gridCol w="1559921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7622755"/>
              </p:ext>
            </p:extLst>
          </p:nvPr>
        </p:nvGraphicFramePr>
        <p:xfrm>
          <a:off x="2195736" y="3033265"/>
          <a:ext cx="7056783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8511"/>
                <a:gridCol w="891383"/>
                <a:gridCol w="891383"/>
                <a:gridCol w="1039947"/>
                <a:gridCol w="668537"/>
                <a:gridCol w="817101"/>
                <a:gridCol w="1559921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el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6594553"/>
              </p:ext>
            </p:extLst>
          </p:nvPr>
        </p:nvGraphicFramePr>
        <p:xfrm>
          <a:off x="2195736" y="3717032"/>
          <a:ext cx="7056783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8511"/>
                <a:gridCol w="891383"/>
                <a:gridCol w="891383"/>
                <a:gridCol w="1039947"/>
                <a:gridCol w="668537"/>
                <a:gridCol w="817101"/>
                <a:gridCol w="1559921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5285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Kriterien</a:t>
            </a:r>
            <a:endParaRPr lang="de-DE" dirty="0"/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0302903"/>
              </p:ext>
            </p:extLst>
          </p:nvPr>
        </p:nvGraphicFramePr>
        <p:xfrm>
          <a:off x="457200" y="1282040"/>
          <a:ext cx="8228923" cy="394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118"/>
                <a:gridCol w="1431282"/>
                <a:gridCol w="783642"/>
                <a:gridCol w="699464"/>
                <a:gridCol w="997765"/>
                <a:gridCol w="668605"/>
                <a:gridCol w="802327"/>
                <a:gridCol w="146572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Kriterium</a:t>
                      </a:r>
                      <a:endParaRPr lang="de-DE" dirty="0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Ausführungs-zeit</a:t>
                      </a:r>
                      <a:endParaRPr lang="de-DE" dirty="0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CPU Zyklen</a:t>
                      </a:r>
                      <a:endParaRPr lang="de-DE" dirty="0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MIPS</a:t>
                      </a:r>
                      <a:endParaRPr lang="de-DE" dirty="0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MFLOPS</a:t>
                      </a:r>
                      <a:endParaRPr lang="de-DE" dirty="0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SPEC</a:t>
                      </a:r>
                      <a:endParaRPr lang="de-DE" dirty="0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QUIPS</a:t>
                      </a:r>
                      <a:endParaRPr lang="de-DE" dirty="0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Transactions/</a:t>
                      </a:r>
                      <a:r>
                        <a:rPr lang="de-DE" dirty="0" err="1" smtClean="0"/>
                        <a:t>second</a:t>
                      </a:r>
                      <a:endParaRPr lang="de-DE" dirty="0"/>
                    </a:p>
                  </a:txBody>
                  <a:tcPr marL="89203" marR="8920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Linearität</a:t>
                      </a:r>
                      <a:endParaRPr lang="de-DE" dirty="0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89203" marR="8920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Reliabilität</a:t>
                      </a:r>
                      <a:endParaRPr lang="de-DE" dirty="0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89203" marR="8920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Wiederhol-barkeit</a:t>
                      </a:r>
                      <a:endParaRPr lang="de-DE" dirty="0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89203" marR="8920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Einfache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Messbarkeit</a:t>
                      </a:r>
                      <a:endParaRPr lang="de-DE" dirty="0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89203" marR="8920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Konsistenz</a:t>
                      </a:r>
                      <a:endParaRPr lang="de-DE" dirty="0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89203" marR="8920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Unabhängig-keit</a:t>
                      </a:r>
                      <a:endParaRPr lang="de-DE" dirty="0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89203" marR="89203"/>
                </a:tc>
              </a:tr>
            </a:tbl>
          </a:graphicData>
        </a:graphic>
      </p:graphicFrame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22</a:t>
            </a:fld>
            <a:endParaRPr lang="de-DE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2229572"/>
              </p:ext>
            </p:extLst>
          </p:nvPr>
        </p:nvGraphicFramePr>
        <p:xfrm>
          <a:off x="2195736" y="2204864"/>
          <a:ext cx="7056783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8511"/>
                <a:gridCol w="891383"/>
                <a:gridCol w="891383"/>
                <a:gridCol w="1039947"/>
                <a:gridCol w="668537"/>
                <a:gridCol w="817101"/>
                <a:gridCol w="1559921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</a:t>
                      </a:r>
                      <a:endParaRPr lang="de-DE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</a:t>
                      </a:r>
                      <a:endParaRPr lang="de-DE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</a:t>
                      </a:r>
                      <a:endParaRPr lang="de-DE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el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554018"/>
              </p:ext>
            </p:extLst>
          </p:nvPr>
        </p:nvGraphicFramePr>
        <p:xfrm>
          <a:off x="2195737" y="2636912"/>
          <a:ext cx="7056783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8511"/>
                <a:gridCol w="891383"/>
                <a:gridCol w="891383"/>
                <a:gridCol w="1039947"/>
                <a:gridCol w="668537"/>
                <a:gridCol w="817101"/>
                <a:gridCol w="1559921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7622755"/>
              </p:ext>
            </p:extLst>
          </p:nvPr>
        </p:nvGraphicFramePr>
        <p:xfrm>
          <a:off x="2195736" y="3033265"/>
          <a:ext cx="7056783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8511"/>
                <a:gridCol w="891383"/>
                <a:gridCol w="891383"/>
                <a:gridCol w="1039947"/>
                <a:gridCol w="668537"/>
                <a:gridCol w="817101"/>
                <a:gridCol w="1559921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el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6594553"/>
              </p:ext>
            </p:extLst>
          </p:nvPr>
        </p:nvGraphicFramePr>
        <p:xfrm>
          <a:off x="2195736" y="3717032"/>
          <a:ext cx="7056783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8511"/>
                <a:gridCol w="891383"/>
                <a:gridCol w="891383"/>
                <a:gridCol w="1039947"/>
                <a:gridCol w="668537"/>
                <a:gridCol w="817101"/>
                <a:gridCol w="1559921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el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1759817"/>
              </p:ext>
            </p:extLst>
          </p:nvPr>
        </p:nvGraphicFramePr>
        <p:xfrm>
          <a:off x="2195736" y="4293096"/>
          <a:ext cx="7056783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8511"/>
                <a:gridCol w="891383"/>
                <a:gridCol w="891383"/>
                <a:gridCol w="1039947"/>
                <a:gridCol w="668537"/>
                <a:gridCol w="817101"/>
                <a:gridCol w="1559921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5285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Kriterien</a:t>
            </a:r>
            <a:endParaRPr lang="de-DE" dirty="0"/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0302903"/>
              </p:ext>
            </p:extLst>
          </p:nvPr>
        </p:nvGraphicFramePr>
        <p:xfrm>
          <a:off x="457200" y="1282040"/>
          <a:ext cx="8228923" cy="394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118"/>
                <a:gridCol w="1431282"/>
                <a:gridCol w="783642"/>
                <a:gridCol w="699464"/>
                <a:gridCol w="997765"/>
                <a:gridCol w="668605"/>
                <a:gridCol w="802327"/>
                <a:gridCol w="146572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Kriterium</a:t>
                      </a:r>
                      <a:endParaRPr lang="de-DE" dirty="0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Ausführungs-zeit</a:t>
                      </a:r>
                      <a:endParaRPr lang="de-DE" dirty="0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CPU Zyklen</a:t>
                      </a:r>
                      <a:endParaRPr lang="de-DE" dirty="0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MIPS</a:t>
                      </a:r>
                      <a:endParaRPr lang="de-DE" dirty="0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MFLOPS</a:t>
                      </a:r>
                      <a:endParaRPr lang="de-DE" dirty="0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SPEC</a:t>
                      </a:r>
                      <a:endParaRPr lang="de-DE" dirty="0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QUIPS</a:t>
                      </a:r>
                      <a:endParaRPr lang="de-DE" dirty="0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Transactions/</a:t>
                      </a:r>
                      <a:r>
                        <a:rPr lang="de-DE" dirty="0" err="1" smtClean="0"/>
                        <a:t>second</a:t>
                      </a:r>
                      <a:endParaRPr lang="de-DE" dirty="0"/>
                    </a:p>
                  </a:txBody>
                  <a:tcPr marL="89203" marR="8920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Linearität</a:t>
                      </a:r>
                      <a:endParaRPr lang="de-DE" dirty="0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89203" marR="8920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Reliabilität</a:t>
                      </a:r>
                      <a:endParaRPr lang="de-DE" dirty="0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89203" marR="8920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Wiederhol-barkeit</a:t>
                      </a:r>
                      <a:endParaRPr lang="de-DE" dirty="0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89203" marR="8920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Einfache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Messbarkeit</a:t>
                      </a:r>
                      <a:endParaRPr lang="de-DE" dirty="0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89203" marR="8920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Konsistenz</a:t>
                      </a:r>
                      <a:endParaRPr lang="de-DE" dirty="0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89203" marR="8920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Unabhängig-keit</a:t>
                      </a:r>
                      <a:endParaRPr lang="de-DE" dirty="0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89203" marR="89203"/>
                </a:tc>
              </a:tr>
            </a:tbl>
          </a:graphicData>
        </a:graphic>
      </p:graphicFrame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23</a:t>
            </a:fld>
            <a:endParaRPr lang="de-DE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2229572"/>
              </p:ext>
            </p:extLst>
          </p:nvPr>
        </p:nvGraphicFramePr>
        <p:xfrm>
          <a:off x="2195736" y="2204864"/>
          <a:ext cx="7056783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8511"/>
                <a:gridCol w="891383"/>
                <a:gridCol w="891383"/>
                <a:gridCol w="1039947"/>
                <a:gridCol w="668537"/>
                <a:gridCol w="817101"/>
                <a:gridCol w="1559921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</a:t>
                      </a:r>
                      <a:endParaRPr lang="de-DE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</a:t>
                      </a:r>
                      <a:endParaRPr lang="de-DE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</a:t>
                      </a:r>
                      <a:endParaRPr lang="de-DE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el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554018"/>
              </p:ext>
            </p:extLst>
          </p:nvPr>
        </p:nvGraphicFramePr>
        <p:xfrm>
          <a:off x="2195737" y="2636912"/>
          <a:ext cx="7056783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8511"/>
                <a:gridCol w="891383"/>
                <a:gridCol w="891383"/>
                <a:gridCol w="1039947"/>
                <a:gridCol w="668537"/>
                <a:gridCol w="817101"/>
                <a:gridCol w="1559921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7622755"/>
              </p:ext>
            </p:extLst>
          </p:nvPr>
        </p:nvGraphicFramePr>
        <p:xfrm>
          <a:off x="2195736" y="3033265"/>
          <a:ext cx="7056783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8511"/>
                <a:gridCol w="891383"/>
                <a:gridCol w="891383"/>
                <a:gridCol w="1039947"/>
                <a:gridCol w="668537"/>
                <a:gridCol w="817101"/>
                <a:gridCol w="1559921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el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6594553"/>
              </p:ext>
            </p:extLst>
          </p:nvPr>
        </p:nvGraphicFramePr>
        <p:xfrm>
          <a:off x="2195736" y="3717032"/>
          <a:ext cx="7056783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8511"/>
                <a:gridCol w="891383"/>
                <a:gridCol w="891383"/>
                <a:gridCol w="1039947"/>
                <a:gridCol w="668537"/>
                <a:gridCol w="817101"/>
                <a:gridCol w="1559921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el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1759817"/>
              </p:ext>
            </p:extLst>
          </p:nvPr>
        </p:nvGraphicFramePr>
        <p:xfrm>
          <a:off x="2195736" y="4293096"/>
          <a:ext cx="7056783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8511"/>
                <a:gridCol w="891383"/>
                <a:gridCol w="891383"/>
                <a:gridCol w="1039947"/>
                <a:gridCol w="668537"/>
                <a:gridCol w="817101"/>
                <a:gridCol w="1559921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el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039271"/>
              </p:ext>
            </p:extLst>
          </p:nvPr>
        </p:nvGraphicFramePr>
        <p:xfrm>
          <a:off x="2195736" y="4725144"/>
          <a:ext cx="7056783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8511"/>
                <a:gridCol w="891383"/>
                <a:gridCol w="891383"/>
                <a:gridCol w="1039947"/>
                <a:gridCol w="668537"/>
                <a:gridCol w="817101"/>
                <a:gridCol w="1559921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5285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Kriterien</a:t>
            </a:r>
            <a:endParaRPr lang="de-DE" dirty="0"/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0302903"/>
              </p:ext>
            </p:extLst>
          </p:nvPr>
        </p:nvGraphicFramePr>
        <p:xfrm>
          <a:off x="457200" y="1282040"/>
          <a:ext cx="8228923" cy="394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118"/>
                <a:gridCol w="1431282"/>
                <a:gridCol w="783642"/>
                <a:gridCol w="699464"/>
                <a:gridCol w="997765"/>
                <a:gridCol w="668605"/>
                <a:gridCol w="802327"/>
                <a:gridCol w="146572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Kriterium</a:t>
                      </a:r>
                      <a:endParaRPr lang="de-DE" dirty="0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Ausführungs-zeit</a:t>
                      </a:r>
                      <a:endParaRPr lang="de-DE" dirty="0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CPU Zyklen</a:t>
                      </a:r>
                      <a:endParaRPr lang="de-DE" dirty="0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MIPS</a:t>
                      </a:r>
                      <a:endParaRPr lang="de-DE" dirty="0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MFLOPS</a:t>
                      </a:r>
                      <a:endParaRPr lang="de-DE" dirty="0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SPEC</a:t>
                      </a:r>
                      <a:endParaRPr lang="de-DE" dirty="0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QUIPS</a:t>
                      </a:r>
                      <a:endParaRPr lang="de-DE" dirty="0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Transactions/</a:t>
                      </a:r>
                      <a:r>
                        <a:rPr lang="de-DE" dirty="0" err="1" smtClean="0"/>
                        <a:t>second</a:t>
                      </a:r>
                      <a:endParaRPr lang="de-DE" dirty="0"/>
                    </a:p>
                  </a:txBody>
                  <a:tcPr marL="89203" marR="8920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Linearität</a:t>
                      </a:r>
                      <a:endParaRPr lang="de-DE" dirty="0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89203" marR="8920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Reliabilität</a:t>
                      </a:r>
                      <a:endParaRPr lang="de-DE" dirty="0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89203" marR="8920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Wiederhol-barkeit</a:t>
                      </a:r>
                      <a:endParaRPr lang="de-DE" dirty="0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89203" marR="8920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Einfache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Messbarkeit</a:t>
                      </a:r>
                      <a:endParaRPr lang="de-DE" dirty="0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89203" marR="8920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Konsistenz</a:t>
                      </a:r>
                      <a:endParaRPr lang="de-DE" dirty="0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89203" marR="8920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Unabhängig-keit</a:t>
                      </a:r>
                      <a:endParaRPr lang="de-DE" dirty="0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89203" marR="89203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89203" marR="89203"/>
                </a:tc>
              </a:tr>
            </a:tbl>
          </a:graphicData>
        </a:graphic>
      </p:graphicFrame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24</a:t>
            </a:fld>
            <a:endParaRPr lang="de-DE"/>
          </a:p>
        </p:txBody>
      </p:sp>
      <p:sp>
        <p:nvSpPr>
          <p:cNvPr id="6" name="Inhaltsplatzhalter 6"/>
          <p:cNvSpPr txBox="1">
            <a:spLocks/>
          </p:cNvSpPr>
          <p:nvPr/>
        </p:nvSpPr>
        <p:spPr>
          <a:xfrm>
            <a:off x="346273" y="5373217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Beispiel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für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Prüfungsfrage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Welche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Metrik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(en)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würden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Sie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benutzen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um den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schnellsten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Sortieralgorithmus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zu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bestimmen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?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2229572"/>
              </p:ext>
            </p:extLst>
          </p:nvPr>
        </p:nvGraphicFramePr>
        <p:xfrm>
          <a:off x="2195736" y="2204864"/>
          <a:ext cx="7056783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8511"/>
                <a:gridCol w="891383"/>
                <a:gridCol w="891383"/>
                <a:gridCol w="1039947"/>
                <a:gridCol w="668537"/>
                <a:gridCol w="817101"/>
                <a:gridCol w="1559921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</a:t>
                      </a:r>
                      <a:endParaRPr lang="de-DE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</a:t>
                      </a:r>
                      <a:endParaRPr lang="de-DE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</a:t>
                      </a:r>
                      <a:endParaRPr lang="de-DE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el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554018"/>
              </p:ext>
            </p:extLst>
          </p:nvPr>
        </p:nvGraphicFramePr>
        <p:xfrm>
          <a:off x="2195737" y="2636912"/>
          <a:ext cx="7056783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8511"/>
                <a:gridCol w="891383"/>
                <a:gridCol w="891383"/>
                <a:gridCol w="1039947"/>
                <a:gridCol w="668537"/>
                <a:gridCol w="817101"/>
                <a:gridCol w="1559921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7622755"/>
              </p:ext>
            </p:extLst>
          </p:nvPr>
        </p:nvGraphicFramePr>
        <p:xfrm>
          <a:off x="2195736" y="3033265"/>
          <a:ext cx="7056783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8511"/>
                <a:gridCol w="891383"/>
                <a:gridCol w="891383"/>
                <a:gridCol w="1039947"/>
                <a:gridCol w="668537"/>
                <a:gridCol w="817101"/>
                <a:gridCol w="1559921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el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6594553"/>
              </p:ext>
            </p:extLst>
          </p:nvPr>
        </p:nvGraphicFramePr>
        <p:xfrm>
          <a:off x="2195736" y="3717032"/>
          <a:ext cx="7056783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8511"/>
                <a:gridCol w="891383"/>
                <a:gridCol w="891383"/>
                <a:gridCol w="1039947"/>
                <a:gridCol w="668537"/>
                <a:gridCol w="817101"/>
                <a:gridCol w="1559921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el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1759817"/>
              </p:ext>
            </p:extLst>
          </p:nvPr>
        </p:nvGraphicFramePr>
        <p:xfrm>
          <a:off x="2195736" y="4293096"/>
          <a:ext cx="7056783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8511"/>
                <a:gridCol w="891383"/>
                <a:gridCol w="891383"/>
                <a:gridCol w="1039947"/>
                <a:gridCol w="668537"/>
                <a:gridCol w="817101"/>
                <a:gridCol w="1559921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el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039271"/>
              </p:ext>
            </p:extLst>
          </p:nvPr>
        </p:nvGraphicFramePr>
        <p:xfrm>
          <a:off x="2195736" y="4725144"/>
          <a:ext cx="7056783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8511"/>
                <a:gridCol w="891383"/>
                <a:gridCol w="891383"/>
                <a:gridCol w="1039947"/>
                <a:gridCol w="668537"/>
                <a:gridCol w="817101"/>
                <a:gridCol w="1559921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5285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Störvariablen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25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Störvariablen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Beeinflussen</a:t>
            </a:r>
            <a:r>
              <a:rPr lang="en-US" dirty="0" smtClean="0"/>
              <a:t> das </a:t>
            </a:r>
            <a:r>
              <a:rPr lang="en-US" dirty="0" err="1" smtClean="0"/>
              <a:t>Messergebnis</a:t>
            </a:r>
            <a:r>
              <a:rPr lang="en-US" dirty="0" smtClean="0"/>
              <a:t> </a:t>
            </a:r>
            <a:r>
              <a:rPr lang="en-US" dirty="0" err="1" smtClean="0"/>
              <a:t>systematisch</a:t>
            </a:r>
            <a:r>
              <a:rPr lang="en-US" dirty="0" smtClean="0"/>
              <a:t> </a:t>
            </a:r>
            <a:r>
              <a:rPr lang="en-US" dirty="0" err="1" smtClean="0"/>
              <a:t>oder</a:t>
            </a:r>
            <a:r>
              <a:rPr lang="en-US" dirty="0" smtClean="0"/>
              <a:t> </a:t>
            </a:r>
            <a:r>
              <a:rPr lang="en-US" dirty="0" err="1" smtClean="0"/>
              <a:t>unsystematisch</a:t>
            </a: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7452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Störvariablen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Beeinflussen</a:t>
            </a:r>
            <a:r>
              <a:rPr lang="en-US" dirty="0" smtClean="0"/>
              <a:t> das </a:t>
            </a:r>
            <a:r>
              <a:rPr lang="en-US" dirty="0" err="1" smtClean="0"/>
              <a:t>Messergebnis</a:t>
            </a:r>
            <a:r>
              <a:rPr lang="en-US" dirty="0" smtClean="0"/>
              <a:t> </a:t>
            </a:r>
            <a:r>
              <a:rPr lang="en-US" dirty="0" err="1" smtClean="0"/>
              <a:t>systematisch</a:t>
            </a:r>
            <a:r>
              <a:rPr lang="en-US" dirty="0" smtClean="0"/>
              <a:t> </a:t>
            </a:r>
            <a:r>
              <a:rPr lang="en-US" dirty="0" err="1" smtClean="0"/>
              <a:t>oder</a:t>
            </a:r>
            <a:r>
              <a:rPr lang="en-US" dirty="0" smtClean="0"/>
              <a:t> </a:t>
            </a:r>
            <a:r>
              <a:rPr lang="en-US" dirty="0" err="1" smtClean="0"/>
              <a:t>unsystematisch</a:t>
            </a:r>
            <a:endParaRPr lang="en-US" dirty="0" smtClean="0"/>
          </a:p>
          <a:p>
            <a:r>
              <a:rPr lang="en-US" dirty="0" err="1" smtClean="0"/>
              <a:t>Beispiele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Hintergrundprozesse</a:t>
            </a:r>
            <a:endParaRPr lang="en-US" dirty="0" smtClean="0"/>
          </a:p>
          <a:p>
            <a:pPr lvl="1"/>
            <a:r>
              <a:rPr lang="en-US" dirty="0" err="1" smtClean="0"/>
              <a:t>Hardwareunterschiede</a:t>
            </a:r>
            <a:endParaRPr lang="en-US" dirty="0" smtClean="0"/>
          </a:p>
          <a:p>
            <a:pPr lvl="1"/>
            <a:r>
              <a:rPr lang="en-US" dirty="0" err="1" smtClean="0"/>
              <a:t>Temparaturunterschiede</a:t>
            </a:r>
            <a:endParaRPr lang="en-US" dirty="0" smtClean="0"/>
          </a:p>
          <a:p>
            <a:pPr lvl="1"/>
            <a:r>
              <a:rPr lang="en-US" dirty="0" err="1" smtClean="0"/>
              <a:t>Eingabedaten</a:t>
            </a:r>
            <a:r>
              <a:rPr lang="en-US" dirty="0" smtClean="0"/>
              <a:t>, </a:t>
            </a:r>
            <a:r>
              <a:rPr lang="en-US" dirty="0" err="1" smtClean="0"/>
              <a:t>zufällig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Heap-Size</a:t>
            </a:r>
          </a:p>
          <a:p>
            <a:pPr lvl="1"/>
            <a:r>
              <a:rPr lang="en-US" dirty="0" smtClean="0"/>
              <a:t>Hardware-</a:t>
            </a:r>
            <a:r>
              <a:rPr lang="en-US" dirty="0" err="1" smtClean="0"/>
              <a:t>Plattform</a:t>
            </a:r>
            <a:endParaRPr lang="en-US" dirty="0" smtClean="0"/>
          </a:p>
          <a:p>
            <a:pPr lvl="1"/>
            <a:r>
              <a:rPr lang="en-US" dirty="0" smtClean="0"/>
              <a:t>System-Interrupts</a:t>
            </a:r>
          </a:p>
          <a:p>
            <a:pPr lvl="1"/>
            <a:r>
              <a:rPr lang="en-US" dirty="0" err="1" smtClean="0"/>
              <a:t>Parallelität</a:t>
            </a:r>
            <a:r>
              <a:rPr lang="en-US" dirty="0" smtClean="0"/>
              <a:t> in Single- und </a:t>
            </a:r>
            <a:r>
              <a:rPr lang="en-US" dirty="0" err="1" smtClean="0"/>
              <a:t>Multicore-Systemen</a:t>
            </a:r>
            <a:endParaRPr lang="en-US" dirty="0" smtClean="0"/>
          </a:p>
          <a:p>
            <a:pPr lvl="1"/>
            <a:r>
              <a:rPr lang="en-US" dirty="0" smtClean="0"/>
              <a:t>Garbage Collection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7452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Aufgabe</a:t>
            </a:r>
            <a:endParaRPr lang="en-US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Wie</a:t>
            </a:r>
            <a:r>
              <a:rPr lang="en-US" dirty="0" smtClean="0"/>
              <a:t> </a:t>
            </a:r>
            <a:r>
              <a:rPr lang="en-US" dirty="0" err="1" smtClean="0"/>
              <a:t>kann</a:t>
            </a:r>
            <a:r>
              <a:rPr lang="en-US" dirty="0" smtClean="0"/>
              <a:t> man den </a:t>
            </a:r>
            <a:r>
              <a:rPr lang="en-US" dirty="0" err="1" smtClean="0"/>
              <a:t>Einfluss</a:t>
            </a:r>
            <a:r>
              <a:rPr lang="en-US" dirty="0" smtClean="0"/>
              <a:t> </a:t>
            </a:r>
            <a:r>
              <a:rPr lang="en-US" dirty="0" err="1" smtClean="0"/>
              <a:t>dieser</a:t>
            </a:r>
            <a:r>
              <a:rPr lang="en-US" dirty="0" smtClean="0"/>
              <a:t> </a:t>
            </a:r>
            <a:r>
              <a:rPr lang="en-US" dirty="0" err="1" smtClean="0"/>
              <a:t>Störvariablen</a:t>
            </a:r>
            <a:r>
              <a:rPr lang="en-US" dirty="0" smtClean="0"/>
              <a:t> </a:t>
            </a:r>
            <a:r>
              <a:rPr lang="en-US" dirty="0" err="1" smtClean="0"/>
              <a:t>kontrollieren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28</a:t>
            </a:fld>
            <a:endParaRPr lang="de-DE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Typisches Vorgehen: Bester Wert</a:t>
            </a:r>
            <a:endParaRPr lang="en-US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Wiederholen</a:t>
            </a:r>
            <a:endParaRPr lang="en-US" dirty="0" smtClean="0"/>
          </a:p>
          <a:p>
            <a:r>
              <a:rPr lang="en-US" dirty="0" smtClean="0"/>
              <a:t>Bester, </a:t>
            </a:r>
            <a:r>
              <a:rPr lang="en-US" dirty="0" err="1" smtClean="0"/>
              <a:t>zweitbester</a:t>
            </a:r>
            <a:r>
              <a:rPr lang="en-US" dirty="0" smtClean="0"/>
              <a:t> </a:t>
            </a:r>
            <a:r>
              <a:rPr lang="en-US" dirty="0" err="1" smtClean="0"/>
              <a:t>oder</a:t>
            </a:r>
            <a:r>
              <a:rPr lang="en-US" dirty="0" smtClean="0"/>
              <a:t> </a:t>
            </a:r>
            <a:r>
              <a:rPr lang="en-US" dirty="0" err="1" smtClean="0"/>
              <a:t>schlechtester</a:t>
            </a:r>
            <a:r>
              <a:rPr lang="en-US" dirty="0" smtClean="0"/>
              <a:t> Wert</a:t>
            </a:r>
          </a:p>
          <a:p>
            <a:endParaRPr lang="en-US" dirty="0" smtClean="0"/>
          </a:p>
          <a:p>
            <a:r>
              <a:rPr lang="en-US" dirty="0" err="1" smtClean="0"/>
              <a:t>Bsp</a:t>
            </a:r>
            <a:r>
              <a:rPr lang="en-US" dirty="0" smtClean="0"/>
              <a:t>: </a:t>
            </a:r>
            <a:r>
              <a:rPr lang="en-US" dirty="0" err="1" smtClean="0"/>
              <a:t>Antwortzeiten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Programmieraufgabe</a:t>
            </a:r>
            <a:endParaRPr lang="en-US" dirty="0" smtClean="0"/>
          </a:p>
          <a:p>
            <a:r>
              <a:rPr lang="en-US" dirty="0" smtClean="0"/>
              <a:t>R: </a:t>
            </a:r>
            <a:r>
              <a:rPr lang="en-US" dirty="0" err="1" smtClean="0"/>
              <a:t>Daten</a:t>
            </a:r>
            <a:r>
              <a:rPr lang="en-US" dirty="0" smtClean="0"/>
              <a:t> </a:t>
            </a:r>
            <a:r>
              <a:rPr lang="en-US" dirty="0" err="1" smtClean="0"/>
              <a:t>einlesen</a:t>
            </a:r>
            <a:endParaRPr lang="en-US" dirty="0" smtClean="0"/>
          </a:p>
          <a:p>
            <a:pPr lvl="1"/>
            <a:r>
              <a:rPr lang="en-US" sz="2000" dirty="0" smtClean="0"/>
              <a:t>data &lt;- read.csv("rt.csv", header=TRUE, sep = ";", </a:t>
            </a:r>
            <a:r>
              <a:rPr lang="en-US" sz="2000" dirty="0" err="1" smtClean="0"/>
              <a:t>dec</a:t>
            </a:r>
            <a:r>
              <a:rPr lang="en-US" sz="2000" dirty="0" smtClean="0"/>
              <a:t> = ".")</a:t>
            </a:r>
          </a:p>
          <a:p>
            <a:pPr lvl="1"/>
            <a:r>
              <a:rPr lang="en-US" sz="2000" dirty="0" smtClean="0"/>
              <a:t>header: </a:t>
            </a:r>
            <a:r>
              <a:rPr lang="en-US" sz="2000" dirty="0" err="1" smtClean="0"/>
              <a:t>gibt</a:t>
            </a:r>
            <a:r>
              <a:rPr lang="en-US" sz="2000" dirty="0" smtClean="0"/>
              <a:t> an, ob </a:t>
            </a:r>
            <a:r>
              <a:rPr lang="en-US" sz="2000" dirty="0" err="1" smtClean="0"/>
              <a:t>Variablen</a:t>
            </a:r>
            <a:r>
              <a:rPr lang="en-US" sz="2000" dirty="0" smtClean="0"/>
              <a:t>/</a:t>
            </a:r>
            <a:r>
              <a:rPr lang="en-US" sz="2000" dirty="0" err="1" smtClean="0"/>
              <a:t>Spaltennamen</a:t>
            </a:r>
            <a:r>
              <a:rPr lang="en-US" sz="2000" dirty="0" smtClean="0"/>
              <a:t> in </a:t>
            </a:r>
            <a:r>
              <a:rPr lang="en-US" sz="2000" dirty="0" err="1" smtClean="0"/>
              <a:t>der</a:t>
            </a:r>
            <a:r>
              <a:rPr lang="en-US" sz="2000" dirty="0" smtClean="0"/>
              <a:t> </a:t>
            </a:r>
            <a:r>
              <a:rPr lang="en-US" sz="2000" dirty="0" err="1" smtClean="0"/>
              <a:t>ersten</a:t>
            </a:r>
            <a:r>
              <a:rPr lang="en-US" sz="2000" dirty="0" smtClean="0"/>
              <a:t> </a:t>
            </a:r>
            <a:r>
              <a:rPr lang="en-US" sz="2000" dirty="0" err="1" smtClean="0"/>
              <a:t>Zeile</a:t>
            </a:r>
            <a:r>
              <a:rPr lang="en-US" sz="2000" dirty="0" smtClean="0"/>
              <a:t> </a:t>
            </a:r>
            <a:r>
              <a:rPr lang="en-US" sz="2000" dirty="0" err="1" smtClean="0"/>
              <a:t>stehen</a:t>
            </a:r>
            <a:endParaRPr lang="en-US" sz="2000" dirty="0" smtClean="0"/>
          </a:p>
          <a:p>
            <a:pPr lvl="1"/>
            <a:r>
              <a:rPr lang="en-US" sz="2000" dirty="0" smtClean="0"/>
              <a:t>sep: Separator </a:t>
            </a:r>
            <a:r>
              <a:rPr lang="en-US" sz="2000" dirty="0" err="1" smtClean="0"/>
              <a:t>für</a:t>
            </a:r>
            <a:r>
              <a:rPr lang="en-US" sz="2000" dirty="0" smtClean="0"/>
              <a:t> </a:t>
            </a:r>
            <a:r>
              <a:rPr lang="en-US" sz="2000" dirty="0" err="1" smtClean="0"/>
              <a:t>Datensätze</a:t>
            </a:r>
            <a:r>
              <a:rPr lang="en-US" sz="2000" dirty="0" smtClean="0"/>
              <a:t> in </a:t>
            </a:r>
            <a:r>
              <a:rPr lang="en-US" sz="2000" dirty="0" err="1" smtClean="0"/>
              <a:t>der</a:t>
            </a:r>
            <a:r>
              <a:rPr lang="en-US" sz="2000" dirty="0" smtClean="0"/>
              <a:t> </a:t>
            </a:r>
            <a:r>
              <a:rPr lang="en-US" sz="2000" dirty="0" err="1" smtClean="0"/>
              <a:t>selben</a:t>
            </a:r>
            <a:r>
              <a:rPr lang="en-US" sz="2000" dirty="0" smtClean="0"/>
              <a:t> </a:t>
            </a:r>
            <a:r>
              <a:rPr lang="en-US" sz="2000" dirty="0" err="1" smtClean="0"/>
              <a:t>Zeile</a:t>
            </a:r>
            <a:endParaRPr lang="en-US" sz="2000" dirty="0" smtClean="0"/>
          </a:p>
          <a:p>
            <a:pPr lvl="1"/>
            <a:r>
              <a:rPr lang="en-US" sz="2000" dirty="0" err="1" smtClean="0"/>
              <a:t>dec</a:t>
            </a:r>
            <a:r>
              <a:rPr lang="en-US" sz="2000" dirty="0" smtClean="0"/>
              <a:t>: </a:t>
            </a:r>
            <a:r>
              <a:rPr lang="en-US" sz="2000" dirty="0" err="1" smtClean="0"/>
              <a:t>Dezimaltrennzeichen</a:t>
            </a:r>
            <a:endParaRPr lang="en-US" sz="2000" dirty="0" smtClean="0"/>
          </a:p>
          <a:p>
            <a:pPr lvl="1"/>
            <a:r>
              <a:rPr lang="en-US" sz="2000" dirty="0" err="1" smtClean="0"/>
              <a:t>rt</a:t>
            </a:r>
            <a:r>
              <a:rPr lang="en-US" sz="2000" dirty="0" smtClean="0"/>
              <a:t> &lt;- </a:t>
            </a:r>
            <a:r>
              <a:rPr lang="en-US" sz="2000" dirty="0"/>
              <a:t>data</a:t>
            </a:r>
            <a:r>
              <a:rPr lang="en-US" sz="2000" dirty="0" smtClean="0"/>
              <a:t>[,’time</a:t>
            </a:r>
            <a:r>
              <a:rPr lang="en-US" sz="2000" dirty="0"/>
              <a:t>’]</a:t>
            </a:r>
            <a:endParaRPr lang="en-US" sz="2000" dirty="0" smtClean="0"/>
          </a:p>
          <a:p>
            <a:pPr lvl="1"/>
            <a:r>
              <a:rPr lang="en-US" sz="2000" dirty="0" smtClean="0"/>
              <a:t>min(</a:t>
            </a:r>
            <a:r>
              <a:rPr lang="en-US" sz="2000" dirty="0" err="1" smtClean="0"/>
              <a:t>rt</a:t>
            </a:r>
            <a:r>
              <a:rPr lang="en-US" sz="2000" dirty="0" smtClean="0"/>
              <a:t>)/max(</a:t>
            </a:r>
            <a:r>
              <a:rPr lang="en-US" sz="2000" dirty="0" err="1" smtClean="0"/>
              <a:t>rt</a:t>
            </a:r>
            <a:r>
              <a:rPr lang="en-US" sz="2000" dirty="0" smtClean="0"/>
              <a:t>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29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Aufgabe</a:t>
            </a:r>
            <a:endParaRPr lang="en-US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mtClean="0"/>
              <a:t>Bestimmen Sie die schnellste Sortierfunktion</a:t>
            </a:r>
          </a:p>
          <a:p>
            <a:pPr lvl="1"/>
            <a:r>
              <a:rPr lang="en-US" smtClean="0"/>
              <a:t>Gruppe 1: Mergesort vs. Quicksort</a:t>
            </a:r>
          </a:p>
          <a:p>
            <a:pPr lvl="1"/>
            <a:r>
              <a:rPr lang="en-US" smtClean="0"/>
              <a:t>Gruppe 2: Quicksort Rekursiv vs. Quicksort Iterativ</a:t>
            </a:r>
          </a:p>
          <a:p>
            <a:pPr lvl="1"/>
            <a:r>
              <a:rPr lang="en-US" smtClean="0"/>
              <a:t>Gruppe 3: Quicksort Java vs. Quicksort C</a:t>
            </a:r>
          </a:p>
          <a:p>
            <a:pPr lvl="1"/>
            <a:r>
              <a:rPr lang="en-US" smtClean="0"/>
              <a:t>Gruppe 4: Quicksort C++ vs. Quicksort Haskell</a:t>
            </a:r>
          </a:p>
          <a:p>
            <a:r>
              <a:rPr lang="en-US" smtClean="0"/>
              <a:t>Stellen Sie die Ergebnisse mit einem Poster vor</a:t>
            </a:r>
          </a:p>
          <a:p>
            <a:r>
              <a:rPr lang="en-US" smtClean="0"/>
              <a:t>Diskutieren Sie die Ergebnisse. Vertrauen Sie den Ergebnissen der anderen Teilnehmer?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</a:t>
            </a:fld>
            <a:endParaRPr lang="de-DE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Typisches Vorgehen: Mittelwert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Messung</a:t>
            </a:r>
            <a:r>
              <a:rPr lang="en-US" dirty="0" smtClean="0"/>
              <a:t> </a:t>
            </a:r>
            <a:r>
              <a:rPr lang="en-US" dirty="0" err="1" smtClean="0"/>
              <a:t>wiederholen</a:t>
            </a:r>
            <a:endParaRPr lang="en-US" dirty="0" smtClean="0"/>
          </a:p>
          <a:p>
            <a:r>
              <a:rPr lang="en-US" dirty="0" err="1" smtClean="0"/>
              <a:t>Mittelwert</a:t>
            </a:r>
            <a:r>
              <a:rPr lang="en-US" dirty="0" smtClean="0"/>
              <a:t> </a:t>
            </a:r>
            <a:r>
              <a:rPr lang="en-US" dirty="0" err="1" smtClean="0"/>
              <a:t>bilden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de-DE" dirty="0" smtClean="0"/>
          </a:p>
          <a:p>
            <a:r>
              <a:rPr lang="de-DE" dirty="0" smtClean="0"/>
              <a:t>R:</a:t>
            </a:r>
          </a:p>
          <a:p>
            <a:pPr lvl="1"/>
            <a:r>
              <a:rPr lang="de-DE" dirty="0" err="1" smtClean="0"/>
              <a:t>mean</a:t>
            </a:r>
            <a:r>
              <a:rPr lang="de-DE" dirty="0" smtClean="0"/>
              <a:t>(</a:t>
            </a:r>
            <a:r>
              <a:rPr lang="en-US" dirty="0" err="1" smtClean="0"/>
              <a:t>rt</a:t>
            </a:r>
            <a:r>
              <a:rPr lang="de-DE" dirty="0" smtClean="0"/>
              <a:t>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30</a:t>
            </a:fld>
            <a:endParaRPr lang="de-DE"/>
          </a:p>
        </p:txBody>
      </p:sp>
      <p:graphicFrame>
        <p:nvGraphicFramePr>
          <p:cNvPr id="4" name="Objekt 3"/>
          <p:cNvGraphicFramePr>
            <a:graphicFrameLocks noChangeAspect="1"/>
          </p:cNvGraphicFramePr>
          <p:nvPr/>
        </p:nvGraphicFramePr>
        <p:xfrm>
          <a:off x="882650" y="3135313"/>
          <a:ext cx="5453063" cy="1150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2" name="Formel" r:id="rId3" imgW="2044440" imgH="431640" progId="Equation.3">
                  <p:embed/>
                </p:oleObj>
              </mc:Choice>
              <mc:Fallback>
                <p:oleObj name="Formel" r:id="rId3" imgW="2044440" imgH="431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2650" y="3135313"/>
                        <a:ext cx="5453063" cy="1150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Median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115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Median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Wert, </a:t>
            </a:r>
            <a:r>
              <a:rPr lang="en-US" dirty="0" err="1" smtClean="0"/>
              <a:t>der</a:t>
            </a:r>
            <a:r>
              <a:rPr lang="en-US" dirty="0" smtClean="0"/>
              <a:t> in </a:t>
            </a:r>
            <a:r>
              <a:rPr lang="en-US" dirty="0" err="1" smtClean="0"/>
              <a:t>der</a:t>
            </a:r>
            <a:r>
              <a:rPr lang="en-US" dirty="0" smtClean="0"/>
              <a:t> </a:t>
            </a:r>
            <a:r>
              <a:rPr lang="en-US" dirty="0" err="1" smtClean="0"/>
              <a:t>Mitte</a:t>
            </a:r>
            <a:r>
              <a:rPr lang="en-US" dirty="0" smtClean="0"/>
              <a:t> </a:t>
            </a:r>
            <a:r>
              <a:rPr lang="en-US" dirty="0" err="1" smtClean="0"/>
              <a:t>liegt</a:t>
            </a:r>
            <a:endParaRPr lang="en-US" dirty="0" smtClean="0"/>
          </a:p>
          <a:p>
            <a:r>
              <a:rPr lang="en-US" dirty="0" smtClean="0"/>
              <a:t>Robust </a:t>
            </a:r>
            <a:r>
              <a:rPr lang="en-US" dirty="0" err="1" smtClean="0"/>
              <a:t>gegen</a:t>
            </a:r>
            <a:r>
              <a:rPr lang="en-US" dirty="0" smtClean="0"/>
              <a:t> </a:t>
            </a:r>
            <a:r>
              <a:rPr lang="en-US" dirty="0" err="1" smtClean="0"/>
              <a:t>Ausreißer</a:t>
            </a:r>
            <a:endParaRPr lang="en-US" dirty="0" smtClean="0"/>
          </a:p>
          <a:p>
            <a:r>
              <a:rPr lang="en-US" dirty="0" smtClean="0"/>
              <a:t>R:</a:t>
            </a:r>
          </a:p>
          <a:p>
            <a:pPr lvl="1"/>
            <a:r>
              <a:rPr lang="en-US" dirty="0" smtClean="0"/>
              <a:t>median(</a:t>
            </a:r>
            <a:r>
              <a:rPr lang="en-US" dirty="0" err="1" smtClean="0"/>
              <a:t>rt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  <a:p>
            <a:r>
              <a:rPr lang="en-US" dirty="0" err="1" smtClean="0"/>
              <a:t>Bei</a:t>
            </a:r>
            <a:r>
              <a:rPr lang="en-US" dirty="0" smtClean="0"/>
              <a:t> </a:t>
            </a:r>
            <a:r>
              <a:rPr lang="en-US" dirty="0" err="1" smtClean="0"/>
              <a:t>gerader</a:t>
            </a:r>
            <a:r>
              <a:rPr lang="en-US" dirty="0" smtClean="0"/>
              <a:t> </a:t>
            </a:r>
            <a:r>
              <a:rPr lang="en-US" dirty="0" err="1" smtClean="0"/>
              <a:t>Anzahl</a:t>
            </a:r>
            <a:r>
              <a:rPr lang="en-US" dirty="0" smtClean="0"/>
              <a:t> an </a:t>
            </a:r>
            <a:r>
              <a:rPr lang="en-US" dirty="0" err="1" smtClean="0"/>
              <a:t>Messwerten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Arithmetisches</a:t>
            </a:r>
            <a:r>
              <a:rPr lang="en-US" dirty="0" smtClean="0"/>
              <a:t> </a:t>
            </a:r>
            <a:r>
              <a:rPr lang="en-US" dirty="0" err="1" smtClean="0"/>
              <a:t>Mittel</a:t>
            </a:r>
            <a:r>
              <a:rPr lang="en-US" dirty="0" smtClean="0"/>
              <a:t> </a:t>
            </a:r>
            <a:r>
              <a:rPr lang="en-US" dirty="0" err="1" smtClean="0"/>
              <a:t>der</a:t>
            </a:r>
            <a:r>
              <a:rPr lang="en-US" dirty="0" smtClean="0"/>
              <a:t> </a:t>
            </a:r>
            <a:r>
              <a:rPr lang="en-US" dirty="0" err="1" smtClean="0"/>
              <a:t>beiden</a:t>
            </a:r>
            <a:r>
              <a:rPr lang="en-US" dirty="0" smtClean="0"/>
              <a:t> </a:t>
            </a:r>
            <a:r>
              <a:rPr lang="en-US" dirty="0" err="1" smtClean="0"/>
              <a:t>mittleren</a:t>
            </a:r>
            <a:r>
              <a:rPr lang="en-US" dirty="0" smtClean="0"/>
              <a:t> </a:t>
            </a:r>
            <a:r>
              <a:rPr lang="en-US" dirty="0" err="1" smtClean="0"/>
              <a:t>Werte</a:t>
            </a:r>
            <a:endParaRPr lang="en-US" dirty="0" smtClean="0"/>
          </a:p>
          <a:p>
            <a:pPr lvl="1"/>
            <a:r>
              <a:rPr lang="en-US" dirty="0" err="1" smtClean="0"/>
              <a:t>Einen</a:t>
            </a:r>
            <a:r>
              <a:rPr lang="en-US" dirty="0" smtClean="0"/>
              <a:t> </a:t>
            </a:r>
            <a:r>
              <a:rPr lang="en-US" dirty="0" err="1" smtClean="0"/>
              <a:t>der</a:t>
            </a:r>
            <a:r>
              <a:rPr lang="en-US" dirty="0" smtClean="0"/>
              <a:t> </a:t>
            </a:r>
            <a:r>
              <a:rPr lang="en-US" dirty="0" err="1" smtClean="0"/>
              <a:t>beiden</a:t>
            </a:r>
            <a:r>
              <a:rPr lang="en-US" dirty="0" smtClean="0"/>
              <a:t> </a:t>
            </a:r>
            <a:r>
              <a:rPr lang="en-US" dirty="0" err="1" smtClean="0"/>
              <a:t>mittleren</a:t>
            </a:r>
            <a:r>
              <a:rPr lang="en-US" dirty="0" smtClean="0"/>
              <a:t> </a:t>
            </a:r>
            <a:r>
              <a:rPr lang="en-US" dirty="0" err="1" smtClean="0"/>
              <a:t>Werte</a:t>
            </a:r>
            <a:r>
              <a:rPr lang="en-US" dirty="0" smtClean="0"/>
              <a:t> </a:t>
            </a:r>
            <a:r>
              <a:rPr lang="en-US" dirty="0" err="1" smtClean="0"/>
              <a:t>angeben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32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Median oder Mittelwert?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33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Median oder Mittelwert?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Median </a:t>
            </a:r>
            <a:r>
              <a:rPr lang="en-US" dirty="0" err="1" smtClean="0"/>
              <a:t>statt</a:t>
            </a:r>
            <a:r>
              <a:rPr lang="en-US" dirty="0" smtClean="0"/>
              <a:t> </a:t>
            </a:r>
            <a:r>
              <a:rPr lang="en-US" dirty="0" err="1" smtClean="0"/>
              <a:t>arithemtisches</a:t>
            </a:r>
            <a:r>
              <a:rPr lang="en-US" dirty="0" smtClean="0"/>
              <a:t> </a:t>
            </a:r>
            <a:r>
              <a:rPr lang="en-US" dirty="0" err="1" smtClean="0"/>
              <a:t>Mittel</a:t>
            </a:r>
            <a:r>
              <a:rPr lang="en-US" dirty="0" smtClean="0"/>
              <a:t>, </a:t>
            </a:r>
            <a:r>
              <a:rPr lang="en-US" dirty="0" err="1" smtClean="0"/>
              <a:t>wenn</a:t>
            </a:r>
            <a:endParaRPr lang="en-US" dirty="0" smtClean="0"/>
          </a:p>
          <a:p>
            <a:pPr lvl="1"/>
            <a:r>
              <a:rPr lang="en-US" dirty="0" err="1" smtClean="0"/>
              <a:t>Ordinale</a:t>
            </a:r>
            <a:r>
              <a:rPr lang="en-US" dirty="0" smtClean="0"/>
              <a:t> </a:t>
            </a:r>
            <a:r>
              <a:rPr lang="en-US" dirty="0" err="1" smtClean="0"/>
              <a:t>Daten</a:t>
            </a:r>
            <a:r>
              <a:rPr lang="en-US" dirty="0" smtClean="0"/>
              <a:t>*</a:t>
            </a:r>
          </a:p>
          <a:p>
            <a:pPr marL="457200" lvl="1" indent="0">
              <a:buNone/>
            </a:pPr>
            <a:r>
              <a:rPr lang="en-US" dirty="0" smtClean="0"/>
              <a:t>  </a:t>
            </a:r>
          </a:p>
          <a:p>
            <a:pPr marL="457200" lvl="1" indent="0">
              <a:buNone/>
            </a:pPr>
            <a:r>
              <a:rPr lang="en-US" dirty="0" smtClean="0"/>
              <a:t> </a:t>
            </a:r>
          </a:p>
          <a:p>
            <a:pPr marL="457200" lvl="1" indent="0">
              <a:buNone/>
            </a:pPr>
            <a:r>
              <a:rPr lang="en-US" dirty="0" smtClean="0"/>
              <a:t> 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*</a:t>
            </a:r>
            <a:r>
              <a:rPr lang="en-US" dirty="0" err="1" smtClean="0"/>
              <a:t>Skalenniveaus</a:t>
            </a:r>
            <a:endParaRPr lang="en-US" dirty="0" smtClean="0"/>
          </a:p>
          <a:p>
            <a:pPr lvl="1"/>
            <a:r>
              <a:rPr lang="en-US" dirty="0" smtClean="0"/>
              <a:t>Nominal (</a:t>
            </a:r>
            <a:r>
              <a:rPr lang="en-US" dirty="0" err="1" smtClean="0"/>
              <a:t>z.B</a:t>
            </a:r>
            <a:r>
              <a:rPr lang="en-US" dirty="0" smtClean="0"/>
              <a:t>. </a:t>
            </a:r>
            <a:r>
              <a:rPr lang="en-US" dirty="0" err="1" smtClean="0"/>
              <a:t>Geschlecht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Ordinal (</a:t>
            </a:r>
            <a:r>
              <a:rPr lang="en-US" dirty="0" err="1" smtClean="0"/>
              <a:t>z.B</a:t>
            </a:r>
            <a:r>
              <a:rPr lang="en-US" dirty="0" smtClean="0"/>
              <a:t>. </a:t>
            </a:r>
            <a:r>
              <a:rPr lang="en-US" dirty="0" err="1" smtClean="0"/>
              <a:t>Platzierungen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Metrisch</a:t>
            </a:r>
            <a:r>
              <a:rPr lang="en-US" dirty="0" smtClean="0"/>
              <a:t> (</a:t>
            </a:r>
            <a:r>
              <a:rPr lang="en-US" dirty="0" err="1" smtClean="0"/>
              <a:t>z.B</a:t>
            </a:r>
            <a:r>
              <a:rPr lang="en-US" dirty="0" smtClean="0"/>
              <a:t>. </a:t>
            </a:r>
            <a:r>
              <a:rPr lang="en-US" dirty="0" err="1" smtClean="0"/>
              <a:t>Temperatur</a:t>
            </a:r>
            <a:r>
              <a:rPr lang="en-US" dirty="0" smtClean="0"/>
              <a:t>, </a:t>
            </a:r>
            <a:r>
              <a:rPr lang="en-US" dirty="0" err="1" smtClean="0"/>
              <a:t>Antwortzeit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242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Median oder Mittelwert?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Median </a:t>
            </a:r>
            <a:r>
              <a:rPr lang="en-US" dirty="0" err="1" smtClean="0"/>
              <a:t>statt</a:t>
            </a:r>
            <a:r>
              <a:rPr lang="en-US" dirty="0" smtClean="0"/>
              <a:t> </a:t>
            </a:r>
            <a:r>
              <a:rPr lang="en-US" dirty="0" err="1" smtClean="0"/>
              <a:t>arithemtisches</a:t>
            </a:r>
            <a:r>
              <a:rPr lang="en-US" dirty="0" smtClean="0"/>
              <a:t> </a:t>
            </a:r>
            <a:r>
              <a:rPr lang="en-US" dirty="0" err="1" smtClean="0"/>
              <a:t>Mittel</a:t>
            </a:r>
            <a:r>
              <a:rPr lang="en-US" dirty="0" smtClean="0"/>
              <a:t>, </a:t>
            </a:r>
            <a:r>
              <a:rPr lang="en-US" dirty="0" err="1" smtClean="0"/>
              <a:t>wenn</a:t>
            </a:r>
            <a:endParaRPr lang="en-US" dirty="0" smtClean="0"/>
          </a:p>
          <a:p>
            <a:pPr lvl="1"/>
            <a:r>
              <a:rPr lang="en-US" dirty="0" err="1" smtClean="0"/>
              <a:t>Ordinale</a:t>
            </a:r>
            <a:r>
              <a:rPr lang="en-US" dirty="0" smtClean="0"/>
              <a:t> </a:t>
            </a:r>
            <a:r>
              <a:rPr lang="en-US" dirty="0" err="1" smtClean="0"/>
              <a:t>Daten</a:t>
            </a:r>
            <a:r>
              <a:rPr lang="en-US" dirty="0" smtClean="0"/>
              <a:t>*</a:t>
            </a:r>
          </a:p>
          <a:p>
            <a:pPr lvl="1"/>
            <a:r>
              <a:rPr lang="en-US" dirty="0" err="1" smtClean="0"/>
              <a:t>Wenig</a:t>
            </a:r>
            <a:r>
              <a:rPr lang="en-US" dirty="0" smtClean="0"/>
              <a:t> </a:t>
            </a:r>
            <a:r>
              <a:rPr lang="en-US" dirty="0" err="1" smtClean="0"/>
              <a:t>Messwerte</a:t>
            </a:r>
            <a:endParaRPr lang="en-US" dirty="0" smtClean="0"/>
          </a:p>
          <a:p>
            <a:pPr lvl="1"/>
            <a:r>
              <a:rPr lang="en-US" dirty="0" err="1" smtClean="0"/>
              <a:t>Asymmetrische</a:t>
            </a:r>
            <a:r>
              <a:rPr lang="en-US" dirty="0" smtClean="0"/>
              <a:t> </a:t>
            </a:r>
            <a:r>
              <a:rPr lang="en-US" dirty="0" err="1" smtClean="0"/>
              <a:t>Verteilung</a:t>
            </a:r>
            <a:endParaRPr lang="en-US" dirty="0" smtClean="0"/>
          </a:p>
          <a:p>
            <a:pPr lvl="1"/>
            <a:r>
              <a:rPr lang="en-US" dirty="0" err="1" smtClean="0"/>
              <a:t>Ausreißer</a:t>
            </a: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*</a:t>
            </a:r>
            <a:r>
              <a:rPr lang="en-US" dirty="0" err="1" smtClean="0"/>
              <a:t>Skalenniveaus</a:t>
            </a:r>
            <a:endParaRPr lang="en-US" dirty="0" smtClean="0"/>
          </a:p>
          <a:p>
            <a:pPr lvl="1"/>
            <a:r>
              <a:rPr lang="en-US" dirty="0" smtClean="0"/>
              <a:t>Nominal (</a:t>
            </a:r>
            <a:r>
              <a:rPr lang="en-US" dirty="0" err="1" smtClean="0"/>
              <a:t>z.B</a:t>
            </a:r>
            <a:r>
              <a:rPr lang="en-US" dirty="0" smtClean="0"/>
              <a:t>. </a:t>
            </a:r>
            <a:r>
              <a:rPr lang="en-US" dirty="0" err="1" smtClean="0"/>
              <a:t>Geschlecht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Ordinal (</a:t>
            </a:r>
            <a:r>
              <a:rPr lang="en-US" dirty="0" err="1" smtClean="0"/>
              <a:t>z.B</a:t>
            </a:r>
            <a:r>
              <a:rPr lang="en-US" dirty="0" smtClean="0"/>
              <a:t>. </a:t>
            </a:r>
            <a:r>
              <a:rPr lang="en-US" dirty="0" err="1" smtClean="0"/>
              <a:t>Platzierungen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Metrisch</a:t>
            </a:r>
            <a:r>
              <a:rPr lang="en-US" dirty="0" smtClean="0"/>
              <a:t> (</a:t>
            </a:r>
            <a:r>
              <a:rPr lang="en-US" dirty="0" err="1" smtClean="0"/>
              <a:t>z.B</a:t>
            </a:r>
            <a:r>
              <a:rPr lang="en-US" dirty="0" smtClean="0"/>
              <a:t>. </a:t>
            </a:r>
            <a:r>
              <a:rPr lang="en-US" dirty="0" err="1" smtClean="0"/>
              <a:t>Temperatur</a:t>
            </a:r>
            <a:r>
              <a:rPr lang="en-US" dirty="0" smtClean="0"/>
              <a:t>, </a:t>
            </a:r>
            <a:r>
              <a:rPr lang="en-US" dirty="0" err="1" smtClean="0"/>
              <a:t>Antwortzeit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242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Daten anschauen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Überblick verschaffen</a:t>
            </a:r>
          </a:p>
          <a:p>
            <a:r>
              <a:rPr lang="en-US" smtClean="0"/>
              <a:t>Verteilung und Ausreißer einschätzen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36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Histogramme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/>
          <a:lstStyle/>
          <a:p>
            <a:r>
              <a:rPr lang="en-US" dirty="0" err="1" smtClean="0"/>
              <a:t>Häufigkeit</a:t>
            </a:r>
            <a:r>
              <a:rPr lang="en-US" dirty="0" smtClean="0"/>
              <a:t> von </a:t>
            </a:r>
            <a:r>
              <a:rPr lang="en-US" dirty="0" err="1" smtClean="0"/>
              <a:t>Messwerten</a:t>
            </a:r>
            <a:r>
              <a:rPr lang="en-US" dirty="0" smtClean="0"/>
              <a:t> in </a:t>
            </a:r>
            <a:r>
              <a:rPr lang="en-US" dirty="0" err="1" smtClean="0"/>
              <a:t>festgelegten</a:t>
            </a:r>
            <a:r>
              <a:rPr lang="en-US" dirty="0" smtClean="0"/>
              <a:t> </a:t>
            </a:r>
            <a:r>
              <a:rPr lang="en-US" dirty="0" err="1" smtClean="0"/>
              <a:t>Bereichen</a:t>
            </a:r>
            <a:endParaRPr lang="en-US" dirty="0" smtClean="0"/>
          </a:p>
          <a:p>
            <a:pPr marL="3851275"/>
            <a:r>
              <a:rPr lang="en-US" dirty="0" smtClean="0"/>
              <a:t>R</a:t>
            </a:r>
          </a:p>
          <a:p>
            <a:pPr marL="4130675" lvl="1" indent="-277813" defTabSz="739775"/>
            <a:r>
              <a:rPr lang="en-US" sz="2400" dirty="0" err="1" smtClean="0"/>
              <a:t>rtNum</a:t>
            </a:r>
            <a:r>
              <a:rPr lang="en-US" sz="2400" dirty="0" smtClean="0"/>
              <a:t> &lt;-</a:t>
            </a:r>
            <a:r>
              <a:rPr lang="en-US" sz="2400" dirty="0" err="1" smtClean="0"/>
              <a:t>as.numeric</a:t>
            </a:r>
            <a:r>
              <a:rPr lang="en-US" sz="2400" dirty="0" smtClean="0"/>
              <a:t>(</a:t>
            </a:r>
            <a:r>
              <a:rPr lang="en-US" sz="2400" dirty="0" err="1" smtClean="0"/>
              <a:t>unlist</a:t>
            </a:r>
            <a:r>
              <a:rPr lang="en-US" sz="2400" dirty="0" smtClean="0"/>
              <a:t>(</a:t>
            </a:r>
            <a:r>
              <a:rPr lang="en-US" sz="2400" dirty="0" err="1" smtClean="0"/>
              <a:t>rt</a:t>
            </a:r>
            <a:r>
              <a:rPr lang="en-US" sz="2400" dirty="0" smtClean="0"/>
              <a:t>))</a:t>
            </a:r>
          </a:p>
          <a:p>
            <a:pPr marL="4130675" lvl="1" indent="-277813" defTabSz="739775"/>
            <a:r>
              <a:rPr lang="en-US" sz="2400" dirty="0" err="1" smtClean="0"/>
              <a:t>hist</a:t>
            </a:r>
            <a:r>
              <a:rPr lang="en-US" sz="2400" dirty="0" smtClean="0"/>
              <a:t>(</a:t>
            </a:r>
            <a:r>
              <a:rPr lang="en-US" sz="2400" dirty="0" err="1" smtClean="0"/>
              <a:t>rt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37</a:t>
            </a:fld>
            <a:endParaRPr lang="de-DE"/>
          </a:p>
        </p:txBody>
      </p:sp>
      <p:pic>
        <p:nvPicPr>
          <p:cNvPr id="69634" name="Picture 2" descr="G:\work\lehre\EMCS\his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708920"/>
            <a:ext cx="2880320" cy="3373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Boxplots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Boxplot</a:t>
            </a:r>
            <a:r>
              <a:rPr lang="en-US" dirty="0" smtClean="0"/>
              <a:t> </a:t>
            </a:r>
            <a:r>
              <a:rPr lang="en-US" dirty="0" err="1" smtClean="0"/>
              <a:t>zeigt</a:t>
            </a:r>
            <a:endParaRPr lang="en-US" dirty="0" smtClean="0"/>
          </a:p>
          <a:p>
            <a:pPr lvl="1"/>
            <a:r>
              <a:rPr lang="en-US" dirty="0" smtClean="0"/>
              <a:t>Median </a:t>
            </a:r>
            <a:r>
              <a:rPr lang="en-US" dirty="0" err="1" smtClean="0"/>
              <a:t>als</a:t>
            </a:r>
            <a:r>
              <a:rPr lang="en-US" dirty="0" smtClean="0"/>
              <a:t> </a:t>
            </a:r>
            <a:r>
              <a:rPr lang="en-US" dirty="0" err="1" smtClean="0"/>
              <a:t>breite</a:t>
            </a:r>
            <a:r>
              <a:rPr lang="en-US" dirty="0" smtClean="0"/>
              <a:t> </a:t>
            </a:r>
            <a:r>
              <a:rPr lang="en-US" dirty="0" err="1" smtClean="0"/>
              <a:t>Linie</a:t>
            </a:r>
            <a:endParaRPr lang="en-US" dirty="0" smtClean="0"/>
          </a:p>
          <a:p>
            <a:pPr lvl="1"/>
            <a:r>
              <a:rPr lang="en-US" dirty="0" smtClean="0"/>
              <a:t>Quartile </a:t>
            </a:r>
            <a:r>
              <a:rPr lang="en-US" dirty="0" err="1" smtClean="0"/>
              <a:t>als</a:t>
            </a:r>
            <a:r>
              <a:rPr lang="en-US" dirty="0" smtClean="0"/>
              <a:t> Box </a:t>
            </a:r>
            <a:r>
              <a:rPr lang="de-DE" dirty="0" smtClean="0"/>
              <a:t>(50% aller Werte in der Box)</a:t>
            </a:r>
          </a:p>
          <a:p>
            <a:pPr lvl="1"/>
            <a:r>
              <a:rPr lang="en-US" dirty="0" smtClean="0"/>
              <a:t>Whiskers</a:t>
            </a:r>
          </a:p>
          <a:p>
            <a:pPr lvl="1"/>
            <a:r>
              <a:rPr lang="en-US" dirty="0" err="1" smtClean="0"/>
              <a:t>Ausreisser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</a:t>
            </a:r>
            <a:r>
              <a:rPr lang="en-US" dirty="0" err="1" smtClean="0"/>
              <a:t>Punkte</a:t>
            </a:r>
            <a:endParaRPr lang="en-US" dirty="0" smtClean="0"/>
          </a:p>
          <a:p>
            <a:r>
              <a:rPr lang="en-US" dirty="0" err="1" smtClean="0"/>
              <a:t>Graphische</a:t>
            </a:r>
            <a:r>
              <a:rPr lang="en-US" dirty="0" smtClean="0"/>
              <a:t> </a:t>
            </a:r>
            <a:r>
              <a:rPr lang="en-US" dirty="0" err="1" smtClean="0"/>
              <a:t>Darstellung</a:t>
            </a:r>
            <a:r>
              <a:rPr lang="en-US" dirty="0" smtClean="0"/>
              <a:t> von </a:t>
            </a:r>
            <a:r>
              <a:rPr lang="en-US" dirty="0" err="1" smtClean="0"/>
              <a:t>Verteilungen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R: boxplot(</a:t>
            </a:r>
            <a:r>
              <a:rPr lang="en-US" dirty="0" err="1" smtClean="0"/>
              <a:t>rt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38</a:t>
            </a:fld>
            <a:endParaRPr lang="de-DE"/>
          </a:p>
        </p:txBody>
      </p:sp>
      <p:pic>
        <p:nvPicPr>
          <p:cNvPr id="71682" name="Picture 2" descr="G:\work\lehre\EMCS\boxplo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525302" y="3051761"/>
            <a:ext cx="1219157" cy="4997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Violin-Plot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Zeigt</a:t>
            </a:r>
            <a:r>
              <a:rPr lang="en-US" dirty="0" smtClean="0"/>
              <a:t> </a:t>
            </a:r>
            <a:r>
              <a:rPr lang="en-US" dirty="0" err="1" smtClean="0"/>
              <a:t>zusätzlich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Boxplot die </a:t>
            </a:r>
            <a:r>
              <a:rPr lang="en-US" dirty="0" err="1" smtClean="0"/>
              <a:t>Verteilung</a:t>
            </a:r>
            <a:r>
              <a:rPr lang="en-US" dirty="0" smtClean="0"/>
              <a:t> der </a:t>
            </a:r>
            <a:r>
              <a:rPr lang="en-US" dirty="0" err="1" smtClean="0"/>
              <a:t>Daten</a:t>
            </a:r>
            <a:endParaRPr lang="en-US" dirty="0"/>
          </a:p>
          <a:p>
            <a:r>
              <a:rPr lang="en-US" dirty="0" smtClean="0"/>
              <a:t>R:</a:t>
            </a:r>
          </a:p>
          <a:p>
            <a:pPr lvl="1"/>
            <a:r>
              <a:rPr lang="en-US" dirty="0" err="1" smtClean="0"/>
              <a:t>install.packages</a:t>
            </a:r>
            <a:r>
              <a:rPr lang="en-US" dirty="0"/>
              <a:t>("</a:t>
            </a:r>
            <a:r>
              <a:rPr lang="en-US" dirty="0" err="1"/>
              <a:t>vioplot</a:t>
            </a:r>
            <a:r>
              <a:rPr lang="en-US" dirty="0"/>
              <a:t>")</a:t>
            </a:r>
          </a:p>
          <a:p>
            <a:pPr lvl="1"/>
            <a:r>
              <a:rPr lang="en-US" dirty="0"/>
              <a:t>library(</a:t>
            </a:r>
            <a:r>
              <a:rPr lang="en-US" dirty="0" err="1"/>
              <a:t>vioplot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vioplot</a:t>
            </a:r>
            <a:r>
              <a:rPr lang="en-US" dirty="0" smtClean="0"/>
              <a:t>(</a:t>
            </a:r>
            <a:r>
              <a:rPr lang="en-US" dirty="0" err="1" smtClean="0"/>
              <a:t>rtNum</a:t>
            </a:r>
            <a:r>
              <a:rPr lang="en-US" dirty="0"/>
              <a:t>)</a:t>
            </a:r>
            <a:endParaRPr lang="en-US" dirty="0" smtClean="0"/>
          </a:p>
          <a:p>
            <a:pPr lvl="1"/>
            <a:endParaRPr lang="en-US" dirty="0" smtClean="0"/>
          </a:p>
          <a:p>
            <a:pPr marL="5387975">
              <a:buNone/>
            </a:pPr>
            <a:endParaRPr lang="en-US" sz="2800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39</a:t>
            </a:fld>
            <a:endParaRPr lang="de-DE"/>
          </a:p>
        </p:txBody>
      </p:sp>
      <p:pic>
        <p:nvPicPr>
          <p:cNvPr id="70658" name="Picture 2" descr="G:\work\lehre\EMCS\viopl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708920"/>
            <a:ext cx="2658430" cy="3113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Lernziele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Schwierigkeiten</a:t>
            </a:r>
            <a:r>
              <a:rPr lang="en-US" dirty="0" smtClean="0"/>
              <a:t> von Performance-</a:t>
            </a:r>
            <a:r>
              <a:rPr lang="en-US" dirty="0" err="1" smtClean="0"/>
              <a:t>Analysen</a:t>
            </a:r>
            <a:r>
              <a:rPr lang="en-US" dirty="0" smtClean="0"/>
              <a:t> </a:t>
            </a:r>
            <a:r>
              <a:rPr lang="en-US" dirty="0" err="1" smtClean="0"/>
              <a:t>verstehen</a:t>
            </a:r>
            <a:endParaRPr lang="en-US" dirty="0" smtClean="0"/>
          </a:p>
          <a:p>
            <a:r>
              <a:rPr lang="en-US" dirty="0" smtClean="0"/>
              <a:t>Performance-</a:t>
            </a:r>
            <a:r>
              <a:rPr lang="en-US" dirty="0" err="1" smtClean="0"/>
              <a:t>Analysen</a:t>
            </a:r>
            <a:r>
              <a:rPr lang="en-US" dirty="0" smtClean="0"/>
              <a:t> </a:t>
            </a:r>
            <a:r>
              <a:rPr lang="en-US" dirty="0" err="1" smtClean="0"/>
              <a:t>bewerten</a:t>
            </a:r>
            <a:r>
              <a:rPr lang="en-US" dirty="0" smtClean="0"/>
              <a:t> </a:t>
            </a:r>
            <a:r>
              <a:rPr lang="en-US" dirty="0" err="1" smtClean="0"/>
              <a:t>können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Violin-Plot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Zeigt</a:t>
            </a:r>
            <a:r>
              <a:rPr lang="en-US" dirty="0" smtClean="0"/>
              <a:t> </a:t>
            </a:r>
            <a:r>
              <a:rPr lang="en-US" dirty="0" err="1" smtClean="0"/>
              <a:t>zusätzlich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Boxplot die </a:t>
            </a:r>
            <a:r>
              <a:rPr lang="en-US" dirty="0" err="1" smtClean="0"/>
              <a:t>Verteilung</a:t>
            </a:r>
            <a:r>
              <a:rPr lang="en-US" dirty="0" smtClean="0"/>
              <a:t> der </a:t>
            </a:r>
            <a:r>
              <a:rPr lang="en-US" dirty="0" err="1" smtClean="0"/>
              <a:t>Daten</a:t>
            </a:r>
            <a:endParaRPr lang="en-US" dirty="0"/>
          </a:p>
          <a:p>
            <a:r>
              <a:rPr lang="en-US" dirty="0" smtClean="0"/>
              <a:t>R:</a:t>
            </a:r>
          </a:p>
          <a:p>
            <a:pPr lvl="1"/>
            <a:r>
              <a:rPr lang="en-US" dirty="0" err="1" smtClean="0"/>
              <a:t>install.packages</a:t>
            </a:r>
            <a:r>
              <a:rPr lang="en-US" dirty="0"/>
              <a:t>("</a:t>
            </a:r>
            <a:r>
              <a:rPr lang="en-US" dirty="0" err="1"/>
              <a:t>vioplot</a:t>
            </a:r>
            <a:r>
              <a:rPr lang="en-US" dirty="0"/>
              <a:t>")</a:t>
            </a:r>
          </a:p>
          <a:p>
            <a:pPr lvl="1"/>
            <a:r>
              <a:rPr lang="en-US" dirty="0"/>
              <a:t>library(</a:t>
            </a:r>
            <a:r>
              <a:rPr lang="en-US" dirty="0" err="1"/>
              <a:t>vioplot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vioplot</a:t>
            </a:r>
            <a:r>
              <a:rPr lang="en-US" dirty="0" smtClean="0"/>
              <a:t>(</a:t>
            </a:r>
            <a:r>
              <a:rPr lang="en-US" dirty="0" err="1" smtClean="0"/>
              <a:t>rtNum</a:t>
            </a:r>
            <a:r>
              <a:rPr lang="en-US" dirty="0"/>
              <a:t>)</a:t>
            </a:r>
            <a:endParaRPr lang="en-US" dirty="0" smtClean="0"/>
          </a:p>
          <a:p>
            <a:pPr lvl="1"/>
            <a:endParaRPr lang="en-US" dirty="0" smtClean="0"/>
          </a:p>
          <a:p>
            <a:pPr marL="5387975">
              <a:buNone/>
            </a:pPr>
            <a:endParaRPr lang="en-US" sz="2800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40</a:t>
            </a:fld>
            <a:endParaRPr lang="de-DE"/>
          </a:p>
        </p:txBody>
      </p:sp>
      <p:pic>
        <p:nvPicPr>
          <p:cNvPr id="70658" name="Picture 2" descr="G:\work\lehre\EMCS\viopl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708920"/>
            <a:ext cx="2658430" cy="3113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G:\work\lehre\EMCS\his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716314" y="2664803"/>
            <a:ext cx="2763899" cy="3373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87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Recap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Benchmarks</a:t>
            </a:r>
          </a:p>
          <a:p>
            <a:r>
              <a:rPr lang="en-US" smtClean="0"/>
              <a:t>Metriken zur Performance-Messung</a:t>
            </a:r>
          </a:p>
          <a:p>
            <a:r>
              <a:rPr lang="en-US" smtClean="0"/>
              <a:t>Daten visualisieren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41</a:t>
            </a:fld>
            <a:endParaRPr lang="de-D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Messmodel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y = </a:t>
            </a:r>
            <a:r>
              <a:rPr lang="el-GR" smtClean="0"/>
              <a:t>τ</a:t>
            </a:r>
            <a:r>
              <a:rPr lang="de-DE" smtClean="0"/>
              <a:t> + </a:t>
            </a:r>
            <a:r>
              <a:rPr lang="el-GR" smtClean="0"/>
              <a:t>ε</a:t>
            </a:r>
            <a:endParaRPr lang="de-DE" smtClean="0"/>
          </a:p>
          <a:p>
            <a:endParaRPr lang="en-US" smtClean="0"/>
          </a:p>
          <a:p>
            <a:r>
              <a:rPr lang="en-US" smtClean="0"/>
              <a:t>y: beobachteter Wert</a:t>
            </a:r>
          </a:p>
          <a:p>
            <a:r>
              <a:rPr lang="el-GR" smtClean="0"/>
              <a:t>τ</a:t>
            </a:r>
            <a:r>
              <a:rPr lang="en-US" smtClean="0"/>
              <a:t>: wahrer Wert</a:t>
            </a:r>
          </a:p>
          <a:p>
            <a:r>
              <a:rPr lang="el-GR" smtClean="0"/>
              <a:t>ε</a:t>
            </a:r>
            <a:r>
              <a:rPr lang="en-US" smtClean="0"/>
              <a:t>: Fehler</a:t>
            </a:r>
          </a:p>
          <a:p>
            <a:endParaRPr lang="en-US" smtClean="0"/>
          </a:p>
          <a:p>
            <a:r>
              <a:rPr lang="en-US" smtClean="0"/>
              <a:t>Population: griechische Buchstaben</a:t>
            </a:r>
          </a:p>
          <a:p>
            <a:r>
              <a:rPr lang="en-US" smtClean="0"/>
              <a:t>Stichprobe: deutsche Buchstaben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42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Fehlermodell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Echter</a:t>
            </a:r>
            <a:r>
              <a:rPr lang="en-US" dirty="0" smtClean="0"/>
              <a:t> </a:t>
            </a:r>
            <a:r>
              <a:rPr lang="en-US" dirty="0" err="1" smtClean="0"/>
              <a:t>Mittelwert</a:t>
            </a:r>
            <a:r>
              <a:rPr lang="en-US" dirty="0" smtClean="0"/>
              <a:t>: 10</a:t>
            </a:r>
          </a:p>
          <a:p>
            <a:endParaRPr lang="de-DE" dirty="0" smtClean="0"/>
          </a:p>
          <a:p>
            <a:r>
              <a:rPr lang="de-DE" dirty="0" smtClean="0"/>
              <a:t>1 zufälliger Fehler, Einfluss +/- 1</a:t>
            </a:r>
          </a:p>
          <a:p>
            <a:r>
              <a:rPr lang="de-DE" dirty="0" smtClean="0"/>
              <a:t>Messwerte: 9 (50%) und 11 (50%)</a:t>
            </a:r>
          </a:p>
          <a:p>
            <a:endParaRPr lang="de-DE" dirty="0" smtClean="0"/>
          </a:p>
          <a:p>
            <a:r>
              <a:rPr lang="de-DE" dirty="0" smtClean="0"/>
              <a:t>2 zufällige Fehler, je +/- 1</a:t>
            </a:r>
          </a:p>
          <a:p>
            <a:r>
              <a:rPr lang="de-DE" dirty="0" smtClean="0"/>
              <a:t>Messwerte: 8 (25%), 10 (50%) und 12 (25%)</a:t>
            </a:r>
          </a:p>
          <a:p>
            <a:endParaRPr lang="de-DE" dirty="0" smtClean="0"/>
          </a:p>
          <a:p>
            <a:r>
              <a:rPr lang="de-DE" dirty="0" smtClean="0"/>
              <a:t>3 zufällige Fehler, je +/- 1</a:t>
            </a:r>
          </a:p>
          <a:p>
            <a:r>
              <a:rPr lang="de-DE" dirty="0" smtClean="0"/>
              <a:t>Messwerte: 7 (12.5%), 9 (37.5%), 11 (37.5%), 13 (12.5%)</a:t>
            </a:r>
          </a:p>
          <a:p>
            <a:endParaRPr lang="de-DE" dirty="0" smtClean="0"/>
          </a:p>
          <a:p>
            <a:r>
              <a:rPr lang="de-DE" dirty="0" smtClean="0"/>
              <a:t>N zufällige Fehler, je +/- 1</a:t>
            </a:r>
          </a:p>
          <a:p>
            <a:r>
              <a:rPr lang="de-DE" dirty="0" smtClean="0"/>
              <a:t>Normalverteilung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43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Fehlermodell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Echter</a:t>
            </a:r>
            <a:r>
              <a:rPr lang="en-US" dirty="0" smtClean="0"/>
              <a:t> </a:t>
            </a:r>
            <a:r>
              <a:rPr lang="en-US" dirty="0" err="1" smtClean="0"/>
              <a:t>Mittelwert</a:t>
            </a:r>
            <a:r>
              <a:rPr lang="en-US" dirty="0" smtClean="0"/>
              <a:t>: 10</a:t>
            </a:r>
          </a:p>
          <a:p>
            <a:endParaRPr lang="de-DE" dirty="0" smtClean="0"/>
          </a:p>
          <a:p>
            <a:r>
              <a:rPr lang="de-DE" dirty="0" smtClean="0"/>
              <a:t>1 zufälliger Fehler, Einfluss +/- 1</a:t>
            </a:r>
          </a:p>
          <a:p>
            <a:r>
              <a:rPr lang="de-DE" dirty="0" smtClean="0"/>
              <a:t>Messwerte: 9 (50%) und 11 (50%)</a:t>
            </a:r>
          </a:p>
          <a:p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 </a:t>
            </a:r>
          </a:p>
          <a:p>
            <a:pPr marL="0" indent="0">
              <a:buNone/>
            </a:pPr>
            <a:r>
              <a:rPr lang="de-DE" dirty="0" smtClean="0"/>
              <a:t> 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 </a:t>
            </a:r>
          </a:p>
          <a:p>
            <a:pPr marL="0" indent="0">
              <a:buNone/>
            </a:pPr>
            <a:r>
              <a:rPr lang="de-DE" dirty="0" smtClean="0"/>
              <a:t> 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 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0642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Fehlermodell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Echter</a:t>
            </a:r>
            <a:r>
              <a:rPr lang="en-US" dirty="0" smtClean="0"/>
              <a:t> </a:t>
            </a:r>
            <a:r>
              <a:rPr lang="en-US" dirty="0" err="1" smtClean="0"/>
              <a:t>Mittelwert</a:t>
            </a:r>
            <a:r>
              <a:rPr lang="en-US" dirty="0" smtClean="0"/>
              <a:t>: 10</a:t>
            </a:r>
          </a:p>
          <a:p>
            <a:endParaRPr lang="de-DE" dirty="0" smtClean="0"/>
          </a:p>
          <a:p>
            <a:r>
              <a:rPr lang="de-DE" dirty="0" smtClean="0"/>
              <a:t>1 zufälliger Fehler, Einfluss +/- 1</a:t>
            </a:r>
          </a:p>
          <a:p>
            <a:r>
              <a:rPr lang="de-DE" dirty="0" smtClean="0"/>
              <a:t>Messwerte: 9 (50%) und 11 (50%)</a:t>
            </a:r>
          </a:p>
          <a:p>
            <a:endParaRPr lang="de-DE" dirty="0" smtClean="0"/>
          </a:p>
          <a:p>
            <a:r>
              <a:rPr lang="de-DE" dirty="0" smtClean="0"/>
              <a:t>2 zufällige Fehler, je +/- 1</a:t>
            </a:r>
          </a:p>
          <a:p>
            <a:r>
              <a:rPr lang="de-DE" dirty="0" smtClean="0"/>
              <a:t>Messwerte: 8 (25%), 10 (50%) und 12 (25%)</a:t>
            </a:r>
          </a:p>
          <a:p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 </a:t>
            </a:r>
          </a:p>
          <a:p>
            <a:pPr marL="0" indent="0">
              <a:buNone/>
            </a:pPr>
            <a:r>
              <a:rPr lang="de-DE" dirty="0" smtClean="0"/>
              <a:t> 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 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0642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Fehlermodell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Echter</a:t>
            </a:r>
            <a:r>
              <a:rPr lang="en-US" dirty="0" smtClean="0"/>
              <a:t> </a:t>
            </a:r>
            <a:r>
              <a:rPr lang="en-US" dirty="0" err="1" smtClean="0"/>
              <a:t>Mittelwert</a:t>
            </a:r>
            <a:r>
              <a:rPr lang="en-US" dirty="0" smtClean="0"/>
              <a:t>: 10</a:t>
            </a:r>
          </a:p>
          <a:p>
            <a:endParaRPr lang="de-DE" dirty="0" smtClean="0"/>
          </a:p>
          <a:p>
            <a:r>
              <a:rPr lang="de-DE" dirty="0" smtClean="0"/>
              <a:t>1 zufälliger Fehler, Einfluss +/- 1</a:t>
            </a:r>
          </a:p>
          <a:p>
            <a:r>
              <a:rPr lang="de-DE" dirty="0" smtClean="0"/>
              <a:t>Messwerte: 9 (50%) und 11 (50%)</a:t>
            </a:r>
          </a:p>
          <a:p>
            <a:endParaRPr lang="de-DE" dirty="0" smtClean="0"/>
          </a:p>
          <a:p>
            <a:r>
              <a:rPr lang="de-DE" dirty="0" smtClean="0"/>
              <a:t>2 zufällige Fehler, je +/- 1</a:t>
            </a:r>
          </a:p>
          <a:p>
            <a:r>
              <a:rPr lang="de-DE" dirty="0" smtClean="0"/>
              <a:t>Messwerte: 8 (25%), 10 (50%) und 12 (25%)</a:t>
            </a:r>
          </a:p>
          <a:p>
            <a:endParaRPr lang="de-DE" dirty="0" smtClean="0"/>
          </a:p>
          <a:p>
            <a:r>
              <a:rPr lang="de-DE" dirty="0" smtClean="0"/>
              <a:t>3 zufällige Fehler, je +/- 1</a:t>
            </a:r>
          </a:p>
          <a:p>
            <a:r>
              <a:rPr lang="de-DE" dirty="0" smtClean="0"/>
              <a:t>Messwerte: 7 (12.5%), 9 (37.5%), 11 (37.5%), 13 (12.5%)</a:t>
            </a:r>
          </a:p>
          <a:p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 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0642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Fehlermodell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Echter</a:t>
            </a:r>
            <a:r>
              <a:rPr lang="en-US" dirty="0" smtClean="0"/>
              <a:t> </a:t>
            </a:r>
            <a:r>
              <a:rPr lang="en-US" dirty="0" err="1" smtClean="0"/>
              <a:t>Mittelwert</a:t>
            </a:r>
            <a:r>
              <a:rPr lang="en-US" dirty="0" smtClean="0"/>
              <a:t>: 10</a:t>
            </a:r>
          </a:p>
          <a:p>
            <a:endParaRPr lang="de-DE" dirty="0" smtClean="0"/>
          </a:p>
          <a:p>
            <a:r>
              <a:rPr lang="de-DE" dirty="0" smtClean="0"/>
              <a:t>1 zufälliger Fehler, Einfluss +/- 1</a:t>
            </a:r>
          </a:p>
          <a:p>
            <a:r>
              <a:rPr lang="de-DE" dirty="0" smtClean="0"/>
              <a:t>Messwerte: 9 (50%) und 11 (50%)</a:t>
            </a:r>
          </a:p>
          <a:p>
            <a:endParaRPr lang="de-DE" dirty="0" smtClean="0"/>
          </a:p>
          <a:p>
            <a:r>
              <a:rPr lang="de-DE" dirty="0" smtClean="0"/>
              <a:t>2 zufällige Fehler, je +/- 1</a:t>
            </a:r>
          </a:p>
          <a:p>
            <a:r>
              <a:rPr lang="de-DE" dirty="0" smtClean="0"/>
              <a:t>Messwerte: 8 (25%), 10 (50%) und 12 (25%)</a:t>
            </a:r>
          </a:p>
          <a:p>
            <a:endParaRPr lang="de-DE" dirty="0" smtClean="0"/>
          </a:p>
          <a:p>
            <a:r>
              <a:rPr lang="de-DE" dirty="0" smtClean="0"/>
              <a:t>3 zufällige Fehler, je +/- 1</a:t>
            </a:r>
          </a:p>
          <a:p>
            <a:r>
              <a:rPr lang="de-DE" dirty="0" smtClean="0"/>
              <a:t>Messwerte: 7 (12.5%), 9 (37.5%), 11 (37.5%), 13 (12.5%)</a:t>
            </a:r>
          </a:p>
          <a:p>
            <a:endParaRPr lang="de-DE" dirty="0" smtClean="0"/>
          </a:p>
          <a:p>
            <a:r>
              <a:rPr lang="de-DE" dirty="0" smtClean="0"/>
              <a:t>N zufällige Fehler, je +/- 1</a:t>
            </a:r>
          </a:p>
          <a:p>
            <a:r>
              <a:rPr lang="de-DE" dirty="0" smtClean="0"/>
              <a:t>Normalverteilung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0642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Normalverteilung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48</a:t>
            </a:fld>
            <a:endParaRPr lang="de-DE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86050" y="1285860"/>
            <a:ext cx="3446659" cy="5182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Streuung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Mittelwert: 45,55</a:t>
            </a:r>
          </a:p>
          <a:p>
            <a:r>
              <a:rPr lang="de-DE" dirty="0" smtClean="0"/>
              <a:t>Boxplot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49</a:t>
            </a:fld>
            <a:endParaRPr lang="de-DE"/>
          </a:p>
        </p:txBody>
      </p:sp>
      <p:pic>
        <p:nvPicPr>
          <p:cNvPr id="5" name="Picture 2" descr="G:\work\lehre\EMCS\boxpl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996910" y="1035537"/>
            <a:ext cx="1219157" cy="4997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7608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Warum Performanceanalyse?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Standardabweichung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R:</a:t>
            </a:r>
          </a:p>
          <a:p>
            <a:pPr lvl="1"/>
            <a:r>
              <a:rPr lang="de-DE" dirty="0" err="1" smtClean="0"/>
              <a:t>sd</a:t>
            </a:r>
            <a:r>
              <a:rPr lang="de-DE" dirty="0" smtClean="0"/>
              <a:t>(</a:t>
            </a:r>
            <a:r>
              <a:rPr lang="de-DE" dirty="0" err="1" smtClean="0"/>
              <a:t>rtNum</a:t>
            </a:r>
            <a:r>
              <a:rPr lang="de-DE" dirty="0"/>
              <a:t>)</a:t>
            </a:r>
            <a:endParaRPr lang="de-DE" dirty="0" smtClean="0"/>
          </a:p>
          <a:p>
            <a:pPr lvl="1"/>
            <a:r>
              <a:rPr lang="de-DE" dirty="0" smtClean="0"/>
              <a:t>21,55</a:t>
            </a:r>
          </a:p>
          <a:p>
            <a:r>
              <a:rPr lang="de-DE" dirty="0" smtClean="0"/>
              <a:t>Mittelwert: 45,55</a:t>
            </a:r>
          </a:p>
          <a:p>
            <a:endParaRPr lang="de-DE" dirty="0"/>
          </a:p>
          <a:p>
            <a:r>
              <a:rPr lang="de-DE" dirty="0" smtClean="0"/>
              <a:t>24 –&gt; 45,55 (34 % der Messwerte)</a:t>
            </a:r>
          </a:p>
          <a:p>
            <a:r>
              <a:rPr lang="de-DE" dirty="0" smtClean="0"/>
              <a:t>45,55 –&gt; 67,1 (34% der Messwerte)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435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Standardabweichung</a:t>
            </a:r>
            <a:endParaRPr lang="en-US"/>
          </a:p>
        </p:txBody>
      </p:sp>
      <p:graphicFrame>
        <p:nvGraphicFramePr>
          <p:cNvPr id="8" name="Inhaltsplatzhalter 7"/>
          <p:cNvGraphicFramePr>
            <a:graphicFrameLocks noGrp="1" noChangeAspect="1"/>
          </p:cNvGraphicFramePr>
          <p:nvPr>
            <p:ph idx="1"/>
          </p:nvPr>
        </p:nvGraphicFramePr>
        <p:xfrm>
          <a:off x="2832100" y="3621088"/>
          <a:ext cx="3479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4" name="Formel" r:id="rId3" imgW="3479760" imgH="482400" progId="Equation.3">
                  <p:embed/>
                </p:oleObj>
              </mc:Choice>
              <mc:Fallback>
                <p:oleObj name="Formel" r:id="rId3" imgW="3479760" imgH="482400" progId="Equation.3">
                  <p:embed/>
                  <p:pic>
                    <p:nvPicPr>
                      <p:cNvPr id="0" name="Inhaltsplatzhalter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2100" y="3621088"/>
                        <a:ext cx="34798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51</a:t>
            </a:fld>
            <a:endParaRPr lang="de-DE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3568" y="2574209"/>
            <a:ext cx="7714448" cy="3375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hteck 6"/>
          <p:cNvSpPr/>
          <p:nvPr/>
        </p:nvSpPr>
        <p:spPr>
          <a:xfrm>
            <a:off x="7000892" y="6286520"/>
            <a:ext cx="192392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smtClean="0"/>
              <a:t>Bildquelle CC BY 2.5 Mwtoews</a:t>
            </a:r>
            <a:endParaRPr lang="en-US" sz="11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Standardabweichung: Anwendung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52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Standardabweichung: Anwendung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Ausreißer definieren</a:t>
            </a:r>
          </a:p>
          <a:p>
            <a:r>
              <a:rPr lang="en-US" smtClean="0"/>
              <a:t>Hochbegabung definieren</a:t>
            </a:r>
          </a:p>
          <a:p>
            <a:r>
              <a:rPr lang="en-US" smtClean="0"/>
              <a:t>Entdeckung des Higgs-Boson verkünden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5546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de-DE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de-DE" sz="32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de-DE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de-DE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:</a:t>
            </a:r>
            <a:r>
              <a:rPr kumimoji="0" lang="de-DE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Mittelwert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de-DE" sz="3200" baseline="0" dirty="0" smtClean="0"/>
              <a:t>z:</a:t>
            </a:r>
            <a:r>
              <a:rPr lang="de-DE" sz="3200" dirty="0" smtClean="0"/>
              <a:t> x-Wert der Standardnormalverteilung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de-DE" sz="3200" dirty="0" err="1" smtClean="0"/>
              <a:t>alpha</a:t>
            </a:r>
            <a:r>
              <a:rPr lang="de-DE" sz="3200" dirty="0" smtClean="0"/>
              <a:t>: 1-Wert des Konfidenzintervall (z.B. 95%)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de-DE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s: </a:t>
            </a:r>
            <a:r>
              <a:rPr kumimoji="0" lang="de-DE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Standardaweichung</a:t>
            </a:r>
            <a:endParaRPr kumimoji="0" lang="de-DE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de-DE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n:</a:t>
            </a:r>
            <a:r>
              <a:rPr kumimoji="0" lang="de-DE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Anzahl der Messungen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32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Konfidenzintervall</a:t>
            </a:r>
            <a:endParaRPr lang="de-DE" dirty="0"/>
          </a:p>
        </p:txBody>
      </p:sp>
      <p:graphicFrame>
        <p:nvGraphicFramePr>
          <p:cNvPr id="5" name="Inhaltsplatzhalter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4028076"/>
              </p:ext>
            </p:extLst>
          </p:nvPr>
        </p:nvGraphicFramePr>
        <p:xfrm>
          <a:off x="1547664" y="1752600"/>
          <a:ext cx="5271409" cy="1368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10" name="Formel" r:id="rId3" imgW="1663560" imgH="431640" progId="Equation.3">
                  <p:embed/>
                </p:oleObj>
              </mc:Choice>
              <mc:Fallback>
                <p:oleObj name="Formel" r:id="rId3" imgW="1663560" imgH="431640" progId="Equation.3">
                  <p:embed/>
                  <p:pic>
                    <p:nvPicPr>
                      <p:cNvPr id="0" name="Inhaltsplatzhalter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1752600"/>
                        <a:ext cx="5271409" cy="136815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54</a:t>
            </a:fld>
            <a:endParaRPr lang="de-DE"/>
          </a:p>
        </p:txBody>
      </p:sp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4025227"/>
              </p:ext>
            </p:extLst>
          </p:nvPr>
        </p:nvGraphicFramePr>
        <p:xfrm>
          <a:off x="971600" y="3373527"/>
          <a:ext cx="288032" cy="4896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11" name="Formel" r:id="rId5" imgW="126720" imgH="215640" progId="Equation.3">
                  <p:embed/>
                </p:oleObj>
              </mc:Choice>
              <mc:Fallback>
                <p:oleObj name="Formel" r:id="rId5" imgW="12672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71600" y="3373527"/>
                        <a:ext cx="288032" cy="4896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Konfidenzintervall: Bedeutung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>
              <a:defRPr/>
            </a:pPr>
            <a:r>
              <a:rPr lang="en-US" smtClean="0"/>
              <a:t>Bedeutung</a:t>
            </a:r>
          </a:p>
          <a:p>
            <a:pPr marL="400050"/>
            <a:r>
              <a:rPr lang="en-US" sz="3600" smtClean="0"/>
              <a:t>Vertrauensintervall</a:t>
            </a:r>
          </a:p>
          <a:p>
            <a:pPr marL="400050"/>
            <a:r>
              <a:rPr lang="en-US" sz="3600" smtClean="0"/>
              <a:t>Wahrer Mittelwert liegt in 95% im Intervall</a:t>
            </a:r>
          </a:p>
          <a:p>
            <a:pPr marL="400050"/>
            <a:r>
              <a:rPr lang="en-US" sz="3600" smtClean="0"/>
              <a:t>Technischer: </a:t>
            </a:r>
            <a:r>
              <a:rPr lang="de-DE" sz="3600" smtClean="0"/>
              <a:t>Bei grosser Anzahl von Wiederholungen des Experiments liegt in 95% der Fälle der wahre Mittelwert in dem jeweils berechneten Konfidenzintervall</a:t>
            </a:r>
            <a:endParaRPr lang="en-US" sz="3600" smtClean="0"/>
          </a:p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55</a:t>
            </a:fld>
            <a:endParaRPr lang="de-D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Konfidenzintervall: Anwendung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Überlappung: </a:t>
            </a:r>
            <a:r>
              <a:rPr lang="de-DE" dirty="0" err="1" smtClean="0"/>
              <a:t>vmtl</a:t>
            </a:r>
            <a:r>
              <a:rPr lang="de-DE" dirty="0" smtClean="0"/>
              <a:t> kein Unterschied</a:t>
            </a:r>
          </a:p>
          <a:p>
            <a:r>
              <a:rPr lang="de-DE" dirty="0" smtClean="0"/>
              <a:t>Keine Überlappung: </a:t>
            </a:r>
            <a:r>
              <a:rPr lang="de-DE" dirty="0" err="1" smtClean="0"/>
              <a:t>vmtl</a:t>
            </a:r>
            <a:r>
              <a:rPr lang="de-DE" dirty="0" smtClean="0"/>
              <a:t> Unterschied</a:t>
            </a:r>
          </a:p>
          <a:p>
            <a:endParaRPr lang="de-DE" dirty="0" smtClean="0"/>
          </a:p>
          <a:p>
            <a:endParaRPr lang="de-DE" smtClean="0"/>
          </a:p>
          <a:p>
            <a:endParaRPr lang="de-DE" smtClean="0"/>
          </a:p>
          <a:p>
            <a:endParaRPr lang="de-DE" smtClean="0"/>
          </a:p>
          <a:p>
            <a:endParaRPr lang="de-DE" smtClean="0"/>
          </a:p>
          <a:p>
            <a:r>
              <a:rPr lang="de-DE" smtClean="0"/>
              <a:t>Mehr Messungen verkleinert Intervalle</a:t>
            </a:r>
            <a:endParaRPr lang="de-DE" dirty="0" smtClean="0"/>
          </a:p>
          <a:p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56</a:t>
            </a:fld>
            <a:endParaRPr lang="de-DE"/>
          </a:p>
        </p:txBody>
      </p:sp>
      <p:pic>
        <p:nvPicPr>
          <p:cNvPr id="5" name="Grafik 4" descr="normalDistr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28663" y="2857516"/>
            <a:ext cx="3929090" cy="2376456"/>
          </a:xfrm>
          <a:prstGeom prst="rect">
            <a:avLst/>
          </a:prstGeom>
        </p:spPr>
      </p:pic>
      <p:pic>
        <p:nvPicPr>
          <p:cNvPr id="6" name="Grafik 5" descr="normal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14876" y="2428888"/>
            <a:ext cx="3810000" cy="2857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Genauigkeit vs. Präzision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57</a:t>
            </a:fld>
            <a:endParaRPr lang="de-DE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2347925"/>
            <a:ext cx="6553200" cy="286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Pfeil nach links und rechts 7"/>
          <p:cNvSpPr/>
          <p:nvPr/>
        </p:nvSpPr>
        <p:spPr>
          <a:xfrm>
            <a:off x="3857620" y="2428074"/>
            <a:ext cx="500066" cy="35719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hteck 8"/>
          <p:cNvSpPr/>
          <p:nvPr/>
        </p:nvSpPr>
        <p:spPr>
          <a:xfrm>
            <a:off x="2285984" y="1571612"/>
            <a:ext cx="4357718" cy="7135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smtClean="0">
                <a:solidFill>
                  <a:schemeClr val="tx1"/>
                </a:solidFill>
              </a:rPr>
              <a:t>Genauigkeit:</a:t>
            </a:r>
          </a:p>
          <a:p>
            <a:r>
              <a:rPr lang="en-US" smtClean="0">
                <a:solidFill>
                  <a:schemeClr val="tx1"/>
                </a:solidFill>
              </a:rPr>
              <a:t>Abweichung beobachteter Mittlewerte vom wahren Mittelwert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1" name="Gerade Verbindung 10"/>
          <p:cNvCxnSpPr/>
          <p:nvPr/>
        </p:nvCxnSpPr>
        <p:spPr>
          <a:xfrm rot="5400000">
            <a:off x="3106727" y="3678239"/>
            <a:ext cx="2501124" cy="794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eck 12"/>
          <p:cNvSpPr/>
          <p:nvPr/>
        </p:nvSpPr>
        <p:spPr>
          <a:xfrm>
            <a:off x="6572264" y="1643050"/>
            <a:ext cx="2143140" cy="6429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mtClean="0">
                <a:solidFill>
                  <a:schemeClr val="tx1"/>
                </a:solidFill>
              </a:rPr>
              <a:t>Wichtig bei Zeitmessungen</a:t>
            </a:r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Genauigkeit vs. Präzision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58</a:t>
            </a:fld>
            <a:endParaRPr lang="de-DE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2347925"/>
            <a:ext cx="6553200" cy="286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Pfeil nach links und rechts 5"/>
          <p:cNvSpPr/>
          <p:nvPr/>
        </p:nvSpPr>
        <p:spPr>
          <a:xfrm>
            <a:off x="2786050" y="5143512"/>
            <a:ext cx="2071702" cy="35719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eck 6"/>
          <p:cNvSpPr/>
          <p:nvPr/>
        </p:nvSpPr>
        <p:spPr>
          <a:xfrm>
            <a:off x="2000232" y="5500702"/>
            <a:ext cx="3571900" cy="6429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 smtClean="0">
                <a:solidFill>
                  <a:schemeClr val="tx1"/>
                </a:solidFill>
              </a:rPr>
              <a:t>Präzision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Streuung</a:t>
            </a:r>
            <a:r>
              <a:rPr lang="en-US" dirty="0" smtClean="0">
                <a:solidFill>
                  <a:schemeClr val="tx1"/>
                </a:solidFill>
              </a:rPr>
              <a:t> um </a:t>
            </a:r>
            <a:r>
              <a:rPr lang="en-US" dirty="0" err="1" smtClean="0">
                <a:solidFill>
                  <a:schemeClr val="tx1"/>
                </a:solidFill>
              </a:rPr>
              <a:t>Stichprobenmittelwert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Pfeil nach links und rechts 7"/>
          <p:cNvSpPr/>
          <p:nvPr/>
        </p:nvSpPr>
        <p:spPr>
          <a:xfrm>
            <a:off x="3857620" y="2428074"/>
            <a:ext cx="500066" cy="35719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hteck 8"/>
          <p:cNvSpPr/>
          <p:nvPr/>
        </p:nvSpPr>
        <p:spPr>
          <a:xfrm>
            <a:off x="2285984" y="1571612"/>
            <a:ext cx="4357718" cy="7135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smtClean="0">
                <a:solidFill>
                  <a:schemeClr val="tx1"/>
                </a:solidFill>
              </a:rPr>
              <a:t>Genauigkeit:</a:t>
            </a:r>
          </a:p>
          <a:p>
            <a:r>
              <a:rPr lang="en-US" smtClean="0">
                <a:solidFill>
                  <a:schemeClr val="tx1"/>
                </a:solidFill>
              </a:rPr>
              <a:t>Abweichung beobachteter Mittlewerte vom wahren Mittelwert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1" name="Gerade Verbindung 10"/>
          <p:cNvCxnSpPr/>
          <p:nvPr/>
        </p:nvCxnSpPr>
        <p:spPr>
          <a:xfrm rot="5400000">
            <a:off x="3106727" y="3678239"/>
            <a:ext cx="2501124" cy="794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eck 12"/>
          <p:cNvSpPr/>
          <p:nvPr/>
        </p:nvSpPr>
        <p:spPr>
          <a:xfrm>
            <a:off x="6572264" y="1643050"/>
            <a:ext cx="2143140" cy="6429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mtClean="0">
                <a:solidFill>
                  <a:schemeClr val="tx1"/>
                </a:solidFill>
              </a:rPr>
              <a:t>Wichtig bei Zeitmessungen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6500826" y="5429264"/>
            <a:ext cx="2143140" cy="6429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mtClean="0">
                <a:solidFill>
                  <a:schemeClr val="tx1"/>
                </a:solidFill>
              </a:rPr>
              <a:t>Ursache von Messfehlern unklar</a:t>
            </a: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107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Zufällige vs. Systematische Fehler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dirty="0" smtClean="0"/>
              <a:t>Systematische Fehler: Fehler des Experiments/der </a:t>
            </a:r>
            <a:r>
              <a:rPr lang="en-US" dirty="0" err="1" smtClean="0"/>
              <a:t>Messmethode</a:t>
            </a:r>
            <a:endParaRPr lang="en-US" dirty="0" smtClean="0"/>
          </a:p>
          <a:p>
            <a:pPr lvl="1"/>
            <a:r>
              <a:rPr lang="de-DE" dirty="0" smtClean="0"/>
              <a:t>CPU Speed: Messung bei unterschiedliche Temperaturen</a:t>
            </a:r>
          </a:p>
          <a:p>
            <a:pPr lvl="1"/>
            <a:r>
              <a:rPr lang="de-DE" dirty="0" smtClean="0"/>
              <a:t>Zustand nicht zurückgesetzt für zweite Messung</a:t>
            </a:r>
          </a:p>
          <a:p>
            <a:pPr lvl="1"/>
            <a:r>
              <a:rPr lang="de-DE" dirty="0" smtClean="0"/>
              <a:t>Geringe Varianz, bis konstant über alle Messungen</a:t>
            </a:r>
          </a:p>
          <a:p>
            <a:pPr lvl="1"/>
            <a:r>
              <a:rPr lang="de-DE" dirty="0" smtClean="0"/>
              <a:t>Im Design ausschließen, braucht Erfahrung</a:t>
            </a:r>
          </a:p>
          <a:p>
            <a:pPr lvl="1">
              <a:buFont typeface="Arial" pitchFamily="34" charset="0"/>
              <a:buChar char="→"/>
            </a:pPr>
            <a:r>
              <a:rPr lang="en-US" dirty="0" err="1" smtClean="0"/>
              <a:t>Genauigkeit</a:t>
            </a:r>
            <a:endParaRPr lang="en-US" dirty="0" smtClean="0"/>
          </a:p>
          <a:p>
            <a:r>
              <a:rPr lang="en-US" dirty="0" err="1" smtClean="0"/>
              <a:t>Zufällige</a:t>
            </a:r>
            <a:r>
              <a:rPr lang="en-US" dirty="0" smtClean="0"/>
              <a:t> </a:t>
            </a:r>
            <a:r>
              <a:rPr lang="en-US" dirty="0" err="1" smtClean="0"/>
              <a:t>Fehler</a:t>
            </a:r>
            <a:endParaRPr lang="en-US" dirty="0" smtClean="0"/>
          </a:p>
          <a:p>
            <a:pPr lvl="1"/>
            <a:r>
              <a:rPr lang="en-US" dirty="0" err="1" smtClean="0"/>
              <a:t>Nicht</a:t>
            </a:r>
            <a:r>
              <a:rPr lang="en-US" dirty="0" smtClean="0"/>
              <a:t> </a:t>
            </a:r>
            <a:r>
              <a:rPr lang="en-US" dirty="0" err="1" smtClean="0"/>
              <a:t>kontrollierbar</a:t>
            </a:r>
            <a:endParaRPr lang="en-US" dirty="0" smtClean="0"/>
          </a:p>
          <a:p>
            <a:pPr lvl="1"/>
            <a:r>
              <a:rPr lang="en-US" dirty="0" err="1" smtClean="0"/>
              <a:t>Stochastische</a:t>
            </a:r>
            <a:r>
              <a:rPr lang="en-US" dirty="0" smtClean="0"/>
              <a:t> </a:t>
            </a:r>
            <a:r>
              <a:rPr lang="en-US" dirty="0" err="1" smtClean="0"/>
              <a:t>Methoden</a:t>
            </a:r>
            <a:endParaRPr lang="en-US" dirty="0" smtClean="0"/>
          </a:p>
          <a:p>
            <a:pPr lvl="1">
              <a:buFont typeface="Arial" pitchFamily="34" charset="0"/>
              <a:buChar char="→"/>
            </a:pPr>
            <a:r>
              <a:rPr lang="en-US" dirty="0" err="1" smtClean="0"/>
              <a:t>Präzision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59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Warum Performanceanalyse?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Alternativen</a:t>
            </a:r>
            <a:r>
              <a:rPr lang="en-US" dirty="0" smtClean="0"/>
              <a:t> </a:t>
            </a:r>
            <a:r>
              <a:rPr lang="en-US" dirty="0" err="1" smtClean="0"/>
              <a:t>vergleichen</a:t>
            </a:r>
            <a:endParaRPr lang="en-US" dirty="0" smtClean="0"/>
          </a:p>
          <a:p>
            <a:r>
              <a:rPr lang="en-US" dirty="0" err="1" smtClean="0"/>
              <a:t>Einfluss</a:t>
            </a:r>
            <a:r>
              <a:rPr lang="en-US" dirty="0" smtClean="0"/>
              <a:t> </a:t>
            </a:r>
            <a:r>
              <a:rPr lang="en-US" dirty="0" err="1" smtClean="0"/>
              <a:t>eines</a:t>
            </a:r>
            <a:r>
              <a:rPr lang="en-US" dirty="0" smtClean="0"/>
              <a:t> Features</a:t>
            </a:r>
          </a:p>
          <a:p>
            <a:r>
              <a:rPr lang="en-US" dirty="0" smtClean="0"/>
              <a:t>System Tuning</a:t>
            </a:r>
          </a:p>
          <a:p>
            <a:r>
              <a:rPr lang="de-DE" dirty="0" smtClean="0"/>
              <a:t>Relative Performance erkennen (über Zeit)</a:t>
            </a:r>
          </a:p>
          <a:p>
            <a:r>
              <a:rPr lang="de-DE" dirty="0" smtClean="0"/>
              <a:t>Absolute Performance für ausgewählte Fälle</a:t>
            </a:r>
          </a:p>
          <a:p>
            <a:r>
              <a:rPr lang="en-US" dirty="0" err="1" smtClean="0"/>
              <a:t>Erwartungen</a:t>
            </a:r>
            <a:r>
              <a:rPr lang="en-US" dirty="0" smtClean="0"/>
              <a:t> </a:t>
            </a:r>
            <a:r>
              <a:rPr lang="en-US" dirty="0" err="1" smtClean="0"/>
              <a:t>setzen</a:t>
            </a:r>
            <a:endParaRPr lang="en-US" dirty="0" smtClean="0"/>
          </a:p>
          <a:p>
            <a:r>
              <a:rPr lang="en-US" dirty="0" err="1" smtClean="0"/>
              <a:t>Analyse</a:t>
            </a:r>
            <a:r>
              <a:rPr lang="en-US" dirty="0" smtClean="0"/>
              <a:t> von </a:t>
            </a:r>
            <a:r>
              <a:rPr lang="en-US" dirty="0" err="1" smtClean="0"/>
              <a:t>Systemverhalten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15720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Signifikanztests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+mj-lt"/>
              </a:rPr>
              <a:t>Zur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Evaluierung</a:t>
            </a:r>
            <a:r>
              <a:rPr lang="en-US" dirty="0" smtClean="0">
                <a:latin typeface="+mj-lt"/>
              </a:rPr>
              <a:t>, </a:t>
            </a:r>
            <a:r>
              <a:rPr lang="en-US" dirty="0" err="1" smtClean="0">
                <a:latin typeface="+mj-lt"/>
              </a:rPr>
              <a:t>ob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Messreihen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unterschiedlich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sind</a:t>
            </a:r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Z.B. t-Test, Mann-Whitney-U-Test</a:t>
            </a:r>
            <a:endParaRPr lang="en-US" dirty="0">
              <a:latin typeface="+mj-lt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60</a:t>
            </a:fld>
            <a:endParaRPr lang="de-D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T-Test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mtClean="0"/>
              <a:t>Entwickelt von Student (William Sealy Gosset)</a:t>
            </a:r>
            <a:endParaRPr lang="en-US" smtClean="0"/>
          </a:p>
          <a:p>
            <a:r>
              <a:rPr lang="en-US" smtClean="0"/>
              <a:t>Vergleich von 2 Messreihen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pPr>
              <a:buNone/>
            </a:pPr>
            <a:endParaRPr lang="en-US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61</a:t>
            </a:fld>
            <a:endParaRPr lang="de-DE"/>
          </a:p>
        </p:txBody>
      </p:sp>
      <p:graphicFrame>
        <p:nvGraphicFramePr>
          <p:cNvPr id="8" name="Tabelle 7"/>
          <p:cNvGraphicFramePr>
            <a:graphicFrameLocks noGrp="1"/>
          </p:cNvGraphicFramePr>
          <p:nvPr/>
        </p:nvGraphicFramePr>
        <p:xfrm>
          <a:off x="928662" y="3304504"/>
          <a:ext cx="7286676" cy="26962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43338"/>
                <a:gridCol w="3643338"/>
              </a:tblGrid>
              <a:tr h="6188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smtClean="0"/>
                        <a:t>Nullhypothese (H</a:t>
                      </a:r>
                      <a:r>
                        <a:rPr lang="en-US" b="1" baseline="-25000" smtClean="0"/>
                        <a:t>0</a:t>
                      </a:r>
                      <a:r>
                        <a:rPr lang="en-US" b="1" smtClean="0"/>
                        <a:t>)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smtClean="0"/>
                        <a:t>Alternativhypothese (H</a:t>
                      </a:r>
                      <a:r>
                        <a:rPr lang="en-US" b="1" baseline="-25000" smtClean="0"/>
                        <a:t>1</a:t>
                      </a:r>
                      <a:r>
                        <a:rPr lang="en-US" b="1" smtClean="0"/>
                        <a:t>)</a:t>
                      </a:r>
                    </a:p>
                    <a:p>
                      <a:endParaRPr lang="en-US" b="1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02928">
                <a:tc gridSpan="2"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Statistische Hypothese</a:t>
                      </a:r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934418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Messreihen sind gleich, i.e., Daten von beiden Messreihen stammen aus der selben Population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Daten beider</a:t>
                      </a:r>
                      <a:r>
                        <a:rPr lang="en-US" baseline="0" smtClean="0"/>
                        <a:t> Messreihen </a:t>
                      </a:r>
                      <a:r>
                        <a:rPr lang="en-US" smtClean="0"/>
                        <a:t>stammen aus unterschiedlichen Populationen</a:t>
                      </a:r>
                    </a:p>
                    <a:p>
                      <a:endParaRPr lang="en-US"/>
                    </a:p>
                  </a:txBody>
                  <a:tcPr/>
                </a:tc>
              </a:tr>
              <a:tr h="618838">
                <a:tc>
                  <a:txBody>
                    <a:bodyPr/>
                    <a:lstStyle/>
                    <a:p>
                      <a:r>
                        <a:rPr lang="en-US" smtClean="0"/>
                        <a:t>Formal: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Formal: </a:t>
                      </a:r>
                      <a:endParaRPr lang="en-US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Objekt 4"/>
          <p:cNvGraphicFramePr>
            <a:graphicFrameLocks noChangeAspect="1"/>
          </p:cNvGraphicFramePr>
          <p:nvPr/>
        </p:nvGraphicFramePr>
        <p:xfrm>
          <a:off x="1928794" y="5396259"/>
          <a:ext cx="1571636" cy="5514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71" name="Formel" r:id="rId3" imgW="723600" imgH="253800" progId="Equation.3">
                  <p:embed/>
                </p:oleObj>
              </mc:Choice>
              <mc:Fallback>
                <p:oleObj name="Formel" r:id="rId3" imgW="723600" imgH="2538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794" y="5396259"/>
                        <a:ext cx="1571636" cy="5514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8" name="Object 4"/>
          <p:cNvGraphicFramePr>
            <a:graphicFrameLocks noChangeAspect="1"/>
          </p:cNvGraphicFramePr>
          <p:nvPr/>
        </p:nvGraphicFramePr>
        <p:xfrm>
          <a:off x="5572132" y="5396259"/>
          <a:ext cx="1544637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72" name="Formel" r:id="rId5" imgW="711000" imgH="241200" progId="Equation.3">
                  <p:embed/>
                </p:oleObj>
              </mc:Choice>
              <mc:Fallback>
                <p:oleObj name="Formel" r:id="rId5" imgW="711000" imgH="2412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2132" y="5396259"/>
                        <a:ext cx="1544637" cy="522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T-Test: Ergebnis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mtClean="0"/>
              <a:t>Bestimmt Wahrscheinlichkeit, das beobachtete Ergebnis unter Annahme der H</a:t>
            </a:r>
            <a:r>
              <a:rPr lang="en-US" baseline="-25000" smtClean="0"/>
              <a:t>0</a:t>
            </a:r>
            <a:r>
              <a:rPr lang="en-US" smtClean="0"/>
              <a:t> </a:t>
            </a:r>
            <a:r>
              <a:rPr lang="de-DE" smtClean="0"/>
              <a:t>zu erhalten -&gt; bedingte Wahrscheinlichkeit</a:t>
            </a:r>
            <a:endParaRPr lang="en-US" baseline="-25000" smtClean="0"/>
          </a:p>
          <a:p>
            <a:r>
              <a:rPr lang="de-DE" smtClean="0"/>
              <a:t>Wenn Wahrscheinlichkeit kleiner ist als:</a:t>
            </a:r>
          </a:p>
          <a:p>
            <a:pPr lvl="1"/>
            <a:r>
              <a:rPr lang="de-DE" smtClean="0"/>
              <a:t>0.001</a:t>
            </a:r>
          </a:p>
          <a:p>
            <a:pPr lvl="1"/>
            <a:r>
              <a:rPr lang="de-DE" smtClean="0"/>
              <a:t>0.01</a:t>
            </a:r>
          </a:p>
          <a:p>
            <a:pPr lvl="1"/>
            <a:r>
              <a:rPr lang="de-DE" smtClean="0"/>
              <a:t>0.05</a:t>
            </a:r>
          </a:p>
          <a:p>
            <a:pPr lvl="1"/>
            <a:r>
              <a:rPr lang="de-DE" smtClean="0"/>
              <a:t>0.10</a:t>
            </a:r>
          </a:p>
          <a:p>
            <a:pPr indent="17463">
              <a:buNone/>
            </a:pPr>
            <a:r>
              <a:rPr lang="de-DE" smtClean="0"/>
              <a:t>muss Nullhypothese falsch sein</a:t>
            </a:r>
          </a:p>
          <a:p>
            <a:r>
              <a:rPr lang="de-DE" smtClean="0"/>
              <a:t>Signifikanzniveau</a:t>
            </a:r>
          </a:p>
          <a:p>
            <a:pPr lvl="1"/>
            <a:r>
              <a:rPr lang="de-DE" smtClean="0"/>
              <a:t>Vorher definieren!</a:t>
            </a:r>
          </a:p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62</a:t>
            </a:fld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2143108" y="3068960"/>
            <a:ext cx="6572296" cy="15001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600" dirty="0" err="1" smtClean="0">
                <a:solidFill>
                  <a:schemeClr val="bg1">
                    <a:lumMod val="50000"/>
                  </a:schemeClr>
                </a:solidFill>
              </a:rPr>
              <a:t>sehr</a:t>
            </a:r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600" dirty="0" err="1" smtClean="0">
                <a:solidFill>
                  <a:schemeClr val="bg1">
                    <a:lumMod val="50000"/>
                  </a:schemeClr>
                </a:solidFill>
              </a:rPr>
              <a:t>sehr</a:t>
            </a:r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600" dirty="0" err="1" smtClean="0">
                <a:solidFill>
                  <a:schemeClr val="bg1">
                    <a:lumMod val="50000"/>
                  </a:schemeClr>
                </a:solidFill>
              </a:rPr>
              <a:t>signifikant</a:t>
            </a:r>
            <a:endParaRPr lang="en-US" sz="26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600" dirty="0" err="1" smtClean="0">
                <a:solidFill>
                  <a:schemeClr val="bg1">
                    <a:lumMod val="50000"/>
                  </a:schemeClr>
                </a:solidFill>
              </a:rPr>
              <a:t>sehr</a:t>
            </a:r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600" dirty="0" err="1" smtClean="0">
                <a:solidFill>
                  <a:schemeClr val="bg1">
                    <a:lumMod val="50000"/>
                  </a:schemeClr>
                </a:solidFill>
              </a:rPr>
              <a:t>signifikant</a:t>
            </a:r>
            <a:endParaRPr lang="en-US" sz="26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de-DE" sz="2600" dirty="0" smtClean="0">
                <a:solidFill>
                  <a:schemeClr val="bg1">
                    <a:lumMod val="50000"/>
                  </a:schemeClr>
                </a:solidFill>
              </a:rPr>
              <a:t>typisches </a:t>
            </a:r>
            <a:r>
              <a:rPr lang="de-DE" sz="2600" dirty="0" err="1" smtClean="0">
                <a:solidFill>
                  <a:schemeClr val="bg1">
                    <a:lumMod val="50000"/>
                  </a:schemeClr>
                </a:solidFill>
              </a:rPr>
              <a:t>Signifikanniveau</a:t>
            </a:r>
            <a:endParaRPr lang="de-DE" sz="26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de-DE" sz="2600" dirty="0" smtClean="0">
                <a:solidFill>
                  <a:schemeClr val="bg1">
                    <a:lumMod val="50000"/>
                  </a:schemeClr>
                </a:solidFill>
              </a:rPr>
              <a:t>oft bei </a:t>
            </a:r>
            <a:r>
              <a:rPr lang="de-DE" sz="2600" dirty="0" err="1" smtClean="0">
                <a:solidFill>
                  <a:schemeClr val="bg1">
                    <a:lumMod val="50000"/>
                  </a:schemeClr>
                </a:solidFill>
              </a:rPr>
              <a:t>explorativen</a:t>
            </a:r>
            <a:r>
              <a:rPr lang="de-DE" sz="2600" dirty="0" smtClean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de-DE" sz="2600" dirty="0" err="1" smtClean="0">
                <a:solidFill>
                  <a:schemeClr val="bg1">
                    <a:lumMod val="50000"/>
                  </a:schemeClr>
                </a:solidFill>
              </a:rPr>
              <a:t>initialen</a:t>
            </a:r>
            <a:r>
              <a:rPr lang="de-DE" sz="2600" dirty="0" smtClean="0">
                <a:solidFill>
                  <a:schemeClr val="bg1">
                    <a:lumMod val="50000"/>
                  </a:schemeClr>
                </a:solidFill>
              </a:rPr>
              <a:t> Untersuchungen</a:t>
            </a:r>
            <a:endParaRPr lang="en-US" sz="26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T-Test: Aussage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smtClean="0"/>
              <a:t>Was bedeutet signifikantes Ergebnis?</a:t>
            </a:r>
          </a:p>
          <a:p>
            <a:r>
              <a:rPr lang="de-DE" smtClean="0"/>
              <a:t>Ist Nullhypothese falsch? -&gt; Nein</a:t>
            </a:r>
          </a:p>
          <a:p>
            <a:r>
              <a:rPr lang="de-DE" smtClean="0"/>
              <a:t>Ist Alternativhypothese richtig? -&gt; Nein</a:t>
            </a:r>
          </a:p>
          <a:p>
            <a:endParaRPr lang="de-DE" smtClean="0"/>
          </a:p>
          <a:p>
            <a:r>
              <a:rPr lang="de-DE" smtClean="0"/>
              <a:t>Kein Gegenbeweis für Gültigkeit der Nullhypothese gefunden</a:t>
            </a:r>
          </a:p>
          <a:p>
            <a:r>
              <a:rPr lang="de-DE" smtClean="0"/>
              <a:t>Aufschreiben:</a:t>
            </a:r>
          </a:p>
          <a:p>
            <a:pPr lvl="1"/>
            <a:r>
              <a:rPr lang="de-DE" smtClean="0"/>
              <a:t>Ablehnen/nicht ablehnen der Nullhypothese</a:t>
            </a:r>
          </a:p>
          <a:p>
            <a:pPr lvl="1"/>
            <a:r>
              <a:rPr lang="de-DE" smtClean="0"/>
              <a:t>Nie: Bestätigen der Null-/Alternativhypothese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63</a:t>
            </a:fld>
            <a:endParaRPr lang="de-D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T-Test: Berechnung von Hand (1)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mtClean="0"/>
              <a:t>Berechnung der Kenngröße</a:t>
            </a:r>
          </a:p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64</a:t>
            </a:fld>
            <a:endParaRPr lang="de-DE"/>
          </a:p>
        </p:txBody>
      </p:sp>
      <p:graphicFrame>
        <p:nvGraphicFramePr>
          <p:cNvPr id="5" name="Objekt 4"/>
          <p:cNvGraphicFramePr>
            <a:graphicFrameLocks noChangeAspect="1"/>
          </p:cNvGraphicFramePr>
          <p:nvPr/>
        </p:nvGraphicFramePr>
        <p:xfrm>
          <a:off x="1643042" y="2285992"/>
          <a:ext cx="1643074" cy="12090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94" name="Formel" r:id="rId3" imgW="672840" imgH="495000" progId="Equation.3">
                  <p:embed/>
                </p:oleObj>
              </mc:Choice>
              <mc:Fallback>
                <p:oleObj name="Formel" r:id="rId3" imgW="672840" imgH="4950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42" y="2285992"/>
                        <a:ext cx="1643074" cy="120905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1" name="Inhaltsplatzhalter 7"/>
          <p:cNvGraphicFramePr>
            <a:graphicFrameLocks noChangeAspect="1"/>
          </p:cNvGraphicFramePr>
          <p:nvPr/>
        </p:nvGraphicFramePr>
        <p:xfrm>
          <a:off x="1492250" y="3849688"/>
          <a:ext cx="6364288" cy="1446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95" name="Formel" r:id="rId5" imgW="3073320" imgH="698400" progId="Equation.3">
                  <p:embed/>
                </p:oleObj>
              </mc:Choice>
              <mc:Fallback>
                <p:oleObj name="Formel" r:id="rId5" imgW="3073320" imgH="698400" progId="Equation.3">
                  <p:embed/>
                  <p:pic>
                    <p:nvPicPr>
                      <p:cNvPr id="0" name="Inhaltsplatzhalter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2250" y="3849688"/>
                        <a:ext cx="6364288" cy="1446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hteck 6"/>
          <p:cNvSpPr/>
          <p:nvPr/>
        </p:nvSpPr>
        <p:spPr>
          <a:xfrm>
            <a:off x="4429124" y="2571744"/>
            <a:ext cx="4000528" cy="6429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mtClean="0">
                <a:solidFill>
                  <a:schemeClr val="tx1"/>
                </a:solidFill>
              </a:rPr>
              <a:t>Datensatz (ProgramComprehensionRT):</a:t>
            </a:r>
          </a:p>
          <a:p>
            <a:r>
              <a:rPr lang="de-DE" smtClean="0">
                <a:solidFill>
                  <a:schemeClr val="tx1"/>
                </a:solidFill>
              </a:rPr>
              <a:t>t = 1.477</a:t>
            </a:r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T-Test: Berechnung von Hand (2)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mtClean="0"/>
              <a:t>Freiheitsgrade (Degrees of freedom, df)</a:t>
            </a:r>
          </a:p>
          <a:p>
            <a:pPr lvl="1"/>
            <a:r>
              <a:rPr lang="de-DE" smtClean="0"/>
              <a:t>für t-Test: n</a:t>
            </a:r>
            <a:r>
              <a:rPr lang="de-DE" baseline="-25000" smtClean="0"/>
              <a:t>1</a:t>
            </a:r>
            <a:r>
              <a:rPr lang="de-DE" smtClean="0"/>
              <a:t> + n</a:t>
            </a:r>
            <a:r>
              <a:rPr lang="de-DE" baseline="-25000" smtClean="0"/>
              <a:t>2 </a:t>
            </a:r>
            <a:r>
              <a:rPr lang="de-DE" baseline="30000" smtClean="0"/>
              <a:t>_</a:t>
            </a:r>
            <a:r>
              <a:rPr lang="de-DE" smtClean="0"/>
              <a:t> 2 (hier: 11)</a:t>
            </a:r>
            <a:endParaRPr lang="de-DE" baseline="-25000" smtClean="0"/>
          </a:p>
          <a:p>
            <a:r>
              <a:rPr lang="de-DE" smtClean="0"/>
              <a:t>Tabelle mit t-Verteilung (z.B. wikipedia)</a:t>
            </a:r>
          </a:p>
          <a:p>
            <a:endParaRPr lang="de-DE" smtClean="0"/>
          </a:p>
          <a:p>
            <a:r>
              <a:rPr lang="de-DE" smtClean="0"/>
              <a:t>Vergleich mit beobachtetem Wert (t</a:t>
            </a:r>
            <a:r>
              <a:rPr lang="de-DE" baseline="-25000" smtClean="0"/>
              <a:t>emp</a:t>
            </a:r>
            <a:r>
              <a:rPr lang="de-DE" smtClean="0"/>
              <a:t> = 1.477)</a:t>
            </a:r>
            <a:endParaRPr lang="en-US" smtClean="0"/>
          </a:p>
          <a:p>
            <a:pPr lvl="1"/>
            <a:r>
              <a:rPr lang="de-DE" smtClean="0"/>
              <a:t>ist t</a:t>
            </a:r>
            <a:r>
              <a:rPr lang="de-DE" baseline="-25000" smtClean="0"/>
              <a:t>emp    </a:t>
            </a:r>
            <a:r>
              <a:rPr lang="de-DE" smtClean="0"/>
              <a:t>&gt;                      ?</a:t>
            </a:r>
            <a:r>
              <a:rPr lang="de-DE" baseline="30000" smtClean="0"/>
              <a:t> </a:t>
            </a:r>
          </a:p>
          <a:p>
            <a:pPr lvl="1"/>
            <a:r>
              <a:rPr lang="de-DE" smtClean="0"/>
              <a:t>nein, darum nicht signifikant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65</a:t>
            </a:fld>
            <a:endParaRPr lang="de-DE"/>
          </a:p>
        </p:txBody>
      </p:sp>
      <p:graphicFrame>
        <p:nvGraphicFramePr>
          <p:cNvPr id="5" name="Objekt 4"/>
          <p:cNvGraphicFramePr>
            <a:graphicFrameLocks noChangeAspect="1"/>
          </p:cNvGraphicFramePr>
          <p:nvPr/>
        </p:nvGraphicFramePr>
        <p:xfrm>
          <a:off x="1214415" y="3214686"/>
          <a:ext cx="3071834" cy="758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19" name="Formel" r:id="rId3" imgW="977760" imgH="241200" progId="Equation.3">
                  <p:embed/>
                </p:oleObj>
              </mc:Choice>
              <mc:Fallback>
                <p:oleObj name="Formel" r:id="rId3" imgW="977760" imgH="241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15" y="3214686"/>
                        <a:ext cx="3071834" cy="75800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6" name="Object 4"/>
          <p:cNvGraphicFramePr>
            <a:graphicFrameLocks noChangeAspect="1"/>
          </p:cNvGraphicFramePr>
          <p:nvPr/>
        </p:nvGraphicFramePr>
        <p:xfrm>
          <a:off x="2770186" y="4314837"/>
          <a:ext cx="1516062" cy="757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20" name="Formel" r:id="rId5" imgW="482400" imgH="241200" progId="Equation.3">
                  <p:embed/>
                </p:oleObj>
              </mc:Choice>
              <mc:Fallback>
                <p:oleObj name="Formel" r:id="rId5" imgW="482400" imgH="2412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0186" y="4314837"/>
                        <a:ext cx="1516062" cy="757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T-Test: Einseitig vs. Zweiseitig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mtClean="0"/>
              <a:t>Zweiseitig:</a:t>
            </a:r>
          </a:p>
          <a:p>
            <a:pPr lvl="1"/>
            <a:r>
              <a:rPr lang="de-DE" smtClean="0"/>
              <a:t>Keine Kenntnisse über Richtung des Effekts (z.B., welches System schneller ist)</a:t>
            </a:r>
          </a:p>
          <a:p>
            <a:pPr lvl="1"/>
            <a:r>
              <a:rPr lang="de-DE" smtClean="0"/>
              <a:t>Signifikanzniveau halbieren</a:t>
            </a:r>
          </a:p>
          <a:p>
            <a:r>
              <a:rPr lang="de-DE" smtClean="0"/>
              <a:t>Einseitig</a:t>
            </a:r>
            <a:r>
              <a:rPr lang="en-US" smtClean="0"/>
              <a:t>:</a:t>
            </a:r>
          </a:p>
          <a:p>
            <a:pPr lvl="1"/>
            <a:r>
              <a:rPr lang="de-DE" smtClean="0"/>
              <a:t>Vermutung, das ein System schneller ist</a:t>
            </a:r>
          </a:p>
          <a:p>
            <a:pPr lvl="1"/>
            <a:r>
              <a:rPr lang="de-DE" smtClean="0"/>
              <a:t>Signifikanzniveau muss nicht halbiert werden</a:t>
            </a:r>
          </a:p>
          <a:p>
            <a:pPr lvl="1"/>
            <a:endParaRPr lang="de-DE" smtClean="0"/>
          </a:p>
          <a:p>
            <a:pPr lvl="1"/>
            <a:endParaRPr lang="de-DE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66</a:t>
            </a:fld>
            <a:endParaRPr lang="de-DE"/>
          </a:p>
        </p:txBody>
      </p:sp>
      <p:graphicFrame>
        <p:nvGraphicFramePr>
          <p:cNvPr id="55299" name="Object 3"/>
          <p:cNvGraphicFramePr>
            <a:graphicFrameLocks noChangeAspect="1"/>
          </p:cNvGraphicFramePr>
          <p:nvPr/>
        </p:nvGraphicFramePr>
        <p:xfrm>
          <a:off x="1411288" y="5170504"/>
          <a:ext cx="2533650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21" name="Formel" r:id="rId3" imgW="888840" imgH="241200" progId="Equation.3">
                  <p:embed/>
                </p:oleObj>
              </mc:Choice>
              <mc:Fallback>
                <p:oleObj name="Formel" r:id="rId3" imgW="888840" imgH="2412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1288" y="5170504"/>
                        <a:ext cx="2533650" cy="687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T-Test: R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mtClean="0"/>
              <a:t>t.test(dataPC1, dataPC2)</a:t>
            </a:r>
          </a:p>
          <a:p>
            <a:r>
              <a:rPr lang="de-DE" smtClean="0"/>
              <a:t>Ausgabe:</a:t>
            </a:r>
            <a:endParaRPr lang="en-US" smtClean="0"/>
          </a:p>
          <a:p>
            <a:pPr marL="1169988" lvl="1">
              <a:buNone/>
            </a:pPr>
            <a:r>
              <a:rPr lang="en-US" sz="1400" smtClean="0">
                <a:latin typeface="Consolas" pitchFamily="49" charset="0"/>
              </a:rPr>
              <a:t>Welch Two Sample t-test</a:t>
            </a:r>
          </a:p>
          <a:p>
            <a:pPr marL="1169988" lvl="1">
              <a:buNone/>
            </a:pPr>
            <a:endParaRPr lang="en-US" sz="1400" smtClean="0">
              <a:latin typeface="Consolas" pitchFamily="49" charset="0"/>
            </a:endParaRPr>
          </a:p>
          <a:p>
            <a:pPr marL="1169988" lvl="1">
              <a:buNone/>
            </a:pPr>
            <a:r>
              <a:rPr lang="en-US" sz="1400" smtClean="0">
                <a:latin typeface="Consolas" pitchFamily="49" charset="0"/>
              </a:rPr>
              <a:t>data:  dataPC1 and dataPC2 </a:t>
            </a:r>
          </a:p>
          <a:p>
            <a:pPr marL="1169988" lvl="1">
              <a:buNone/>
            </a:pPr>
            <a:r>
              <a:rPr lang="en-US" sz="1400" smtClean="0">
                <a:latin typeface="Consolas" pitchFamily="49" charset="0"/>
              </a:rPr>
              <a:t>t = 1.5222, df = 10.566, p-value = 0.1573</a:t>
            </a:r>
          </a:p>
          <a:p>
            <a:pPr marL="1169988" lvl="1">
              <a:buNone/>
            </a:pPr>
            <a:r>
              <a:rPr lang="en-US" sz="1400" smtClean="0">
                <a:latin typeface="Consolas" pitchFamily="49" charset="0"/>
              </a:rPr>
              <a:t>alternative hypothesis: true difference in means is not equal to 0 </a:t>
            </a:r>
          </a:p>
          <a:p>
            <a:pPr marL="1169988" lvl="1">
              <a:buNone/>
            </a:pPr>
            <a:endParaRPr lang="en-US" sz="1400" smtClean="0">
              <a:latin typeface="Consolas" pitchFamily="49" charset="0"/>
            </a:endParaRPr>
          </a:p>
          <a:p>
            <a:pPr marL="1169988" lvl="1">
              <a:buNone/>
            </a:pPr>
            <a:r>
              <a:rPr lang="en-US" sz="1400" smtClean="0">
                <a:latin typeface="Consolas" pitchFamily="49" charset="0"/>
              </a:rPr>
              <a:t>95 percent confidence interval:</a:t>
            </a:r>
          </a:p>
          <a:p>
            <a:pPr marL="1169988" lvl="1">
              <a:buNone/>
            </a:pPr>
            <a:r>
              <a:rPr lang="en-US" sz="1400" smtClean="0">
                <a:latin typeface="Consolas" pitchFamily="49" charset="0"/>
              </a:rPr>
              <a:t> -5.095727 27.583584 </a:t>
            </a:r>
          </a:p>
          <a:p>
            <a:pPr marL="1169988" lvl="1">
              <a:buNone/>
            </a:pPr>
            <a:endParaRPr lang="en-US" sz="1400" smtClean="0">
              <a:latin typeface="Consolas" pitchFamily="49" charset="0"/>
            </a:endParaRPr>
          </a:p>
          <a:p>
            <a:pPr marL="1169988" lvl="1">
              <a:buNone/>
            </a:pPr>
            <a:r>
              <a:rPr lang="en-US" sz="1400" smtClean="0">
                <a:latin typeface="Consolas" pitchFamily="49" charset="0"/>
              </a:rPr>
              <a:t>sample estimates:</a:t>
            </a:r>
          </a:p>
          <a:p>
            <a:pPr marL="1169988" lvl="1">
              <a:buNone/>
            </a:pPr>
            <a:r>
              <a:rPr lang="en-US" sz="1400" smtClean="0">
                <a:latin typeface="Consolas" pitchFamily="49" charset="0"/>
              </a:rPr>
              <a:t>mean of x mean of y </a:t>
            </a:r>
          </a:p>
          <a:p>
            <a:pPr marL="1169988" lvl="1">
              <a:buNone/>
            </a:pPr>
            <a:r>
              <a:rPr lang="en-US" sz="1400" smtClean="0">
                <a:latin typeface="Consolas" pitchFamily="49" charset="0"/>
              </a:rPr>
              <a:t> 50.74243  39.49850</a:t>
            </a:r>
          </a:p>
          <a:p>
            <a:pPr marL="361950"/>
            <a:r>
              <a:rPr lang="de-DE" smtClean="0"/>
              <a:t>p-Wert: Bedingte Wahrscheinlichkeit, Ergebnis unter Annahme der H</a:t>
            </a:r>
            <a:r>
              <a:rPr lang="de-DE" baseline="-25000" smtClean="0"/>
              <a:t>0</a:t>
            </a:r>
            <a:r>
              <a:rPr lang="de-DE" smtClean="0"/>
              <a:t> beobachtet zu haben</a:t>
            </a:r>
          </a:p>
          <a:p>
            <a:pPr marL="361950"/>
            <a:r>
              <a:rPr lang="de-DE" smtClean="0"/>
              <a:t>Wenn p-Wert kleiner als definiertes Signifikanzniveau ist, ist Ergebnis signifikant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67</a:t>
            </a:fld>
            <a:endParaRPr lang="de-D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T-Test: Varianten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T-Test für unabhängige Stichproben:</a:t>
            </a:r>
          </a:p>
          <a:p>
            <a:pPr lvl="1"/>
            <a:r>
              <a:rPr lang="en-US" smtClean="0"/>
              <a:t>Zusammensetzung der Stichproben ohne gegenseitige Beeinflussung</a:t>
            </a:r>
          </a:p>
          <a:p>
            <a:pPr lvl="1"/>
            <a:r>
              <a:rPr lang="en-US" smtClean="0"/>
              <a:t>Z.B. zufällige Zuteilung von Probanden in einer oder andere Stichprobe</a:t>
            </a:r>
          </a:p>
          <a:p>
            <a:r>
              <a:rPr lang="en-US" smtClean="0"/>
              <a:t>T-Test für abhängige Stichproben:</a:t>
            </a:r>
          </a:p>
          <a:p>
            <a:pPr lvl="1"/>
            <a:r>
              <a:rPr lang="en-US" smtClean="0"/>
              <a:t>Zusammensetzung einer Stichprobe hängt von Zusammensetzung anderer Stichprobe ab</a:t>
            </a:r>
          </a:p>
          <a:p>
            <a:pPr lvl="1"/>
            <a:r>
              <a:rPr lang="en-US" smtClean="0"/>
              <a:t>Z.B.: Wiederholungsmessungen, zuteilen von Ehepartnern in unterschiedliche Stichproben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68</a:t>
            </a:fld>
            <a:endParaRPr lang="de-D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T-Test: Vorrausetzungen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Metrisches Skalenniveau</a:t>
            </a:r>
          </a:p>
          <a:p>
            <a:r>
              <a:rPr lang="en-US" smtClean="0"/>
              <a:t>Normalverteilte Daten (z.B. Shapiro-Wilk)</a:t>
            </a:r>
          </a:p>
          <a:p>
            <a:r>
              <a:rPr lang="en-US" smtClean="0"/>
              <a:t>Oder: n &gt;= 30</a:t>
            </a:r>
          </a:p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69</a:t>
            </a:fld>
            <a:endParaRPr lang="de-D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Analysetechniken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Messen</a:t>
            </a:r>
            <a:endParaRPr lang="en-US" dirty="0" smtClean="0"/>
          </a:p>
          <a:p>
            <a:pPr lvl="1"/>
            <a:r>
              <a:rPr lang="en-US" dirty="0" err="1" smtClean="0"/>
              <a:t>keine</a:t>
            </a:r>
            <a:r>
              <a:rPr lang="en-US" dirty="0" smtClean="0"/>
              <a:t> </a:t>
            </a:r>
            <a:r>
              <a:rPr lang="en-US" dirty="0" err="1" smtClean="0"/>
              <a:t>vereinfachenden</a:t>
            </a:r>
            <a:r>
              <a:rPr lang="en-US" dirty="0" smtClean="0"/>
              <a:t> </a:t>
            </a:r>
            <a:r>
              <a:rPr lang="en-US" dirty="0" err="1" smtClean="0"/>
              <a:t>Annahmen</a:t>
            </a:r>
            <a:endParaRPr lang="en-US" dirty="0" smtClean="0"/>
          </a:p>
          <a:p>
            <a:pPr lvl="1"/>
            <a:r>
              <a:rPr lang="en-US" dirty="0" err="1" smtClean="0"/>
              <a:t>i.d.R</a:t>
            </a:r>
            <a:r>
              <a:rPr lang="en-US" dirty="0" smtClean="0"/>
              <a:t>. am </a:t>
            </a:r>
            <a:r>
              <a:rPr lang="en-US" dirty="0" err="1" smtClean="0"/>
              <a:t>glaubwürdigsten</a:t>
            </a:r>
            <a:endParaRPr lang="en-US" dirty="0" smtClean="0"/>
          </a:p>
          <a:p>
            <a:pPr lvl="1"/>
            <a:r>
              <a:rPr lang="en-US" dirty="0" err="1" smtClean="0"/>
              <a:t>inflexibel</a:t>
            </a:r>
            <a:r>
              <a:rPr lang="en-US" dirty="0" smtClean="0"/>
              <a:t>, </a:t>
            </a:r>
            <a:r>
              <a:rPr lang="en-US" dirty="0" err="1" smtClean="0"/>
              <a:t>spezielles</a:t>
            </a:r>
            <a:r>
              <a:rPr lang="en-US" dirty="0" smtClean="0"/>
              <a:t> System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7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Mann-Whitney-U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Nicht parametrischer Test</a:t>
            </a:r>
          </a:p>
          <a:p>
            <a:r>
              <a:rPr lang="en-US" smtClean="0"/>
              <a:t>Bei ordinalen Daten (oder nicht-normalverteilten metrischen Daten)</a:t>
            </a:r>
          </a:p>
          <a:p>
            <a:r>
              <a:rPr lang="en-US" smtClean="0"/>
              <a:t>Berechnung der Kenngröße:</a:t>
            </a:r>
          </a:p>
          <a:p>
            <a:endParaRPr lang="en-US" smtClean="0"/>
          </a:p>
          <a:p>
            <a:endParaRPr lang="en-US" smtClean="0"/>
          </a:p>
          <a:p>
            <a:pPr marL="2152650" lvl="1"/>
            <a:r>
              <a:rPr lang="en-US" smtClean="0"/>
              <a:t>r</a:t>
            </a:r>
            <a:r>
              <a:rPr lang="en-US" baseline="-25000" smtClean="0"/>
              <a:t>i </a:t>
            </a:r>
            <a:r>
              <a:rPr lang="en-US" baseline="30000" smtClean="0"/>
              <a:t>:</a:t>
            </a:r>
            <a:r>
              <a:rPr lang="en-US" smtClean="0"/>
              <a:t> Rangplätze in der Stichprobe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70</a:t>
            </a:fld>
            <a:endParaRPr lang="de-DE"/>
          </a:p>
        </p:txBody>
      </p:sp>
      <p:graphicFrame>
        <p:nvGraphicFramePr>
          <p:cNvPr id="5" name="Objekt 4"/>
          <p:cNvGraphicFramePr>
            <a:graphicFrameLocks noChangeAspect="1"/>
          </p:cNvGraphicFramePr>
          <p:nvPr/>
        </p:nvGraphicFramePr>
        <p:xfrm>
          <a:off x="1357289" y="3929066"/>
          <a:ext cx="3456677" cy="8572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54" name="Formel" r:id="rId3" imgW="1587240" imgH="393480" progId="Equation.3">
                  <p:embed/>
                </p:oleObj>
              </mc:Choice>
              <mc:Fallback>
                <p:oleObj name="Formel" r:id="rId3" imgW="1587240" imgH="3934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289" y="3929066"/>
                        <a:ext cx="3456677" cy="8572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kt 5"/>
          <p:cNvGraphicFramePr>
            <a:graphicFrameLocks noChangeAspect="1"/>
          </p:cNvGraphicFramePr>
          <p:nvPr/>
        </p:nvGraphicFramePr>
        <p:xfrm>
          <a:off x="1285852" y="5000635"/>
          <a:ext cx="1000132" cy="7728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55" name="Formel" r:id="rId5" imgW="558720" imgH="431640" progId="Equation.3">
                  <p:embed/>
                </p:oleObj>
              </mc:Choice>
              <mc:Fallback>
                <p:oleObj name="Formel" r:id="rId5" imgW="558720" imgH="431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52" y="5000635"/>
                        <a:ext cx="1000132" cy="77282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Lernziele</a:t>
            </a:r>
            <a:endParaRPr lang="en-US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Schwierigkeiten</a:t>
            </a:r>
            <a:r>
              <a:rPr lang="en-US" dirty="0" smtClean="0"/>
              <a:t> von Performance-</a:t>
            </a:r>
            <a:r>
              <a:rPr lang="en-US" dirty="0" err="1" smtClean="0"/>
              <a:t>Analysen</a:t>
            </a:r>
            <a:r>
              <a:rPr lang="en-US" dirty="0" smtClean="0"/>
              <a:t> </a:t>
            </a:r>
            <a:r>
              <a:rPr lang="en-US" dirty="0" err="1" smtClean="0"/>
              <a:t>verstehen</a:t>
            </a:r>
            <a:endParaRPr lang="en-US" dirty="0" smtClean="0"/>
          </a:p>
          <a:p>
            <a:r>
              <a:rPr lang="en-US" dirty="0" smtClean="0"/>
              <a:t>Performance-</a:t>
            </a:r>
            <a:r>
              <a:rPr lang="en-US" dirty="0" err="1" smtClean="0"/>
              <a:t>Analysen</a:t>
            </a:r>
            <a:r>
              <a:rPr lang="en-US" dirty="0" smtClean="0"/>
              <a:t> </a:t>
            </a:r>
            <a:r>
              <a:rPr lang="en-US" dirty="0" err="1" smtClean="0"/>
              <a:t>bewerten</a:t>
            </a:r>
            <a:r>
              <a:rPr lang="en-US" dirty="0" smtClean="0"/>
              <a:t> </a:t>
            </a:r>
            <a:r>
              <a:rPr lang="en-US" dirty="0" err="1" smtClean="0"/>
              <a:t>können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71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Literatur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de-DE" dirty="0" smtClean="0"/>
              <a:t>David Lilja. </a:t>
            </a:r>
            <a:r>
              <a:rPr lang="de-DE" i="1" dirty="0" err="1" smtClean="0"/>
              <a:t>Measuring</a:t>
            </a:r>
            <a:r>
              <a:rPr lang="de-DE" i="1" dirty="0" smtClean="0"/>
              <a:t> Computer Performance: A </a:t>
            </a:r>
            <a:r>
              <a:rPr lang="de-DE" i="1" dirty="0" err="1" smtClean="0"/>
              <a:t>practitioner's</a:t>
            </a:r>
            <a:r>
              <a:rPr lang="de-DE" i="1" dirty="0" smtClean="0"/>
              <a:t> </a:t>
            </a:r>
            <a:r>
              <a:rPr lang="de-DE" i="1" dirty="0" err="1" smtClean="0"/>
              <a:t>guide</a:t>
            </a:r>
            <a:r>
              <a:rPr lang="de-DE" i="1" dirty="0" smtClean="0"/>
              <a:t>.</a:t>
            </a:r>
            <a:r>
              <a:rPr lang="en-US" dirty="0" smtClean="0"/>
              <a:t> Cambridge University Press. 2000.</a:t>
            </a:r>
          </a:p>
          <a:p>
            <a:pPr algn="just"/>
            <a:r>
              <a:rPr lang="en-US" dirty="0" smtClean="0"/>
              <a:t>Performance-Paper</a:t>
            </a:r>
          </a:p>
          <a:p>
            <a:pPr algn="just"/>
            <a:r>
              <a:rPr lang="en-US" dirty="0" err="1" smtClean="0"/>
              <a:t>Beliebiges</a:t>
            </a:r>
            <a:r>
              <a:rPr lang="en-US" dirty="0" smtClean="0"/>
              <a:t> </a:t>
            </a:r>
            <a:r>
              <a:rPr lang="en-US" dirty="0" err="1" smtClean="0"/>
              <a:t>Statistikbuch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72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Hausaufgabe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Folgende</a:t>
            </a:r>
            <a:r>
              <a:rPr lang="en-US" dirty="0" smtClean="0"/>
              <a:t> Paper </a:t>
            </a:r>
            <a:r>
              <a:rPr lang="en-US" dirty="0" err="1" smtClean="0"/>
              <a:t>auszugsweise</a:t>
            </a:r>
            <a:r>
              <a:rPr lang="en-US" dirty="0" smtClean="0"/>
              <a:t> </a:t>
            </a:r>
            <a:r>
              <a:rPr lang="en-US" dirty="0" err="1" smtClean="0"/>
              <a:t>lesen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How </a:t>
            </a:r>
            <a:r>
              <a:rPr lang="en-US" dirty="0"/>
              <a:t>Do Professional Developers Comprehend Software</a:t>
            </a:r>
            <a:r>
              <a:rPr lang="en-US" dirty="0" smtClean="0"/>
              <a:t>? (</a:t>
            </a:r>
            <a:r>
              <a:rPr lang="en-US" dirty="0" err="1" smtClean="0"/>
              <a:t>Abschnitt</a:t>
            </a:r>
            <a:r>
              <a:rPr lang="en-US" dirty="0" smtClean="0"/>
              <a:t> II, </a:t>
            </a:r>
            <a:r>
              <a:rPr lang="en-US" dirty="0" err="1" smtClean="0"/>
              <a:t>Abschnitt</a:t>
            </a:r>
            <a:r>
              <a:rPr lang="en-US" dirty="0" smtClean="0"/>
              <a:t> III </a:t>
            </a:r>
            <a:r>
              <a:rPr lang="en-US" dirty="0" err="1" smtClean="0"/>
              <a:t>überfliegen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An Experiment About Static and Dynamic Type </a:t>
            </a:r>
            <a:r>
              <a:rPr lang="en-US" dirty="0" smtClean="0"/>
              <a:t>Systems (</a:t>
            </a:r>
            <a:r>
              <a:rPr lang="en-US" dirty="0" err="1" smtClean="0"/>
              <a:t>Abschnitt</a:t>
            </a:r>
            <a:r>
              <a:rPr lang="en-US" dirty="0" smtClean="0"/>
              <a:t> 4, </a:t>
            </a:r>
            <a:r>
              <a:rPr lang="en-US" dirty="0" err="1" smtClean="0"/>
              <a:t>Abschnitt</a:t>
            </a:r>
            <a:r>
              <a:rPr lang="en-US" dirty="0" smtClean="0"/>
              <a:t> 5 </a:t>
            </a:r>
            <a:r>
              <a:rPr lang="en-US" dirty="0" err="1" smtClean="0"/>
              <a:t>überfliegen</a:t>
            </a:r>
            <a:r>
              <a:rPr lang="en-US" dirty="0" smtClean="0"/>
              <a:t>)</a:t>
            </a:r>
          </a:p>
          <a:p>
            <a:r>
              <a:rPr lang="en-US" dirty="0" smtClean="0"/>
              <a:t>Experiment-</a:t>
            </a:r>
            <a:r>
              <a:rPr lang="en-US" dirty="0" err="1" smtClean="0"/>
              <a:t>Aufbau</a:t>
            </a:r>
            <a:r>
              <a:rPr lang="en-US" dirty="0" smtClean="0"/>
              <a:t> </a:t>
            </a:r>
            <a:r>
              <a:rPr lang="en-US" dirty="0" err="1" smtClean="0"/>
              <a:t>bewerten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Was </a:t>
            </a:r>
            <a:r>
              <a:rPr lang="en-US" dirty="0" err="1" smtClean="0"/>
              <a:t>würden</a:t>
            </a:r>
            <a:r>
              <a:rPr lang="en-US" dirty="0" smtClean="0"/>
              <a:t> </a:t>
            </a:r>
            <a:r>
              <a:rPr lang="en-US" dirty="0" err="1" smtClean="0"/>
              <a:t>Sie</a:t>
            </a:r>
            <a:r>
              <a:rPr lang="en-US" dirty="0" smtClean="0"/>
              <a:t> </a:t>
            </a:r>
            <a:r>
              <a:rPr lang="en-US" dirty="0" err="1" smtClean="0"/>
              <a:t>genauso</a:t>
            </a:r>
            <a:r>
              <a:rPr lang="en-US" dirty="0" smtClean="0"/>
              <a:t> </a:t>
            </a:r>
            <a:r>
              <a:rPr lang="en-US" dirty="0" err="1" smtClean="0"/>
              <a:t>machen</a:t>
            </a:r>
            <a:r>
              <a:rPr lang="en-US" dirty="0" smtClean="0"/>
              <a:t>? </a:t>
            </a:r>
            <a:r>
              <a:rPr lang="en-US" dirty="0" err="1" smtClean="0"/>
              <a:t>Warum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Was </a:t>
            </a:r>
            <a:r>
              <a:rPr lang="en-US" dirty="0" err="1" smtClean="0"/>
              <a:t>würden</a:t>
            </a:r>
            <a:r>
              <a:rPr lang="en-US" dirty="0" smtClean="0"/>
              <a:t> </a:t>
            </a:r>
            <a:r>
              <a:rPr lang="en-US" dirty="0" err="1" smtClean="0"/>
              <a:t>Sie</a:t>
            </a:r>
            <a:r>
              <a:rPr lang="en-US" dirty="0" smtClean="0"/>
              <a:t> </a:t>
            </a:r>
            <a:r>
              <a:rPr lang="en-US" dirty="0" err="1" smtClean="0"/>
              <a:t>anders</a:t>
            </a:r>
            <a:r>
              <a:rPr lang="en-US" dirty="0" smtClean="0"/>
              <a:t> </a:t>
            </a:r>
            <a:r>
              <a:rPr lang="en-US" dirty="0" err="1" smtClean="0"/>
              <a:t>machen</a:t>
            </a:r>
            <a:r>
              <a:rPr lang="en-US" dirty="0" smtClean="0"/>
              <a:t>? </a:t>
            </a:r>
            <a:r>
              <a:rPr lang="en-US" dirty="0" err="1" smtClean="0"/>
              <a:t>Warum</a:t>
            </a:r>
            <a:r>
              <a:rPr lang="en-US" dirty="0" smtClean="0"/>
              <a:t>?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73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507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Analysetechniken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Messen</a:t>
            </a:r>
            <a:endParaRPr lang="en-US" dirty="0" smtClean="0"/>
          </a:p>
          <a:p>
            <a:pPr lvl="1"/>
            <a:r>
              <a:rPr lang="en-US" dirty="0" err="1" smtClean="0"/>
              <a:t>keine</a:t>
            </a:r>
            <a:r>
              <a:rPr lang="en-US" dirty="0" smtClean="0"/>
              <a:t> </a:t>
            </a:r>
            <a:r>
              <a:rPr lang="en-US" dirty="0" err="1" smtClean="0"/>
              <a:t>vereinfachenden</a:t>
            </a:r>
            <a:r>
              <a:rPr lang="en-US" dirty="0" smtClean="0"/>
              <a:t> </a:t>
            </a:r>
            <a:r>
              <a:rPr lang="en-US" dirty="0" err="1" smtClean="0"/>
              <a:t>Annahmen</a:t>
            </a:r>
            <a:endParaRPr lang="en-US" dirty="0" smtClean="0"/>
          </a:p>
          <a:p>
            <a:pPr lvl="1"/>
            <a:r>
              <a:rPr lang="en-US" dirty="0" err="1" smtClean="0"/>
              <a:t>i.d.R</a:t>
            </a:r>
            <a:r>
              <a:rPr lang="en-US" dirty="0" smtClean="0"/>
              <a:t>. am </a:t>
            </a:r>
            <a:r>
              <a:rPr lang="en-US" dirty="0" err="1" smtClean="0"/>
              <a:t>glaubwürdigsten</a:t>
            </a:r>
            <a:endParaRPr lang="en-US" dirty="0" smtClean="0"/>
          </a:p>
          <a:p>
            <a:pPr lvl="1"/>
            <a:r>
              <a:rPr lang="en-US" dirty="0" err="1" smtClean="0"/>
              <a:t>inflexibel</a:t>
            </a:r>
            <a:r>
              <a:rPr lang="en-US" dirty="0" smtClean="0"/>
              <a:t>, </a:t>
            </a:r>
            <a:r>
              <a:rPr lang="en-US" dirty="0" err="1" smtClean="0"/>
              <a:t>spezielles</a:t>
            </a:r>
            <a:r>
              <a:rPr lang="en-US" dirty="0" smtClean="0"/>
              <a:t> System</a:t>
            </a:r>
          </a:p>
          <a:p>
            <a:r>
              <a:rPr lang="en-US" dirty="0" smtClean="0"/>
              <a:t>Simulation</a:t>
            </a:r>
          </a:p>
          <a:p>
            <a:pPr lvl="1"/>
            <a:r>
              <a:rPr lang="en-US" dirty="0" err="1" smtClean="0"/>
              <a:t>Abstraktion</a:t>
            </a:r>
            <a:endParaRPr lang="en-US" dirty="0" smtClean="0"/>
          </a:p>
          <a:p>
            <a:pPr lvl="1"/>
            <a:r>
              <a:rPr lang="en-US" dirty="0" err="1" smtClean="0"/>
              <a:t>Flexibel</a:t>
            </a: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0768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8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9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1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2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5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Analysetechniken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Messen</a:t>
            </a:r>
            <a:endParaRPr lang="en-US" dirty="0" smtClean="0"/>
          </a:p>
          <a:p>
            <a:pPr lvl="1"/>
            <a:r>
              <a:rPr lang="en-US" dirty="0" err="1" smtClean="0"/>
              <a:t>keine</a:t>
            </a:r>
            <a:r>
              <a:rPr lang="en-US" dirty="0" smtClean="0"/>
              <a:t> </a:t>
            </a:r>
            <a:r>
              <a:rPr lang="en-US" dirty="0" err="1" smtClean="0"/>
              <a:t>vereinfachenden</a:t>
            </a:r>
            <a:r>
              <a:rPr lang="en-US" dirty="0" smtClean="0"/>
              <a:t> </a:t>
            </a:r>
            <a:r>
              <a:rPr lang="en-US" dirty="0" err="1" smtClean="0"/>
              <a:t>Annahmen</a:t>
            </a:r>
            <a:endParaRPr lang="en-US" dirty="0" smtClean="0"/>
          </a:p>
          <a:p>
            <a:pPr lvl="1"/>
            <a:r>
              <a:rPr lang="en-US" dirty="0" err="1" smtClean="0"/>
              <a:t>i.d.R</a:t>
            </a:r>
            <a:r>
              <a:rPr lang="en-US" dirty="0" smtClean="0"/>
              <a:t>. am </a:t>
            </a:r>
            <a:r>
              <a:rPr lang="en-US" dirty="0" err="1" smtClean="0"/>
              <a:t>glaubwürdigsten</a:t>
            </a:r>
            <a:endParaRPr lang="en-US" dirty="0" smtClean="0"/>
          </a:p>
          <a:p>
            <a:pPr lvl="1"/>
            <a:r>
              <a:rPr lang="en-US" dirty="0" err="1" smtClean="0"/>
              <a:t>inflexibel</a:t>
            </a:r>
            <a:r>
              <a:rPr lang="en-US" dirty="0" smtClean="0"/>
              <a:t>, </a:t>
            </a:r>
            <a:r>
              <a:rPr lang="en-US" dirty="0" err="1" smtClean="0"/>
              <a:t>spezielles</a:t>
            </a:r>
            <a:r>
              <a:rPr lang="en-US" dirty="0" smtClean="0"/>
              <a:t> System</a:t>
            </a:r>
          </a:p>
          <a:p>
            <a:r>
              <a:rPr lang="en-US" dirty="0" smtClean="0"/>
              <a:t>Simulation</a:t>
            </a:r>
          </a:p>
          <a:p>
            <a:pPr lvl="1"/>
            <a:r>
              <a:rPr lang="en-US" dirty="0" err="1" smtClean="0"/>
              <a:t>Abstraktion</a:t>
            </a:r>
            <a:endParaRPr lang="en-US" dirty="0" smtClean="0"/>
          </a:p>
          <a:p>
            <a:pPr lvl="1"/>
            <a:r>
              <a:rPr lang="en-US" dirty="0" err="1" smtClean="0"/>
              <a:t>Flexibel</a:t>
            </a:r>
            <a:endParaRPr lang="en-US" dirty="0" smtClean="0"/>
          </a:p>
          <a:p>
            <a:r>
              <a:rPr lang="en-US" dirty="0" err="1" smtClean="0"/>
              <a:t>Analytisches</a:t>
            </a:r>
            <a:r>
              <a:rPr lang="en-US" dirty="0" smtClean="0"/>
              <a:t> </a:t>
            </a:r>
            <a:r>
              <a:rPr lang="en-US" dirty="0" err="1" smtClean="0"/>
              <a:t>Modellieren</a:t>
            </a:r>
            <a:endParaRPr lang="en-US" dirty="0" smtClean="0"/>
          </a:p>
          <a:p>
            <a:pPr lvl="1"/>
            <a:r>
              <a:rPr lang="en-US" dirty="0" err="1" smtClean="0"/>
              <a:t>Mathematische</a:t>
            </a:r>
            <a:r>
              <a:rPr lang="en-US" dirty="0" smtClean="0"/>
              <a:t> </a:t>
            </a:r>
            <a:r>
              <a:rPr lang="en-US" dirty="0" err="1" smtClean="0"/>
              <a:t>Beschreibung</a:t>
            </a:r>
            <a:r>
              <a:rPr lang="en-US" dirty="0" smtClean="0"/>
              <a:t> des Systems</a:t>
            </a:r>
          </a:p>
          <a:p>
            <a:pPr lvl="1"/>
            <a:r>
              <a:rPr lang="de-DE" dirty="0" smtClean="0"/>
              <a:t>Starke Abstraktion, i.d.R. kaum glaubwürdig</a:t>
            </a:r>
          </a:p>
          <a:p>
            <a:pPr lvl="1"/>
            <a:r>
              <a:rPr lang="en-US" dirty="0" err="1" smtClean="0"/>
              <a:t>Insbesondere</a:t>
            </a:r>
            <a:r>
              <a:rPr lang="en-US" dirty="0" smtClean="0"/>
              <a:t> </a:t>
            </a:r>
            <a:r>
              <a:rPr lang="en-US" dirty="0" err="1" smtClean="0"/>
              <a:t>zur</a:t>
            </a:r>
            <a:r>
              <a:rPr lang="en-US" dirty="0" smtClean="0"/>
              <a:t> </a:t>
            </a:r>
            <a:r>
              <a:rPr lang="en-US" dirty="0" err="1" smtClean="0"/>
              <a:t>frühen</a:t>
            </a:r>
            <a:r>
              <a:rPr lang="en-US" dirty="0" smtClean="0"/>
              <a:t> </a:t>
            </a:r>
            <a:r>
              <a:rPr lang="en-US" dirty="0" err="1" smtClean="0"/>
              <a:t>Validierung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0768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8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9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1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2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4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5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7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8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0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1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3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4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6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7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3047</Words>
  <Application>Microsoft Office PowerPoint</Application>
  <PresentationFormat>Bildschirmpräsentation (4:3)</PresentationFormat>
  <Paragraphs>935</Paragraphs>
  <Slides>73</Slides>
  <Notes>20</Notes>
  <HiddenSlides>16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73</vt:i4>
      </vt:variant>
    </vt:vector>
  </HeadingPairs>
  <TitlesOfParts>
    <vt:vector size="75" baseType="lpstr">
      <vt:lpstr>Larissa-Design</vt:lpstr>
      <vt:lpstr>Formel</vt:lpstr>
      <vt:lpstr>Performance Messungen</vt:lpstr>
      <vt:lpstr>Einordnung</vt:lpstr>
      <vt:lpstr>Aufgabe</vt:lpstr>
      <vt:lpstr>Lernziele</vt:lpstr>
      <vt:lpstr>Warum Performanceanalyse?</vt:lpstr>
      <vt:lpstr>Warum Performanceanalyse?</vt:lpstr>
      <vt:lpstr>Analysetechniken</vt:lpstr>
      <vt:lpstr>Analysetechniken</vt:lpstr>
      <vt:lpstr>Analysetechniken</vt:lpstr>
      <vt:lpstr>Benchmark</vt:lpstr>
      <vt:lpstr>Benchmark</vt:lpstr>
      <vt:lpstr>Benchmark - Beispiele</vt:lpstr>
      <vt:lpstr>Benchmark - Beispiele</vt:lpstr>
      <vt:lpstr>Was messen?</vt:lpstr>
      <vt:lpstr>Was messen?</vt:lpstr>
      <vt:lpstr>Aufgabe</vt:lpstr>
      <vt:lpstr>Kriterien</vt:lpstr>
      <vt:lpstr>Kriterien</vt:lpstr>
      <vt:lpstr>Kriterien</vt:lpstr>
      <vt:lpstr>Kriterien</vt:lpstr>
      <vt:lpstr>Kriterien</vt:lpstr>
      <vt:lpstr>Kriterien</vt:lpstr>
      <vt:lpstr>Kriterien</vt:lpstr>
      <vt:lpstr>Kriterien</vt:lpstr>
      <vt:lpstr>Störvariablen</vt:lpstr>
      <vt:lpstr>Störvariablen</vt:lpstr>
      <vt:lpstr>Störvariablen</vt:lpstr>
      <vt:lpstr>Aufgabe</vt:lpstr>
      <vt:lpstr>Typisches Vorgehen: Bester Wert</vt:lpstr>
      <vt:lpstr>Typisches Vorgehen: Mittelwert</vt:lpstr>
      <vt:lpstr>Median</vt:lpstr>
      <vt:lpstr>Median</vt:lpstr>
      <vt:lpstr>Median oder Mittelwert?</vt:lpstr>
      <vt:lpstr>Median oder Mittelwert?</vt:lpstr>
      <vt:lpstr>Median oder Mittelwert?</vt:lpstr>
      <vt:lpstr>Daten anschauen</vt:lpstr>
      <vt:lpstr>Histogramme</vt:lpstr>
      <vt:lpstr>Boxplots</vt:lpstr>
      <vt:lpstr>Violin-Plot</vt:lpstr>
      <vt:lpstr>Violin-Plot</vt:lpstr>
      <vt:lpstr>Recap</vt:lpstr>
      <vt:lpstr>Messmodel</vt:lpstr>
      <vt:lpstr>Fehlermodell</vt:lpstr>
      <vt:lpstr>Fehlermodell</vt:lpstr>
      <vt:lpstr>Fehlermodell</vt:lpstr>
      <vt:lpstr>Fehlermodell</vt:lpstr>
      <vt:lpstr>Fehlermodell</vt:lpstr>
      <vt:lpstr>Normalverteilung</vt:lpstr>
      <vt:lpstr>Streuung</vt:lpstr>
      <vt:lpstr>Standardabweichung</vt:lpstr>
      <vt:lpstr>Standardabweichung</vt:lpstr>
      <vt:lpstr>Standardabweichung: Anwendung</vt:lpstr>
      <vt:lpstr>Standardabweichung: Anwendung</vt:lpstr>
      <vt:lpstr>Konfidenzintervall</vt:lpstr>
      <vt:lpstr>Konfidenzintervall: Bedeutung</vt:lpstr>
      <vt:lpstr>Konfidenzintervall: Anwendung</vt:lpstr>
      <vt:lpstr>Genauigkeit vs. Präzision</vt:lpstr>
      <vt:lpstr>Genauigkeit vs. Präzision</vt:lpstr>
      <vt:lpstr>Zufällige vs. Systematische Fehler</vt:lpstr>
      <vt:lpstr>Signifikanztests</vt:lpstr>
      <vt:lpstr>T-Test</vt:lpstr>
      <vt:lpstr>T-Test: Ergebnis</vt:lpstr>
      <vt:lpstr>T-Test: Aussage</vt:lpstr>
      <vt:lpstr>T-Test: Berechnung von Hand (1)</vt:lpstr>
      <vt:lpstr>T-Test: Berechnung von Hand (2)</vt:lpstr>
      <vt:lpstr>T-Test: Einseitig vs. Zweiseitig</vt:lpstr>
      <vt:lpstr>T-Test: R</vt:lpstr>
      <vt:lpstr>T-Test: Varianten</vt:lpstr>
      <vt:lpstr>T-Test: Vorrausetzungen</vt:lpstr>
      <vt:lpstr>Mann-Whitney-U</vt:lpstr>
      <vt:lpstr>Lernziele</vt:lpstr>
      <vt:lpstr>Literatur</vt:lpstr>
      <vt:lpstr>Hausaufgabe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janet</dc:creator>
  <cp:lastModifiedBy>janet</cp:lastModifiedBy>
  <cp:revision>959</cp:revision>
  <dcterms:modified xsi:type="dcterms:W3CDTF">2014-04-24T10:20:31Z</dcterms:modified>
</cp:coreProperties>
</file>