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315" r:id="rId3"/>
    <p:sldId id="314" r:id="rId4"/>
    <p:sldId id="317" r:id="rId5"/>
    <p:sldId id="257" r:id="rId6"/>
    <p:sldId id="318" r:id="rId7"/>
    <p:sldId id="259" r:id="rId8"/>
    <p:sldId id="319" r:id="rId9"/>
    <p:sldId id="273" r:id="rId10"/>
    <p:sldId id="258" r:id="rId11"/>
    <p:sldId id="261" r:id="rId12"/>
    <p:sldId id="262" r:id="rId13"/>
    <p:sldId id="260" r:id="rId14"/>
    <p:sldId id="263" r:id="rId15"/>
    <p:sldId id="265" r:id="rId16"/>
    <p:sldId id="264" r:id="rId17"/>
    <p:sldId id="266" r:id="rId18"/>
    <p:sldId id="269" r:id="rId19"/>
    <p:sldId id="267" r:id="rId20"/>
    <p:sldId id="268" r:id="rId21"/>
    <p:sldId id="270" r:id="rId22"/>
    <p:sldId id="320" r:id="rId23"/>
    <p:sldId id="271" r:id="rId24"/>
    <p:sldId id="272" r:id="rId25"/>
    <p:sldId id="303" r:id="rId26"/>
    <p:sldId id="276" r:id="rId27"/>
    <p:sldId id="305" r:id="rId28"/>
    <p:sldId id="275" r:id="rId29"/>
    <p:sldId id="274" r:id="rId30"/>
    <p:sldId id="321" r:id="rId31"/>
    <p:sldId id="277" r:id="rId32"/>
    <p:sldId id="279" r:id="rId33"/>
    <p:sldId id="278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9" r:id="rId43"/>
    <p:sldId id="290" r:id="rId44"/>
    <p:sldId id="308" r:id="rId45"/>
    <p:sldId id="291" r:id="rId46"/>
    <p:sldId id="310" r:id="rId47"/>
    <p:sldId id="292" r:id="rId48"/>
    <p:sldId id="309" r:id="rId49"/>
    <p:sldId id="293" r:id="rId50"/>
    <p:sldId id="294" r:id="rId51"/>
    <p:sldId id="311" r:id="rId52"/>
    <p:sldId id="295" r:id="rId53"/>
    <p:sldId id="312" r:id="rId54"/>
    <p:sldId id="296" r:id="rId55"/>
    <p:sldId id="297" r:id="rId56"/>
    <p:sldId id="313" r:id="rId57"/>
    <p:sldId id="298" r:id="rId58"/>
    <p:sldId id="299" r:id="rId59"/>
    <p:sldId id="300" r:id="rId60"/>
    <p:sldId id="301" r:id="rId61"/>
    <p:sldId id="322" r:id="rId6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8" autoAdjust="0"/>
    <p:restoredTop sz="74351" autoAdjust="0"/>
  </p:normalViewPr>
  <p:slideViewPr>
    <p:cSldViewPr>
      <p:cViewPr varScale="1">
        <p:scale>
          <a:sx n="92" d="100"/>
          <a:sy n="92" d="100"/>
        </p:scale>
        <p:origin x="-552" y="-108"/>
      </p:cViewPr>
      <p:guideLst>
        <p:guide orient="horz" pos="279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C887F-5EC8-4B8C-959B-9E68EA0585CE}" type="datetimeFigureOut">
              <a:rPr lang="de-DE" smtClean="0"/>
              <a:t>14.05.2014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D7C2A-0750-4EF6-91FA-B51C82CEF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133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Augenscheinvalidität</a:t>
            </a:r>
            <a:r>
              <a:rPr lang="en-US" dirty="0" smtClean="0"/>
              <a:t>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onvergente</a:t>
            </a:r>
            <a:r>
              <a:rPr lang="en-US" dirty="0" smtClean="0"/>
              <a:t>/ </a:t>
            </a:r>
            <a:r>
              <a:rPr lang="en-US" dirty="0" err="1" smtClean="0"/>
              <a:t>diskriminante</a:t>
            </a:r>
            <a:r>
              <a:rPr lang="en-US" dirty="0" smtClean="0"/>
              <a:t> </a:t>
            </a:r>
            <a:r>
              <a:rPr lang="en-US" dirty="0" err="1" smtClean="0"/>
              <a:t>Validität</a:t>
            </a:r>
            <a:r>
              <a:rPr lang="en-US" dirty="0" smtClean="0"/>
              <a:t>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Kriteriumsvalidität</a:t>
            </a:r>
            <a:r>
              <a:rPr lang="en-US" dirty="0" smtClean="0"/>
              <a:t>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Inhaltsvalidität</a:t>
            </a:r>
            <a:r>
              <a:rPr lang="en-US" dirty="0" smtClean="0"/>
              <a:t>…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7C2A-0750-4EF6-91FA-B51C82CEFC9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625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5AE462B9-6A30-47CA-976A-BF529C4025E0}" type="datetime1">
              <a:rPr lang="de-DE" smtClean="0"/>
              <a:pPr/>
              <a:t>14.05.2014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5AE462B9-6A30-47CA-976A-BF529C4025E0}" type="datetime1">
              <a:rPr lang="de-DE" smtClean="0"/>
              <a:pPr/>
              <a:t>14.05.2014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14.05.2014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14.05.2014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F292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07194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CC276E-76C6-4264-ADA8-430C1E9AE626}" type="datetime1">
              <a:rPr lang="de-DE" smtClean="0"/>
              <a:pPr/>
              <a:t>14.05.2014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6215074" y="428604"/>
            <a:ext cx="2643206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0113" y="228600"/>
            <a:ext cx="2624137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33758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691680" y="6356350"/>
            <a:ext cx="1000132" cy="365125"/>
          </a:xfrm>
        </p:spPr>
        <p:txBody>
          <a:bodyPr/>
          <a:lstStyle/>
          <a:p>
            <a:fld id="{D7E08395-A5A9-411D-A3D3-851CF9301FD9}" type="datetime1">
              <a:rPr lang="de-DE" smtClean="0"/>
              <a:pPr/>
              <a:t>14.05.2014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91680" y="6356350"/>
            <a:ext cx="5309212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343706"/>
            <a:ext cx="1165487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61435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50A78792-2531-4474-A0C0-A2C8381BBE25}" type="datetime1">
              <a:rPr lang="de-DE" smtClean="0"/>
              <a:pPr/>
              <a:t>14.05.2014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343706"/>
            <a:ext cx="1165487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5929322" y="2285992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4022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461638" y="285728"/>
            <a:ext cx="8229601" cy="1143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ln>
                  <a:noFill/>
                </a:ln>
                <a:solidFill>
                  <a:schemeClr val="tx1"/>
                </a:solidFill>
              </a:rPr>
              <a:t>Lernziele</a:t>
            </a:r>
            <a:endParaRPr lang="en-US" sz="44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44C87097-FEC3-472A-ABCC-61E517642E41}" type="datetime1">
              <a:rPr lang="de-DE" smtClean="0"/>
              <a:pPr/>
              <a:t>14.05.2014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5929322" y="2285992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3868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966F1707-C9EF-406C-BEA4-A8772732FE19}" type="datetime1">
              <a:rPr lang="de-DE" smtClean="0"/>
              <a:pPr/>
              <a:t>14.05.2014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343706"/>
            <a:ext cx="1165487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11106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0DBB-A787-4B8C-99D4-7B864465938B}" type="datetime1">
              <a:rPr lang="de-DE" smtClean="0"/>
              <a:pPr/>
              <a:t>14.05.2014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FINEnglish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142852"/>
            <a:ext cx="8864356" cy="1455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0DBB-A787-4B8C-99D4-7B864465938B}" type="datetime1">
              <a:rPr lang="de-DE" smtClean="0"/>
              <a:pPr/>
              <a:t>14.05.2014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Lernziele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C957391D-938E-4CF2-965C-71EA4527198C}" type="datetime1">
              <a:rPr lang="de-DE" smtClean="0"/>
              <a:pPr/>
              <a:t>14.05.2014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5929322" y="2285992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14.05.2014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60" r:id="rId7"/>
    <p:sldLayoutId id="2147483661" r:id="rId8"/>
    <p:sldLayoutId id="2147483664" r:id="rId9"/>
    <p:sldLayoutId id="2147483662" r:id="rId10"/>
    <p:sldLayoutId id="2147483663" r:id="rId11"/>
    <p:sldLayoutId id="2147483650" r:id="rId12"/>
    <p:sldLayoutId id="2147483651" r:id="rId13"/>
    <p:sldLayoutId id="2147483652" r:id="rId14"/>
    <p:sldLayoutId id="2147483653" r:id="rId15"/>
    <p:sldLayoutId id="2147483654" r:id="rId16"/>
    <p:sldLayoutId id="2147483655" r:id="rId17"/>
    <p:sldLayoutId id="2147483656" r:id="rId18"/>
    <p:sldLayoutId id="2147483657" r:id="rId19"/>
    <p:sldLayoutId id="2147483658" r:id="rId20"/>
    <p:sldLayoutId id="2147483659" r:id="rId2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1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2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4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6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7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8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1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27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9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0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1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2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3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4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39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56.w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Auswertung</a:t>
            </a:r>
            <a:endParaRPr lang="en-US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Vergleich von Häufigkeiten</a:t>
            </a:r>
          </a:p>
          <a:p>
            <a:r>
              <a:rPr lang="de-DE" dirty="0" smtClean="0"/>
              <a:t>Weichen beobachtete Häufigkeiten von erwarteten Häufigkeiten ab?</a:t>
            </a:r>
          </a:p>
          <a:p>
            <a:r>
              <a:rPr lang="de-DE" dirty="0" smtClean="0"/>
              <a:t>Weichen beobachtete Häufigkeiten voneinander ab?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 von Hand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Weichen beobachtete Häufigkeiten von erwarteten Häufigkeiten ab?</a:t>
            </a:r>
          </a:p>
          <a:p>
            <a:r>
              <a:rPr lang="de-DE" dirty="0" smtClean="0"/>
              <a:t>Würfeln im </a:t>
            </a:r>
            <a:r>
              <a:rPr lang="de-DE" dirty="0" err="1" smtClean="0"/>
              <a:t>Wahn‘s</a:t>
            </a:r>
            <a:r>
              <a:rPr lang="de-DE" dirty="0" smtClean="0"/>
              <a:t> Inn (20 mal)</a:t>
            </a:r>
          </a:p>
          <a:p>
            <a:endParaRPr lang="de-DE" dirty="0"/>
          </a:p>
        </p:txBody>
      </p:sp>
      <p:graphicFrame>
        <p:nvGraphicFramePr>
          <p:cNvPr id="6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675977"/>
              </p:ext>
            </p:extLst>
          </p:nvPr>
        </p:nvGraphicFramePr>
        <p:xfrm>
          <a:off x="1763688" y="3429000"/>
          <a:ext cx="42343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121093"/>
                <a:gridCol w="1055815"/>
              </a:tblGrid>
              <a:tr h="370840"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Nicht 3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Erwartet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Beobachtet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196351"/>
              </p:ext>
            </p:extLst>
          </p:nvPr>
        </p:nvGraphicFramePr>
        <p:xfrm>
          <a:off x="539552" y="4908451"/>
          <a:ext cx="3098800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" name="Formel" r:id="rId3" imgW="1307880" imgH="469800" progId="Equation.3">
                  <p:embed/>
                </p:oleObj>
              </mc:Choice>
              <mc:Fallback>
                <p:oleObj name="Formel" r:id="rId3" imgW="1307880" imgH="469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908451"/>
                        <a:ext cx="3098800" cy="1112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958244"/>
              </p:ext>
            </p:extLst>
          </p:nvPr>
        </p:nvGraphicFramePr>
        <p:xfrm>
          <a:off x="3995936" y="4940300"/>
          <a:ext cx="484505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" name="Formel" r:id="rId5" imgW="2044440" imgH="444240" progId="Equation.3">
                  <p:embed/>
                </p:oleObj>
              </mc:Choice>
              <mc:Fallback>
                <p:oleObj name="Formel" r:id="rId5" imgW="204444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4940300"/>
                        <a:ext cx="4845050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015855"/>
              </p:ext>
            </p:extLst>
          </p:nvPr>
        </p:nvGraphicFramePr>
        <p:xfrm>
          <a:off x="3813480" y="4101517"/>
          <a:ext cx="21769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093"/>
                <a:gridCol w="105581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807677"/>
              </p:ext>
            </p:extLst>
          </p:nvPr>
        </p:nvGraphicFramePr>
        <p:xfrm>
          <a:off x="3813480" y="3778240"/>
          <a:ext cx="21769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093"/>
                <a:gridCol w="105581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3,33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16,66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 von Hand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Errechneten Wert mit Wert aus Tabelle vergleichen</a:t>
            </a:r>
          </a:p>
          <a:p>
            <a:r>
              <a:rPr lang="de-DE" dirty="0" smtClean="0"/>
              <a:t>3.84 &gt; 3.99; signifikant</a:t>
            </a:r>
          </a:p>
          <a:p>
            <a:endParaRPr lang="de-DE" dirty="0" smtClean="0"/>
          </a:p>
          <a:p>
            <a:r>
              <a:rPr lang="de-DE" dirty="0" smtClean="0"/>
              <a:t>Einseitig oder zweiseitig?</a:t>
            </a:r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915816" y="2060848"/>
          <a:ext cx="25288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Formel" r:id="rId3" imgW="1066680" imgH="228600" progId="Equation.3">
                  <p:embed/>
                </p:oleObj>
              </mc:Choice>
              <mc:Fallback>
                <p:oleObj name="Formel" r:id="rId3" imgW="106668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060848"/>
                        <a:ext cx="2528887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 von Hand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4460688"/>
              </p:ext>
            </p:extLst>
          </p:nvPr>
        </p:nvGraphicFramePr>
        <p:xfrm>
          <a:off x="457200" y="1600200"/>
          <a:ext cx="448491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205"/>
                <a:gridCol w="775102"/>
                <a:gridCol w="1085144"/>
                <a:gridCol w="1074463"/>
              </a:tblGrid>
              <a:tr h="36004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r>
                        <a:rPr lang="de-DE" sz="2000" b="0" baseline="0" dirty="0" smtClean="0">
                          <a:solidFill>
                            <a:sysClr val="windowText" lastClr="000000"/>
                          </a:solidFill>
                        </a:rPr>
                        <a:t> 1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r>
                        <a:rPr lang="de-DE" sz="2000" b="0" baseline="0" dirty="0" smtClean="0">
                          <a:solidFill>
                            <a:sysClr val="windowText" lastClr="000000"/>
                          </a:solidFill>
                        </a:rPr>
                        <a:t> 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G 3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</a:tr>
              <a:tr h="323839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Aufgabe 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Aufgabe 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</a:tr>
            </a:tbl>
          </a:graphicData>
        </a:graphic>
      </p:graphicFrame>
      <p:sp>
        <p:nvSpPr>
          <p:cNvPr id="6" name="Inhaltsplatzhalter 2"/>
          <p:cNvSpPr txBox="1">
            <a:spLocks/>
          </p:cNvSpPr>
          <p:nvPr/>
        </p:nvSpPr>
        <p:spPr>
          <a:xfrm>
            <a:off x="457200" y="3645024"/>
            <a:ext cx="8363272" cy="1689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3200" dirty="0" smtClean="0"/>
              <a:t>Erwartete Häufigkeiten ausrechnen (Zeilensumme*Spaltensumme/Gesamtsumme)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3200" dirty="0" smtClean="0"/>
              <a:t>2.22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Freiheitsgrade: (Zeilenanzahl-1)*(Spaltenanzahl-1)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374978"/>
              </p:ext>
            </p:extLst>
          </p:nvPr>
        </p:nvGraphicFramePr>
        <p:xfrm>
          <a:off x="755576" y="2817520"/>
          <a:ext cx="410445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720080"/>
                <a:gridCol w="792088"/>
                <a:gridCol w="1152128"/>
              </a:tblGrid>
              <a:tr h="360040"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Summe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33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    38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77539"/>
              </p:ext>
            </p:extLst>
          </p:nvPr>
        </p:nvGraphicFramePr>
        <p:xfrm>
          <a:off x="4860032" y="1952248"/>
          <a:ext cx="79208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</a:tblGrid>
              <a:tr h="360040"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23839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2483768" y="2060848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4,5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483768" y="2420888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4,5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3320154" y="2060848"/>
            <a:ext cx="60377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16,5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3320154" y="2420888"/>
            <a:ext cx="60377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16,5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4355976" y="2060848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19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4355976" y="2420888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19</a:t>
            </a:r>
            <a:endParaRPr lang="de-DE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596547" y="2276872"/>
          <a:ext cx="3295933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Formel" r:id="rId3" imgW="1549080" imgH="507960" progId="Equation.3">
                  <p:embed/>
                </p:oleObj>
              </mc:Choice>
              <mc:Fallback>
                <p:oleObj name="Formel" r:id="rId3" imgW="1549080" imgH="507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6547" y="2276872"/>
                        <a:ext cx="3295933" cy="1080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871538" y="5445125"/>
          <a:ext cx="25876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Formel" r:id="rId5" imgW="1091880" imgH="228600" progId="Equation.3">
                  <p:embed/>
                </p:oleObj>
              </mc:Choice>
              <mc:Fallback>
                <p:oleObj name="Formel" r:id="rId5" imgW="10918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5445125"/>
                        <a:ext cx="258762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 mit 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Matrix definieren:</a:t>
            </a:r>
          </a:p>
          <a:p>
            <a:r>
              <a:rPr lang="de-DE" dirty="0" err="1" smtClean="0"/>
              <a:t>freqs</a:t>
            </a:r>
            <a:r>
              <a:rPr lang="de-DE" dirty="0" smtClean="0"/>
              <a:t> &lt;- </a:t>
            </a:r>
            <a:r>
              <a:rPr lang="de-DE" dirty="0" err="1" smtClean="0"/>
              <a:t>matrix</a:t>
            </a:r>
            <a:r>
              <a:rPr lang="de-DE" dirty="0" smtClean="0"/>
              <a:t>(c(6,3,18,15,16,22),</a:t>
            </a:r>
            <a:r>
              <a:rPr lang="de-DE" dirty="0" err="1" smtClean="0"/>
              <a:t>nrow</a:t>
            </a:r>
            <a:r>
              <a:rPr lang="de-DE" dirty="0" smtClean="0"/>
              <a:t>=2)</a:t>
            </a:r>
          </a:p>
          <a:p>
            <a:r>
              <a:rPr lang="de-DE" dirty="0" err="1" smtClean="0"/>
              <a:t>chisq.test</a:t>
            </a:r>
            <a:r>
              <a:rPr lang="de-DE" dirty="0" smtClean="0"/>
              <a:t>(</a:t>
            </a:r>
            <a:r>
              <a:rPr lang="de-DE" dirty="0" err="1" smtClean="0"/>
              <a:t>freqs</a:t>
            </a:r>
            <a:r>
              <a:rPr lang="de-DE" dirty="0" smtClean="0"/>
              <a:t>)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 - Voraussetzung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Vergleich von Häufigkeiten</a:t>
            </a:r>
          </a:p>
          <a:p>
            <a:r>
              <a:rPr lang="de-DE" dirty="0" smtClean="0"/>
              <a:t>Erwartete Häufigkeiten &gt; 5 (sonst </a:t>
            </a:r>
            <a:r>
              <a:rPr lang="de-DE" dirty="0" err="1" smtClean="0"/>
              <a:t>Fisher‘s</a:t>
            </a:r>
            <a:r>
              <a:rPr lang="de-DE" dirty="0" smtClean="0"/>
              <a:t> </a:t>
            </a:r>
            <a:r>
              <a:rPr lang="de-DE" dirty="0" err="1" smtClean="0"/>
              <a:t>exact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)</a:t>
            </a:r>
          </a:p>
          <a:p>
            <a:r>
              <a:rPr lang="de-DE" dirty="0" smtClean="0"/>
              <a:t>Nominalskala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Korrelationen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Maß für Zusammenhang in Daten</a:t>
            </a:r>
          </a:p>
          <a:p>
            <a:r>
              <a:rPr lang="de-DE" dirty="0" smtClean="0"/>
              <a:t>Keine Kausalität!</a:t>
            </a:r>
          </a:p>
          <a:p>
            <a:r>
              <a:rPr lang="de-DE" dirty="0" smtClean="0"/>
              <a:t>Wertebereich: -1 &lt;= r &lt;=+1</a:t>
            </a:r>
          </a:p>
          <a:p>
            <a:r>
              <a:rPr lang="de-DE" dirty="0" smtClean="0"/>
              <a:t> r : 0-.1: kein Zusammenhang</a:t>
            </a:r>
          </a:p>
          <a:p>
            <a:r>
              <a:rPr lang="de-DE" dirty="0" smtClean="0"/>
              <a:t> r : 1-.3: schwacher Zusammenhang</a:t>
            </a:r>
          </a:p>
          <a:p>
            <a:r>
              <a:rPr lang="de-DE" dirty="0" smtClean="0"/>
              <a:t> r : 3-.5: mittlerer Zusammenhang</a:t>
            </a:r>
          </a:p>
          <a:p>
            <a:r>
              <a:rPr lang="de-DE" dirty="0" smtClean="0"/>
              <a:t> r : &gt;.5: starker Zusammenhang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cxnSp>
        <p:nvCxnSpPr>
          <p:cNvPr id="6" name="Gerade Verbindung 5"/>
          <p:cNvCxnSpPr/>
          <p:nvPr/>
        </p:nvCxnSpPr>
        <p:spPr>
          <a:xfrm>
            <a:off x="899592" y="3429000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1187624" y="3429000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899592" y="4005015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1187624" y="4005015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899592" y="4581128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1187624" y="4581128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899592" y="5157192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1187624" y="5157192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44216"/>
            <a:ext cx="74866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01" y="3933056"/>
            <a:ext cx="54864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Signifikanztest</a:t>
            </a:r>
            <a:r>
              <a:rPr lang="de-DE" dirty="0" smtClean="0"/>
              <a:t> für Korrelationen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Je nach Korrelation verschiedene Tests</a:t>
            </a:r>
          </a:p>
          <a:p>
            <a:r>
              <a:rPr lang="de-DE" dirty="0" smtClean="0"/>
              <a:t>Nullhypothese:</a:t>
            </a:r>
          </a:p>
          <a:p>
            <a:pPr lvl="1"/>
            <a:r>
              <a:rPr lang="de-DE" dirty="0" smtClean="0"/>
              <a:t>H0: r = 0</a:t>
            </a:r>
          </a:p>
          <a:p>
            <a:r>
              <a:rPr lang="de-DE" dirty="0" smtClean="0"/>
              <a:t>Signifikanz bedeutet, dass Korrelation (</a:t>
            </a:r>
            <a:r>
              <a:rPr lang="de-DE" dirty="0" err="1" smtClean="0"/>
              <a:t>vmtl</a:t>
            </a:r>
            <a:r>
              <a:rPr lang="de-DE" dirty="0" smtClean="0"/>
              <a:t>.) von 0 verschieden ist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Produkt-Moment-Korrelation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Pearson‘s</a:t>
            </a:r>
            <a:r>
              <a:rPr lang="de-DE" dirty="0" smtClean="0"/>
              <a:t> r</a:t>
            </a:r>
          </a:p>
          <a:p>
            <a:r>
              <a:rPr lang="de-DE" dirty="0" smtClean="0"/>
              <a:t>Metrisch-Metrisch</a:t>
            </a:r>
          </a:p>
          <a:p>
            <a:endParaRPr lang="de-DE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899592" y="2903797"/>
          <a:ext cx="4637194" cy="1533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6" name="Formel" r:id="rId3" imgW="1574640" imgH="520560" progId="Equation.3">
                  <p:embed/>
                </p:oleObj>
              </mc:Choice>
              <mc:Fallback>
                <p:oleObj name="Formel" r:id="rId3" imgW="1574640" imgH="520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903797"/>
                        <a:ext cx="4637194" cy="15332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Hausaufgabe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Hypothesen</a:t>
            </a:r>
          </a:p>
          <a:p>
            <a:r>
              <a:rPr lang="de-DE" dirty="0" smtClean="0"/>
              <a:t>Validität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8605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Spearman-Korrelation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Rangkorrelation</a:t>
            </a:r>
          </a:p>
          <a:p>
            <a:r>
              <a:rPr lang="de-DE" dirty="0" err="1" smtClean="0"/>
              <a:t>Ordinal-ordinal</a:t>
            </a:r>
            <a:r>
              <a:rPr lang="de-DE" dirty="0" smtClean="0"/>
              <a:t>, </a:t>
            </a:r>
            <a:r>
              <a:rPr lang="de-DE" dirty="0" err="1" smtClean="0"/>
              <a:t>ordinal</a:t>
            </a:r>
            <a:r>
              <a:rPr lang="de-DE" dirty="0" smtClean="0"/>
              <a:t>-metrisch</a:t>
            </a:r>
            <a:endParaRPr lang="de-DE" dirty="0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1554163" y="2940050"/>
          <a:ext cx="3327400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0" name="Formel" r:id="rId3" imgW="1130040" imgH="495000" progId="Equation.3">
                  <p:embed/>
                </p:oleObj>
              </mc:Choice>
              <mc:Fallback>
                <p:oleObj name="Formel" r:id="rId3" imgW="1130040" imgH="495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2940050"/>
                        <a:ext cx="3327400" cy="1458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Kontingenzkoeffizient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Nominal-nominal</a:t>
            </a:r>
          </a:p>
          <a:p>
            <a:endParaRPr lang="de-DE" dirty="0" smtClean="0"/>
          </a:p>
          <a:p>
            <a:endParaRPr lang="de-DE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899592" y="2286000"/>
          <a:ext cx="19859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4" name="Formel" r:id="rId3" imgW="838080" imgH="482400" progId="Equation.3">
                  <p:embed/>
                </p:oleObj>
              </mc:Choice>
              <mc:Fallback>
                <p:oleObj name="Formel" r:id="rId3" imgW="83808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286000"/>
                        <a:ext cx="1985962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Korrelation </a:t>
            </a:r>
            <a:r>
              <a:rPr lang="de-DE" smtClean="0"/>
              <a:t>!= Kausalität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Corre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48880"/>
            <a:ext cx="5895700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7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Regression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Vorhersage einer Variablen basierend auf </a:t>
            </a:r>
            <a:r>
              <a:rPr lang="de-DE" dirty="0" err="1" smtClean="0"/>
              <a:t>Prädiktorvariable</a:t>
            </a:r>
            <a:endParaRPr lang="de-DE" dirty="0" smtClean="0"/>
          </a:p>
          <a:p>
            <a:r>
              <a:rPr lang="de-DE" dirty="0" smtClean="0"/>
              <a:t>Geradengleichung:</a:t>
            </a:r>
          </a:p>
          <a:p>
            <a:pPr lvl="2"/>
            <a:r>
              <a:rPr lang="de-DE" dirty="0" smtClean="0"/>
              <a:t>y=b*x + a</a:t>
            </a:r>
          </a:p>
          <a:p>
            <a:r>
              <a:rPr lang="de-DE" dirty="0" smtClean="0"/>
              <a:t>Quadrierte Abweichung der Punkte von der Geraden soll minimal sein</a:t>
            </a:r>
          </a:p>
          <a:p>
            <a:r>
              <a:rPr lang="de-DE" dirty="0" smtClean="0"/>
              <a:t>R: </a:t>
            </a:r>
            <a:r>
              <a:rPr lang="de-DE" dirty="0" err="1" smtClean="0"/>
              <a:t>lm</a:t>
            </a:r>
            <a:r>
              <a:rPr lang="de-DE" dirty="0" smtClean="0"/>
              <a:t>(</a:t>
            </a:r>
            <a:r>
              <a:rPr lang="de-DE" dirty="0" err="1" smtClean="0"/>
              <a:t>x~y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2275260"/>
            <a:ext cx="3703117" cy="3696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Zusammenhang Korrelation und Regression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Regression erweckt den Anschein von Kausalität</a:t>
            </a:r>
          </a:p>
          <a:p>
            <a:endParaRPr lang="de-DE" dirty="0" smtClean="0"/>
          </a:p>
          <a:p>
            <a:r>
              <a:rPr lang="de-DE" dirty="0" smtClean="0"/>
              <a:t>Aber </a:t>
            </a:r>
            <a:r>
              <a:rPr lang="de-DE" dirty="0" smtClean="0"/>
              <a:t>auch statistisch nicht gegeben, sondern muss aus Versuchsdesign hervorgehen</a:t>
            </a: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994367"/>
              </p:ext>
            </p:extLst>
          </p:nvPr>
        </p:nvGraphicFramePr>
        <p:xfrm>
          <a:off x="2771800" y="1988840"/>
          <a:ext cx="14446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8" name="Formel" r:id="rId3" imgW="609480" imgH="444240" progId="Equation.3">
                  <p:embed/>
                </p:oleObj>
              </mc:Choice>
              <mc:Fallback>
                <p:oleObj name="Formel" r:id="rId3" imgW="60948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988840"/>
                        <a:ext cx="1444625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Fehlerarten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969235"/>
              </p:ext>
            </p:extLst>
          </p:nvPr>
        </p:nvGraphicFramePr>
        <p:xfrm>
          <a:off x="457200" y="1600200"/>
          <a:ext cx="8230852" cy="3070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229"/>
                <a:gridCol w="1421197"/>
                <a:gridCol w="2057713"/>
                <a:gridCol w="2057713"/>
              </a:tblGrid>
              <a:tr h="604666"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Es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</a:rPr>
                        <a:t> gilt: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noFill/>
                  </a:tcPr>
                </a:tc>
              </a:tr>
              <a:tr h="576064"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8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8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64">
                <a:tc rowSpan="2"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Entscheidung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</a:rPr>
                        <a:t> für: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8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-</a:t>
                      </a:r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Fehler</a:t>
                      </a:r>
                    </a:p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Fehler 2. Art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576064">
                <a:tc vMerge="1"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109855" marR="10985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-</a:t>
                      </a:r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Fehler</a:t>
                      </a:r>
                    </a:p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Fehler 1. Art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noFill/>
                  </a:tcPr>
                </a:tc>
              </a:tr>
            </a:tbl>
          </a:graphicData>
        </a:graphic>
      </p:graphicFrame>
      <p:pic>
        <p:nvPicPr>
          <p:cNvPr id="5" name="Grafik 4" descr="corre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450978">
            <a:off x="4636198" y="2949248"/>
            <a:ext cx="672350" cy="504821"/>
          </a:xfrm>
          <a:prstGeom prst="rect">
            <a:avLst/>
          </a:prstGeom>
        </p:spPr>
      </p:pic>
      <p:pic>
        <p:nvPicPr>
          <p:cNvPr id="6" name="Grafik 5" descr="corre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450978">
            <a:off x="6787778" y="3979993"/>
            <a:ext cx="672350" cy="504821"/>
          </a:xfrm>
          <a:prstGeom prst="rect">
            <a:avLst/>
          </a:prstGeom>
        </p:spPr>
      </p:pic>
      <p:pic>
        <p:nvPicPr>
          <p:cNvPr id="90114" name="Picture 2" descr="https://pbs.twimg.com/media/BnLHzXxIYAAqzr6.jpg: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779" y="2293004"/>
            <a:ext cx="6286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Multiples Testen-Beispiel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Faktor mit 4 Stufen, jeweils paarweise Vergleiche</a:t>
            </a:r>
          </a:p>
          <a:p>
            <a:r>
              <a:rPr lang="de-DE" dirty="0" smtClean="0"/>
              <a:t>Insgesamt:</a:t>
            </a:r>
          </a:p>
          <a:p>
            <a:endParaRPr lang="de-DE" dirty="0" smtClean="0"/>
          </a:p>
          <a:p>
            <a:r>
              <a:rPr lang="de-DE" dirty="0" smtClean="0"/>
              <a:t>Wahrscheinlichkeit, eine H</a:t>
            </a:r>
            <a:r>
              <a:rPr lang="de-DE" baseline="-25000" dirty="0" smtClean="0"/>
              <a:t>0</a:t>
            </a:r>
            <a:r>
              <a:rPr lang="de-DE" dirty="0" smtClean="0"/>
              <a:t> korrekterweise zu behalten: 0.95</a:t>
            </a:r>
          </a:p>
          <a:p>
            <a:r>
              <a:rPr lang="de-DE" dirty="0" smtClean="0"/>
              <a:t>Wahrscheinlichkeit, zwei H</a:t>
            </a:r>
            <a:r>
              <a:rPr lang="de-DE" baseline="-25000" dirty="0" smtClean="0"/>
              <a:t>0</a:t>
            </a:r>
            <a:r>
              <a:rPr lang="de-DE" dirty="0" smtClean="0"/>
              <a:t> korrekterweise zu behalten: 0.95*0.95</a:t>
            </a:r>
          </a:p>
          <a:p>
            <a:r>
              <a:rPr lang="de-DE" dirty="0" smtClean="0"/>
              <a:t>Wahrscheinlichkeit, sechs H</a:t>
            </a:r>
            <a:r>
              <a:rPr lang="de-DE" baseline="-25000" dirty="0" smtClean="0"/>
              <a:t>0</a:t>
            </a:r>
            <a:r>
              <a:rPr lang="de-DE" dirty="0" smtClean="0"/>
              <a:t> korrekterweise zu behalten: 0.95</a:t>
            </a:r>
            <a:r>
              <a:rPr lang="de-DE" baseline="30000" dirty="0" smtClean="0"/>
              <a:t>6</a:t>
            </a:r>
          </a:p>
          <a:p>
            <a:endParaRPr lang="de-DE" baseline="-25000" dirty="0" smtClean="0"/>
          </a:p>
          <a:p>
            <a:pPr lvl="1"/>
            <a:endParaRPr lang="de-DE" dirty="0"/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2555776" y="1916832"/>
          <a:ext cx="1017566" cy="941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3" name="Formel" r:id="rId3" imgW="495000" imgH="457200" progId="Equation.3">
                  <p:embed/>
                </p:oleObj>
              </mc:Choice>
              <mc:Fallback>
                <p:oleObj name="Formel" r:id="rId3" imgW="49500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916832"/>
                        <a:ext cx="1017566" cy="9418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Multiples Testen-Beispiel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Wahrscheinlichkeit, dass bei sechs Tests mindestens einer signifikant ist:</a:t>
            </a:r>
          </a:p>
          <a:p>
            <a:r>
              <a:rPr lang="de-DE" dirty="0" smtClean="0"/>
              <a:t>1 - 0.95</a:t>
            </a:r>
            <a:r>
              <a:rPr lang="de-DE" baseline="30000" dirty="0" smtClean="0"/>
              <a:t>6 </a:t>
            </a:r>
            <a:r>
              <a:rPr lang="de-DE" dirty="0" smtClean="0"/>
              <a:t>=</a:t>
            </a:r>
            <a:r>
              <a:rPr lang="de-DE" baseline="30000" dirty="0" smtClean="0"/>
              <a:t> </a:t>
            </a:r>
            <a:r>
              <a:rPr lang="de-DE" dirty="0" smtClean="0"/>
              <a:t>0.26</a:t>
            </a:r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Multiples Testen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Bei mehreren </a:t>
            </a:r>
            <a:r>
              <a:rPr lang="de-DE" dirty="0" err="1" smtClean="0"/>
              <a:t>Signifikanztests</a:t>
            </a:r>
            <a:r>
              <a:rPr lang="de-DE" dirty="0" smtClean="0"/>
              <a:t> muss das </a:t>
            </a:r>
            <a:r>
              <a:rPr lang="de-DE" dirty="0" err="1" smtClean="0"/>
              <a:t>Signifikanzniveau</a:t>
            </a:r>
            <a:r>
              <a:rPr lang="de-DE" dirty="0" smtClean="0"/>
              <a:t> angepasst werden</a:t>
            </a:r>
          </a:p>
          <a:p>
            <a:r>
              <a:rPr lang="de-DE" dirty="0" smtClean="0"/>
              <a:t>Bonferoni-Korrektur:</a:t>
            </a:r>
          </a:p>
          <a:p>
            <a:pPr lvl="1"/>
            <a:r>
              <a:rPr lang="de-DE" dirty="0" smtClean="0"/>
              <a:t>t: Anzahl Tests</a:t>
            </a:r>
          </a:p>
          <a:p>
            <a:pPr lvl="1"/>
            <a:r>
              <a:rPr lang="de-DE" dirty="0" smtClean="0"/>
              <a:t> </a:t>
            </a:r>
          </a:p>
          <a:p>
            <a:pPr lvl="1"/>
            <a:r>
              <a:rPr lang="de-DE" smtClean="0"/>
              <a:t> </a:t>
            </a:r>
          </a:p>
          <a:p>
            <a:r>
              <a:rPr lang="de-DE" smtClean="0">
                <a:solidFill>
                  <a:sysClr val="windowText" lastClr="000000"/>
                </a:solidFill>
                <a:sym typeface="Symbol"/>
              </a:rPr>
              <a:t>-Fehler, dass grüne Jellybeans Akne verursachen: 64%</a:t>
            </a:r>
            <a:endParaRPr lang="de-DE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259632" y="3789040"/>
          <a:ext cx="129381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49" name="Formel" r:id="rId3" imgW="545760" imgH="177480" progId="Equation.3">
                  <p:embed/>
                </p:oleObj>
              </mc:Choice>
              <mc:Fallback>
                <p:oleObj name="Formel" r:id="rId3" imgW="54576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789040"/>
                        <a:ext cx="1293812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1271990" y="4333319"/>
          <a:ext cx="20748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50" name="Formel" r:id="rId5" imgW="876240" imgH="177480" progId="Equation.3">
                  <p:embed/>
                </p:oleObj>
              </mc:Choice>
              <mc:Fallback>
                <p:oleObj name="Formel" r:id="rId5" imgW="876240" imgH="177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990" y="4333319"/>
                        <a:ext cx="2074863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Varianzanalyse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ANOVA (Analysis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Variances</a:t>
            </a:r>
            <a:r>
              <a:rPr lang="de-DE" dirty="0" smtClean="0"/>
              <a:t>)</a:t>
            </a:r>
          </a:p>
          <a:p>
            <a:r>
              <a:rPr lang="de-DE" dirty="0" smtClean="0"/>
              <a:t>Analyse, in wie weit Varianz in abhängiger Variablen durch unabhängige Variable verursacht wird</a:t>
            </a:r>
          </a:p>
          <a:p>
            <a:r>
              <a:rPr lang="de-DE" dirty="0" smtClean="0"/>
              <a:t>Zerlegung der Varianzanteile in Treatment- und Fehlervarianz</a:t>
            </a:r>
          </a:p>
          <a:p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dirty="0" smtClean="0"/>
              <a:t>: Mittelwerte aller Gruppen sind gleich</a:t>
            </a:r>
          </a:p>
          <a:p>
            <a:r>
              <a:rPr lang="de-DE" dirty="0" smtClean="0"/>
              <a:t>H</a:t>
            </a:r>
            <a:r>
              <a:rPr lang="de-DE" baseline="-25000" dirty="0" smtClean="0"/>
              <a:t>1</a:t>
            </a:r>
            <a:r>
              <a:rPr lang="de-DE" dirty="0" smtClean="0"/>
              <a:t>: Mindestens 2 Mittelwerte sind ungleich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Wozu Hypothesen?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Steuerungsfunktion</a:t>
            </a:r>
            <a:endParaRPr lang="en-US" dirty="0" smtClean="0"/>
          </a:p>
          <a:p>
            <a:r>
              <a:rPr lang="en-US" dirty="0" err="1" smtClean="0"/>
              <a:t>Verhindert</a:t>
            </a:r>
            <a:r>
              <a:rPr lang="en-US" dirty="0" smtClean="0"/>
              <a:t> </a:t>
            </a:r>
            <a:r>
              <a:rPr lang="en-US" i="1" dirty="0" smtClean="0"/>
              <a:t>Fishing for Results</a:t>
            </a:r>
          </a:p>
          <a:p>
            <a:r>
              <a:rPr lang="en-US" dirty="0" err="1" smtClean="0"/>
              <a:t>Verbindung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Theorie</a:t>
            </a:r>
            <a:r>
              <a:rPr lang="en-US" dirty="0" smtClean="0"/>
              <a:t> und </a:t>
            </a:r>
            <a:r>
              <a:rPr lang="en-US" dirty="0" err="1" smtClean="0"/>
              <a:t>Empirie</a:t>
            </a:r>
            <a:endParaRPr lang="en-US" dirty="0" smtClean="0"/>
          </a:p>
          <a:p>
            <a:pPr lvl="1"/>
            <a:r>
              <a:rPr lang="en-US" dirty="0" err="1" smtClean="0"/>
              <a:t>Abgeleitet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Theorie</a:t>
            </a:r>
            <a:endParaRPr lang="en-US" dirty="0" smtClean="0"/>
          </a:p>
          <a:p>
            <a:pPr lvl="1"/>
            <a:r>
              <a:rPr lang="en-US" dirty="0" err="1" smtClean="0"/>
              <a:t>Überprüft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Empirie</a:t>
            </a:r>
            <a:endParaRPr lang="en-US" dirty="0" smtClean="0"/>
          </a:p>
          <a:p>
            <a:r>
              <a:rPr lang="en-US" dirty="0" err="1" smtClean="0"/>
              <a:t>Falsifizierbarkeit</a:t>
            </a:r>
            <a:r>
              <a:rPr lang="en-US" dirty="0" smtClean="0"/>
              <a:t>: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Hypothese</a:t>
            </a:r>
            <a:r>
              <a:rPr lang="en-US" dirty="0" smtClean="0"/>
              <a:t> </a:t>
            </a:r>
            <a:r>
              <a:rPr lang="en-US" dirty="0" err="1" smtClean="0"/>
              <a:t>falsch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, muss man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wiederlegen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61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Total Quadratsumme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Treatmentquadratsumme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Fehlerquadratsumme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Freiheitsgrade und Varianzen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F-Wert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Einzelvergleiche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13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1: Totale Quadratsumme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Quadrierte Abweichung aller Messwerte vom Gesamtmittelwert</a:t>
            </a:r>
          </a:p>
          <a:p>
            <a:r>
              <a:rPr lang="de-DE" dirty="0" smtClean="0"/>
              <a:t>G: 4</a:t>
            </a:r>
          </a:p>
          <a:p>
            <a:r>
              <a:rPr lang="de-DE" dirty="0" err="1" smtClean="0"/>
              <a:t>QS</a:t>
            </a:r>
            <a:r>
              <a:rPr lang="de-DE" baseline="-25000" dirty="0" err="1" smtClean="0"/>
              <a:t>tot</a:t>
            </a:r>
            <a:r>
              <a:rPr lang="de-DE" baseline="-25000" dirty="0" smtClean="0"/>
              <a:t> </a:t>
            </a:r>
            <a:r>
              <a:rPr lang="de-DE" dirty="0" smtClean="0"/>
              <a:t>= 100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1340690"/>
              </p:ext>
            </p:extLst>
          </p:nvPr>
        </p:nvGraphicFramePr>
        <p:xfrm>
          <a:off x="2957381" y="3068956"/>
          <a:ext cx="3888432" cy="288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675"/>
                <a:gridCol w="687838"/>
                <a:gridCol w="644848"/>
                <a:gridCol w="662044"/>
                <a:gridCol w="518027"/>
              </a:tblGrid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1474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Mittel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5660536"/>
              </p:ext>
            </p:extLst>
          </p:nvPr>
        </p:nvGraphicFramePr>
        <p:xfrm>
          <a:off x="3979347" y="3055102"/>
          <a:ext cx="3168353" cy="2894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3"/>
                <a:gridCol w="648072"/>
                <a:gridCol w="648072"/>
                <a:gridCol w="648072"/>
                <a:gridCol w="576064"/>
              </a:tblGrid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3454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Gerade Verbindung 6"/>
          <p:cNvCxnSpPr/>
          <p:nvPr/>
        </p:nvCxnSpPr>
        <p:spPr>
          <a:xfrm>
            <a:off x="899592" y="2780928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mtClean="0"/>
              <a:t>n: Anzahl Probanden pro Gruppe</a:t>
            </a:r>
          </a:p>
          <a:p>
            <a:pPr>
              <a:buNone/>
            </a:pPr>
            <a:r>
              <a:rPr lang="de-DE" smtClean="0"/>
              <a:t>m: Anzahl Faktorstufen</a:t>
            </a:r>
            <a:endParaRPr lang="de-DE"/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527262"/>
              </p:ext>
            </p:extLst>
          </p:nvPr>
        </p:nvGraphicFramePr>
        <p:xfrm>
          <a:off x="611560" y="3208313"/>
          <a:ext cx="258762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2" name="Formel" r:id="rId3" imgW="1091880" imgH="482400" progId="Equation.3">
                  <p:embed/>
                </p:oleObj>
              </mc:Choice>
              <mc:Fallback>
                <p:oleObj name="Formel" r:id="rId3" imgW="109188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208313"/>
                        <a:ext cx="2587625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029520"/>
              </p:ext>
            </p:extLst>
          </p:nvPr>
        </p:nvGraphicFramePr>
        <p:xfrm>
          <a:off x="556642" y="4505300"/>
          <a:ext cx="39433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3" name="Formel" r:id="rId5" imgW="1663560" imgH="304560" progId="Equation.3">
                  <p:embed/>
                </p:oleObj>
              </mc:Choice>
              <mc:Fallback>
                <p:oleObj name="Formel" r:id="rId5" imgW="1663560" imgH="304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642" y="4505300"/>
                        <a:ext cx="394335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Schritt2: </a:t>
            </a:r>
            <a:r>
              <a:rPr lang="de-DE" dirty="0" err="1" smtClean="0"/>
              <a:t>Treatmentquadratsumme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Anteil, der auf 4 Stufen der unabhängigen Variablen zurückzuführen ist</a:t>
            </a:r>
          </a:p>
          <a:p>
            <a:r>
              <a:rPr lang="de-DE" dirty="0" smtClean="0"/>
              <a:t>Annahme, dass nur die unabhängige Variable Varianz in Ergebnis hervorruft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QS</a:t>
            </a:r>
            <a:r>
              <a:rPr lang="de-DE" baseline="-25000" dirty="0" err="1" smtClean="0"/>
              <a:t>treat</a:t>
            </a:r>
            <a:r>
              <a:rPr lang="de-DE" baseline="-25000" dirty="0" smtClean="0"/>
              <a:t> </a:t>
            </a:r>
            <a:r>
              <a:rPr lang="de-DE" dirty="0" smtClean="0"/>
              <a:t>= 70</a:t>
            </a:r>
          </a:p>
        </p:txBody>
      </p:sp>
      <p:graphicFrame>
        <p:nvGraphicFramePr>
          <p:cNvPr id="4" name="Inhaltsplatzhalter 3"/>
          <p:cNvGraphicFramePr>
            <a:graphicFrameLocks/>
          </p:cNvGraphicFramePr>
          <p:nvPr/>
        </p:nvGraphicFramePr>
        <p:xfrm>
          <a:off x="5148063" y="3717032"/>
          <a:ext cx="360040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3"/>
                <a:gridCol w="792088"/>
                <a:gridCol w="720080"/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95848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59648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95456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59256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9506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467544" y="3717032"/>
            <a:ext cx="46805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>
              <a:buFont typeface="Arial" pitchFamily="34" charset="0"/>
              <a:buChar char="•"/>
            </a:pPr>
            <a:r>
              <a:rPr lang="de-DE" sz="3200" dirty="0" smtClean="0"/>
              <a:t>Quadrierte Abweichung </a:t>
            </a:r>
            <a:r>
              <a:rPr lang="de-DE" sz="3200" dirty="0" smtClean="0"/>
              <a:t>der Mess-werte vom Gesamtmittelwert (=4) </a:t>
            </a:r>
          </a:p>
        </p:txBody>
      </p:sp>
      <p:graphicFrame>
        <p:nvGraphicFramePr>
          <p:cNvPr id="7" name="Inhaltsplatzhalter 3"/>
          <p:cNvGraphicFramePr>
            <a:graphicFrameLocks/>
          </p:cNvGraphicFramePr>
          <p:nvPr/>
        </p:nvGraphicFramePr>
        <p:xfrm>
          <a:off x="5436095" y="3717032"/>
          <a:ext cx="3600401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3"/>
                <a:gridCol w="792088"/>
                <a:gridCol w="720080"/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95848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5964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95456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59256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9506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9506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</a:t>
            </a:r>
            <a:r>
              <a:rPr lang="de-DE" baseline="-25000" dirty="0" smtClean="0"/>
              <a:t>i</a:t>
            </a:r>
            <a:r>
              <a:rPr lang="de-DE" dirty="0" smtClean="0"/>
              <a:t>: Gruppenmittelwert</a:t>
            </a:r>
            <a:endParaRPr lang="de-DE" dirty="0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554038" y="2484438"/>
          <a:ext cx="35496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8" name="Formel" r:id="rId3" imgW="1498320" imgH="330120" progId="Equation.3">
                  <p:embed/>
                </p:oleObj>
              </mc:Choice>
              <mc:Fallback>
                <p:oleObj name="Formel" r:id="rId3" imgW="1498320" imgH="330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2484438"/>
                        <a:ext cx="3549650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539552" y="1656510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3: Fehlerquadratsumme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Unterschiede in Messwerten pro Gruppe sind nur durch Störvariablen beeinflusst</a:t>
            </a:r>
          </a:p>
          <a:p>
            <a:r>
              <a:rPr lang="de-DE" dirty="0" smtClean="0"/>
              <a:t>Quadrierte Differenz der einzelnen Messwerte vom Gruppenmittelwert</a:t>
            </a:r>
          </a:p>
          <a:p>
            <a:r>
              <a:rPr lang="de-DE" dirty="0" err="1" smtClean="0"/>
              <a:t>QS</a:t>
            </a:r>
            <a:r>
              <a:rPr lang="de-DE" baseline="-25000" dirty="0" err="1" smtClean="0"/>
              <a:t>error</a:t>
            </a:r>
            <a:r>
              <a:rPr lang="de-DE" dirty="0" smtClean="0"/>
              <a:t> = 30</a:t>
            </a:r>
            <a:endParaRPr lang="de-DE" dirty="0"/>
          </a:p>
        </p:txBody>
      </p:sp>
      <p:graphicFrame>
        <p:nvGraphicFramePr>
          <p:cNvPr id="5" name="Inhaltsplatzhalter 3"/>
          <p:cNvGraphicFramePr>
            <a:graphicFrameLocks/>
          </p:cNvGraphicFramePr>
          <p:nvPr/>
        </p:nvGraphicFramePr>
        <p:xfrm>
          <a:off x="5148063" y="3356992"/>
          <a:ext cx="3600401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3"/>
                <a:gridCol w="792088"/>
                <a:gridCol w="720080"/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95848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59648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95456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59256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9506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506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Inhaltsplatzhalter 3"/>
          <p:cNvGraphicFramePr>
            <a:graphicFrameLocks/>
          </p:cNvGraphicFramePr>
          <p:nvPr/>
        </p:nvGraphicFramePr>
        <p:xfrm>
          <a:off x="5436095" y="3356992"/>
          <a:ext cx="3600401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3"/>
                <a:gridCol w="792088"/>
                <a:gridCol w="720080"/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95848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5964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95456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59256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9506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9506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75777" name="Object 1"/>
          <p:cNvGraphicFramePr>
            <a:graphicFrameLocks noChangeAspect="1"/>
          </p:cNvGraphicFramePr>
          <p:nvPr/>
        </p:nvGraphicFramePr>
        <p:xfrm>
          <a:off x="521271" y="1844824"/>
          <a:ext cx="412273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5" name="Formel" r:id="rId3" imgW="1739880" imgH="330120" progId="Equation.3">
                  <p:embed/>
                </p:oleObj>
              </mc:Choice>
              <mc:Fallback>
                <p:oleObj name="Formel" r:id="rId3" imgW="1739880" imgH="33012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271" y="1844824"/>
                        <a:ext cx="4122737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Zusammenhang </a:t>
            </a:r>
            <a:r>
              <a:rPr lang="de-DE" dirty="0" err="1" smtClean="0"/>
              <a:t>Quradatsummen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QS</a:t>
            </a:r>
            <a:r>
              <a:rPr lang="de-DE" baseline="-25000" dirty="0" err="1" smtClean="0"/>
              <a:t>tot</a:t>
            </a:r>
            <a:r>
              <a:rPr lang="de-DE" baseline="-25000" dirty="0" smtClean="0"/>
              <a:t> </a:t>
            </a:r>
            <a:r>
              <a:rPr lang="de-DE" dirty="0" smtClean="0"/>
              <a:t>= 100</a:t>
            </a:r>
          </a:p>
          <a:p>
            <a:r>
              <a:rPr lang="de-DE" dirty="0" err="1" smtClean="0"/>
              <a:t>QS</a:t>
            </a:r>
            <a:r>
              <a:rPr lang="de-DE" baseline="-25000" dirty="0" err="1" smtClean="0"/>
              <a:t>treat</a:t>
            </a:r>
            <a:r>
              <a:rPr lang="de-DE" baseline="-25000" dirty="0" smtClean="0"/>
              <a:t> </a:t>
            </a:r>
            <a:r>
              <a:rPr lang="de-DE" dirty="0" smtClean="0"/>
              <a:t>= 70</a:t>
            </a:r>
          </a:p>
          <a:p>
            <a:r>
              <a:rPr lang="de-DE" dirty="0" err="1" smtClean="0"/>
              <a:t>QS</a:t>
            </a:r>
            <a:r>
              <a:rPr lang="de-DE" baseline="-25000" dirty="0" err="1" smtClean="0"/>
              <a:t>error</a:t>
            </a:r>
            <a:r>
              <a:rPr lang="de-DE" dirty="0" smtClean="0"/>
              <a:t> = 30</a:t>
            </a:r>
          </a:p>
          <a:p>
            <a:endParaRPr lang="de-DE" dirty="0" smtClean="0"/>
          </a:p>
          <a:p>
            <a:r>
              <a:rPr lang="de-DE" dirty="0" err="1" smtClean="0"/>
              <a:t>QS</a:t>
            </a:r>
            <a:r>
              <a:rPr lang="de-DE" baseline="-25000" dirty="0" err="1" smtClean="0"/>
              <a:t>tot</a:t>
            </a:r>
            <a:r>
              <a:rPr lang="de-DE" dirty="0" smtClean="0"/>
              <a:t>  = </a:t>
            </a:r>
            <a:r>
              <a:rPr lang="de-DE" dirty="0" err="1" smtClean="0"/>
              <a:t>QS</a:t>
            </a:r>
            <a:r>
              <a:rPr lang="de-DE" baseline="-25000" dirty="0" err="1" smtClean="0"/>
              <a:t>treat</a:t>
            </a:r>
            <a:r>
              <a:rPr lang="de-DE" dirty="0" smtClean="0"/>
              <a:t>  + </a:t>
            </a:r>
            <a:r>
              <a:rPr lang="de-DE" dirty="0" err="1" smtClean="0"/>
              <a:t>QS</a:t>
            </a:r>
            <a:r>
              <a:rPr lang="de-DE" baseline="-25000" dirty="0" err="1" smtClean="0"/>
              <a:t>error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4a: Freiheitsgrade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pPr lvl="0"/>
            <a:r>
              <a:rPr lang="de-DE" dirty="0" err="1" smtClean="0">
                <a:solidFill>
                  <a:prstClr val="black"/>
                </a:solidFill>
              </a:rPr>
              <a:t>df</a:t>
            </a:r>
            <a:r>
              <a:rPr lang="de-DE" baseline="-25000" dirty="0" err="1" smtClean="0">
                <a:solidFill>
                  <a:prstClr val="black"/>
                </a:solidFill>
              </a:rPr>
              <a:t>tot</a:t>
            </a:r>
            <a:r>
              <a:rPr lang="de-DE" dirty="0" smtClean="0">
                <a:solidFill>
                  <a:prstClr val="black"/>
                </a:solidFill>
              </a:rPr>
              <a:t>: </a:t>
            </a:r>
            <a:r>
              <a:rPr lang="de-DE" sz="2400" dirty="0" smtClean="0">
                <a:solidFill>
                  <a:prstClr val="black"/>
                </a:solidFill>
              </a:rPr>
              <a:t>Anzahl </a:t>
            </a:r>
            <a:r>
              <a:rPr lang="de-DE" sz="2400" dirty="0" err="1" smtClean="0">
                <a:solidFill>
                  <a:prstClr val="black"/>
                </a:solidFill>
              </a:rPr>
              <a:t>Faktorstufen</a:t>
            </a:r>
            <a:r>
              <a:rPr lang="de-DE" sz="2400" dirty="0" smtClean="0">
                <a:solidFill>
                  <a:prstClr val="black"/>
                </a:solidFill>
              </a:rPr>
              <a:t> * Anzahl Probanden pro Stufe – 1 (=19)</a:t>
            </a:r>
          </a:p>
          <a:p>
            <a:r>
              <a:rPr lang="de-DE" dirty="0" err="1" smtClean="0"/>
              <a:t>df</a:t>
            </a:r>
            <a:r>
              <a:rPr lang="de-DE" baseline="-25000" dirty="0" err="1" smtClean="0"/>
              <a:t>treat</a:t>
            </a:r>
            <a:r>
              <a:rPr lang="de-DE" dirty="0" smtClean="0"/>
              <a:t> : </a:t>
            </a:r>
            <a:r>
              <a:rPr lang="de-DE" sz="2400" dirty="0" smtClean="0"/>
              <a:t>Anzahl </a:t>
            </a:r>
            <a:r>
              <a:rPr lang="de-DE" sz="2400" dirty="0" err="1" smtClean="0"/>
              <a:t>Faktorstufen</a:t>
            </a:r>
            <a:r>
              <a:rPr lang="de-DE" sz="2400" dirty="0" smtClean="0"/>
              <a:t> – 1 (=3)</a:t>
            </a:r>
          </a:p>
          <a:p>
            <a:r>
              <a:rPr lang="de-DE" dirty="0" err="1" smtClean="0"/>
              <a:t>df</a:t>
            </a:r>
            <a:r>
              <a:rPr lang="de-DE" baseline="-25000" dirty="0" err="1" smtClean="0"/>
              <a:t>error</a:t>
            </a:r>
            <a:r>
              <a:rPr lang="de-DE" dirty="0" smtClean="0"/>
              <a:t>: </a:t>
            </a:r>
            <a:r>
              <a:rPr lang="de-DE" sz="2400" dirty="0" smtClean="0"/>
              <a:t>Anzahl Faktorstufen * (Anzahl Probanden </a:t>
            </a:r>
            <a:r>
              <a:rPr lang="de-DE" sz="2400" dirty="0" smtClean="0">
                <a:solidFill>
                  <a:prstClr val="black"/>
                </a:solidFill>
              </a:rPr>
              <a:t>pro Stufe </a:t>
            </a:r>
            <a:r>
              <a:rPr lang="de-DE" sz="2400" dirty="0" smtClean="0"/>
              <a:t>– 1) </a:t>
            </a:r>
            <a:r>
              <a:rPr lang="de-DE" sz="2400" dirty="0"/>
              <a:t>(</a:t>
            </a:r>
            <a:r>
              <a:rPr lang="de-DE" sz="2400" dirty="0" smtClean="0"/>
              <a:t>=16)</a:t>
            </a:r>
            <a:endParaRPr lang="de-DE" sz="2400" baseline="-25000" dirty="0" smtClean="0"/>
          </a:p>
          <a:p>
            <a:pPr>
              <a:buNone/>
            </a:pPr>
            <a:endParaRPr lang="de-DE" sz="2400" dirty="0" smtClean="0"/>
          </a:p>
          <a:p>
            <a:r>
              <a:rPr lang="de-DE" dirty="0" err="1" smtClean="0"/>
              <a:t>df</a:t>
            </a:r>
            <a:r>
              <a:rPr lang="de-DE" baseline="-25000" dirty="0" err="1" smtClean="0"/>
              <a:t>tot</a:t>
            </a:r>
            <a:r>
              <a:rPr lang="de-DE" dirty="0" smtClean="0"/>
              <a:t> = </a:t>
            </a:r>
            <a:r>
              <a:rPr lang="de-DE" dirty="0" err="1" smtClean="0"/>
              <a:t>df</a:t>
            </a:r>
            <a:r>
              <a:rPr lang="de-DE" baseline="-25000" dirty="0" err="1" smtClean="0"/>
              <a:t>treat</a:t>
            </a:r>
            <a:r>
              <a:rPr lang="de-DE" baseline="-25000" dirty="0" smtClean="0"/>
              <a:t> </a:t>
            </a:r>
            <a:r>
              <a:rPr lang="de-DE" dirty="0" smtClean="0"/>
              <a:t>+ </a:t>
            </a:r>
            <a:r>
              <a:rPr lang="de-DE" dirty="0" err="1" smtClean="0"/>
              <a:t>df</a:t>
            </a:r>
            <a:r>
              <a:rPr lang="de-DE" baseline="-25000" dirty="0" err="1" smtClean="0"/>
              <a:t>error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4b: Varianzen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539552" y="3267671"/>
          <a:ext cx="40640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0" name="Formel" r:id="rId3" imgW="1714320" imgH="431640" progId="Equation.3">
                  <p:embed/>
                </p:oleObj>
              </mc:Choice>
              <mc:Fallback>
                <p:oleObj name="Formel" r:id="rId3" imgW="171432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267671"/>
                        <a:ext cx="4064000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539552" y="1755403"/>
          <a:ext cx="418465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1" name="Formel" r:id="rId5" imgW="1765080" imgH="431640" progId="Equation.3">
                  <p:embed/>
                </p:oleObj>
              </mc:Choice>
              <mc:Fallback>
                <p:oleObj name="Formel" r:id="rId5" imgW="176508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755403"/>
                        <a:ext cx="4184650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534863" y="4725144"/>
          <a:ext cx="382111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2" name="Formel" r:id="rId7" imgW="1612800" imgH="431640" progId="Equation.3">
                  <p:embed/>
                </p:oleObj>
              </mc:Choice>
              <mc:Fallback>
                <p:oleObj name="Formel" r:id="rId7" imgW="161280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863" y="4725144"/>
                        <a:ext cx="3821113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Weitere Validitätsarten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Konstruktvalidität</a:t>
            </a:r>
            <a:endParaRPr lang="en-US" dirty="0" smtClean="0"/>
          </a:p>
          <a:p>
            <a:pPr lvl="1"/>
            <a:r>
              <a:rPr lang="en-US" dirty="0" err="1" smtClean="0"/>
              <a:t>Beschreibt</a:t>
            </a:r>
            <a:r>
              <a:rPr lang="en-US" dirty="0" smtClean="0"/>
              <a:t>, </a:t>
            </a:r>
            <a:r>
              <a:rPr lang="en-US" dirty="0" err="1" smtClean="0"/>
              <a:t>wie</a:t>
            </a:r>
            <a:r>
              <a:rPr lang="en-US" dirty="0" smtClean="0"/>
              <a:t> gut das </a:t>
            </a:r>
            <a:r>
              <a:rPr lang="en-US" dirty="0" err="1" smtClean="0"/>
              <a:t>Konstrukt</a:t>
            </a:r>
            <a:r>
              <a:rPr lang="en-US" dirty="0" smtClean="0"/>
              <a:t> </a:t>
            </a:r>
            <a:r>
              <a:rPr lang="en-US" dirty="0" err="1" smtClean="0"/>
              <a:t>gemessen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endParaRPr lang="en-US" dirty="0" smtClean="0"/>
          </a:p>
          <a:p>
            <a:pPr lvl="1"/>
            <a:r>
              <a:rPr lang="en-US" dirty="0" err="1" smtClean="0"/>
              <a:t>Bsp</a:t>
            </a:r>
            <a:r>
              <a:rPr lang="en-US" dirty="0" smtClean="0"/>
              <a:t>: </a:t>
            </a:r>
            <a:r>
              <a:rPr lang="en-US" dirty="0" err="1" smtClean="0"/>
              <a:t>Programmverständnis</a:t>
            </a:r>
            <a:r>
              <a:rPr lang="en-US" dirty="0" smtClean="0"/>
              <a:t>, </a:t>
            </a:r>
            <a:r>
              <a:rPr lang="en-US" dirty="0" err="1" smtClean="0"/>
              <a:t>Intelligenz</a:t>
            </a:r>
            <a:endParaRPr lang="en-US" dirty="0" smtClean="0"/>
          </a:p>
          <a:p>
            <a:r>
              <a:rPr lang="en-US" dirty="0" smtClean="0"/>
              <a:t>Statistical Conclusion Validity</a:t>
            </a:r>
          </a:p>
          <a:p>
            <a:pPr lvl="1"/>
            <a:r>
              <a:rPr lang="en-US" dirty="0" err="1" smtClean="0"/>
              <a:t>Angemessenheit</a:t>
            </a:r>
            <a:r>
              <a:rPr lang="en-US" dirty="0" smtClean="0"/>
              <a:t> der </a:t>
            </a:r>
            <a:r>
              <a:rPr lang="en-US" dirty="0" err="1" smtClean="0"/>
              <a:t>statistischen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595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5: F-Wert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dirty="0" smtClean="0"/>
              <a:t>: Mittelwerte aller Gruppen sind gleich</a:t>
            </a:r>
          </a:p>
          <a:p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Signifikanter Unterschied, d.h.:</a:t>
            </a:r>
          </a:p>
          <a:p>
            <a:pPr indent="17463">
              <a:buNone/>
            </a:pPr>
            <a:r>
              <a:rPr lang="de-DE" dirty="0" smtClean="0"/>
              <a:t>Min. 2 Mittelwerte unterscheiden sich</a:t>
            </a:r>
          </a:p>
        </p:txBody>
      </p:sp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1475656" y="2204864"/>
          <a:ext cx="21669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66" name="Formel" r:id="rId3" imgW="914400" imgH="203040" progId="Equation.3">
                  <p:embed/>
                </p:oleObj>
              </mc:Choice>
              <mc:Fallback>
                <p:oleObj name="Formel" r:id="rId3" imgW="91440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204864"/>
                        <a:ext cx="216693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917575" y="2852738"/>
          <a:ext cx="40036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67" name="Formel" r:id="rId5" imgW="1688760" imgH="431640" progId="Equation.3">
                  <p:embed/>
                </p:oleObj>
              </mc:Choice>
              <mc:Fallback>
                <p:oleObj name="Formel" r:id="rId5" imgW="168876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2852738"/>
                        <a:ext cx="4003675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855663" y="4149725"/>
          <a:ext cx="4094162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68" name="Formel" r:id="rId7" imgW="1726920" imgH="241200" progId="Equation.3">
                  <p:embed/>
                </p:oleObj>
              </mc:Choice>
              <mc:Fallback>
                <p:oleObj name="Formel" r:id="rId7" imgW="172692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4149725"/>
                        <a:ext cx="4094162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6: Einzelvergleiche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602160"/>
              </p:ext>
            </p:extLst>
          </p:nvPr>
        </p:nvGraphicFramePr>
        <p:xfrm>
          <a:off x="457200" y="1600200"/>
          <a:ext cx="5626968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745"/>
                <a:gridCol w="911943"/>
                <a:gridCol w="864096"/>
                <a:gridCol w="864096"/>
                <a:gridCol w="792088"/>
              </a:tblGrid>
              <a:tr h="395064">
                <a:tc>
                  <a:txBody>
                    <a:bodyPr/>
                    <a:lstStyle/>
                    <a:p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5064"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Mittel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755576" y="3951312"/>
          <a:ext cx="2951162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44" name="Formel" r:id="rId3" imgW="1244520" imgH="507960" progId="Equation.3">
                  <p:embed/>
                </p:oleObj>
              </mc:Choice>
              <mc:Fallback>
                <p:oleObj name="Formel" r:id="rId3" imgW="1244520" imgH="507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951312"/>
                        <a:ext cx="2951162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Inhaltsplatzhalt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DE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de-DE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DE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3707904" y="3946911"/>
          <a:ext cx="4062412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45" name="Formel" r:id="rId5" imgW="1714320" imgH="444240" progId="Equation.3">
                  <p:embed/>
                </p:oleObj>
              </mc:Choice>
              <mc:Fallback>
                <p:oleObj name="Formel" r:id="rId5" imgW="171432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3946911"/>
                        <a:ext cx="4062412" cy="1055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757238" y="3213100"/>
          <a:ext cx="743743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46" name="Formel" r:id="rId7" imgW="3136680" imgH="253800" progId="Equation.3">
                  <p:embed/>
                </p:oleObj>
              </mc:Choice>
              <mc:Fallback>
                <p:oleObj name="Formel" r:id="rId7" imgW="313668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3213100"/>
                        <a:ext cx="7437437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814244"/>
              </p:ext>
            </p:extLst>
          </p:nvPr>
        </p:nvGraphicFramePr>
        <p:xfrm>
          <a:off x="6372200" y="1772816"/>
          <a:ext cx="16256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47" name="Formel" r:id="rId9" imgW="685800" imgH="291960" progId="Equation.3">
                  <p:embed/>
                </p:oleObj>
              </mc:Choice>
              <mc:Fallback>
                <p:oleObj name="Formel" r:id="rId9" imgW="685800" imgH="2919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1772816"/>
                        <a:ext cx="1625600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900113" y="5373688"/>
          <a:ext cx="4094162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48" name="Formel" r:id="rId11" imgW="1726920" imgH="241200" progId="Equation.3">
                  <p:embed/>
                </p:oleObj>
              </mc:Choice>
              <mc:Fallback>
                <p:oleObj name="Formel" r:id="rId11" imgW="172692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373688"/>
                        <a:ext cx="4094162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Zweifaktorielle</a:t>
            </a:r>
            <a:r>
              <a:rPr lang="de-DE" dirty="0" smtClean="0"/>
              <a:t> ANOVA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Überprüfung, ob der Einfluss von 2 Faktoren signifikant ist</a:t>
            </a:r>
          </a:p>
          <a:p>
            <a:r>
              <a:rPr lang="de-DE" dirty="0" smtClean="0"/>
              <a:t>Unterschied zur </a:t>
            </a:r>
            <a:r>
              <a:rPr lang="de-DE" dirty="0" err="1" smtClean="0"/>
              <a:t>einfaktoriellen</a:t>
            </a:r>
            <a:r>
              <a:rPr lang="de-DE" dirty="0" smtClean="0"/>
              <a:t> ANOVA:</a:t>
            </a:r>
          </a:p>
          <a:p>
            <a:pPr lvl="1"/>
            <a:r>
              <a:rPr lang="de-DE" dirty="0" smtClean="0"/>
              <a:t>Haupteffekte</a:t>
            </a:r>
          </a:p>
          <a:p>
            <a:pPr lvl="1"/>
            <a:r>
              <a:rPr lang="de-DE" dirty="0" smtClean="0"/>
              <a:t>Interaktionseffekte</a:t>
            </a:r>
          </a:p>
          <a:p>
            <a:r>
              <a:rPr lang="de-DE" dirty="0" smtClean="0"/>
              <a:t>Hypothesen:</a:t>
            </a:r>
          </a:p>
          <a:p>
            <a:pPr lvl="1"/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sz="2000" baseline="-25000" dirty="0" smtClean="0"/>
              <a:t>A</a:t>
            </a:r>
            <a:r>
              <a:rPr lang="de-DE" dirty="0" smtClean="0"/>
              <a:t>: Gleiche Mittelwerte in </a:t>
            </a:r>
            <a:r>
              <a:rPr lang="de-DE" dirty="0" err="1" smtClean="0"/>
              <a:t>Faktorstufen</a:t>
            </a:r>
            <a:r>
              <a:rPr lang="de-DE" dirty="0" smtClean="0"/>
              <a:t> von A</a:t>
            </a:r>
          </a:p>
          <a:p>
            <a:pPr lvl="1"/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sz="2000" baseline="-25000" dirty="0" smtClean="0"/>
              <a:t>B</a:t>
            </a:r>
            <a:r>
              <a:rPr lang="de-DE" dirty="0" smtClean="0"/>
              <a:t>: Gleiche Mittelwerte in </a:t>
            </a:r>
            <a:r>
              <a:rPr lang="de-DE" dirty="0" err="1" smtClean="0"/>
              <a:t>Faktorstufen</a:t>
            </a:r>
            <a:r>
              <a:rPr lang="de-DE" dirty="0" smtClean="0"/>
              <a:t> von B</a:t>
            </a:r>
          </a:p>
          <a:p>
            <a:pPr lvl="1"/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sz="2000" baseline="-25000" dirty="0" smtClean="0"/>
              <a:t>AxB</a:t>
            </a:r>
            <a:r>
              <a:rPr lang="de-DE" dirty="0" smtClean="0"/>
              <a:t>: Keine Interaktion zwischen A und B</a:t>
            </a:r>
          </a:p>
          <a:p>
            <a:pPr lvl="1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1: Totale Quadratsumme </a:t>
            </a:r>
            <a:endParaRPr lang="de-DE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995541"/>
              </p:ext>
            </p:extLst>
          </p:nvPr>
        </p:nvGraphicFramePr>
        <p:xfrm>
          <a:off x="-396552" y="1600200"/>
          <a:ext cx="8234327" cy="2472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327"/>
              </a:tblGrid>
              <a:tr h="2472283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61826" marR="11618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5687158"/>
              </p:ext>
            </p:extLst>
          </p:nvPr>
        </p:nvGraphicFramePr>
        <p:xfrm>
          <a:off x="621904" y="1556745"/>
          <a:ext cx="3528392" cy="2468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936104"/>
                <a:gridCol w="936104"/>
                <a:gridCol w="936104"/>
              </a:tblGrid>
              <a:tr h="41147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827550"/>
              </p:ext>
            </p:extLst>
          </p:nvPr>
        </p:nvGraphicFramePr>
        <p:xfrm>
          <a:off x="1702024" y="2009802"/>
          <a:ext cx="2808312" cy="206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936104"/>
                <a:gridCol w="936104"/>
              </a:tblGrid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26.01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15.21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65.61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24.01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26.01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24.01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15.21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26.01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24.01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5924339"/>
              </p:ext>
            </p:extLst>
          </p:nvPr>
        </p:nvGraphicFramePr>
        <p:xfrm>
          <a:off x="621904" y="4022071"/>
          <a:ext cx="3528392" cy="2057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936104"/>
                <a:gridCol w="936104"/>
                <a:gridCol w="936104"/>
              </a:tblGrid>
              <a:tr h="411474">
                <a:tc>
                  <a:txBody>
                    <a:bodyPr/>
                    <a:lstStyle/>
                    <a:p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Inhaltsplatzhalt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6808662"/>
              </p:ext>
            </p:extLst>
          </p:nvPr>
        </p:nvGraphicFramePr>
        <p:xfrm>
          <a:off x="693912" y="4057501"/>
          <a:ext cx="648072" cy="2054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</a:tblGrid>
              <a:tr h="2054226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Inhaltsplatzhalter 2"/>
          <p:cNvSpPr txBox="1">
            <a:spLocks/>
          </p:cNvSpPr>
          <p:nvPr/>
        </p:nvSpPr>
        <p:spPr>
          <a:xfrm>
            <a:off x="4788024" y="1988840"/>
            <a:ext cx="3898776" cy="413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Quadrierte Abweichung aller Messwerte vom Gesamtmittelwert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 smtClean="0"/>
              <a:t>G: 16,9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QS</a:t>
            </a:r>
            <a:r>
              <a:rPr kumimoji="0" lang="de-DE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</a:t>
            </a:r>
            <a:r>
              <a:rPr kumimoji="0" lang="de-DE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348.7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5031331"/>
              </p:ext>
            </p:extLst>
          </p:nvPr>
        </p:nvGraphicFramePr>
        <p:xfrm>
          <a:off x="1702024" y="4064372"/>
          <a:ext cx="2808312" cy="206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936104"/>
                <a:gridCol w="936104"/>
              </a:tblGrid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1.21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4.41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4.41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8.41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15.21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4.41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8.41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4" name="Gerade Verbindung 13"/>
          <p:cNvCxnSpPr/>
          <p:nvPr/>
        </p:nvCxnSpPr>
        <p:spPr>
          <a:xfrm>
            <a:off x="5220072" y="4149080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549523" y="1700213"/>
          <a:ext cx="44545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4" name="Formel" r:id="rId3" imgW="1879560" imgH="304560" progId="Equation.3">
                  <p:embed/>
                </p:oleObj>
              </mc:Choice>
              <mc:Fallback>
                <p:oleObj name="Formel" r:id="rId3" imgW="187956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23" y="1700213"/>
                        <a:ext cx="445452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Schritt 2: Quadratsumme der Zellen</a:t>
            </a:r>
            <a:endParaRPr lang="de-DE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827584" y="4077072"/>
            <a:ext cx="4104456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Quadrierte Abweichung der Gruppenmittelwerte</a:t>
            </a:r>
            <a:r>
              <a:rPr kumimoji="0" lang="de-DE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vom Gesamtmittelwert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QS</a:t>
            </a:r>
            <a:r>
              <a:rPr lang="de-DE" sz="2800" baseline="-25000" dirty="0" err="1" smtClean="0"/>
              <a:t>cells</a:t>
            </a:r>
            <a:r>
              <a:rPr kumimoji="0" lang="de-DE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307.9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Inhaltsplatzhalter 7"/>
          <p:cNvGraphicFramePr>
            <a:graphicFrameLocks/>
          </p:cNvGraphicFramePr>
          <p:nvPr/>
        </p:nvGraphicFramePr>
        <p:xfrm>
          <a:off x="5220072" y="1600200"/>
          <a:ext cx="2880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94421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5*(22.4-16.9)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5*(18.8-16.9)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5*(15.6-16.9)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5*(17.6-16.9)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5*(12.4-16.9)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5*(14.6-16.9)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Inhaltsplatzhalter 3"/>
          <p:cNvGraphicFramePr>
            <a:graphicFrameLocks/>
          </p:cNvGraphicFramePr>
          <p:nvPr/>
        </p:nvGraphicFramePr>
        <p:xfrm>
          <a:off x="755576" y="1772816"/>
          <a:ext cx="367240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864096"/>
                <a:gridCol w="864096"/>
                <a:gridCol w="864096"/>
              </a:tblGrid>
              <a:tr h="19618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22.4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12.4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18.8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14.6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AB</a:t>
            </a:r>
            <a:r>
              <a:rPr lang="de-DE" baseline="-25000" dirty="0" err="1" smtClean="0"/>
              <a:t>ij</a:t>
            </a:r>
            <a:r>
              <a:rPr lang="de-DE" dirty="0" smtClean="0"/>
              <a:t>: Mittelwerte der einzelnen Gruppen</a:t>
            </a:r>
            <a:endParaRPr lang="de-DE" baseline="-25000" dirty="0"/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825500" y="1700213"/>
          <a:ext cx="424338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72" name="Formel" r:id="rId3" imgW="1790640" imgH="304560" progId="Equation.3">
                  <p:embed/>
                </p:oleObj>
              </mc:Choice>
              <mc:Fallback>
                <p:oleObj name="Formel" r:id="rId3" imgW="179064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700213"/>
                        <a:ext cx="4243388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883004" y="2708920"/>
            <a:ext cx="5040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3: Fehlerquadratsumme</a:t>
            </a:r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525963"/>
          </a:xfrm>
        </p:spPr>
        <p:txBody>
          <a:bodyPr>
            <a:normAutofit fontScale="92500"/>
          </a:bodyPr>
          <a:lstStyle/>
          <a:p>
            <a:r>
              <a:rPr lang="de-DE" dirty="0" smtClean="0"/>
              <a:t>Unterschiede in Messwerten pro Gruppe sind nur durch Störvariablen beeinflusst</a:t>
            </a:r>
          </a:p>
          <a:p>
            <a:r>
              <a:rPr lang="de-DE" dirty="0" smtClean="0"/>
              <a:t>Quadrierte Differenz </a:t>
            </a:r>
            <a:r>
              <a:rPr lang="de-DE" dirty="0" smtClean="0"/>
              <a:t>der einzelnen Messwerte vom Gruppenmittelwert</a:t>
            </a:r>
          </a:p>
          <a:p>
            <a:r>
              <a:rPr lang="de-DE" dirty="0" err="1" smtClean="0"/>
              <a:t>QS</a:t>
            </a:r>
            <a:r>
              <a:rPr lang="de-DE" baseline="-25000" dirty="0" err="1" smtClean="0"/>
              <a:t>error</a:t>
            </a:r>
            <a:r>
              <a:rPr lang="de-DE" dirty="0" smtClean="0"/>
              <a:t> = 40,80</a:t>
            </a:r>
          </a:p>
          <a:p>
            <a:endParaRPr lang="de-DE" dirty="0"/>
          </a:p>
        </p:txBody>
      </p:sp>
      <p:graphicFrame>
        <p:nvGraphicFramePr>
          <p:cNvPr id="12" name="Inhaltsplatzhalter 3"/>
          <p:cNvGraphicFramePr>
            <a:graphicFrameLocks/>
          </p:cNvGraphicFramePr>
          <p:nvPr/>
        </p:nvGraphicFramePr>
        <p:xfrm>
          <a:off x="5364088" y="1124747"/>
          <a:ext cx="3672408" cy="276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864096"/>
                <a:gridCol w="1008112"/>
                <a:gridCol w="864096"/>
              </a:tblGrid>
              <a:tr h="390900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090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ysClr val="windowText" lastClr="000000"/>
                          </a:solidFill>
                        </a:rPr>
                        <a:t>Mittel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ysClr val="windowText" lastClr="000000"/>
                          </a:solidFill>
                        </a:rPr>
                        <a:t>22.4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ysClr val="windowText" lastClr="000000"/>
                          </a:solidFill>
                        </a:rPr>
                        <a:t>15.6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12.4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Inhaltsplatzhalter 3"/>
          <p:cNvGraphicFramePr>
            <a:graphicFrameLocks/>
          </p:cNvGraphicFramePr>
          <p:nvPr/>
        </p:nvGraphicFramePr>
        <p:xfrm>
          <a:off x="5364088" y="3861048"/>
          <a:ext cx="3528392" cy="2468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864096"/>
                <a:gridCol w="1008112"/>
                <a:gridCol w="720080"/>
              </a:tblGrid>
              <a:tr h="411474">
                <a:tc>
                  <a:txBody>
                    <a:bodyPr/>
                    <a:lstStyle/>
                    <a:p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474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ysClr val="windowText" lastClr="000000"/>
                          </a:solidFill>
                        </a:rPr>
                        <a:t>Mittel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ysClr val="windowText" lastClr="000000"/>
                          </a:solidFill>
                        </a:rPr>
                        <a:t>18.8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ysClr val="windowText" lastClr="000000"/>
                          </a:solidFill>
                        </a:rPr>
                        <a:t>17.6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ysClr val="windowText" lastClr="000000"/>
                          </a:solidFill>
                        </a:rPr>
                        <a:t>14.6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Inhaltsplatzhalt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4351444"/>
              </p:ext>
            </p:extLst>
          </p:nvPr>
        </p:nvGraphicFramePr>
        <p:xfrm>
          <a:off x="5364088" y="1124744"/>
          <a:ext cx="504056" cy="2472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</a:tblGrid>
              <a:tr h="2472283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Inhaltsplatzhalt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6804697"/>
              </p:ext>
            </p:extLst>
          </p:nvPr>
        </p:nvGraphicFramePr>
        <p:xfrm>
          <a:off x="5436096" y="3861048"/>
          <a:ext cx="648072" cy="2054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</a:tblGrid>
              <a:tr h="2054226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Inhaltsplatzhalter 3"/>
          <p:cNvGraphicFramePr>
            <a:graphicFrameLocks/>
          </p:cNvGraphicFramePr>
          <p:nvPr/>
        </p:nvGraphicFramePr>
        <p:xfrm>
          <a:off x="6613624" y="1556792"/>
          <a:ext cx="2808312" cy="1995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936104"/>
                <a:gridCol w="936104"/>
              </a:tblGrid>
              <a:tr h="399052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9052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6.76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9052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9052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1.96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9052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Inhaltsplatzhalter 3"/>
          <p:cNvGraphicFramePr>
            <a:graphicFrameLocks/>
          </p:cNvGraphicFramePr>
          <p:nvPr/>
        </p:nvGraphicFramePr>
        <p:xfrm>
          <a:off x="6613624" y="3890356"/>
          <a:ext cx="2808312" cy="206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936104"/>
                <a:gridCol w="936104"/>
              </a:tblGrid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0.64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1.96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1.96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0.04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5.76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3.24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1.96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4.84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2.56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2.56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0.04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2.56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AB</a:t>
            </a:r>
            <a:r>
              <a:rPr lang="de-DE" baseline="-25000" dirty="0" err="1" smtClean="0"/>
              <a:t>ij</a:t>
            </a:r>
            <a:r>
              <a:rPr lang="de-DE" dirty="0" smtClean="0"/>
              <a:t>: Mittelwerte der einzelnen Gruppen</a:t>
            </a:r>
            <a:endParaRPr lang="de-DE" baseline="-25000" dirty="0"/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539552" y="1700213"/>
          <a:ext cx="50276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8" name="Formel" r:id="rId3" imgW="2120760" imgH="304560" progId="Equation.3">
                  <p:embed/>
                </p:oleObj>
              </mc:Choice>
              <mc:Fallback>
                <p:oleObj name="Formel" r:id="rId3" imgW="212076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700213"/>
                        <a:ext cx="5027613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883004" y="2708920"/>
            <a:ext cx="5040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Zusammenhang Quadratsummen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QS</a:t>
            </a:r>
            <a:r>
              <a:rPr lang="de-DE" baseline="-25000" dirty="0" err="1" smtClean="0"/>
              <a:t>tot</a:t>
            </a:r>
            <a:r>
              <a:rPr lang="de-DE" baseline="-25000" dirty="0" smtClean="0"/>
              <a:t> </a:t>
            </a:r>
            <a:r>
              <a:rPr lang="de-DE" dirty="0" smtClean="0"/>
              <a:t>= 348.7</a:t>
            </a:r>
          </a:p>
          <a:p>
            <a:r>
              <a:rPr lang="de-DE" dirty="0" err="1" smtClean="0"/>
              <a:t>QS</a:t>
            </a:r>
            <a:r>
              <a:rPr lang="de-DE" baseline="-25000" dirty="0" err="1" smtClean="0"/>
              <a:t>cells</a:t>
            </a:r>
            <a:r>
              <a:rPr lang="de-DE" baseline="-25000" dirty="0" smtClean="0"/>
              <a:t> </a:t>
            </a:r>
            <a:r>
              <a:rPr lang="de-DE" dirty="0" smtClean="0"/>
              <a:t>= 307.9</a:t>
            </a:r>
          </a:p>
          <a:p>
            <a:r>
              <a:rPr lang="de-DE" dirty="0" err="1" smtClean="0"/>
              <a:t>QS</a:t>
            </a:r>
            <a:r>
              <a:rPr lang="de-DE" baseline="-25000" dirty="0" err="1" smtClean="0"/>
              <a:t>error</a:t>
            </a:r>
            <a:r>
              <a:rPr lang="de-DE" dirty="0" smtClean="0"/>
              <a:t> = 40.8</a:t>
            </a:r>
          </a:p>
          <a:p>
            <a:endParaRPr lang="de-DE" dirty="0" smtClean="0"/>
          </a:p>
          <a:p>
            <a:r>
              <a:rPr lang="de-DE" dirty="0" err="1" smtClean="0"/>
              <a:t>QS</a:t>
            </a:r>
            <a:r>
              <a:rPr lang="de-DE" baseline="-25000" dirty="0" err="1" smtClean="0"/>
              <a:t>tot</a:t>
            </a:r>
            <a:r>
              <a:rPr lang="de-DE" dirty="0" smtClean="0"/>
              <a:t>  = </a:t>
            </a:r>
            <a:r>
              <a:rPr lang="de-DE" dirty="0" err="1" smtClean="0"/>
              <a:t>QS</a:t>
            </a:r>
            <a:r>
              <a:rPr lang="de-DE" baseline="-25000" dirty="0" err="1" smtClean="0"/>
              <a:t>cells</a:t>
            </a:r>
            <a:r>
              <a:rPr lang="de-DE" baseline="-25000" dirty="0" smtClean="0"/>
              <a:t> </a:t>
            </a:r>
            <a:r>
              <a:rPr lang="de-DE" dirty="0" smtClean="0"/>
              <a:t>+ </a:t>
            </a:r>
            <a:r>
              <a:rPr lang="de-DE" dirty="0" err="1" smtClean="0"/>
              <a:t>QS</a:t>
            </a:r>
            <a:r>
              <a:rPr lang="de-DE" baseline="-25000" dirty="0" err="1" smtClean="0"/>
              <a:t>error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Lernziele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 durchführen und interpretieren können</a:t>
            </a:r>
          </a:p>
          <a:p>
            <a:r>
              <a:rPr lang="de-DE" dirty="0" smtClean="0">
                <a:sym typeface="Symbol"/>
              </a:rPr>
              <a:t>Korrekte Korrelationen abhängig vom Skalenniveau berechnen und interpretieren können</a:t>
            </a:r>
          </a:p>
          <a:p>
            <a:r>
              <a:rPr lang="de-DE" dirty="0" smtClean="0"/>
              <a:t>Problem des multiplen Testens verstehen</a:t>
            </a:r>
          </a:p>
          <a:p>
            <a:r>
              <a:rPr lang="de-DE" dirty="0" smtClean="0"/>
              <a:t>Varianzanalysen durchführen und interpretieren können</a:t>
            </a:r>
            <a:endParaRPr lang="de-DE" dirty="0" smtClean="0">
              <a:sym typeface="Symbol"/>
            </a:endParaRP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Schritt 4: Quadratsumme Haupteffekte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251520" y="1600200"/>
            <a:ext cx="4608512" cy="4525963"/>
          </a:xfrm>
        </p:spPr>
        <p:txBody>
          <a:bodyPr/>
          <a:lstStyle/>
          <a:p>
            <a:r>
              <a:rPr lang="de-DE" dirty="0" smtClean="0"/>
              <a:t>Faktor A: Differenz der Gruppenmittelwerte vom Gesamtmittelwert</a:t>
            </a:r>
          </a:p>
          <a:p>
            <a:r>
              <a:rPr lang="de-DE" dirty="0" smtClean="0"/>
              <a:t>G: 16.9</a:t>
            </a:r>
          </a:p>
          <a:p>
            <a:r>
              <a:rPr lang="de-DE" dirty="0" err="1" smtClean="0"/>
              <a:t>Wichtung</a:t>
            </a:r>
            <a:r>
              <a:rPr lang="de-DE" dirty="0" smtClean="0"/>
              <a:t> mit Anz. Probanden pro Gruppe * Anz. Stufen Faktor B</a:t>
            </a:r>
          </a:p>
          <a:p>
            <a:r>
              <a:rPr lang="de-DE" dirty="0" smtClean="0"/>
              <a:t>QS</a:t>
            </a:r>
            <a:r>
              <a:rPr lang="de-DE" baseline="-25000" dirty="0" smtClean="0"/>
              <a:t>A</a:t>
            </a:r>
            <a:r>
              <a:rPr lang="de-DE" dirty="0" smtClean="0"/>
              <a:t>: 253.4</a:t>
            </a:r>
            <a:endParaRPr lang="de-DE" dirty="0"/>
          </a:p>
        </p:txBody>
      </p:sp>
      <p:graphicFrame>
        <p:nvGraphicFramePr>
          <p:cNvPr id="10" name="Inhaltsplatzhalter 3"/>
          <p:cNvGraphicFramePr>
            <a:graphicFrameLocks/>
          </p:cNvGraphicFramePr>
          <p:nvPr/>
        </p:nvGraphicFramePr>
        <p:xfrm>
          <a:off x="4932040" y="1124747"/>
          <a:ext cx="3672408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080120"/>
                <a:gridCol w="1008112"/>
                <a:gridCol w="648072"/>
              </a:tblGrid>
              <a:tr h="390900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0900">
                <a:tc>
                  <a:txBody>
                    <a:bodyPr/>
                    <a:lstStyle/>
                    <a:p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090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Mittel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13.5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/>
        </p:nvGraphicFramePr>
        <p:xfrm>
          <a:off x="6372200" y="5517232"/>
          <a:ext cx="3096343" cy="413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008112"/>
                <a:gridCol w="1008111"/>
              </a:tblGrid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13.69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0.09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11.56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2" name="Gerade Verbindung 11"/>
          <p:cNvCxnSpPr/>
          <p:nvPr/>
        </p:nvCxnSpPr>
        <p:spPr>
          <a:xfrm>
            <a:off x="683568" y="3212976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n: Anzahl Probanden pro Gruppe</a:t>
            </a:r>
          </a:p>
          <a:p>
            <a:r>
              <a:rPr lang="de-DE" dirty="0" smtClean="0"/>
              <a:t>q: Anzahl </a:t>
            </a:r>
            <a:r>
              <a:rPr lang="de-DE" dirty="0" err="1" smtClean="0"/>
              <a:t>Faktorstufen</a:t>
            </a:r>
            <a:r>
              <a:rPr lang="de-DE" dirty="0" smtClean="0"/>
              <a:t> B</a:t>
            </a:r>
          </a:p>
          <a:p>
            <a:r>
              <a:rPr lang="de-DE" dirty="0" smtClean="0"/>
              <a:t>A</a:t>
            </a:r>
            <a:r>
              <a:rPr lang="de-DE" baseline="-25000" dirty="0" smtClean="0"/>
              <a:t>i</a:t>
            </a:r>
            <a:r>
              <a:rPr lang="de-DE" dirty="0" smtClean="0"/>
              <a:t>: Mittelwert Faktor (über alle Stufen von Faktor B)</a:t>
            </a:r>
            <a:endParaRPr lang="de-DE" dirty="0"/>
          </a:p>
        </p:txBody>
      </p:sp>
      <p:graphicFrame>
        <p:nvGraphicFramePr>
          <p:cNvPr id="86018" name="Object 2"/>
          <p:cNvGraphicFramePr>
            <a:graphicFrameLocks noChangeAspect="1"/>
          </p:cNvGraphicFramePr>
          <p:nvPr/>
        </p:nvGraphicFramePr>
        <p:xfrm>
          <a:off x="568647" y="1714500"/>
          <a:ext cx="3643313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6" name="Formel" r:id="rId3" imgW="1536480" imgH="291960" progId="Equation.3">
                  <p:embed/>
                </p:oleObj>
              </mc:Choice>
              <mc:Fallback>
                <p:oleObj name="Formel" r:id="rId3" imgW="1536480" imgH="291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647" y="1714500"/>
                        <a:ext cx="3643313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827584" y="3861048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Schritt 4: Quadratsumme Haupteffekte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Faktor B (analog zu Faktor A)</a:t>
            </a:r>
          </a:p>
          <a:p>
            <a:pPr lvl="1"/>
            <a:r>
              <a:rPr lang="de-DE" dirty="0" smtClean="0"/>
              <a:t>Differenz der Gruppenmittelwerte von B vom Gesamtmittelwert</a:t>
            </a:r>
          </a:p>
          <a:p>
            <a:pPr lvl="1"/>
            <a:r>
              <a:rPr lang="de-DE" dirty="0" err="1" smtClean="0"/>
              <a:t>Wichtung</a:t>
            </a:r>
            <a:r>
              <a:rPr lang="de-DE" dirty="0" smtClean="0"/>
              <a:t> mit Anz. Probanden pro Gruppe und Anz. Stufen Faktor A</a:t>
            </a:r>
          </a:p>
          <a:p>
            <a:pPr lvl="1"/>
            <a:r>
              <a:rPr lang="de-DE" dirty="0" smtClean="0"/>
              <a:t>QS</a:t>
            </a:r>
            <a:r>
              <a:rPr lang="de-DE" baseline="-25000" dirty="0" smtClean="0"/>
              <a:t>B</a:t>
            </a:r>
            <a:r>
              <a:rPr lang="de-DE" dirty="0" smtClean="0"/>
              <a:t>: 0.30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n: Anzahl Probanden pro Gruppe</a:t>
            </a:r>
          </a:p>
          <a:p>
            <a:r>
              <a:rPr lang="de-DE" dirty="0" smtClean="0"/>
              <a:t>p: Anzahl </a:t>
            </a:r>
            <a:r>
              <a:rPr lang="de-DE" dirty="0" err="1" smtClean="0"/>
              <a:t>Faktorstufen</a:t>
            </a:r>
            <a:r>
              <a:rPr lang="de-DE" dirty="0" smtClean="0"/>
              <a:t> A</a:t>
            </a:r>
          </a:p>
          <a:p>
            <a:r>
              <a:rPr lang="de-DE" dirty="0" smtClean="0"/>
              <a:t>B</a:t>
            </a:r>
            <a:r>
              <a:rPr lang="de-DE" baseline="-25000" dirty="0" smtClean="0"/>
              <a:t>i</a:t>
            </a:r>
            <a:r>
              <a:rPr lang="de-DE" dirty="0" smtClean="0"/>
              <a:t>: Mittelwert Faktor (über alle Stufen von Faktor A)</a:t>
            </a:r>
            <a:endParaRPr lang="de-DE" dirty="0"/>
          </a:p>
        </p:txBody>
      </p:sp>
      <p:graphicFrame>
        <p:nvGraphicFramePr>
          <p:cNvPr id="86018" name="Object 2"/>
          <p:cNvGraphicFramePr>
            <a:graphicFrameLocks noChangeAspect="1"/>
          </p:cNvGraphicFramePr>
          <p:nvPr/>
        </p:nvGraphicFramePr>
        <p:xfrm>
          <a:off x="611560" y="1700213"/>
          <a:ext cx="37941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20" name="Formel" r:id="rId3" imgW="1600200" imgH="304560" progId="Equation.3">
                  <p:embed/>
                </p:oleObj>
              </mc:Choice>
              <mc:Fallback>
                <p:oleObj name="Formel" r:id="rId3" imgW="160020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700213"/>
                        <a:ext cx="379412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827584" y="3861048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Zusammenhang</a:t>
            </a:r>
            <a:br>
              <a:rPr lang="de-DE" dirty="0" smtClean="0"/>
            </a:br>
            <a:r>
              <a:rPr lang="de-DE" dirty="0" smtClean="0"/>
              <a:t>Haupteffekt-Quadratsummen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de-DE" dirty="0" err="1" smtClean="0"/>
              <a:t>QS</a:t>
            </a:r>
            <a:r>
              <a:rPr lang="de-DE" baseline="-25000" dirty="0" err="1" smtClean="0"/>
              <a:t>cells</a:t>
            </a:r>
            <a:r>
              <a:rPr lang="de-DE" baseline="-25000" dirty="0" smtClean="0"/>
              <a:t> </a:t>
            </a:r>
            <a:r>
              <a:rPr lang="de-DE" dirty="0" smtClean="0"/>
              <a:t>= 307.9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de-DE" dirty="0" smtClean="0"/>
              <a:t>QS</a:t>
            </a:r>
            <a:r>
              <a:rPr lang="de-DE" baseline="-25000" dirty="0" smtClean="0"/>
              <a:t>A</a:t>
            </a:r>
            <a:r>
              <a:rPr lang="de-DE" dirty="0" smtClean="0"/>
              <a:t>= 253.4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de-DE" dirty="0" smtClean="0"/>
              <a:t>QS</a:t>
            </a:r>
            <a:r>
              <a:rPr lang="de-DE" baseline="-25000" dirty="0" smtClean="0"/>
              <a:t>B</a:t>
            </a:r>
            <a:r>
              <a:rPr lang="de-DE" dirty="0" smtClean="0"/>
              <a:t>= 0.30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de-DE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de-DE" dirty="0" err="1" smtClean="0"/>
              <a:t>QS</a:t>
            </a:r>
            <a:r>
              <a:rPr lang="de-DE" baseline="-25000" dirty="0" err="1" smtClean="0"/>
              <a:t>cells</a:t>
            </a:r>
            <a:r>
              <a:rPr lang="de-DE" baseline="-25000" dirty="0" smtClean="0"/>
              <a:t> </a:t>
            </a:r>
            <a:r>
              <a:rPr lang="de-DE" dirty="0" smtClean="0"/>
              <a:t>= QS</a:t>
            </a:r>
            <a:r>
              <a:rPr lang="de-DE" baseline="-25000" dirty="0" smtClean="0"/>
              <a:t>A</a:t>
            </a:r>
            <a:r>
              <a:rPr lang="de-DE" dirty="0" smtClean="0"/>
              <a:t> + QS</a:t>
            </a:r>
            <a:r>
              <a:rPr lang="de-DE" baseline="-25000" dirty="0" smtClean="0"/>
              <a:t>B</a:t>
            </a:r>
            <a:r>
              <a:rPr lang="de-DE" dirty="0" smtClean="0"/>
              <a:t> + </a:t>
            </a:r>
            <a:r>
              <a:rPr lang="de-DE" dirty="0" err="1" smtClean="0"/>
              <a:t>QS</a:t>
            </a:r>
            <a:r>
              <a:rPr lang="de-DE" baseline="-25000" dirty="0" err="1" smtClean="0"/>
              <a:t>AxB</a:t>
            </a:r>
            <a:endParaRPr lang="de-DE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graphicFrame>
        <p:nvGraphicFramePr>
          <p:cNvPr id="8" name="Inhaltsplatzhalter 3"/>
          <p:cNvGraphicFramePr>
            <a:graphicFrameLocks/>
          </p:cNvGraphicFramePr>
          <p:nvPr/>
        </p:nvGraphicFramePr>
        <p:xfrm>
          <a:off x="899592" y="4437063"/>
          <a:ext cx="367240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864096"/>
                <a:gridCol w="864096"/>
                <a:gridCol w="864096"/>
              </a:tblGrid>
              <a:tr h="19618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22.4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12.4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18.8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14.6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188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Differenz</a:t>
                      </a:r>
                      <a:endParaRPr lang="de-DE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 smtClean="0">
                          <a:solidFill>
                            <a:sysClr val="windowText" lastClr="000000"/>
                          </a:solidFill>
                        </a:rPr>
                        <a:t>3.6</a:t>
                      </a:r>
                      <a:endParaRPr lang="de-DE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 smtClean="0">
                          <a:solidFill>
                            <a:sysClr val="windowText" lastClr="000000"/>
                          </a:solidFill>
                        </a:rPr>
                        <a:t>-2</a:t>
                      </a:r>
                      <a:endParaRPr lang="de-DE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 smtClean="0"/>
                        <a:t>-2.2</a:t>
                      </a:r>
                      <a:endParaRPr lang="de-DE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Inhaltsplatzhalter 3"/>
          <p:cNvGraphicFramePr>
            <a:graphicFrameLocks/>
          </p:cNvGraphicFramePr>
          <p:nvPr/>
        </p:nvGraphicFramePr>
        <p:xfrm>
          <a:off x="4788024" y="4077072"/>
          <a:ext cx="421743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727351"/>
                <a:gridCol w="803320"/>
                <a:gridCol w="803320"/>
                <a:gridCol w="803320"/>
              </a:tblGrid>
              <a:tr h="19618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13.4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16.8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13.6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17.0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188">
                <a:tc>
                  <a:txBody>
                    <a:bodyPr/>
                    <a:lstStyle/>
                    <a:p>
                      <a:r>
                        <a:rPr lang="de-DE" dirty="0" smtClean="0"/>
                        <a:t>Differenz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0.2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0.2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0.2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18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13.5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16.9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Schritt 5: Quadratsumme Interaktionseffekt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39552" y="4221088"/>
            <a:ext cx="7920880" cy="1905075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Differenz erwartete Gruppenmittelwerte und tatsächliche Gruppenmittelwerte</a:t>
            </a:r>
          </a:p>
          <a:p>
            <a:r>
              <a:rPr lang="de-DE" dirty="0" err="1" smtClean="0"/>
              <a:t>Wichtung</a:t>
            </a:r>
            <a:r>
              <a:rPr lang="de-DE" dirty="0" smtClean="0"/>
              <a:t> mit Anz. Probanden pro Gruppe (5)</a:t>
            </a:r>
          </a:p>
          <a:p>
            <a:r>
              <a:rPr lang="de-DE" dirty="0" err="1" smtClean="0"/>
              <a:t>QS</a:t>
            </a:r>
            <a:r>
              <a:rPr lang="de-DE" baseline="-25000" dirty="0" err="1" smtClean="0"/>
              <a:t>AxB</a:t>
            </a:r>
            <a:r>
              <a:rPr lang="de-DE" dirty="0" smtClean="0"/>
              <a:t> = 54.2</a:t>
            </a:r>
            <a:endParaRPr lang="de-DE" dirty="0"/>
          </a:p>
        </p:txBody>
      </p:sp>
      <p:graphicFrame>
        <p:nvGraphicFramePr>
          <p:cNvPr id="8" name="Inhaltsplatzhalter 3"/>
          <p:cNvGraphicFramePr>
            <a:graphicFrameLocks/>
          </p:cNvGraphicFramePr>
          <p:nvPr/>
        </p:nvGraphicFramePr>
        <p:xfrm>
          <a:off x="467544" y="1628800"/>
          <a:ext cx="532859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857"/>
                <a:gridCol w="803639"/>
                <a:gridCol w="1141840"/>
                <a:gridCol w="1080120"/>
                <a:gridCol w="1224136"/>
              </a:tblGrid>
              <a:tr h="19618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Gruppen</a:t>
                      </a:r>
                    </a:p>
                    <a:p>
                      <a:pPr algn="r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mittel </a:t>
                      </a:r>
                      <a:r>
                        <a:rPr lang="de-DE" b="0" dirty="0" err="1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de-DE" b="0" baseline="-25000" dirty="0" err="1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de-DE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13.4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16.8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13.6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17.0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188">
                <a:tc>
                  <a:txBody>
                    <a:bodyPr/>
                    <a:lstStyle/>
                    <a:p>
                      <a:r>
                        <a:rPr lang="de-DE" dirty="0" smtClean="0"/>
                        <a:t>Differenz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0.2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0.2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0.2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188">
                <a:tc>
                  <a:txBody>
                    <a:bodyPr/>
                    <a:lstStyle/>
                    <a:p>
                      <a:r>
                        <a:rPr lang="de-DE" dirty="0" smtClean="0"/>
                        <a:t>Gruppenmittel</a:t>
                      </a:r>
                      <a:r>
                        <a:rPr lang="de-DE" baseline="0" dirty="0" smtClean="0"/>
                        <a:t> A</a:t>
                      </a:r>
                      <a:r>
                        <a:rPr lang="de-DE" baseline="-25000" dirty="0" smtClean="0"/>
                        <a:t>i</a:t>
                      </a:r>
                      <a:endParaRPr lang="de-DE" baseline="-25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13.5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/>
        </p:nvGraphicFramePr>
        <p:xfrm>
          <a:off x="2267744" y="2276872"/>
          <a:ext cx="3096343" cy="82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008112"/>
                <a:gridCol w="936103"/>
              </a:tblGrid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585604"/>
              </p:ext>
            </p:extLst>
          </p:nvPr>
        </p:nvGraphicFramePr>
        <p:xfrm>
          <a:off x="6228184" y="2204864"/>
          <a:ext cx="280831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792088"/>
                <a:gridCol w="720080"/>
                <a:gridCol w="792088"/>
              </a:tblGrid>
              <a:tr h="196188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22.4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12.4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18.8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14.6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88066" name="Object 2"/>
          <p:cNvGraphicFramePr>
            <a:graphicFrameLocks noChangeAspect="1"/>
          </p:cNvGraphicFramePr>
          <p:nvPr/>
        </p:nvGraphicFramePr>
        <p:xfrm>
          <a:off x="628650" y="1677988"/>
          <a:ext cx="6561138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22" name="Formel" r:id="rId3" imgW="2768400" imgH="342720" progId="Equation.3">
                  <p:embed/>
                </p:oleObj>
              </mc:Choice>
              <mc:Fallback>
                <p:oleObj name="Formel" r:id="rId3" imgW="2768400" imgH="342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1677988"/>
                        <a:ext cx="6561138" cy="81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611560" y="2913063"/>
          <a:ext cx="4636467" cy="875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23" name="Formel" r:id="rId5" imgW="1549080" imgH="291960" progId="Equation.3">
                  <p:embed/>
                </p:oleObj>
              </mc:Choice>
              <mc:Fallback>
                <p:oleObj name="Formel" r:id="rId5" imgW="1549080" imgH="291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913063"/>
                        <a:ext cx="4636467" cy="875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Zusammenhang Quadratsummen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QS</a:t>
            </a:r>
            <a:r>
              <a:rPr lang="de-DE" baseline="-25000" dirty="0" err="1" smtClean="0"/>
              <a:t>tot</a:t>
            </a:r>
            <a:r>
              <a:rPr lang="de-DE" dirty="0" smtClean="0"/>
              <a:t>  = </a:t>
            </a:r>
            <a:r>
              <a:rPr lang="de-DE" dirty="0" err="1" smtClean="0"/>
              <a:t>QS</a:t>
            </a:r>
            <a:r>
              <a:rPr lang="de-DE" baseline="-25000" dirty="0" err="1" smtClean="0"/>
              <a:t>cells</a:t>
            </a:r>
            <a:r>
              <a:rPr lang="de-DE" baseline="-25000" dirty="0" smtClean="0"/>
              <a:t> </a:t>
            </a:r>
            <a:r>
              <a:rPr lang="de-DE" dirty="0" smtClean="0"/>
              <a:t>+ </a:t>
            </a:r>
            <a:r>
              <a:rPr lang="de-DE" dirty="0" err="1" smtClean="0"/>
              <a:t>QS</a:t>
            </a:r>
            <a:r>
              <a:rPr lang="de-DE" baseline="-25000" dirty="0" err="1" smtClean="0"/>
              <a:t>error</a:t>
            </a:r>
            <a:endParaRPr lang="de-DE" dirty="0" smtClean="0"/>
          </a:p>
          <a:p>
            <a:r>
              <a:rPr lang="de-DE" dirty="0" err="1" smtClean="0"/>
              <a:t>QS</a:t>
            </a:r>
            <a:r>
              <a:rPr lang="de-DE" baseline="-25000" dirty="0" err="1" smtClean="0"/>
              <a:t>tot</a:t>
            </a:r>
            <a:r>
              <a:rPr lang="de-DE" dirty="0" smtClean="0"/>
              <a:t>  = QS</a:t>
            </a:r>
            <a:r>
              <a:rPr lang="de-DE" baseline="-25000" dirty="0" smtClean="0"/>
              <a:t>A</a:t>
            </a:r>
            <a:r>
              <a:rPr lang="de-DE" dirty="0" smtClean="0"/>
              <a:t> + QS</a:t>
            </a:r>
            <a:r>
              <a:rPr lang="de-DE" baseline="-25000" dirty="0" smtClean="0"/>
              <a:t>B</a:t>
            </a:r>
            <a:r>
              <a:rPr lang="de-DE" dirty="0" smtClean="0"/>
              <a:t> + </a:t>
            </a:r>
            <a:r>
              <a:rPr lang="de-DE" dirty="0" err="1" smtClean="0"/>
              <a:t>QS</a:t>
            </a:r>
            <a:r>
              <a:rPr lang="de-DE" baseline="-25000" dirty="0" err="1" smtClean="0"/>
              <a:t>AxB</a:t>
            </a:r>
            <a:r>
              <a:rPr lang="de-DE" baseline="-25000" dirty="0" smtClean="0"/>
              <a:t> </a:t>
            </a:r>
            <a:r>
              <a:rPr lang="de-DE" dirty="0" smtClean="0"/>
              <a:t>+ </a:t>
            </a:r>
            <a:r>
              <a:rPr lang="de-DE" dirty="0" err="1" smtClean="0"/>
              <a:t>Qs</a:t>
            </a:r>
            <a:r>
              <a:rPr lang="de-DE" baseline="-25000" dirty="0" err="1" smtClean="0"/>
              <a:t>error</a:t>
            </a:r>
            <a:endParaRPr lang="de-DE" baseline="-25000" dirty="0" smtClean="0"/>
          </a:p>
          <a:p>
            <a:r>
              <a:rPr lang="de-DE" dirty="0" smtClean="0"/>
              <a:t>348.7 = 253.4 + 0.3 + 54.2 + 40.8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6a: Freiheitsgrade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err="1" smtClean="0"/>
              <a:t>df</a:t>
            </a:r>
            <a:r>
              <a:rPr lang="de-DE" sz="2400" baseline="-25000" dirty="0" err="1" smtClean="0"/>
              <a:t>tot</a:t>
            </a:r>
            <a:r>
              <a:rPr lang="de-DE" sz="2400" dirty="0" smtClean="0"/>
              <a:t>: </a:t>
            </a:r>
            <a:r>
              <a:rPr lang="de-DE" sz="2400" dirty="0" err="1" smtClean="0"/>
              <a:t>Faktorstufen</a:t>
            </a:r>
            <a:r>
              <a:rPr lang="de-DE" sz="2400" dirty="0" smtClean="0"/>
              <a:t> (A) * </a:t>
            </a:r>
            <a:r>
              <a:rPr lang="de-DE" sz="2400" dirty="0" err="1" smtClean="0"/>
              <a:t>Faktorstufen</a:t>
            </a:r>
            <a:r>
              <a:rPr lang="de-DE" sz="2400" dirty="0" smtClean="0"/>
              <a:t> (B) * Anz. Probanden pro Stufe – 1 (=29)</a:t>
            </a:r>
          </a:p>
          <a:p>
            <a:r>
              <a:rPr lang="de-DE" sz="2400" dirty="0" err="1" smtClean="0"/>
              <a:t>df</a:t>
            </a:r>
            <a:r>
              <a:rPr lang="de-DE" sz="2400" baseline="-25000" dirty="0" err="1" smtClean="0"/>
              <a:t>A</a:t>
            </a:r>
            <a:r>
              <a:rPr lang="de-DE" sz="2400" dirty="0" smtClean="0"/>
              <a:t>: </a:t>
            </a:r>
            <a:r>
              <a:rPr lang="de-DE" sz="2400" dirty="0" err="1" smtClean="0"/>
              <a:t>Faktorstufen</a:t>
            </a:r>
            <a:r>
              <a:rPr lang="de-DE" sz="2400" dirty="0" smtClean="0"/>
              <a:t> (A) – 1 (=2)</a:t>
            </a:r>
          </a:p>
          <a:p>
            <a:r>
              <a:rPr lang="de-DE" sz="2400" dirty="0" err="1" smtClean="0"/>
              <a:t>df</a:t>
            </a:r>
            <a:r>
              <a:rPr lang="de-DE" sz="2400" baseline="-25000" dirty="0" err="1" smtClean="0"/>
              <a:t>B</a:t>
            </a:r>
            <a:r>
              <a:rPr lang="de-DE" sz="2400" dirty="0" smtClean="0"/>
              <a:t>: </a:t>
            </a:r>
            <a:r>
              <a:rPr lang="de-DE" sz="2400" dirty="0" err="1" smtClean="0"/>
              <a:t>Faktorstufen</a:t>
            </a:r>
            <a:r>
              <a:rPr lang="de-DE" sz="2400" dirty="0" smtClean="0"/>
              <a:t> (B) – 1 (=1)</a:t>
            </a:r>
          </a:p>
          <a:p>
            <a:r>
              <a:rPr lang="de-DE" sz="2400" dirty="0" err="1" smtClean="0"/>
              <a:t>df</a:t>
            </a:r>
            <a:r>
              <a:rPr lang="de-DE" sz="2400" baseline="-25000" dirty="0" err="1" smtClean="0"/>
              <a:t>AxB</a:t>
            </a:r>
            <a:r>
              <a:rPr lang="de-DE" sz="2400" dirty="0" smtClean="0"/>
              <a:t>: (</a:t>
            </a:r>
            <a:r>
              <a:rPr lang="de-DE" sz="2400" dirty="0" err="1" smtClean="0"/>
              <a:t>Faktorstufen</a:t>
            </a:r>
            <a:r>
              <a:rPr lang="de-DE" sz="2400" dirty="0" smtClean="0"/>
              <a:t> (A) – 1)*(</a:t>
            </a:r>
            <a:r>
              <a:rPr lang="de-DE" sz="2400" dirty="0" err="1" smtClean="0"/>
              <a:t>Faktorstufen</a:t>
            </a:r>
            <a:r>
              <a:rPr lang="de-DE" sz="2400" dirty="0" smtClean="0"/>
              <a:t> (B) – 1) (=2)</a:t>
            </a:r>
          </a:p>
          <a:p>
            <a:r>
              <a:rPr lang="de-DE" sz="2400" dirty="0" err="1" smtClean="0"/>
              <a:t>df</a:t>
            </a:r>
            <a:r>
              <a:rPr lang="de-DE" sz="2400" baseline="-25000" dirty="0" err="1" smtClean="0"/>
              <a:t>error</a:t>
            </a:r>
            <a:r>
              <a:rPr lang="de-DE" sz="2400" dirty="0" smtClean="0"/>
              <a:t>: </a:t>
            </a:r>
            <a:r>
              <a:rPr lang="de-DE" sz="2400" dirty="0" err="1" smtClean="0"/>
              <a:t>Faktorstufen</a:t>
            </a:r>
            <a:r>
              <a:rPr lang="de-DE" sz="2400" dirty="0" smtClean="0"/>
              <a:t> (A) * </a:t>
            </a:r>
            <a:r>
              <a:rPr lang="de-DE" sz="2400" dirty="0" err="1" smtClean="0"/>
              <a:t>Faktorstufen</a:t>
            </a:r>
            <a:r>
              <a:rPr lang="de-DE" sz="2400" dirty="0" smtClean="0"/>
              <a:t> (B) * (Anz. Probanden pro Stufe – 1) (=24)</a:t>
            </a:r>
          </a:p>
          <a:p>
            <a:endParaRPr lang="de-DE" sz="2400" baseline="-25000" dirty="0" smtClean="0"/>
          </a:p>
          <a:p>
            <a:r>
              <a:rPr lang="de-DE" sz="2400" dirty="0" err="1" smtClean="0"/>
              <a:t>df</a:t>
            </a:r>
            <a:r>
              <a:rPr lang="de-DE" sz="2400" baseline="-25000" dirty="0" err="1" smtClean="0"/>
              <a:t>tot</a:t>
            </a:r>
            <a:r>
              <a:rPr lang="de-DE" sz="2400" dirty="0" smtClean="0"/>
              <a:t> = </a:t>
            </a:r>
            <a:r>
              <a:rPr lang="de-DE" sz="2400" dirty="0" err="1" smtClean="0"/>
              <a:t>df</a:t>
            </a:r>
            <a:r>
              <a:rPr lang="de-DE" sz="2400" baseline="-25000" dirty="0" err="1" smtClean="0"/>
              <a:t>A</a:t>
            </a:r>
            <a:r>
              <a:rPr lang="de-DE" sz="2400" dirty="0" smtClean="0"/>
              <a:t> + </a:t>
            </a:r>
            <a:r>
              <a:rPr lang="de-DE" sz="2400" dirty="0" err="1" smtClean="0"/>
              <a:t>df</a:t>
            </a:r>
            <a:r>
              <a:rPr lang="de-DE" sz="2400" baseline="-25000" dirty="0" err="1" smtClean="0"/>
              <a:t>B</a:t>
            </a:r>
            <a:r>
              <a:rPr lang="de-DE" sz="2400" dirty="0" smtClean="0"/>
              <a:t> + </a:t>
            </a:r>
            <a:r>
              <a:rPr lang="de-DE" sz="2400" dirty="0" err="1" smtClean="0"/>
              <a:t>df</a:t>
            </a:r>
            <a:r>
              <a:rPr lang="de-DE" sz="2400" baseline="-25000" dirty="0" err="1" smtClean="0"/>
              <a:t>AxB</a:t>
            </a:r>
            <a:r>
              <a:rPr lang="de-DE" sz="2400" dirty="0" smtClean="0"/>
              <a:t> + </a:t>
            </a:r>
            <a:r>
              <a:rPr lang="de-DE" sz="2400" dirty="0" err="1" smtClean="0"/>
              <a:t>df</a:t>
            </a:r>
            <a:r>
              <a:rPr lang="de-DE" sz="2400" baseline="-25000" dirty="0" err="1" smtClean="0"/>
              <a:t>error</a:t>
            </a:r>
            <a:endParaRPr lang="de-DE" sz="24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6b: Varianzen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79874" name="Object 2"/>
          <p:cNvGraphicFramePr>
            <a:graphicFrameLocks noChangeAspect="1"/>
          </p:cNvGraphicFramePr>
          <p:nvPr/>
        </p:nvGraphicFramePr>
        <p:xfrm>
          <a:off x="502301" y="2636912"/>
          <a:ext cx="3073267" cy="753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64" name="Formel" r:id="rId3" imgW="1765080" imgH="431640" progId="Equation.3">
                  <p:embed/>
                </p:oleObj>
              </mc:Choice>
              <mc:Fallback>
                <p:oleObj name="Formel" r:id="rId3" imgW="17650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301" y="2636912"/>
                        <a:ext cx="3073267" cy="7534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467544" y="3645024"/>
          <a:ext cx="3007954" cy="753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65" name="Formel" r:id="rId5" imgW="1726920" imgH="431640" progId="Equation.3">
                  <p:embed/>
                </p:oleObj>
              </mc:Choice>
              <mc:Fallback>
                <p:oleObj name="Formel" r:id="rId5" imgW="172692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645024"/>
                        <a:ext cx="3007954" cy="7534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539552" y="1628776"/>
          <a:ext cx="3005621" cy="753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66" name="Formel" r:id="rId7" imgW="1726920" imgH="431640" progId="Equation.3">
                  <p:embed/>
                </p:oleObj>
              </mc:Choice>
              <mc:Fallback>
                <p:oleObj name="Formel" r:id="rId7" imgW="172692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628776"/>
                        <a:ext cx="3005621" cy="7534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511498" y="4509120"/>
          <a:ext cx="2476326" cy="754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67" name="Formel" r:id="rId9" imgW="1422360" imgH="431640" progId="Equation.3">
                  <p:embed/>
                </p:oleObj>
              </mc:Choice>
              <mc:Fallback>
                <p:oleObj name="Formel" r:id="rId9" imgW="142236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498" y="4509120"/>
                        <a:ext cx="2476326" cy="7545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540271" y="5300663"/>
          <a:ext cx="30956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68" name="Formel" r:id="rId11" imgW="1777680" imgH="431640" progId="Equation.3">
                  <p:embed/>
                </p:oleObj>
              </mc:Choice>
              <mc:Fallback>
                <p:oleObj name="Formel" r:id="rId11" imgW="1777680" imgH="431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271" y="5300663"/>
                        <a:ext cx="3095625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2918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7: </a:t>
            </a:r>
            <a:r>
              <a:rPr lang="de-DE" dirty="0" err="1" smtClean="0"/>
              <a:t>Signifikanztest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467544" y="1628800"/>
          <a:ext cx="2756898" cy="904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67" name="Formel" r:id="rId3" imgW="1206360" imgH="393480" progId="Equation.3">
                  <p:embed/>
                </p:oleObj>
              </mc:Choice>
              <mc:Fallback>
                <p:oleObj name="Formel" r:id="rId3" imgW="120636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628800"/>
                        <a:ext cx="2756898" cy="9043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539552" y="2780928"/>
          <a:ext cx="22637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68" name="Formel" r:id="rId5" imgW="990360" imgH="393480" progId="Equation.3">
                  <p:embed/>
                </p:oleObj>
              </mc:Choice>
              <mc:Fallback>
                <p:oleObj name="Formel" r:id="rId5" imgW="99036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780928"/>
                        <a:ext cx="2263775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560214" y="3984625"/>
          <a:ext cx="27876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69" name="Formel" r:id="rId7" imgW="1218960" imgH="393480" progId="Equation.3">
                  <p:embed/>
                </p:oleObj>
              </mc:Choice>
              <mc:Fallback>
                <p:oleObj name="Formel" r:id="rId7" imgW="121896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214" y="3984625"/>
                        <a:ext cx="278765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6"/>
          <p:cNvGraphicFramePr>
            <a:graphicFrameLocks noChangeAspect="1"/>
          </p:cNvGraphicFramePr>
          <p:nvPr/>
        </p:nvGraphicFramePr>
        <p:xfrm>
          <a:off x="3911600" y="1773238"/>
          <a:ext cx="3973513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70" name="Formel" r:id="rId9" imgW="1676160" imgH="241200" progId="Equation.3">
                  <p:embed/>
                </p:oleObj>
              </mc:Choice>
              <mc:Fallback>
                <p:oleObj name="Formel" r:id="rId9" imgW="167616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1773238"/>
                        <a:ext cx="3973513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7"/>
          <p:cNvGraphicFramePr>
            <a:graphicFrameLocks noChangeAspect="1"/>
          </p:cNvGraphicFramePr>
          <p:nvPr/>
        </p:nvGraphicFramePr>
        <p:xfrm>
          <a:off x="3849688" y="2924175"/>
          <a:ext cx="4122737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71" name="Formel" r:id="rId11" imgW="1739880" imgH="241200" progId="Equation.3">
                  <p:embed/>
                </p:oleObj>
              </mc:Choice>
              <mc:Fallback>
                <p:oleObj name="Formel" r:id="rId11" imgW="173988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9688" y="2924175"/>
                        <a:ext cx="4122737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4" name="Object 8"/>
          <p:cNvGraphicFramePr>
            <a:graphicFrameLocks noChangeAspect="1"/>
          </p:cNvGraphicFramePr>
          <p:nvPr/>
        </p:nvGraphicFramePr>
        <p:xfrm>
          <a:off x="3963988" y="4151313"/>
          <a:ext cx="39735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72" name="Formel" r:id="rId13" imgW="1676160" imgH="241200" progId="Equation.3">
                  <p:embed/>
                </p:oleObj>
              </mc:Choice>
              <mc:Fallback>
                <p:oleObj name="Formel" r:id="rId13" imgW="1676160" imgH="24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3988" y="4151313"/>
                        <a:ext cx="3973512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Hausaufgabe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15000" cy="4525963"/>
          </a:xfrm>
        </p:spPr>
        <p:txBody>
          <a:bodyPr/>
          <a:lstStyle/>
          <a:p>
            <a:r>
              <a:rPr lang="de-DE" dirty="0" smtClean="0"/>
              <a:t>Warum brauchen wir eine ANOVA?</a:t>
            </a:r>
          </a:p>
          <a:p>
            <a:r>
              <a:rPr lang="de-DE"/>
              <a:t>http://xkcd.com/882/</a:t>
            </a:r>
            <a:endParaRPr lang="de-DE" dirty="0"/>
          </a:p>
        </p:txBody>
      </p:sp>
      <p:pic>
        <p:nvPicPr>
          <p:cNvPr id="91138" name="Picture 2" descr="Significa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692696"/>
            <a:ext cx="1923505" cy="533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6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Einordnung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cxnSp>
        <p:nvCxnSpPr>
          <p:cNvPr id="5" name="Gerade Verbindung 4"/>
          <p:cNvCxnSpPr>
            <a:endCxn id="3" idx="3"/>
          </p:cNvCxnSpPr>
          <p:nvPr/>
        </p:nvCxnSpPr>
        <p:spPr>
          <a:xfrm rot="10800000" flipH="1">
            <a:off x="457200" y="3863182"/>
            <a:ext cx="8229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>
            <a:endCxn id="3" idx="0"/>
          </p:cNvCxnSpPr>
          <p:nvPr/>
        </p:nvCxnSpPr>
        <p:spPr>
          <a:xfrm rot="5400000" flipH="1">
            <a:off x="2309018" y="3863182"/>
            <a:ext cx="4525963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 nach links und rechts 8"/>
          <p:cNvSpPr/>
          <p:nvPr/>
        </p:nvSpPr>
        <p:spPr>
          <a:xfrm>
            <a:off x="785786" y="1357298"/>
            <a:ext cx="7929618" cy="7858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Mensch-Computer---Technisch</a:t>
            </a:r>
            <a:endParaRPr lang="en-US"/>
          </a:p>
        </p:txBody>
      </p:sp>
      <p:sp>
        <p:nvSpPr>
          <p:cNvPr id="10" name="Pfeil nach oben und unten 9"/>
          <p:cNvSpPr/>
          <p:nvPr/>
        </p:nvSpPr>
        <p:spPr>
          <a:xfrm>
            <a:off x="357158" y="1785926"/>
            <a:ext cx="785818" cy="43577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mtClean="0"/>
              <a:t>Qualitativ---Quantitativ</a:t>
            </a:r>
            <a:endParaRPr lang="en-US"/>
          </a:p>
        </p:txBody>
      </p:sp>
      <p:sp>
        <p:nvSpPr>
          <p:cNvPr id="11" name="Wolke 10"/>
          <p:cNvSpPr/>
          <p:nvPr/>
        </p:nvSpPr>
        <p:spPr>
          <a:xfrm>
            <a:off x="1357290" y="2071678"/>
            <a:ext cx="2428892" cy="14287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Kontrollierte Experimente mit Probanden</a:t>
            </a:r>
            <a:endParaRPr lang="en-US"/>
          </a:p>
        </p:txBody>
      </p:sp>
      <p:sp>
        <p:nvSpPr>
          <p:cNvPr id="12" name="Wolke 11"/>
          <p:cNvSpPr/>
          <p:nvPr/>
        </p:nvSpPr>
        <p:spPr>
          <a:xfrm>
            <a:off x="7143768" y="2928934"/>
            <a:ext cx="1500198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Performance</a:t>
            </a:r>
            <a:endParaRPr lang="en-US"/>
          </a:p>
        </p:txBody>
      </p:sp>
      <p:sp>
        <p:nvSpPr>
          <p:cNvPr id="13" name="Wolke 12"/>
          <p:cNvSpPr/>
          <p:nvPr/>
        </p:nvSpPr>
        <p:spPr>
          <a:xfrm>
            <a:off x="5500694" y="1857364"/>
            <a:ext cx="1785950" cy="9286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Zeitreihenanalysen</a:t>
            </a:r>
            <a:endParaRPr lang="en-US"/>
          </a:p>
        </p:txBody>
      </p:sp>
      <p:sp>
        <p:nvSpPr>
          <p:cNvPr id="14" name="Wolke 13"/>
          <p:cNvSpPr/>
          <p:nvPr/>
        </p:nvSpPr>
        <p:spPr>
          <a:xfrm>
            <a:off x="1000100" y="5286388"/>
            <a:ext cx="207170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Think-Aloud Protokolle</a:t>
            </a:r>
            <a:endParaRPr lang="en-US"/>
          </a:p>
        </p:txBody>
      </p:sp>
      <p:sp>
        <p:nvSpPr>
          <p:cNvPr id="15" name="Wolke 14"/>
          <p:cNvSpPr/>
          <p:nvPr/>
        </p:nvSpPr>
        <p:spPr>
          <a:xfrm>
            <a:off x="2786050" y="3786190"/>
            <a:ext cx="1643074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Interview</a:t>
            </a:r>
            <a:endParaRPr lang="en-US"/>
          </a:p>
        </p:txBody>
      </p:sp>
      <p:sp>
        <p:nvSpPr>
          <p:cNvPr id="16" name="Wolke 15"/>
          <p:cNvSpPr/>
          <p:nvPr/>
        </p:nvSpPr>
        <p:spPr>
          <a:xfrm>
            <a:off x="1000100" y="3714752"/>
            <a:ext cx="171451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Fragebögen</a:t>
            </a:r>
            <a:endParaRPr lang="en-US"/>
          </a:p>
        </p:txBody>
      </p:sp>
      <p:sp>
        <p:nvSpPr>
          <p:cNvPr id="17" name="Wolke 16"/>
          <p:cNvSpPr/>
          <p:nvPr/>
        </p:nvSpPr>
        <p:spPr>
          <a:xfrm>
            <a:off x="7143768" y="3929066"/>
            <a:ext cx="1500198" cy="71438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Beweise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Wolke 21"/>
          <p:cNvSpPr/>
          <p:nvPr/>
        </p:nvSpPr>
        <p:spPr>
          <a:xfrm>
            <a:off x="3500430" y="4929198"/>
            <a:ext cx="2071702" cy="4286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Fallstudien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Auswertung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Deskriptive </a:t>
            </a:r>
            <a:r>
              <a:rPr lang="de-DE" dirty="0" err="1" smtClean="0"/>
              <a:t>Statistken</a:t>
            </a:r>
            <a:endParaRPr lang="de-DE" dirty="0" smtClean="0"/>
          </a:p>
          <a:p>
            <a:r>
              <a:rPr lang="de-DE" dirty="0" smtClean="0"/>
              <a:t>Visualisierung</a:t>
            </a:r>
          </a:p>
          <a:p>
            <a:r>
              <a:rPr lang="de-DE" dirty="0" smtClean="0"/>
              <a:t>Signifikanztest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30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Erwartungswert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Theoretischer Wert, der Erwartung beschreibt</a:t>
                </a:r>
              </a:p>
              <a:p>
                <a:r>
                  <a:rPr lang="de-DE" dirty="0" smtClean="0"/>
                  <a:t>Z.B. bei diskreten Werten:</a:t>
                </a:r>
              </a:p>
              <a:p>
                <a:r>
                  <a:rPr lang="de-DE" dirty="0" smtClean="0"/>
                  <a:t>Würfeln (W6):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e-DE" sz="2000" b="0" i="1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de-DE" sz="2000" b="0" i="1" smtClean="0">
                        <a:latin typeface="Cambria Math"/>
                      </a:rPr>
                      <m:t>∗1+</m:t>
                    </m:r>
                    <m:f>
                      <m:fPr>
                        <m:ctrlPr>
                          <a:rPr lang="de-DE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e-DE" sz="2000" b="0" i="1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de-DE" sz="2000" b="0" i="1" smtClean="0">
                        <a:latin typeface="Cambria Math"/>
                      </a:rPr>
                      <m:t>∗2+</m:t>
                    </m:r>
                    <m:f>
                      <m:fPr>
                        <m:ctrlPr>
                          <a:rPr lang="de-DE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e-DE" sz="2000" b="0" i="1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de-DE" sz="2000" b="0" i="1" smtClean="0">
                        <a:latin typeface="Cambria Math"/>
                      </a:rPr>
                      <m:t>∗3+</m:t>
                    </m:r>
                    <m:f>
                      <m:fPr>
                        <m:ctrlPr>
                          <a:rPr lang="de-DE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e-DE" sz="2000" b="0" i="1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de-DE" sz="2000" b="0" i="1" smtClean="0">
                        <a:latin typeface="Cambria Math"/>
                      </a:rPr>
                      <m:t>∗4+</m:t>
                    </m:r>
                    <m:f>
                      <m:fPr>
                        <m:ctrlPr>
                          <a:rPr lang="de-DE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e-DE" sz="2000" b="0" i="1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de-DE" sz="2000" b="0" i="1" smtClean="0">
                        <a:latin typeface="Cambria Math"/>
                      </a:rPr>
                      <m:t>∗5+</m:t>
                    </m:r>
                    <m:f>
                      <m:fPr>
                        <m:ctrlPr>
                          <a:rPr lang="de-DE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e-DE" sz="2000" b="0" i="1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de-DE" sz="2000" b="0" i="1" smtClean="0">
                        <a:latin typeface="Cambria Math"/>
                      </a:rPr>
                      <m:t>∗6=3,5</m:t>
                    </m:r>
                  </m:oMath>
                </a14:m>
                <a:endParaRPr lang="de-DE" sz="2000" b="0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Mittelwert ist beobachteter Wert</a:t>
                </a:r>
              </a:p>
            </p:txBody>
          </p:sp>
        </mc:Choice>
        <mc:Fallback xmlns="">
          <p:sp>
            <p:nvSpPr>
              <p:cNvPr id="7" name="Inhalts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 r="-4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5292080" y="2204864"/>
          <a:ext cx="2587625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3" name="Formel" r:id="rId4" imgW="1091880" imgH="431640" progId="Equation.3">
                  <p:embed/>
                </p:oleObj>
              </mc:Choice>
              <mc:Fallback>
                <p:oleObj name="Formel" r:id="rId4" imgW="109188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2204864"/>
                        <a:ext cx="2587625" cy="72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1717</Words>
  <Application>Microsoft Office PowerPoint</Application>
  <PresentationFormat>Bildschirmpräsentation (4:3)</PresentationFormat>
  <Paragraphs>743</Paragraphs>
  <Slides>61</Slides>
  <Notes>1</Notes>
  <HiddenSlides>11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61</vt:i4>
      </vt:variant>
    </vt:vector>
  </HeadingPairs>
  <TitlesOfParts>
    <vt:vector size="63" baseType="lpstr">
      <vt:lpstr>Larissa-Design</vt:lpstr>
      <vt:lpstr>Formel</vt:lpstr>
      <vt:lpstr>Auswertung</vt:lpstr>
      <vt:lpstr>Hausaufgabe</vt:lpstr>
      <vt:lpstr>Wozu Hypothesen?</vt:lpstr>
      <vt:lpstr>Weitere Validitätsarten</vt:lpstr>
      <vt:lpstr>Lernziele</vt:lpstr>
      <vt:lpstr>Zusammenfassung</vt:lpstr>
      <vt:lpstr>Einordnung</vt:lpstr>
      <vt:lpstr>Auswertung</vt:lpstr>
      <vt:lpstr>Erwartungswert</vt:lpstr>
      <vt:lpstr>2-Test</vt:lpstr>
      <vt:lpstr>2-Test von Hand</vt:lpstr>
      <vt:lpstr>2-Test von Hand</vt:lpstr>
      <vt:lpstr>2-Test von Hand</vt:lpstr>
      <vt:lpstr>2-Test mit R</vt:lpstr>
      <vt:lpstr>2-Test - Voraussetzung</vt:lpstr>
      <vt:lpstr>Korrelationen</vt:lpstr>
      <vt:lpstr>Visualisierung</vt:lpstr>
      <vt:lpstr>Signifikanztest für Korrelationen</vt:lpstr>
      <vt:lpstr>Produkt-Moment-Korrelation</vt:lpstr>
      <vt:lpstr>Spearman-Korrelation</vt:lpstr>
      <vt:lpstr>Kontingenzkoeffizient</vt:lpstr>
      <vt:lpstr>Korrelation != Kausalität</vt:lpstr>
      <vt:lpstr>Regression</vt:lpstr>
      <vt:lpstr>Zusammenhang Korrelation und Regression</vt:lpstr>
      <vt:lpstr>Fehlerarten</vt:lpstr>
      <vt:lpstr>Multiples Testen-Beispiel (1)</vt:lpstr>
      <vt:lpstr>Multiples Testen-Beispiel (2)</vt:lpstr>
      <vt:lpstr>Multiples Testen</vt:lpstr>
      <vt:lpstr>Varianzanalyse</vt:lpstr>
      <vt:lpstr>Schritte</vt:lpstr>
      <vt:lpstr>Schritt 1: Totale Quadratsumme</vt:lpstr>
      <vt:lpstr>Formal</vt:lpstr>
      <vt:lpstr>Schritt2: Treatmentquadratsumme</vt:lpstr>
      <vt:lpstr>Formal</vt:lpstr>
      <vt:lpstr>Schritt 3: Fehlerquadratsumme</vt:lpstr>
      <vt:lpstr>Formal</vt:lpstr>
      <vt:lpstr>Zusammenhang Quradatsummen</vt:lpstr>
      <vt:lpstr>Schritt 4a: Freiheitsgrade</vt:lpstr>
      <vt:lpstr>Schritt 4b: Varianzen</vt:lpstr>
      <vt:lpstr>Schritt 5: F-Wert</vt:lpstr>
      <vt:lpstr>Schritt 6: Einzelvergleiche</vt:lpstr>
      <vt:lpstr>Zweifaktorielle ANOVA</vt:lpstr>
      <vt:lpstr>Schritt 1: Totale Quadratsumme </vt:lpstr>
      <vt:lpstr>Formal</vt:lpstr>
      <vt:lpstr>Schritt 2: Quadratsumme der Zellen</vt:lpstr>
      <vt:lpstr>Formal</vt:lpstr>
      <vt:lpstr>Schritt 3: Fehlerquadratsumme</vt:lpstr>
      <vt:lpstr>Formal</vt:lpstr>
      <vt:lpstr>Zusammenhang Quadratsummen</vt:lpstr>
      <vt:lpstr>Schritt 4: Quadratsumme Haupteffekte</vt:lpstr>
      <vt:lpstr>Formal</vt:lpstr>
      <vt:lpstr>Schritt 4: Quadratsumme Haupteffekte</vt:lpstr>
      <vt:lpstr>Formal</vt:lpstr>
      <vt:lpstr>Zusammenhang Haupteffekt-Quadratsummen</vt:lpstr>
      <vt:lpstr>Schritt 5: Quadratsumme Interaktionseffekt</vt:lpstr>
      <vt:lpstr>Formal</vt:lpstr>
      <vt:lpstr>Zusammenhang Quadratsummen</vt:lpstr>
      <vt:lpstr>Schritt 6a: Freiheitsgrade</vt:lpstr>
      <vt:lpstr>Schritt 6b: Varianzen</vt:lpstr>
      <vt:lpstr>Schritt 7: Signifikanztest</vt:lpstr>
      <vt:lpstr>Hausaufgabe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janet</cp:lastModifiedBy>
  <cp:revision>515</cp:revision>
  <dcterms:modified xsi:type="dcterms:W3CDTF">2014-05-14T14:06:23Z</dcterms:modified>
</cp:coreProperties>
</file>