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325" r:id="rId2"/>
    <p:sldId id="307" r:id="rId3"/>
    <p:sldId id="309" r:id="rId4"/>
    <p:sldId id="311" r:id="rId5"/>
    <p:sldId id="312" r:id="rId6"/>
    <p:sldId id="313" r:id="rId7"/>
    <p:sldId id="310" r:id="rId8"/>
    <p:sldId id="314" r:id="rId9"/>
    <p:sldId id="315" r:id="rId10"/>
    <p:sldId id="316" r:id="rId11"/>
    <p:sldId id="317" r:id="rId12"/>
    <p:sldId id="320" r:id="rId13"/>
    <p:sldId id="318" r:id="rId14"/>
    <p:sldId id="319" r:id="rId15"/>
    <p:sldId id="321" r:id="rId16"/>
    <p:sldId id="324" r:id="rId17"/>
    <p:sldId id="256" r:id="rId18"/>
    <p:sldId id="258" r:id="rId19"/>
    <p:sldId id="257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82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3" r:id="rId45"/>
    <p:sldId id="285" r:id="rId46"/>
    <p:sldId id="286" r:id="rId47"/>
    <p:sldId id="287" r:id="rId48"/>
    <p:sldId id="289" r:id="rId49"/>
    <p:sldId id="290" r:id="rId50"/>
    <p:sldId id="298" r:id="rId51"/>
    <p:sldId id="299" r:id="rId52"/>
    <p:sldId id="300" r:id="rId53"/>
    <p:sldId id="301" r:id="rId54"/>
    <p:sldId id="302" r:id="rId55"/>
    <p:sldId id="305" r:id="rId56"/>
    <p:sldId id="304" r:id="rId57"/>
    <p:sldId id="326" r:id="rId58"/>
    <p:sldId id="335" r:id="rId59"/>
    <p:sldId id="327" r:id="rId60"/>
    <p:sldId id="328" r:id="rId61"/>
    <p:sldId id="329" r:id="rId62"/>
    <p:sldId id="348" r:id="rId63"/>
    <p:sldId id="330" r:id="rId64"/>
    <p:sldId id="340" r:id="rId65"/>
    <p:sldId id="331" r:id="rId66"/>
    <p:sldId id="332" r:id="rId67"/>
    <p:sldId id="333" r:id="rId68"/>
    <p:sldId id="322" r:id="rId69"/>
    <p:sldId id="323" r:id="rId70"/>
    <p:sldId id="337" r:id="rId71"/>
    <p:sldId id="339" r:id="rId72"/>
    <p:sldId id="336" r:id="rId73"/>
    <p:sldId id="334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38" r:id="rId82"/>
  </p:sldIdLst>
  <p:sldSz cx="9144000" cy="6858000" type="screen4x3"/>
  <p:notesSz cx="679132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50" autoAdjust="0"/>
  </p:normalViewPr>
  <p:slideViewPr>
    <p:cSldViewPr>
      <p:cViewPr varScale="1">
        <p:scale>
          <a:sx n="86" d="100"/>
          <a:sy n="86" d="100"/>
        </p:scale>
        <p:origin x="-1560" y="-90"/>
      </p:cViewPr>
      <p:guideLst>
        <p:guide orient="horz" pos="3339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6847" y="1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/>
          <a:lstStyle>
            <a:lvl1pPr algn="r">
              <a:defRPr sz="1200"/>
            </a:lvl1pPr>
          </a:lstStyle>
          <a:p>
            <a:fld id="{C856B422-3907-44EE-A873-73AAB0FE2E5D}" type="datetimeFigureOut">
              <a:rPr lang="de-DE" smtClean="0"/>
              <a:pPr/>
              <a:t>16.07.2014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41363"/>
            <a:ext cx="4933950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15" tIns="47607" rIns="95215" bIns="4760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vert="horz" lIns="95215" tIns="47607" rIns="95215" bIns="47607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6847" y="9377317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 anchor="b"/>
          <a:lstStyle>
            <a:lvl1pPr algn="r">
              <a:defRPr sz="1200"/>
            </a:lvl1pPr>
          </a:lstStyle>
          <a:p>
            <a:fld id="{B1BFE697-DE39-499E-9FF3-667D7ABEB1A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4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2147">
              <a:defRPr/>
            </a:pPr>
            <a:r>
              <a:rPr lang="en-US" dirty="0" err="1" smtClean="0"/>
              <a:t>Augenscheinvalidität</a:t>
            </a:r>
            <a:r>
              <a:rPr lang="en-US" dirty="0" smtClean="0"/>
              <a:t>, </a:t>
            </a:r>
          </a:p>
          <a:p>
            <a:pPr defTabSz="952147">
              <a:defRPr/>
            </a:pPr>
            <a:r>
              <a:rPr lang="en-US" dirty="0" err="1" smtClean="0"/>
              <a:t>onvergente</a:t>
            </a:r>
            <a:r>
              <a:rPr lang="en-US" dirty="0" smtClean="0"/>
              <a:t>/ </a:t>
            </a:r>
            <a:r>
              <a:rPr lang="en-US" dirty="0" err="1" smtClean="0"/>
              <a:t>diskriminante</a:t>
            </a:r>
            <a:r>
              <a:rPr lang="en-US" dirty="0" smtClean="0"/>
              <a:t> </a:t>
            </a:r>
            <a:r>
              <a:rPr lang="en-US" dirty="0" err="1" smtClean="0"/>
              <a:t>Validität</a:t>
            </a:r>
            <a:r>
              <a:rPr lang="en-US" dirty="0" smtClean="0"/>
              <a:t>,</a:t>
            </a:r>
          </a:p>
          <a:p>
            <a:pPr defTabSz="952147">
              <a:defRPr/>
            </a:pPr>
            <a:r>
              <a:rPr lang="en-US" dirty="0" err="1" smtClean="0"/>
              <a:t>Kriteriumsvalidität</a:t>
            </a:r>
            <a:r>
              <a:rPr lang="en-US" dirty="0" smtClean="0"/>
              <a:t>,</a:t>
            </a:r>
          </a:p>
          <a:p>
            <a:pPr defTabSz="952147">
              <a:defRPr/>
            </a:pPr>
            <a:r>
              <a:rPr lang="en-US" dirty="0" err="1" smtClean="0"/>
              <a:t>Inhaltsvalidität</a:t>
            </a:r>
            <a:r>
              <a:rPr lang="en-US" dirty="0" smtClean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7C2A-0750-4EF6-91FA-B51C82CEFC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62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err="1" smtClean="0"/>
              <a:t>überleitung</a:t>
            </a:r>
            <a:r>
              <a:rPr lang="de-DE" baseline="0" dirty="0" smtClean="0"/>
              <a:t> zur nächste Folie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633B7-1810-6044-8E43-507A21445DFB}" type="slidenum">
              <a:rPr lang="de-DE" smtClean="0"/>
              <a:pPr/>
              <a:t>51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bessere </a:t>
            </a:r>
            <a:r>
              <a:rPr lang="de-DE" dirty="0" err="1" smtClean="0"/>
              <a:t>überschrift/kategore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633B7-1810-6044-8E43-507A21445DFB}" type="slidenum">
              <a:rPr lang="de-DE" smtClean="0"/>
              <a:pPr/>
              <a:t>52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Experimentdesign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633B7-1810-6044-8E43-507A21445DFB}" type="slidenum">
              <a:rPr lang="de-DE" smtClean="0"/>
              <a:pPr/>
              <a:t>54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ADF7-3042-4773-9950-6C5AF01EFF12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FC45F9FA-5B09-47C5-BAC6-F4BCE90E2307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7F82B6D9-094A-4CDE-A2B3-C2CFDC6D35BE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8B5E-276D-4756-B7BA-802E6EDA6E6D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3E7-9E23-42E4-A6B9-BDB64C2BF42A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773-0770-4100-9A8D-AD9756A1C006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AF7D-AA40-4EBB-A04B-9E20A0CA9A4A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817C-5400-4CE4-9181-6E1390BE9B67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5007-9B63-438D-A1FC-19B96D6E514D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F37B-BAD2-42F9-B5C4-FA7213AC0AEF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867-038E-4599-AF6A-9C66919EF6B9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256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A961-5EA6-4636-973D-C6260D966FA5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559D-1F60-49B2-B1D4-1556F2C2D5AC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84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24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844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61638" y="285728"/>
            <a:ext cx="82296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55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F61-B871-49E3-B29B-993301D5507B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215074" y="500042"/>
            <a:ext cx="292892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3C7C-16D5-4F60-B48E-73AD8B3860E9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73E34D82-0F04-4849-B22A-23DF347BB416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E844-AAB9-4EBE-BE4B-C9251C9880D8}" type="datetime1">
              <a:rPr lang="de-DE" smtClean="0"/>
              <a:pPr/>
              <a:t>16.07.2014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7" r:id="rId4"/>
    <p:sldLayoutId id="2147483669" r:id="rId5"/>
    <p:sldLayoutId id="2147483668" r:id="rId6"/>
    <p:sldLayoutId id="2147483660" r:id="rId7"/>
    <p:sldLayoutId id="2147483661" r:id="rId8"/>
    <p:sldLayoutId id="2147483664" r:id="rId9"/>
    <p:sldLayoutId id="2147483662" r:id="rId10"/>
    <p:sldLayoutId id="2147483663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5" Type="http://schemas.openxmlformats.org/officeDocument/2006/relationships/image" Target="../media/image3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png"/><Relationship Id="rId1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rtutorialseries.blogspot.de/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gepub.com/upm-data/43454_10.pdf" TargetMode="External"/><Relationship Id="rId2" Type="http://schemas.openxmlformats.org/officeDocument/2006/relationships/hyperlink" Target="http://www.interaction-design.org/encyclopedia/card_sorting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Quantitative Methoden</a:t>
            </a:r>
            <a:endParaRPr lang="de-DE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9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t-Test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 smtClean="0">
                <a:latin typeface="+mj-lt"/>
                <a:cs typeface="Consolas" pitchFamily="49" charset="0"/>
              </a:rPr>
              <a:t>Demo.R</a:t>
            </a: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5896081" cy="272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14538"/>
            <a:ext cx="2844777" cy="1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69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smtClean="0"/>
              <a:t>Mann-Whitney-U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cs typeface="Consolas" pitchFamily="49" charset="0"/>
              </a:rPr>
              <a:t>Demo.R</a:t>
            </a:r>
            <a:endParaRPr lang="de-DE" dirty="0">
              <a:cs typeface="Consolas" pitchFamily="49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6768752" cy="15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8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Chi^2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http://ww2.coastal.edu/kingw/statistics/R-tutorials/independ.html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69976"/>
            <a:ext cx="7360974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0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Korrelation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Demo.R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9539"/>
            <a:ext cx="6657189" cy="25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9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Korrelation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Demo.R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74215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77" y="1951906"/>
            <a:ext cx="3533571" cy="28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8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Demo.R</a:t>
            </a:r>
            <a:endParaRPr lang="de-DE" dirty="0" smtClean="0"/>
          </a:p>
          <a:p>
            <a:pPr marL="268288" indent="0">
              <a:buNone/>
              <a:tabLst>
                <a:tab pos="268288" algn="l"/>
              </a:tabLst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plot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(rt,rtTask2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4577308" cy="408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Black 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Hausaufgabe zum 5.6.:</a:t>
            </a:r>
          </a:p>
          <a:p>
            <a:pPr lvl="1"/>
            <a:r>
              <a:rPr lang="de-DE" dirty="0" smtClean="0"/>
              <a:t>Paper aussuchen und auf Spiel vorbereiten</a:t>
            </a:r>
          </a:p>
          <a:p>
            <a:pPr lvl="1"/>
            <a:r>
              <a:rPr lang="de-DE" dirty="0" smtClean="0"/>
              <a:t>Zusammenfassung schreiben (s. Folien „</a:t>
            </a:r>
            <a:r>
              <a:rPr lang="de-DE" dirty="0" err="1" smtClean="0"/>
              <a:t>BeispielExperimente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Anregungen (Paper-Titel):</a:t>
            </a:r>
          </a:p>
          <a:p>
            <a:pPr lvl="2"/>
            <a:r>
              <a:rPr lang="en-US" dirty="0"/>
              <a:t>Using Students as Subjects: An Empirical Evaluation</a:t>
            </a:r>
          </a:p>
          <a:p>
            <a:pPr lvl="2"/>
            <a:r>
              <a:rPr lang="en-US" dirty="0"/>
              <a:t>An Empirical Study of the Effects of Personality in Pair Programming using the Five-Factor Model</a:t>
            </a:r>
          </a:p>
          <a:p>
            <a:pPr lvl="2"/>
            <a:r>
              <a:rPr lang="en-US" dirty="0"/>
              <a:t>Understanding Exception Handling: Viewpoints of Novices and Experts</a:t>
            </a:r>
          </a:p>
          <a:p>
            <a:pPr lvl="2"/>
            <a:r>
              <a:rPr lang="en-US" dirty="0"/>
              <a:t>The Relevance of Application Domain Knowledge: The Case of Computer Program </a:t>
            </a:r>
            <a:r>
              <a:rPr lang="en-US" dirty="0" smtClean="0"/>
              <a:t>Comprehension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3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Qualitative Methoden</a:t>
            </a:r>
            <a:endParaRPr lang="en-US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Überblick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cxnSp>
        <p:nvCxnSpPr>
          <p:cNvPr id="5" name="Gerade Verbindung 4"/>
          <p:cNvCxnSpPr>
            <a:endCxn id="3" idx="3"/>
          </p:cNvCxnSpPr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endCxn id="3" idx="0"/>
          </p:cNvCxnSpPr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928662" y="3714752"/>
            <a:ext cx="200026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Einsatzmöglichkeit</a:t>
            </a:r>
            <a:r>
              <a:rPr lang="en-US" dirty="0" smtClean="0"/>
              <a:t> von </a:t>
            </a:r>
            <a:r>
              <a:rPr lang="en-US" dirty="0" err="1" smtClean="0"/>
              <a:t>qualitativen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endParaRPr lang="en-US" dirty="0" smtClean="0"/>
          </a:p>
          <a:p>
            <a:r>
              <a:rPr lang="en-US" dirty="0" smtClean="0"/>
              <a:t>Wert von </a:t>
            </a:r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einschätzen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r>
              <a:rPr lang="en-US" dirty="0" err="1"/>
              <a:t>Chancen</a:t>
            </a:r>
            <a:r>
              <a:rPr lang="en-US" dirty="0"/>
              <a:t> und </a:t>
            </a:r>
            <a:r>
              <a:rPr lang="en-US" dirty="0" err="1"/>
              <a:t>Risiken</a:t>
            </a:r>
            <a:r>
              <a:rPr lang="en-US" dirty="0"/>
              <a:t> von </a:t>
            </a:r>
            <a:r>
              <a:rPr lang="en-US" dirty="0" err="1" smtClean="0"/>
              <a:t>Fragebögen</a:t>
            </a:r>
            <a:r>
              <a:rPr lang="en-US" dirty="0"/>
              <a:t> und </a:t>
            </a:r>
            <a:r>
              <a:rPr lang="en-US" dirty="0" smtClean="0"/>
              <a:t>Interviews </a:t>
            </a:r>
            <a:r>
              <a:rPr lang="en-US" dirty="0" err="1" smtClean="0"/>
              <a:t>verstehen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Validitätsarten</a:t>
            </a:r>
            <a:endParaRPr lang="de-DE" dirty="0" smtClean="0"/>
          </a:p>
          <a:p>
            <a:r>
              <a:rPr lang="de-DE" dirty="0" smtClean="0"/>
              <a:t>Sinn der ANOVA</a:t>
            </a:r>
          </a:p>
          <a:p>
            <a:r>
              <a:rPr lang="de-DE" dirty="0" smtClean="0"/>
              <a:t>Paper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7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Laboruntersuchung vs. Feldstudie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3600" smtClean="0"/>
              <a:t>Konstanthalten von Störvariablen im Labor</a:t>
            </a:r>
          </a:p>
          <a:p>
            <a:pPr lvl="1"/>
            <a:r>
              <a:rPr lang="de-DE" smtClean="0"/>
              <a:t>“Quicksort ist schneller als Mergesort bei den Daten X auf Computer Y wenn implementiert mit Z von V’.”</a:t>
            </a:r>
          </a:p>
          <a:p>
            <a:pPr lvl="1"/>
            <a:r>
              <a:rPr lang="de-DE" smtClean="0"/>
              <a:t>Zuverlässige Messung der abhängigen Variablen </a:t>
            </a:r>
            <a:r>
              <a:rPr lang="en-US" smtClean="0"/>
              <a:t>(hohe interne Validität)</a:t>
            </a:r>
          </a:p>
          <a:p>
            <a:pPr lvl="1"/>
            <a:r>
              <a:rPr lang="de-DE" smtClean="0"/>
              <a:t>Nicht verallgemeinerbar auf andere Belegungen der Störvariablen </a:t>
            </a:r>
            <a:r>
              <a:rPr lang="en-US" smtClean="0"/>
              <a:t>(geringe externe Validität)</a:t>
            </a:r>
          </a:p>
          <a:p>
            <a:pPr lvl="1"/>
            <a:r>
              <a:rPr lang="de-DE" smtClean="0"/>
              <a:t>Aus praktischen und ethischen Gruenden nicht immer </a:t>
            </a:r>
            <a:r>
              <a:rPr lang="en-US" smtClean="0"/>
              <a:t>möglich</a:t>
            </a:r>
          </a:p>
          <a:p>
            <a:r>
              <a:rPr lang="de-DE" sz="3600" smtClean="0"/>
              <a:t>Untersuchung im Feld, Störvariablen nicht immer </a:t>
            </a:r>
            <a:r>
              <a:rPr lang="en-US" sz="3600" smtClean="0"/>
              <a:t>kontrollierbar</a:t>
            </a:r>
          </a:p>
          <a:p>
            <a:pPr lvl="1"/>
            <a:r>
              <a:rPr lang="en-US" smtClean="0"/>
              <a:t>Hohe externe Validität</a:t>
            </a:r>
          </a:p>
          <a:p>
            <a:pPr lvl="1"/>
            <a:r>
              <a:rPr lang="en-US" smtClean="0"/>
              <a:t>Geringe interne Validität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Pfeil nach oben und unten 6"/>
          <p:cNvSpPr/>
          <p:nvPr/>
        </p:nvSpPr>
        <p:spPr>
          <a:xfrm>
            <a:off x="8286776" y="1571612"/>
            <a:ext cx="714348" cy="450059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Interne vs.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externe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Validität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Qualitative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Interpretation von verbalem Material</a:t>
            </a:r>
          </a:p>
          <a:p>
            <a:r>
              <a:rPr lang="en-US" smtClean="0"/>
              <a:t>Fokus auf Erfahrung</a:t>
            </a:r>
          </a:p>
          <a:p>
            <a:r>
              <a:rPr lang="en-US" smtClean="0"/>
              <a:t>Offene Befragungen</a:t>
            </a:r>
          </a:p>
          <a:p>
            <a:r>
              <a:rPr lang="de-DE" smtClean="0"/>
              <a:t>“Mehr Details als ein Messwert”</a:t>
            </a:r>
          </a:p>
          <a:p>
            <a:r>
              <a:rPr lang="en-US" smtClean="0"/>
              <a:t>Realismus statt Laborbedingungen</a:t>
            </a:r>
          </a:p>
          <a:p>
            <a:endParaRPr lang="en-US" smtClean="0"/>
          </a:p>
          <a:p>
            <a:r>
              <a:rPr lang="en-US" smtClean="0"/>
              <a:t>Keine statistischen Signifikanztests</a:t>
            </a:r>
          </a:p>
          <a:p>
            <a:r>
              <a:rPr lang="en-US" smtClean="0"/>
              <a:t>Mehr Zeitaufwand</a:t>
            </a:r>
          </a:p>
          <a:p>
            <a:r>
              <a:rPr lang="en-US" smtClean="0"/>
              <a:t>Schwer vergleichbar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Oberflächliche Abgrenzung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/>
              <a:t>Quantitativ</a:t>
            </a:r>
          </a:p>
          <a:p>
            <a:pPr marL="363538" lvl="1"/>
            <a:r>
              <a:rPr lang="en-US" smtClean="0"/>
              <a:t>"Naturwissenschaftlich"</a:t>
            </a:r>
          </a:p>
          <a:p>
            <a:pPr marL="363538" lvl="1"/>
            <a:r>
              <a:rPr lang="en-US" smtClean="0"/>
              <a:t>Labor</a:t>
            </a:r>
          </a:p>
          <a:p>
            <a:pPr marL="363538" lvl="1"/>
            <a:r>
              <a:rPr lang="en-US" smtClean="0"/>
              <a:t>Erklären</a:t>
            </a:r>
          </a:p>
          <a:p>
            <a:pPr marL="363538" lvl="1"/>
            <a:r>
              <a:rPr lang="en-US" smtClean="0"/>
              <a:t>"Harte Methoden"</a:t>
            </a:r>
          </a:p>
          <a:p>
            <a:pPr marL="363538" lvl="1"/>
            <a:r>
              <a:rPr lang="en-US" smtClean="0"/>
              <a:t>Messen</a:t>
            </a:r>
          </a:p>
          <a:p>
            <a:pPr marL="363538" lvl="1"/>
            <a:r>
              <a:rPr lang="en-US" smtClean="0"/>
              <a:t>Stichprobe</a:t>
            </a:r>
          </a:p>
          <a:p>
            <a:pPr marL="363538" lvl="1"/>
            <a:r>
              <a:rPr lang="en-US" smtClean="0"/>
              <a:t>Zahlen</a:t>
            </a:r>
          </a:p>
          <a:p>
            <a:pPr marL="363538" lvl="1"/>
            <a:r>
              <a:rPr lang="en-US" smtClean="0"/>
              <a:t>Abstraktion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0" y="1643050"/>
            <a:ext cx="42148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Qualtitativ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"Geisteswissenschaftlich"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de-DE" sz="3000" smtClean="0"/>
              <a:t>Verstehen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"Weiche</a:t>
            </a:r>
            <a:r>
              <a:rPr kumimoji="0" lang="de-DE" sz="3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Methoden"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Beschreiben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3000" smtClean="0"/>
              <a:t>Einzelfall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Texte,</a:t>
            </a:r>
            <a:r>
              <a:rPr kumimoji="0" lang="en-US" sz="30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Bilder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3000" baseline="0" smtClean="0"/>
              <a:t>Komplexität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Qualitative und quantitative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 smtClean="0"/>
              <a:t>qualitativer</a:t>
            </a:r>
            <a:r>
              <a:rPr lang="en-US" dirty="0" smtClean="0"/>
              <a:t> und </a:t>
            </a:r>
            <a:r>
              <a:rPr lang="en-US" dirty="0" err="1" smtClean="0"/>
              <a:t>quantiativer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typisch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Programmverständnis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Beobachten</a:t>
            </a:r>
            <a:r>
              <a:rPr lang="en-US" dirty="0" smtClean="0"/>
              <a:t> von </a:t>
            </a:r>
            <a:r>
              <a:rPr lang="en-US" dirty="0" err="1" smtClean="0"/>
              <a:t>Entwicklern</a:t>
            </a:r>
            <a:r>
              <a:rPr lang="en-US" dirty="0" smtClean="0"/>
              <a:t>,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 in Software </a:t>
            </a:r>
            <a:r>
              <a:rPr lang="en-US" dirty="0" err="1" smtClean="0"/>
              <a:t>beheben</a:t>
            </a:r>
            <a:endParaRPr lang="en-US" dirty="0" smtClean="0"/>
          </a:p>
          <a:p>
            <a:pPr lvl="1"/>
            <a:r>
              <a:rPr lang="en-US" dirty="0" err="1" smtClean="0"/>
              <a:t>Lösungsstrategie</a:t>
            </a:r>
            <a:r>
              <a:rPr lang="en-US" dirty="0" smtClean="0"/>
              <a:t> von </a:t>
            </a:r>
            <a:r>
              <a:rPr lang="en-US" dirty="0" err="1" smtClean="0"/>
              <a:t>Entwicklern</a:t>
            </a:r>
            <a:r>
              <a:rPr lang="en-US" dirty="0" smtClean="0"/>
              <a:t> </a:t>
            </a:r>
            <a:r>
              <a:rPr lang="en-US" dirty="0" err="1" smtClean="0"/>
              <a:t>beobachten</a:t>
            </a:r>
            <a:r>
              <a:rPr lang="en-US" dirty="0" smtClean="0"/>
              <a:t> und </a:t>
            </a:r>
            <a:r>
              <a:rPr lang="en-US" dirty="0" err="1" smtClean="0"/>
              <a:t>abstrahieren</a:t>
            </a:r>
            <a:endParaRPr lang="en-US" dirty="0" smtClean="0"/>
          </a:p>
          <a:p>
            <a:pPr lvl="1"/>
            <a:r>
              <a:rPr lang="en-US" dirty="0" err="1" smtClean="0"/>
              <a:t>Zeit</a:t>
            </a:r>
            <a:r>
              <a:rPr lang="en-US" dirty="0" smtClean="0"/>
              <a:t> und </a:t>
            </a:r>
            <a:r>
              <a:rPr lang="en-US" dirty="0" err="1" smtClean="0"/>
              <a:t>Qualität</a:t>
            </a:r>
            <a:r>
              <a:rPr lang="en-US" dirty="0" smtClean="0"/>
              <a:t> von </a:t>
            </a:r>
            <a:r>
              <a:rPr lang="en-US" dirty="0" err="1" smtClean="0"/>
              <a:t>Fehlerbehebung</a:t>
            </a:r>
            <a:endParaRPr lang="en-US" dirty="0" smtClean="0"/>
          </a:p>
          <a:p>
            <a:pPr lvl="1"/>
            <a:r>
              <a:rPr lang="en-US" dirty="0" err="1" smtClean="0"/>
              <a:t>Zusammenhang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Lösungsstrategie</a:t>
            </a:r>
            <a:r>
              <a:rPr lang="en-US" dirty="0" smtClean="0"/>
              <a:t> und </a:t>
            </a:r>
            <a:r>
              <a:rPr lang="en-US" dirty="0" err="1" smtClean="0"/>
              <a:t>Zeit</a:t>
            </a:r>
            <a:r>
              <a:rPr lang="en-US" dirty="0" smtClean="0"/>
              <a:t>/</a:t>
            </a:r>
            <a:r>
              <a:rPr lang="en-US" dirty="0" err="1" smtClean="0"/>
              <a:t>Qualität</a:t>
            </a:r>
            <a:r>
              <a:rPr lang="en-US" dirty="0" smtClean="0"/>
              <a:t> von </a:t>
            </a:r>
            <a:r>
              <a:rPr lang="en-US" dirty="0" err="1" smtClean="0"/>
              <a:t>Fehlerbehebung</a:t>
            </a:r>
            <a:r>
              <a:rPr lang="en-US" dirty="0" smtClean="0"/>
              <a:t> </a:t>
            </a:r>
            <a:r>
              <a:rPr lang="en-US" dirty="0" err="1" smtClean="0"/>
              <a:t>untersuchen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Fallstudien</a:t>
            </a:r>
            <a:endParaRPr lang="en-US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Fallstudie</a:t>
            </a:r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Detaillierte</a:t>
            </a:r>
            <a:r>
              <a:rPr lang="en-US" dirty="0" smtClean="0"/>
              <a:t> </a:t>
            </a:r>
            <a:r>
              <a:rPr lang="en-US" dirty="0" err="1" smtClean="0"/>
              <a:t>Untersuchung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einzigen</a:t>
            </a:r>
            <a:r>
              <a:rPr lang="en-US" dirty="0" smtClean="0"/>
              <a:t> </a:t>
            </a:r>
            <a:r>
              <a:rPr lang="en-US" dirty="0" err="1" smtClean="0"/>
              <a:t>Beispiels</a:t>
            </a:r>
            <a:r>
              <a:rPr lang="en-US" dirty="0" smtClean="0"/>
              <a:t> (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einzelner</a:t>
            </a:r>
            <a:r>
              <a:rPr lang="en-US" dirty="0" smtClean="0"/>
              <a:t> </a:t>
            </a:r>
            <a:r>
              <a:rPr lang="en-US" dirty="0" err="1" smtClean="0"/>
              <a:t>Beispiele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Oft </a:t>
            </a:r>
            <a:r>
              <a:rPr lang="en-US" dirty="0" err="1" smtClean="0"/>
              <a:t>im</a:t>
            </a:r>
            <a:r>
              <a:rPr lang="en-US" dirty="0" smtClean="0"/>
              <a:t> User-Interface-</a:t>
            </a:r>
            <a:r>
              <a:rPr lang="en-US" dirty="0" err="1" smtClean="0"/>
              <a:t>Bereich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Beobachten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Entwickler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neuem</a:t>
            </a:r>
            <a:r>
              <a:rPr lang="en-US" dirty="0" smtClean="0"/>
              <a:t> Tool </a:t>
            </a:r>
            <a:r>
              <a:rPr lang="en-US" dirty="0" err="1" smtClean="0"/>
              <a:t>umgehen</a:t>
            </a:r>
            <a:endParaRPr lang="en-US" dirty="0" smtClean="0"/>
          </a:p>
          <a:p>
            <a:pPr lvl="1"/>
            <a:r>
              <a:rPr lang="en-US" dirty="0" err="1" smtClean="0"/>
              <a:t>Anwenden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neuen</a:t>
            </a:r>
            <a:r>
              <a:rPr lang="en-US" dirty="0" smtClean="0"/>
              <a:t> </a:t>
            </a:r>
            <a:r>
              <a:rPr lang="en-US" dirty="0" err="1" smtClean="0"/>
              <a:t>Programmierparadigmas</a:t>
            </a:r>
            <a:r>
              <a:rPr lang="en-US" dirty="0" smtClean="0"/>
              <a:t> auf </a:t>
            </a:r>
            <a:r>
              <a:rPr lang="en-US" dirty="0" err="1" smtClean="0"/>
              <a:t>bestehende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Evaluieren neuer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Vom Autor selbst auf eigenem Beispiel</a:t>
            </a:r>
          </a:p>
          <a:p>
            <a:r>
              <a:rPr lang="de-DE" smtClean="0"/>
              <a:t>Vom Autor selbst auf bestehendem Beispiel</a:t>
            </a:r>
          </a:p>
          <a:p>
            <a:r>
              <a:rPr lang="de-DE" smtClean="0"/>
              <a:t>Von Drittem auf eigenem Beispiel</a:t>
            </a:r>
          </a:p>
          <a:p>
            <a:r>
              <a:rPr lang="de-DE" smtClean="0"/>
              <a:t>Von Drittem auf bestehendem Beispiel</a:t>
            </a:r>
          </a:p>
          <a:p>
            <a:r>
              <a:rPr lang="de-DE" smtClean="0"/>
              <a:t>Von neutralem Dritten auf bestehendem Beispiel</a:t>
            </a:r>
          </a:p>
          <a:p>
            <a:r>
              <a:rPr lang="en-US" smtClean="0"/>
              <a:t>Kontrolliertes Experiment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Pfeil nach unten 4"/>
          <p:cNvSpPr/>
          <p:nvPr/>
        </p:nvSpPr>
        <p:spPr>
          <a:xfrm>
            <a:off x="8215338" y="1698627"/>
            <a:ext cx="714348" cy="38735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i.d.R. Höhere Objektivität und Validität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Fallstudien zur Theoriebildung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Pilotstudie</a:t>
            </a:r>
            <a:r>
              <a:rPr lang="en-US" dirty="0" smtClean="0"/>
              <a:t>, </a:t>
            </a:r>
            <a:r>
              <a:rPr lang="en-US" dirty="0" err="1" smtClean="0"/>
              <a:t>Erkundungsexperiment</a:t>
            </a:r>
            <a:endParaRPr lang="en-US" dirty="0" smtClean="0"/>
          </a:p>
          <a:p>
            <a:r>
              <a:rPr lang="de-DE" dirty="0" smtClean="0"/>
              <a:t>In frühen Phasen der Untersuchung</a:t>
            </a:r>
          </a:p>
          <a:p>
            <a:r>
              <a:rPr lang="de-DE" dirty="0" smtClean="0"/>
              <a:t>Zum Bilden von Theorien (die dann z.B. quantitativ </a:t>
            </a:r>
            <a:r>
              <a:rPr lang="en-US" dirty="0" err="1" smtClean="0"/>
              <a:t>untersucht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Fallstudien und Quantitative Methoden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Innerhalb einer Fallstudie Messungen möglich</a:t>
            </a:r>
          </a:p>
          <a:p>
            <a:pPr lvl="1"/>
            <a:r>
              <a:rPr lang="de-DE" dirty="0" smtClean="0"/>
              <a:t>z.B. Geschwindigkeitsvorteil durch neuen Datenbankindex</a:t>
            </a:r>
          </a:p>
          <a:p>
            <a:pPr lvl="1"/>
            <a:r>
              <a:rPr lang="de-DE" dirty="0" smtClean="0"/>
              <a:t>Inferenzstatistik für Hypothesen über diesen Fall</a:t>
            </a:r>
          </a:p>
          <a:p>
            <a:endParaRPr lang="de-DE" dirty="0" smtClean="0"/>
          </a:p>
          <a:p>
            <a:r>
              <a:rPr lang="de-DE" dirty="0" smtClean="0"/>
              <a:t>Kein Schluss auf allgemeine Fälle (externe Validität)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Nehmen Sie zu folgenden Aussagen Stellung:</a:t>
            </a:r>
          </a:p>
          <a:p>
            <a:pPr lvl="1"/>
            <a:r>
              <a:rPr lang="en-US" smtClean="0"/>
              <a:t>Theoretisches Wissen ist wertvoller als praktisches Wissen</a:t>
            </a:r>
          </a:p>
          <a:p>
            <a:pPr lvl="1"/>
            <a:r>
              <a:rPr lang="en-US" smtClean="0"/>
              <a:t>Man kann nicht von einem Fall verallgemeinern; daher sind Fallstudien sinnlos für Wissenschaft</a:t>
            </a:r>
          </a:p>
          <a:p>
            <a:pPr lvl="1"/>
            <a:r>
              <a:rPr lang="en-US" smtClean="0"/>
              <a:t>Fallstudien sind gut, um Hypothesen zu generieren, aber zum Überprüfen sind andere Methoden besser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Weitere Validitätsarten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Konstruktvalidität</a:t>
            </a:r>
            <a:endParaRPr lang="en-US" dirty="0" smtClean="0"/>
          </a:p>
          <a:p>
            <a:pPr lvl="1"/>
            <a:r>
              <a:rPr lang="en-US" dirty="0" err="1" smtClean="0"/>
              <a:t>Beschreibt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gut das </a:t>
            </a:r>
            <a:r>
              <a:rPr lang="en-US" dirty="0" err="1" smtClean="0"/>
              <a:t>Konstrukt</a:t>
            </a:r>
            <a:r>
              <a:rPr lang="en-US" dirty="0" smtClean="0"/>
              <a:t> </a:t>
            </a:r>
            <a:r>
              <a:rPr lang="en-US" dirty="0" err="1" smtClean="0"/>
              <a:t>gemessen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 lvl="1"/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err="1" smtClean="0"/>
              <a:t>Programmverständnis</a:t>
            </a:r>
            <a:r>
              <a:rPr lang="en-US" dirty="0" smtClean="0"/>
              <a:t>, </a:t>
            </a:r>
            <a:r>
              <a:rPr lang="en-US" dirty="0" err="1" smtClean="0"/>
              <a:t>Intelligenz</a:t>
            </a:r>
            <a:endParaRPr lang="en-US" dirty="0" smtClean="0"/>
          </a:p>
          <a:p>
            <a:r>
              <a:rPr lang="en-US" dirty="0" smtClean="0"/>
              <a:t>Statistical Conclusion Validity</a:t>
            </a:r>
          </a:p>
          <a:p>
            <a:pPr lvl="1"/>
            <a:r>
              <a:rPr lang="en-US" dirty="0" err="1" smtClean="0"/>
              <a:t>Angemessenheit</a:t>
            </a:r>
            <a:r>
              <a:rPr lang="en-US" dirty="0" smtClean="0"/>
              <a:t> der </a:t>
            </a:r>
            <a:r>
              <a:rPr lang="en-US" dirty="0" err="1" smtClean="0"/>
              <a:t>statistischen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072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Beispiel: Aspekte für Produktlinien</a:t>
            </a:r>
            <a:endParaRPr lang="en-US"/>
          </a:p>
        </p:txBody>
      </p:sp>
      <p:pic>
        <p:nvPicPr>
          <p:cNvPr id="1003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614765" y="1600200"/>
            <a:ext cx="39896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28596" y="2714620"/>
            <a:ext cx="621193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Hair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00166" y="2714620"/>
            <a:ext cx="887420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Gender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000364" y="2714620"/>
            <a:ext cx="665565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Body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9" name="Grafik 8" descr="LEGO-Kopf_Jun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28" y="3159124"/>
            <a:ext cx="352215" cy="412752"/>
          </a:xfrm>
          <a:prstGeom prst="rect">
            <a:avLst/>
          </a:prstGeom>
        </p:spPr>
      </p:pic>
      <p:pic>
        <p:nvPicPr>
          <p:cNvPr id="10" name="Grafik 9" descr="LEGO-Kopf_Maedch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0232" y="3214686"/>
            <a:ext cx="331611" cy="341867"/>
          </a:xfrm>
          <a:prstGeom prst="rect">
            <a:avLst/>
          </a:prstGeom>
        </p:spPr>
      </p:pic>
      <p:pic>
        <p:nvPicPr>
          <p:cNvPr id="11" name="Grafik 10" descr="legoLuk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3714752"/>
            <a:ext cx="729544" cy="443449"/>
          </a:xfrm>
          <a:prstGeom prst="rect">
            <a:avLst/>
          </a:prstGeom>
        </p:spPr>
      </p:pic>
      <p:pic>
        <p:nvPicPr>
          <p:cNvPr id="12" name="Grafik 11" descr="legoLei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100" y="3714752"/>
            <a:ext cx="663222" cy="464876"/>
          </a:xfrm>
          <a:prstGeom prst="rect">
            <a:avLst/>
          </a:prstGeom>
        </p:spPr>
      </p:pic>
      <p:pic>
        <p:nvPicPr>
          <p:cNvPr id="13" name="Inhaltsplatzhalter 8" descr="redUniformHeadles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4612" y="3786190"/>
            <a:ext cx="668657" cy="724378"/>
          </a:xfrm>
          <a:prstGeom prst="rect">
            <a:avLst/>
          </a:prstGeom>
        </p:spPr>
      </p:pic>
      <p:pic>
        <p:nvPicPr>
          <p:cNvPr id="14" name="Grafik 13" descr="blueUnifor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71868" y="3786190"/>
            <a:ext cx="660404" cy="729544"/>
          </a:xfrm>
          <a:prstGeom prst="rect">
            <a:avLst/>
          </a:prstGeom>
        </p:spPr>
      </p:pic>
      <p:pic>
        <p:nvPicPr>
          <p:cNvPr id="15" name="Grafik 14" descr="greenUniformHeadles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71670" y="3714752"/>
            <a:ext cx="628795" cy="709851"/>
          </a:xfrm>
          <a:prstGeom prst="rect">
            <a:avLst/>
          </a:prstGeom>
        </p:spPr>
      </p:pic>
      <p:cxnSp>
        <p:nvCxnSpPr>
          <p:cNvPr id="16" name="Gerade Verbindung 15"/>
          <p:cNvCxnSpPr>
            <a:stCxn id="6" idx="2"/>
            <a:endCxn id="11" idx="0"/>
          </p:cNvCxnSpPr>
          <p:nvPr/>
        </p:nvCxnSpPr>
        <p:spPr>
          <a:xfrm rot="5400000">
            <a:off x="274146" y="3249705"/>
            <a:ext cx="769956" cy="160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6" idx="2"/>
            <a:endCxn id="12" idx="0"/>
          </p:cNvCxnSpPr>
          <p:nvPr/>
        </p:nvCxnSpPr>
        <p:spPr>
          <a:xfrm rot="16200000" flipH="1">
            <a:off x="650474" y="3033515"/>
            <a:ext cx="769956" cy="592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0" idx="0"/>
          </p:cNvCxnSpPr>
          <p:nvPr/>
        </p:nvCxnSpPr>
        <p:spPr>
          <a:xfrm rot="16200000" flipH="1">
            <a:off x="1920012" y="2968660"/>
            <a:ext cx="269890" cy="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7" idx="2"/>
            <a:endCxn id="9" idx="0"/>
          </p:cNvCxnSpPr>
          <p:nvPr/>
        </p:nvCxnSpPr>
        <p:spPr>
          <a:xfrm rot="5400000">
            <a:off x="1667192" y="2882440"/>
            <a:ext cx="214328" cy="33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2"/>
            <a:endCxn id="15" idx="0"/>
          </p:cNvCxnSpPr>
          <p:nvPr/>
        </p:nvCxnSpPr>
        <p:spPr>
          <a:xfrm rot="5400000">
            <a:off x="2474630" y="2856235"/>
            <a:ext cx="769956" cy="94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8" idx="2"/>
            <a:endCxn id="13" idx="0"/>
          </p:cNvCxnSpPr>
          <p:nvPr/>
        </p:nvCxnSpPr>
        <p:spPr>
          <a:xfrm rot="5400000">
            <a:off x="2770347" y="3223390"/>
            <a:ext cx="841394" cy="28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8" idx="2"/>
            <a:endCxn id="14" idx="0"/>
          </p:cNvCxnSpPr>
          <p:nvPr/>
        </p:nvCxnSpPr>
        <p:spPr>
          <a:xfrm rot="16200000" flipH="1">
            <a:off x="3196911" y="3081031"/>
            <a:ext cx="841394" cy="5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28596" y="1484313"/>
            <a:ext cx="931791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Officer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4" name="Gerade Verbindung 23"/>
          <p:cNvCxnSpPr>
            <a:stCxn id="23" idx="2"/>
            <a:endCxn id="8" idx="0"/>
          </p:cNvCxnSpPr>
          <p:nvPr/>
        </p:nvCxnSpPr>
        <p:spPr>
          <a:xfrm rot="16200000" flipH="1">
            <a:off x="1613754" y="995226"/>
            <a:ext cx="1000131" cy="243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3" idx="2"/>
            <a:endCxn id="7" idx="0"/>
          </p:cNvCxnSpPr>
          <p:nvPr/>
        </p:nvCxnSpPr>
        <p:spPr>
          <a:xfrm rot="16200000" flipH="1">
            <a:off x="919119" y="1689862"/>
            <a:ext cx="1000131" cy="104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3" idx="2"/>
            <a:endCxn id="6" idx="0"/>
          </p:cNvCxnSpPr>
          <p:nvPr/>
        </p:nvCxnSpPr>
        <p:spPr>
          <a:xfrm rot="5400000">
            <a:off x="316778" y="2136905"/>
            <a:ext cx="1000131" cy="15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legoBoyHa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43095" y="5018885"/>
            <a:ext cx="353573" cy="462767"/>
          </a:xfrm>
          <a:prstGeom prst="rect">
            <a:avLst/>
          </a:prstGeom>
        </p:spPr>
      </p:pic>
      <p:pic>
        <p:nvPicPr>
          <p:cNvPr id="28" name="Grafik 27" descr="legoGirlLeia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3121" y="5095887"/>
            <a:ext cx="321293" cy="365106"/>
          </a:xfrm>
          <a:prstGeom prst="rect">
            <a:avLst/>
          </a:prstGeom>
        </p:spPr>
      </p:pic>
      <p:pic>
        <p:nvPicPr>
          <p:cNvPr id="29" name="Grafik 28" descr="blueUniform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5786" y="5429264"/>
            <a:ext cx="520952" cy="575492"/>
          </a:xfrm>
          <a:prstGeom prst="rect">
            <a:avLst/>
          </a:prstGeom>
        </p:spPr>
      </p:pic>
      <p:pic>
        <p:nvPicPr>
          <p:cNvPr id="30" name="Grafik 29" descr="greenUniformHeadles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28794" y="5429264"/>
            <a:ext cx="548433" cy="619129"/>
          </a:xfrm>
          <a:prstGeom prst="rect">
            <a:avLst/>
          </a:prstGeom>
        </p:spPr>
      </p:pic>
      <p:pic>
        <p:nvPicPr>
          <p:cNvPr id="31" name="Grafik 30" descr="LEGO-Kopf_Junge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38464" y="5019686"/>
            <a:ext cx="344597" cy="403825"/>
          </a:xfrm>
          <a:prstGeom prst="rect">
            <a:avLst/>
          </a:prstGeom>
        </p:spPr>
      </p:pic>
      <p:pic>
        <p:nvPicPr>
          <p:cNvPr id="32" name="Inhaltsplatzhalter 8" descr="redUniformHeadles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28926" y="5357826"/>
            <a:ext cx="597630" cy="647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185" y="3356992"/>
            <a:ext cx="6676211" cy="234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Aspekt-orientierte Programmierung (AOP)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Modularisierung von einem querschneidenen Belang in </a:t>
            </a:r>
            <a:r>
              <a:rPr lang="en-US" smtClean="0"/>
              <a:t>einem Aspekt</a:t>
            </a:r>
          </a:p>
          <a:p>
            <a:r>
              <a:rPr lang="de-DE" smtClean="0"/>
              <a:t>Dieser Aspekt beschreibt die Änderungen dieses Belangs </a:t>
            </a:r>
            <a:r>
              <a:rPr lang="en-US" smtClean="0"/>
              <a:t>in der restlichen Software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Aspekte für Produktlinien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Ausgangspunkt</a:t>
            </a:r>
          </a:p>
          <a:p>
            <a:pPr lvl="1"/>
            <a:r>
              <a:rPr lang="de-DE" smtClean="0"/>
              <a:t>Forscher schlugen AOP fuer Produktlinien vor</a:t>
            </a:r>
          </a:p>
          <a:p>
            <a:pPr lvl="1"/>
            <a:r>
              <a:rPr lang="en-US" smtClean="0"/>
              <a:t>viele Publikationen, wenig Erfahrung</a:t>
            </a:r>
          </a:p>
          <a:p>
            <a:pPr lvl="1"/>
            <a:r>
              <a:rPr lang="en-US" smtClean="0"/>
              <a:t>keine grossen Beispiele</a:t>
            </a:r>
          </a:p>
          <a:p>
            <a:r>
              <a:rPr lang="en-US" smtClean="0"/>
              <a:t>Idee</a:t>
            </a:r>
          </a:p>
          <a:p>
            <a:pPr lvl="1"/>
            <a:r>
              <a:rPr lang="de-DE" smtClean="0"/>
              <a:t>Umsetzen einer praktischen AOP Produktlinie</a:t>
            </a:r>
          </a:p>
          <a:p>
            <a:pPr lvl="1"/>
            <a:r>
              <a:rPr lang="de-DE" smtClean="0"/>
              <a:t>Zerlegung eines bestehenden Systems (statt Neuentwicklung)</a:t>
            </a:r>
          </a:p>
          <a:p>
            <a:pPr lvl="1"/>
            <a:r>
              <a:rPr lang="en-US" smtClean="0"/>
              <a:t>Dadurch Realismus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214810" y="5500702"/>
            <a:ext cx="4786346" cy="857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Kästner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Apel</a:t>
            </a:r>
            <a:r>
              <a:rPr lang="en-US" dirty="0" smtClean="0">
                <a:solidFill>
                  <a:sysClr val="windowText" lastClr="000000"/>
                </a:solidFill>
              </a:rPr>
              <a:t>, Don </a:t>
            </a:r>
            <a:r>
              <a:rPr lang="en-US" dirty="0" err="1" smtClean="0">
                <a:solidFill>
                  <a:sysClr val="windowText" lastClr="000000"/>
                </a:solidFill>
              </a:rPr>
              <a:t>Batory</a:t>
            </a:r>
            <a:r>
              <a:rPr lang="en-US" dirty="0" smtClean="0">
                <a:solidFill>
                  <a:sysClr val="windowText" lastClr="000000"/>
                </a:solidFill>
              </a:rPr>
              <a:t>. </a:t>
            </a:r>
            <a:r>
              <a:rPr lang="en-US" b="1" dirty="0" smtClean="0">
                <a:solidFill>
                  <a:sysClr val="windowText" lastClr="000000"/>
                </a:solidFill>
              </a:rPr>
              <a:t>A Case Study</a:t>
            </a: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Implementing Features Using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AspectJ</a:t>
            </a:r>
            <a:r>
              <a:rPr lang="en-US" b="1" dirty="0" smtClean="0">
                <a:solidFill>
                  <a:sysClr val="windowText" lastClr="000000"/>
                </a:solidFill>
              </a:rPr>
              <a:t>. In SPLC,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pages 223-232. 2007.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Auswahl der Fallstudie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einziges Projekt: </a:t>
            </a:r>
            <a:r>
              <a:rPr lang="de-DE" b="1" dirty="0" smtClean="0"/>
              <a:t>Berkeley DB Java Edition</a:t>
            </a:r>
          </a:p>
          <a:p>
            <a:r>
              <a:rPr lang="en-US" dirty="0" err="1" smtClean="0"/>
              <a:t>Eingebetette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 smtClean="0"/>
          </a:p>
          <a:p>
            <a:r>
              <a:rPr lang="en-US" dirty="0" err="1" smtClean="0"/>
              <a:t>Wohlbekannte</a:t>
            </a:r>
            <a:r>
              <a:rPr lang="en-US" dirty="0" smtClean="0"/>
              <a:t> </a:t>
            </a:r>
            <a:r>
              <a:rPr lang="en-US" dirty="0" err="1" smtClean="0"/>
              <a:t>Domäne</a:t>
            </a:r>
            <a:endParaRPr lang="en-US" dirty="0" smtClean="0"/>
          </a:p>
          <a:p>
            <a:r>
              <a:rPr lang="de-DE" dirty="0" smtClean="0"/>
              <a:t>Realistische Größe (ca. 84K Codezeilen, 300 Klassen),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gross</a:t>
            </a:r>
          </a:p>
          <a:p>
            <a:r>
              <a:rPr lang="de-DE" dirty="0" smtClean="0"/>
              <a:t>Realistisch als Produktlinie benutzbar (</a:t>
            </a:r>
            <a:r>
              <a:rPr lang="de-DE" dirty="0" err="1" smtClean="0"/>
              <a:t>eingebetette</a:t>
            </a:r>
            <a:r>
              <a:rPr lang="de-DE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Beobachtungen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Sprachkonstrukte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endParaRPr lang="en-US" dirty="0" smtClean="0"/>
          </a:p>
          <a:p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querschneidende</a:t>
            </a:r>
            <a:r>
              <a:rPr lang="en-US" dirty="0" smtClean="0"/>
              <a:t> </a:t>
            </a:r>
            <a:r>
              <a:rPr lang="en-US" dirty="0" err="1" smtClean="0"/>
              <a:t>Belange</a:t>
            </a:r>
            <a:endParaRPr lang="en-US" dirty="0" smtClean="0"/>
          </a:p>
          <a:p>
            <a:r>
              <a:rPr lang="en-US" dirty="0" err="1" smtClean="0"/>
              <a:t>Fragilität</a:t>
            </a:r>
            <a:endParaRPr lang="en-US" dirty="0" smtClean="0"/>
          </a:p>
          <a:p>
            <a:r>
              <a:rPr lang="en-US" dirty="0" err="1" smtClean="0"/>
              <a:t>Lesbarkeit</a:t>
            </a:r>
            <a:r>
              <a:rPr lang="en-US" dirty="0" smtClean="0"/>
              <a:t> und </a:t>
            </a:r>
            <a:r>
              <a:rPr lang="en-US" dirty="0" err="1" smtClean="0"/>
              <a:t>Verständlichkeit</a:t>
            </a:r>
            <a:endParaRPr lang="en-US" dirty="0" smtClean="0"/>
          </a:p>
          <a:p>
            <a:r>
              <a:rPr lang="en-US" dirty="0" smtClean="0"/>
              <a:t>Diverse </a:t>
            </a:r>
            <a:r>
              <a:rPr lang="en-US" dirty="0" err="1" smtClean="0"/>
              <a:t>Argumente</a:t>
            </a:r>
            <a:r>
              <a:rPr lang="en-US" dirty="0" smtClean="0"/>
              <a:t>, </a:t>
            </a:r>
            <a:r>
              <a:rPr lang="en-US" dirty="0" err="1" smtClean="0"/>
              <a:t>weitgehend</a:t>
            </a:r>
            <a:r>
              <a:rPr lang="en-US" dirty="0" smtClean="0"/>
              <a:t> </a:t>
            </a:r>
            <a:r>
              <a:rPr lang="en-US" dirty="0" err="1" smtClean="0"/>
              <a:t>subjektiv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Reflektion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diesen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AOP </a:t>
            </a:r>
            <a:r>
              <a:rPr lang="en-US" dirty="0" err="1" smtClean="0"/>
              <a:t>ungeeignet</a:t>
            </a:r>
            <a:endParaRPr lang="en-US" dirty="0" smtClean="0"/>
          </a:p>
          <a:p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einziger</a:t>
            </a:r>
            <a:r>
              <a:rPr lang="en-US" dirty="0" smtClean="0"/>
              <a:t> Fall,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realistisch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statistischen</a:t>
            </a:r>
            <a:r>
              <a:rPr lang="en-US" dirty="0" smtClean="0"/>
              <a:t> Tests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Vergleiche</a:t>
            </a:r>
            <a:endParaRPr lang="en-US" dirty="0" smtClean="0"/>
          </a:p>
          <a:p>
            <a:r>
              <a:rPr lang="en-US" dirty="0" err="1" smtClean="0"/>
              <a:t>Widerlegt</a:t>
            </a:r>
            <a:r>
              <a:rPr lang="en-US" dirty="0" smtClean="0"/>
              <a:t> </a:t>
            </a:r>
            <a:r>
              <a:rPr lang="en-US" dirty="0" err="1" smtClean="0"/>
              <a:t>Hypothese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Produktlinien</a:t>
            </a:r>
            <a:endParaRPr lang="en-US" dirty="0" smtClean="0"/>
          </a:p>
          <a:p>
            <a:r>
              <a:rPr lang="en-US" dirty="0" err="1" smtClean="0"/>
              <a:t>Teils</a:t>
            </a:r>
            <a:r>
              <a:rPr lang="en-US" dirty="0" smtClean="0"/>
              <a:t> </a:t>
            </a:r>
            <a:r>
              <a:rPr lang="en-US" dirty="0" err="1" smtClean="0"/>
              <a:t>subjektiv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Diskutieren Sie, in wie weit die Ergebnisse der Fallstudie nützlich sind</a:t>
            </a:r>
          </a:p>
          <a:p>
            <a:r>
              <a:rPr lang="en-US" smtClean="0"/>
              <a:t>Was hätten Sie anders gemacht?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Kritik an Fallstudien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Unkontrolliert und subjektiv -&gt; unzuverlässig</a:t>
            </a:r>
          </a:p>
          <a:p>
            <a:r>
              <a:rPr lang="de-DE" smtClean="0"/>
              <a:t>Tendenz zur Bestätigung bestehender Hypothesen</a:t>
            </a:r>
          </a:p>
          <a:p>
            <a:r>
              <a:rPr lang="en-US" smtClean="0"/>
              <a:t>Nicht verallgemeinerbar</a:t>
            </a:r>
          </a:p>
          <a:p>
            <a:r>
              <a:rPr lang="en-US" smtClean="0"/>
              <a:t>Viele Details, schwer zusammenfassbar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Lernen durch Fallstudien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Betrachten eines Problems im Kontext</a:t>
            </a:r>
          </a:p>
          <a:p>
            <a:r>
              <a:rPr lang="en-US" smtClean="0"/>
              <a:t>Lernen aus Einzelfällen</a:t>
            </a:r>
          </a:p>
          <a:p>
            <a:pPr lvl="1"/>
            <a:r>
              <a:rPr lang="en-US" smtClean="0"/>
              <a:t>Regel-Lernen für Einsteigerlevel</a:t>
            </a:r>
          </a:p>
          <a:p>
            <a:pPr lvl="1"/>
            <a:r>
              <a:rPr lang="en-US" smtClean="0"/>
              <a:t>Experten durch praktische Erfahrung</a:t>
            </a:r>
          </a:p>
          <a:p>
            <a:pPr lvl="1"/>
            <a:r>
              <a:rPr lang="en-US" smtClean="0"/>
              <a:t>Probleme wirklich verstehen (learning by doing)</a:t>
            </a:r>
          </a:p>
          <a:p>
            <a:r>
              <a:rPr lang="en-US" smtClean="0"/>
              <a:t>Realistische Details</a:t>
            </a:r>
          </a:p>
          <a:p>
            <a:r>
              <a:rPr lang="de-DE" smtClean="0"/>
              <a:t>Nicht abstrahiert/simplifiziert auf einfache Modelle</a:t>
            </a:r>
          </a:p>
          <a:p>
            <a:r>
              <a:rPr lang="en-US" smtClean="0"/>
              <a:t>Verhindert “Elfenbeinturm-Forschung”</a:t>
            </a:r>
          </a:p>
          <a:p>
            <a:endParaRPr lang="de-DE" smtClean="0"/>
          </a:p>
          <a:p>
            <a:r>
              <a:rPr lang="de-DE" smtClean="0"/>
              <a:t>Beweis kaum möglich, aber lernen aus Erfahrungen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Fallstudie zum Falsifizieren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Fallstudie kann eine Hypothese falsifizieren</a:t>
            </a:r>
          </a:p>
          <a:p>
            <a:r>
              <a:rPr lang="de-DE" dirty="0" smtClean="0"/>
              <a:t>Gut gewähltes Beispiel kann reichen ("Wenn schon einfache Beispiele nicht klappen…")</a:t>
            </a:r>
          </a:p>
          <a:p>
            <a:endParaRPr lang="en-US" dirty="0" smtClean="0"/>
          </a:p>
          <a:p>
            <a:r>
              <a:rPr lang="en-US" dirty="0" err="1" smtClean="0"/>
              <a:t>Beispiel</a:t>
            </a:r>
            <a:endParaRPr lang="en-US" dirty="0" smtClean="0"/>
          </a:p>
          <a:p>
            <a:pPr lvl="1"/>
            <a:r>
              <a:rPr lang="de-DE" dirty="0" smtClean="0"/>
              <a:t>Galileo Schwerkraftexperiment mit Fallbeispiel (Feder vs. Blei)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Experimentserie</a:t>
            </a:r>
            <a:endParaRPr lang="en-US" dirty="0" smtClean="0"/>
          </a:p>
          <a:p>
            <a:pPr lvl="1"/>
            <a:r>
              <a:rPr lang="de-DE" dirty="0" smtClean="0"/>
              <a:t>AOP für bekannte nichttriviale querschneidende Belange in </a:t>
            </a:r>
            <a:r>
              <a:rPr lang="en-US" dirty="0" err="1" smtClean="0"/>
              <a:t>Datenbanken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Multiples Testen-Beispiel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Faktor mit 4 Stufen, jeweils paarweise Vergleiche</a:t>
            </a:r>
          </a:p>
          <a:p>
            <a:r>
              <a:rPr lang="de-DE" dirty="0" smtClean="0"/>
              <a:t>Insgesamt:</a:t>
            </a:r>
          </a:p>
          <a:p>
            <a:endParaRPr lang="de-DE" dirty="0" smtClean="0"/>
          </a:p>
          <a:p>
            <a:r>
              <a:rPr lang="de-DE" dirty="0" smtClean="0"/>
              <a:t>Wahrscheinlichkeit, eine H</a:t>
            </a:r>
            <a:r>
              <a:rPr lang="de-DE" baseline="-25000" dirty="0" smtClean="0"/>
              <a:t>0</a:t>
            </a:r>
            <a:r>
              <a:rPr lang="de-DE" dirty="0" smtClean="0"/>
              <a:t> korrekterweise zu behalten: 0.95</a:t>
            </a:r>
          </a:p>
          <a:p>
            <a:r>
              <a:rPr lang="de-DE" dirty="0" smtClean="0"/>
              <a:t>Wahrscheinlichkeit, zwei H</a:t>
            </a:r>
            <a:r>
              <a:rPr lang="de-DE" baseline="-25000" dirty="0" smtClean="0"/>
              <a:t>0</a:t>
            </a:r>
            <a:r>
              <a:rPr lang="de-DE" dirty="0" smtClean="0"/>
              <a:t> korrekterweise zu behalten: 0.95*0.95</a:t>
            </a:r>
          </a:p>
          <a:p>
            <a:r>
              <a:rPr lang="de-DE" dirty="0" smtClean="0"/>
              <a:t>Wahrscheinlichkeit, sechs H</a:t>
            </a:r>
            <a:r>
              <a:rPr lang="de-DE" baseline="-25000" dirty="0" smtClean="0"/>
              <a:t>0</a:t>
            </a:r>
            <a:r>
              <a:rPr lang="de-DE" dirty="0" smtClean="0"/>
              <a:t> korrekterweise zu behalten: 0.95</a:t>
            </a:r>
            <a:r>
              <a:rPr lang="de-DE" baseline="30000" dirty="0" smtClean="0"/>
              <a:t>6</a:t>
            </a:r>
          </a:p>
          <a:p>
            <a:endParaRPr lang="de-DE" baseline="-25000" dirty="0" smtClean="0"/>
          </a:p>
          <a:p>
            <a:pPr lvl="1"/>
            <a:endParaRPr lang="de-DE" dirty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555776" y="1916832"/>
          <a:ext cx="1017566" cy="94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Formel" r:id="rId3" imgW="495000" imgH="457200" progId="Equation.3">
                  <p:embed/>
                </p:oleObj>
              </mc:Choice>
              <mc:Fallback>
                <p:oleObj name="Formel" r:id="rId3" imgW="495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16832"/>
                        <a:ext cx="1017566" cy="94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26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Auswahl von Fällen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19084" y="1671625"/>
          <a:ext cx="219552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5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ysClr val="windowText" lastClr="000000"/>
                          </a:solidFill>
                        </a:rPr>
                        <a:t>Auswahl</a:t>
                      </a:r>
                      <a:endParaRPr 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Zufall</a:t>
                      </a:r>
                    </a:p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Extremer Fall</a:t>
                      </a:r>
                    </a:p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Maximale Variation</a:t>
                      </a:r>
                    </a:p>
                    <a:p>
                      <a:endParaRPr lang="en-US" b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Kritischer Fall</a:t>
                      </a:r>
                    </a:p>
                    <a:p>
                      <a:endParaRPr lang="en-US" b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Paradigmatisch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2714612" y="1671625"/>
          <a:ext cx="219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5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smtClean="0">
                          <a:solidFill>
                            <a:sysClr val="windowText" lastClr="000000"/>
                          </a:solidFill>
                        </a:rPr>
                        <a:t>Begründung</a:t>
                      </a:r>
                      <a:endParaRPr lang="en-US" b="1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2714612" y="2043103"/>
          <a:ext cx="42862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ysClr val="windowText" lastClr="000000"/>
                          </a:solidFill>
                        </a:rPr>
                        <a:t>Reduziert</a:t>
                      </a:r>
                      <a:r>
                        <a:rPr lang="en-US" b="0" baseline="0" smtClean="0">
                          <a:solidFill>
                            <a:sysClr val="windowText" lastClr="000000"/>
                          </a:solidFill>
                        </a:rPr>
                        <a:t> Voreingenommenheit; eher verallgemeinerbar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2714612" y="2662232"/>
          <a:ext cx="54292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Ungewöhnlicher Fall; besonders problematisch oder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besonders geeignet; Verdeutlicht</a:t>
                      </a:r>
                      <a:r>
                        <a:rPr lang="de-DE" b="0" baseline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einen Punkt sehr stark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2714612" y="3324224"/>
          <a:ext cx="54292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Mehre sehr unterschiedliche Fälle (z.B. drei Fälle die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sich durch Größe/Sprache/Erfahrung unterscheiden)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2714612" y="3952885"/>
          <a:ext cx="54292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Erlaubt Schlussfolgerungen wie: “Wenn es hier (nicht)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klappt, klappt es in allen Fällen (nicht)”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z.B. zur Plausibilitätspruefung einer Theorie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2714612" y="4872054"/>
          <a:ext cx="54292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Allgemeiner typischer Fall, der von mehreren Forschern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wiederverwendet wird; Theorien basieren auf diesem</a:t>
                      </a:r>
                    </a:p>
                    <a:p>
                      <a:r>
                        <a:rPr lang="de-DE" b="0" smtClean="0">
                          <a:solidFill>
                            <a:sysClr val="windowText" lastClr="000000"/>
                          </a:solidFill>
                        </a:rPr>
                        <a:t>Fall</a:t>
                      </a:r>
                      <a:endParaRPr lang="en-US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Auswahl von Fallstudien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Auswahl von guten Fallstudien erfordert Erfahrung</a:t>
            </a:r>
          </a:p>
          <a:p>
            <a:pPr lvl="1"/>
            <a:r>
              <a:rPr lang="en-US" dirty="0" err="1" smtClean="0"/>
              <a:t>Abhängig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Zweck</a:t>
            </a:r>
            <a:endParaRPr lang="en-US" dirty="0" smtClean="0"/>
          </a:p>
          <a:p>
            <a:pPr lvl="1"/>
            <a:r>
              <a:rPr lang="en-US" dirty="0" err="1" smtClean="0"/>
              <a:t>Machbarkeit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?</a:t>
            </a:r>
          </a:p>
          <a:p>
            <a:pPr lvl="1"/>
            <a:r>
              <a:rPr lang="de-DE" dirty="0" smtClean="0"/>
              <a:t>Maximales Potential einer Methode aufzeigen?</a:t>
            </a:r>
          </a:p>
          <a:p>
            <a:pPr lvl="1"/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Anwendbarkeit</a:t>
            </a:r>
            <a:r>
              <a:rPr lang="en-US" dirty="0" smtClean="0"/>
              <a:t> </a:t>
            </a:r>
            <a:r>
              <a:rPr lang="en-US" dirty="0" err="1" smtClean="0"/>
              <a:t>demonstrieren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Bestehende</a:t>
            </a:r>
            <a:r>
              <a:rPr lang="en-US" dirty="0" smtClean="0"/>
              <a:t> </a:t>
            </a:r>
            <a:r>
              <a:rPr lang="en-US" dirty="0" err="1" smtClean="0"/>
              <a:t>Meinung</a:t>
            </a:r>
            <a:r>
              <a:rPr lang="en-US" dirty="0" smtClean="0"/>
              <a:t> </a:t>
            </a:r>
            <a:r>
              <a:rPr lang="en-US" dirty="0" err="1" smtClean="0"/>
              <a:t>widerlegen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vergleichen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de-DE" dirty="0" smtClean="0"/>
              <a:t>Gilt auch für Auswahl von Benchmarks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Fallstudien erfordern Selbstreflektion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Gefahr der Verfälschung und Manipulation</a:t>
            </a:r>
          </a:p>
          <a:p>
            <a:pPr lvl="1"/>
            <a:r>
              <a:rPr lang="de-DE" smtClean="0"/>
              <a:t>Auswahl von sehr vorteilhaftem (trivialen) Fall</a:t>
            </a:r>
          </a:p>
          <a:p>
            <a:pPr lvl="1"/>
            <a:r>
              <a:rPr lang="en-US" smtClean="0"/>
              <a:t>"Vergessen" von Problemen</a:t>
            </a:r>
          </a:p>
          <a:p>
            <a:pPr lvl="1"/>
            <a:r>
              <a:rPr lang="en-US" smtClean="0"/>
              <a:t>Vereinfachende Annahmen</a:t>
            </a:r>
          </a:p>
          <a:p>
            <a:r>
              <a:rPr lang="de-DE" smtClean="0"/>
              <a:t>Protokoll führen, eigene Arbeit kritisch überprüfen</a:t>
            </a:r>
          </a:p>
          <a:p>
            <a:r>
              <a:rPr lang="de-DE" smtClean="0"/>
              <a:t>Erwartungen vor der Fallstudie und Hypothesen </a:t>
            </a:r>
            <a:r>
              <a:rPr lang="en-US" smtClean="0"/>
              <a:t>transparent machen</a:t>
            </a:r>
          </a:p>
          <a:p>
            <a:r>
              <a:rPr lang="de-DE" smtClean="0"/>
              <a:t>In der Praxis tendieren Fallstudien zum Widerlegen von </a:t>
            </a:r>
            <a:r>
              <a:rPr lang="en-US" smtClean="0"/>
              <a:t>Hypothesen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Fallstudien zusammenfassen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Fallstudienbeschreibungen oft lang, subjektiv und </a:t>
            </a:r>
            <a:r>
              <a:rPr lang="en-US" dirty="0" err="1" smtClean="0"/>
              <a:t>anekdotisch</a:t>
            </a:r>
            <a:endParaRPr lang="en-US" dirty="0" smtClean="0"/>
          </a:p>
          <a:p>
            <a:r>
              <a:rPr lang="en-US" dirty="0" smtClean="0"/>
              <a:t>Oft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knapp</a:t>
            </a:r>
            <a:r>
              <a:rPr lang="en-US" dirty="0" smtClean="0"/>
              <a:t> </a:t>
            </a:r>
            <a:r>
              <a:rPr lang="en-US" dirty="0" err="1" smtClean="0"/>
              <a:t>zusammenfassbar</a:t>
            </a:r>
            <a:r>
              <a:rPr lang="de-DE" dirty="0" smtClean="0"/>
              <a:t>, da reale Fälle komplex sind</a:t>
            </a:r>
          </a:p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 err="1" smtClean="0"/>
              <a:t>weitergeben</a:t>
            </a:r>
            <a:endParaRPr lang="en-US" dirty="0" smtClean="0"/>
          </a:p>
          <a:p>
            <a:pPr lvl="1"/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anderer</a:t>
            </a:r>
            <a:r>
              <a:rPr lang="en-US" dirty="0" smtClean="0"/>
              <a:t> </a:t>
            </a:r>
            <a:r>
              <a:rPr lang="en-US" dirty="0" err="1" smtClean="0"/>
              <a:t>lernen</a:t>
            </a:r>
            <a:endParaRPr lang="en-US" dirty="0" smtClean="0"/>
          </a:p>
          <a:p>
            <a:pPr lvl="1"/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erwünscht</a:t>
            </a:r>
            <a:endParaRPr lang="en-US" dirty="0" smtClean="0"/>
          </a:p>
          <a:p>
            <a:r>
              <a:rPr lang="en-US" dirty="0" smtClean="0"/>
              <a:t>Details in </a:t>
            </a:r>
            <a:r>
              <a:rPr lang="en-US" dirty="0" err="1" smtClean="0"/>
              <a:t>Anhang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Fragebögen</a:t>
            </a:r>
            <a:endParaRPr lang="en-US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Fragebogen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intiutiv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iPad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zufrieden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Studierende</a:t>
            </a:r>
            <a:r>
              <a:rPr lang="en-US" dirty="0" smtClean="0"/>
              <a:t> an der FIM?</a:t>
            </a:r>
          </a:p>
          <a:p>
            <a:r>
              <a:rPr lang="en-US" dirty="0" err="1" smtClean="0"/>
              <a:t>Stellen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Fragebögen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Informatik oft benutzt, aber meist oberflächlich</a:t>
            </a:r>
          </a:p>
          <a:p>
            <a:r>
              <a:rPr lang="de-DE" dirty="0" smtClean="0"/>
              <a:t>Vor Beginn Literatur dazu lesen</a:t>
            </a:r>
          </a:p>
          <a:p>
            <a:r>
              <a:rPr lang="de-DE" dirty="0" smtClean="0"/>
              <a:t>Experten befragen</a:t>
            </a:r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Wenn möglich, etablierten Fragebogen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Geschlossene Fragen quantitativ auswerten</a:t>
            </a:r>
          </a:p>
          <a:p>
            <a:r>
              <a:rPr lang="en-US" smtClean="0"/>
              <a:t>Likert-Skala, z.B. 1-5</a:t>
            </a:r>
          </a:p>
          <a:p>
            <a:pPr lvl="1"/>
            <a:r>
              <a:rPr lang="en-US" smtClean="0"/>
              <a:t>Wie erfahren bist du im Umgang mit folgenden Programmiersprachen?</a:t>
            </a:r>
          </a:p>
          <a:p>
            <a:endParaRPr lang="en-US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1285852" y="3714752"/>
          <a:ext cx="685804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/>
                <a:gridCol w="1270009"/>
                <a:gridCol w="1270009"/>
                <a:gridCol w="889007"/>
                <a:gridCol w="1143008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sehr</a:t>
                      </a:r>
                    </a:p>
                    <a:p>
                      <a:r>
                        <a:rPr lang="de-DE" smtClean="0"/>
                        <a:t>unerfahren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unerfahren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mittel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erfahren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sehr erfahren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Java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Haskell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Prolog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" name="Group 23"/>
          <p:cNvGrpSpPr/>
          <p:nvPr/>
        </p:nvGrpSpPr>
        <p:grpSpPr>
          <a:xfrm>
            <a:off x="6215074" y="4429132"/>
            <a:ext cx="457200" cy="228600"/>
            <a:chOff x="990600" y="4876800"/>
            <a:chExt cx="2362200" cy="1295400"/>
          </a:xfrm>
        </p:grpSpPr>
        <p:cxnSp>
          <p:nvCxnSpPr>
            <p:cNvPr id="13" name="Straight Connector 24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5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6"/>
          <p:cNvGrpSpPr/>
          <p:nvPr/>
        </p:nvGrpSpPr>
        <p:grpSpPr>
          <a:xfrm>
            <a:off x="5214942" y="4857760"/>
            <a:ext cx="457200" cy="228600"/>
            <a:chOff x="990600" y="4876800"/>
            <a:chExt cx="2362200" cy="1295400"/>
          </a:xfrm>
        </p:grpSpPr>
        <p:cxnSp>
          <p:nvCxnSpPr>
            <p:cNvPr id="16" name="Straight Connector 27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8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26"/>
          <p:cNvGrpSpPr/>
          <p:nvPr/>
        </p:nvGrpSpPr>
        <p:grpSpPr>
          <a:xfrm>
            <a:off x="5214942" y="5214950"/>
            <a:ext cx="457200" cy="228600"/>
            <a:chOff x="990600" y="4876800"/>
            <a:chExt cx="2362200" cy="1295400"/>
          </a:xfrm>
        </p:grpSpPr>
        <p:cxnSp>
          <p:nvCxnSpPr>
            <p:cNvPr id="20" name="Straight Connector 27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8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6"/>
          <p:cNvGrpSpPr/>
          <p:nvPr/>
        </p:nvGrpSpPr>
        <p:grpSpPr>
          <a:xfrm>
            <a:off x="4071934" y="5572140"/>
            <a:ext cx="457200" cy="228600"/>
            <a:chOff x="990600" y="4876800"/>
            <a:chExt cx="2362200" cy="1295400"/>
          </a:xfrm>
        </p:grpSpPr>
        <p:cxnSp>
          <p:nvCxnSpPr>
            <p:cNvPr id="23" name="Straight Connector 27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8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Falsche Antworten?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71473" y="1500174"/>
          <a:ext cx="807249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39"/>
                <a:gridCol w="31091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Frage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Antwort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Immatrikulation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1945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Seit wie vielen Jahren programmierst du?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Wie viele Programmierkurse hast du belegt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Java,</a:t>
                      </a:r>
                      <a:r>
                        <a:rPr lang="en-US" baseline="0" smtClean="0">
                          <a:solidFill>
                            <a:sysClr val="windowText" lastClr="000000"/>
                          </a:solidFill>
                        </a:rPr>
                        <a:t> C, Haskell, Prolog, Programmierparadigmen</a:t>
                      </a:r>
                      <a:endParaRPr lang="en-US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Anzahl weiterer</a:t>
                      </a:r>
                      <a:r>
                        <a:rPr lang="en-US" baseline="0" smtClean="0">
                          <a:solidFill>
                            <a:sysClr val="windowText" lastClr="000000"/>
                          </a:solidFill>
                        </a:rPr>
                        <a:t> Programmiersprachen mit mittlerer Erfahrung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ysClr val="windowText" lastClr="000000"/>
                          </a:solidFill>
                        </a:rPr>
                        <a:t>In welcher Domäne waren/sind diese Projekte hauptsächlich angesiedelt?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5500694" y="3929066"/>
            <a:ext cx="32146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mtClean="0">
                <a:solidFill>
                  <a:sysClr val="windowText" lastClr="000000"/>
                </a:solidFill>
              </a:rPr>
              <a:t>Nirgendwo. Ich habe meine unerträglichen Fähigkeiten vor der Menschheit verborgen weil sonst alle in eine tiefe Depression verfallen wären.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Vorteil von Fragebögen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Geringe Kosten</a:t>
            </a:r>
          </a:p>
          <a:p>
            <a:r>
              <a:rPr lang="en-US" smtClean="0"/>
              <a:t>Große Zielgruppen</a:t>
            </a:r>
          </a:p>
          <a:p>
            <a:r>
              <a:rPr lang="en-US" smtClean="0"/>
              <a:t>Gut zur Ergänzung</a:t>
            </a:r>
          </a:p>
          <a:p>
            <a:r>
              <a:rPr lang="en-US" smtClean="0"/>
              <a:t>Online durchführbar (aber: missverständliche Fragen?)</a:t>
            </a:r>
          </a:p>
          <a:p>
            <a:endParaRPr lang="en-US" smtClean="0"/>
          </a:p>
          <a:p>
            <a:r>
              <a:rPr lang="en-US" smtClean="0"/>
              <a:t>Tools: PROPHET, SurveyMonkey, EFSSurvey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Multiples Testen-Beispiel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Wahrscheinlichkeit, dass bei sechs Tests mindestens einer signifikant ist:</a:t>
            </a:r>
          </a:p>
          <a:p>
            <a:r>
              <a:rPr lang="de-DE" dirty="0" smtClean="0"/>
              <a:t>1 - 0.95</a:t>
            </a:r>
            <a:r>
              <a:rPr lang="de-DE" baseline="30000" dirty="0" smtClean="0"/>
              <a:t>6 </a:t>
            </a:r>
            <a:r>
              <a:rPr lang="de-DE" dirty="0" smtClean="0"/>
              <a:t>=</a:t>
            </a:r>
            <a:r>
              <a:rPr lang="de-DE" baseline="30000" dirty="0" smtClean="0"/>
              <a:t> </a:t>
            </a:r>
            <a:r>
              <a:rPr lang="de-DE" dirty="0" smtClean="0"/>
              <a:t>0.26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77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Beispiel: Programmiererfahrung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Expertenbefragung und Literaturanalyse</a:t>
            </a:r>
          </a:p>
          <a:p>
            <a:r>
              <a:rPr lang="en-US" smtClean="0"/>
              <a:t>Kontrolliertes Experiment mit 128 Probanden (Passau, Marburg, Magdeburg)</a:t>
            </a:r>
          </a:p>
          <a:p>
            <a:r>
              <a:rPr lang="en-US" smtClean="0"/>
              <a:t>Vergleich Anzahl korrekter Antworten mit Antworten im Fragebogen</a:t>
            </a:r>
          </a:p>
          <a:p>
            <a:r>
              <a:rPr lang="en-US" smtClean="0"/>
              <a:t>Extraktion von 2 relevanten Fragen</a:t>
            </a:r>
          </a:p>
          <a:p>
            <a:r>
              <a:rPr lang="en-US" smtClean="0"/>
              <a:t>Nächster Schritt: Experiment replizieren und überprüfen, ob dieselben relevanten Fragen extrahiert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5942320" y="3723201"/>
            <a:ext cx="4117968" cy="6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Beispiel: Programmiererfahrung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6" name="Slide Number Placeholder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57026" y="3722720"/>
            <a:ext cx="411638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142031" y="3723513"/>
            <a:ext cx="411796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827826" y="3723505"/>
            <a:ext cx="411796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514418" y="3722710"/>
            <a:ext cx="411637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199422" y="3723505"/>
            <a:ext cx="411796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3884919" y="3723202"/>
            <a:ext cx="4117968" cy="6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72214" y="3723108"/>
            <a:ext cx="4115584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6823" y="3723504"/>
            <a:ext cx="411796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33699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10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05300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20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6900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30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9106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40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8599" y="1844675"/>
            <a:ext cx="1066800" cy="2889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Years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8194" y="2244719"/>
            <a:ext cx="2477106" cy="327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228599" y="2281999"/>
            <a:ext cx="1470025" cy="287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Education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194" y="2715445"/>
            <a:ext cx="1638905" cy="327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/>
          <p:cNvSpPr/>
          <p:nvPr/>
        </p:nvSpPr>
        <p:spPr>
          <a:xfrm>
            <a:off x="228599" y="2714620"/>
            <a:ext cx="1470025" cy="2857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chemeClr val="tx1"/>
                </a:solidFill>
              </a:rPr>
              <a:t>Self Estimation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28801" y="3318696"/>
            <a:ext cx="1250949" cy="3333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/>
          <p:cNvSpPr/>
          <p:nvPr/>
        </p:nvSpPr>
        <p:spPr>
          <a:xfrm>
            <a:off x="229206" y="3324224"/>
            <a:ext cx="1598988" cy="3190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chemeClr val="tx1"/>
                </a:solidFill>
              </a:rPr>
              <a:t>Unspecified Questionnaire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8195" y="3873507"/>
            <a:ext cx="489556" cy="3556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228599" y="3933826"/>
            <a:ext cx="1470025" cy="287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Pretest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195" y="4325170"/>
            <a:ext cx="314914" cy="3333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/>
          <p:cNvSpPr/>
          <p:nvPr/>
        </p:nvSpPr>
        <p:spPr>
          <a:xfrm>
            <a:off x="228599" y="4365624"/>
            <a:ext cx="1598988" cy="2873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Supervisor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7587" y="4850632"/>
            <a:ext cx="5871788" cy="341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229206" y="5373688"/>
            <a:ext cx="1470632" cy="3063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Not </a:t>
            </a:r>
            <a:r>
              <a:rPr lang="de-DE" dirty="0" err="1" smtClean="0">
                <a:solidFill>
                  <a:schemeClr val="tx1"/>
                </a:solidFill>
              </a:rPr>
              <a:t>controlled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586" y="5345932"/>
            <a:ext cx="6173415" cy="327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 43"/>
          <p:cNvSpPr/>
          <p:nvPr/>
        </p:nvSpPr>
        <p:spPr>
          <a:xfrm>
            <a:off x="227992" y="4868863"/>
            <a:ext cx="1470025" cy="3317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Not </a:t>
            </a:r>
            <a:r>
              <a:rPr lang="de-DE" dirty="0" err="1" smtClean="0">
                <a:solidFill>
                  <a:schemeClr val="tx1"/>
                </a:solidFill>
              </a:rPr>
              <a:t>specified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83616" y="5786454"/>
            <a:ext cx="888978" cy="2889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mtClean="0">
                <a:solidFill>
                  <a:schemeClr val="tx1"/>
                </a:solidFill>
              </a:rPr>
              <a:t># Papers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194" y="1816921"/>
            <a:ext cx="6630006" cy="327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5780901"/>
            <a:ext cx="6629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229388" y="3724299"/>
            <a:ext cx="4116379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4"/>
          <p:cNvSpPr/>
          <p:nvPr/>
        </p:nvSpPr>
        <p:spPr>
          <a:xfrm>
            <a:off x="571472" y="1428736"/>
            <a:ext cx="1714512" cy="2889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mtClean="0">
                <a:solidFill>
                  <a:schemeClr val="tx1"/>
                </a:solidFill>
              </a:rPr>
              <a:t>Identified Categories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Questionnaire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Janet Siegmund                Framework for Measuring Program Comprehension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10668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Years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19812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Education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1371600"/>
            <a:ext cx="26670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Self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Estimation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1895469"/>
            <a:ext cx="10668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y.Prog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y.ProgProf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65080" y="1889760"/>
            <a:ext cx="107852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e.Years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e.Courses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5600" y="1371600"/>
            <a:ext cx="19812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Other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1895469"/>
            <a:ext cx="107852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o.Size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o.Age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62199" y="1889760"/>
            <a:ext cx="1638297" cy="31623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s.PE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s.Experts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smtClean="0">
                <a:solidFill>
                  <a:schemeClr val="tx1"/>
                </a:solidFill>
              </a:rPr>
              <a:t>s.ClassMates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s.Java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s.C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s.Haskell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s.Prolog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s.NumLanguages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s.ObjectOriented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s.Imperative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s.Functional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s.Logical</a:t>
            </a:r>
            <a:endParaRPr lang="de-DE" sz="160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Janet Siegmund                Framework for Measuring Program Comprehension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71678"/>
            <a:ext cx="8229600" cy="110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Participants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128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different German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universities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57159" y="4146551"/>
            <a:ext cx="8572559" cy="357190"/>
          </a:xfrm>
          <a:prstGeom prst="rightArrow">
            <a:avLst>
              <a:gd name="adj1" fmla="val 50000"/>
              <a:gd name="adj2" fmla="val 825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/>
          <p:nvPr/>
        </p:nvSpPr>
        <p:spPr>
          <a:xfrm>
            <a:off x="357161" y="3643314"/>
            <a:ext cx="1152524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Intro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1509685" y="3643314"/>
            <a:ext cx="1800225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Questionnaire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4460848" y="3643314"/>
            <a:ext cx="3001982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10 comprehension tasks</a:t>
            </a:r>
          </a:p>
        </p:txBody>
      </p:sp>
      <p:sp>
        <p:nvSpPr>
          <p:cNvPr id="14" name="Rectangle 3"/>
          <p:cNvSpPr/>
          <p:nvPr/>
        </p:nvSpPr>
        <p:spPr>
          <a:xfrm>
            <a:off x="7478397" y="3643314"/>
            <a:ext cx="120904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Debriefing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/>
          <p:nvPr/>
        </p:nvSpPr>
        <p:spPr>
          <a:xfrm>
            <a:off x="357159" y="4714884"/>
            <a:ext cx="1162051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5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1533476" y="4716471"/>
            <a:ext cx="1776434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10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3309910" y="4716471"/>
            <a:ext cx="1150938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5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4460848" y="4716471"/>
            <a:ext cx="3001982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40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3309910" y="3643314"/>
            <a:ext cx="1152524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Intro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7508877" y="4716471"/>
            <a:ext cx="1127096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5 Minutes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 rot="5400000" flipH="1" flipV="1">
            <a:off x="1425526" y="4321976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rot="5400000" flipH="1" flipV="1">
            <a:off x="3212269" y="4321975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 flipH="1" flipV="1">
            <a:off x="4353691" y="4317217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 flipH="1" flipV="1">
            <a:off x="7377083" y="4317217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  <p:bldP spid="14" grpId="0"/>
      <p:bldP spid="16" grpId="0"/>
      <p:bldP spid="18" grpId="0"/>
      <p:bldP spid="19" grpId="0"/>
      <p:bldP spid="20" grpId="0"/>
      <p:bldP spid="23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Comprehension Tasks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public </a:t>
            </a:r>
            <a:r>
              <a:rPr lang="en-US" sz="1400" b="1" baseline="0" dirty="0" smtClean="0">
                <a:solidFill>
                  <a:srgbClr val="7F0055"/>
                </a:solidFill>
                <a:latin typeface="Consolas"/>
                <a:cs typeface="Consolas"/>
              </a:rPr>
              <a:t>static void </a:t>
            </a:r>
            <a:r>
              <a:rPr lang="en-US" sz="1400" baseline="0" dirty="0" err="1" smtClean="0">
                <a:latin typeface="Consolas"/>
                <a:cs typeface="Consolas"/>
              </a:rPr>
              <a:t>main(String</a:t>
            </a:r>
            <a:r>
              <a:rPr lang="en-US" sz="1400" baseline="0" dirty="0" smtClean="0">
                <a:latin typeface="Consolas"/>
                <a:cs typeface="Consolas"/>
              </a:rPr>
              <a:t>[] </a:t>
            </a:r>
            <a:r>
              <a:rPr lang="en-US" sz="1400" baseline="0" dirty="0" err="1" smtClean="0">
                <a:latin typeface="Consolas"/>
                <a:cs typeface="Consolas"/>
              </a:rPr>
              <a:t>args</a:t>
            </a:r>
            <a:r>
              <a:rPr lang="en-US" sz="1400" baseline="0" dirty="0" smtClean="0">
                <a:latin typeface="Consolas"/>
                <a:cs typeface="Consolas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aseline="0" dirty="0" smtClean="0">
                <a:latin typeface="Consolas"/>
                <a:cs typeface="Consolas"/>
              </a:rPr>
              <a:t>array[] = {</a:t>
            </a:r>
            <a:r>
              <a:rPr lang="en-US" sz="1400" baseline="0" smtClean="0">
                <a:latin typeface="Consolas"/>
                <a:cs typeface="Consolas"/>
              </a:rPr>
              <a:t>14, 5, 7</a:t>
            </a:r>
            <a:r>
              <a:rPr lang="en-US" sz="1400" baseline="0" dirty="0" smtClean="0">
                <a:latin typeface="Consolas"/>
                <a:cs typeface="Consolas"/>
              </a:rPr>
              <a:t>};</a:t>
            </a:r>
          </a:p>
          <a:p>
            <a:pPr>
              <a:buFont typeface="+mj-lt"/>
              <a:buAutoNum type="arabicPeriod"/>
            </a:pPr>
            <a:r>
              <a:rPr lang="en-US" sz="1400" smtClean="0">
                <a:latin typeface="Consolas"/>
                <a:cs typeface="Consolas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400" smtClean="0">
                <a:latin typeface="Consolas"/>
                <a:cs typeface="Consolas"/>
              </a:rPr>
              <a:t> </a:t>
            </a:r>
            <a:r>
              <a:rPr lang="en-US" sz="1400" baseline="0" smtClean="0">
                <a:latin typeface="Consolas"/>
                <a:cs typeface="Consolas"/>
              </a:rPr>
              <a:t>(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="1" baseline="0" smtClean="0">
                <a:latin typeface="Consolas"/>
                <a:cs typeface="Consolas"/>
              </a:rPr>
              <a:t> </a:t>
            </a:r>
            <a:r>
              <a:rPr lang="en-US" sz="1400" baseline="0" smtClean="0">
                <a:latin typeface="Consolas"/>
                <a:cs typeface="Consolas"/>
              </a:rPr>
              <a:t>counter1 </a:t>
            </a:r>
            <a:r>
              <a:rPr lang="en-US" sz="1400" baseline="0" dirty="0" smtClean="0">
                <a:latin typeface="Consolas"/>
                <a:cs typeface="Consolas"/>
              </a:rPr>
              <a:t>= 0; </a:t>
            </a:r>
            <a:r>
              <a:rPr lang="en-US" sz="1400" baseline="0" smtClean="0">
                <a:latin typeface="Consolas"/>
                <a:cs typeface="Consolas"/>
              </a:rPr>
              <a:t>counter1 &lt; array.length; counter1</a:t>
            </a:r>
            <a:r>
              <a:rPr lang="en-US" sz="1400" baseline="0" dirty="0" smtClean="0">
                <a:latin typeface="Consolas"/>
                <a:cs typeface="Consolas"/>
              </a:rPr>
              <a:t>++)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400" baseline="0" smtClean="0">
                <a:latin typeface="Consolas"/>
                <a:cs typeface="Consolas"/>
              </a:rPr>
              <a:t> (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="1" baseline="0" smtClean="0">
                <a:latin typeface="Consolas"/>
                <a:cs typeface="Consolas"/>
              </a:rPr>
              <a:t> </a:t>
            </a:r>
            <a:r>
              <a:rPr lang="en-US" sz="1400" baseline="0" smtClean="0">
                <a:latin typeface="Consolas"/>
                <a:cs typeface="Consolas"/>
              </a:rPr>
              <a:t>counter2 </a:t>
            </a:r>
            <a:r>
              <a:rPr lang="en-US" sz="1400" baseline="0" dirty="0" smtClean="0">
                <a:latin typeface="Consolas"/>
                <a:cs typeface="Consolas"/>
              </a:rPr>
              <a:t>= counter1; counter2 &gt; 0; counter2--)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if</a:t>
            </a: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aseline="0" dirty="0" smtClean="0">
                <a:latin typeface="Consolas"/>
                <a:cs typeface="Consolas"/>
              </a:rPr>
              <a:t>(array[counter2 - 1] &gt; array[counter2]) {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aseline="0" dirty="0" smtClean="0">
                <a:latin typeface="Consolas"/>
                <a:cs typeface="Consolas"/>
              </a:rPr>
              <a:t>variable1 = array[counter2];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  array[counter2</a:t>
            </a:r>
            <a:r>
              <a:rPr lang="en-US" sz="1400" baseline="0" dirty="0" smtClean="0">
                <a:latin typeface="Consolas"/>
                <a:cs typeface="Consolas"/>
              </a:rPr>
              <a:t>] = array[counter2 - 1];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  array[counter2 </a:t>
            </a:r>
            <a:r>
              <a:rPr lang="en-US" sz="1400" baseline="0" dirty="0" smtClean="0">
                <a:latin typeface="Consolas"/>
                <a:cs typeface="Consolas"/>
              </a:rPr>
              <a:t>- 1] = variable1;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}</a:t>
            </a:r>
            <a:endParaRPr lang="en-US" sz="1400" baseline="0" dirty="0" smtClean="0">
              <a:latin typeface="Consolas"/>
              <a:cs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400" baseline="0" smtClean="0">
                <a:latin typeface="Consolas"/>
                <a:cs typeface="Consolas"/>
              </a:rPr>
              <a:t> (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 </a:t>
            </a:r>
            <a:r>
              <a:rPr lang="en-US" sz="1400" baseline="0" smtClean="0">
                <a:latin typeface="Consolas"/>
                <a:cs typeface="Consolas"/>
              </a:rPr>
              <a:t>counter3 </a:t>
            </a:r>
            <a:r>
              <a:rPr lang="en-US" sz="1400" baseline="0" dirty="0" smtClean="0">
                <a:latin typeface="Consolas"/>
                <a:cs typeface="Consolas"/>
              </a:rPr>
              <a:t>= 0; </a:t>
            </a:r>
            <a:r>
              <a:rPr lang="en-US" sz="1400" baseline="0" smtClean="0">
                <a:latin typeface="Consolas"/>
                <a:cs typeface="Consolas"/>
              </a:rPr>
              <a:t>counter3 &lt; array.length; counter3</a:t>
            </a:r>
            <a:r>
              <a:rPr lang="en-US" sz="1400" baseline="0" dirty="0" smtClean="0">
                <a:latin typeface="Consolas"/>
                <a:cs typeface="Consolas"/>
              </a:rPr>
              <a:t>++)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System.out.println(array[counter3</a:t>
            </a:r>
            <a:r>
              <a:rPr lang="en-US" sz="1400" baseline="0" dirty="0" smtClean="0">
                <a:latin typeface="Consolas"/>
                <a:cs typeface="Consolas"/>
              </a:rPr>
              <a:t>]);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}</a:t>
            </a:r>
            <a:endParaRPr lang="en-US" sz="1400" baseline="0" dirty="0" smtClean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Janet Siegmund                Framework for Measuring Program Comprehension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</a:t>
            </a: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does executing</a:t>
            </a:r>
            <a:r>
              <a:rPr kumimoji="0" lang="en-US" sz="24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this 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 print?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Ergebnis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 relevante Fragen:</a:t>
            </a:r>
          </a:p>
          <a:p>
            <a:pPr lvl="1"/>
            <a:r>
              <a:rPr lang="en-US" smtClean="0"/>
              <a:t>Erfahrung mit logischer Programmierung</a:t>
            </a:r>
          </a:p>
          <a:p>
            <a:pPr lvl="1"/>
            <a:r>
              <a:rPr lang="en-US" smtClean="0"/>
              <a:t>Programmiererfahrung im Vergleich zu Kommillitonen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Nächster Schritt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Experiment replizieren</a:t>
            </a:r>
          </a:p>
          <a:p>
            <a:r>
              <a:rPr lang="en-US" smtClean="0"/>
              <a:t>Überprüfen, ob dieselben Fragen extrahiert werden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Interviews</a:t>
            </a:r>
            <a:endParaRPr lang="en-US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8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Gastvortrag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würde am 17.7. kommen?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447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Arten von Interviews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Ausmaß der Standardisierung (strukturiert,</a:t>
            </a:r>
            <a:r>
              <a:rPr lang="en-US" smtClean="0"/>
              <a:t> halb-strukturiert, unstrukturiert)</a:t>
            </a:r>
          </a:p>
          <a:p>
            <a:r>
              <a:rPr lang="de-DE" smtClean="0"/>
              <a:t>Autoritatsanspruch des Interviewers </a:t>
            </a:r>
            <a:r>
              <a:rPr lang="en-US" smtClean="0"/>
              <a:t>(weich, neutral, hart)</a:t>
            </a:r>
          </a:p>
          <a:p>
            <a:r>
              <a:rPr lang="de-DE" smtClean="0"/>
              <a:t>Art des Kontaktes (direkt, telefonisch, </a:t>
            </a:r>
            <a:r>
              <a:rPr lang="en-US" smtClean="0"/>
              <a:t>schriftlich)</a:t>
            </a:r>
          </a:p>
          <a:p>
            <a:r>
              <a:rPr lang="de-DE" smtClean="0"/>
              <a:t>Anzahl der befragten Personen (Einzelinterview, </a:t>
            </a:r>
            <a:r>
              <a:rPr lang="en-US" smtClean="0"/>
              <a:t>Gruppeninterview, Survey)</a:t>
            </a:r>
          </a:p>
          <a:p>
            <a:r>
              <a:rPr lang="de-DE" smtClean="0"/>
              <a:t>Anzahl der Interviewer (ein Interviewer, </a:t>
            </a:r>
            <a:r>
              <a:rPr lang="en-US" smtClean="0"/>
              <a:t>Tandem, Hearing)</a:t>
            </a:r>
          </a:p>
          <a:p>
            <a:r>
              <a:rPr lang="de-DE" smtClean="0"/>
              <a:t>Funktion (z. B. ermittelnd – vermittelnd)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73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Multiples 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mehreren </a:t>
            </a:r>
            <a:r>
              <a:rPr lang="de-DE" dirty="0" err="1" smtClean="0"/>
              <a:t>Signifikanztests</a:t>
            </a:r>
            <a:r>
              <a:rPr lang="de-DE" dirty="0" smtClean="0"/>
              <a:t> muss das </a:t>
            </a:r>
            <a:r>
              <a:rPr lang="de-DE" dirty="0" err="1" smtClean="0"/>
              <a:t>Signifikanzniveau</a:t>
            </a:r>
            <a:r>
              <a:rPr lang="de-DE" dirty="0" smtClean="0"/>
              <a:t> angepasst werden</a:t>
            </a:r>
          </a:p>
          <a:p>
            <a:r>
              <a:rPr lang="de-DE" dirty="0" smtClean="0"/>
              <a:t>Bonferoni-Korrektur:</a:t>
            </a:r>
          </a:p>
          <a:p>
            <a:pPr lvl="1"/>
            <a:r>
              <a:rPr lang="de-DE" dirty="0" smtClean="0"/>
              <a:t>t: Anzahl Tests</a:t>
            </a:r>
          </a:p>
          <a:p>
            <a:pPr lvl="1"/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59632" y="3789040"/>
          <a:ext cx="1293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" name="Formel" r:id="rId3" imgW="545760" imgH="177480" progId="Equation.3">
                  <p:embed/>
                </p:oleObj>
              </mc:Choice>
              <mc:Fallback>
                <p:oleObj name="Formel" r:id="rId3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89040"/>
                        <a:ext cx="1293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271990" y="4333319"/>
          <a:ext cx="2074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" name="Formel" r:id="rId5" imgW="876240" imgH="177480" progId="Equation.3">
                  <p:embed/>
                </p:oleObj>
              </mc:Choice>
              <mc:Fallback>
                <p:oleObj name="Formel" r:id="rId5" imgW="876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990" y="4333319"/>
                        <a:ext cx="20748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Strukturierte</a:t>
            </a:r>
            <a:r>
              <a:rPr lang="en-US" dirty="0" smtClean="0"/>
              <a:t>/</a:t>
            </a:r>
            <a:r>
              <a:rPr lang="en-US" dirty="0" err="1" smtClean="0"/>
              <a:t>geschlossene</a:t>
            </a:r>
            <a:r>
              <a:rPr lang="en-US" dirty="0" smtClean="0"/>
              <a:t> Interviews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Fragen</a:t>
            </a:r>
            <a:r>
              <a:rPr lang="en-US" dirty="0" smtClean="0"/>
              <a:t> und </a:t>
            </a:r>
            <a:r>
              <a:rPr lang="en-US" dirty="0" err="1" smtClean="0"/>
              <a:t>deren</a:t>
            </a:r>
            <a:r>
              <a:rPr lang="en-US" dirty="0" smtClean="0"/>
              <a:t> </a:t>
            </a:r>
            <a:r>
              <a:rPr lang="en-US" dirty="0" err="1" smtClean="0"/>
              <a:t>Abfolge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klar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endParaRPr lang="en-US" dirty="0" smtClean="0"/>
          </a:p>
          <a:p>
            <a:r>
              <a:rPr lang="en-US" dirty="0" err="1" smtClean="0"/>
              <a:t>Hauptsächlich</a:t>
            </a:r>
            <a:r>
              <a:rPr lang="en-US" dirty="0" smtClean="0"/>
              <a:t> </a:t>
            </a:r>
            <a:r>
              <a:rPr lang="en-US" dirty="0" err="1" smtClean="0"/>
              <a:t>geschlossene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endParaRPr lang="en-US" dirty="0" smtClean="0"/>
          </a:p>
          <a:p>
            <a:r>
              <a:rPr lang="en-US" dirty="0" err="1" smtClean="0"/>
              <a:t>Mögliche</a:t>
            </a:r>
            <a:r>
              <a:rPr lang="en-US" dirty="0" smtClean="0"/>
              <a:t> </a:t>
            </a:r>
            <a:r>
              <a:rPr lang="en-US" dirty="0" err="1" smtClean="0"/>
              <a:t>Antworten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vorgefertigt</a:t>
            </a:r>
            <a:r>
              <a:rPr lang="en-US" dirty="0" smtClean="0"/>
              <a:t> und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angekreuzt</a:t>
            </a:r>
            <a:r>
              <a:rPr lang="en-US" dirty="0" smtClean="0"/>
              <a:t> (</a:t>
            </a:r>
            <a:r>
              <a:rPr lang="en-US" dirty="0" err="1" smtClean="0"/>
              <a:t>sollten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Probanden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gezeigt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Geeignet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gut </a:t>
            </a:r>
            <a:r>
              <a:rPr lang="en-US" dirty="0" err="1" smtClean="0"/>
              <a:t>bekannten</a:t>
            </a:r>
            <a:r>
              <a:rPr lang="en-US" dirty="0" smtClean="0"/>
              <a:t> </a:t>
            </a:r>
            <a:r>
              <a:rPr lang="en-US" dirty="0" err="1" smtClean="0"/>
              <a:t>Themenbereichen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5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Offene/Unstrukturierte Interviews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Forschungs</a:t>
            </a:r>
            <a:r>
              <a:rPr lang="en-US" dirty="0" smtClean="0"/>
              <a:t>- und </a:t>
            </a:r>
            <a:r>
              <a:rPr lang="en-US" dirty="0" err="1" smtClean="0"/>
              <a:t>Feldgespräche</a:t>
            </a:r>
            <a:endParaRPr lang="en-US" dirty="0" smtClean="0"/>
          </a:p>
          <a:p>
            <a:r>
              <a:rPr lang="en-US" dirty="0" err="1" smtClean="0"/>
              <a:t>Offene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endParaRPr lang="en-US" dirty="0" smtClean="0"/>
          </a:p>
          <a:p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Gespräch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Frage</a:t>
            </a:r>
            <a:r>
              <a:rPr lang="en-US" dirty="0" smtClean="0"/>
              <a:t>/</a:t>
            </a:r>
            <a:r>
              <a:rPr lang="en-US" dirty="0" err="1" smtClean="0"/>
              <a:t>Antwort</a:t>
            </a:r>
            <a:r>
              <a:rPr lang="en-US" dirty="0" smtClean="0"/>
              <a:t>-Situation</a:t>
            </a:r>
          </a:p>
          <a:p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Explorieren</a:t>
            </a:r>
            <a:endParaRPr lang="en-US" dirty="0" smtClean="0"/>
          </a:p>
          <a:p>
            <a:r>
              <a:rPr lang="en-US" dirty="0" smtClean="0"/>
              <a:t>Interviewer </a:t>
            </a:r>
            <a:r>
              <a:rPr lang="en-US" dirty="0" err="1" smtClean="0"/>
              <a:t>darf</a:t>
            </a:r>
            <a:r>
              <a:rPr lang="en-US" dirty="0" smtClean="0"/>
              <a:t> </a:t>
            </a:r>
            <a:r>
              <a:rPr lang="en-US" dirty="0" err="1" smtClean="0"/>
              <a:t>Befragten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beeinflussen</a:t>
            </a:r>
            <a:r>
              <a:rPr lang="en-US" dirty="0" smtClean="0"/>
              <a:t> und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Meinung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34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Halbstandardisierte Interviews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Festgelegte Fragen</a:t>
            </a:r>
          </a:p>
          <a:p>
            <a:r>
              <a:rPr lang="de-DE" dirty="0" smtClean="0"/>
              <a:t>Offene Antworten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Führen Sie ein Interview durch</a:t>
            </a:r>
          </a:p>
          <a:p>
            <a:r>
              <a:rPr lang="en-US" smtClean="0"/>
              <a:t>Sammeln Sie Stärken und Schwächen Ihrer Interviewart und stellen Sie diese vor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2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Fragen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Hypothetisch:</a:t>
            </a:r>
          </a:p>
          <a:p>
            <a:pPr lvl="1"/>
            <a:r>
              <a:rPr lang="de-DE" dirty="0" smtClean="0"/>
              <a:t>Wenn Sie HIV-Forscher werden, glauben Sie dass Sie einen Impfstoff für HIV finden können?</a:t>
            </a:r>
          </a:p>
          <a:p>
            <a:r>
              <a:rPr lang="de-DE" dirty="0" smtClean="0"/>
              <a:t>Provokativ:</a:t>
            </a:r>
          </a:p>
          <a:p>
            <a:pPr lvl="1"/>
            <a:r>
              <a:rPr lang="de-DE" dirty="0" smtClean="0"/>
              <a:t>Viele Leute sagen dass die meisten Evaluierungen subjektiv sind. Was meinen Sie?</a:t>
            </a:r>
          </a:p>
          <a:p>
            <a:r>
              <a:rPr lang="de-DE" dirty="0" smtClean="0"/>
              <a:t>Ideal:</a:t>
            </a:r>
          </a:p>
          <a:p>
            <a:pPr lvl="1"/>
            <a:r>
              <a:rPr lang="de-DE" dirty="0" smtClean="0"/>
              <a:t>Was wäre Ihrer Meinung nach der beste Weg, um geschlechts-spezifische Gewalt zu vermeiden?</a:t>
            </a:r>
          </a:p>
          <a:p>
            <a:r>
              <a:rPr lang="de-DE" dirty="0" smtClean="0"/>
              <a:t>Interpretativ:</a:t>
            </a:r>
          </a:p>
          <a:p>
            <a:pPr lvl="1"/>
            <a:r>
              <a:rPr lang="de-DE" dirty="0" smtClean="0"/>
              <a:t>Was meinen Sie damit?</a:t>
            </a:r>
          </a:p>
          <a:p>
            <a:r>
              <a:rPr lang="de-DE" dirty="0" smtClean="0"/>
              <a:t>Führend:</a:t>
            </a:r>
          </a:p>
          <a:p>
            <a:pPr lvl="1"/>
            <a:r>
              <a:rPr lang="de-DE" dirty="0" smtClean="0"/>
              <a:t>Glauben Sie, Prävention ist besser als Heilung?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9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Arbeitsschritte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Inhaltiche</a:t>
            </a:r>
            <a:r>
              <a:rPr lang="en-US" dirty="0" smtClean="0"/>
              <a:t> </a:t>
            </a:r>
            <a:r>
              <a:rPr lang="en-US" dirty="0" err="1" smtClean="0"/>
              <a:t>Vorbereitung</a:t>
            </a:r>
            <a:endParaRPr lang="en-US" dirty="0" smtClean="0"/>
          </a:p>
          <a:p>
            <a:pPr lvl="1"/>
            <a:r>
              <a:rPr lang="de-DE" dirty="0" smtClean="0"/>
              <a:t>Warum, Thema, Personen, ggf. spezifische Fragen</a:t>
            </a:r>
          </a:p>
          <a:p>
            <a:pPr lvl="1"/>
            <a:r>
              <a:rPr lang="en-US" dirty="0" err="1" smtClean="0"/>
              <a:t>Interviewleitfaden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 smtClean="0"/>
          </a:p>
          <a:p>
            <a:r>
              <a:rPr lang="en-US" dirty="0" err="1" smtClean="0"/>
              <a:t>Organisatorische</a:t>
            </a:r>
            <a:r>
              <a:rPr lang="en-US" dirty="0" smtClean="0"/>
              <a:t> </a:t>
            </a:r>
            <a:r>
              <a:rPr lang="en-US" dirty="0" err="1" smtClean="0"/>
              <a:t>Vorbereitung</a:t>
            </a:r>
            <a:endParaRPr lang="en-US" dirty="0" smtClean="0"/>
          </a:p>
          <a:p>
            <a:pPr lvl="1"/>
            <a:r>
              <a:rPr lang="en-US" dirty="0" err="1" smtClean="0"/>
              <a:t>Kontaktaufnahme</a:t>
            </a:r>
            <a:endParaRPr lang="en-US" dirty="0" smtClean="0"/>
          </a:p>
          <a:p>
            <a:pPr lvl="1"/>
            <a:r>
              <a:rPr lang="en-US" dirty="0" err="1" smtClean="0"/>
              <a:t>Diktiergerät</a:t>
            </a:r>
            <a:r>
              <a:rPr lang="en-US" dirty="0" smtClean="0"/>
              <a:t> (+Ersatz)/</a:t>
            </a:r>
            <a:r>
              <a:rPr lang="en-US" dirty="0" err="1" smtClean="0"/>
              <a:t>Kamera</a:t>
            </a:r>
            <a:r>
              <a:rPr lang="en-US" dirty="0" smtClean="0"/>
              <a:t>/Skype</a:t>
            </a:r>
          </a:p>
          <a:p>
            <a:pPr lvl="1"/>
            <a:r>
              <a:rPr lang="en-US" dirty="0" err="1" smtClean="0"/>
              <a:t>Schulen</a:t>
            </a:r>
            <a:r>
              <a:rPr lang="en-US" dirty="0" smtClean="0"/>
              <a:t>/</a:t>
            </a:r>
            <a:r>
              <a:rPr lang="en-US" dirty="0" err="1" smtClean="0"/>
              <a:t>Instruieren</a:t>
            </a:r>
            <a:r>
              <a:rPr lang="en-US" dirty="0" smtClean="0"/>
              <a:t> </a:t>
            </a:r>
            <a:r>
              <a:rPr lang="en-US" dirty="0" err="1" smtClean="0"/>
              <a:t>externer</a:t>
            </a:r>
            <a:r>
              <a:rPr lang="en-US" dirty="0" smtClean="0"/>
              <a:t> Interviewer</a:t>
            </a:r>
          </a:p>
          <a:p>
            <a:r>
              <a:rPr lang="en-US" dirty="0" smtClean="0"/>
              <a:t>Interview</a:t>
            </a:r>
          </a:p>
          <a:p>
            <a:pPr lvl="1"/>
            <a:r>
              <a:rPr lang="en-US" dirty="0" err="1" smtClean="0"/>
              <a:t>Gesprächsbeginn</a:t>
            </a:r>
            <a:r>
              <a:rPr lang="en-US" dirty="0" smtClean="0"/>
              <a:t> + </a:t>
            </a:r>
            <a:r>
              <a:rPr lang="en-US" dirty="0" err="1" smtClean="0"/>
              <a:t>Aufbau</a:t>
            </a:r>
            <a:endParaRPr lang="en-US" dirty="0" smtClean="0"/>
          </a:p>
          <a:p>
            <a:pPr lvl="1"/>
            <a:r>
              <a:rPr lang="en-US" dirty="0" err="1" smtClean="0"/>
              <a:t>Durchführung</a:t>
            </a:r>
            <a:r>
              <a:rPr lang="en-US" dirty="0" smtClean="0"/>
              <a:t> und </a:t>
            </a:r>
            <a:r>
              <a:rPr lang="en-US" dirty="0" err="1" smtClean="0"/>
              <a:t>Aufzeichnung</a:t>
            </a:r>
            <a:endParaRPr lang="en-US" dirty="0" smtClean="0"/>
          </a:p>
          <a:p>
            <a:pPr lvl="1"/>
            <a:r>
              <a:rPr lang="en-US" dirty="0" err="1" smtClean="0"/>
              <a:t>Gesprächsende</a:t>
            </a:r>
            <a:r>
              <a:rPr lang="en-US" dirty="0" smtClean="0"/>
              <a:t> + </a:t>
            </a:r>
            <a:r>
              <a:rPr lang="en-US" dirty="0" err="1" smtClean="0"/>
              <a:t>Nachgespräch</a:t>
            </a:r>
            <a:r>
              <a:rPr lang="en-US" dirty="0" smtClean="0"/>
              <a:t> + </a:t>
            </a:r>
            <a:r>
              <a:rPr lang="en-US" dirty="0" err="1" smtClean="0"/>
              <a:t>Verabschiedung</a:t>
            </a:r>
            <a:endParaRPr lang="en-US" dirty="0" smtClean="0"/>
          </a:p>
          <a:p>
            <a:pPr lvl="1"/>
            <a:r>
              <a:rPr lang="en-US" dirty="0" err="1" smtClean="0"/>
              <a:t>Gesprächsnotizen</a:t>
            </a:r>
            <a:r>
              <a:rPr lang="en-US" dirty="0" smtClean="0"/>
              <a:t> </a:t>
            </a:r>
            <a:r>
              <a:rPr lang="en-US" dirty="0" err="1" smtClean="0"/>
              <a:t>anfertigen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7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Dokumentation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Transkription</a:t>
            </a:r>
            <a:endParaRPr lang="en-US" dirty="0" smtClean="0"/>
          </a:p>
          <a:p>
            <a:pPr lvl="1"/>
            <a:r>
              <a:rPr lang="en-US" dirty="0" err="1" smtClean="0"/>
              <a:t>Zeitaufwändig</a:t>
            </a:r>
            <a:endParaRPr lang="en-US" dirty="0" smtClean="0"/>
          </a:p>
          <a:p>
            <a:pPr lvl="1"/>
            <a:r>
              <a:rPr lang="en-US" dirty="0" smtClean="0"/>
              <a:t>Ca. 1 </a:t>
            </a:r>
            <a:r>
              <a:rPr lang="en-US" dirty="0" err="1" smtClean="0"/>
              <a:t>Seite</a:t>
            </a:r>
            <a:r>
              <a:rPr lang="en-US" dirty="0" smtClean="0"/>
              <a:t> Text pro Minute</a:t>
            </a:r>
          </a:p>
          <a:p>
            <a:r>
              <a:rPr lang="en-US" dirty="0" err="1" smtClean="0"/>
              <a:t>Archivierung</a:t>
            </a:r>
            <a:r>
              <a:rPr lang="en-US" dirty="0" smtClean="0"/>
              <a:t> des Materials</a:t>
            </a:r>
          </a:p>
          <a:p>
            <a:pPr lvl="1"/>
            <a:r>
              <a:rPr lang="en-US" dirty="0" smtClean="0"/>
              <a:t>10 </a:t>
            </a:r>
            <a:r>
              <a:rPr lang="en-US" dirty="0" err="1" smtClean="0"/>
              <a:t>Jahre</a:t>
            </a:r>
            <a:r>
              <a:rPr lang="en-US" dirty="0" smtClean="0"/>
              <a:t> (DFG-</a:t>
            </a:r>
            <a:r>
              <a:rPr lang="en-US" dirty="0" err="1" smtClean="0"/>
              <a:t>Richtlinie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Datenschutz</a:t>
            </a:r>
            <a:endParaRPr lang="en-US" dirty="0" smtClean="0"/>
          </a:p>
          <a:p>
            <a:pPr lvl="1"/>
            <a:r>
              <a:rPr lang="en-US" dirty="0" err="1" smtClean="0"/>
              <a:t>Anonymisierung</a:t>
            </a:r>
            <a:endParaRPr lang="en-US" dirty="0" smtClean="0"/>
          </a:p>
          <a:p>
            <a:pPr lvl="1"/>
            <a:r>
              <a:rPr lang="en-US" dirty="0" err="1" smtClean="0"/>
              <a:t>Vernichtung</a:t>
            </a:r>
            <a:r>
              <a:rPr lang="en-US" dirty="0" smtClean="0"/>
              <a:t>/</a:t>
            </a:r>
            <a:r>
              <a:rPr lang="en-US" dirty="0" err="1" smtClean="0"/>
              <a:t>Rückgabe</a:t>
            </a:r>
            <a:r>
              <a:rPr lang="en-US" dirty="0" smtClean="0"/>
              <a:t> des </a:t>
            </a:r>
            <a:r>
              <a:rPr lang="en-US" dirty="0" err="1" smtClean="0"/>
              <a:t>Rohmaterials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5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Dokumentation - Beispiel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67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481907" cy="471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hteck 5"/>
          <p:cNvSpPr/>
          <p:nvPr/>
        </p:nvSpPr>
        <p:spPr>
          <a:xfrm>
            <a:off x="4357654" y="5429264"/>
            <a:ext cx="4786346" cy="857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ysClr val="windowText" lastClr="000000"/>
                </a:solidFill>
              </a:rPr>
              <a:t>Bortz &amp; Döring. </a:t>
            </a:r>
            <a:r>
              <a:rPr lang="de-DE" i="1" dirty="0" smtClean="0">
                <a:solidFill>
                  <a:sysClr val="windowText" lastClr="000000"/>
                </a:solidFill>
              </a:rPr>
              <a:t>Forschungsmethoden und Evaluation </a:t>
            </a:r>
            <a:r>
              <a:rPr lang="de-DE" i="1" dirty="0" smtClean="0">
                <a:solidFill>
                  <a:prstClr val="black"/>
                </a:solidFill>
              </a:rPr>
              <a:t>für Human- und Sozialwissenschaftler</a:t>
            </a:r>
            <a:r>
              <a:rPr lang="de-DE" dirty="0" smtClean="0">
                <a:solidFill>
                  <a:prstClr val="black"/>
                </a:solidFill>
              </a:rPr>
              <a:t>. 2006. p. 313.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Einsatzmöglichkeit</a:t>
            </a:r>
            <a:r>
              <a:rPr lang="en-US" dirty="0" smtClean="0"/>
              <a:t> von </a:t>
            </a:r>
            <a:r>
              <a:rPr lang="en-US" dirty="0" err="1" smtClean="0"/>
              <a:t>qualitativen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endParaRPr lang="en-US" dirty="0" smtClean="0"/>
          </a:p>
          <a:p>
            <a:r>
              <a:rPr lang="en-US" dirty="0" smtClean="0"/>
              <a:t>Wert von </a:t>
            </a:r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einschätzen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r>
              <a:rPr lang="en-US" dirty="0" err="1"/>
              <a:t>Chancen</a:t>
            </a:r>
            <a:r>
              <a:rPr lang="en-US" dirty="0"/>
              <a:t> und </a:t>
            </a:r>
            <a:r>
              <a:rPr lang="en-US" dirty="0" err="1"/>
              <a:t>Risiken</a:t>
            </a:r>
            <a:r>
              <a:rPr lang="en-US" dirty="0"/>
              <a:t> von </a:t>
            </a:r>
            <a:r>
              <a:rPr lang="en-US" dirty="0" err="1" smtClean="0"/>
              <a:t>Fragebögen</a:t>
            </a:r>
            <a:r>
              <a:rPr lang="en-US" dirty="0" smtClean="0"/>
              <a:t> und Interviews </a:t>
            </a:r>
            <a:r>
              <a:rPr lang="en-US" dirty="0" err="1" smtClean="0"/>
              <a:t>verstehen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5.6.: Experiment aussuchen und vorbereiten</a:t>
            </a:r>
          </a:p>
          <a:p>
            <a:r>
              <a:rPr lang="de-DE" dirty="0" smtClean="0"/>
              <a:t>12.6.: Paper lesen: „</a:t>
            </a:r>
            <a:r>
              <a:rPr lang="en-US" dirty="0" smtClean="0"/>
              <a:t>Five Misunderstandings About Case-Study Research”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/>
          <a:lstStyle/>
          <a:p>
            <a:r>
              <a:rPr lang="de-DE" dirty="0">
                <a:solidFill>
                  <a:sysClr val="windowText" lastClr="000000"/>
                </a:solidFill>
                <a:sym typeface="Symbol"/>
              </a:rPr>
              <a:t>-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Fehler (Fehler 1. Art), </a:t>
            </a:r>
            <a:r>
              <a:rPr lang="de-DE" dirty="0">
                <a:solidFill>
                  <a:sysClr val="windowText" lastClr="000000"/>
                </a:solidFill>
                <a:sym typeface="Symbol"/>
              </a:rPr>
              <a:t>dass grüne </a:t>
            </a:r>
            <a:r>
              <a:rPr lang="de-DE" dirty="0" err="1">
                <a:solidFill>
                  <a:sysClr val="windowText" lastClr="000000"/>
                </a:solidFill>
                <a:sym typeface="Symbol"/>
              </a:rPr>
              <a:t>Jellybeans</a:t>
            </a:r>
            <a:r>
              <a:rPr lang="de-DE" dirty="0">
                <a:solidFill>
                  <a:sysClr val="windowText" lastClr="000000"/>
                </a:solidFill>
                <a:sym typeface="Symbol"/>
              </a:rPr>
              <a:t> Akne verursachen: 64</a:t>
            </a: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%</a:t>
            </a:r>
          </a:p>
          <a:p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Angepasstes Signifikanzniveau:</a:t>
            </a:r>
          </a:p>
          <a:p>
            <a:pPr marL="0" indent="357188">
              <a:buNone/>
            </a:pPr>
            <a:r>
              <a:rPr lang="de-DE" dirty="0" smtClean="0">
                <a:solidFill>
                  <a:sysClr val="windowText" lastClr="000000"/>
                </a:solidFill>
                <a:sym typeface="Symbol"/>
              </a:rPr>
              <a:t>0.05/20 = 0.0025</a:t>
            </a:r>
            <a:endParaRPr lang="de-DE" dirty="0">
              <a:solidFill>
                <a:sysClr val="windowText" lastClr="000000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5" name="Picture 2" descr="Significa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91" y="659980"/>
            <a:ext cx="1923505" cy="533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0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qualitativen Daten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Text:</a:t>
            </a:r>
          </a:p>
          <a:p>
            <a:pPr lvl="1"/>
            <a:r>
              <a:rPr lang="de-DE" dirty="0" smtClean="0"/>
              <a:t>Strukturiert (z.B. geschlossene/halb-standardisierte Interviews)</a:t>
            </a:r>
          </a:p>
          <a:p>
            <a:pPr lvl="1"/>
            <a:r>
              <a:rPr lang="de-DE" dirty="0" smtClean="0"/>
              <a:t>Unstrukturiert (z.B. offene/halb-standardisierte Interviews)</a:t>
            </a:r>
          </a:p>
          <a:p>
            <a:r>
              <a:rPr lang="de-DE" dirty="0" smtClean="0"/>
              <a:t>Audio-Aufnahmen (z.B. </a:t>
            </a:r>
            <a:r>
              <a:rPr lang="de-DE" dirty="0" err="1" smtClean="0"/>
              <a:t>think-aloud</a:t>
            </a:r>
            <a:r>
              <a:rPr lang="de-DE" dirty="0" smtClean="0"/>
              <a:t> Protokolle)</a:t>
            </a:r>
          </a:p>
          <a:p>
            <a:r>
              <a:rPr lang="de-DE" dirty="0" smtClean="0"/>
              <a:t>Video-Aufnahmen (z.B.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casts</a:t>
            </a:r>
            <a:r>
              <a:rPr lang="de-DE" dirty="0" smtClean="0"/>
              <a:t>, </a:t>
            </a:r>
            <a:r>
              <a:rPr lang="de-DE" dirty="0" err="1" smtClean="0"/>
              <a:t>think-aloud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Typische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Aufzeichnung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und </a:t>
            </a: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darüber</a:t>
            </a:r>
            <a:r>
              <a:rPr lang="en-US" dirty="0" smtClean="0"/>
              <a:t>, </a:t>
            </a:r>
            <a:r>
              <a:rPr lang="en-US" dirty="0" err="1" smtClean="0"/>
              <a:t>evtl</a:t>
            </a:r>
            <a:r>
              <a:rPr lang="en-US" dirty="0" smtClean="0"/>
              <a:t>. </a:t>
            </a:r>
            <a:r>
              <a:rPr lang="en-US" dirty="0" err="1" smtClean="0"/>
              <a:t>Transkriptions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Einteilung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in Cluster/</a:t>
            </a:r>
            <a:r>
              <a:rPr lang="en-US" dirty="0" err="1" smtClean="0"/>
              <a:t>Kategorien</a:t>
            </a:r>
            <a:r>
              <a:rPr lang="en-US" dirty="0" smtClean="0"/>
              <a:t>/</a:t>
            </a:r>
            <a:r>
              <a:rPr lang="en-US" dirty="0" err="1" smtClean="0"/>
              <a:t>Konzepte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Verbindung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, um </a:t>
            </a:r>
            <a:r>
              <a:rPr lang="en-US" dirty="0" err="1" smtClean="0"/>
              <a:t>Zusammenhänge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Cluster/</a:t>
            </a:r>
            <a:r>
              <a:rPr lang="en-US" dirty="0" err="1" smtClean="0"/>
              <a:t>Kategorien</a:t>
            </a:r>
            <a:r>
              <a:rPr lang="en-US" dirty="0" smtClean="0"/>
              <a:t>/</a:t>
            </a:r>
            <a:r>
              <a:rPr lang="en-US" dirty="0" err="1" smtClean="0"/>
              <a:t>Konzepte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entdecken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Validierung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err="1" smtClean="0"/>
              <a:t>alternativer</a:t>
            </a:r>
            <a:r>
              <a:rPr lang="en-US" dirty="0" smtClean="0"/>
              <a:t> </a:t>
            </a:r>
            <a:r>
              <a:rPr lang="en-US" dirty="0" err="1" smtClean="0"/>
              <a:t>Erklärungen</a:t>
            </a:r>
            <a:r>
              <a:rPr lang="en-US" dirty="0" smtClean="0"/>
              <a:t> und negative </a:t>
            </a:r>
            <a:r>
              <a:rPr lang="en-US" dirty="0" err="1" smtClean="0"/>
              <a:t>Fälle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Bericht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1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Zeitpunkt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73</a:t>
            </a:fld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1763688" y="2132856"/>
            <a:ext cx="3744416" cy="302734"/>
            <a:chOff x="2627784" y="2132856"/>
            <a:chExt cx="3744416" cy="302734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2627784" y="2276872"/>
              <a:ext cx="3744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 flipV="1">
              <a:off x="6372200" y="2132856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V="1">
              <a:off x="2627784" y="213917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/>
          <p:cNvGrpSpPr/>
          <p:nvPr/>
        </p:nvGrpSpPr>
        <p:grpSpPr>
          <a:xfrm>
            <a:off x="1763688" y="3914162"/>
            <a:ext cx="4824536" cy="306926"/>
            <a:chOff x="2627784" y="2128664"/>
            <a:chExt cx="4824536" cy="306926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627784" y="2276872"/>
              <a:ext cx="4824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V="1">
              <a:off x="7452320" y="212866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V="1">
              <a:off x="2627784" y="213917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1763688" y="5013176"/>
            <a:ext cx="4824536" cy="306926"/>
            <a:chOff x="2627784" y="2128664"/>
            <a:chExt cx="4824536" cy="306926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2627784" y="2276872"/>
              <a:ext cx="4824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V="1">
              <a:off x="7452320" y="212866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627784" y="213917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467544" y="2895540"/>
            <a:ext cx="6120680" cy="311118"/>
            <a:chOff x="1331640" y="2906050"/>
            <a:chExt cx="6120680" cy="311118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1331640" y="3054258"/>
              <a:ext cx="6120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7452320" y="2906050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V="1">
              <a:off x="2627784" y="2916560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1337093" y="2920752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hteck 28"/>
          <p:cNvSpPr/>
          <p:nvPr/>
        </p:nvSpPr>
        <p:spPr>
          <a:xfrm>
            <a:off x="2380229" y="1772816"/>
            <a:ext cx="3073025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Schritt 1: Datenaufzeichnung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113218" y="2543884"/>
            <a:ext cx="3310068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Schritt 2:  Datenreduktion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Gerade Verbindung 30"/>
          <p:cNvCxnSpPr/>
          <p:nvPr/>
        </p:nvCxnSpPr>
        <p:spPr>
          <a:xfrm flipV="1">
            <a:off x="5508104" y="2895540"/>
            <a:ext cx="0" cy="296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5505805" y="3914162"/>
            <a:ext cx="0" cy="296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5505805" y="5008240"/>
            <a:ext cx="0" cy="296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eschweifte Klammer rechts 33"/>
          <p:cNvSpPr/>
          <p:nvPr/>
        </p:nvSpPr>
        <p:spPr>
          <a:xfrm>
            <a:off x="6948264" y="2895540"/>
            <a:ext cx="504056" cy="24289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7380312" y="3857979"/>
            <a:ext cx="1259632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Analyse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443290" y="3565034"/>
            <a:ext cx="3712886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Schritt 3: Zusammenhänge herstellen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298153" y="4657328"/>
            <a:ext cx="2490312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Schritt 4: Validierung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76637" y="2543884"/>
            <a:ext cx="1287051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Vorwissen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Induktiv:</a:t>
            </a:r>
          </a:p>
          <a:p>
            <a:pPr lvl="1"/>
            <a:r>
              <a:rPr lang="de-DE" dirty="0" smtClean="0"/>
              <a:t>Kein Vorwissen</a:t>
            </a:r>
          </a:p>
          <a:p>
            <a:pPr lvl="1"/>
            <a:r>
              <a:rPr lang="de-DE" dirty="0" smtClean="0"/>
              <a:t>Während der Auswertung zeichnen sich Konzepte/Kategorien ab</a:t>
            </a:r>
          </a:p>
          <a:p>
            <a:pPr lvl="1"/>
            <a:r>
              <a:rPr lang="de-DE" dirty="0" smtClean="0"/>
              <a:t>Iterativ</a:t>
            </a:r>
          </a:p>
          <a:p>
            <a:r>
              <a:rPr lang="de-DE" dirty="0" smtClean="0"/>
              <a:t>Deduktiv:</a:t>
            </a:r>
          </a:p>
          <a:p>
            <a:pPr lvl="1"/>
            <a:r>
              <a:rPr lang="de-DE" dirty="0" smtClean="0"/>
              <a:t>Vorwissen, z.B. in Form von Forschungsfragen</a:t>
            </a:r>
          </a:p>
          <a:p>
            <a:pPr lvl="1"/>
            <a:r>
              <a:rPr lang="de-DE" dirty="0" smtClean="0"/>
              <a:t>Gruppierung der Daten basierend auf Vorwissen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3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Card </a:t>
            </a:r>
            <a:r>
              <a:rPr lang="de-DE" dirty="0" err="1" smtClean="0"/>
              <a:t>Sorting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Vorbereitung:</a:t>
            </a:r>
          </a:p>
          <a:p>
            <a:pPr lvl="1"/>
            <a:r>
              <a:rPr lang="de-DE" dirty="0" smtClean="0"/>
              <a:t>Karte für jedes Statement/Antwort</a:t>
            </a:r>
          </a:p>
          <a:p>
            <a:r>
              <a:rPr lang="de-DE" dirty="0" smtClean="0"/>
              <a:t>Ausführung:</a:t>
            </a:r>
          </a:p>
          <a:p>
            <a:pPr lvl="1"/>
            <a:r>
              <a:rPr lang="de-DE" dirty="0" smtClean="0"/>
              <a:t>Karten werden in Gruppen eingeteilt</a:t>
            </a:r>
          </a:p>
          <a:p>
            <a:r>
              <a:rPr lang="de-DE" dirty="0" smtClean="0"/>
              <a:t>Analyse:</a:t>
            </a:r>
          </a:p>
          <a:p>
            <a:pPr lvl="1"/>
            <a:r>
              <a:rPr lang="de-DE" dirty="0" smtClean="0"/>
              <a:t>Ableitung von Hierarchien und allgemeineren Kategorien</a:t>
            </a:r>
          </a:p>
          <a:p>
            <a:r>
              <a:rPr lang="de-DE" dirty="0" smtClean="0"/>
              <a:t>Varianten:</a:t>
            </a:r>
          </a:p>
          <a:p>
            <a:pPr lvl="1"/>
            <a:r>
              <a:rPr lang="de-DE" dirty="0" smtClean="0"/>
              <a:t>Offen (keine vordefinierten Gruppen)</a:t>
            </a:r>
          </a:p>
          <a:p>
            <a:pPr lvl="1"/>
            <a:r>
              <a:rPr lang="de-DE" dirty="0" smtClean="0"/>
              <a:t>Geschlossen (vordefinierte Gruppen)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Objektivität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kann man Objektivität der Kategorisierung feststellen?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76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32429"/>
              </p:ext>
            </p:extLst>
          </p:nvPr>
        </p:nvGraphicFramePr>
        <p:xfrm>
          <a:off x="395536" y="2728872"/>
          <a:ext cx="6120678" cy="329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3"/>
                <a:gridCol w="1020113"/>
                <a:gridCol w="1020113"/>
                <a:gridCol w="1020113"/>
                <a:gridCol w="1020113"/>
                <a:gridCol w="1020113"/>
              </a:tblGrid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P1</a:t>
                      </a:r>
                      <a:endParaRPr lang="de-DE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de-DE" dirty="0" smtClean="0"/>
                        <a:t>P2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47034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</a:t>
                      </a:r>
                      <a:endParaRPr lang="de-DE" dirty="0"/>
                    </a:p>
                  </a:txBody>
                  <a:tcPr/>
                </a:tc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118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Cohen‘s</a:t>
            </a:r>
            <a:r>
              <a:rPr lang="de-DE" dirty="0" smtClean="0"/>
              <a:t> Kappa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e-DE" dirty="0" smtClean="0"/>
                  <a:t>Anteil der Übereinstimmungen</a:t>
                </a:r>
              </a:p>
              <a:p>
                <a:pPr lvl="1"/>
                <a:r>
                  <a:rPr lang="de-DE" dirty="0" smtClean="0"/>
                  <a:t>Summe der Hauptdiagonalen/Gesamtzahl</a:t>
                </a:r>
              </a:p>
              <a:p>
                <a:pPr lvl="1"/>
                <a:r>
                  <a:rPr lang="de-DE" dirty="0" smtClean="0"/>
                  <a:t>(22 + 7 + 36 + 10) / 118 = 0,636 = </a:t>
                </a:r>
                <a:r>
                  <a:rPr lang="de-DE" dirty="0" err="1" smtClean="0"/>
                  <a:t>p</a:t>
                </a:r>
                <a:r>
                  <a:rPr lang="de-DE" baseline="-25000" dirty="0" err="1" smtClean="0"/>
                  <a:t>o</a:t>
                </a:r>
                <a:endParaRPr lang="de-DE" dirty="0" smtClean="0"/>
              </a:p>
              <a:p>
                <a:r>
                  <a:rPr lang="de-DE" dirty="0" smtClean="0"/>
                  <a:t>Erwarteter Anteil Übereinstimmung bei zufälliger Bewertungen</a:t>
                </a:r>
              </a:p>
              <a:p>
                <a:pPr lvl="1"/>
                <a:r>
                  <a:rPr lang="de-DE" dirty="0" smtClean="0"/>
                  <a:t>Zeilensumme x Spaltensumme / Gesamtsumme</a:t>
                </a:r>
              </a:p>
              <a:p>
                <a:pPr lvl="1"/>
                <a:r>
                  <a:rPr lang="de-DE" dirty="0" smtClean="0"/>
                  <a:t>26*27/118 + 26*12/118 + 38*69/118 + 28*10/118 = 0,281 = </a:t>
                </a:r>
                <a:r>
                  <a:rPr lang="de-DE" dirty="0" err="1" smtClean="0"/>
                  <a:t>p</a:t>
                </a:r>
                <a:r>
                  <a:rPr lang="de-DE" baseline="-25000" dirty="0" err="1" smtClean="0"/>
                  <a:t>e</a:t>
                </a:r>
                <a:endParaRPr lang="de-DE" dirty="0" smtClean="0"/>
              </a:p>
              <a:p>
                <a:r>
                  <a:rPr lang="de-DE" dirty="0" smtClean="0"/>
                  <a:t>Kappa: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  <a:sym typeface="Symbol"/>
                      </a:rPr>
                      <m:t></m:t>
                    </m:r>
                    <m:r>
                      <a:rPr lang="de-DE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  <m:r>
                          <a:rPr lang="de-DE" b="0" i="1" baseline="-25000" smtClean="0">
                            <a:latin typeface="Cambria Math"/>
                          </a:rPr>
                          <m:t>𝑜</m:t>
                        </m:r>
                        <m:r>
                          <a:rPr lang="de-DE" b="0" i="1" smtClean="0">
                            <a:latin typeface="Cambria Math"/>
                          </a:rPr>
                          <m:t> −</m:t>
                        </m:r>
                        <m:r>
                          <a:rPr lang="de-DE" b="0" i="1" smtClean="0">
                            <a:latin typeface="Cambria Math"/>
                          </a:rPr>
                          <m:t>𝑝𝑒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1−</m:t>
                        </m:r>
                        <m:r>
                          <a:rPr lang="de-DE" b="0" i="1" smtClean="0">
                            <a:latin typeface="Cambria Math"/>
                          </a:rPr>
                          <m:t>𝑝𝑒</m:t>
                        </m:r>
                      </m:den>
                    </m:f>
                  </m:oMath>
                </a14:m>
                <a:r>
                  <a:rPr lang="de-DE" dirty="0" smtClean="0"/>
                  <a:t> = 0.493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3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Richtwerte für Kappa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256562"/>
              </p:ext>
            </p:extLst>
          </p:nvPr>
        </p:nvGraphicFramePr>
        <p:xfrm>
          <a:off x="827584" y="1556792"/>
          <a:ext cx="56269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36004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Kappa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Stärke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&lt; 0.20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schwach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0.21 – 0.4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leicht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0.41 – 0.6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mittel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0.61 –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stark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0.81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sehr stark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78</a:t>
            </a:fld>
            <a:endParaRPr lang="de-DE"/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457200" y="400506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Was tun bei zu schlechter Übereinstimmung?</a:t>
            </a:r>
          </a:p>
          <a:p>
            <a:pPr lvl="1"/>
            <a:r>
              <a:rPr lang="de-DE" dirty="0" smtClean="0"/>
              <a:t>Diskutieren</a:t>
            </a:r>
          </a:p>
          <a:p>
            <a:pPr lvl="1"/>
            <a:r>
              <a:rPr lang="de-DE" dirty="0" smtClean="0"/>
              <a:t>Weitere Personen zur Kategorisierung einladen</a:t>
            </a:r>
          </a:p>
          <a:p>
            <a:pPr lvl="1"/>
            <a:r>
              <a:rPr lang="de-DE" dirty="0" smtClean="0"/>
              <a:t>Üblicherweise Kappa vor und nach Diskussion angeben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2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 </a:t>
            </a:r>
            <a:r>
              <a:rPr lang="de-DE" dirty="0" err="1" smtClean="0"/>
              <a:t>Cohen‘s</a:t>
            </a:r>
            <a:r>
              <a:rPr lang="de-DE" dirty="0" smtClean="0"/>
              <a:t> Kappa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</a:t>
            </a:r>
            <a:r>
              <a:rPr lang="de-DE" dirty="0" err="1" smtClean="0"/>
              <a:t>ordinalen</a:t>
            </a:r>
            <a:r>
              <a:rPr lang="de-DE" dirty="0" smtClean="0"/>
              <a:t> Kategorien</a:t>
            </a:r>
          </a:p>
          <a:p>
            <a:r>
              <a:rPr lang="de-DE" dirty="0" smtClean="0"/>
              <a:t>Abweichung um 2 Kategorien schwerwiegender als um 1 Kategorie</a:t>
            </a:r>
          </a:p>
          <a:p>
            <a:r>
              <a:rPr lang="de-DE" dirty="0" smtClean="0"/>
              <a:t>Gewichte zwischen 0 und 1</a:t>
            </a:r>
          </a:p>
          <a:p>
            <a:endParaRPr lang="de-DE" dirty="0"/>
          </a:p>
          <a:p>
            <a:r>
              <a:rPr lang="de-DE" dirty="0" smtClean="0"/>
              <a:t>Verallgemeinerung bei mehr als 2 Personen, die kodieren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67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ANOVA mit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http://rtutorialseries.blogspot.de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/>
              <a:t>One</a:t>
            </a:r>
            <a:r>
              <a:rPr lang="de-DE" dirty="0"/>
              <a:t>-Way Omnibus </a:t>
            </a:r>
            <a:r>
              <a:rPr lang="de-DE" dirty="0" smtClean="0"/>
              <a:t>ANOVA: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074" name="Picture 2" descr="http://1.bp.blogspot.com/-MIDkFLREMd8/T8FKCrH627I/AAAAAAAAA3A/jQ182dAZAck/s1600/20101011_anova_oneWay_omnibu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3921"/>
            <a:ext cx="655272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Cohen‘s</a:t>
            </a:r>
            <a:r>
              <a:rPr lang="de-DE" dirty="0" smtClean="0"/>
              <a:t> Kappa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http://www.inside-r.org/packages/cran/psych/docs/wkappa</a:t>
            </a:r>
          </a:p>
          <a:p>
            <a:r>
              <a:rPr lang="de-DE" dirty="0" smtClean="0"/>
              <a:t>Package: </a:t>
            </a:r>
            <a:r>
              <a:rPr lang="de-DE" dirty="0" err="1" smtClean="0"/>
              <a:t>psych</a:t>
            </a:r>
            <a:endParaRPr lang="de-DE" dirty="0" smtClean="0"/>
          </a:p>
          <a:p>
            <a:r>
              <a:rPr lang="de-DE" sz="2400" dirty="0" err="1">
                <a:latin typeface="Consolas" pitchFamily="49" charset="0"/>
                <a:cs typeface="Consolas" pitchFamily="49" charset="0"/>
              </a:rPr>
              <a:t>cohen.kappa</a:t>
            </a:r>
            <a:r>
              <a:rPr lang="de-DE" sz="2400" dirty="0">
                <a:latin typeface="Consolas" pitchFamily="49" charset="0"/>
                <a:cs typeface="Consolas" pitchFamily="49" charset="0"/>
              </a:rPr>
              <a:t>(x,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w=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NULL,n.obs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NULL,alpha</a:t>
            </a:r>
            <a:r>
              <a:rPr lang="de-DE" sz="2400" dirty="0">
                <a:latin typeface="Consolas" pitchFamily="49" charset="0"/>
                <a:cs typeface="Consolas" pitchFamily="49" charset="0"/>
              </a:rPr>
              <a:t>=.05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8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www.interaction-design.org/encyclopedia/card_sorting.html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www.sagepub.com/upm-data/43454_10.pdf</a:t>
            </a:r>
            <a:endParaRPr lang="de-DE" dirty="0" smtClean="0"/>
          </a:p>
          <a:p>
            <a:r>
              <a:rPr lang="de-DE" dirty="0" err="1" smtClean="0"/>
              <a:t>Kohen‘s</a:t>
            </a:r>
            <a:r>
              <a:rPr lang="de-DE" dirty="0"/>
              <a:t> Kappa: http://rbsd.de/PDF/DMW/DMW-2007-S1-23.pdf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-Way </a:t>
            </a:r>
            <a:r>
              <a:rPr lang="de-DE" dirty="0"/>
              <a:t>Omnibus ANOVA:</a:t>
            </a:r>
          </a:p>
          <a:p>
            <a:pPr lvl="1"/>
            <a:r>
              <a:rPr lang="de-DE" dirty="0" err="1"/>
              <a:t>anova</a:t>
            </a:r>
            <a:r>
              <a:rPr lang="de-DE" dirty="0"/>
              <a:t>(</a:t>
            </a:r>
            <a:r>
              <a:rPr lang="de-DE" dirty="0" err="1"/>
              <a:t>lm</a:t>
            </a:r>
            <a:r>
              <a:rPr lang="de-DE" dirty="0"/>
              <a:t>(Values ~ Group * Gender, </a:t>
            </a:r>
            <a:r>
              <a:rPr lang="de-DE" dirty="0" err="1"/>
              <a:t>dataTwoWay</a:t>
            </a:r>
            <a:r>
              <a:rPr lang="de-DE" dirty="0"/>
              <a:t>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4098" name="Picture 2" descr="20110117_anova_twoWay_omnibus_2.png (441×1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54216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2450</Words>
  <Application>Microsoft Office PowerPoint</Application>
  <PresentationFormat>Bildschirmpräsentation (4:3)</PresentationFormat>
  <Paragraphs>687</Paragraphs>
  <Slides>81</Slides>
  <Notes>4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81</vt:i4>
      </vt:variant>
    </vt:vector>
  </HeadingPairs>
  <TitlesOfParts>
    <vt:vector size="83" baseType="lpstr">
      <vt:lpstr>Larissa-Design</vt:lpstr>
      <vt:lpstr>Formel</vt:lpstr>
      <vt:lpstr>Quantitative Methoden</vt:lpstr>
      <vt:lpstr>Hausaufgabe</vt:lpstr>
      <vt:lpstr>Weitere Validitätsarten</vt:lpstr>
      <vt:lpstr>Multiples Testen-Beispiel (1)</vt:lpstr>
      <vt:lpstr>Multiples Testen-Beispiel (2)</vt:lpstr>
      <vt:lpstr>Multiples Testen</vt:lpstr>
      <vt:lpstr>PowerPoint-Präsentation</vt:lpstr>
      <vt:lpstr>ANOVA mit R</vt:lpstr>
      <vt:lpstr>R: Zusammenfassung</vt:lpstr>
      <vt:lpstr>R: t-Test</vt:lpstr>
      <vt:lpstr>R: Mann-Whitney-U Test</vt:lpstr>
      <vt:lpstr>R: Chi^2</vt:lpstr>
      <vt:lpstr>R: Korrelation</vt:lpstr>
      <vt:lpstr>R: Korrelation</vt:lpstr>
      <vt:lpstr>PowerPoint-Präsentation</vt:lpstr>
      <vt:lpstr>Black Story</vt:lpstr>
      <vt:lpstr>Qualitative Methoden</vt:lpstr>
      <vt:lpstr>Überblick</vt:lpstr>
      <vt:lpstr>Lernziele</vt:lpstr>
      <vt:lpstr>Laboruntersuchung vs. Feldstudie</vt:lpstr>
      <vt:lpstr>Qualitative Methoden</vt:lpstr>
      <vt:lpstr>Oberflächliche Abgrenzung</vt:lpstr>
      <vt:lpstr>Qualitative und quantitative Methoden</vt:lpstr>
      <vt:lpstr>Fallstudien</vt:lpstr>
      <vt:lpstr>Fallstudie</vt:lpstr>
      <vt:lpstr>Evaluieren neuer Methoden</vt:lpstr>
      <vt:lpstr>Fallstudien zur Theoriebildung</vt:lpstr>
      <vt:lpstr>Fallstudien und Quantitative Methoden</vt:lpstr>
      <vt:lpstr>Aufgabe</vt:lpstr>
      <vt:lpstr>Beispiel: Aspekte für Produktlinien</vt:lpstr>
      <vt:lpstr>Aspekt-orientierte Programmierung (AOP)</vt:lpstr>
      <vt:lpstr>Aspekte für Produktlinien</vt:lpstr>
      <vt:lpstr>Auswahl der Fallstudie</vt:lpstr>
      <vt:lpstr>Beobachtungen</vt:lpstr>
      <vt:lpstr>Reflektion</vt:lpstr>
      <vt:lpstr>Aufgabe</vt:lpstr>
      <vt:lpstr>Kritik an Fallstudien</vt:lpstr>
      <vt:lpstr>Lernen durch Fallstudien</vt:lpstr>
      <vt:lpstr>Fallstudie zum Falsifizieren</vt:lpstr>
      <vt:lpstr>Auswahl von Fällen</vt:lpstr>
      <vt:lpstr>Auswahl von Fallstudien</vt:lpstr>
      <vt:lpstr>Fallstudien erfordern Selbstreflektion</vt:lpstr>
      <vt:lpstr>Fallstudien zusammenfassen</vt:lpstr>
      <vt:lpstr>Fragebögen</vt:lpstr>
      <vt:lpstr>Aufgabe</vt:lpstr>
      <vt:lpstr>Fragebögen</vt:lpstr>
      <vt:lpstr>Beispiel</vt:lpstr>
      <vt:lpstr>Falsche Antworten?</vt:lpstr>
      <vt:lpstr>Vorteil von Fragebögen</vt:lpstr>
      <vt:lpstr>Beispiel: Programmiererfahrung</vt:lpstr>
      <vt:lpstr>Beispiel: Programmiererfahrung</vt:lpstr>
      <vt:lpstr>Questionnaire</vt:lpstr>
      <vt:lpstr>Evaluation</vt:lpstr>
      <vt:lpstr>Comprehension Tasks</vt:lpstr>
      <vt:lpstr>Ergebnis</vt:lpstr>
      <vt:lpstr>Nächster Schritt</vt:lpstr>
      <vt:lpstr>Interviews</vt:lpstr>
      <vt:lpstr>Gastvortrag</vt:lpstr>
      <vt:lpstr>Arten von Interviews</vt:lpstr>
      <vt:lpstr>Strukturierte/geschlossene Interviews</vt:lpstr>
      <vt:lpstr>Offene/Unstrukturierte Interviews</vt:lpstr>
      <vt:lpstr>Halbstandardisierte Interviews</vt:lpstr>
      <vt:lpstr>Aufgabe</vt:lpstr>
      <vt:lpstr>Arten von Fragen</vt:lpstr>
      <vt:lpstr>Arbeitsschritte</vt:lpstr>
      <vt:lpstr>Dokumentation</vt:lpstr>
      <vt:lpstr>Dokumentation - Beispiel</vt:lpstr>
      <vt:lpstr>Lernziele</vt:lpstr>
      <vt:lpstr>Hausaufgabe</vt:lpstr>
      <vt:lpstr>Auswertung</vt:lpstr>
      <vt:lpstr>Arten von qualitativen Daten</vt:lpstr>
      <vt:lpstr>Typische Schritte</vt:lpstr>
      <vt:lpstr>Zeitpunkt</vt:lpstr>
      <vt:lpstr>Vorgehen</vt:lpstr>
      <vt:lpstr>Card Sorting</vt:lpstr>
      <vt:lpstr>Objektivität</vt:lpstr>
      <vt:lpstr>Cohen‘s Kappa</vt:lpstr>
      <vt:lpstr>Richtwerte für Kappa</vt:lpstr>
      <vt:lpstr>Varianten Cohen‘s Kappa</vt:lpstr>
      <vt:lpstr>R: Cohen‘s Kappa</vt:lpstr>
      <vt:lpstr>Literatur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829</cp:revision>
  <cp:lastPrinted>2014-05-20T10:43:15Z</cp:lastPrinted>
  <dcterms:modified xsi:type="dcterms:W3CDTF">2014-07-16T11:34:46Z</dcterms:modified>
</cp:coreProperties>
</file>