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349" r:id="rId2"/>
    <p:sldId id="314" r:id="rId3"/>
    <p:sldId id="315" r:id="rId4"/>
    <p:sldId id="316" r:id="rId5"/>
    <p:sldId id="317" r:id="rId6"/>
    <p:sldId id="320" r:id="rId7"/>
    <p:sldId id="318" r:id="rId8"/>
    <p:sldId id="319" r:id="rId9"/>
    <p:sldId id="32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24" r:id="rId21"/>
    <p:sldId id="350" r:id="rId22"/>
    <p:sldId id="257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82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351" r:id="rId45"/>
    <p:sldId id="279" r:id="rId46"/>
    <p:sldId id="280" r:id="rId47"/>
    <p:sldId id="281" r:id="rId48"/>
    <p:sldId id="283" r:id="rId49"/>
    <p:sldId id="285" r:id="rId50"/>
    <p:sldId id="286" r:id="rId51"/>
    <p:sldId id="287" r:id="rId52"/>
    <p:sldId id="289" r:id="rId53"/>
    <p:sldId id="290" r:id="rId54"/>
    <p:sldId id="298" r:id="rId55"/>
    <p:sldId id="299" r:id="rId56"/>
    <p:sldId id="300" r:id="rId57"/>
    <p:sldId id="301" r:id="rId58"/>
    <p:sldId id="302" r:id="rId59"/>
    <p:sldId id="305" r:id="rId60"/>
    <p:sldId id="304" r:id="rId61"/>
    <p:sldId id="322" r:id="rId62"/>
    <p:sldId id="323" r:id="rId63"/>
    <p:sldId id="337" r:id="rId64"/>
    <p:sldId id="339" r:id="rId65"/>
    <p:sldId id="336" r:id="rId66"/>
    <p:sldId id="334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38" r:id="rId75"/>
  </p:sldIdLst>
  <p:sldSz cx="9144000" cy="6858000" type="screen4x3"/>
  <p:notesSz cx="6791325" cy="987266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50" autoAdjust="0"/>
  </p:normalViewPr>
  <p:slideViewPr>
    <p:cSldViewPr>
      <p:cViewPr varScale="1">
        <p:scale>
          <a:sx n="48" d="100"/>
          <a:sy n="48" d="100"/>
        </p:scale>
        <p:origin x="1728" y="32"/>
      </p:cViewPr>
      <p:guideLst>
        <p:guide orient="horz" pos="3339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2907" cy="493633"/>
          </a:xfrm>
          <a:prstGeom prst="rect">
            <a:avLst/>
          </a:prstGeom>
        </p:spPr>
        <p:txBody>
          <a:bodyPr vert="horz" lIns="95215" tIns="47607" rIns="95215" bIns="4760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6847" y="1"/>
            <a:ext cx="2942907" cy="493633"/>
          </a:xfrm>
          <a:prstGeom prst="rect">
            <a:avLst/>
          </a:prstGeom>
        </p:spPr>
        <p:txBody>
          <a:bodyPr vert="horz" lIns="95215" tIns="47607" rIns="95215" bIns="47607" rtlCol="0"/>
          <a:lstStyle>
            <a:lvl1pPr algn="r">
              <a:defRPr sz="1200"/>
            </a:lvl1pPr>
          </a:lstStyle>
          <a:p>
            <a:fld id="{C856B422-3907-44EE-A873-73AAB0FE2E5D}" type="datetimeFigureOut">
              <a:rPr lang="de-DE" smtClean="0"/>
              <a:pPr/>
              <a:t>25.01.2018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41363"/>
            <a:ext cx="4933950" cy="3700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15" tIns="47607" rIns="95215" bIns="4760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133" y="4689515"/>
            <a:ext cx="5433060" cy="4442698"/>
          </a:xfrm>
          <a:prstGeom prst="rect">
            <a:avLst/>
          </a:prstGeom>
        </p:spPr>
        <p:txBody>
          <a:bodyPr vert="horz" lIns="95215" tIns="47607" rIns="95215" bIns="47607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77317"/>
            <a:ext cx="2942907" cy="493633"/>
          </a:xfrm>
          <a:prstGeom prst="rect">
            <a:avLst/>
          </a:prstGeom>
        </p:spPr>
        <p:txBody>
          <a:bodyPr vert="horz" lIns="95215" tIns="47607" rIns="95215" bIns="4760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6847" y="9377317"/>
            <a:ext cx="2942907" cy="493633"/>
          </a:xfrm>
          <a:prstGeom prst="rect">
            <a:avLst/>
          </a:prstGeom>
        </p:spPr>
        <p:txBody>
          <a:bodyPr vert="horz" lIns="95215" tIns="47607" rIns="95215" bIns="47607" rtlCol="0" anchor="b"/>
          <a:lstStyle>
            <a:lvl1pPr algn="r">
              <a:defRPr sz="1200"/>
            </a:lvl1pPr>
          </a:lstStyle>
          <a:p>
            <a:fld id="{B1BFE697-DE39-499E-9FF3-667D7ABEB1A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4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baseline="0" dirty="0" err="1" smtClean="0"/>
              <a:t>überleitung</a:t>
            </a:r>
            <a:r>
              <a:rPr lang="de-DE" baseline="0" dirty="0" smtClean="0"/>
              <a:t> zur nächste Folie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633B7-1810-6044-8E43-507A21445DFB}" type="slidenum">
              <a:rPr lang="de-DE" smtClean="0"/>
              <a:pPr/>
              <a:t>55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bessere </a:t>
            </a:r>
            <a:r>
              <a:rPr lang="de-DE" dirty="0" err="1" smtClean="0"/>
              <a:t>überschrift/kategore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633B7-1810-6044-8E43-507A21445DFB}" type="slidenum">
              <a:rPr lang="de-DE" smtClean="0"/>
              <a:pPr/>
              <a:t>56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Experimentdesign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633B7-1810-6044-8E43-507A21445DFB}" type="slidenum">
              <a:rPr lang="de-DE" smtClean="0"/>
              <a:pPr/>
              <a:t>58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1ADF7-3042-4773-9950-6C5AF01EFF12}" type="datetime1">
              <a:rPr lang="de-DE" smtClean="0"/>
              <a:pPr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FC45F9FA-5B09-47C5-BAC6-F4BCE90E2307}" type="datetime1">
              <a:rPr lang="de-DE" smtClean="0"/>
              <a:pPr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7F82B6D9-094A-4CDE-A2B3-C2CFDC6D35BE}" type="datetime1">
              <a:rPr lang="de-DE" smtClean="0"/>
              <a:pPr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98B5E-276D-4756-B7BA-802E6EDA6E6D}" type="datetime1">
              <a:rPr lang="de-DE" smtClean="0"/>
              <a:pPr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53E7-9E23-42E4-A6B9-BDB64C2BF42A}" type="datetime1">
              <a:rPr lang="de-DE" smtClean="0"/>
              <a:pPr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7773-0770-4100-9A8D-AD9756A1C006}" type="datetime1">
              <a:rPr lang="de-DE" smtClean="0"/>
              <a:pPr/>
              <a:t>25.01.2018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AF7D-AA40-4EBB-A04B-9E20A0CA9A4A}" type="datetime1">
              <a:rPr lang="de-DE" smtClean="0"/>
              <a:pPr/>
              <a:t>25.01.2018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817C-5400-4CE4-9181-6E1390BE9B67}" type="datetime1">
              <a:rPr lang="de-DE" smtClean="0"/>
              <a:pPr/>
              <a:t>25.01.2018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45007-9B63-438D-A1FC-19B96D6E514D}" type="datetime1">
              <a:rPr lang="de-DE" smtClean="0"/>
              <a:pPr/>
              <a:t>25.01.2018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F37B-BAD2-42F9-B5C4-FA7213AC0AEF}" type="datetime1">
              <a:rPr lang="de-DE" smtClean="0"/>
              <a:pPr/>
              <a:t>25.01.2018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D867-038E-4599-AF6A-9C66919EF6B9}" type="datetime1">
              <a:rPr lang="de-DE" smtClean="0"/>
              <a:pPr/>
              <a:t>25.01.2018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07194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6215074" y="428604"/>
            <a:ext cx="2643206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0113" y="228600"/>
            <a:ext cx="262413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2561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A961-5EA6-4636-973D-C6260D966FA5}" type="datetime1">
              <a:rPr lang="de-DE" smtClean="0"/>
              <a:pPr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9559D-1F60-49B2-B1D4-1556F2C2D5AC}" type="datetime1">
              <a:rPr lang="de-DE" smtClean="0"/>
              <a:pPr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691680" y="6356350"/>
            <a:ext cx="1000132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5309212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848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2242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98448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461638" y="285728"/>
            <a:ext cx="82296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55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5F61-B871-49E3-B29B-993301D5507B}" type="datetime1">
              <a:rPr lang="de-DE" smtClean="0"/>
              <a:pPr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142852"/>
            <a:ext cx="8864356" cy="145500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6215074" y="500042"/>
            <a:ext cx="2928926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3C7C-16D5-4F60-B48E-73AD8B3860E9}" type="datetime1">
              <a:rPr lang="de-DE" smtClean="0"/>
              <a:pPr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73E34D82-0F04-4849-B22A-23DF347BB416}" type="datetime1">
              <a:rPr lang="de-DE" smtClean="0"/>
              <a:pPr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FE844-AAB9-4EBE-BE4B-C9251C9880D8}" type="datetime1">
              <a:rPr lang="de-DE" smtClean="0"/>
              <a:pPr/>
              <a:t>25.01.2018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67" r:id="rId4"/>
    <p:sldLayoutId id="2147483669" r:id="rId5"/>
    <p:sldLayoutId id="2147483668" r:id="rId6"/>
    <p:sldLayoutId id="2147483660" r:id="rId7"/>
    <p:sldLayoutId id="2147483661" r:id="rId8"/>
    <p:sldLayoutId id="2147483664" r:id="rId9"/>
    <p:sldLayoutId id="2147483662" r:id="rId10"/>
    <p:sldLayoutId id="2147483663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rtutorialseries.blogspot.de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27.jpe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12" Type="http://schemas.openxmlformats.org/officeDocument/2006/relationships/image" Target="../media/image26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5" Type="http://schemas.openxmlformats.org/officeDocument/2006/relationships/image" Target="../media/image2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png"/><Relationship Id="rId14" Type="http://schemas.openxmlformats.org/officeDocument/2006/relationships/image" Target="../media/image28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gepub.com/upm-data/43454_10.pdf" TargetMode="External"/><Relationship Id="rId2" Type="http://schemas.openxmlformats.org/officeDocument/2006/relationships/hyperlink" Target="http://www.interaction-design.org/encyclopedia/card_sorting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Qualitative Methoden</a:t>
            </a:r>
            <a:endParaRPr lang="en-US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11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Interviews</a:t>
            </a:r>
            <a:endParaRPr lang="en-US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5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Interviews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 smtClean="0"/>
              <a:t>Degree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standardization</a:t>
            </a:r>
            <a:r>
              <a:rPr lang="de-DE" dirty="0" smtClean="0"/>
              <a:t> (</a:t>
            </a:r>
            <a:r>
              <a:rPr lang="de-DE" dirty="0" err="1" smtClean="0"/>
              <a:t>structured</a:t>
            </a:r>
            <a:r>
              <a:rPr lang="de-DE" dirty="0" smtClean="0"/>
              <a:t>, semi-</a:t>
            </a:r>
            <a:r>
              <a:rPr lang="de-DE" dirty="0" err="1" smtClean="0"/>
              <a:t>structured</a:t>
            </a:r>
            <a:r>
              <a:rPr lang="de-DE" dirty="0" smtClean="0"/>
              <a:t>, </a:t>
            </a:r>
            <a:r>
              <a:rPr lang="de-DE" dirty="0" err="1" smtClean="0"/>
              <a:t>unstructured</a:t>
            </a:r>
            <a:r>
              <a:rPr lang="de-DE" dirty="0" smtClean="0"/>
              <a:t>)</a:t>
            </a:r>
          </a:p>
          <a:p>
            <a:r>
              <a:rPr lang="de-DE" dirty="0" smtClean="0"/>
              <a:t>Authority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interviewer</a:t>
            </a:r>
            <a:r>
              <a:rPr lang="de-DE" dirty="0" smtClean="0"/>
              <a:t> (soft, neutral, </a:t>
            </a:r>
            <a:r>
              <a:rPr lang="de-DE" dirty="0" err="1" smtClean="0"/>
              <a:t>hard</a:t>
            </a:r>
            <a:r>
              <a:rPr lang="de-DE" dirty="0" smtClean="0"/>
              <a:t>)</a:t>
            </a:r>
          </a:p>
          <a:p>
            <a:r>
              <a:rPr lang="de-DE" dirty="0" smtClean="0"/>
              <a:t>Kind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(</a:t>
            </a:r>
            <a:r>
              <a:rPr lang="de-DE" dirty="0" err="1" smtClean="0"/>
              <a:t>direct</a:t>
            </a:r>
            <a:r>
              <a:rPr lang="de-DE" dirty="0" smtClean="0"/>
              <a:t>, via </a:t>
            </a:r>
            <a:r>
              <a:rPr lang="de-DE" dirty="0" err="1" smtClean="0"/>
              <a:t>phone</a:t>
            </a:r>
            <a:r>
              <a:rPr lang="de-DE" dirty="0" smtClean="0"/>
              <a:t>, via mail)</a:t>
            </a:r>
          </a:p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interviewed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 (</a:t>
            </a:r>
            <a:r>
              <a:rPr lang="de-DE" dirty="0" err="1" smtClean="0"/>
              <a:t>single</a:t>
            </a:r>
            <a:r>
              <a:rPr lang="de-DE" dirty="0" smtClean="0"/>
              <a:t> interview, </a:t>
            </a:r>
            <a:r>
              <a:rPr lang="de-DE" dirty="0" err="1" smtClean="0"/>
              <a:t>group</a:t>
            </a:r>
            <a:r>
              <a:rPr lang="de-DE" dirty="0" smtClean="0"/>
              <a:t> interview, </a:t>
            </a:r>
            <a:r>
              <a:rPr lang="de-DE" dirty="0" err="1" smtClean="0"/>
              <a:t>survey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interviewer</a:t>
            </a:r>
            <a:r>
              <a:rPr lang="de-DE" dirty="0" smtClean="0"/>
              <a:t> (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interviewer</a:t>
            </a:r>
            <a:r>
              <a:rPr lang="de-DE" dirty="0" smtClean="0"/>
              <a:t>, </a:t>
            </a:r>
            <a:r>
              <a:rPr lang="de-DE" dirty="0" err="1" smtClean="0"/>
              <a:t>tandem</a:t>
            </a:r>
            <a:r>
              <a:rPr lang="de-DE" dirty="0" smtClean="0"/>
              <a:t>, </a:t>
            </a:r>
            <a:r>
              <a:rPr lang="de-DE" dirty="0" err="1" smtClean="0"/>
              <a:t>hearing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Purpose</a:t>
            </a:r>
            <a:r>
              <a:rPr lang="de-DE" dirty="0" smtClean="0"/>
              <a:t> (e.g.,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gain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r>
              <a:rPr lang="de-DE" dirty="0" smtClean="0"/>
              <a:t> vs. </a:t>
            </a:r>
            <a:r>
              <a:rPr lang="de-DE" dirty="0" err="1" smtClean="0"/>
              <a:t>distributing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41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Structured Interviews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clearly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endParaRPr lang="de-DE" dirty="0" smtClean="0"/>
          </a:p>
          <a:p>
            <a:r>
              <a:rPr lang="de-DE" dirty="0" err="1" smtClean="0"/>
              <a:t>Mostly</a:t>
            </a:r>
            <a:r>
              <a:rPr lang="de-DE" dirty="0" smtClean="0"/>
              <a:t> </a:t>
            </a:r>
            <a:r>
              <a:rPr lang="de-DE" dirty="0" err="1" smtClean="0"/>
              <a:t>closed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endParaRPr lang="de-DE" dirty="0" smtClean="0"/>
          </a:p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answers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prepared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marked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well-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92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Open/Unstructured Interviews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Research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  <a:r>
              <a:rPr lang="de-DE" dirty="0" err="1" smtClean="0"/>
              <a:t>interviews</a:t>
            </a:r>
            <a:endParaRPr lang="de-DE" dirty="0" smtClean="0"/>
          </a:p>
          <a:p>
            <a:r>
              <a:rPr lang="de-DE" dirty="0" smtClean="0"/>
              <a:t>Open </a:t>
            </a:r>
            <a:r>
              <a:rPr lang="de-DE" dirty="0" err="1" smtClean="0"/>
              <a:t>questions</a:t>
            </a:r>
            <a:endParaRPr lang="de-DE" dirty="0" smtClean="0"/>
          </a:p>
          <a:p>
            <a:r>
              <a:rPr lang="de-DE" dirty="0" smtClean="0"/>
              <a:t>More like a </a:t>
            </a:r>
            <a:r>
              <a:rPr lang="de-DE" dirty="0" err="1" smtClean="0"/>
              <a:t>conversation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a </a:t>
            </a:r>
            <a:r>
              <a:rPr lang="de-DE" dirty="0" err="1" smtClean="0"/>
              <a:t>question</a:t>
            </a:r>
            <a:r>
              <a:rPr lang="de-DE" dirty="0" smtClean="0"/>
              <a:t>/</a:t>
            </a:r>
            <a:r>
              <a:rPr lang="de-DE" dirty="0" err="1" smtClean="0"/>
              <a:t>answer</a:t>
            </a:r>
            <a:r>
              <a:rPr lang="de-DE" dirty="0" smtClean="0"/>
              <a:t> </a:t>
            </a:r>
            <a:r>
              <a:rPr lang="de-DE" dirty="0" err="1" smtClean="0"/>
              <a:t>situation</a:t>
            </a:r>
            <a:endParaRPr lang="de-DE" dirty="0" smtClean="0"/>
          </a:p>
          <a:p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exploration</a:t>
            </a:r>
            <a:endParaRPr lang="de-DE" dirty="0" smtClean="0"/>
          </a:p>
          <a:p>
            <a:r>
              <a:rPr lang="de-DE" dirty="0" smtClean="0"/>
              <a:t>Interviewer must not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interviewee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must not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opinion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07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Semi-Structured Interviews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endParaRPr lang="de-DE" dirty="0" smtClean="0"/>
          </a:p>
          <a:p>
            <a:r>
              <a:rPr lang="de-DE" dirty="0" smtClean="0"/>
              <a:t>Open </a:t>
            </a:r>
            <a:r>
              <a:rPr lang="de-DE" dirty="0" err="1" smtClean="0"/>
              <a:t>answers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9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Conduct an interview</a:t>
            </a:r>
          </a:p>
          <a:p>
            <a:r>
              <a:rPr lang="de-DE" dirty="0" err="1" smtClean="0"/>
              <a:t>Collect</a:t>
            </a:r>
            <a:r>
              <a:rPr lang="de-DE" dirty="0" smtClean="0"/>
              <a:t> </a:t>
            </a:r>
            <a:r>
              <a:rPr lang="de-DE" dirty="0" err="1" smtClean="0"/>
              <a:t>strengths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benefits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interview type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4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Kinds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Hypothetical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HIV </a:t>
            </a:r>
            <a:r>
              <a:rPr lang="de-DE" dirty="0" err="1" smtClean="0"/>
              <a:t>researcher</a:t>
            </a:r>
            <a:r>
              <a:rPr lang="de-DE" dirty="0" smtClean="0"/>
              <a:t>,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believe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find a </a:t>
            </a:r>
            <a:r>
              <a:rPr lang="de-DE" dirty="0" err="1" smtClean="0"/>
              <a:t>vaccine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HIV?</a:t>
            </a:r>
          </a:p>
          <a:p>
            <a:r>
              <a:rPr lang="de-DE" dirty="0" err="1" smtClean="0"/>
              <a:t>Provocative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</a:t>
            </a:r>
            <a:r>
              <a:rPr lang="de-DE" dirty="0" err="1" smtClean="0"/>
              <a:t>say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evaluations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subjective</a:t>
            </a:r>
            <a:r>
              <a:rPr lang="de-DE" dirty="0" smtClean="0"/>
              <a:t>. </a:t>
            </a:r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think</a:t>
            </a:r>
            <a:r>
              <a:rPr lang="de-DE" dirty="0" smtClean="0"/>
              <a:t>?</a:t>
            </a:r>
          </a:p>
          <a:p>
            <a:r>
              <a:rPr lang="de-DE" dirty="0" smtClean="0"/>
              <a:t>Ideal:</a:t>
            </a:r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opinion</a:t>
            </a:r>
            <a:r>
              <a:rPr lang="de-DE" dirty="0" smtClean="0"/>
              <a:t>,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gender-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violence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smtClean="0"/>
              <a:t>Interpretative:</a:t>
            </a:r>
          </a:p>
          <a:p>
            <a:pPr lvl="1"/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Guiding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think</a:t>
            </a:r>
            <a:r>
              <a:rPr lang="de-DE" dirty="0" smtClean="0"/>
              <a:t> </a:t>
            </a:r>
            <a:r>
              <a:rPr lang="de-DE" dirty="0" err="1" smtClean="0"/>
              <a:t>prevention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healing</a:t>
            </a:r>
            <a:r>
              <a:rPr lang="de-DE" dirty="0" smtClean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30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Interviews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Inhaltiche</a:t>
            </a:r>
            <a:r>
              <a:rPr lang="en-US" dirty="0" smtClean="0"/>
              <a:t> </a:t>
            </a:r>
            <a:r>
              <a:rPr lang="en-US" dirty="0" err="1" smtClean="0"/>
              <a:t>Vorbereitung</a:t>
            </a:r>
            <a:endParaRPr lang="en-US" dirty="0" smtClean="0"/>
          </a:p>
          <a:p>
            <a:pPr lvl="1"/>
            <a:r>
              <a:rPr lang="de-DE" dirty="0" smtClean="0"/>
              <a:t>Warum, Thema, Personen, ggf. spezifische Fragen</a:t>
            </a:r>
          </a:p>
          <a:p>
            <a:pPr lvl="1"/>
            <a:r>
              <a:rPr lang="en-US" dirty="0" err="1" smtClean="0"/>
              <a:t>Interviewleitfaden</a:t>
            </a:r>
            <a:r>
              <a:rPr lang="en-US" dirty="0" smtClean="0"/>
              <a:t> </a:t>
            </a:r>
            <a:r>
              <a:rPr lang="en-US" dirty="0" err="1" smtClean="0"/>
              <a:t>erstellen</a:t>
            </a:r>
            <a:endParaRPr lang="en-US" dirty="0" smtClean="0"/>
          </a:p>
          <a:p>
            <a:r>
              <a:rPr lang="en-US" dirty="0" err="1" smtClean="0"/>
              <a:t>Organisatorische</a:t>
            </a:r>
            <a:r>
              <a:rPr lang="en-US" dirty="0" smtClean="0"/>
              <a:t> </a:t>
            </a:r>
            <a:r>
              <a:rPr lang="en-US" dirty="0" err="1" smtClean="0"/>
              <a:t>Vorbereitung</a:t>
            </a:r>
            <a:endParaRPr lang="en-US" dirty="0" smtClean="0"/>
          </a:p>
          <a:p>
            <a:pPr lvl="1"/>
            <a:r>
              <a:rPr lang="en-US" dirty="0" err="1" smtClean="0"/>
              <a:t>Kontaktaufnahme</a:t>
            </a:r>
            <a:endParaRPr lang="en-US" dirty="0" smtClean="0"/>
          </a:p>
          <a:p>
            <a:pPr lvl="1"/>
            <a:r>
              <a:rPr lang="en-US" dirty="0" err="1" smtClean="0"/>
              <a:t>Diktiergerät</a:t>
            </a:r>
            <a:r>
              <a:rPr lang="en-US" dirty="0" smtClean="0"/>
              <a:t> (+Ersatz)/</a:t>
            </a:r>
            <a:r>
              <a:rPr lang="en-US" dirty="0" err="1" smtClean="0"/>
              <a:t>Kamera</a:t>
            </a:r>
            <a:r>
              <a:rPr lang="en-US" dirty="0" smtClean="0"/>
              <a:t>/Skype</a:t>
            </a:r>
          </a:p>
          <a:p>
            <a:pPr lvl="1"/>
            <a:r>
              <a:rPr lang="en-US" dirty="0" err="1" smtClean="0"/>
              <a:t>Schulen</a:t>
            </a:r>
            <a:r>
              <a:rPr lang="en-US" dirty="0" smtClean="0"/>
              <a:t>/</a:t>
            </a:r>
            <a:r>
              <a:rPr lang="en-US" dirty="0" err="1" smtClean="0"/>
              <a:t>Instruieren</a:t>
            </a:r>
            <a:r>
              <a:rPr lang="en-US" dirty="0" smtClean="0"/>
              <a:t> </a:t>
            </a:r>
            <a:r>
              <a:rPr lang="en-US" dirty="0" err="1" smtClean="0"/>
              <a:t>externer</a:t>
            </a:r>
            <a:r>
              <a:rPr lang="en-US" dirty="0" smtClean="0"/>
              <a:t> Interviewer</a:t>
            </a:r>
          </a:p>
          <a:p>
            <a:r>
              <a:rPr lang="en-US" dirty="0" smtClean="0"/>
              <a:t>Interview</a:t>
            </a:r>
          </a:p>
          <a:p>
            <a:pPr lvl="1"/>
            <a:r>
              <a:rPr lang="en-US" dirty="0" err="1" smtClean="0"/>
              <a:t>Gesprächsbeginn</a:t>
            </a:r>
            <a:r>
              <a:rPr lang="en-US" dirty="0" smtClean="0"/>
              <a:t> + </a:t>
            </a:r>
            <a:r>
              <a:rPr lang="en-US" dirty="0" err="1" smtClean="0"/>
              <a:t>Aufbau</a:t>
            </a:r>
            <a:endParaRPr lang="en-US" dirty="0" smtClean="0"/>
          </a:p>
          <a:p>
            <a:pPr lvl="1"/>
            <a:r>
              <a:rPr lang="en-US" dirty="0" err="1" smtClean="0"/>
              <a:t>Durchführung</a:t>
            </a:r>
            <a:r>
              <a:rPr lang="en-US" dirty="0" smtClean="0"/>
              <a:t> und </a:t>
            </a:r>
            <a:r>
              <a:rPr lang="en-US" dirty="0" err="1" smtClean="0"/>
              <a:t>Aufzeichnung</a:t>
            </a:r>
            <a:endParaRPr lang="en-US" dirty="0" smtClean="0"/>
          </a:p>
          <a:p>
            <a:pPr lvl="1"/>
            <a:r>
              <a:rPr lang="en-US" dirty="0" err="1" smtClean="0"/>
              <a:t>Gesprächsende</a:t>
            </a:r>
            <a:r>
              <a:rPr lang="en-US" dirty="0" smtClean="0"/>
              <a:t> + </a:t>
            </a:r>
            <a:r>
              <a:rPr lang="en-US" dirty="0" err="1" smtClean="0"/>
              <a:t>Nachgespräch</a:t>
            </a:r>
            <a:r>
              <a:rPr lang="en-US" dirty="0" smtClean="0"/>
              <a:t> + </a:t>
            </a:r>
            <a:r>
              <a:rPr lang="en-US" dirty="0" err="1" smtClean="0"/>
              <a:t>Verabschiedung</a:t>
            </a:r>
            <a:endParaRPr lang="en-US" dirty="0" smtClean="0"/>
          </a:p>
          <a:p>
            <a:pPr lvl="1"/>
            <a:r>
              <a:rPr lang="en-US" dirty="0" err="1" smtClean="0"/>
              <a:t>Gesprächsnotizen</a:t>
            </a:r>
            <a:r>
              <a:rPr lang="en-US" dirty="0" smtClean="0"/>
              <a:t> </a:t>
            </a:r>
            <a:r>
              <a:rPr lang="en-US" dirty="0" err="1" smtClean="0"/>
              <a:t>anfertigen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3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Transcription</a:t>
            </a:r>
          </a:p>
          <a:p>
            <a:pPr lvl="1"/>
            <a:r>
              <a:rPr lang="en-US" dirty="0" smtClean="0"/>
              <a:t>Requires high effort</a:t>
            </a:r>
          </a:p>
          <a:p>
            <a:pPr lvl="1"/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per </a:t>
            </a:r>
            <a:r>
              <a:rPr lang="de-DE" dirty="0" err="1" smtClean="0"/>
              <a:t>minute</a:t>
            </a:r>
            <a:endParaRPr lang="en-US" dirty="0" smtClean="0"/>
          </a:p>
          <a:p>
            <a:r>
              <a:rPr lang="en-US" dirty="0" smtClean="0"/>
              <a:t>Archiving of material</a:t>
            </a:r>
          </a:p>
          <a:p>
            <a:pPr lvl="1"/>
            <a:r>
              <a:rPr lang="en-US" dirty="0" smtClean="0"/>
              <a:t>10 years (According to German Research Foundation)</a:t>
            </a:r>
          </a:p>
          <a:p>
            <a:r>
              <a:rPr lang="en-US" dirty="0" smtClean="0"/>
              <a:t>Data privacy</a:t>
            </a:r>
          </a:p>
          <a:p>
            <a:pPr lvl="1"/>
            <a:r>
              <a:rPr lang="de-DE" dirty="0" err="1" smtClean="0"/>
              <a:t>Anonymized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en-US" dirty="0" smtClean="0"/>
          </a:p>
          <a:p>
            <a:pPr lvl="1"/>
            <a:r>
              <a:rPr lang="de-DE" dirty="0" err="1" smtClean="0"/>
              <a:t>Destroy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raw</a:t>
            </a:r>
            <a:r>
              <a:rPr lang="de-DE" dirty="0" smtClean="0"/>
              <a:t> material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31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- Example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14422"/>
            <a:ext cx="7481907" cy="471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hteck 5"/>
          <p:cNvSpPr/>
          <p:nvPr/>
        </p:nvSpPr>
        <p:spPr>
          <a:xfrm>
            <a:off x="4357654" y="5429264"/>
            <a:ext cx="4786346" cy="8572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ysClr val="windowText" lastClr="000000"/>
                </a:solidFill>
              </a:rPr>
              <a:t>Bortz &amp; Döring. </a:t>
            </a:r>
            <a:r>
              <a:rPr lang="de-DE" i="1" dirty="0" smtClean="0">
                <a:solidFill>
                  <a:sysClr val="windowText" lastClr="000000"/>
                </a:solidFill>
              </a:rPr>
              <a:t>Forschungsmethoden und Evaluation </a:t>
            </a:r>
            <a:r>
              <a:rPr lang="de-DE" i="1" dirty="0" smtClean="0">
                <a:solidFill>
                  <a:prstClr val="black"/>
                </a:solidFill>
              </a:rPr>
              <a:t>für Human- und Sozialwissenschaftler</a:t>
            </a:r>
            <a:r>
              <a:rPr lang="de-DE" dirty="0" smtClean="0">
                <a:solidFill>
                  <a:prstClr val="black"/>
                </a:solidFill>
              </a:rPr>
              <a:t>. 2006. p. 313.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76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-Way ANOVA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smtClean="0"/>
              <a:t>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http://rtutorialseries.blogspot.de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 err="1"/>
              <a:t>One</a:t>
            </a:r>
            <a:r>
              <a:rPr lang="de-DE" dirty="0"/>
              <a:t>-Way Omnibus </a:t>
            </a:r>
            <a:r>
              <a:rPr lang="de-DE" dirty="0" smtClean="0"/>
              <a:t>ANOVA: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3074" name="Picture 2" descr="http://1.bp.blogspot.com/-MIDkFLREMd8/T8FKCrH627I/AAAAAAAAA3A/jQ182dAZAck/s1600/20101011_anova_oneWay_omnibus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3921"/>
            <a:ext cx="655272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8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Black 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Hausaufgabe zum 5.6.:</a:t>
            </a:r>
          </a:p>
          <a:p>
            <a:pPr lvl="1"/>
            <a:r>
              <a:rPr lang="de-DE" dirty="0" smtClean="0"/>
              <a:t>Paper aussuchen und auf Spiel vorbereiten</a:t>
            </a:r>
          </a:p>
          <a:p>
            <a:pPr lvl="1"/>
            <a:r>
              <a:rPr lang="de-DE" dirty="0" smtClean="0"/>
              <a:t>Zusammenfassung schreiben (s. Folien „</a:t>
            </a:r>
            <a:r>
              <a:rPr lang="de-DE" dirty="0" err="1" smtClean="0"/>
              <a:t>BeispielExperimente</a:t>
            </a:r>
            <a:r>
              <a:rPr lang="de-DE" dirty="0" smtClean="0"/>
              <a:t>“)</a:t>
            </a:r>
          </a:p>
          <a:p>
            <a:pPr lvl="1"/>
            <a:r>
              <a:rPr lang="de-DE" dirty="0" smtClean="0"/>
              <a:t>Anregungen (Paper-Titel):</a:t>
            </a:r>
          </a:p>
          <a:p>
            <a:pPr lvl="2"/>
            <a:r>
              <a:rPr lang="en-US" dirty="0"/>
              <a:t>Using Students as Subjects: An Empirical Evaluation</a:t>
            </a:r>
          </a:p>
          <a:p>
            <a:pPr lvl="2"/>
            <a:r>
              <a:rPr lang="en-US" dirty="0"/>
              <a:t>An Empirical Study of the Effects of Personality in Pair Programming using the Five-Factor Model</a:t>
            </a:r>
          </a:p>
          <a:p>
            <a:pPr lvl="2"/>
            <a:r>
              <a:rPr lang="en-US" dirty="0"/>
              <a:t>Understanding Exception Handling: Viewpoints of Novices and Experts</a:t>
            </a:r>
          </a:p>
          <a:p>
            <a:pPr lvl="2"/>
            <a:r>
              <a:rPr lang="en-US" dirty="0"/>
              <a:t>The Relevance of Application Domain Knowledge: The Case of Computer Program </a:t>
            </a:r>
            <a:r>
              <a:rPr lang="en-US" dirty="0" smtClean="0"/>
              <a:t>Comprehension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36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457200" y="3863182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2309018" y="3863182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785786" y="1357298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Human--Technology</a:t>
            </a:r>
            <a:endParaRPr lang="en-US" dirty="0"/>
          </a:p>
        </p:txBody>
      </p:sp>
      <p:sp>
        <p:nvSpPr>
          <p:cNvPr id="10" name="Pfeil nach oben und unten 9"/>
          <p:cNvSpPr/>
          <p:nvPr/>
        </p:nvSpPr>
        <p:spPr>
          <a:xfrm>
            <a:off x="357158" y="1785926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Qualitative---Quantitative</a:t>
            </a:r>
            <a:endParaRPr lang="en-US" dirty="0"/>
          </a:p>
        </p:txBody>
      </p:sp>
      <p:sp>
        <p:nvSpPr>
          <p:cNvPr id="11" name="Wolke 10"/>
          <p:cNvSpPr/>
          <p:nvPr/>
        </p:nvSpPr>
        <p:spPr>
          <a:xfrm>
            <a:off x="1357289" y="2071678"/>
            <a:ext cx="3071835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Controlled experiments with human participants</a:t>
            </a:r>
            <a:endParaRPr lang="en-US" dirty="0"/>
          </a:p>
        </p:txBody>
      </p:sp>
      <p:sp>
        <p:nvSpPr>
          <p:cNvPr id="12" name="Wolke 11"/>
          <p:cNvSpPr/>
          <p:nvPr/>
        </p:nvSpPr>
        <p:spPr>
          <a:xfrm>
            <a:off x="7143768" y="2928934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Performance</a:t>
            </a:r>
            <a:endParaRPr lang="en-US"/>
          </a:p>
        </p:txBody>
      </p:sp>
      <p:sp>
        <p:nvSpPr>
          <p:cNvPr id="13" name="Wolke 12"/>
          <p:cNvSpPr/>
          <p:nvPr/>
        </p:nvSpPr>
        <p:spPr>
          <a:xfrm>
            <a:off x="5500694" y="1857364"/>
            <a:ext cx="200026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Time-series analysis</a:t>
            </a:r>
            <a:endParaRPr lang="en-US" dirty="0"/>
          </a:p>
        </p:txBody>
      </p:sp>
      <p:sp>
        <p:nvSpPr>
          <p:cNvPr id="14" name="Wolke 13"/>
          <p:cNvSpPr/>
          <p:nvPr/>
        </p:nvSpPr>
        <p:spPr>
          <a:xfrm>
            <a:off x="1000100" y="5286388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Think-Aloud Protocols</a:t>
            </a:r>
            <a:endParaRPr lang="en-US" dirty="0"/>
          </a:p>
        </p:txBody>
      </p:sp>
      <p:sp>
        <p:nvSpPr>
          <p:cNvPr id="15" name="Wolke 14"/>
          <p:cNvSpPr/>
          <p:nvPr/>
        </p:nvSpPr>
        <p:spPr>
          <a:xfrm>
            <a:off x="2786049" y="3786190"/>
            <a:ext cx="1785155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16" name="Wolke 15"/>
          <p:cNvSpPr/>
          <p:nvPr/>
        </p:nvSpPr>
        <p:spPr>
          <a:xfrm>
            <a:off x="1000100" y="3714752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Questionnaires</a:t>
            </a:r>
            <a:endParaRPr lang="en-US" dirty="0"/>
          </a:p>
        </p:txBody>
      </p:sp>
      <p:sp>
        <p:nvSpPr>
          <p:cNvPr id="17" name="Wolke 16"/>
          <p:cNvSpPr/>
          <p:nvPr/>
        </p:nvSpPr>
        <p:spPr>
          <a:xfrm>
            <a:off x="7143768" y="3929066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Proofs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Wolke 21"/>
          <p:cNvSpPr/>
          <p:nvPr/>
        </p:nvSpPr>
        <p:spPr>
          <a:xfrm>
            <a:off x="3500430" y="4929198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qualitative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studies</a:t>
            </a:r>
            <a:endParaRPr lang="de-DE" dirty="0" smtClean="0"/>
          </a:p>
          <a:p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opportunity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questionnaires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interviews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Controlled </a:t>
            </a:r>
            <a:r>
              <a:rPr lang="en-US" dirty="0" err="1"/>
              <a:t>E</a:t>
            </a:r>
            <a:r>
              <a:rPr lang="en-US" dirty="0" err="1" smtClean="0"/>
              <a:t>xperiement</a:t>
            </a:r>
            <a:r>
              <a:rPr lang="en-US" dirty="0" smtClean="0"/>
              <a:t> vs. Field Study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z="3600" dirty="0" smtClean="0"/>
              <a:t>Control </a:t>
            </a:r>
            <a:r>
              <a:rPr lang="de-DE" sz="3600" dirty="0" err="1" smtClean="0"/>
              <a:t>influence</a:t>
            </a:r>
            <a:r>
              <a:rPr lang="de-DE" sz="3600" dirty="0" smtClean="0"/>
              <a:t> </a:t>
            </a:r>
            <a:r>
              <a:rPr lang="de-DE" sz="3600" dirty="0" err="1" smtClean="0"/>
              <a:t>of</a:t>
            </a:r>
            <a:r>
              <a:rPr lang="de-DE" sz="3600" dirty="0" smtClean="0"/>
              <a:t> </a:t>
            </a:r>
            <a:r>
              <a:rPr lang="de-DE" sz="3600" dirty="0" err="1" smtClean="0"/>
              <a:t>confounding</a:t>
            </a:r>
            <a:r>
              <a:rPr lang="de-DE" sz="3600" dirty="0" smtClean="0"/>
              <a:t> </a:t>
            </a:r>
            <a:r>
              <a:rPr lang="de-DE" sz="3600" dirty="0" err="1" smtClean="0"/>
              <a:t>factors</a:t>
            </a:r>
            <a:r>
              <a:rPr lang="de-DE" sz="3600" dirty="0" smtClean="0"/>
              <a:t> in lab</a:t>
            </a:r>
          </a:p>
          <a:p>
            <a:pPr lvl="1"/>
            <a:r>
              <a:rPr lang="de-DE" sz="3200" dirty="0" err="1" smtClean="0"/>
              <a:t>One</a:t>
            </a:r>
            <a:r>
              <a:rPr lang="de-DE" sz="3200" dirty="0" smtClean="0"/>
              <a:t> </a:t>
            </a:r>
            <a:r>
              <a:rPr lang="de-DE" sz="3200" dirty="0" err="1" smtClean="0"/>
              <a:t>sorting</a:t>
            </a:r>
            <a:r>
              <a:rPr lang="de-DE" sz="3200" dirty="0" smtClean="0"/>
              <a:t> </a:t>
            </a:r>
            <a:r>
              <a:rPr lang="de-DE" sz="3200" dirty="0" err="1" smtClean="0"/>
              <a:t>algorithm</a:t>
            </a:r>
            <a:r>
              <a:rPr lang="de-DE" sz="3200" dirty="0" smtClean="0"/>
              <a:t> </a:t>
            </a:r>
            <a:r>
              <a:rPr lang="de-DE" sz="3200" dirty="0" err="1" smtClean="0"/>
              <a:t>is</a:t>
            </a:r>
            <a:r>
              <a:rPr lang="de-DE" sz="3200" dirty="0" smtClean="0"/>
              <a:t> </a:t>
            </a:r>
            <a:r>
              <a:rPr lang="de-DE" sz="3200" dirty="0" err="1" smtClean="0"/>
              <a:t>faster</a:t>
            </a:r>
            <a:r>
              <a:rPr lang="de-DE" sz="3200" dirty="0" smtClean="0"/>
              <a:t> </a:t>
            </a:r>
            <a:r>
              <a:rPr lang="de-DE" sz="3200" dirty="0" err="1" smtClean="0"/>
              <a:t>than</a:t>
            </a:r>
            <a:r>
              <a:rPr lang="de-DE" sz="3200" dirty="0" smtClean="0"/>
              <a:t> </a:t>
            </a:r>
            <a:r>
              <a:rPr lang="de-DE" sz="3200" dirty="0" err="1" smtClean="0"/>
              <a:t>another</a:t>
            </a:r>
            <a:r>
              <a:rPr lang="de-DE" sz="3200" dirty="0" smtClean="0"/>
              <a:t> on </a:t>
            </a:r>
            <a:r>
              <a:rPr lang="de-DE" sz="3200" dirty="0" err="1" smtClean="0"/>
              <a:t>the</a:t>
            </a:r>
            <a:r>
              <a:rPr lang="de-DE" sz="3200" dirty="0" smtClean="0"/>
              <a:t> </a:t>
            </a:r>
            <a:r>
              <a:rPr lang="de-DE" sz="3200" dirty="0" err="1" smtClean="0"/>
              <a:t>data</a:t>
            </a:r>
            <a:r>
              <a:rPr lang="de-DE" sz="3200" dirty="0" smtClean="0"/>
              <a:t> x on </a:t>
            </a:r>
            <a:r>
              <a:rPr lang="de-DE" sz="3200" dirty="0" err="1" smtClean="0"/>
              <a:t>computer</a:t>
            </a:r>
            <a:r>
              <a:rPr lang="de-DE" sz="3200" dirty="0" smtClean="0"/>
              <a:t> Y</a:t>
            </a:r>
            <a:endParaRPr lang="de-DE" sz="3200" dirty="0"/>
          </a:p>
          <a:p>
            <a:pPr lvl="1"/>
            <a:r>
              <a:rPr lang="de-DE" sz="3200" dirty="0" err="1" smtClean="0"/>
              <a:t>Reliable</a:t>
            </a:r>
            <a:r>
              <a:rPr lang="de-DE" sz="3200" dirty="0" smtClean="0"/>
              <a:t> </a:t>
            </a:r>
            <a:r>
              <a:rPr lang="de-DE" sz="3200" dirty="0" err="1" smtClean="0"/>
              <a:t>measurement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dependent</a:t>
            </a:r>
            <a:r>
              <a:rPr lang="de-DE" sz="3200" dirty="0" smtClean="0"/>
              <a:t> variable (i.e., high internal </a:t>
            </a:r>
            <a:r>
              <a:rPr lang="de-DE" sz="3200" dirty="0" err="1" smtClean="0"/>
              <a:t>validity</a:t>
            </a:r>
            <a:r>
              <a:rPr lang="de-DE" sz="3200" dirty="0" smtClean="0"/>
              <a:t>)</a:t>
            </a:r>
          </a:p>
          <a:p>
            <a:pPr lvl="1"/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generalized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circumstances</a:t>
            </a:r>
            <a:r>
              <a:rPr lang="de-DE" dirty="0" smtClean="0"/>
              <a:t> (i.e.,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r>
              <a:rPr lang="de-DE" dirty="0" smtClean="0"/>
              <a:t>)</a:t>
            </a:r>
            <a:endParaRPr lang="en-US" dirty="0" smtClean="0"/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,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ethical</a:t>
            </a:r>
            <a:r>
              <a:rPr lang="de-DE" dirty="0" smtClean="0"/>
              <a:t> </a:t>
            </a:r>
            <a:r>
              <a:rPr lang="de-DE" dirty="0" err="1" smtClean="0"/>
              <a:t>reasons</a:t>
            </a:r>
            <a:endParaRPr lang="en-US" dirty="0" smtClean="0"/>
          </a:p>
          <a:p>
            <a:r>
              <a:rPr lang="de-DE" sz="3600" dirty="0" smtClean="0"/>
              <a:t>In </a:t>
            </a:r>
            <a:r>
              <a:rPr lang="de-DE" sz="3600" dirty="0" err="1" smtClean="0"/>
              <a:t>the</a:t>
            </a:r>
            <a:r>
              <a:rPr lang="de-DE" sz="3600" dirty="0" smtClean="0"/>
              <a:t> </a:t>
            </a:r>
            <a:r>
              <a:rPr lang="de-DE" sz="3600" dirty="0" err="1" smtClean="0"/>
              <a:t>field</a:t>
            </a:r>
            <a:r>
              <a:rPr lang="de-DE" sz="3600" dirty="0" smtClean="0"/>
              <a:t>, </a:t>
            </a:r>
            <a:r>
              <a:rPr lang="de-DE" sz="3600" dirty="0" err="1" smtClean="0"/>
              <a:t>confounding</a:t>
            </a:r>
            <a:r>
              <a:rPr lang="de-DE" sz="3600" dirty="0" smtClean="0"/>
              <a:t> </a:t>
            </a:r>
            <a:r>
              <a:rPr lang="de-DE" sz="3600" dirty="0" err="1" smtClean="0"/>
              <a:t>factors</a:t>
            </a:r>
            <a:r>
              <a:rPr lang="de-DE" sz="3600" dirty="0" smtClean="0"/>
              <a:t> </a:t>
            </a:r>
            <a:r>
              <a:rPr lang="de-DE" sz="3600" dirty="0" err="1" smtClean="0"/>
              <a:t>cannot</a:t>
            </a:r>
            <a:r>
              <a:rPr lang="de-DE" sz="3600" dirty="0" smtClean="0"/>
              <a:t> not </a:t>
            </a:r>
            <a:r>
              <a:rPr lang="de-DE" sz="3600" dirty="0" err="1" smtClean="0"/>
              <a:t>always</a:t>
            </a:r>
            <a:r>
              <a:rPr lang="de-DE" sz="3600" dirty="0" smtClean="0"/>
              <a:t> </a:t>
            </a:r>
            <a:r>
              <a:rPr lang="de-DE" sz="3600" dirty="0" err="1" smtClean="0"/>
              <a:t>be</a:t>
            </a:r>
            <a:r>
              <a:rPr lang="de-DE" sz="3600" dirty="0" smtClean="0"/>
              <a:t> </a:t>
            </a:r>
            <a:r>
              <a:rPr lang="de-DE" sz="3600" dirty="0" err="1" smtClean="0"/>
              <a:t>controlled</a:t>
            </a:r>
            <a:r>
              <a:rPr lang="de-DE" sz="3600" dirty="0" smtClean="0"/>
              <a:t> </a:t>
            </a:r>
            <a:r>
              <a:rPr lang="de-DE" sz="3600" dirty="0" err="1" smtClean="0"/>
              <a:t>for</a:t>
            </a:r>
            <a:endParaRPr lang="de-DE" sz="3600" dirty="0" smtClean="0"/>
          </a:p>
          <a:p>
            <a:pPr lvl="1"/>
            <a:r>
              <a:rPr lang="en-US" dirty="0" smtClean="0"/>
              <a:t>High external validity</a:t>
            </a:r>
          </a:p>
          <a:p>
            <a:pPr lvl="1"/>
            <a:r>
              <a:rPr lang="de-DE" dirty="0" smtClean="0"/>
              <a:t>Low internal </a:t>
            </a:r>
            <a:r>
              <a:rPr lang="de-DE" dirty="0" err="1" smtClean="0"/>
              <a:t>validity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7" name="Pfeil nach oben und unten 6"/>
          <p:cNvSpPr/>
          <p:nvPr/>
        </p:nvSpPr>
        <p:spPr>
          <a:xfrm>
            <a:off x="8286776" y="1571612"/>
            <a:ext cx="714348" cy="4500594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Internal vs. external validity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Methods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Interpretation </a:t>
            </a:r>
            <a:r>
              <a:rPr lang="de-DE" dirty="0" err="1" smtClean="0"/>
              <a:t>of</a:t>
            </a:r>
            <a:r>
              <a:rPr lang="de-DE" dirty="0" smtClean="0"/>
              <a:t> verbal material</a:t>
            </a:r>
          </a:p>
          <a:p>
            <a:r>
              <a:rPr lang="de-DE" dirty="0" smtClean="0"/>
              <a:t>Focus on </a:t>
            </a:r>
            <a:r>
              <a:rPr lang="de-DE" dirty="0" err="1" smtClean="0"/>
              <a:t>experience</a:t>
            </a:r>
            <a:endParaRPr lang="de-DE" dirty="0" smtClean="0"/>
          </a:p>
          <a:p>
            <a:r>
              <a:rPr lang="de-DE" dirty="0" smtClean="0"/>
              <a:t>Open </a:t>
            </a:r>
            <a:r>
              <a:rPr lang="de-DE" dirty="0" err="1" smtClean="0"/>
              <a:t>questions</a:t>
            </a:r>
            <a:endParaRPr lang="de-DE" dirty="0" smtClean="0"/>
          </a:p>
          <a:p>
            <a:r>
              <a:rPr lang="de-DE" dirty="0" smtClean="0"/>
              <a:t>„More </a:t>
            </a:r>
            <a:r>
              <a:rPr lang="de-DE" dirty="0" err="1" smtClean="0"/>
              <a:t>details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“</a:t>
            </a:r>
          </a:p>
          <a:p>
            <a:r>
              <a:rPr lang="de-DE" dirty="0" err="1" smtClean="0"/>
              <a:t>Realistic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 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lab </a:t>
            </a:r>
            <a:r>
              <a:rPr lang="de-DE" dirty="0" err="1" smtClean="0"/>
              <a:t>settings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effort</a:t>
            </a:r>
            <a:endParaRPr lang="de-DE" dirty="0" smtClean="0"/>
          </a:p>
          <a:p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Superficial Differentiation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Quantitative</a:t>
            </a:r>
          </a:p>
          <a:p>
            <a:pPr marL="363538" lvl="1"/>
            <a:r>
              <a:rPr lang="en-US" dirty="0" smtClean="0"/>
              <a:t>Lab</a:t>
            </a:r>
          </a:p>
          <a:p>
            <a:pPr marL="363538" lvl="1"/>
            <a:r>
              <a:rPr lang="en-US" dirty="0" smtClean="0"/>
              <a:t>Explain</a:t>
            </a:r>
          </a:p>
          <a:p>
            <a:pPr marL="363538" lvl="1"/>
            <a:r>
              <a:rPr lang="en-US" dirty="0" smtClean="0"/>
              <a:t>"Hard Methods"</a:t>
            </a:r>
          </a:p>
          <a:p>
            <a:pPr marL="363538" lvl="1"/>
            <a:r>
              <a:rPr lang="en-US" dirty="0" smtClean="0"/>
              <a:t>Measuring</a:t>
            </a:r>
          </a:p>
          <a:p>
            <a:pPr marL="363538" lvl="1"/>
            <a:r>
              <a:rPr lang="en-US" dirty="0" smtClean="0"/>
              <a:t>Sample</a:t>
            </a:r>
          </a:p>
          <a:p>
            <a:pPr marL="363538" lvl="1"/>
            <a:r>
              <a:rPr lang="en-US" dirty="0" smtClean="0"/>
              <a:t>Numbers</a:t>
            </a:r>
          </a:p>
          <a:p>
            <a:pPr marL="363538" lvl="1"/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572000" y="1643050"/>
            <a:ext cx="421484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Qualtitative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Field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de-DE" sz="2800" dirty="0" err="1" smtClean="0"/>
              <a:t>Understand</a:t>
            </a:r>
            <a:endParaRPr lang="de-DE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„Soft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de-DE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Methods</a:t>
            </a:r>
            <a:r>
              <a:rPr kumimoji="0" lang="de-DE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Describing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sz="2800" dirty="0" smtClean="0"/>
              <a:t>Single case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Texts,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pictures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sz="2800" baseline="0" dirty="0" smtClean="0"/>
              <a:t>Complexity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Qualitative und quantitative Methods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Often</a:t>
            </a:r>
            <a:r>
              <a:rPr lang="de-DE" dirty="0" smtClean="0"/>
              <a:t>,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combined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a new UI:</a:t>
            </a:r>
          </a:p>
          <a:p>
            <a:pPr lvl="1"/>
            <a:r>
              <a:rPr lang="de-DE" dirty="0" smtClean="0"/>
              <a:t>Observation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while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</a:t>
            </a:r>
          </a:p>
          <a:p>
            <a:pPr lvl="1"/>
            <a:r>
              <a:rPr lang="de-DE" dirty="0" err="1" smtClean="0"/>
              <a:t>Observe</a:t>
            </a:r>
            <a:r>
              <a:rPr lang="de-DE" dirty="0" smtClean="0"/>
              <a:t> </a:t>
            </a:r>
            <a:r>
              <a:rPr lang="de-DE" dirty="0" err="1" smtClean="0"/>
              <a:t>strategies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abstract</a:t>
            </a:r>
            <a:endParaRPr lang="de-DE" dirty="0" smtClean="0"/>
          </a:p>
          <a:p>
            <a:pPr lvl="1"/>
            <a:r>
              <a:rPr lang="de-DE" dirty="0" err="1" smtClean="0"/>
              <a:t>Measure</a:t>
            </a:r>
            <a:r>
              <a:rPr lang="de-DE" dirty="0" smtClean="0"/>
              <a:t> time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a </a:t>
            </a:r>
            <a:r>
              <a:rPr lang="de-DE" dirty="0" err="1" smtClean="0"/>
              <a:t>task</a:t>
            </a:r>
            <a:endParaRPr lang="de-DE" dirty="0" smtClean="0"/>
          </a:p>
          <a:p>
            <a:pPr lvl="1"/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time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Detailed</a:t>
            </a:r>
            <a:r>
              <a:rPr lang="de-DE" dirty="0" smtClean="0"/>
              <a:t> </a:t>
            </a:r>
            <a:r>
              <a:rPr lang="de-DE" dirty="0" err="1" smtClean="0"/>
              <a:t>observation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en-US" dirty="0" smtClean="0"/>
          </a:p>
          <a:p>
            <a:r>
              <a:rPr lang="en-US" dirty="0" smtClean="0"/>
              <a:t>Often in UI area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de-DE" dirty="0" err="1" smtClean="0"/>
              <a:t>Observing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developers</a:t>
            </a:r>
            <a:r>
              <a:rPr lang="de-DE" dirty="0" smtClean="0"/>
              <a:t> handle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endParaRPr lang="en-US" dirty="0" smtClean="0"/>
          </a:p>
          <a:p>
            <a:pPr lvl="1"/>
            <a:r>
              <a:rPr lang="en-US" dirty="0" smtClean="0"/>
              <a:t>Applying a new programming paradigm to existing implementation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Evaluating a New Method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author</a:t>
            </a:r>
            <a:r>
              <a:rPr lang="de-DE" dirty="0" smtClean="0"/>
              <a:t> </a:t>
            </a:r>
            <a:r>
              <a:rPr lang="de-DE" dirty="0" err="1" smtClean="0"/>
              <a:t>herself</a:t>
            </a:r>
            <a:r>
              <a:rPr lang="de-DE" dirty="0" smtClean="0"/>
              <a:t> on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 smtClean="0"/>
          </a:p>
          <a:p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author</a:t>
            </a:r>
            <a:r>
              <a:rPr lang="de-DE" dirty="0" smtClean="0"/>
              <a:t> on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 smtClean="0"/>
          </a:p>
          <a:p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r>
              <a:rPr lang="de-DE" dirty="0" smtClean="0"/>
              <a:t> on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 smtClean="0"/>
          </a:p>
          <a:p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r>
              <a:rPr lang="de-DE" dirty="0" smtClean="0"/>
              <a:t> on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 smtClean="0"/>
          </a:p>
          <a:p>
            <a:r>
              <a:rPr lang="de-DE" dirty="0" err="1" smtClean="0"/>
              <a:t>From</a:t>
            </a:r>
            <a:r>
              <a:rPr lang="de-DE" dirty="0" smtClean="0"/>
              <a:t> neutral </a:t>
            </a:r>
            <a:r>
              <a:rPr lang="de-DE" dirty="0" err="1" smtClean="0"/>
              <a:t>third</a:t>
            </a:r>
            <a:r>
              <a:rPr lang="de-DE" dirty="0" smtClean="0"/>
              <a:t> </a:t>
            </a:r>
            <a:r>
              <a:rPr lang="de-DE" dirty="0" err="1" smtClean="0"/>
              <a:t>person</a:t>
            </a:r>
            <a:r>
              <a:rPr lang="de-DE" dirty="0" smtClean="0"/>
              <a:t> on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 smtClean="0"/>
          </a:p>
          <a:p>
            <a:r>
              <a:rPr lang="de-DE" dirty="0" err="1" smtClean="0"/>
              <a:t>Controlled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5" name="Pfeil nach unten 4"/>
          <p:cNvSpPr/>
          <p:nvPr/>
        </p:nvSpPr>
        <p:spPr>
          <a:xfrm>
            <a:off x="8215338" y="1698627"/>
            <a:ext cx="714348" cy="387351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Increasing objectivity and validity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</a:t>
            </a:r>
            <a:r>
              <a:rPr lang="de-DE" dirty="0" err="1" smtClean="0"/>
              <a:t>Two</a:t>
            </a:r>
            <a:r>
              <a:rPr lang="de-DE" dirty="0" smtClean="0"/>
              <a:t>-Way ANOVA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-Way </a:t>
            </a:r>
            <a:r>
              <a:rPr lang="de-DE" dirty="0"/>
              <a:t>Omnibus ANOVA:</a:t>
            </a:r>
          </a:p>
          <a:p>
            <a:pPr lvl="1"/>
            <a:r>
              <a:rPr lang="de-DE" dirty="0" err="1"/>
              <a:t>anova</a:t>
            </a:r>
            <a:r>
              <a:rPr lang="de-DE" dirty="0"/>
              <a:t>(</a:t>
            </a:r>
            <a:r>
              <a:rPr lang="de-DE" dirty="0" err="1"/>
              <a:t>lm</a:t>
            </a:r>
            <a:r>
              <a:rPr lang="de-DE" dirty="0"/>
              <a:t>(Values ~ Group * Gender, </a:t>
            </a:r>
            <a:r>
              <a:rPr lang="de-DE" dirty="0" err="1"/>
              <a:t>dataTwoWay</a:t>
            </a:r>
            <a:r>
              <a:rPr lang="de-DE" dirty="0"/>
              <a:t>))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4098" name="Picture 2" descr="20110117_anova_twoWay_omnibus_2.png (441×16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96952"/>
            <a:ext cx="542167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69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Studies to Build Theories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Pilot </a:t>
            </a:r>
            <a:r>
              <a:rPr lang="de-DE" dirty="0" err="1" smtClean="0"/>
              <a:t>study</a:t>
            </a:r>
            <a:r>
              <a:rPr lang="de-DE" dirty="0" smtClean="0"/>
              <a:t>, explorative </a:t>
            </a:r>
            <a:r>
              <a:rPr lang="de-DE" dirty="0" err="1" smtClean="0"/>
              <a:t>study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early</a:t>
            </a:r>
            <a:r>
              <a:rPr lang="de-DE" dirty="0" smtClean="0"/>
              <a:t> </a:t>
            </a:r>
            <a:r>
              <a:rPr lang="de-DE" dirty="0" err="1" smtClean="0"/>
              <a:t>phases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project</a:t>
            </a:r>
            <a:endParaRPr lang="de-DE" dirty="0" smtClean="0"/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theories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evaluated</a:t>
            </a:r>
            <a:r>
              <a:rPr lang="de-DE" dirty="0" smtClean="0"/>
              <a:t> </a:t>
            </a:r>
            <a:r>
              <a:rPr lang="de-DE" dirty="0" err="1" smtClean="0"/>
              <a:t>quantitatively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Studies and Quantitative Measurement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Measurement </a:t>
            </a:r>
            <a:r>
              <a:rPr lang="de-DE" dirty="0" err="1" smtClean="0"/>
              <a:t>within</a:t>
            </a:r>
            <a:r>
              <a:rPr lang="de-DE" dirty="0" smtClean="0"/>
              <a:t> a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/>
          </a:p>
          <a:p>
            <a:pPr lvl="1"/>
            <a:r>
              <a:rPr lang="de-DE" dirty="0" smtClean="0"/>
              <a:t>E.g., </a:t>
            </a:r>
            <a:r>
              <a:rPr lang="de-DE" dirty="0" err="1" smtClean="0"/>
              <a:t>increased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r>
              <a:rPr lang="de-DE" dirty="0" smtClean="0"/>
              <a:t> in </a:t>
            </a:r>
            <a:r>
              <a:rPr lang="de-DE" dirty="0" err="1" smtClean="0"/>
              <a:t>completing</a:t>
            </a:r>
            <a:r>
              <a:rPr lang="de-DE" dirty="0" smtClean="0"/>
              <a:t> a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</a:t>
            </a:r>
          </a:p>
          <a:p>
            <a:pPr lvl="1"/>
            <a:r>
              <a:rPr lang="de-DE" dirty="0" err="1" smtClean="0"/>
              <a:t>Increased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base</a:t>
            </a:r>
            <a:r>
              <a:rPr lang="de-DE" dirty="0" smtClean="0"/>
              <a:t> </a:t>
            </a:r>
            <a:r>
              <a:rPr lang="de-DE" dirty="0" err="1" smtClean="0"/>
              <a:t>index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(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r>
              <a:rPr lang="de-DE" dirty="0" smtClean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think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:</a:t>
            </a:r>
            <a:endParaRPr lang="en-US" dirty="0" smtClean="0"/>
          </a:p>
          <a:p>
            <a:pPr lvl="1"/>
            <a:r>
              <a:rPr lang="de-DE" dirty="0" err="1" smtClean="0"/>
              <a:t>Theoretical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endParaRPr lang="en-US" dirty="0" smtClean="0"/>
          </a:p>
          <a:p>
            <a:pPr lvl="1"/>
            <a:r>
              <a:rPr lang="en-US" dirty="0" smtClean="0"/>
              <a:t>It is impossible to generalize from one case, so case studies are irrelevant for science</a:t>
            </a:r>
          </a:p>
          <a:p>
            <a:pPr lvl="1"/>
            <a:r>
              <a:rPr lang="de-DE" dirty="0" smtClean="0"/>
              <a:t>Case </a:t>
            </a:r>
            <a:r>
              <a:rPr lang="de-DE" dirty="0" err="1" smtClean="0"/>
              <a:t>studies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 smtClean="0"/>
              <a:t>hypotheses</a:t>
            </a:r>
            <a:r>
              <a:rPr lang="de-DE" dirty="0" smtClean="0"/>
              <a:t>, but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evaluating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,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suited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Beispiel: Aspekte für Produktlinien</a:t>
            </a:r>
            <a:endParaRPr lang="en-US"/>
          </a:p>
        </p:txBody>
      </p:sp>
      <p:pic>
        <p:nvPicPr>
          <p:cNvPr id="1003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614765" y="1600200"/>
            <a:ext cx="398968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28596" y="2714620"/>
            <a:ext cx="621193" cy="2301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Hair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500166" y="2714620"/>
            <a:ext cx="887420" cy="2301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Gender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000364" y="2714620"/>
            <a:ext cx="665565" cy="2301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Body</a:t>
            </a:r>
            <a:endParaRPr lang="de-DE">
              <a:solidFill>
                <a:schemeClr val="tx1"/>
              </a:solidFill>
            </a:endParaRPr>
          </a:p>
        </p:txBody>
      </p:sp>
      <p:pic>
        <p:nvPicPr>
          <p:cNvPr id="9" name="Grafik 8" descr="LEGO-Kopf_Jun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28" y="3159124"/>
            <a:ext cx="352215" cy="412752"/>
          </a:xfrm>
          <a:prstGeom prst="rect">
            <a:avLst/>
          </a:prstGeom>
        </p:spPr>
      </p:pic>
      <p:pic>
        <p:nvPicPr>
          <p:cNvPr id="10" name="Grafik 9" descr="LEGO-Kopf_Maedche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0232" y="3214686"/>
            <a:ext cx="331611" cy="341867"/>
          </a:xfrm>
          <a:prstGeom prst="rect">
            <a:avLst/>
          </a:prstGeom>
        </p:spPr>
      </p:pic>
      <p:pic>
        <p:nvPicPr>
          <p:cNvPr id="11" name="Grafik 10" descr="legoLuk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82" y="3714752"/>
            <a:ext cx="729544" cy="443449"/>
          </a:xfrm>
          <a:prstGeom prst="rect">
            <a:avLst/>
          </a:prstGeom>
        </p:spPr>
      </p:pic>
      <p:pic>
        <p:nvPicPr>
          <p:cNvPr id="12" name="Grafik 11" descr="legoLei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0100" y="3714752"/>
            <a:ext cx="663222" cy="464876"/>
          </a:xfrm>
          <a:prstGeom prst="rect">
            <a:avLst/>
          </a:prstGeom>
        </p:spPr>
      </p:pic>
      <p:pic>
        <p:nvPicPr>
          <p:cNvPr id="13" name="Inhaltsplatzhalter 8" descr="redUniformHeadles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14612" y="3786190"/>
            <a:ext cx="668657" cy="724378"/>
          </a:xfrm>
          <a:prstGeom prst="rect">
            <a:avLst/>
          </a:prstGeom>
        </p:spPr>
      </p:pic>
      <p:pic>
        <p:nvPicPr>
          <p:cNvPr id="14" name="Grafik 13" descr="blueUniform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71868" y="3786190"/>
            <a:ext cx="660404" cy="729544"/>
          </a:xfrm>
          <a:prstGeom prst="rect">
            <a:avLst/>
          </a:prstGeom>
        </p:spPr>
      </p:pic>
      <p:pic>
        <p:nvPicPr>
          <p:cNvPr id="15" name="Grafik 14" descr="greenUniformHeadles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71670" y="3714752"/>
            <a:ext cx="628795" cy="709851"/>
          </a:xfrm>
          <a:prstGeom prst="rect">
            <a:avLst/>
          </a:prstGeom>
        </p:spPr>
      </p:pic>
      <p:cxnSp>
        <p:nvCxnSpPr>
          <p:cNvPr id="16" name="Gerade Verbindung 15"/>
          <p:cNvCxnSpPr>
            <a:stCxn id="6" idx="2"/>
            <a:endCxn id="11" idx="0"/>
          </p:cNvCxnSpPr>
          <p:nvPr/>
        </p:nvCxnSpPr>
        <p:spPr>
          <a:xfrm rot="5400000">
            <a:off x="274146" y="3249705"/>
            <a:ext cx="769956" cy="160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6" idx="2"/>
            <a:endCxn id="12" idx="0"/>
          </p:cNvCxnSpPr>
          <p:nvPr/>
        </p:nvCxnSpPr>
        <p:spPr>
          <a:xfrm rot="16200000" flipH="1">
            <a:off x="650474" y="3033515"/>
            <a:ext cx="769956" cy="592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>
            <a:stCxn id="7" idx="2"/>
            <a:endCxn id="10" idx="0"/>
          </p:cNvCxnSpPr>
          <p:nvPr/>
        </p:nvCxnSpPr>
        <p:spPr>
          <a:xfrm rot="16200000" flipH="1">
            <a:off x="1920012" y="2968660"/>
            <a:ext cx="269890" cy="22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stCxn id="7" idx="2"/>
            <a:endCxn id="9" idx="0"/>
          </p:cNvCxnSpPr>
          <p:nvPr/>
        </p:nvCxnSpPr>
        <p:spPr>
          <a:xfrm rot="5400000">
            <a:off x="1667192" y="2882440"/>
            <a:ext cx="214328" cy="33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>
            <a:stCxn id="8" idx="2"/>
            <a:endCxn id="15" idx="0"/>
          </p:cNvCxnSpPr>
          <p:nvPr/>
        </p:nvCxnSpPr>
        <p:spPr>
          <a:xfrm rot="5400000">
            <a:off x="2474630" y="2856235"/>
            <a:ext cx="769956" cy="94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>
            <a:stCxn id="8" idx="2"/>
            <a:endCxn id="13" idx="0"/>
          </p:cNvCxnSpPr>
          <p:nvPr/>
        </p:nvCxnSpPr>
        <p:spPr>
          <a:xfrm rot="5400000">
            <a:off x="2770347" y="3223390"/>
            <a:ext cx="841394" cy="284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8" idx="2"/>
            <a:endCxn id="14" idx="0"/>
          </p:cNvCxnSpPr>
          <p:nvPr/>
        </p:nvCxnSpPr>
        <p:spPr>
          <a:xfrm rot="16200000" flipH="1">
            <a:off x="3196911" y="3081031"/>
            <a:ext cx="841394" cy="56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428596" y="1484313"/>
            <a:ext cx="931791" cy="23017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Officer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4" name="Gerade Verbindung 23"/>
          <p:cNvCxnSpPr>
            <a:stCxn id="23" idx="2"/>
            <a:endCxn id="8" idx="0"/>
          </p:cNvCxnSpPr>
          <p:nvPr/>
        </p:nvCxnSpPr>
        <p:spPr>
          <a:xfrm rot="16200000" flipH="1">
            <a:off x="1613754" y="995226"/>
            <a:ext cx="1000131" cy="2438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23" idx="2"/>
            <a:endCxn id="7" idx="0"/>
          </p:cNvCxnSpPr>
          <p:nvPr/>
        </p:nvCxnSpPr>
        <p:spPr>
          <a:xfrm rot="16200000" flipH="1">
            <a:off x="919119" y="1689862"/>
            <a:ext cx="1000131" cy="1049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23" idx="2"/>
            <a:endCxn id="6" idx="0"/>
          </p:cNvCxnSpPr>
          <p:nvPr/>
        </p:nvCxnSpPr>
        <p:spPr>
          <a:xfrm rot="5400000">
            <a:off x="316778" y="2136905"/>
            <a:ext cx="1000131" cy="155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 descr="legoBoyHa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43095" y="5018885"/>
            <a:ext cx="353573" cy="462767"/>
          </a:xfrm>
          <a:prstGeom prst="rect">
            <a:avLst/>
          </a:prstGeom>
        </p:spPr>
      </p:pic>
      <p:pic>
        <p:nvPicPr>
          <p:cNvPr id="28" name="Grafik 27" descr="legoGirlLeia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3121" y="5095887"/>
            <a:ext cx="321293" cy="365106"/>
          </a:xfrm>
          <a:prstGeom prst="rect">
            <a:avLst/>
          </a:prstGeom>
        </p:spPr>
      </p:pic>
      <p:pic>
        <p:nvPicPr>
          <p:cNvPr id="29" name="Grafik 28" descr="blueUniform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5786" y="5429264"/>
            <a:ext cx="520952" cy="575492"/>
          </a:xfrm>
          <a:prstGeom prst="rect">
            <a:avLst/>
          </a:prstGeom>
        </p:spPr>
      </p:pic>
      <p:pic>
        <p:nvPicPr>
          <p:cNvPr id="30" name="Grafik 29" descr="greenUniformHeadless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28794" y="5429264"/>
            <a:ext cx="548433" cy="619129"/>
          </a:xfrm>
          <a:prstGeom prst="rect">
            <a:avLst/>
          </a:prstGeom>
        </p:spPr>
      </p:pic>
      <p:pic>
        <p:nvPicPr>
          <p:cNvPr id="31" name="Grafik 30" descr="LEGO-Kopf_Junge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038464" y="5019686"/>
            <a:ext cx="344597" cy="403825"/>
          </a:xfrm>
          <a:prstGeom prst="rect">
            <a:avLst/>
          </a:prstGeom>
        </p:spPr>
      </p:pic>
      <p:pic>
        <p:nvPicPr>
          <p:cNvPr id="32" name="Inhaltsplatzhalter 8" descr="redUniformHeadless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28926" y="5357826"/>
            <a:ext cx="597630" cy="6474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6185" y="3356992"/>
            <a:ext cx="6676211" cy="234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Aspekt-orientierte Programmierung (AOP)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Modularisierung von einem querschneidenen Belang in </a:t>
            </a:r>
            <a:r>
              <a:rPr lang="en-US" smtClean="0"/>
              <a:t>einem Aspekt</a:t>
            </a:r>
          </a:p>
          <a:p>
            <a:r>
              <a:rPr lang="de-DE" smtClean="0"/>
              <a:t>Dieser Aspekt beschreibt die Änderungen dieses Belangs </a:t>
            </a:r>
            <a:r>
              <a:rPr lang="en-US" smtClean="0"/>
              <a:t>in der restlichen Software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Aspekte für Produktlinien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Ausgangspunkt</a:t>
            </a:r>
          </a:p>
          <a:p>
            <a:pPr lvl="1"/>
            <a:r>
              <a:rPr lang="de-DE" smtClean="0"/>
              <a:t>Forscher schlugen AOP fuer Produktlinien vor</a:t>
            </a:r>
          </a:p>
          <a:p>
            <a:pPr lvl="1"/>
            <a:r>
              <a:rPr lang="en-US" smtClean="0"/>
              <a:t>viele Publikationen, wenig Erfahrung</a:t>
            </a:r>
          </a:p>
          <a:p>
            <a:pPr lvl="1"/>
            <a:r>
              <a:rPr lang="en-US" smtClean="0"/>
              <a:t>keine grossen Beispiele</a:t>
            </a:r>
          </a:p>
          <a:p>
            <a:r>
              <a:rPr lang="en-US" smtClean="0"/>
              <a:t>Idee</a:t>
            </a:r>
          </a:p>
          <a:p>
            <a:pPr lvl="1"/>
            <a:r>
              <a:rPr lang="de-DE" smtClean="0"/>
              <a:t>Umsetzen einer praktischen AOP Produktlinie</a:t>
            </a:r>
          </a:p>
          <a:p>
            <a:pPr lvl="1"/>
            <a:r>
              <a:rPr lang="de-DE" smtClean="0"/>
              <a:t>Zerlegung eines bestehenden Systems (statt Neuentwicklung)</a:t>
            </a:r>
          </a:p>
          <a:p>
            <a:pPr lvl="1"/>
            <a:r>
              <a:rPr lang="en-US" smtClean="0"/>
              <a:t>Dadurch Realismus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4214810" y="5500702"/>
            <a:ext cx="4786346" cy="8572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ysClr val="windowText" lastClr="000000"/>
                </a:solidFill>
              </a:rPr>
              <a:t>Kästner</a:t>
            </a:r>
            <a:r>
              <a:rPr lang="en-US" dirty="0" smtClean="0">
                <a:solidFill>
                  <a:sysClr val="windowText" lastClr="000000"/>
                </a:solidFill>
              </a:rPr>
              <a:t>, </a:t>
            </a:r>
            <a:r>
              <a:rPr lang="en-US" dirty="0" err="1" smtClean="0">
                <a:solidFill>
                  <a:sysClr val="windowText" lastClr="000000"/>
                </a:solidFill>
              </a:rPr>
              <a:t>Apel</a:t>
            </a:r>
            <a:r>
              <a:rPr lang="en-US" dirty="0" smtClean="0">
                <a:solidFill>
                  <a:sysClr val="windowText" lastClr="000000"/>
                </a:solidFill>
              </a:rPr>
              <a:t>, Don </a:t>
            </a:r>
            <a:r>
              <a:rPr lang="en-US" dirty="0" err="1" smtClean="0">
                <a:solidFill>
                  <a:sysClr val="windowText" lastClr="000000"/>
                </a:solidFill>
              </a:rPr>
              <a:t>Batory</a:t>
            </a:r>
            <a:r>
              <a:rPr lang="en-US" dirty="0" smtClean="0">
                <a:solidFill>
                  <a:sysClr val="windowText" lastClr="000000"/>
                </a:solidFill>
              </a:rPr>
              <a:t>. </a:t>
            </a:r>
            <a:r>
              <a:rPr lang="en-US" b="1" dirty="0" smtClean="0">
                <a:solidFill>
                  <a:sysClr val="windowText" lastClr="000000"/>
                </a:solidFill>
              </a:rPr>
              <a:t>A Case Study</a:t>
            </a:r>
          </a:p>
          <a:p>
            <a:r>
              <a:rPr lang="en-US" b="1" dirty="0" smtClean="0">
                <a:solidFill>
                  <a:sysClr val="windowText" lastClr="000000"/>
                </a:solidFill>
              </a:rPr>
              <a:t>Implementing Features Using 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AspectJ</a:t>
            </a:r>
            <a:r>
              <a:rPr lang="en-US" b="1" dirty="0" smtClean="0">
                <a:solidFill>
                  <a:sysClr val="windowText" lastClr="000000"/>
                </a:solidFill>
              </a:rPr>
              <a:t>. In SPLC,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pages 223-232. 2007.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Auswahl der Fallstudie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 einziges Projekt: </a:t>
            </a:r>
            <a:r>
              <a:rPr lang="de-DE" b="1" dirty="0" smtClean="0"/>
              <a:t>Berkeley DB Java Edition</a:t>
            </a:r>
          </a:p>
          <a:p>
            <a:r>
              <a:rPr lang="en-US" dirty="0" err="1" smtClean="0"/>
              <a:t>Eingebetette</a:t>
            </a: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endParaRPr lang="en-US" dirty="0" smtClean="0"/>
          </a:p>
          <a:p>
            <a:r>
              <a:rPr lang="en-US" dirty="0" err="1" smtClean="0"/>
              <a:t>Wohlbekannte</a:t>
            </a:r>
            <a:r>
              <a:rPr lang="en-US" dirty="0" smtClean="0"/>
              <a:t> </a:t>
            </a:r>
            <a:r>
              <a:rPr lang="en-US" dirty="0" err="1" smtClean="0"/>
              <a:t>Domäne</a:t>
            </a:r>
            <a:endParaRPr lang="en-US" dirty="0" smtClean="0"/>
          </a:p>
          <a:p>
            <a:r>
              <a:rPr lang="de-DE" dirty="0" smtClean="0"/>
              <a:t>Realistische Größe (ca. 84K Codezeilen, 300 Klassen),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gross</a:t>
            </a:r>
          </a:p>
          <a:p>
            <a:r>
              <a:rPr lang="de-DE" dirty="0" smtClean="0"/>
              <a:t>Realistisch als Produktlinie benutzbar (</a:t>
            </a:r>
            <a:r>
              <a:rPr lang="de-DE" dirty="0" err="1" smtClean="0"/>
              <a:t>eingebetette</a:t>
            </a:r>
            <a:r>
              <a:rPr lang="de-DE" dirty="0" smtClean="0"/>
              <a:t> </a:t>
            </a:r>
            <a:r>
              <a:rPr lang="en-US" dirty="0" err="1" smtClean="0"/>
              <a:t>Systeme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Beobachtungen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Sprachkonstrukte</a:t>
            </a:r>
            <a:r>
              <a:rPr lang="en-US" dirty="0" smtClean="0"/>
              <a:t>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verwendet</a:t>
            </a:r>
            <a:endParaRPr lang="en-US" dirty="0" smtClean="0"/>
          </a:p>
          <a:p>
            <a:r>
              <a:rPr lang="en-US" dirty="0" err="1" smtClean="0"/>
              <a:t>Wenig</a:t>
            </a:r>
            <a:r>
              <a:rPr lang="en-US" dirty="0" smtClean="0"/>
              <a:t> </a:t>
            </a:r>
            <a:r>
              <a:rPr lang="en-US" dirty="0" err="1" smtClean="0"/>
              <a:t>querschneidende</a:t>
            </a:r>
            <a:r>
              <a:rPr lang="en-US" dirty="0" smtClean="0"/>
              <a:t> </a:t>
            </a:r>
            <a:r>
              <a:rPr lang="en-US" dirty="0" err="1" smtClean="0"/>
              <a:t>Belange</a:t>
            </a:r>
            <a:endParaRPr lang="en-US" dirty="0" smtClean="0"/>
          </a:p>
          <a:p>
            <a:r>
              <a:rPr lang="en-US" dirty="0" err="1" smtClean="0"/>
              <a:t>Fragilität</a:t>
            </a:r>
            <a:endParaRPr lang="en-US" dirty="0" smtClean="0"/>
          </a:p>
          <a:p>
            <a:r>
              <a:rPr lang="en-US" dirty="0" err="1" smtClean="0"/>
              <a:t>Lesbarkeit</a:t>
            </a:r>
            <a:r>
              <a:rPr lang="en-US" dirty="0" smtClean="0"/>
              <a:t> und </a:t>
            </a:r>
            <a:r>
              <a:rPr lang="en-US" dirty="0" err="1" smtClean="0"/>
              <a:t>Verständlichkeit</a:t>
            </a:r>
            <a:endParaRPr lang="en-US" dirty="0" smtClean="0"/>
          </a:p>
          <a:p>
            <a:r>
              <a:rPr lang="en-US" dirty="0" smtClean="0"/>
              <a:t>Diverse </a:t>
            </a:r>
            <a:r>
              <a:rPr lang="en-US" dirty="0" err="1" smtClean="0"/>
              <a:t>Argumente</a:t>
            </a:r>
            <a:r>
              <a:rPr lang="en-US" dirty="0" smtClean="0"/>
              <a:t>, </a:t>
            </a:r>
            <a:r>
              <a:rPr lang="en-US" dirty="0" err="1" smtClean="0"/>
              <a:t>weitgehend</a:t>
            </a:r>
            <a:r>
              <a:rPr lang="en-US" dirty="0" smtClean="0"/>
              <a:t> </a:t>
            </a:r>
            <a:r>
              <a:rPr lang="en-US" dirty="0" err="1" smtClean="0"/>
              <a:t>subjektiv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Reflektion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diesen</a:t>
            </a:r>
            <a:r>
              <a:rPr lang="en-US" dirty="0" smtClean="0"/>
              <a:t> Fall </a:t>
            </a:r>
            <a:r>
              <a:rPr lang="en-US" dirty="0" err="1" smtClean="0"/>
              <a:t>ist</a:t>
            </a:r>
            <a:r>
              <a:rPr lang="en-US" dirty="0" smtClean="0"/>
              <a:t> AOP </a:t>
            </a:r>
            <a:r>
              <a:rPr lang="en-US" dirty="0" err="1" smtClean="0"/>
              <a:t>ungeeignet</a:t>
            </a:r>
            <a:endParaRPr lang="en-US" dirty="0" smtClean="0"/>
          </a:p>
          <a:p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einziger</a:t>
            </a:r>
            <a:r>
              <a:rPr lang="en-US" dirty="0" smtClean="0"/>
              <a:t> Fall,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realistisch</a:t>
            </a:r>
            <a:endParaRPr lang="en-US" dirty="0" smtClean="0"/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statistischen</a:t>
            </a:r>
            <a:r>
              <a:rPr lang="en-US" dirty="0" smtClean="0"/>
              <a:t> Tests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Vergleiche</a:t>
            </a:r>
            <a:endParaRPr lang="en-US" dirty="0" smtClean="0"/>
          </a:p>
          <a:p>
            <a:r>
              <a:rPr lang="en-US" dirty="0" err="1" smtClean="0"/>
              <a:t>Widerlegt</a:t>
            </a:r>
            <a:r>
              <a:rPr lang="en-US" dirty="0" smtClean="0"/>
              <a:t> </a:t>
            </a:r>
            <a:r>
              <a:rPr lang="en-US" dirty="0" err="1" smtClean="0"/>
              <a:t>Hypothese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Aspekte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Produktlinien</a:t>
            </a:r>
            <a:endParaRPr lang="en-US" dirty="0" smtClean="0"/>
          </a:p>
          <a:p>
            <a:r>
              <a:rPr lang="en-US" dirty="0" err="1" smtClean="0"/>
              <a:t>Teils</a:t>
            </a:r>
            <a:r>
              <a:rPr lang="en-US" dirty="0" smtClean="0"/>
              <a:t> </a:t>
            </a:r>
            <a:r>
              <a:rPr lang="en-US" dirty="0" err="1" smtClean="0"/>
              <a:t>subjektiv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Diskutieren Sie, in wie weit die Ergebnisse der Fallstudie nützlich sind</a:t>
            </a:r>
          </a:p>
          <a:p>
            <a:r>
              <a:rPr lang="en-US" smtClean="0"/>
              <a:t>Was hätten Sie anders gemacht?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t-Test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000" dirty="0">
              <a:latin typeface="+mj-lt"/>
              <a:cs typeface="Consolas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5896081" cy="272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14538"/>
            <a:ext cx="2844777" cy="1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69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Critic for Case Studies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Uncontrolled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subjective</a:t>
            </a:r>
            <a:r>
              <a:rPr lang="de-DE" dirty="0" smtClean="0"/>
              <a:t> -&gt; not </a:t>
            </a:r>
            <a:r>
              <a:rPr lang="de-DE" dirty="0" err="1" smtClean="0"/>
              <a:t>reliable</a:t>
            </a:r>
            <a:endParaRPr lang="de-DE" dirty="0" smtClean="0"/>
          </a:p>
          <a:p>
            <a:r>
              <a:rPr lang="de-DE" dirty="0" err="1" smtClean="0"/>
              <a:t>Tendency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confirm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hypotheses</a:t>
            </a:r>
            <a:endParaRPr lang="de-DE" dirty="0" smtClean="0"/>
          </a:p>
          <a:p>
            <a:r>
              <a:rPr lang="de-DE" dirty="0" smtClean="0"/>
              <a:t>Not </a:t>
            </a:r>
            <a:r>
              <a:rPr lang="de-DE" dirty="0" err="1" smtClean="0"/>
              <a:t>generalizable</a:t>
            </a:r>
            <a:endParaRPr lang="de-DE" dirty="0" smtClean="0"/>
          </a:p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r>
              <a:rPr lang="de-DE" dirty="0" smtClean="0"/>
              <a:t>,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summarize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through Case Studies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/>
              <a:t>Observe</a:t>
            </a:r>
            <a:r>
              <a:rPr lang="de-DE" dirty="0" smtClean="0"/>
              <a:t> a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a </a:t>
            </a:r>
            <a:r>
              <a:rPr lang="de-DE" dirty="0" err="1" smtClean="0"/>
              <a:t>context</a:t>
            </a:r>
            <a:endParaRPr lang="de-DE" dirty="0" smtClean="0"/>
          </a:p>
          <a:p>
            <a:r>
              <a:rPr lang="de-DE" dirty="0" smtClean="0"/>
              <a:t>Betrachten eines Problems im Kontext</a:t>
            </a:r>
          </a:p>
          <a:p>
            <a:r>
              <a:rPr lang="en-US" dirty="0" err="1" smtClean="0"/>
              <a:t>Lernen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Einzelfällen</a:t>
            </a:r>
            <a:endParaRPr lang="en-US" dirty="0" smtClean="0"/>
          </a:p>
          <a:p>
            <a:pPr lvl="1"/>
            <a:r>
              <a:rPr lang="en-US" dirty="0" smtClean="0"/>
              <a:t>Regel-</a:t>
            </a:r>
            <a:r>
              <a:rPr lang="en-US" dirty="0" err="1" smtClean="0"/>
              <a:t>Lernen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Einsteigerlevel</a:t>
            </a:r>
            <a:endParaRPr lang="en-US" dirty="0" smtClean="0"/>
          </a:p>
          <a:p>
            <a:pPr lvl="1"/>
            <a:r>
              <a:rPr lang="en-US" dirty="0" err="1" smtClean="0"/>
              <a:t>Experten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praktische</a:t>
            </a:r>
            <a:r>
              <a:rPr lang="en-US" dirty="0" smtClean="0"/>
              <a:t> </a:t>
            </a:r>
            <a:r>
              <a:rPr lang="en-US" dirty="0" err="1" smtClean="0"/>
              <a:t>Erfahrung</a:t>
            </a:r>
            <a:endParaRPr lang="en-US" dirty="0" smtClean="0"/>
          </a:p>
          <a:p>
            <a:pPr lvl="1"/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wirklich</a:t>
            </a:r>
            <a:r>
              <a:rPr lang="en-US" dirty="0" smtClean="0"/>
              <a:t> </a:t>
            </a:r>
            <a:r>
              <a:rPr lang="en-US" dirty="0" err="1" smtClean="0"/>
              <a:t>verstehen</a:t>
            </a:r>
            <a:r>
              <a:rPr lang="en-US" dirty="0" smtClean="0"/>
              <a:t> (learning by doing)</a:t>
            </a:r>
          </a:p>
          <a:p>
            <a:r>
              <a:rPr lang="en-US" dirty="0" err="1" smtClean="0"/>
              <a:t>Realistische</a:t>
            </a:r>
            <a:r>
              <a:rPr lang="en-US" dirty="0" smtClean="0"/>
              <a:t> Details</a:t>
            </a:r>
          </a:p>
          <a:p>
            <a:r>
              <a:rPr lang="de-DE" dirty="0" smtClean="0"/>
              <a:t>Nicht abstrahiert/simplifiziert auf einfache Modelle</a:t>
            </a:r>
          </a:p>
          <a:p>
            <a:r>
              <a:rPr lang="en-US" dirty="0" err="1" smtClean="0"/>
              <a:t>Verhindert</a:t>
            </a:r>
            <a:r>
              <a:rPr lang="en-US" dirty="0" smtClean="0"/>
              <a:t> “</a:t>
            </a:r>
            <a:r>
              <a:rPr lang="en-US" dirty="0" err="1" smtClean="0"/>
              <a:t>Elfenbeinturm-Forschung</a:t>
            </a:r>
            <a:r>
              <a:rPr lang="en-US" dirty="0" smtClean="0"/>
              <a:t>”</a:t>
            </a:r>
          </a:p>
          <a:p>
            <a:endParaRPr lang="de-DE" dirty="0" smtClean="0"/>
          </a:p>
          <a:p>
            <a:r>
              <a:rPr lang="de-DE" dirty="0" smtClean="0"/>
              <a:t>Beweis kaum möglich, aber lernen aus Erfahrungen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Studies for Falsifying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Case </a:t>
            </a:r>
            <a:r>
              <a:rPr lang="de-DE" dirty="0" err="1" smtClean="0"/>
              <a:t>study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falsify</a:t>
            </a:r>
            <a:r>
              <a:rPr lang="de-DE" dirty="0" smtClean="0"/>
              <a:t> a </a:t>
            </a:r>
            <a:r>
              <a:rPr lang="de-DE" dirty="0" err="1" smtClean="0"/>
              <a:t>hypothesis</a:t>
            </a:r>
            <a:endParaRPr lang="de-DE" dirty="0" smtClean="0"/>
          </a:p>
          <a:p>
            <a:r>
              <a:rPr lang="de-DE" dirty="0" err="1" smtClean="0"/>
              <a:t>One</a:t>
            </a:r>
            <a:r>
              <a:rPr lang="de-DE" dirty="0" smtClean="0"/>
              <a:t> well-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suffice</a:t>
            </a:r>
            <a:endParaRPr lang="de-DE" dirty="0" smtClean="0"/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de-DE" dirty="0" err="1" smtClean="0"/>
              <a:t>Galileo‘s</a:t>
            </a:r>
            <a:r>
              <a:rPr lang="de-DE" dirty="0" smtClean="0"/>
              <a:t>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gravity</a:t>
            </a:r>
            <a:r>
              <a:rPr lang="de-DE" dirty="0" smtClean="0"/>
              <a:t> (</a:t>
            </a:r>
            <a:r>
              <a:rPr lang="de-DE" dirty="0" err="1" smtClean="0"/>
              <a:t>feather</a:t>
            </a:r>
            <a:r>
              <a:rPr lang="de-DE" dirty="0" smtClean="0"/>
              <a:t> vs. </a:t>
            </a:r>
            <a:r>
              <a:rPr lang="de-DE" dirty="0" err="1" smtClean="0"/>
              <a:t>lead</a:t>
            </a:r>
            <a:r>
              <a:rPr lang="de-DE" dirty="0" smtClean="0"/>
              <a:t>)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r>
              <a:rPr lang="de-DE" dirty="0" smtClean="0"/>
              <a:t> 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Cases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3364"/>
              </p:ext>
            </p:extLst>
          </p:nvPr>
        </p:nvGraphicFramePr>
        <p:xfrm>
          <a:off x="519084" y="1671625"/>
          <a:ext cx="2195528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Selection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Random</a:t>
                      </a:r>
                    </a:p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Extreme case</a:t>
                      </a:r>
                    </a:p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Maximal variation</a:t>
                      </a:r>
                    </a:p>
                    <a:p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Critical Case</a:t>
                      </a:r>
                    </a:p>
                    <a:p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Paradigmatic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13818"/>
              </p:ext>
            </p:extLst>
          </p:nvPr>
        </p:nvGraphicFramePr>
        <p:xfrm>
          <a:off x="2714612" y="1671625"/>
          <a:ext cx="2195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Rationalization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74068"/>
              </p:ext>
            </p:extLst>
          </p:nvPr>
        </p:nvGraphicFramePr>
        <p:xfrm>
          <a:off x="2714612" y="2043103"/>
          <a:ext cx="4286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Reduces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bias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;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may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be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generalizable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712029"/>
              </p:ext>
            </p:extLst>
          </p:nvPr>
        </p:nvGraphicFramePr>
        <p:xfrm>
          <a:off x="2714612" y="2656829"/>
          <a:ext cx="542928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Unusual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case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especially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problematic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or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especially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suitable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;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makes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one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point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pretty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clear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737641"/>
              </p:ext>
            </p:extLst>
          </p:nvPr>
        </p:nvGraphicFramePr>
        <p:xfrm>
          <a:off x="2714612" y="3324224"/>
          <a:ext cx="542928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Several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very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 different </a:t>
                      </a:r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cases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(e.g.,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three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cases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that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differ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in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size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language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experience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122003"/>
              </p:ext>
            </p:extLst>
          </p:nvPr>
        </p:nvGraphicFramePr>
        <p:xfrm>
          <a:off x="2714612" y="3952885"/>
          <a:ext cx="54292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Allows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to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make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conclusion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 like: „</a:t>
                      </a:r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When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it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 (not) </a:t>
                      </a:r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working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here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it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does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not)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work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(s) in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other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cases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“; e.g.,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to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assess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plausibility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of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a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theory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804900"/>
              </p:ext>
            </p:extLst>
          </p:nvPr>
        </p:nvGraphicFramePr>
        <p:xfrm>
          <a:off x="2714612" y="4872054"/>
          <a:ext cx="542928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General </a:t>
                      </a:r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typical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case</a:t>
                      </a:r>
                      <a:r>
                        <a:rPr lang="de-DE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de-DE" b="0" dirty="0" err="1" smtClean="0">
                          <a:solidFill>
                            <a:sysClr val="windowText" lastClr="000000"/>
                          </a:solidFill>
                        </a:rPr>
                        <a:t>which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used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by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several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researchers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;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theories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may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be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based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on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this</a:t>
                      </a:r>
                      <a:r>
                        <a:rPr lang="de-DE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b="0" baseline="0" dirty="0" err="1" smtClean="0">
                          <a:solidFill>
                            <a:sysClr val="windowText" lastClr="000000"/>
                          </a:solidFill>
                        </a:rPr>
                        <a:t>case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Suggested</a:t>
            </a:r>
            <a:r>
              <a:rPr lang="de-DE" dirty="0" smtClean="0"/>
              <a:t> </a:t>
            </a:r>
            <a:r>
              <a:rPr lang="de-DE" dirty="0" err="1" smtClean="0"/>
              <a:t>Homework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Paper: </a:t>
            </a:r>
            <a:r>
              <a:rPr lang="de-DE" dirty="0" err="1" smtClean="0"/>
              <a:t>Five</a:t>
            </a:r>
            <a:r>
              <a:rPr lang="de-DE" dirty="0" smtClean="0"/>
              <a:t> </a:t>
            </a:r>
            <a:r>
              <a:rPr lang="de-DE" dirty="0" err="1" smtClean="0"/>
              <a:t>Misunderstandigns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Case Study Research</a:t>
            </a:r>
          </a:p>
          <a:p>
            <a:pPr marL="0" indent="0">
              <a:buNone/>
            </a:pPr>
            <a:r>
              <a:rPr lang="de-DE" dirty="0"/>
              <a:t>(https://</a:t>
            </a:r>
            <a:r>
              <a:rPr lang="de-DE" dirty="0" smtClean="0"/>
              <a:t>arxiv.org/ftp/arxiv/papers/1304/1304.1186.pdf)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309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Auswahl von Fallstudien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Auswahl von guten Fallstudien erfordert Erfahrung</a:t>
            </a:r>
          </a:p>
          <a:p>
            <a:pPr lvl="1"/>
            <a:r>
              <a:rPr lang="en-US" dirty="0" err="1" smtClean="0"/>
              <a:t>Abhängig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Zweck</a:t>
            </a:r>
            <a:endParaRPr lang="en-US" dirty="0" smtClean="0"/>
          </a:p>
          <a:p>
            <a:pPr lvl="1"/>
            <a:r>
              <a:rPr lang="en-US" dirty="0" err="1" smtClean="0"/>
              <a:t>Machbarkeit</a:t>
            </a:r>
            <a:r>
              <a:rPr lang="en-US" dirty="0" smtClean="0"/>
              <a:t> </a:t>
            </a:r>
            <a:r>
              <a:rPr lang="en-US" dirty="0" err="1" smtClean="0"/>
              <a:t>zeigen</a:t>
            </a:r>
            <a:r>
              <a:rPr lang="en-US" dirty="0" smtClean="0"/>
              <a:t>?</a:t>
            </a:r>
          </a:p>
          <a:p>
            <a:pPr lvl="1"/>
            <a:r>
              <a:rPr lang="de-DE" dirty="0" smtClean="0"/>
              <a:t>Maximales Potential einer Methode aufzeigen?</a:t>
            </a:r>
          </a:p>
          <a:p>
            <a:pPr lvl="1"/>
            <a:r>
              <a:rPr lang="en-US" dirty="0" err="1" smtClean="0"/>
              <a:t>Praktische</a:t>
            </a:r>
            <a:r>
              <a:rPr lang="en-US" dirty="0" smtClean="0"/>
              <a:t> </a:t>
            </a:r>
            <a:r>
              <a:rPr lang="en-US" dirty="0" err="1" smtClean="0"/>
              <a:t>Anwendbarkeit</a:t>
            </a:r>
            <a:r>
              <a:rPr lang="en-US" dirty="0" smtClean="0"/>
              <a:t> </a:t>
            </a:r>
            <a:r>
              <a:rPr lang="en-US" dirty="0" err="1" smtClean="0"/>
              <a:t>demonstrieren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Bestehende</a:t>
            </a:r>
            <a:r>
              <a:rPr lang="en-US" dirty="0" smtClean="0"/>
              <a:t> </a:t>
            </a:r>
            <a:r>
              <a:rPr lang="en-US" dirty="0" err="1" smtClean="0"/>
              <a:t>Meinung</a:t>
            </a:r>
            <a:r>
              <a:rPr lang="en-US" dirty="0" smtClean="0"/>
              <a:t> </a:t>
            </a:r>
            <a:r>
              <a:rPr lang="en-US" dirty="0" err="1" smtClean="0"/>
              <a:t>widerlegen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vergleichen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r>
              <a:rPr lang="de-DE" dirty="0" smtClean="0"/>
              <a:t>Gilt auch für Auswahl von Benchmarks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Fallstudien erfordern Selbstreflektion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mtClean="0"/>
              <a:t>Gefahr der Verfälschung und Manipulation</a:t>
            </a:r>
          </a:p>
          <a:p>
            <a:pPr lvl="1"/>
            <a:r>
              <a:rPr lang="de-DE" smtClean="0"/>
              <a:t>Auswahl von sehr vorteilhaftem (trivialen) Fall</a:t>
            </a:r>
          </a:p>
          <a:p>
            <a:pPr lvl="1"/>
            <a:r>
              <a:rPr lang="en-US" smtClean="0"/>
              <a:t>"Vergessen" von Problemen</a:t>
            </a:r>
          </a:p>
          <a:p>
            <a:pPr lvl="1"/>
            <a:r>
              <a:rPr lang="en-US" smtClean="0"/>
              <a:t>Vereinfachende Annahmen</a:t>
            </a:r>
          </a:p>
          <a:p>
            <a:r>
              <a:rPr lang="de-DE" smtClean="0"/>
              <a:t>Protokoll führen, eigene Arbeit kritisch überprüfen</a:t>
            </a:r>
          </a:p>
          <a:p>
            <a:r>
              <a:rPr lang="de-DE" smtClean="0"/>
              <a:t>Erwartungen vor der Fallstudie und Hypothesen </a:t>
            </a:r>
            <a:r>
              <a:rPr lang="en-US" smtClean="0"/>
              <a:t>transparent machen</a:t>
            </a:r>
          </a:p>
          <a:p>
            <a:r>
              <a:rPr lang="de-DE" smtClean="0"/>
              <a:t>In der Praxis tendieren Fallstudien zum Widerlegen von </a:t>
            </a:r>
            <a:r>
              <a:rPr lang="en-US" smtClean="0"/>
              <a:t>Hypothesen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Fallstudien zusammenfassen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Fallstudienbeschreibungen oft lang, subjektiv und </a:t>
            </a:r>
            <a:r>
              <a:rPr lang="en-US" dirty="0" err="1" smtClean="0"/>
              <a:t>anekdotisch</a:t>
            </a:r>
            <a:endParaRPr lang="en-US" dirty="0" smtClean="0"/>
          </a:p>
          <a:p>
            <a:r>
              <a:rPr lang="en-US" dirty="0" smtClean="0"/>
              <a:t>Oft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knapp</a:t>
            </a:r>
            <a:r>
              <a:rPr lang="en-US" dirty="0" smtClean="0"/>
              <a:t> </a:t>
            </a:r>
            <a:r>
              <a:rPr lang="en-US" dirty="0" err="1" smtClean="0"/>
              <a:t>zusammenfassbar</a:t>
            </a:r>
            <a:r>
              <a:rPr lang="de-DE" dirty="0" smtClean="0"/>
              <a:t>, da reale Fälle komplex sind</a:t>
            </a:r>
          </a:p>
          <a:p>
            <a:r>
              <a:rPr lang="en-US" dirty="0" err="1" smtClean="0"/>
              <a:t>Erfahrungen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Kontext</a:t>
            </a:r>
            <a:r>
              <a:rPr lang="en-US" dirty="0" smtClean="0"/>
              <a:t> </a:t>
            </a:r>
            <a:r>
              <a:rPr lang="en-US" dirty="0" err="1" smtClean="0"/>
              <a:t>weitergeben</a:t>
            </a:r>
            <a:endParaRPr lang="en-US" dirty="0" smtClean="0"/>
          </a:p>
          <a:p>
            <a:pPr lvl="1"/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Erfahrungen</a:t>
            </a:r>
            <a:r>
              <a:rPr lang="en-US" dirty="0" smtClean="0"/>
              <a:t> </a:t>
            </a:r>
            <a:r>
              <a:rPr lang="en-US" dirty="0" err="1" smtClean="0"/>
              <a:t>anderer</a:t>
            </a:r>
            <a:r>
              <a:rPr lang="en-US" dirty="0" smtClean="0"/>
              <a:t> </a:t>
            </a:r>
            <a:r>
              <a:rPr lang="en-US" dirty="0" err="1" smtClean="0"/>
              <a:t>lernen</a:t>
            </a:r>
            <a:endParaRPr lang="en-US" dirty="0" smtClean="0"/>
          </a:p>
          <a:p>
            <a:pPr lvl="1"/>
            <a:r>
              <a:rPr lang="en-US" dirty="0" err="1" smtClean="0"/>
              <a:t>Zusammenfassung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 err="1" smtClean="0"/>
              <a:t>erwünscht</a:t>
            </a:r>
            <a:endParaRPr lang="en-US" dirty="0" smtClean="0"/>
          </a:p>
          <a:p>
            <a:r>
              <a:rPr lang="en-US" dirty="0" smtClean="0"/>
              <a:t>Details in </a:t>
            </a:r>
            <a:r>
              <a:rPr lang="en-US" dirty="0" err="1" smtClean="0"/>
              <a:t>Anhang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Fragebögen</a:t>
            </a:r>
            <a:endParaRPr lang="en-US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Entwerfen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Fragebogen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intiutiv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Interaktion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iPad</a:t>
            </a:r>
            <a:r>
              <a:rPr lang="en-US" dirty="0" smtClean="0"/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zufrieden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Studierende</a:t>
            </a:r>
            <a:r>
              <a:rPr lang="en-US" dirty="0" smtClean="0"/>
              <a:t> an der FIM?</a:t>
            </a:r>
          </a:p>
          <a:p>
            <a:r>
              <a:rPr lang="en-US" dirty="0" err="1" smtClean="0"/>
              <a:t>Stellen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Ergebnisse</a:t>
            </a:r>
            <a:r>
              <a:rPr lang="en-US" dirty="0" smtClean="0"/>
              <a:t> </a:t>
            </a:r>
            <a:r>
              <a:rPr lang="en-US" dirty="0" err="1" smtClean="0"/>
              <a:t>vor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R: </a:t>
            </a:r>
            <a:r>
              <a:rPr lang="de-DE" dirty="0" smtClean="0"/>
              <a:t>Mann-Whitney-U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6768752" cy="154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8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Fragebögen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 Informatik oft benutzt, aber meist oberflächlich</a:t>
            </a:r>
          </a:p>
          <a:p>
            <a:r>
              <a:rPr lang="de-DE" dirty="0" smtClean="0"/>
              <a:t>Vor Beginn Literatur dazu lesen</a:t>
            </a:r>
          </a:p>
          <a:p>
            <a:r>
              <a:rPr lang="de-DE" dirty="0" smtClean="0"/>
              <a:t>Experten befragen</a:t>
            </a:r>
            <a:endParaRPr lang="en-US" dirty="0" smtClean="0"/>
          </a:p>
          <a:p>
            <a:endParaRPr lang="en-US" dirty="0" smtClean="0"/>
          </a:p>
          <a:p>
            <a:r>
              <a:rPr lang="de-DE" dirty="0" smtClean="0"/>
              <a:t>Wenn möglich, etablierten Fragebogen benutzen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Beispiel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Geschlossene Fragen quantitativ auswerten</a:t>
            </a:r>
          </a:p>
          <a:p>
            <a:r>
              <a:rPr lang="en-US" smtClean="0"/>
              <a:t>Likert-Skala, z.B. 1-5</a:t>
            </a:r>
          </a:p>
          <a:p>
            <a:pPr lvl="1"/>
            <a:r>
              <a:rPr lang="en-US" smtClean="0"/>
              <a:t>Wie erfahren bist du im Umgang mit folgenden Programmiersprachen?</a:t>
            </a:r>
          </a:p>
          <a:p>
            <a:endParaRPr lang="en-US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1285852" y="3714752"/>
          <a:ext cx="685804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sehr</a:t>
                      </a:r>
                    </a:p>
                    <a:p>
                      <a:r>
                        <a:rPr lang="de-DE" smtClean="0"/>
                        <a:t>unerfahren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unerfahren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mittel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erfahren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mtClean="0"/>
                        <a:t>sehr erfahren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Java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Haskell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/>
                        <a:t>Prolog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Group 23"/>
          <p:cNvGrpSpPr/>
          <p:nvPr/>
        </p:nvGrpSpPr>
        <p:grpSpPr>
          <a:xfrm>
            <a:off x="6215074" y="4429132"/>
            <a:ext cx="457200" cy="228600"/>
            <a:chOff x="990600" y="4876800"/>
            <a:chExt cx="2362200" cy="1295400"/>
          </a:xfrm>
        </p:grpSpPr>
        <p:cxnSp>
          <p:nvCxnSpPr>
            <p:cNvPr id="13" name="Straight Connector 24"/>
            <p:cNvCxnSpPr/>
            <p:nvPr/>
          </p:nvCxnSpPr>
          <p:spPr>
            <a:xfrm flipV="1">
              <a:off x="990600" y="4876800"/>
              <a:ext cx="2362200" cy="1295400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5"/>
            <p:cNvCxnSpPr/>
            <p:nvPr/>
          </p:nvCxnSpPr>
          <p:spPr>
            <a:xfrm rot="10800000">
              <a:off x="1143794" y="4877594"/>
              <a:ext cx="2209006" cy="1294606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6"/>
          <p:cNvGrpSpPr/>
          <p:nvPr/>
        </p:nvGrpSpPr>
        <p:grpSpPr>
          <a:xfrm>
            <a:off x="5214942" y="4857760"/>
            <a:ext cx="457200" cy="228600"/>
            <a:chOff x="990600" y="4876800"/>
            <a:chExt cx="2362200" cy="1295400"/>
          </a:xfrm>
        </p:grpSpPr>
        <p:cxnSp>
          <p:nvCxnSpPr>
            <p:cNvPr id="16" name="Straight Connector 27"/>
            <p:cNvCxnSpPr/>
            <p:nvPr/>
          </p:nvCxnSpPr>
          <p:spPr>
            <a:xfrm flipV="1">
              <a:off x="990600" y="4876800"/>
              <a:ext cx="2362200" cy="1295400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8"/>
            <p:cNvCxnSpPr/>
            <p:nvPr/>
          </p:nvCxnSpPr>
          <p:spPr>
            <a:xfrm rot="10800000">
              <a:off x="1143794" y="4877594"/>
              <a:ext cx="2209006" cy="1294606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26"/>
          <p:cNvGrpSpPr/>
          <p:nvPr/>
        </p:nvGrpSpPr>
        <p:grpSpPr>
          <a:xfrm>
            <a:off x="5214942" y="5214950"/>
            <a:ext cx="457200" cy="228600"/>
            <a:chOff x="990600" y="4876800"/>
            <a:chExt cx="2362200" cy="1295400"/>
          </a:xfrm>
        </p:grpSpPr>
        <p:cxnSp>
          <p:nvCxnSpPr>
            <p:cNvPr id="20" name="Straight Connector 27"/>
            <p:cNvCxnSpPr/>
            <p:nvPr/>
          </p:nvCxnSpPr>
          <p:spPr>
            <a:xfrm flipV="1">
              <a:off x="990600" y="4876800"/>
              <a:ext cx="2362200" cy="1295400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8"/>
            <p:cNvCxnSpPr/>
            <p:nvPr/>
          </p:nvCxnSpPr>
          <p:spPr>
            <a:xfrm rot="10800000">
              <a:off x="1143794" y="4877594"/>
              <a:ext cx="2209006" cy="1294606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6"/>
          <p:cNvGrpSpPr/>
          <p:nvPr/>
        </p:nvGrpSpPr>
        <p:grpSpPr>
          <a:xfrm>
            <a:off x="4071934" y="5572140"/>
            <a:ext cx="457200" cy="228600"/>
            <a:chOff x="990600" y="4876800"/>
            <a:chExt cx="2362200" cy="1295400"/>
          </a:xfrm>
        </p:grpSpPr>
        <p:cxnSp>
          <p:nvCxnSpPr>
            <p:cNvPr id="23" name="Straight Connector 27"/>
            <p:cNvCxnSpPr/>
            <p:nvPr/>
          </p:nvCxnSpPr>
          <p:spPr>
            <a:xfrm flipV="1">
              <a:off x="990600" y="4876800"/>
              <a:ext cx="2362200" cy="1295400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8"/>
            <p:cNvCxnSpPr/>
            <p:nvPr/>
          </p:nvCxnSpPr>
          <p:spPr>
            <a:xfrm rot="10800000">
              <a:off x="1143794" y="4877594"/>
              <a:ext cx="2209006" cy="1294606"/>
            </a:xfrm>
            <a:prstGeom prst="line">
              <a:avLst/>
            </a:prstGeom>
            <a:ln w="57150" cmpd="sng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Falsche Antworten?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571473" y="1500174"/>
          <a:ext cx="807249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3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9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Frage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Antwort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Immatrikulation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1945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Seit wie vielen Jahren programmierst du?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99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Wie viele Programmierkurse hast du belegt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99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Java,</a:t>
                      </a:r>
                      <a:r>
                        <a:rPr lang="en-US" baseline="0" smtClean="0">
                          <a:solidFill>
                            <a:sysClr val="windowText" lastClr="000000"/>
                          </a:solidFill>
                        </a:rPr>
                        <a:t> C, Haskell, Prolog, Programmierparadigmen</a:t>
                      </a:r>
                      <a:endParaRPr lang="en-US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Anzahl weiterer</a:t>
                      </a:r>
                      <a:r>
                        <a:rPr lang="en-US" baseline="0" smtClean="0">
                          <a:solidFill>
                            <a:sysClr val="windowText" lastClr="000000"/>
                          </a:solidFill>
                        </a:rPr>
                        <a:t> Programmiersprachen mit mittlerer Erfahrung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ysClr val="windowText" lastClr="000000"/>
                          </a:solidFill>
                        </a:rPr>
                        <a:t>99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mtClean="0">
                          <a:solidFill>
                            <a:sysClr val="windowText" lastClr="000000"/>
                          </a:solidFill>
                        </a:rPr>
                        <a:t>In welcher Domäne waren/sind diese Projekte hauptsächlich angesiedelt?</a:t>
                      </a:r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5500694" y="3929066"/>
            <a:ext cx="32146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mtClean="0">
                <a:solidFill>
                  <a:sysClr val="windowText" lastClr="000000"/>
                </a:solidFill>
              </a:rPr>
              <a:t>Nirgendwo. Ich habe meine unerträglichen Fähigkeiten vor der Menschheit verborgen weil sonst alle in eine tiefe Depression verfallen wären.</a:t>
            </a:r>
            <a:endParaRPr lang="en-US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Vorteil von Fragebögen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Geringe Kosten</a:t>
            </a:r>
          </a:p>
          <a:p>
            <a:r>
              <a:rPr lang="en-US" smtClean="0"/>
              <a:t>Große Zielgruppen</a:t>
            </a:r>
          </a:p>
          <a:p>
            <a:r>
              <a:rPr lang="en-US" smtClean="0"/>
              <a:t>Gut zur Ergänzung</a:t>
            </a:r>
          </a:p>
          <a:p>
            <a:r>
              <a:rPr lang="en-US" smtClean="0"/>
              <a:t>Online durchführbar (aber: missverständliche Fragen?)</a:t>
            </a:r>
          </a:p>
          <a:p>
            <a:endParaRPr lang="en-US" smtClean="0"/>
          </a:p>
          <a:p>
            <a:r>
              <a:rPr lang="en-US" smtClean="0"/>
              <a:t>Tools: PROPHET, SurveyMonkey, EFSSurvey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Beispiel: Programmiererfahrung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Expertenbefragung und Literaturanalyse</a:t>
            </a:r>
          </a:p>
          <a:p>
            <a:r>
              <a:rPr lang="en-US" smtClean="0"/>
              <a:t>Kontrolliertes Experiment mit 128 Probanden (Passau, Marburg, Magdeburg)</a:t>
            </a:r>
          </a:p>
          <a:p>
            <a:r>
              <a:rPr lang="en-US" smtClean="0"/>
              <a:t>Vergleich Anzahl korrekter Antworten mit Antworten im Fragebogen</a:t>
            </a:r>
          </a:p>
          <a:p>
            <a:r>
              <a:rPr lang="en-US" smtClean="0"/>
              <a:t>Extraktion von 2 relevanten Fragen</a:t>
            </a:r>
          </a:p>
          <a:p>
            <a:r>
              <a:rPr lang="en-US" smtClean="0"/>
              <a:t>Nächster Schritt: Experiment replizieren und überprüfen, ob dieselben relevanten Fragen extrahiert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54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rot="16200000" flipH="1">
            <a:off x="5942320" y="3723201"/>
            <a:ext cx="4117968" cy="6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Beispiel: Programmiererfahrung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6" name="Slide Number Placeholder 1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55</a:t>
            </a:fld>
            <a:endParaRPr lang="de-DE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57026" y="3722720"/>
            <a:ext cx="4116380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142031" y="3723513"/>
            <a:ext cx="4117968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827826" y="3723505"/>
            <a:ext cx="411796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514418" y="3722710"/>
            <a:ext cx="411637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3199422" y="3723505"/>
            <a:ext cx="411796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 flipH="1">
            <a:off x="3884919" y="3723202"/>
            <a:ext cx="4117968" cy="6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572214" y="3723108"/>
            <a:ext cx="4115584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256823" y="3723504"/>
            <a:ext cx="411796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33699" y="5779321"/>
            <a:ext cx="5334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10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05300" y="5779321"/>
            <a:ext cx="5334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20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676900" y="5779321"/>
            <a:ext cx="5334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30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49106" y="5779321"/>
            <a:ext cx="5334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40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8599" y="1844675"/>
            <a:ext cx="1066800" cy="2889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Years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28194" y="2244719"/>
            <a:ext cx="2477106" cy="3270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228599" y="2281999"/>
            <a:ext cx="1470025" cy="287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Education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8194" y="2715445"/>
            <a:ext cx="1638905" cy="3270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tangle 33"/>
          <p:cNvSpPr/>
          <p:nvPr/>
        </p:nvSpPr>
        <p:spPr>
          <a:xfrm>
            <a:off x="228599" y="2714620"/>
            <a:ext cx="1470025" cy="2857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mtClean="0">
                <a:solidFill>
                  <a:schemeClr val="tx1"/>
                </a:solidFill>
              </a:rPr>
              <a:t>Self Estimation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28801" y="3318696"/>
            <a:ext cx="1250949" cy="3333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tangle 35"/>
          <p:cNvSpPr/>
          <p:nvPr/>
        </p:nvSpPr>
        <p:spPr>
          <a:xfrm>
            <a:off x="229206" y="3324224"/>
            <a:ext cx="1598988" cy="3190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mtClean="0">
                <a:solidFill>
                  <a:schemeClr val="tx1"/>
                </a:solidFill>
              </a:rPr>
              <a:t>Unspecified Questionnaire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28195" y="3873507"/>
            <a:ext cx="489556" cy="3556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228599" y="3933826"/>
            <a:ext cx="1470025" cy="287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Pretest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28195" y="4325170"/>
            <a:ext cx="314914" cy="3333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tangle 39"/>
          <p:cNvSpPr/>
          <p:nvPr/>
        </p:nvSpPr>
        <p:spPr>
          <a:xfrm>
            <a:off x="228599" y="4365624"/>
            <a:ext cx="1598988" cy="28733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1"/>
                </a:solidFill>
              </a:rPr>
              <a:t>Supervisor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27587" y="4850632"/>
            <a:ext cx="5871788" cy="3413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tangle 41"/>
          <p:cNvSpPr/>
          <p:nvPr/>
        </p:nvSpPr>
        <p:spPr>
          <a:xfrm>
            <a:off x="229206" y="5373688"/>
            <a:ext cx="1470632" cy="3063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Not </a:t>
            </a:r>
            <a:r>
              <a:rPr lang="de-DE" dirty="0" err="1" smtClean="0">
                <a:solidFill>
                  <a:schemeClr val="tx1"/>
                </a:solidFill>
              </a:rPr>
              <a:t>controlled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7586" y="5345932"/>
            <a:ext cx="6173415" cy="3270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 43"/>
          <p:cNvSpPr/>
          <p:nvPr/>
        </p:nvSpPr>
        <p:spPr>
          <a:xfrm>
            <a:off x="227992" y="4868863"/>
            <a:ext cx="1470025" cy="33178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Not </a:t>
            </a:r>
            <a:r>
              <a:rPr lang="de-DE" dirty="0" err="1" smtClean="0">
                <a:solidFill>
                  <a:schemeClr val="tx1"/>
                </a:solidFill>
              </a:rPr>
              <a:t>specified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183616" y="5786454"/>
            <a:ext cx="888978" cy="2889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mtClean="0">
                <a:solidFill>
                  <a:schemeClr val="tx1"/>
                </a:solidFill>
              </a:rPr>
              <a:t># Papers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194" y="1816921"/>
            <a:ext cx="6630006" cy="3270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828800" y="5780901"/>
            <a:ext cx="66294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229388" y="3724299"/>
            <a:ext cx="4116379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4"/>
          <p:cNvSpPr/>
          <p:nvPr/>
        </p:nvSpPr>
        <p:spPr>
          <a:xfrm>
            <a:off x="571472" y="1428736"/>
            <a:ext cx="1714512" cy="2889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mtClean="0">
                <a:solidFill>
                  <a:schemeClr val="tx1"/>
                </a:solidFill>
              </a:rPr>
              <a:t>Identified Categories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Questionnaire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Janet Siegmund                Framework for Measuring Program Comprehension</a:t>
            </a:r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56</a:t>
            </a:fld>
            <a:endParaRPr lang="de-DE"/>
          </a:p>
        </p:txBody>
      </p:sp>
      <p:sp>
        <p:nvSpPr>
          <p:cNvPr id="4" name="Rectangle 3"/>
          <p:cNvSpPr/>
          <p:nvPr/>
        </p:nvSpPr>
        <p:spPr>
          <a:xfrm>
            <a:off x="914400" y="1371600"/>
            <a:ext cx="10668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 smtClean="0">
                <a:solidFill>
                  <a:schemeClr val="tx1"/>
                </a:solidFill>
              </a:rPr>
              <a:t>Years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4400" y="1371600"/>
            <a:ext cx="19812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 smtClean="0">
                <a:solidFill>
                  <a:schemeClr val="tx1"/>
                </a:solidFill>
              </a:rPr>
              <a:t>Education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1371600"/>
            <a:ext cx="26670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 smtClean="0">
                <a:solidFill>
                  <a:schemeClr val="tx1"/>
                </a:solidFill>
              </a:rPr>
              <a:t>Self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Estimation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0600" y="1895469"/>
            <a:ext cx="10668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y.Prog</a:t>
            </a:r>
            <a:endParaRPr lang="de-DE" sz="1600" dirty="0" smtClean="0">
              <a:solidFill>
                <a:schemeClr val="tx1"/>
              </a:solidFill>
            </a:endParaRPr>
          </a:p>
          <a:p>
            <a:r>
              <a:rPr lang="de-DE" sz="1600" dirty="0" err="1" smtClean="0">
                <a:solidFill>
                  <a:schemeClr val="tx1"/>
                </a:solidFill>
              </a:rPr>
              <a:t>y.ProgProf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65080" y="1889760"/>
            <a:ext cx="107852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e.Years</a:t>
            </a:r>
            <a:endParaRPr lang="de-DE" sz="1600" dirty="0" smtClean="0">
              <a:solidFill>
                <a:schemeClr val="tx1"/>
              </a:solidFill>
            </a:endParaRPr>
          </a:p>
          <a:p>
            <a:r>
              <a:rPr lang="de-DE" sz="1600" dirty="0" err="1" smtClean="0">
                <a:solidFill>
                  <a:schemeClr val="tx1"/>
                </a:solidFill>
              </a:rPr>
              <a:t>e.Courses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05600" y="1371600"/>
            <a:ext cx="198120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 smtClean="0">
                <a:solidFill>
                  <a:schemeClr val="tx1"/>
                </a:solidFill>
              </a:rPr>
              <a:t>Other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0" y="1895469"/>
            <a:ext cx="107852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o.Size</a:t>
            </a:r>
            <a:endParaRPr lang="de-DE" sz="1600" dirty="0" smtClean="0">
              <a:solidFill>
                <a:schemeClr val="tx1"/>
              </a:solidFill>
            </a:endParaRPr>
          </a:p>
          <a:p>
            <a:r>
              <a:rPr lang="de-DE" sz="1600" dirty="0" err="1" smtClean="0">
                <a:solidFill>
                  <a:schemeClr val="tx1"/>
                </a:solidFill>
              </a:rPr>
              <a:t>o.Age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62199" y="1889760"/>
            <a:ext cx="1638297" cy="316231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err="1" smtClean="0">
                <a:solidFill>
                  <a:schemeClr val="tx1"/>
                </a:solidFill>
              </a:rPr>
              <a:t>s.PE</a:t>
            </a:r>
            <a:endParaRPr lang="de-DE" sz="1600" dirty="0" smtClean="0">
              <a:solidFill>
                <a:schemeClr val="tx1"/>
              </a:solidFill>
            </a:endParaRPr>
          </a:p>
          <a:p>
            <a:r>
              <a:rPr lang="de-DE" sz="1600" dirty="0" err="1" smtClean="0">
                <a:solidFill>
                  <a:schemeClr val="tx1"/>
                </a:solidFill>
              </a:rPr>
              <a:t>s.Experts</a:t>
            </a:r>
            <a:endParaRPr lang="de-DE" sz="1600" dirty="0" smtClean="0">
              <a:solidFill>
                <a:schemeClr val="tx1"/>
              </a:solidFill>
            </a:endParaRPr>
          </a:p>
          <a:p>
            <a:r>
              <a:rPr lang="de-DE" sz="1600" smtClean="0">
                <a:solidFill>
                  <a:schemeClr val="tx1"/>
                </a:solidFill>
              </a:rPr>
              <a:t>s.ClassMates</a:t>
            </a:r>
          </a:p>
          <a:p>
            <a:r>
              <a:rPr lang="de-DE" sz="1600" smtClean="0">
                <a:solidFill>
                  <a:schemeClr val="tx1"/>
                </a:solidFill>
              </a:rPr>
              <a:t>s.Java</a:t>
            </a:r>
          </a:p>
          <a:p>
            <a:r>
              <a:rPr lang="de-DE" sz="1600" smtClean="0">
                <a:solidFill>
                  <a:schemeClr val="tx1"/>
                </a:solidFill>
              </a:rPr>
              <a:t>s.C</a:t>
            </a:r>
          </a:p>
          <a:p>
            <a:r>
              <a:rPr lang="de-DE" sz="1600" smtClean="0">
                <a:solidFill>
                  <a:schemeClr val="tx1"/>
                </a:solidFill>
              </a:rPr>
              <a:t>s.Haskell</a:t>
            </a:r>
          </a:p>
          <a:p>
            <a:r>
              <a:rPr lang="de-DE" sz="1600" smtClean="0">
                <a:solidFill>
                  <a:schemeClr val="tx1"/>
                </a:solidFill>
              </a:rPr>
              <a:t>s.Prolog</a:t>
            </a:r>
          </a:p>
          <a:p>
            <a:pPr lvl="0"/>
            <a:r>
              <a:rPr lang="de-DE" sz="1600" smtClean="0">
                <a:solidFill>
                  <a:prstClr val="black"/>
                </a:solidFill>
              </a:rPr>
              <a:t>s.NumLanguages</a:t>
            </a:r>
          </a:p>
          <a:p>
            <a:pPr lvl="0"/>
            <a:r>
              <a:rPr lang="de-DE" sz="1600" smtClean="0">
                <a:solidFill>
                  <a:prstClr val="black"/>
                </a:solidFill>
              </a:rPr>
              <a:t>s.ObjectOriented</a:t>
            </a:r>
          </a:p>
          <a:p>
            <a:pPr lvl="0"/>
            <a:r>
              <a:rPr lang="de-DE" sz="1600" smtClean="0">
                <a:solidFill>
                  <a:prstClr val="black"/>
                </a:solidFill>
              </a:rPr>
              <a:t>s.Imperative</a:t>
            </a:r>
          </a:p>
          <a:p>
            <a:pPr lvl="0"/>
            <a:r>
              <a:rPr lang="de-DE" sz="1600" smtClean="0">
                <a:solidFill>
                  <a:prstClr val="black"/>
                </a:solidFill>
              </a:rPr>
              <a:t>s.Functional</a:t>
            </a:r>
          </a:p>
          <a:p>
            <a:pPr lvl="0"/>
            <a:r>
              <a:rPr lang="de-DE" sz="1600" smtClean="0">
                <a:solidFill>
                  <a:prstClr val="black"/>
                </a:solidFill>
              </a:rPr>
              <a:t>s.Logical</a:t>
            </a:r>
            <a:endParaRPr lang="de-DE" sz="1600" smtClean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2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Evaluation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Janet Siegmund                Framework for Measuring Program Comprehension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57</a:t>
            </a:fld>
            <a:endParaRPr lang="de-D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71678"/>
            <a:ext cx="8229600" cy="110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Participants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128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students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</a:t>
            </a: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different German </a:t>
            </a:r>
            <a:r>
              <a:rPr kumimoji="0" lang="de-DE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universities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feil nach rechts 8"/>
          <p:cNvSpPr/>
          <p:nvPr/>
        </p:nvSpPr>
        <p:spPr>
          <a:xfrm>
            <a:off x="357159" y="4146551"/>
            <a:ext cx="8572559" cy="357190"/>
          </a:xfrm>
          <a:prstGeom prst="rightArrow">
            <a:avLst>
              <a:gd name="adj1" fmla="val 50000"/>
              <a:gd name="adj2" fmla="val 8253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/>
          <p:nvPr/>
        </p:nvSpPr>
        <p:spPr>
          <a:xfrm>
            <a:off x="357161" y="3643314"/>
            <a:ext cx="1152524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Intro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3"/>
          <p:cNvSpPr/>
          <p:nvPr/>
        </p:nvSpPr>
        <p:spPr>
          <a:xfrm>
            <a:off x="1509685" y="3643314"/>
            <a:ext cx="1800225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Questionnaire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tangle 3"/>
          <p:cNvSpPr/>
          <p:nvPr/>
        </p:nvSpPr>
        <p:spPr>
          <a:xfrm>
            <a:off x="4460848" y="3643314"/>
            <a:ext cx="3001982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10 comprehension tasks</a:t>
            </a:r>
          </a:p>
        </p:txBody>
      </p:sp>
      <p:sp>
        <p:nvSpPr>
          <p:cNvPr id="14" name="Rectangle 3"/>
          <p:cNvSpPr/>
          <p:nvPr/>
        </p:nvSpPr>
        <p:spPr>
          <a:xfrm>
            <a:off x="7478397" y="3643314"/>
            <a:ext cx="1209040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Debriefing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/>
          <p:nvPr/>
        </p:nvSpPr>
        <p:spPr>
          <a:xfrm>
            <a:off x="357159" y="4714884"/>
            <a:ext cx="1162051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5 Minutes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tangle 3"/>
          <p:cNvSpPr/>
          <p:nvPr/>
        </p:nvSpPr>
        <p:spPr>
          <a:xfrm>
            <a:off x="1533476" y="4716471"/>
            <a:ext cx="1776434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10 Minutes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tangle 3"/>
          <p:cNvSpPr/>
          <p:nvPr/>
        </p:nvSpPr>
        <p:spPr>
          <a:xfrm>
            <a:off x="3309910" y="4716471"/>
            <a:ext cx="1150938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5 Minutes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tangle 3"/>
          <p:cNvSpPr/>
          <p:nvPr/>
        </p:nvSpPr>
        <p:spPr>
          <a:xfrm>
            <a:off x="4460848" y="4716471"/>
            <a:ext cx="3001982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40 Minutes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3309910" y="3643314"/>
            <a:ext cx="1152524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Intro 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tangle 3"/>
          <p:cNvSpPr/>
          <p:nvPr/>
        </p:nvSpPr>
        <p:spPr>
          <a:xfrm>
            <a:off x="7508877" y="4716471"/>
            <a:ext cx="1127096" cy="5032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5 Minutes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9" name="Gerade Verbindung 28"/>
          <p:cNvCxnSpPr/>
          <p:nvPr/>
        </p:nvCxnSpPr>
        <p:spPr>
          <a:xfrm rot="5400000" flipH="1" flipV="1">
            <a:off x="1425526" y="4321976"/>
            <a:ext cx="215109" cy="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rot="5400000" flipH="1" flipV="1">
            <a:off x="3212269" y="4321975"/>
            <a:ext cx="215109" cy="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rot="5400000" flipH="1" flipV="1">
            <a:off x="4353691" y="4317217"/>
            <a:ext cx="215109" cy="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rot="5400000" flipH="1" flipV="1">
            <a:off x="7377083" y="4317217"/>
            <a:ext cx="215109" cy="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3" grpId="0"/>
      <p:bldP spid="14" grpId="0"/>
      <p:bldP spid="16" grpId="0"/>
      <p:bldP spid="18" grpId="0"/>
      <p:bldP spid="19" grpId="0"/>
      <p:bldP spid="20" grpId="0"/>
      <p:bldP spid="23" grpId="0"/>
      <p:bldP spid="2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Comprehension Tasks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public </a:t>
            </a:r>
            <a:r>
              <a:rPr lang="en-US" sz="1400" b="1" baseline="0" dirty="0" smtClean="0">
                <a:solidFill>
                  <a:srgbClr val="7F0055"/>
                </a:solidFill>
                <a:latin typeface="Consolas"/>
                <a:cs typeface="Consolas"/>
              </a:rPr>
              <a:t>static void </a:t>
            </a:r>
            <a:r>
              <a:rPr lang="en-US" sz="1400" baseline="0" dirty="0" err="1" smtClean="0">
                <a:latin typeface="Consolas"/>
                <a:cs typeface="Consolas"/>
              </a:rPr>
              <a:t>main(String</a:t>
            </a:r>
            <a:r>
              <a:rPr lang="en-US" sz="1400" baseline="0" dirty="0" smtClean="0">
                <a:latin typeface="Consolas"/>
                <a:cs typeface="Consolas"/>
              </a:rPr>
              <a:t>[] </a:t>
            </a:r>
            <a:r>
              <a:rPr lang="en-US" sz="1400" baseline="0" dirty="0" err="1" smtClean="0">
                <a:latin typeface="Consolas"/>
                <a:cs typeface="Consolas"/>
              </a:rPr>
              <a:t>args</a:t>
            </a:r>
            <a:r>
              <a:rPr lang="en-US" sz="1400" baseline="0" dirty="0" smtClean="0">
                <a:latin typeface="Consolas"/>
                <a:cs typeface="Consolas"/>
              </a:rPr>
              <a:t>) {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int</a:t>
            </a:r>
            <a:r>
              <a:rPr lang="en-US" sz="1400" baseline="0" smtClean="0">
                <a:latin typeface="Consolas"/>
                <a:cs typeface="Consolas"/>
              </a:rPr>
              <a:t> </a:t>
            </a:r>
            <a:r>
              <a:rPr lang="en-US" sz="1400" baseline="0" dirty="0" smtClean="0">
                <a:latin typeface="Consolas"/>
                <a:cs typeface="Consolas"/>
              </a:rPr>
              <a:t>array[] = {</a:t>
            </a:r>
            <a:r>
              <a:rPr lang="en-US" sz="1400" baseline="0" smtClean="0">
                <a:latin typeface="Consolas"/>
                <a:cs typeface="Consolas"/>
              </a:rPr>
              <a:t>14, 5, 7</a:t>
            </a:r>
            <a:r>
              <a:rPr lang="en-US" sz="1400" baseline="0" dirty="0" smtClean="0">
                <a:latin typeface="Consolas"/>
                <a:cs typeface="Consolas"/>
              </a:rPr>
              <a:t>};</a:t>
            </a:r>
          </a:p>
          <a:p>
            <a:pPr>
              <a:buFont typeface="+mj-lt"/>
              <a:buAutoNum type="arabicPeriod"/>
            </a:pPr>
            <a:r>
              <a:rPr lang="en-US" sz="1400" smtClean="0">
                <a:latin typeface="Consolas"/>
                <a:cs typeface="Consolas"/>
              </a:rPr>
              <a:t>   </a:t>
            </a:r>
            <a:r>
              <a:rPr lang="en-US" sz="1400" b="1" smtClean="0">
                <a:solidFill>
                  <a:srgbClr val="7F0055"/>
                </a:solidFill>
                <a:latin typeface="Consolas"/>
                <a:cs typeface="Consolas"/>
              </a:rPr>
              <a:t>for</a:t>
            </a:r>
            <a:r>
              <a:rPr lang="en-US" sz="1400" smtClean="0">
                <a:latin typeface="Consolas"/>
                <a:cs typeface="Consolas"/>
              </a:rPr>
              <a:t> </a:t>
            </a:r>
            <a:r>
              <a:rPr lang="en-US" sz="1400" baseline="0" smtClean="0">
                <a:latin typeface="Consolas"/>
                <a:cs typeface="Consolas"/>
              </a:rPr>
              <a:t>(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int</a:t>
            </a:r>
            <a:r>
              <a:rPr lang="en-US" sz="1400" b="1" baseline="0" smtClean="0">
                <a:latin typeface="Consolas"/>
                <a:cs typeface="Consolas"/>
              </a:rPr>
              <a:t> </a:t>
            </a:r>
            <a:r>
              <a:rPr lang="en-US" sz="1400" baseline="0" smtClean="0">
                <a:latin typeface="Consolas"/>
                <a:cs typeface="Consolas"/>
              </a:rPr>
              <a:t>counter1 </a:t>
            </a:r>
            <a:r>
              <a:rPr lang="en-US" sz="1400" baseline="0" dirty="0" smtClean="0">
                <a:latin typeface="Consolas"/>
                <a:cs typeface="Consolas"/>
              </a:rPr>
              <a:t>= 0; </a:t>
            </a:r>
            <a:r>
              <a:rPr lang="en-US" sz="1400" baseline="0" smtClean="0">
                <a:latin typeface="Consolas"/>
                <a:cs typeface="Consolas"/>
              </a:rPr>
              <a:t>counter1 &lt; array.length; counter1</a:t>
            </a:r>
            <a:r>
              <a:rPr lang="en-US" sz="1400" baseline="0" dirty="0" smtClean="0">
                <a:latin typeface="Consolas"/>
                <a:cs typeface="Consolas"/>
              </a:rPr>
              <a:t>++)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for</a:t>
            </a:r>
            <a:r>
              <a:rPr lang="en-US" sz="1400" baseline="0" smtClean="0">
                <a:latin typeface="Consolas"/>
                <a:cs typeface="Consolas"/>
              </a:rPr>
              <a:t> (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int</a:t>
            </a:r>
            <a:r>
              <a:rPr lang="en-US" sz="1400" b="1" baseline="0" smtClean="0">
                <a:latin typeface="Consolas"/>
                <a:cs typeface="Consolas"/>
              </a:rPr>
              <a:t> </a:t>
            </a:r>
            <a:r>
              <a:rPr lang="en-US" sz="1400" baseline="0" smtClean="0">
                <a:latin typeface="Consolas"/>
                <a:cs typeface="Consolas"/>
              </a:rPr>
              <a:t>counter2 </a:t>
            </a:r>
            <a:r>
              <a:rPr lang="en-US" sz="1400" baseline="0" dirty="0" smtClean="0">
                <a:latin typeface="Consolas"/>
                <a:cs typeface="Consolas"/>
              </a:rPr>
              <a:t>= counter1; counter2 &gt; 0; counter2--)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  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if</a:t>
            </a:r>
            <a:r>
              <a:rPr lang="en-US" sz="1400" baseline="0" smtClean="0">
                <a:latin typeface="Consolas"/>
                <a:cs typeface="Consolas"/>
              </a:rPr>
              <a:t> </a:t>
            </a:r>
            <a:r>
              <a:rPr lang="en-US" sz="1400" baseline="0" dirty="0" smtClean="0">
                <a:latin typeface="Consolas"/>
                <a:cs typeface="Consolas"/>
              </a:rPr>
              <a:t>(array[counter2 - 1] &gt; array[counter2]) {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    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int</a:t>
            </a:r>
            <a:r>
              <a:rPr lang="en-US" sz="1400" baseline="0" smtClean="0">
                <a:latin typeface="Consolas"/>
                <a:cs typeface="Consolas"/>
              </a:rPr>
              <a:t> </a:t>
            </a:r>
            <a:r>
              <a:rPr lang="en-US" sz="1400" baseline="0" dirty="0" smtClean="0">
                <a:latin typeface="Consolas"/>
                <a:cs typeface="Consolas"/>
              </a:rPr>
              <a:t>variable1 = array[counter2];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    array[counter2</a:t>
            </a:r>
            <a:r>
              <a:rPr lang="en-US" sz="1400" baseline="0" dirty="0" smtClean="0">
                <a:latin typeface="Consolas"/>
                <a:cs typeface="Consolas"/>
              </a:rPr>
              <a:t>] = array[counter2 - 1];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    array[counter2 </a:t>
            </a:r>
            <a:r>
              <a:rPr lang="en-US" sz="1400" baseline="0" dirty="0" smtClean="0">
                <a:latin typeface="Consolas"/>
                <a:cs typeface="Consolas"/>
              </a:rPr>
              <a:t>- 1] = variable1;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  }</a:t>
            </a:r>
            <a:endParaRPr lang="en-US" sz="1400" baseline="0" dirty="0" smtClean="0">
              <a:latin typeface="Consolas"/>
              <a:cs typeface="Consolas"/>
            </a:endParaRP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for</a:t>
            </a:r>
            <a:r>
              <a:rPr lang="en-US" sz="1400" baseline="0" smtClean="0">
                <a:latin typeface="Consolas"/>
                <a:cs typeface="Consolas"/>
              </a:rPr>
              <a:t> (</a:t>
            </a:r>
            <a:r>
              <a:rPr lang="en-US" sz="1400" b="1" baseline="0" smtClean="0">
                <a:solidFill>
                  <a:srgbClr val="7F0055"/>
                </a:solidFill>
                <a:latin typeface="Consolas"/>
                <a:cs typeface="Consolas"/>
              </a:rPr>
              <a:t>int </a:t>
            </a:r>
            <a:r>
              <a:rPr lang="en-US" sz="1400" baseline="0" smtClean="0">
                <a:latin typeface="Consolas"/>
                <a:cs typeface="Consolas"/>
              </a:rPr>
              <a:t>counter3 </a:t>
            </a:r>
            <a:r>
              <a:rPr lang="en-US" sz="1400" baseline="0" dirty="0" smtClean="0">
                <a:latin typeface="Consolas"/>
                <a:cs typeface="Consolas"/>
              </a:rPr>
              <a:t>= 0; </a:t>
            </a:r>
            <a:r>
              <a:rPr lang="en-US" sz="1400" baseline="0" smtClean="0">
                <a:latin typeface="Consolas"/>
                <a:cs typeface="Consolas"/>
              </a:rPr>
              <a:t>counter3 &lt; array.length; counter3</a:t>
            </a:r>
            <a:r>
              <a:rPr lang="en-US" sz="1400" baseline="0" dirty="0" smtClean="0">
                <a:latin typeface="Consolas"/>
                <a:cs typeface="Consolas"/>
              </a:rPr>
              <a:t>++)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    System.out.println(array[counter3</a:t>
            </a:r>
            <a:r>
              <a:rPr lang="en-US" sz="1400" baseline="0" dirty="0" smtClean="0">
                <a:latin typeface="Consolas"/>
                <a:cs typeface="Consolas"/>
              </a:rPr>
              <a:t>]);</a:t>
            </a:r>
          </a:p>
          <a:p>
            <a:pPr>
              <a:buFont typeface="+mj-lt"/>
              <a:buAutoNum type="arabicPeriod"/>
            </a:pPr>
            <a:r>
              <a:rPr lang="en-US" sz="1400" baseline="0" smtClean="0">
                <a:latin typeface="Consolas"/>
                <a:cs typeface="Consolas"/>
              </a:rPr>
              <a:t> }</a:t>
            </a:r>
            <a:endParaRPr lang="en-US" sz="1400" baseline="0" dirty="0" smtClean="0">
              <a:latin typeface="Consolas"/>
              <a:cs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Janet Siegmund                Framework for Measuring Program Comprehension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58</a:t>
            </a:fld>
            <a:endParaRPr lang="de-DE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5105400"/>
            <a:ext cx="8229600" cy="1142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What </a:t>
            </a:r>
            <a:r>
              <a:rPr kumimoji="0" lang="en-US" sz="24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does executing</a:t>
            </a:r>
            <a:r>
              <a:rPr kumimoji="0" lang="en-US" sz="24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this </a:t>
            </a:r>
            <a:r>
              <a:rPr kumimoji="0" lang="en-US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method print?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Ergebnis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2 relevante Fragen:</a:t>
            </a:r>
          </a:p>
          <a:p>
            <a:pPr lvl="1"/>
            <a:r>
              <a:rPr lang="en-US" smtClean="0"/>
              <a:t>Erfahrung mit logischer Programmierung</a:t>
            </a:r>
          </a:p>
          <a:p>
            <a:pPr lvl="1"/>
            <a:r>
              <a:rPr lang="en-US" smtClean="0"/>
              <a:t>Programmiererfahrung im Vergleich zu Kommillitonen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Chi^2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http://ww2.coastal.edu/kingw/statistics/R-tutorials/independ.html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69976"/>
            <a:ext cx="7360974" cy="293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08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Nächster Schritt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Experiment replizieren</a:t>
            </a:r>
          </a:p>
          <a:p>
            <a:r>
              <a:rPr lang="en-US" smtClean="0"/>
              <a:t>Überprüfen, ob dieselben Fragen extrahiert werden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Lernziele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Einsatzmöglichkeit</a:t>
            </a:r>
            <a:r>
              <a:rPr lang="en-US" dirty="0" smtClean="0"/>
              <a:t> von </a:t>
            </a:r>
            <a:r>
              <a:rPr lang="en-US" dirty="0" err="1" smtClean="0"/>
              <a:t>qualitativen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verstehen</a:t>
            </a:r>
            <a:endParaRPr lang="en-US" dirty="0" smtClean="0"/>
          </a:p>
          <a:p>
            <a:r>
              <a:rPr lang="en-US" dirty="0" smtClean="0"/>
              <a:t>Wert von </a:t>
            </a:r>
            <a:r>
              <a:rPr lang="en-US" dirty="0" err="1" smtClean="0"/>
              <a:t>Fallstudien</a:t>
            </a:r>
            <a:r>
              <a:rPr lang="en-US" dirty="0" smtClean="0"/>
              <a:t> </a:t>
            </a:r>
            <a:r>
              <a:rPr lang="en-US" dirty="0" err="1" smtClean="0"/>
              <a:t>einschätzen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endParaRPr lang="en-US" dirty="0" smtClean="0"/>
          </a:p>
          <a:p>
            <a:r>
              <a:rPr lang="en-US" dirty="0" err="1"/>
              <a:t>Chancen</a:t>
            </a:r>
            <a:r>
              <a:rPr lang="en-US" dirty="0"/>
              <a:t> und </a:t>
            </a:r>
            <a:r>
              <a:rPr lang="en-US" dirty="0" err="1"/>
              <a:t>Risiken</a:t>
            </a:r>
            <a:r>
              <a:rPr lang="en-US" dirty="0"/>
              <a:t> von </a:t>
            </a:r>
            <a:r>
              <a:rPr lang="en-US" dirty="0" err="1" smtClean="0"/>
              <a:t>Fragebögen</a:t>
            </a:r>
            <a:r>
              <a:rPr lang="en-US" dirty="0" smtClean="0"/>
              <a:t> und Interviews </a:t>
            </a:r>
            <a:r>
              <a:rPr lang="en-US" dirty="0" err="1" smtClean="0"/>
              <a:t>verstehen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04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Hausaufgabe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5.6.: Experiment aussuchen und vorbereiten</a:t>
            </a:r>
          </a:p>
          <a:p>
            <a:r>
              <a:rPr lang="de-DE" dirty="0" smtClean="0"/>
              <a:t>12.6.: Paper lesen: „</a:t>
            </a:r>
            <a:r>
              <a:rPr lang="en-US" dirty="0" smtClean="0"/>
              <a:t>Five Misunderstandings About Case-Study Research”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5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23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Arten von qualitativen Daten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Text:</a:t>
            </a:r>
          </a:p>
          <a:p>
            <a:pPr lvl="1"/>
            <a:r>
              <a:rPr lang="de-DE" dirty="0" smtClean="0"/>
              <a:t>Strukturiert (z.B. geschlossene/halb-standardisierte Interviews)</a:t>
            </a:r>
          </a:p>
          <a:p>
            <a:pPr lvl="1"/>
            <a:r>
              <a:rPr lang="de-DE" dirty="0" smtClean="0"/>
              <a:t>Unstrukturiert (z.B. offene/halb-standardisierte Interviews)</a:t>
            </a:r>
          </a:p>
          <a:p>
            <a:r>
              <a:rPr lang="de-DE" dirty="0" smtClean="0"/>
              <a:t>Audio-Aufnahmen (z.B. </a:t>
            </a:r>
            <a:r>
              <a:rPr lang="de-DE" dirty="0" err="1" smtClean="0"/>
              <a:t>think-aloud</a:t>
            </a:r>
            <a:r>
              <a:rPr lang="de-DE" dirty="0" smtClean="0"/>
              <a:t> Protokolle)</a:t>
            </a:r>
          </a:p>
          <a:p>
            <a:r>
              <a:rPr lang="de-DE" dirty="0" smtClean="0"/>
              <a:t>Video-Aufnahmen (z.B. </a:t>
            </a:r>
            <a:r>
              <a:rPr lang="de-DE" dirty="0" err="1" smtClean="0"/>
              <a:t>screen</a:t>
            </a:r>
            <a:r>
              <a:rPr lang="de-DE" dirty="0" smtClean="0"/>
              <a:t> </a:t>
            </a:r>
            <a:r>
              <a:rPr lang="de-DE" dirty="0" err="1" smtClean="0"/>
              <a:t>casts</a:t>
            </a:r>
            <a:r>
              <a:rPr lang="de-DE" dirty="0" smtClean="0"/>
              <a:t>, </a:t>
            </a:r>
            <a:r>
              <a:rPr lang="de-DE" dirty="0" err="1" smtClean="0"/>
              <a:t>think-aloud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3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Typische Schritte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Aufzeichnung</a:t>
            </a:r>
            <a:r>
              <a:rPr lang="en-US" dirty="0" smtClean="0"/>
              <a:t> der </a:t>
            </a:r>
            <a:r>
              <a:rPr lang="en-US" dirty="0" err="1" smtClean="0"/>
              <a:t>Daten</a:t>
            </a:r>
            <a:r>
              <a:rPr lang="en-US" dirty="0" smtClean="0"/>
              <a:t> und </a:t>
            </a:r>
            <a:r>
              <a:rPr lang="en-US" dirty="0" err="1" smtClean="0"/>
              <a:t>Dokumentation</a:t>
            </a:r>
            <a:r>
              <a:rPr lang="en-US" dirty="0" smtClean="0"/>
              <a:t> </a:t>
            </a:r>
            <a:r>
              <a:rPr lang="en-US" dirty="0" err="1" smtClean="0"/>
              <a:t>darüber</a:t>
            </a:r>
            <a:r>
              <a:rPr lang="en-US" dirty="0" smtClean="0"/>
              <a:t>, </a:t>
            </a:r>
            <a:r>
              <a:rPr lang="en-US" dirty="0" err="1" smtClean="0"/>
              <a:t>evtl</a:t>
            </a:r>
            <a:r>
              <a:rPr lang="en-US" dirty="0" smtClean="0"/>
              <a:t>. </a:t>
            </a:r>
            <a:r>
              <a:rPr lang="en-US" dirty="0" err="1" smtClean="0"/>
              <a:t>Transkriptions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Einteilung</a:t>
            </a:r>
            <a:r>
              <a:rPr lang="en-US" dirty="0" smtClean="0"/>
              <a:t> der </a:t>
            </a:r>
            <a:r>
              <a:rPr lang="en-US" dirty="0" err="1" smtClean="0"/>
              <a:t>Daten</a:t>
            </a:r>
            <a:r>
              <a:rPr lang="en-US" dirty="0" smtClean="0"/>
              <a:t> in Cluster/</a:t>
            </a:r>
            <a:r>
              <a:rPr lang="en-US" dirty="0" err="1" smtClean="0"/>
              <a:t>Kategorien</a:t>
            </a:r>
            <a:r>
              <a:rPr lang="en-US" dirty="0" smtClean="0"/>
              <a:t>/</a:t>
            </a:r>
            <a:r>
              <a:rPr lang="en-US" dirty="0" err="1" smtClean="0"/>
              <a:t>Konzepte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Verbindung</a:t>
            </a:r>
            <a:r>
              <a:rPr lang="en-US" dirty="0" smtClean="0"/>
              <a:t> der </a:t>
            </a:r>
            <a:r>
              <a:rPr lang="en-US" dirty="0" err="1" smtClean="0"/>
              <a:t>Daten</a:t>
            </a:r>
            <a:r>
              <a:rPr lang="en-US" dirty="0" smtClean="0"/>
              <a:t>, um </a:t>
            </a:r>
            <a:r>
              <a:rPr lang="en-US" dirty="0" err="1" smtClean="0"/>
              <a:t>Zusammenhänge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Cluster/</a:t>
            </a:r>
            <a:r>
              <a:rPr lang="en-US" dirty="0" err="1" smtClean="0"/>
              <a:t>Kategorien</a:t>
            </a:r>
            <a:r>
              <a:rPr lang="en-US" dirty="0" smtClean="0"/>
              <a:t>/</a:t>
            </a:r>
            <a:r>
              <a:rPr lang="en-US" dirty="0" err="1" smtClean="0"/>
              <a:t>Konzepte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entdecken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Validierung</a:t>
            </a:r>
            <a:r>
              <a:rPr lang="en-US" dirty="0" smtClean="0"/>
              <a:t> der </a:t>
            </a:r>
            <a:r>
              <a:rPr lang="en-US" dirty="0" err="1" smtClean="0"/>
              <a:t>Daten</a:t>
            </a:r>
            <a:r>
              <a:rPr lang="en-US" dirty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Evaluierung</a:t>
            </a:r>
            <a:r>
              <a:rPr lang="en-US" dirty="0" smtClean="0"/>
              <a:t> </a:t>
            </a:r>
            <a:r>
              <a:rPr lang="en-US" dirty="0" err="1" smtClean="0"/>
              <a:t>alternativer</a:t>
            </a:r>
            <a:r>
              <a:rPr lang="en-US" dirty="0" smtClean="0"/>
              <a:t> </a:t>
            </a:r>
            <a:r>
              <a:rPr lang="en-US" dirty="0" err="1" smtClean="0"/>
              <a:t>Erklärungen</a:t>
            </a:r>
            <a:r>
              <a:rPr lang="en-US" dirty="0" smtClean="0"/>
              <a:t> und negative </a:t>
            </a:r>
            <a:r>
              <a:rPr lang="en-US" dirty="0" err="1" smtClean="0"/>
              <a:t>Fälle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Bericht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16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Zeitpunkt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66</a:t>
            </a:fld>
            <a:endParaRPr lang="de-DE"/>
          </a:p>
        </p:txBody>
      </p:sp>
      <p:grpSp>
        <p:nvGrpSpPr>
          <p:cNvPr id="11" name="Gruppieren 10"/>
          <p:cNvGrpSpPr/>
          <p:nvPr/>
        </p:nvGrpSpPr>
        <p:grpSpPr>
          <a:xfrm>
            <a:off x="1763688" y="2132856"/>
            <a:ext cx="3744416" cy="302734"/>
            <a:chOff x="2627784" y="2132856"/>
            <a:chExt cx="3744416" cy="302734"/>
          </a:xfrm>
        </p:grpSpPr>
        <p:cxnSp>
          <p:nvCxnSpPr>
            <p:cNvPr id="6" name="Gerade Verbindung 5"/>
            <p:cNvCxnSpPr/>
            <p:nvPr/>
          </p:nvCxnSpPr>
          <p:spPr>
            <a:xfrm>
              <a:off x="2627784" y="2276872"/>
              <a:ext cx="37444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 flipV="1">
              <a:off x="6372200" y="2132856"/>
              <a:ext cx="0" cy="296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 flipV="1">
              <a:off x="2627784" y="2139174"/>
              <a:ext cx="0" cy="296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/>
          <p:cNvGrpSpPr/>
          <p:nvPr/>
        </p:nvGrpSpPr>
        <p:grpSpPr>
          <a:xfrm>
            <a:off x="1763688" y="3914162"/>
            <a:ext cx="4824536" cy="306926"/>
            <a:chOff x="2627784" y="2128664"/>
            <a:chExt cx="4824536" cy="306926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2627784" y="2276872"/>
              <a:ext cx="4824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V="1">
              <a:off x="7452320" y="2128664"/>
              <a:ext cx="0" cy="296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flipV="1">
              <a:off x="2627784" y="2139174"/>
              <a:ext cx="0" cy="296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/>
          <p:cNvGrpSpPr/>
          <p:nvPr/>
        </p:nvGrpSpPr>
        <p:grpSpPr>
          <a:xfrm>
            <a:off x="1763688" y="5013176"/>
            <a:ext cx="4824536" cy="306926"/>
            <a:chOff x="2627784" y="2128664"/>
            <a:chExt cx="4824536" cy="306926"/>
          </a:xfrm>
        </p:grpSpPr>
        <p:cxnSp>
          <p:nvCxnSpPr>
            <p:cNvPr id="22" name="Gerade Verbindung 21"/>
            <p:cNvCxnSpPr/>
            <p:nvPr/>
          </p:nvCxnSpPr>
          <p:spPr>
            <a:xfrm>
              <a:off x="2627784" y="2276872"/>
              <a:ext cx="48245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V="1">
              <a:off x="7452320" y="2128664"/>
              <a:ext cx="0" cy="296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2627784" y="2139174"/>
              <a:ext cx="0" cy="296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>
          <a:xfrm>
            <a:off x="467544" y="2895540"/>
            <a:ext cx="6120680" cy="311118"/>
            <a:chOff x="1331640" y="2906050"/>
            <a:chExt cx="6120680" cy="311118"/>
          </a:xfrm>
        </p:grpSpPr>
        <p:cxnSp>
          <p:nvCxnSpPr>
            <p:cNvPr id="13" name="Gerade Verbindung 12"/>
            <p:cNvCxnSpPr/>
            <p:nvPr/>
          </p:nvCxnSpPr>
          <p:spPr>
            <a:xfrm>
              <a:off x="1331640" y="3054258"/>
              <a:ext cx="61206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7452320" y="2906050"/>
              <a:ext cx="0" cy="296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 flipV="1">
              <a:off x="2627784" y="2916560"/>
              <a:ext cx="0" cy="296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flipV="1">
              <a:off x="1337093" y="2920752"/>
              <a:ext cx="0" cy="2964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hteck 28"/>
          <p:cNvSpPr/>
          <p:nvPr/>
        </p:nvSpPr>
        <p:spPr>
          <a:xfrm>
            <a:off x="2380229" y="1772816"/>
            <a:ext cx="3073025" cy="5040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Schritt 1: Datenaufzeichnung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2113218" y="2543884"/>
            <a:ext cx="3310068" cy="5040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Schritt 2:  Datenreduktion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Gerade Verbindung 30"/>
          <p:cNvCxnSpPr/>
          <p:nvPr/>
        </p:nvCxnSpPr>
        <p:spPr>
          <a:xfrm flipV="1">
            <a:off x="5508104" y="2895540"/>
            <a:ext cx="0" cy="296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V="1">
            <a:off x="5505805" y="3914162"/>
            <a:ext cx="0" cy="296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5505805" y="5008240"/>
            <a:ext cx="0" cy="2964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eschweifte Klammer rechts 33"/>
          <p:cNvSpPr/>
          <p:nvPr/>
        </p:nvSpPr>
        <p:spPr>
          <a:xfrm>
            <a:off x="6948264" y="2895540"/>
            <a:ext cx="504056" cy="242893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7380312" y="3857979"/>
            <a:ext cx="1259632" cy="5040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Analyse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2443290" y="3565034"/>
            <a:ext cx="3712886" cy="5040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Schritt 3: Zusammenhänge herstellen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298153" y="4657328"/>
            <a:ext cx="2490312" cy="5040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Schritt 4: Validierung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476637" y="2543884"/>
            <a:ext cx="1287051" cy="5040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ysClr val="windowText" lastClr="000000"/>
                </a:solidFill>
              </a:rPr>
              <a:t>Vorwissen</a:t>
            </a:r>
            <a:endParaRPr lang="de-D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Induktiv:</a:t>
            </a:r>
          </a:p>
          <a:p>
            <a:pPr lvl="1"/>
            <a:r>
              <a:rPr lang="de-DE" dirty="0" smtClean="0"/>
              <a:t>Kein Vorwissen</a:t>
            </a:r>
          </a:p>
          <a:p>
            <a:pPr lvl="1"/>
            <a:r>
              <a:rPr lang="de-DE" dirty="0" smtClean="0"/>
              <a:t>Während der Auswertung zeichnen sich Konzepte/Kategorien ab</a:t>
            </a:r>
          </a:p>
          <a:p>
            <a:pPr lvl="1"/>
            <a:r>
              <a:rPr lang="de-DE" dirty="0" smtClean="0"/>
              <a:t>Iterativ</a:t>
            </a:r>
          </a:p>
          <a:p>
            <a:r>
              <a:rPr lang="de-DE" dirty="0" smtClean="0"/>
              <a:t>Deduktiv:</a:t>
            </a:r>
          </a:p>
          <a:p>
            <a:pPr lvl="1"/>
            <a:r>
              <a:rPr lang="de-DE" dirty="0" smtClean="0"/>
              <a:t>Vorwissen, z.B. in Form von Forschungsfragen</a:t>
            </a:r>
          </a:p>
          <a:p>
            <a:pPr lvl="1"/>
            <a:r>
              <a:rPr lang="de-DE" dirty="0" smtClean="0"/>
              <a:t>Gruppierung der Daten basierend auf Vorwissen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38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Card </a:t>
            </a:r>
            <a:r>
              <a:rPr lang="de-DE" dirty="0" err="1" smtClean="0"/>
              <a:t>Sorting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Vorbereitung:</a:t>
            </a:r>
          </a:p>
          <a:p>
            <a:pPr lvl="1"/>
            <a:r>
              <a:rPr lang="de-DE" dirty="0" smtClean="0"/>
              <a:t>Karte für jedes Statement/Antwort</a:t>
            </a:r>
          </a:p>
          <a:p>
            <a:r>
              <a:rPr lang="de-DE" dirty="0" smtClean="0"/>
              <a:t>Ausführung:</a:t>
            </a:r>
          </a:p>
          <a:p>
            <a:pPr lvl="1"/>
            <a:r>
              <a:rPr lang="de-DE" dirty="0" smtClean="0"/>
              <a:t>Karten werden in Gruppen eingeteilt</a:t>
            </a:r>
          </a:p>
          <a:p>
            <a:r>
              <a:rPr lang="de-DE" dirty="0" smtClean="0"/>
              <a:t>Analyse:</a:t>
            </a:r>
          </a:p>
          <a:p>
            <a:pPr lvl="1"/>
            <a:r>
              <a:rPr lang="de-DE" dirty="0" smtClean="0"/>
              <a:t>Ableitung von Hierarchien und allgemeineren Kategorien</a:t>
            </a:r>
          </a:p>
          <a:p>
            <a:r>
              <a:rPr lang="de-DE" dirty="0" smtClean="0"/>
              <a:t>Varianten:</a:t>
            </a:r>
          </a:p>
          <a:p>
            <a:pPr lvl="1"/>
            <a:r>
              <a:rPr lang="de-DE" dirty="0" smtClean="0"/>
              <a:t>Offen (keine vordefinierten Gruppen)</a:t>
            </a:r>
          </a:p>
          <a:p>
            <a:pPr lvl="1"/>
            <a:r>
              <a:rPr lang="de-DE" dirty="0" smtClean="0"/>
              <a:t>Geschlossen (vordefinierte Gruppen)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87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Objektivität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kann man Objektivität der Kategorisierung feststellen?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69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32429"/>
              </p:ext>
            </p:extLst>
          </p:nvPr>
        </p:nvGraphicFramePr>
        <p:xfrm>
          <a:off x="395536" y="2728872"/>
          <a:ext cx="6120678" cy="329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0345">
                <a:tc>
                  <a:txBody>
                    <a:bodyPr/>
                    <a:lstStyle/>
                    <a:p>
                      <a:r>
                        <a:rPr lang="de-DE" dirty="0" smtClean="0"/>
                        <a:t>P1</a:t>
                      </a:r>
                      <a:endParaRPr lang="de-DE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de-DE" dirty="0" smtClean="0"/>
                        <a:t>P2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4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gesamt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345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345"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345"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345"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345">
                <a:tc>
                  <a:txBody>
                    <a:bodyPr/>
                    <a:lstStyle/>
                    <a:p>
                      <a:r>
                        <a:rPr lang="de-DE" dirty="0" smtClean="0"/>
                        <a:t>gesamt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49539"/>
            <a:ext cx="6657189" cy="25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9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Cohen‘s</a:t>
            </a:r>
            <a:r>
              <a:rPr lang="de-DE" dirty="0" smtClean="0"/>
              <a:t> Kappa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de-DE" dirty="0" smtClean="0"/>
                  <a:t>Anteil der Übereinstimmungen</a:t>
                </a:r>
              </a:p>
              <a:p>
                <a:pPr lvl="1"/>
                <a:r>
                  <a:rPr lang="de-DE" dirty="0" smtClean="0"/>
                  <a:t>Summe der Hauptdiagonalen/Gesamtzahl</a:t>
                </a:r>
              </a:p>
              <a:p>
                <a:pPr lvl="1"/>
                <a:r>
                  <a:rPr lang="de-DE" dirty="0" smtClean="0"/>
                  <a:t>(22 + 7 + 36 + 10) / 118 = 0,636 = </a:t>
                </a:r>
                <a:r>
                  <a:rPr lang="de-DE" dirty="0" err="1" smtClean="0"/>
                  <a:t>p</a:t>
                </a:r>
                <a:r>
                  <a:rPr lang="de-DE" baseline="-25000" dirty="0" err="1" smtClean="0"/>
                  <a:t>o</a:t>
                </a:r>
                <a:endParaRPr lang="de-DE" dirty="0" smtClean="0"/>
              </a:p>
              <a:p>
                <a:r>
                  <a:rPr lang="de-DE" dirty="0" smtClean="0"/>
                  <a:t>Erwarteter Anteil Übereinstimmung bei zufälliger Bewertungen</a:t>
                </a:r>
              </a:p>
              <a:p>
                <a:pPr lvl="1"/>
                <a:r>
                  <a:rPr lang="de-DE" dirty="0" smtClean="0"/>
                  <a:t>Zeilensumme x Spaltensumme / Gesamtsumme</a:t>
                </a:r>
              </a:p>
              <a:p>
                <a:pPr lvl="1"/>
                <a:r>
                  <a:rPr lang="de-DE" dirty="0" smtClean="0"/>
                  <a:t>26*27/118 + 26*12/118 + 38*69/118 + 28*10/118 = 0,281 = </a:t>
                </a:r>
                <a:r>
                  <a:rPr lang="de-DE" dirty="0" err="1" smtClean="0"/>
                  <a:t>p</a:t>
                </a:r>
                <a:r>
                  <a:rPr lang="de-DE" baseline="-25000" dirty="0" err="1" smtClean="0"/>
                  <a:t>e</a:t>
                </a:r>
                <a:endParaRPr lang="de-DE" dirty="0" smtClean="0"/>
              </a:p>
              <a:p>
                <a:r>
                  <a:rPr lang="de-DE" dirty="0" smtClean="0"/>
                  <a:t>Kappa: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 smtClean="0">
                        <a:latin typeface="Cambria Math"/>
                        <a:ea typeface="Cambria Math"/>
                        <a:sym typeface="Symbol"/>
                      </a:rPr>
                      <m:t></m:t>
                    </m:r>
                    <m:r>
                      <a:rPr lang="de-DE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𝑝</m:t>
                        </m:r>
                        <m:r>
                          <a:rPr lang="de-DE" b="0" i="1" baseline="-25000" smtClean="0">
                            <a:latin typeface="Cambria Math"/>
                          </a:rPr>
                          <m:t>𝑜</m:t>
                        </m:r>
                        <m:r>
                          <a:rPr lang="de-DE" b="0" i="1" smtClean="0">
                            <a:latin typeface="Cambria Math"/>
                          </a:rPr>
                          <m:t> −</m:t>
                        </m:r>
                        <m:r>
                          <a:rPr lang="de-DE" b="0" i="1" smtClean="0">
                            <a:latin typeface="Cambria Math"/>
                          </a:rPr>
                          <m:t>𝑝𝑒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1−</m:t>
                        </m:r>
                        <m:r>
                          <a:rPr lang="de-DE" b="0" i="1" smtClean="0">
                            <a:latin typeface="Cambria Math"/>
                          </a:rPr>
                          <m:t>𝑝𝑒</m:t>
                        </m:r>
                      </m:den>
                    </m:f>
                  </m:oMath>
                </a14:m>
                <a:r>
                  <a:rPr lang="de-DE" dirty="0" smtClean="0"/>
                  <a:t> = 0.493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030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Richtwerte für Kappa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256562"/>
              </p:ext>
            </p:extLst>
          </p:nvPr>
        </p:nvGraphicFramePr>
        <p:xfrm>
          <a:off x="827584" y="1556792"/>
          <a:ext cx="56269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Kappa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Stärke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&lt; 0.20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schwach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0.21 – 0.4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leicht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0.41 – 0.6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mittel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0.61 – 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stark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0.81 –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sehr stark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71</a:t>
            </a:fld>
            <a:endParaRPr lang="de-DE"/>
          </a:p>
        </p:txBody>
      </p:sp>
      <p:sp>
        <p:nvSpPr>
          <p:cNvPr id="6" name="Inhaltsplatzhalter 5"/>
          <p:cNvSpPr txBox="1">
            <a:spLocks/>
          </p:cNvSpPr>
          <p:nvPr/>
        </p:nvSpPr>
        <p:spPr>
          <a:xfrm>
            <a:off x="457200" y="4005064"/>
            <a:ext cx="8229600" cy="2121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Was tun bei zu schlechter Übereinstimmung?</a:t>
            </a:r>
          </a:p>
          <a:p>
            <a:pPr lvl="1"/>
            <a:r>
              <a:rPr lang="de-DE" dirty="0" smtClean="0"/>
              <a:t>Diskutieren</a:t>
            </a:r>
          </a:p>
          <a:p>
            <a:pPr lvl="1"/>
            <a:r>
              <a:rPr lang="de-DE" dirty="0" smtClean="0"/>
              <a:t>Weitere Personen zur Kategorisierung einladen</a:t>
            </a:r>
          </a:p>
          <a:p>
            <a:pPr lvl="1"/>
            <a:r>
              <a:rPr lang="de-DE" dirty="0" smtClean="0"/>
              <a:t>Üblicherweise Kappa vor und nach Diskussion angeben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26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Varianten </a:t>
            </a:r>
            <a:r>
              <a:rPr lang="de-DE" dirty="0" err="1" smtClean="0"/>
              <a:t>Cohen‘s</a:t>
            </a:r>
            <a:r>
              <a:rPr lang="de-DE" dirty="0" smtClean="0"/>
              <a:t> Kappa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 </a:t>
            </a:r>
            <a:r>
              <a:rPr lang="de-DE" dirty="0" err="1" smtClean="0"/>
              <a:t>ordinalen</a:t>
            </a:r>
            <a:r>
              <a:rPr lang="de-DE" dirty="0" smtClean="0"/>
              <a:t> Kategorien</a:t>
            </a:r>
          </a:p>
          <a:p>
            <a:r>
              <a:rPr lang="de-DE" dirty="0" smtClean="0"/>
              <a:t>Abweichung um 2 Kategorien schwerwiegender als um 1 Kategorie</a:t>
            </a:r>
          </a:p>
          <a:p>
            <a:r>
              <a:rPr lang="de-DE" dirty="0" smtClean="0"/>
              <a:t>Gewichte zwischen 0 und 1</a:t>
            </a:r>
          </a:p>
          <a:p>
            <a:endParaRPr lang="de-DE" dirty="0"/>
          </a:p>
          <a:p>
            <a:r>
              <a:rPr lang="de-DE" dirty="0" smtClean="0"/>
              <a:t>Verallgemeinerung bei mehr als 2 Personen, die kodieren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67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R: </a:t>
            </a:r>
            <a:r>
              <a:rPr lang="de-DE" dirty="0" err="1" smtClean="0"/>
              <a:t>Cohen‘s</a:t>
            </a:r>
            <a:r>
              <a:rPr lang="de-DE" dirty="0" smtClean="0"/>
              <a:t> Kappa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http://www.inside-r.org/packages/cran/psych/docs/wkappa</a:t>
            </a:r>
          </a:p>
          <a:p>
            <a:r>
              <a:rPr lang="de-DE" dirty="0" smtClean="0"/>
              <a:t>Package: </a:t>
            </a:r>
            <a:r>
              <a:rPr lang="de-DE" dirty="0" err="1" smtClean="0"/>
              <a:t>psych</a:t>
            </a:r>
            <a:endParaRPr lang="de-DE" dirty="0" smtClean="0"/>
          </a:p>
          <a:p>
            <a:r>
              <a:rPr lang="de-DE" sz="2400" dirty="0" err="1">
                <a:latin typeface="Consolas" pitchFamily="49" charset="0"/>
                <a:cs typeface="Consolas" pitchFamily="49" charset="0"/>
              </a:rPr>
              <a:t>cohen.kappa</a:t>
            </a:r>
            <a:r>
              <a:rPr lang="de-DE" sz="2400" dirty="0">
                <a:latin typeface="Consolas" pitchFamily="49" charset="0"/>
                <a:cs typeface="Consolas" pitchFamily="49" charset="0"/>
              </a:rPr>
              <a:t>(x, 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w=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NULL,n.obs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de-DE" sz="2400" dirty="0" err="1" smtClean="0">
                <a:latin typeface="Consolas" pitchFamily="49" charset="0"/>
                <a:cs typeface="Consolas" pitchFamily="49" charset="0"/>
              </a:rPr>
              <a:t>NULL,alpha</a:t>
            </a:r>
            <a:r>
              <a:rPr lang="de-DE" sz="2400" dirty="0">
                <a:latin typeface="Consolas" pitchFamily="49" charset="0"/>
                <a:cs typeface="Consolas" pitchFamily="49" charset="0"/>
              </a:rPr>
              <a:t>=.05</a:t>
            </a:r>
            <a:r>
              <a:rPr lang="de-DE" sz="2400" dirty="0" smtClean="0">
                <a:latin typeface="Consolas" pitchFamily="49" charset="0"/>
                <a:cs typeface="Consolas" pitchFamily="49" charset="0"/>
              </a:rPr>
              <a:t>) </a:t>
            </a:r>
          </a:p>
          <a:p>
            <a:endParaRPr lang="de-DE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8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www.interaction-design.org/encyclopedia/card_sorting.html</a:t>
            </a:r>
            <a:endParaRPr lang="de-DE" dirty="0" smtClean="0"/>
          </a:p>
          <a:p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www.sagepub.com/upm-data/43454_10.pdf</a:t>
            </a:r>
            <a:endParaRPr lang="de-DE" dirty="0" smtClean="0"/>
          </a:p>
          <a:p>
            <a:r>
              <a:rPr lang="de-DE" dirty="0" err="1" smtClean="0"/>
              <a:t>Kohen‘s</a:t>
            </a:r>
            <a:r>
              <a:rPr lang="de-DE" dirty="0"/>
              <a:t> Kappa: http://rbsd.de/PDF/DMW/DMW-2007-S1-23.pdf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75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R: </a:t>
            </a:r>
            <a:r>
              <a:rPr lang="de-DE" dirty="0" err="1" smtClean="0"/>
              <a:t>Correlation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474215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777" y="1951906"/>
            <a:ext cx="3533571" cy="288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89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Demo.R</a:t>
            </a:r>
            <a:endParaRPr lang="de-DE" dirty="0" smtClean="0"/>
          </a:p>
          <a:p>
            <a:pPr marL="268288" indent="0">
              <a:buNone/>
              <a:tabLst>
                <a:tab pos="268288" algn="l"/>
              </a:tabLst>
            </a:pPr>
            <a:r>
              <a:rPr lang="de-DE" sz="2000" dirty="0" err="1" smtClean="0">
                <a:latin typeface="Consolas" pitchFamily="49" charset="0"/>
                <a:cs typeface="Consolas" pitchFamily="49" charset="0"/>
              </a:rPr>
              <a:t>plot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(rt,rtTask2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4824"/>
            <a:ext cx="4577308" cy="4085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2363</Words>
  <Application>Microsoft Office PowerPoint</Application>
  <PresentationFormat>Bildschirmpräsentation (4:3)</PresentationFormat>
  <Paragraphs>637</Paragraphs>
  <Slides>74</Slides>
  <Notes>3</Notes>
  <HiddenSlides>14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74</vt:i4>
      </vt:variant>
    </vt:vector>
  </HeadingPairs>
  <TitlesOfParts>
    <vt:vector size="80" baseType="lpstr">
      <vt:lpstr>Arial</vt:lpstr>
      <vt:lpstr>Calibri</vt:lpstr>
      <vt:lpstr>Cambria Math</vt:lpstr>
      <vt:lpstr>Consolas</vt:lpstr>
      <vt:lpstr>Symbol</vt:lpstr>
      <vt:lpstr>Larissa-Design</vt:lpstr>
      <vt:lpstr>Qualitative Methoden</vt:lpstr>
      <vt:lpstr>One-Way ANOVA with R</vt:lpstr>
      <vt:lpstr>R: Two-Way ANOVA</vt:lpstr>
      <vt:lpstr>R: t-Test</vt:lpstr>
      <vt:lpstr>R: Mann-Whitney-U Test</vt:lpstr>
      <vt:lpstr>R: Chi^2</vt:lpstr>
      <vt:lpstr>R: Correlation</vt:lpstr>
      <vt:lpstr>R: Correlation</vt:lpstr>
      <vt:lpstr>PowerPoint-Präsentation</vt:lpstr>
      <vt:lpstr>Interviews</vt:lpstr>
      <vt:lpstr>Kinds of Interviews</vt:lpstr>
      <vt:lpstr>Structured Interviews</vt:lpstr>
      <vt:lpstr>Open/Unstructured Interviews</vt:lpstr>
      <vt:lpstr>Semi-Structured Interviews</vt:lpstr>
      <vt:lpstr>Task</vt:lpstr>
      <vt:lpstr>Kinds of Questions</vt:lpstr>
      <vt:lpstr>Steps for Interviews</vt:lpstr>
      <vt:lpstr>Documentation</vt:lpstr>
      <vt:lpstr>Documentation - Example</vt:lpstr>
      <vt:lpstr>Black Story</vt:lpstr>
      <vt:lpstr>Overview</vt:lpstr>
      <vt:lpstr>Learning Goals</vt:lpstr>
      <vt:lpstr>Controlled Experiement vs. Field Study</vt:lpstr>
      <vt:lpstr>Qualitative Methods</vt:lpstr>
      <vt:lpstr>Superficial Differentiation</vt:lpstr>
      <vt:lpstr>Qualitative und quantitative Methods</vt:lpstr>
      <vt:lpstr>Case Studies</vt:lpstr>
      <vt:lpstr>Case study</vt:lpstr>
      <vt:lpstr>Evaluating a New Method</vt:lpstr>
      <vt:lpstr>Case Studies to Build Theories</vt:lpstr>
      <vt:lpstr>Case Studies and Quantitative Measurement</vt:lpstr>
      <vt:lpstr>Task</vt:lpstr>
      <vt:lpstr>Beispiel: Aspekte für Produktlinien</vt:lpstr>
      <vt:lpstr>Aspekt-orientierte Programmierung (AOP)</vt:lpstr>
      <vt:lpstr>Aspekte für Produktlinien</vt:lpstr>
      <vt:lpstr>Auswahl der Fallstudie</vt:lpstr>
      <vt:lpstr>Beobachtungen</vt:lpstr>
      <vt:lpstr>Reflektion</vt:lpstr>
      <vt:lpstr>Aufgabe</vt:lpstr>
      <vt:lpstr>Typical Critic for Case Studies</vt:lpstr>
      <vt:lpstr>Experience through Case Studies</vt:lpstr>
      <vt:lpstr>Case Studies for Falsifying</vt:lpstr>
      <vt:lpstr>Selection of Cases</vt:lpstr>
      <vt:lpstr>Suggested Homework</vt:lpstr>
      <vt:lpstr>Auswahl von Fallstudien</vt:lpstr>
      <vt:lpstr>Fallstudien erfordern Selbstreflektion</vt:lpstr>
      <vt:lpstr>Fallstudien zusammenfassen</vt:lpstr>
      <vt:lpstr>Fragebögen</vt:lpstr>
      <vt:lpstr>Aufgabe</vt:lpstr>
      <vt:lpstr>Fragebögen</vt:lpstr>
      <vt:lpstr>Beispiel</vt:lpstr>
      <vt:lpstr>Falsche Antworten?</vt:lpstr>
      <vt:lpstr>Vorteil von Fragebögen</vt:lpstr>
      <vt:lpstr>Beispiel: Programmiererfahrung</vt:lpstr>
      <vt:lpstr>Beispiel: Programmiererfahrung</vt:lpstr>
      <vt:lpstr>Questionnaire</vt:lpstr>
      <vt:lpstr>Evaluation</vt:lpstr>
      <vt:lpstr>Comprehension Tasks</vt:lpstr>
      <vt:lpstr>Ergebnis</vt:lpstr>
      <vt:lpstr>Nächster Schritt</vt:lpstr>
      <vt:lpstr>Lernziele</vt:lpstr>
      <vt:lpstr>Hausaufgabe</vt:lpstr>
      <vt:lpstr>Auswertung</vt:lpstr>
      <vt:lpstr>Arten von qualitativen Daten</vt:lpstr>
      <vt:lpstr>Typische Schritte</vt:lpstr>
      <vt:lpstr>Zeitpunkt</vt:lpstr>
      <vt:lpstr>Vorgehen</vt:lpstr>
      <vt:lpstr>Card Sorting</vt:lpstr>
      <vt:lpstr>Objektivität</vt:lpstr>
      <vt:lpstr>Cohen‘s Kappa</vt:lpstr>
      <vt:lpstr>Richtwerte für Kappa</vt:lpstr>
      <vt:lpstr>Varianten Cohen‘s Kappa</vt:lpstr>
      <vt:lpstr>R: Cohen‘s Kappa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Janet</dc:creator>
  <cp:lastModifiedBy>Janet</cp:lastModifiedBy>
  <cp:revision>900</cp:revision>
  <cp:lastPrinted>2014-05-20T10:43:15Z</cp:lastPrinted>
  <dcterms:modified xsi:type="dcterms:W3CDTF">2018-01-25T10:23:00Z</dcterms:modified>
</cp:coreProperties>
</file>