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6" r:id="rId13"/>
    <p:sldId id="319" r:id="rId14"/>
    <p:sldId id="318" r:id="rId15"/>
    <p:sldId id="317" r:id="rId16"/>
    <p:sldId id="320" r:id="rId17"/>
    <p:sldId id="321" r:id="rId18"/>
    <p:sldId id="32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324" r:id="rId27"/>
    <p:sldId id="325" r:id="rId28"/>
    <p:sldId id="274" r:id="rId29"/>
    <p:sldId id="275" r:id="rId30"/>
    <p:sldId id="276" r:id="rId31"/>
    <p:sldId id="277" r:id="rId32"/>
    <p:sldId id="278" r:id="rId33"/>
    <p:sldId id="279" r:id="rId34"/>
    <p:sldId id="326" r:id="rId35"/>
    <p:sldId id="327" r:id="rId36"/>
    <p:sldId id="328" r:id="rId37"/>
    <p:sldId id="280" r:id="rId38"/>
    <p:sldId id="281" r:id="rId39"/>
    <p:sldId id="282" r:id="rId40"/>
    <p:sldId id="283" r:id="rId41"/>
    <p:sldId id="284" r:id="rId42"/>
    <p:sldId id="285" r:id="rId43"/>
    <p:sldId id="329" r:id="rId44"/>
    <p:sldId id="331" r:id="rId45"/>
    <p:sldId id="330" r:id="rId46"/>
    <p:sldId id="332" r:id="rId47"/>
    <p:sldId id="334" r:id="rId48"/>
    <p:sldId id="297" r:id="rId49"/>
    <p:sldId id="298" r:id="rId50"/>
    <p:sldId id="299" r:id="rId51"/>
    <p:sldId id="300" r:id="rId52"/>
    <p:sldId id="313" r:id="rId53"/>
    <p:sldId id="302" r:id="rId54"/>
    <p:sldId id="304" r:id="rId55"/>
    <p:sldId id="312" r:id="rId56"/>
    <p:sldId id="314" r:id="rId57"/>
    <p:sldId id="337" r:id="rId58"/>
    <p:sldId id="338" r:id="rId59"/>
    <p:sldId id="339" r:id="rId60"/>
    <p:sldId id="340" r:id="rId61"/>
    <p:sldId id="315" r:id="rId62"/>
    <p:sldId id="341" r:id="rId63"/>
    <p:sldId id="342" r:id="rId6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44" y="-102"/>
      </p:cViewPr>
      <p:guideLst>
        <p:guide orient="horz" pos="2115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CD555DF-A998-4826-B2E4-6D27A37DCCB3}" type="datetimeFigureOut">
              <a:rPr lang="de-DE" smtClean="0"/>
              <a:pPr/>
              <a:t>21.01.2013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623-68E4-457B-9D24-B2B87A3D5A01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CD2-1636-4D35-B619-F82C9AAF6225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9B0-D2E2-4D33-8B08-CBE4487A9A4A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283-59D9-4B6B-9666-4D8CC7ECAEB8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77-120B-43CF-9798-B4B3678ABEED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4BE-E4DD-4762-AA40-E3414CDAFA3D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9FE-0067-4E7E-8E09-EE93628996EE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4283-4268-ADAD-FE058866B38A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C35-BE6D-4E7C-873C-589234C3586C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D466766-6EF4-4FEA-A4E8-9E110CEE94AC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FC99F70-B513-42F7-BCB2-2F681625D570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DEB56746-5286-4F35-A949-5B69EBDFAF92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90C-0D37-4E65-BBDB-59CB94D3BE95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62E-13E7-4914-AAB9-D129D96B124E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E43-189F-465E-9EFC-779BDD6380E9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A071-070D-4A29-8979-A0569D750C61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64" r:id="rId4"/>
    <p:sldLayoutId id="2147483663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Experimentbeispiele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86512" y="428604"/>
            <a:ext cx="2857488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Erst Interview zur Erstellung der Gruppen</a:t>
            </a:r>
          </a:p>
          <a:p>
            <a:r>
              <a:rPr lang="en-US" smtClean="0"/>
              <a:t>16 Stunden Training (dynamisch)</a:t>
            </a:r>
          </a:p>
          <a:p>
            <a:r>
              <a:rPr lang="en-US" smtClean="0"/>
              <a:t>18 Stunden Training (statisch -&gt; braucht mehr Erklärung)</a:t>
            </a:r>
          </a:p>
          <a:p>
            <a:r>
              <a:rPr lang="en-US" smtClean="0"/>
              <a:t>27 Stunden, frei verteilt auf 4 Arbeitstage</a:t>
            </a:r>
          </a:p>
          <a:p>
            <a:r>
              <a:rPr lang="en-US" smtClean="0"/>
              <a:t>Probanden durften kein Material mit nach Hause nehmen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deviations to report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Internal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Lernen einer neuen Sprache</a:t>
            </a:r>
          </a:p>
          <a:p>
            <a:pPr lvl="1"/>
            <a:r>
              <a:rPr lang="en-US" smtClean="0"/>
              <a:t>Kontrolliert durch:</a:t>
            </a:r>
          </a:p>
          <a:p>
            <a:pPr lvl="2"/>
            <a:r>
              <a:rPr lang="en-US" smtClean="0"/>
              <a:t>Sprache ist Java-ähnlich und einfach gehalten</a:t>
            </a:r>
          </a:p>
          <a:p>
            <a:pPr lvl="2"/>
            <a:r>
              <a:rPr lang="en-US" smtClean="0"/>
              <a:t>Intensives Training (16/18 ausreichend?)</a:t>
            </a:r>
          </a:p>
          <a:p>
            <a:pPr lvl="2"/>
            <a:r>
              <a:rPr lang="en-US" smtClean="0"/>
              <a:t>Vergleich zwischen zwei Gruppen, die beide neue Sprache lernen mussten (Effekt müsste in beiden Gruppen gleich groß sein)</a:t>
            </a:r>
          </a:p>
          <a:p>
            <a:pPr lvl="1"/>
            <a:r>
              <a:rPr lang="en-US" smtClean="0"/>
              <a:t>auch Gefahr für externe Validität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Internal Validity (cont.)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Gruppenbildung basierend auf Interviews</a:t>
            </a:r>
          </a:p>
          <a:p>
            <a:pPr lvl="1"/>
            <a:r>
              <a:rPr lang="en-US" smtClean="0"/>
              <a:t>Nur diskutiert, nicht kontrolliert</a:t>
            </a:r>
          </a:p>
          <a:p>
            <a:r>
              <a:rPr lang="en-US" smtClean="0"/>
              <a:t>Unklar, wann welche Aufgabe bearbeitet wurde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Construct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Aufgabe evtl. ungeeignet</a:t>
            </a:r>
          </a:p>
          <a:p>
            <a:pPr lvl="1"/>
            <a:r>
              <a:rPr lang="en-US" smtClean="0"/>
              <a:t>Generell: Tradeoff zwischen kleiner, kontrollierbarer Aufgabe und Realismus</a:t>
            </a:r>
          </a:p>
          <a:p>
            <a:pPr lvl="1"/>
            <a:r>
              <a:rPr lang="en-US" smtClean="0"/>
              <a:t>Hier: eine große Aufgabe über 27h, um Forschungsfrage beantworten zu können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External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als Probanden</a:t>
            </a:r>
          </a:p>
          <a:p>
            <a:pPr lvl="1"/>
            <a:r>
              <a:rPr lang="en-US" smtClean="0"/>
              <a:t>Studenten können unter bestimmten Umständen als Experten dienen</a:t>
            </a:r>
          </a:p>
          <a:p>
            <a:pPr lvl="1"/>
            <a:r>
              <a:rPr lang="en-US" smtClean="0"/>
              <a:t>Unbekannte Sprache, die auch Experten hätten lernen müssen</a:t>
            </a:r>
          </a:p>
          <a:p>
            <a:r>
              <a:rPr lang="en-US" smtClean="0"/>
              <a:t>Sprache</a:t>
            </a:r>
          </a:p>
          <a:p>
            <a:r>
              <a:rPr lang="en-US" smtClean="0"/>
              <a:t>Tool support ("künstliche" IDE)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 (Scanner)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Nochmal Begründung, warum statisches Typsystem besser sein sollte (u.a. statisches Typsystem verhindert Fehler)</a:t>
            </a:r>
          </a:p>
          <a:p>
            <a:r>
              <a:rPr lang="en-US" smtClean="0"/>
              <a:t>Weitere Analyse der Daten: Debugzeiten von Logs rekonstruiert und zwischen Gruppen verglichen -&gt; kein Unterschied, also ist Aufwand zum Debuggen gleich groß</a:t>
            </a:r>
          </a:p>
          <a:p>
            <a:r>
              <a:rPr lang="en-US" smtClean="0"/>
              <a:t>Letztendlich keine Begründung/Deutung der Ergebnisse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 (Parser)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Wieder keine Unterschiede</a:t>
            </a:r>
          </a:p>
          <a:p>
            <a:r>
              <a:rPr lang="en-US" smtClean="0"/>
              <a:t>Wieder Debugzeiten verglichen: Dynamisches Typsystem schneller beim Debuggen</a:t>
            </a:r>
          </a:p>
          <a:p>
            <a:r>
              <a:rPr lang="en-US" smtClean="0"/>
              <a:t>Allerdings keine weitere Erklärung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Bewertung der 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Darstellung Daten und Interpretation der Daten nicht deutlich getrennt</a:t>
            </a:r>
          </a:p>
          <a:p>
            <a:r>
              <a:rPr lang="en-US" smtClean="0"/>
              <a:t>Interpretation bricht mittendrin ab</a:t>
            </a:r>
          </a:p>
          <a:p>
            <a:r>
              <a:rPr lang="en-US" smtClean="0"/>
              <a:t>Vermischung von Conclusion und Interpretation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Using Students as Subjects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566858"/>
          </a:xfrm>
        </p:spPr>
        <p:txBody>
          <a:bodyPr/>
          <a:lstStyle/>
          <a:p>
            <a:r>
              <a:rPr lang="en-US" smtClean="0"/>
              <a:t>An Empirical Evaluation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 Experiment about Static and Dynamic Type Systems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5279" y="4071942"/>
            <a:ext cx="7500990" cy="1566858"/>
          </a:xfrm>
        </p:spPr>
        <p:txBody>
          <a:bodyPr/>
          <a:lstStyle/>
          <a:p>
            <a:r>
              <a:rPr lang="en-US" smtClean="0"/>
              <a:t>Doubts about the Positive Impact of Static Type Systems on Development Time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Studenten werden oft herangezogen in Experimenten, und dann Aussagen über Experten getroffen</a:t>
            </a:r>
          </a:p>
          <a:p>
            <a:r>
              <a:rPr lang="en-US" smtClean="0"/>
              <a:t>Eignung von Studenten, um Aussagen über Experten treffen zu können</a:t>
            </a:r>
          </a:p>
          <a:p>
            <a:r>
              <a:rPr lang="en-US" smtClean="0"/>
              <a:t>To what extent are students capable of imagining how industry professionals work in a complex requirements engineering decision process?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Status (Student [2 Sichten], Experte)</a:t>
            </a:r>
          </a:p>
          <a:p>
            <a:pPr lvl="1"/>
            <a:r>
              <a:rPr lang="en-US" smtClean="0"/>
              <a:t>Daten von Experten aus anderem Artikel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Auswahl von Anforderungen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Nicht klar erkennbar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Material/Task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Fragebogen</a:t>
            </a:r>
          </a:p>
          <a:p>
            <a:pPr lvl="1"/>
            <a:r>
              <a:rPr lang="en-US" smtClean="0"/>
              <a:t>Studentensicht auf Anforderungen</a:t>
            </a:r>
          </a:p>
          <a:p>
            <a:pPr lvl="1"/>
            <a:r>
              <a:rPr lang="en-US" smtClean="0"/>
              <a:t>Expertensicht aus Sicht der Studenten auf Anforderungen</a:t>
            </a:r>
          </a:p>
          <a:p>
            <a:endParaRPr lang="en-US" smtClean="0"/>
          </a:p>
          <a:p>
            <a:r>
              <a:rPr lang="en-US" smtClean="0"/>
              <a:t>Auswahl von Anforderungen aus zwei Sichten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Between-Subjects (Studenten vs. Experten)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aus Requirements-Engineering-Kurs</a:t>
            </a:r>
          </a:p>
          <a:p>
            <a:r>
              <a:rPr lang="en-US" smtClean="0"/>
              <a:t>Durchschnittsalter: 26</a:t>
            </a:r>
          </a:p>
          <a:p>
            <a:r>
              <a:rPr lang="en-US" smtClean="0"/>
              <a:t>Verschiedene Kulturen</a:t>
            </a:r>
          </a:p>
          <a:p>
            <a:r>
              <a:rPr lang="en-US" smtClean="0"/>
              <a:t>Praktische Erfahrung: 0-2 Jahre, 2 Studenten mit 7 Jahren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Anforderungsauswahl über 4 Wochen</a:t>
            </a:r>
          </a:p>
          <a:p>
            <a:r>
              <a:rPr lang="en-US" smtClean="0"/>
              <a:t>Auswahl aller Studenten wurde besprochen</a:t>
            </a:r>
          </a:p>
          <a:p>
            <a:r>
              <a:rPr lang="en-US" smtClean="0"/>
              <a:t>Jede Woche konnten Anforderungen angepasst werden</a:t>
            </a:r>
          </a:p>
          <a:p>
            <a:endParaRPr lang="en-US" smtClean="0"/>
          </a:p>
          <a:p>
            <a:r>
              <a:rPr lang="en-US" smtClean="0"/>
              <a:t>There are no deviations to 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Erfahrung mit Requirements</a:t>
            </a:r>
          </a:p>
          <a:p>
            <a:pPr lvl="1"/>
            <a:r>
              <a:rPr lang="en-US" smtClean="0"/>
              <a:t>Studenten aus Requirements-Kurs, dadurch grundelegende Erfahrung existent</a:t>
            </a:r>
          </a:p>
          <a:p>
            <a:r>
              <a:rPr lang="en-US" smtClean="0"/>
              <a:t>Kulturelle Unterschiede</a:t>
            </a:r>
          </a:p>
          <a:p>
            <a:pPr lvl="1"/>
            <a:r>
              <a:rPr lang="en-US" smtClean="0"/>
              <a:t>Verschiedene Kulturen (schlecht für interne Validität, aber besser für externe Validität)</a:t>
            </a:r>
          </a:p>
          <a:p>
            <a:r>
              <a:rPr lang="en-US" smtClean="0"/>
              <a:t>Stichprobengröße?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Studenten können sich in Lage von Experten versetzen</a:t>
            </a:r>
          </a:p>
          <a:p>
            <a:r>
              <a:rPr lang="en-US" smtClean="0"/>
              <a:t>Studenten lassen sich nicht unbedingt von Versuchsleitern beeinflussen</a:t>
            </a:r>
          </a:p>
          <a:p>
            <a:endParaRPr lang="en-US" smtClean="0"/>
          </a:p>
          <a:p>
            <a:r>
              <a:rPr lang="en-US" smtClean="0"/>
              <a:t>Bewertung:</a:t>
            </a:r>
          </a:p>
          <a:p>
            <a:pPr lvl="1"/>
            <a:r>
              <a:rPr lang="en-US" smtClean="0"/>
              <a:t>Kurz und knapp auf die wichtigsten Dinge konzentriert</a:t>
            </a:r>
          </a:p>
          <a:p>
            <a:pPr lvl="1"/>
            <a:r>
              <a:rPr lang="en-US" smtClean="0"/>
              <a:t>Gut für ein Short Paper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Empirical Study of the Effects of Personality in Pair Programming using the Five-Factor Model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Effektivität von Pair-Programming in Ausbildung verbessern</a:t>
            </a:r>
          </a:p>
          <a:p>
            <a:r>
              <a:rPr lang="en-US" smtClean="0"/>
              <a:t>Fokus auf Persönlichkeitstypen</a:t>
            </a:r>
          </a:p>
          <a:p>
            <a:r>
              <a:rPr lang="en-US" smtClean="0"/>
              <a:t>Hypothese:</a:t>
            </a:r>
          </a:p>
          <a:p>
            <a:pPr marL="719138" lvl="1" indent="-26988">
              <a:buNone/>
            </a:pPr>
            <a:r>
              <a:rPr lang="en-US" smtClean="0"/>
              <a:t>Unterschiede in Persönlichkeit beeinflussen Effektivität von Studenten, die Pair-Programming angewendet haben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Evaluierung des Einflusses von statischen und dynamischen Typsystemen auf Entwicklungszeit</a:t>
            </a:r>
          </a:p>
          <a:p>
            <a:r>
              <a:rPr lang="en-US" smtClean="0"/>
              <a:t>Verschiedene Argumente für und gegen statische Typsysteme</a:t>
            </a:r>
          </a:p>
          <a:p>
            <a:r>
              <a:rPr lang="en-US" smtClean="0"/>
              <a:t>Keine Forschungshypothese, sondern Forschungsfrage (nicht explizit genannt)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Persönlichkeitskombinationen (IPIP-NEO)</a:t>
            </a:r>
          </a:p>
          <a:p>
            <a:pPr lvl="1"/>
            <a:r>
              <a:rPr lang="en-US" smtClean="0"/>
              <a:t>2 Stufen: gleiche/verschiedene Persönlichkeit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Effektivität bei Pair-Programming (Benotete Leistung bei Test und 3 Aufgaben)</a:t>
            </a:r>
          </a:p>
          <a:p>
            <a:pPr lvl="1"/>
            <a:r>
              <a:rPr lang="en-US" smtClean="0"/>
              <a:t>Zufriedenheit d. Studenten (Fragebogen)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Motivation</a:t>
            </a:r>
          </a:p>
          <a:p>
            <a:pPr lvl="1"/>
            <a:r>
              <a:rPr lang="en-US" smtClean="0"/>
              <a:t>Programmiererfahrung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Persönlichkeitsfragebogen</a:t>
            </a:r>
          </a:p>
          <a:p>
            <a:r>
              <a:rPr lang="en-US" smtClean="0"/>
              <a:t>Demografischer Fragebogen</a:t>
            </a:r>
          </a:p>
          <a:p>
            <a:r>
              <a:rPr lang="en-US" smtClean="0"/>
              <a:t>Programmiererfahrungsfragebogen</a:t>
            </a:r>
          </a:p>
          <a:p>
            <a:r>
              <a:rPr lang="en-US" smtClean="0"/>
              <a:t>Pair-Programming-Aufgaben (nicht weiter spezifiert)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(BSc)</a:t>
            </a:r>
          </a:p>
          <a:p>
            <a:r>
              <a:rPr lang="en-US" smtClean="0"/>
              <a:t>Einführungskurs Informatik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Persönlichkeitsfragebogen</a:t>
            </a:r>
          </a:p>
          <a:p>
            <a:r>
              <a:rPr lang="en-US" smtClean="0"/>
              <a:t>Demografischer/Programmiererfahrungs-fragebogen</a:t>
            </a:r>
          </a:p>
          <a:p>
            <a:r>
              <a:rPr lang="en-US" smtClean="0"/>
              <a:t>Aufgaben über das ganze Semester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Internal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Programmiererfahrung nicht kontrolliert</a:t>
            </a:r>
          </a:p>
          <a:p>
            <a:r>
              <a:rPr lang="en-US" smtClean="0"/>
              <a:t>Partnerwechsel; nur diskutiert, nicht kontrolliert (gehört eigentlich in Abschnitt "Deviation")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External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Stichprobengröße</a:t>
            </a:r>
          </a:p>
          <a:p>
            <a:r>
              <a:rPr lang="en-US" smtClean="0"/>
              <a:t>Nur eine Dimension des Five-Factor-Models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Diskussion von Geschlecht und Fähigkeit als weitere Faktoren, inkl. Begründung durch Quellen</a:t>
            </a:r>
          </a:p>
          <a:p>
            <a:r>
              <a:rPr lang="en-US" smtClean="0"/>
              <a:t>Bezug zu anderen Forschungsarbeiten</a:t>
            </a:r>
          </a:p>
          <a:p>
            <a:endParaRPr lang="en-US" smtClean="0"/>
          </a:p>
          <a:p>
            <a:r>
              <a:rPr lang="en-US" smtClean="0"/>
              <a:t>Bewertung:</a:t>
            </a:r>
          </a:p>
          <a:p>
            <a:pPr lvl="1"/>
            <a:r>
              <a:rPr lang="en-US" smtClean="0"/>
              <a:t>Guter Bezug zu anderen Forschungsarbeiten</a:t>
            </a:r>
          </a:p>
          <a:p>
            <a:pPr lvl="1"/>
            <a:r>
              <a:rPr lang="en-US" smtClean="0"/>
              <a:t>Zu wenig Bezug zu eigenen Daten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Empirical Studies of Programming Knowledge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Warum sind Experten besser als Anfänger?</a:t>
            </a:r>
          </a:p>
          <a:p>
            <a:r>
              <a:rPr lang="en-US" smtClean="0"/>
              <a:t>Do expert programmers possess programming plans and discourse rules?</a:t>
            </a:r>
          </a:p>
          <a:p>
            <a:r>
              <a:rPr lang="en-US" smtClean="0"/>
              <a:t>Programming plans:</a:t>
            </a:r>
          </a:p>
          <a:p>
            <a:pPr lvl="1"/>
            <a:r>
              <a:rPr lang="en-US" smtClean="0"/>
              <a:t>Programmfragmente, die stereotypische Handlungssequenzen repräsentieren, z.B., Itemsuche in Liste</a:t>
            </a:r>
          </a:p>
          <a:p>
            <a:r>
              <a:rPr lang="en-US" smtClean="0"/>
              <a:t>Discourse rules</a:t>
            </a:r>
          </a:p>
          <a:p>
            <a:pPr lvl="1"/>
            <a:r>
              <a:rPr lang="en-US" smtClean="0"/>
              <a:t>Coding conventions, z.B., Variablennamen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Pläne; 2 Stufen: konform oder nicht-konform</a:t>
            </a:r>
          </a:p>
          <a:p>
            <a:pPr lvl="1"/>
            <a:r>
              <a:rPr lang="en-US" smtClean="0"/>
              <a:t>Aufgabe; 4 Stufen</a:t>
            </a:r>
          </a:p>
          <a:p>
            <a:pPr lvl="1"/>
            <a:r>
              <a:rPr lang="en-US" smtClean="0"/>
              <a:t>Erfahrung; 2 Stufen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Korrektheit von Antworten</a:t>
            </a:r>
          </a:p>
          <a:p>
            <a:pPr lvl="1"/>
            <a:r>
              <a:rPr lang="en-US" smtClean="0"/>
              <a:t>Antwortzeit</a:t>
            </a:r>
          </a:p>
          <a:p>
            <a:r>
              <a:rPr lang="en-US" smtClean="0"/>
              <a:t>Störvariable:</a:t>
            </a:r>
          </a:p>
          <a:p>
            <a:pPr lvl="1"/>
            <a:r>
              <a:rPr lang="en-US" smtClean="0"/>
              <a:t>Motivation (5$ für Teilnahme)</a:t>
            </a:r>
          </a:p>
          <a:p>
            <a:pPr lvl="1"/>
            <a:r>
              <a:rPr lang="en-US" smtClean="0"/>
              <a:t>Reihenfolge (Randomisierung)</a:t>
            </a:r>
          </a:p>
          <a:p>
            <a:pPr lvl="1"/>
            <a:r>
              <a:rPr lang="en-US" smtClean="0"/>
              <a:t>Zeitdruck (kein Zeitlimit)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Unabhängige Variablen:</a:t>
            </a:r>
          </a:p>
          <a:p>
            <a:pPr lvl="1"/>
            <a:r>
              <a:rPr lang="en-US" smtClean="0"/>
              <a:t>Typsystem</a:t>
            </a:r>
          </a:p>
          <a:p>
            <a:pPr lvl="2"/>
            <a:r>
              <a:rPr lang="en-US" smtClean="0"/>
              <a:t>2 Stufen (statisch und dynamisch)</a:t>
            </a:r>
          </a:p>
          <a:p>
            <a:pPr lvl="2"/>
            <a:r>
              <a:rPr lang="en-US" smtClean="0"/>
              <a:t>2 gleiche Programmiersprachen mit unterschiedlichem Typsystem</a:t>
            </a:r>
          </a:p>
          <a:p>
            <a:pPr lvl="1"/>
            <a:r>
              <a:rPr lang="en-US" smtClean="0"/>
              <a:t>Aufgabe</a:t>
            </a:r>
          </a:p>
          <a:p>
            <a:pPr lvl="2"/>
            <a:r>
              <a:rPr lang="en-US" smtClean="0"/>
              <a:t>2 Stufen (Scanner und Parser)</a:t>
            </a:r>
          </a:p>
          <a:p>
            <a:r>
              <a:rPr lang="en-US" smtClean="0"/>
              <a:t>Abhängige Variablen:</a:t>
            </a:r>
          </a:p>
          <a:p>
            <a:pPr lvl="1"/>
            <a:r>
              <a:rPr lang="en-US" smtClean="0"/>
              <a:t>Entwicklungszeit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 verschiedene Programme in jeweils 2 Versionen in Pascal</a:t>
            </a:r>
          </a:p>
          <a:p>
            <a:r>
              <a:rPr lang="en-US" smtClean="0"/>
              <a:t>Auf Papier</a:t>
            </a:r>
          </a:p>
          <a:p>
            <a:r>
              <a:rPr lang="en-US" smtClean="0"/>
              <a:t>Fill-in-the-blank: Probanden sollten fehlende Codezeile ersetzen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(1. Semester, oder mindestens 3 Programmierkurse bzw. Master)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Probanden bearbeiteten Aufgaben (keine Erwähnung von Einführung, Fragebögen,…)</a:t>
            </a:r>
          </a:p>
          <a:p>
            <a:r>
              <a:rPr lang="en-US" smtClean="0"/>
              <a:t>Keine Abweichungen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Internal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Sind die gewählten Programme, die Pläne verletzen, wirklich repräsentative Beispiele?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Construct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Messung von Programmverständnis durch Fill-in-the-blank und recall -&gt; wirklich geeignet dafür?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External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Nur einige discourse rules</a:t>
            </a:r>
          </a:p>
          <a:p>
            <a:r>
              <a:rPr lang="en-US" smtClean="0"/>
              <a:t>Abhängig von Programmiersprache (Pascal)</a:t>
            </a:r>
          </a:p>
          <a:p>
            <a:r>
              <a:rPr lang="en-US" smtClean="0"/>
              <a:t>Nur kurze Programme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Anwendung von Plänen oder nicht (top-down vs. bottom-up comprehension)</a:t>
            </a:r>
          </a:p>
          <a:p>
            <a:r>
              <a:rPr lang="en-US" smtClean="0"/>
              <a:t>Bei Programmen, die Pläne verletzen, verhielten sich Probanden so, als würden die Pläne eingehalten werden</a:t>
            </a:r>
          </a:p>
          <a:p>
            <a:r>
              <a:rPr lang="en-US" smtClean="0"/>
              <a:t>Pläne sollten eingehalten werden, sonst werden Experten so schlecht wie Anfänger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Bewertung der 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Darstellung Daten und Interpretation der Daten nicht getrennt</a:t>
            </a:r>
          </a:p>
          <a:p>
            <a:r>
              <a:rPr lang="en-US" smtClean="0"/>
              <a:t>Interpretation könnte tiefer gehen (allerdings: Artikel ist von 1984; da galten vmtl. Andere Konventionen)</a:t>
            </a:r>
          </a:p>
          <a:p>
            <a:r>
              <a:rPr lang="en-US" smtClean="0"/>
              <a:t>Vermischung von Conclusion und Interpretation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Understanding Exception Handling: Viewpoints of Novices and Experts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Herausfinden, wie Anfänger und Experten mit Exceptions umgehen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Tool-erfahrung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42909" y="2507302"/>
          <a:ext cx="79296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Kontroll-Technik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Gemessen/Gesichert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642909" y="3248982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Matching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Erfahrung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Um möglichst genaue Einschätzung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von Erfahrung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642909" y="4069096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Konstant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 Sprache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Garantiert gleiche Erfahrung aller Probanden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642909" y="4892056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Konstant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Neues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Tool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Garantiert gleiche Erfahrung aller Probanden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642910" y="3317251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Erfahrung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2910" y="4071942"/>
            <a:ext cx="1340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Programmier-</a:t>
            </a:r>
          </a:p>
          <a:p>
            <a:r>
              <a:rPr lang="en-US" sz="1600" smtClean="0"/>
              <a:t>sprache</a:t>
            </a:r>
            <a:endParaRPr lang="en-US" sz="1600"/>
          </a:p>
        </p:txBody>
      </p:sp>
      <p:sp>
        <p:nvSpPr>
          <p:cNvPr id="24" name="Rechteck 23"/>
          <p:cNvSpPr/>
          <p:nvPr/>
        </p:nvSpPr>
        <p:spPr>
          <a:xfrm>
            <a:off x="642910" y="4876396"/>
            <a:ext cx="1414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Tool-</a:t>
            </a:r>
          </a:p>
          <a:p>
            <a:r>
              <a:rPr lang="en-US" sz="1600" smtClean="0"/>
              <a:t>erfahrung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Unabhängig: Erfahrungslevel</a:t>
            </a:r>
          </a:p>
          <a:p>
            <a:pPr lvl="1"/>
            <a:r>
              <a:rPr lang="en-US" smtClean="0"/>
              <a:t>Anfänger</a:t>
            </a:r>
          </a:p>
          <a:p>
            <a:pPr lvl="1"/>
            <a:r>
              <a:rPr lang="en-US" smtClean="0"/>
              <a:t>Experte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Exception-Handling-Strategien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Erfahrung mit Java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Material-Anfänger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Beispiel-Fragen aus dem Interview-Leitfaden:</a:t>
            </a:r>
          </a:p>
          <a:p>
            <a:pPr lvl="1"/>
            <a:r>
              <a:rPr lang="en-US" smtClean="0"/>
              <a:t>What approach do you follow to understand exception-flow information in a program?</a:t>
            </a:r>
          </a:p>
          <a:p>
            <a:pPr lvl="1"/>
            <a:r>
              <a:rPr lang="en-US" smtClean="0"/>
              <a:t>When working with code (e.g., coding, testing, reviewing, and understanding) how often do you pay attention to the functionality associated with exception-handling?</a:t>
            </a:r>
          </a:p>
          <a:p>
            <a:pPr lvl="1"/>
            <a:r>
              <a:rPr lang="en-US" smtClean="0"/>
              <a:t>Are there scenarios in which you avoid/ignore using exception-handling in your programs? (Yes/No) If yes, when do you do so? Why do you do this?</a:t>
            </a:r>
          </a:p>
          <a:p>
            <a:pPr lvl="1"/>
            <a:r>
              <a:rPr lang="en-US" smtClean="0"/>
              <a:t>Are you satisfied with the way you approach understanding the program with respect to exceptions? (Yes/No/Maybe)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Material-Experten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Beispiel-Fragen aus dem Interview-Leitfaden:</a:t>
            </a:r>
          </a:p>
          <a:p>
            <a:pPr lvl="1"/>
            <a:r>
              <a:rPr lang="en-US" smtClean="0"/>
              <a:t>How do you perceive error/exception-handling when you are coding/designing? Why?</a:t>
            </a:r>
          </a:p>
          <a:p>
            <a:pPr lvl="1"/>
            <a:r>
              <a:rPr lang="en-US" smtClean="0"/>
              <a:t>When do you typically start thinking about exceptional conditions? Has your strategy changed over time? How? What factors caused these changes?</a:t>
            </a:r>
          </a:p>
          <a:p>
            <a:pPr lvl="1"/>
            <a:r>
              <a:rPr lang="en-US" smtClean="0"/>
              <a:t>Have you worked with junior/novice developers? Have you observed any typical patterns in the way they handle the exceptions?</a:t>
            </a:r>
          </a:p>
          <a:p>
            <a:pPr lvl="1"/>
            <a:r>
              <a:rPr lang="en-US" smtClean="0"/>
              <a:t>How did you learn about exception-handling? (Educated in the work place/college/learned on your own.)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Probanden/Design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Anfänger:</a:t>
            </a:r>
          </a:p>
          <a:p>
            <a:pPr lvl="1"/>
            <a:r>
              <a:rPr lang="en-US" smtClean="0"/>
              <a:t>8 Praktikanten, graduate students</a:t>
            </a:r>
          </a:p>
          <a:p>
            <a:pPr lvl="1"/>
            <a:r>
              <a:rPr lang="en-US" smtClean="0"/>
              <a:t>Im Durchschnitt 2 Jahre Programmiererfahrung</a:t>
            </a:r>
          </a:p>
          <a:p>
            <a:pPr lvl="1"/>
            <a:endParaRPr lang="en-US" smtClean="0"/>
          </a:p>
          <a:p>
            <a:r>
              <a:rPr lang="en-US" smtClean="0"/>
              <a:t>Experten</a:t>
            </a:r>
          </a:p>
          <a:p>
            <a:pPr lvl="1"/>
            <a:r>
              <a:rPr lang="en-US" smtClean="0"/>
              <a:t>6 Experten von 5 verschiedenen Firmen</a:t>
            </a:r>
          </a:p>
          <a:p>
            <a:pPr lvl="1"/>
            <a:r>
              <a:rPr lang="en-US" smtClean="0"/>
              <a:t>Min. 5 Jahre professionelle Programmiererfahrung</a:t>
            </a:r>
          </a:p>
          <a:p>
            <a:endParaRPr lang="en-US" smtClean="0"/>
          </a:p>
          <a:p>
            <a:r>
              <a:rPr lang="en-US" smtClean="0"/>
              <a:t>Jeder Proband wurde einmal befragt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Vorher Aufklärung, Erlaubnis über Audioaufzeichung und e-Mail-Kontakt</a:t>
            </a:r>
          </a:p>
          <a:p>
            <a:r>
              <a:rPr lang="en-US" smtClean="0"/>
              <a:t>Ca. 1 Stunde pro Proband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Auswertung-Anfänger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Zusammenfassung der Antworten der Probanden in 3 Kategorien</a:t>
            </a:r>
          </a:p>
          <a:p>
            <a:pPr lvl="1"/>
            <a:r>
              <a:rPr lang="en-US" smtClean="0"/>
              <a:t>Approaching Exception Handling (ignore)</a:t>
            </a:r>
          </a:p>
          <a:p>
            <a:pPr lvl="1"/>
            <a:r>
              <a:rPr lang="en-US" smtClean="0"/>
              <a:t>Using Exception Handling (debugging)</a:t>
            </a:r>
          </a:p>
          <a:p>
            <a:pPr lvl="1"/>
            <a:r>
              <a:rPr lang="en-US" smtClean="0"/>
              <a:t>Perceiving Exception Handling (forced)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Auswertung-Experten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Zusammenfassung der Antworten der Probanden in 3 Kategorien</a:t>
            </a:r>
          </a:p>
          <a:p>
            <a:pPr lvl="1"/>
            <a:r>
              <a:rPr lang="en-US" smtClean="0"/>
              <a:t>Approaching Exception Handling (handle right away)</a:t>
            </a:r>
          </a:p>
          <a:p>
            <a:pPr lvl="1"/>
            <a:r>
              <a:rPr lang="en-US" smtClean="0"/>
              <a:t>Using Exception Handling (failing gracefully in unexpected situations)</a:t>
            </a:r>
          </a:p>
          <a:p>
            <a:pPr lvl="1"/>
            <a:r>
              <a:rPr lang="en-US" smtClean="0"/>
              <a:t>Perceiving Exception Handling (forced)</a:t>
            </a:r>
          </a:p>
          <a:p>
            <a:r>
              <a:rPr lang="en-US" smtClean="0"/>
              <a:t>Strategie von Anfängern:</a:t>
            </a:r>
          </a:p>
          <a:p>
            <a:pPr lvl="1"/>
            <a:r>
              <a:rPr lang="en-US" smtClean="0"/>
              <a:t>Ignorieren</a:t>
            </a:r>
          </a:p>
          <a:p>
            <a:pPr lvl="1"/>
            <a:r>
              <a:rPr lang="en-US" smtClean="0"/>
              <a:t>Verallgemeinern</a:t>
            </a:r>
          </a:p>
          <a:p>
            <a:pPr lvl="1"/>
            <a:r>
              <a:rPr lang="en-US" smtClean="0"/>
              <a:t>Fehlendes Logging/unvollständiges weiterreichen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Internal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Interviews mit Experten nicht face-to-face</a:t>
            </a:r>
          </a:p>
          <a:p>
            <a:pPr lvl="1"/>
            <a:r>
              <a:rPr lang="en-US" smtClean="0"/>
              <a:t>Kontrolliert durch Aufzeichung der Daten und email-Kontakt bei Nachfragen</a:t>
            </a:r>
          </a:p>
          <a:p>
            <a:r>
              <a:rPr lang="en-US" smtClean="0"/>
              <a:t>Bei Anfänger Fokus auf Java, bei Experten mehrere Sprachen</a:t>
            </a:r>
          </a:p>
          <a:p>
            <a:pPr lvl="1"/>
            <a:r>
              <a:rPr lang="en-US" smtClean="0"/>
              <a:t>Durch Ergebnisse von Anfängern Experten-Befragung erweitert</a:t>
            </a:r>
          </a:p>
          <a:p>
            <a:pPr lvl="1"/>
            <a:r>
              <a:rPr lang="en-US" smtClean="0"/>
              <a:t>Beide Gruppen haben von sich aus immer andere Sprachen mit Java verglichen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Construct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Interview-Leitfaden könnte Probanden beeinflusst haben oder unvollständig sein</a:t>
            </a:r>
          </a:p>
          <a:p>
            <a:pPr lvl="1"/>
            <a:r>
              <a:rPr lang="en-US" smtClean="0"/>
              <a:t>Wurde in Pilotstudie getestet und angepasst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External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Stichprobengröße (aber qualitative Studie erlaubt kleinere Größe)</a:t>
            </a:r>
          </a:p>
          <a:p>
            <a:r>
              <a:rPr lang="en-US" smtClean="0"/>
              <a:t>Anfänger aus einer Firma, Experten aus verschiedenen</a:t>
            </a:r>
          </a:p>
          <a:p>
            <a:pPr lvl="1"/>
            <a:r>
              <a:rPr lang="en-US" smtClean="0"/>
              <a:t>Könnte zu kulturell-organisatorischem Bias führen</a:t>
            </a:r>
          </a:p>
          <a:p>
            <a:pPr lvl="1"/>
            <a:r>
              <a:rPr lang="en-US" smtClean="0"/>
              <a:t>Aber Studenten haben gerade angefangen, hatten also genau wie Experten unterschiedlichen Hintergrund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Purity, ein paar Bibliotheken</a:t>
            </a:r>
          </a:p>
          <a:p>
            <a:r>
              <a:rPr lang="en-US" smtClean="0"/>
              <a:t>PurityIDE</a:t>
            </a:r>
          </a:p>
          <a:p>
            <a:r>
              <a:rPr lang="en-US" smtClean="0"/>
              <a:t>-&gt; beides kontrolliert am besten die Einflüsse von Sprache und IDE</a:t>
            </a:r>
          </a:p>
          <a:p>
            <a:endParaRPr lang="en-US" smtClean="0"/>
          </a:p>
          <a:p>
            <a:r>
              <a:rPr lang="en-US" smtClean="0"/>
              <a:t>Spezifikation eines Parsers in kontext-freier Grammatik</a:t>
            </a:r>
          </a:p>
          <a:p>
            <a:r>
              <a:rPr lang="en-US" smtClean="0"/>
              <a:t>Geheimhaltungserklärung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Finden von Kategorien in Antworten</a:t>
            </a:r>
          </a:p>
          <a:p>
            <a:r>
              <a:rPr lang="en-US" smtClean="0"/>
              <a:t>Beispiel-Aussagen von Probanden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Shah, Görg, and Harrold. Understanding Exception Handling: Viewpoints of Novices and Experts. TSE, 36(2), pp. 150-161, 2010.</a:t>
            </a:r>
          </a:p>
          <a:p>
            <a:r>
              <a:rPr lang="en-US" smtClean="0"/>
              <a:t>Nachfolgeexperimente:</a:t>
            </a:r>
          </a:p>
          <a:p>
            <a:pPr lvl="1"/>
            <a:r>
              <a:rPr lang="en-US" sz="2600" smtClean="0"/>
              <a:t>Shah and Harrold. Exception Handling Negligence Due To Intra-Individual Goal Conflicts. CHASE, pp. 80-83, 2009.</a:t>
            </a:r>
          </a:p>
          <a:p>
            <a:pPr lvl="1"/>
            <a:r>
              <a:rPr lang="en-US" sz="2600" smtClean="0"/>
              <a:t>H. Shah, Görg, and Harrold. Visualization of exception handling constructs to support program understanding. In </a:t>
            </a:r>
            <a:r>
              <a:rPr lang="en-US" sz="2600" i="1" smtClean="0"/>
              <a:t>Proceedings of the 4th ACM Symposium on Software Visuallization, </a:t>
            </a:r>
            <a:r>
              <a:rPr lang="en-US" sz="2600" smtClean="0"/>
              <a:t>pages 19–28, Sep 2008.</a:t>
            </a:r>
          </a:p>
          <a:p>
            <a:pPr lvl="1"/>
            <a:r>
              <a:rPr lang="en-US" sz="2600" smtClean="0"/>
              <a:t>Shah, Görg, and Harrold. Why do developers neglect exception handling? In </a:t>
            </a:r>
            <a:r>
              <a:rPr lang="en-US" sz="2600" i="1" smtClean="0"/>
              <a:t>Proceedings of the 4th International Workshop on Exception Handling, pages 62–68, </a:t>
            </a:r>
            <a:r>
              <a:rPr lang="en-US" sz="2600" smtClean="0"/>
              <a:t>Nov 2008.</a:t>
            </a:r>
            <a:endParaRPr lang="en-US" sz="2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Allgemein: Threats to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Threat beschreiben</a:t>
            </a:r>
          </a:p>
          <a:p>
            <a:r>
              <a:rPr lang="en-US" smtClean="0"/>
              <a:t>Mögliche Auswirkung erklären</a:t>
            </a:r>
          </a:p>
          <a:p>
            <a:r>
              <a:rPr lang="en-US" smtClean="0"/>
              <a:t>Darlegen, wie und warum Threat minimiert wurde, bzw. warum Minimierung nicht möglich war</a:t>
            </a:r>
          </a:p>
          <a:p>
            <a:r>
              <a:rPr lang="en-US" smtClean="0"/>
              <a:t>Dabei Einteilung:</a:t>
            </a:r>
          </a:p>
          <a:p>
            <a:pPr lvl="1"/>
            <a:r>
              <a:rPr lang="en-US" smtClean="0"/>
              <a:t>Internal validity</a:t>
            </a:r>
          </a:p>
          <a:p>
            <a:pPr lvl="1"/>
            <a:r>
              <a:rPr lang="en-US" smtClean="0"/>
              <a:t>External validity</a:t>
            </a:r>
          </a:p>
          <a:p>
            <a:pPr lvl="1"/>
            <a:r>
              <a:rPr lang="en-US" smtClean="0"/>
              <a:t>(Construct validity)</a:t>
            </a:r>
          </a:p>
          <a:p>
            <a:pPr lvl="1"/>
            <a:r>
              <a:rPr lang="en-US" smtClean="0"/>
              <a:t>(Statistical conclusion validity)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Allgemein: 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Bestätigung der Hypothese</a:t>
            </a:r>
          </a:p>
          <a:p>
            <a:pPr lvl="1"/>
            <a:r>
              <a:rPr lang="en-US" smtClean="0"/>
              <a:t>Nochmal kurz Erklärung/Begründung zusammenfassen, die zur Aufstellung der Forschungshypothese führte</a:t>
            </a:r>
          </a:p>
          <a:p>
            <a:pPr lvl="1"/>
            <a:r>
              <a:rPr lang="en-US" smtClean="0"/>
              <a:t>Evtl. zusätzliche/besondere Ergebnisse erwähnen</a:t>
            </a:r>
          </a:p>
          <a:p>
            <a:r>
              <a:rPr lang="en-US" smtClean="0"/>
              <a:t>Ablehnen der Hypothese</a:t>
            </a:r>
          </a:p>
          <a:p>
            <a:pPr lvl="1"/>
            <a:r>
              <a:rPr lang="en-US" smtClean="0"/>
              <a:t>Begründen, warum Hypothese nicht bestätigt werden konnte</a:t>
            </a:r>
          </a:p>
          <a:p>
            <a:pPr lvl="1">
              <a:buNone/>
            </a:pPr>
            <a:r>
              <a:rPr lang="en-US" smtClean="0"/>
              <a:t>-&gt; educated guesses, weitere Datenanalyse (z.B. Kommentare der Probanden), Heranziehen von Quellen mit ähnlichen Ergebnissen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Scanner:</a:t>
            </a:r>
          </a:p>
          <a:p>
            <a:pPr marL="914400" lvl="1" indent="-514350"/>
            <a:r>
              <a:rPr lang="en-US" smtClean="0"/>
              <a:t>Scannt Wort und entfernt Sonderzeichen</a:t>
            </a:r>
          </a:p>
          <a:p>
            <a:pPr marL="914400" lvl="1" indent="-514350"/>
            <a:r>
              <a:rPr lang="en-US" smtClean="0"/>
              <a:t>Characters als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Parser:</a:t>
            </a:r>
          </a:p>
          <a:p>
            <a:pPr marL="914400" lvl="1" indent="-514350"/>
            <a:r>
              <a:rPr lang="en-US" smtClean="0"/>
              <a:t>Bekommt Wort als Input</a:t>
            </a:r>
          </a:p>
          <a:p>
            <a:pPr marL="914400" lvl="1" indent="-514350"/>
            <a:r>
              <a:rPr lang="en-US" smtClean="0"/>
              <a:t>Gibt wahr oder falsch aus, abhängig davon, ob Wort Teil der Grammatik ist</a:t>
            </a:r>
          </a:p>
          <a:p>
            <a:pPr marL="914400" lvl="1" indent="-514350"/>
            <a:endParaRPr lang="en-US" smtClean="0"/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Latin Square</a:t>
            </a:r>
          </a:p>
          <a:p>
            <a:r>
              <a:rPr lang="en-US" smtClean="0"/>
              <a:t>Within-Subjects nicht sinnvoll, da man in einem Typsystem denkt</a:t>
            </a:r>
          </a:p>
          <a:p>
            <a:r>
              <a:rPr lang="en-US" smtClean="0"/>
              <a:t>Zeitaufwand zu lang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49 Bachelor-Studenten</a:t>
            </a:r>
          </a:p>
          <a:p>
            <a:r>
              <a:rPr lang="en-US" smtClean="0"/>
              <a:t>Erfahrung mit formalen Sprachen und Java</a:t>
            </a:r>
          </a:p>
          <a:p>
            <a:r>
              <a:rPr lang="en-US" smtClean="0"/>
              <a:t>Unerfahren mit Parser-Implementierung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PresentationFormat>Bildschirmpräsentation (4:3)</PresentationFormat>
  <Paragraphs>389</Paragraphs>
  <Slides>63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4" baseType="lpstr">
      <vt:lpstr>Larissa-Design</vt:lpstr>
      <vt:lpstr>Experimentbeispiele</vt:lpstr>
      <vt:lpstr>An Experiment about Static and Dynamic Type Systems</vt:lpstr>
      <vt:lpstr>Objective</vt:lpstr>
      <vt:lpstr>Variablen (1)</vt:lpstr>
      <vt:lpstr>Variablen (2)</vt:lpstr>
      <vt:lpstr>Material</vt:lpstr>
      <vt:lpstr>Aufgabe</vt:lpstr>
      <vt:lpstr>Design</vt:lpstr>
      <vt:lpstr>Probanden</vt:lpstr>
      <vt:lpstr>Ausführung</vt:lpstr>
      <vt:lpstr>Deviation</vt:lpstr>
      <vt:lpstr>Threats to Internal Validity</vt:lpstr>
      <vt:lpstr>Threats to Internal Validity (cont.)</vt:lpstr>
      <vt:lpstr>Threats to Construct Validity</vt:lpstr>
      <vt:lpstr>Threats to External Validity</vt:lpstr>
      <vt:lpstr>Interpretation (Scanner)</vt:lpstr>
      <vt:lpstr>Interpretation (Parser)</vt:lpstr>
      <vt:lpstr>Bewertung der Interpretation</vt:lpstr>
      <vt:lpstr>Using Students as Subjects</vt:lpstr>
      <vt:lpstr>Objective</vt:lpstr>
      <vt:lpstr>Variablen</vt:lpstr>
      <vt:lpstr>Material/Task</vt:lpstr>
      <vt:lpstr>Design</vt:lpstr>
      <vt:lpstr>Probanden</vt:lpstr>
      <vt:lpstr>Ausführung/Deviation</vt:lpstr>
      <vt:lpstr>Threats to Validity</vt:lpstr>
      <vt:lpstr>Interpretation</vt:lpstr>
      <vt:lpstr>An Empirical Study of the Effects of Personality in Pair Programming using the Five-Factor Model</vt:lpstr>
      <vt:lpstr>Objective</vt:lpstr>
      <vt:lpstr>Variablen</vt:lpstr>
      <vt:lpstr>Material/Aufgabe</vt:lpstr>
      <vt:lpstr>Probanden</vt:lpstr>
      <vt:lpstr>Ausführung/Deviation</vt:lpstr>
      <vt:lpstr>Threats to Internal Validity</vt:lpstr>
      <vt:lpstr>Threats to External Validity</vt:lpstr>
      <vt:lpstr>Interpretation</vt:lpstr>
      <vt:lpstr>Empirical Studies of Programming Knowledge</vt:lpstr>
      <vt:lpstr>Objective</vt:lpstr>
      <vt:lpstr>Variables</vt:lpstr>
      <vt:lpstr>Material/Aufgabe</vt:lpstr>
      <vt:lpstr>Probanden</vt:lpstr>
      <vt:lpstr>Ausführung/Deviation</vt:lpstr>
      <vt:lpstr>Threats to Internal Validity</vt:lpstr>
      <vt:lpstr>Threats to Construct Validity</vt:lpstr>
      <vt:lpstr>Threats to External Validity</vt:lpstr>
      <vt:lpstr>Interpretation</vt:lpstr>
      <vt:lpstr>Bewertung der Interpretation</vt:lpstr>
      <vt:lpstr>Understanding Exception Handling: Viewpoints of Novices and Experts</vt:lpstr>
      <vt:lpstr>Objective</vt:lpstr>
      <vt:lpstr>Variablen</vt:lpstr>
      <vt:lpstr>Material-Anfänger</vt:lpstr>
      <vt:lpstr>Material-Experten</vt:lpstr>
      <vt:lpstr>Probanden/Design</vt:lpstr>
      <vt:lpstr>Ausführung</vt:lpstr>
      <vt:lpstr>Auswertung-Anfänger</vt:lpstr>
      <vt:lpstr>Auswertung-Experten</vt:lpstr>
      <vt:lpstr>Threats to Internal Validity</vt:lpstr>
      <vt:lpstr>Threats to Construct Validity</vt:lpstr>
      <vt:lpstr>Threats to External Validity</vt:lpstr>
      <vt:lpstr>Interpretation</vt:lpstr>
      <vt:lpstr>Literatur</vt:lpstr>
      <vt:lpstr>Allgemein: Threats to Validity</vt:lpstr>
      <vt:lpstr>Allgemein: Interpretation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540</cp:revision>
  <dcterms:modified xsi:type="dcterms:W3CDTF">2013-01-21T09:27:59Z</dcterms:modified>
</cp:coreProperties>
</file>