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9" r:id="rId3"/>
    <p:sldId id="268" r:id="rId4"/>
    <p:sldId id="269" r:id="rId5"/>
    <p:sldId id="257" r:id="rId6"/>
    <p:sldId id="273" r:id="rId7"/>
    <p:sldId id="275" r:id="rId8"/>
    <p:sldId id="258" r:id="rId9"/>
    <p:sldId id="299" r:id="rId10"/>
    <p:sldId id="259" r:id="rId11"/>
    <p:sldId id="300" r:id="rId12"/>
    <p:sldId id="301" r:id="rId13"/>
    <p:sldId id="260" r:id="rId14"/>
    <p:sldId id="302" r:id="rId15"/>
    <p:sldId id="262" r:id="rId16"/>
    <p:sldId id="303" r:id="rId17"/>
    <p:sldId id="261" r:id="rId18"/>
    <p:sldId id="304" r:id="rId19"/>
    <p:sldId id="264" r:id="rId20"/>
    <p:sldId id="305" r:id="rId21"/>
    <p:sldId id="263" r:id="rId22"/>
    <p:sldId id="306" r:id="rId23"/>
    <p:sldId id="265" r:id="rId24"/>
    <p:sldId id="307" r:id="rId25"/>
    <p:sldId id="266" r:id="rId26"/>
    <p:sldId id="267" r:id="rId27"/>
    <p:sldId id="308" r:id="rId28"/>
    <p:sldId id="309" r:id="rId29"/>
    <p:sldId id="310" r:id="rId30"/>
    <p:sldId id="311" r:id="rId31"/>
    <p:sldId id="272" r:id="rId32"/>
    <p:sldId id="312" r:id="rId33"/>
    <p:sldId id="313" r:id="rId34"/>
    <p:sldId id="314" r:id="rId35"/>
    <p:sldId id="276" r:id="rId36"/>
    <p:sldId id="271" r:id="rId37"/>
    <p:sldId id="277" r:id="rId38"/>
    <p:sldId id="278" r:id="rId39"/>
    <p:sldId id="270" r:id="rId40"/>
    <p:sldId id="274" r:id="rId4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7" autoAdjust="0"/>
  </p:normalViewPr>
  <p:slideViewPr>
    <p:cSldViewPr>
      <p:cViewPr>
        <p:scale>
          <a:sx n="100" d="100"/>
          <a:sy n="100" d="100"/>
        </p:scale>
        <p:origin x="-90" y="-96"/>
      </p:cViewPr>
      <p:guideLst>
        <p:guide orient="horz" pos="27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26.06.2014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12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673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24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300192" y="47667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0" r:id="rId5"/>
    <p:sldLayoutId id="2147483662" r:id="rId6"/>
    <p:sldLayoutId id="2147483661" r:id="rId7"/>
    <p:sldLayoutId id="2147483664" r:id="rId8"/>
    <p:sldLayoutId id="2147483663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.org/conferences_events/conferences/publishing/templat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von </a:t>
            </a:r>
            <a:r>
              <a:rPr lang="en-US" dirty="0" err="1" smtClean="0"/>
              <a:t>Experimentberichten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Unabhängige Variable</a:t>
            </a:r>
          </a:p>
          <a:p>
            <a:r>
              <a:rPr lang="en-US" smtClean="0"/>
              <a:t>Abhängige Variable</a:t>
            </a:r>
          </a:p>
          <a:p>
            <a:r>
              <a:rPr lang="en-US" smtClean="0"/>
              <a:t>Jeweils Operationalisierung und Stufen</a:t>
            </a:r>
          </a:p>
          <a:p>
            <a:r>
              <a:rPr lang="en-US" smtClean="0"/>
              <a:t>Störvariablen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857224" y="4143380"/>
          <a:ext cx="778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071570"/>
                <a:gridCol w="2500330"/>
                <a:gridCol w="1100145"/>
                <a:gridCol w="161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Kontroll-Technik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Gemessen/Gesichert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2357422" y="5000636"/>
            <a:ext cx="100013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Konstant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428992" y="5000636"/>
            <a:ext cx="25003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Um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Einfluss</a:t>
            </a:r>
            <a:r>
              <a:rPr 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auszuschließen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929322" y="5006980"/>
            <a:ext cx="10715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ysClr val="windowText" lastClr="000000"/>
                </a:solidFill>
              </a:rPr>
              <a:t>PurityIDE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00892" y="5006980"/>
            <a:ext cx="1643074" cy="70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Ähnlich</a:t>
            </a:r>
            <a:r>
              <a:rPr lang="en-US" sz="1600" dirty="0" smtClean="0">
                <a:solidFill>
                  <a:schemeClr val="tx1"/>
                </a:solidFill>
              </a:rPr>
              <a:t> Eclipse, </a:t>
            </a:r>
            <a:r>
              <a:rPr lang="en-US" sz="1600" dirty="0" err="1" smtClean="0">
                <a:solidFill>
                  <a:schemeClr val="tx1"/>
                </a:solidFill>
              </a:rPr>
              <a:t>nur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Standardfeatures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7224" y="5006980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Toolerfahrung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57224" y="4849968"/>
            <a:ext cx="7787536" cy="943934"/>
            <a:chOff x="928662" y="4849968"/>
            <a:chExt cx="7787536" cy="943934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928662" y="5784866"/>
              <a:ext cx="77867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 flipH="1" flipV="1">
              <a:off x="8251057" y="5322107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 flipH="1" flipV="1">
              <a:off x="465109" y="5321313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 flipH="1" flipV="1">
              <a:off x="6639397" y="5315425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5542117" y="532876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 flipH="1" flipV="1">
              <a:off x="3042757" y="5316379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 flipH="1" flipV="1">
              <a:off x="1968337" y="531352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Typsysteme</a:t>
            </a:r>
            <a:r>
              <a:rPr lang="en-US" dirty="0" smtClean="0"/>
              <a:t>: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Unabhängige Variablen:</a:t>
            </a:r>
          </a:p>
          <a:p>
            <a:pPr lvl="1"/>
            <a:r>
              <a:rPr lang="en-US" smtClean="0"/>
              <a:t>Typsystem</a:t>
            </a:r>
          </a:p>
          <a:p>
            <a:pPr lvl="2"/>
            <a:r>
              <a:rPr lang="en-US" smtClean="0"/>
              <a:t>2 Stufen (statisch und dynamisch)</a:t>
            </a:r>
          </a:p>
          <a:p>
            <a:pPr lvl="2"/>
            <a:r>
              <a:rPr lang="en-US" smtClean="0"/>
              <a:t>2 gleiche Programmiersprachen mit unterschiedlichem Typsystem</a:t>
            </a:r>
          </a:p>
          <a:p>
            <a:pPr lvl="1"/>
            <a:r>
              <a:rPr lang="en-US" smtClean="0"/>
              <a:t>Aufgabe</a:t>
            </a:r>
          </a:p>
          <a:p>
            <a:pPr lvl="2"/>
            <a:r>
              <a:rPr lang="en-US" smtClean="0"/>
              <a:t>2 Stufen (Scanner und Parser)</a:t>
            </a:r>
          </a:p>
          <a:p>
            <a:r>
              <a:rPr lang="en-US" smtClean="0"/>
              <a:t>Abhängige Variablen:</a:t>
            </a:r>
          </a:p>
          <a:p>
            <a:pPr lvl="1"/>
            <a:r>
              <a:rPr lang="en-US" smtClean="0"/>
              <a:t>Entwicklungszeit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2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Typsysteme</a:t>
            </a:r>
            <a:r>
              <a:rPr lang="en-US" dirty="0" smtClean="0"/>
              <a:t>: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Tool-erfahrung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42909" y="2507302"/>
          <a:ext cx="79296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Kontroll-Technik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Gemessen/Gesichert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642909" y="3248982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Erfahrung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Um möglichst genaue Einschätzung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von Erfahrung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642909" y="406909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 Sprache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642909" y="489205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Neues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Tool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642910" y="3317251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Erfahrung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2910" y="4071942"/>
            <a:ext cx="1340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Programmier-</a:t>
            </a:r>
          </a:p>
          <a:p>
            <a:r>
              <a:rPr lang="en-US" sz="1600" smtClean="0"/>
              <a:t>sprache</a:t>
            </a:r>
            <a:endParaRPr lang="en-US" sz="1600"/>
          </a:p>
        </p:txBody>
      </p:sp>
      <p:sp>
        <p:nvSpPr>
          <p:cNvPr id="24" name="Rechteck 23"/>
          <p:cNvSpPr/>
          <p:nvPr/>
        </p:nvSpPr>
        <p:spPr>
          <a:xfrm>
            <a:off x="642910" y="4876396"/>
            <a:ext cx="1414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Tool-</a:t>
            </a:r>
          </a:p>
          <a:p>
            <a:r>
              <a:rPr lang="en-US" sz="1600" smtClean="0"/>
              <a:t>erfahrung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00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Quelltexte</a:t>
            </a:r>
          </a:p>
          <a:p>
            <a:r>
              <a:rPr lang="en-US" smtClean="0"/>
              <a:t>Tools</a:t>
            </a:r>
          </a:p>
          <a:p>
            <a:r>
              <a:rPr lang="en-US" smtClean="0"/>
              <a:t>Fragebögen</a:t>
            </a:r>
          </a:p>
          <a:p>
            <a:r>
              <a:rPr lang="en-US" smtClean="0"/>
              <a:t>Jeweils, warum gerade dieses Material und warum es geeignet ist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Typsysteme</a:t>
            </a:r>
            <a:r>
              <a:rPr lang="en-US" dirty="0" smtClean="0"/>
              <a:t>: 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Purity, ein paar Bibliotheken</a:t>
            </a:r>
          </a:p>
          <a:p>
            <a:r>
              <a:rPr lang="en-US" smtClean="0"/>
              <a:t>PurityIDE</a:t>
            </a:r>
          </a:p>
          <a:p>
            <a:r>
              <a:rPr lang="en-US" smtClean="0"/>
              <a:t>-&gt; beides kontrolliert am besten die Einflüsse von Sprache und IDE</a:t>
            </a:r>
          </a:p>
          <a:p>
            <a:endParaRPr lang="en-US" smtClean="0"/>
          </a:p>
          <a:p>
            <a:r>
              <a:rPr lang="en-US" smtClean="0"/>
              <a:t>Spezifikation eines Parsers in kontext-freier Grammatik</a:t>
            </a:r>
          </a:p>
          <a:p>
            <a:r>
              <a:rPr lang="en-US" smtClean="0"/>
              <a:t>Geheimhaltungserklärung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sollten</a:t>
            </a:r>
            <a:r>
              <a:rPr lang="en-US" dirty="0" smtClean="0"/>
              <a:t> die </a:t>
            </a:r>
            <a:r>
              <a:rPr lang="en-US" dirty="0" err="1" smtClean="0"/>
              <a:t>Probanden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</a:t>
            </a:r>
            <a:r>
              <a:rPr lang="en-US" dirty="0" err="1" smtClean="0"/>
              <a:t>machen</a:t>
            </a:r>
            <a:r>
              <a:rPr lang="en-US" dirty="0" smtClean="0"/>
              <a:t>;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das, um die </a:t>
            </a:r>
            <a:r>
              <a:rPr lang="en-US" dirty="0" err="1" smtClean="0"/>
              <a:t>Hypothese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beantworten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 smtClean="0"/>
              <a:t>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Scanner:</a:t>
            </a:r>
          </a:p>
          <a:p>
            <a:pPr marL="914400" lvl="1" indent="-514350"/>
            <a:r>
              <a:rPr lang="en-US" smtClean="0"/>
              <a:t>Scannt Wort und entfernt Sonderzeichen</a:t>
            </a:r>
          </a:p>
          <a:p>
            <a:pPr marL="914400" lvl="1" indent="-514350"/>
            <a:r>
              <a:rPr lang="en-US" smtClean="0"/>
              <a:t>Characters als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Parser:</a:t>
            </a:r>
          </a:p>
          <a:p>
            <a:pPr marL="914400" lvl="1" indent="-514350"/>
            <a:r>
              <a:rPr lang="en-US" smtClean="0"/>
              <a:t>Bekommt Wort als Input</a:t>
            </a:r>
          </a:p>
          <a:p>
            <a:pPr marL="914400" lvl="1" indent="-514350"/>
            <a:r>
              <a:rPr lang="en-US" smtClean="0"/>
              <a:t>Gibt wahr oder falsch aus, abhängig davon, ob Wort Teil der Grammatik ist</a:t>
            </a:r>
          </a:p>
          <a:p>
            <a:pPr marL="914400" lvl="1" indent="-514350"/>
            <a:endParaRPr lang="en-US" smtClean="0"/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 kommen sie her?</a:t>
            </a:r>
          </a:p>
          <a:p>
            <a:r>
              <a:rPr lang="en-US" smtClean="0"/>
              <a:t>Welche charakteristischen Werte haben sie?</a:t>
            </a:r>
          </a:p>
          <a:p>
            <a:pPr lvl="1"/>
            <a:r>
              <a:rPr lang="en-US" smtClean="0"/>
              <a:t>Alles, was Störvariable sein könnte</a:t>
            </a:r>
          </a:p>
          <a:p>
            <a:pPr lvl="1"/>
            <a:r>
              <a:rPr lang="en-US" smtClean="0"/>
              <a:t>Z.B. Alter, Geschlecht, Programmiererfahrung,…</a:t>
            </a:r>
          </a:p>
          <a:p>
            <a:r>
              <a:rPr lang="en-US" smtClean="0"/>
              <a:t>Warum sind sie geeignet für die Beantwortung der Hypothese?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/>
              <a:t>Probanden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49 Bachelor-Studenten</a:t>
            </a:r>
          </a:p>
          <a:p>
            <a:r>
              <a:rPr lang="en-US" smtClean="0"/>
              <a:t>Erfahrung mit formalen Sprachen und Java</a:t>
            </a:r>
          </a:p>
          <a:p>
            <a:r>
              <a:rPr lang="en-US" smtClean="0"/>
              <a:t>Unerfahren mit Parser-Implementierung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für ein experimentelles Design wurde angewendet?</a:t>
            </a:r>
          </a:p>
          <a:p>
            <a:r>
              <a:rPr lang="en-US" smtClean="0"/>
              <a:t>Warum?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Gastvortrag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 3.7., 14 Uhr</a:t>
            </a:r>
          </a:p>
          <a:p>
            <a:r>
              <a:rPr lang="de-DE" dirty="0" smtClean="0"/>
              <a:t>Jochen </a:t>
            </a:r>
            <a:r>
              <a:rPr lang="de-DE" dirty="0" err="1" smtClean="0"/>
              <a:t>Quante</a:t>
            </a:r>
            <a:r>
              <a:rPr lang="de-DE" dirty="0" smtClean="0"/>
              <a:t> von Bosch zum Thema „Empirische Forschung in der Industrie“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7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Latin Square</a:t>
            </a:r>
          </a:p>
          <a:p>
            <a:r>
              <a:rPr lang="en-US" smtClean="0"/>
              <a:t>Within-Subjects nicht sinnvoll, da man in einem Typsystem denkt</a:t>
            </a:r>
          </a:p>
          <a:p>
            <a:r>
              <a:rPr lang="en-US" smtClean="0"/>
              <a:t>Zeitaufwand zu lang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4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Durchführung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Zeitliche</a:t>
            </a:r>
            <a:r>
              <a:rPr lang="en-US" dirty="0" smtClean="0"/>
              <a:t> </a:t>
            </a:r>
            <a:r>
              <a:rPr lang="en-US" dirty="0" err="1" smtClean="0"/>
              <a:t>Abfolge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Einführung</a:t>
            </a:r>
            <a:r>
              <a:rPr lang="en-US" dirty="0" smtClean="0"/>
              <a:t>/Training gab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 smtClean="0"/>
              <a:t>Durchführung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Erst Interview zur Erstellung der Gruppen</a:t>
            </a:r>
          </a:p>
          <a:p>
            <a:r>
              <a:rPr lang="en-US" smtClean="0"/>
              <a:t>16 Stunden Training (dynamisch)</a:t>
            </a:r>
          </a:p>
          <a:p>
            <a:r>
              <a:rPr lang="en-US" smtClean="0"/>
              <a:t>18 Stunden Training (statisch -&gt; braucht mehr Erklärung)</a:t>
            </a:r>
          </a:p>
          <a:p>
            <a:r>
              <a:rPr lang="en-US" smtClean="0"/>
              <a:t>27 Stunden, frei verteilt auf 4 Arbeitstage</a:t>
            </a:r>
          </a:p>
          <a:p>
            <a:r>
              <a:rPr lang="en-US" smtClean="0"/>
              <a:t>Probanden durften kein Material mit nach Hause nehmen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Abweichung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Abweichungen traten auf?</a:t>
            </a:r>
          </a:p>
          <a:p>
            <a:r>
              <a:rPr lang="en-US" smtClean="0"/>
              <a:t>Verweis auf Abschnitt Threats to Validity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 smtClean="0"/>
              <a:t>Abweichung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deviations to report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deskriptiven</a:t>
            </a:r>
            <a:r>
              <a:rPr lang="en-US" dirty="0" smtClean="0"/>
              <a:t> </a:t>
            </a:r>
            <a:r>
              <a:rPr lang="en-US" dirty="0" err="1" smtClean="0"/>
              <a:t>Statistiken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Beschreibend</a:t>
            </a:r>
            <a:endParaRPr lang="en-US" dirty="0" smtClean="0"/>
          </a:p>
          <a:p>
            <a:pPr lvl="1"/>
            <a:r>
              <a:rPr lang="en-US" dirty="0" smtClean="0"/>
              <a:t>Z.B. </a:t>
            </a:r>
            <a:r>
              <a:rPr lang="en-US" dirty="0" err="1" smtClean="0"/>
              <a:t>Mittelwert</a:t>
            </a:r>
            <a:r>
              <a:rPr lang="en-US" dirty="0" smtClean="0"/>
              <a:t>, </a:t>
            </a:r>
            <a:r>
              <a:rPr lang="en-US" dirty="0" err="1" smtClean="0"/>
              <a:t>Standardabweichung</a:t>
            </a:r>
            <a:r>
              <a:rPr lang="en-US" dirty="0" smtClean="0"/>
              <a:t>, Boxplots…</a:t>
            </a:r>
          </a:p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Inferenzstatistiken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Schlüsse</a:t>
            </a:r>
            <a:r>
              <a:rPr lang="en-US" dirty="0" smtClean="0"/>
              <a:t> </a:t>
            </a:r>
            <a:r>
              <a:rPr lang="en-US" dirty="0" err="1" smtClean="0"/>
              <a:t>ziehend</a:t>
            </a:r>
            <a:endParaRPr lang="en-US" dirty="0" smtClean="0"/>
          </a:p>
          <a:p>
            <a:pPr lvl="1"/>
            <a:r>
              <a:rPr lang="en-US" dirty="0" err="1" smtClean="0"/>
              <a:t>Typischerweise</a:t>
            </a:r>
            <a:r>
              <a:rPr lang="en-US" dirty="0" smtClean="0"/>
              <a:t> </a:t>
            </a:r>
            <a:r>
              <a:rPr lang="en-US" dirty="0" err="1" smtClean="0"/>
              <a:t>Signifikanztests</a:t>
            </a:r>
            <a:endParaRPr lang="en-US" dirty="0" smtClean="0"/>
          </a:p>
          <a:p>
            <a:r>
              <a:rPr lang="en-US" dirty="0" err="1" smtClean="0"/>
              <a:t>Getrennt</a:t>
            </a:r>
            <a:r>
              <a:rPr lang="en-US" dirty="0" smtClean="0"/>
              <a:t> von Interpretation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bedroht</a:t>
            </a:r>
            <a:r>
              <a:rPr lang="en-US" dirty="0" smtClean="0"/>
              <a:t> die </a:t>
            </a:r>
            <a:r>
              <a:rPr lang="en-US" dirty="0" err="1" smtClean="0"/>
              <a:t>Validität</a:t>
            </a:r>
            <a:r>
              <a:rPr lang="en-US" dirty="0" smtClean="0"/>
              <a:t> des Experiments?</a:t>
            </a:r>
          </a:p>
          <a:p>
            <a:r>
              <a:rPr lang="en-US" dirty="0" err="1" smtClean="0"/>
              <a:t>Einteilung</a:t>
            </a:r>
            <a:r>
              <a:rPr lang="en-US" dirty="0" smtClean="0"/>
              <a:t> </a:t>
            </a:r>
            <a:r>
              <a:rPr lang="en-US" dirty="0" err="1" smtClean="0"/>
              <a:t>mindestens</a:t>
            </a:r>
            <a:r>
              <a:rPr lang="en-US" dirty="0" smtClean="0"/>
              <a:t> in interne und </a:t>
            </a:r>
            <a:r>
              <a:rPr lang="en-US" dirty="0" err="1" smtClean="0"/>
              <a:t>externe</a:t>
            </a:r>
            <a:endParaRPr lang="en-US" dirty="0" smtClean="0"/>
          </a:p>
          <a:p>
            <a:r>
              <a:rPr lang="en-US" dirty="0" smtClean="0"/>
              <a:t>Oft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Konstruktvalidität</a:t>
            </a:r>
            <a:r>
              <a:rPr lang="en-US" dirty="0" smtClean="0"/>
              <a:t> und </a:t>
            </a:r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Threats </a:t>
            </a:r>
            <a:r>
              <a:rPr lang="en-US" dirty="0" smtClean="0"/>
              <a:t>to Internal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Lernen einer neuen Sprache</a:t>
            </a:r>
          </a:p>
          <a:p>
            <a:pPr lvl="1"/>
            <a:r>
              <a:rPr lang="en-US" smtClean="0"/>
              <a:t>Kontrolliert durch:</a:t>
            </a:r>
          </a:p>
          <a:p>
            <a:pPr lvl="2"/>
            <a:r>
              <a:rPr lang="en-US" smtClean="0"/>
              <a:t>Sprache ist Java-ähnlich und einfach gehalten</a:t>
            </a:r>
          </a:p>
          <a:p>
            <a:pPr lvl="2"/>
            <a:r>
              <a:rPr lang="en-US" smtClean="0"/>
              <a:t>Intensives Training (16/18 ausreichend?)</a:t>
            </a:r>
          </a:p>
          <a:p>
            <a:pPr lvl="2"/>
            <a:r>
              <a:rPr lang="en-US" smtClean="0"/>
              <a:t>Vergleich zwischen zwei Gruppen, die beide neue Sprache lernen mussten (Effekt müsste in beiden Gruppen gleich groß sein)</a:t>
            </a:r>
          </a:p>
          <a:p>
            <a:pPr lvl="1"/>
            <a:r>
              <a:rPr lang="en-US" smtClean="0"/>
              <a:t>auch Gefahr für externe Validität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34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Threats </a:t>
            </a:r>
            <a:r>
              <a:rPr lang="en-US" dirty="0" smtClean="0"/>
              <a:t>to Internal Validity (cont.)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Gruppenbildung basierend auf Interviews</a:t>
            </a:r>
          </a:p>
          <a:p>
            <a:pPr lvl="1"/>
            <a:r>
              <a:rPr lang="en-US" smtClean="0"/>
              <a:t>Nur diskutiert, nicht kontrolliert</a:t>
            </a:r>
          </a:p>
          <a:p>
            <a:r>
              <a:rPr lang="en-US" smtClean="0"/>
              <a:t>Unklar, wann welche Aufgabe bearbeitet wurde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Threats </a:t>
            </a:r>
            <a:r>
              <a:rPr lang="en-US" dirty="0" smtClean="0"/>
              <a:t>to Construct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Aufgabe evtl. ungeeignet</a:t>
            </a:r>
          </a:p>
          <a:p>
            <a:pPr lvl="1"/>
            <a:r>
              <a:rPr lang="en-US" smtClean="0"/>
              <a:t>Generell: Tradeoff zwischen kleiner, kontrollierbarer Aufgabe und Realismus</a:t>
            </a:r>
          </a:p>
          <a:p>
            <a:pPr lvl="1"/>
            <a:r>
              <a:rPr lang="en-US" smtClean="0"/>
              <a:t>Hier: eine große Aufgabe über 27h, um Forschungsfrage beantworten zu können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Threats </a:t>
            </a:r>
            <a:r>
              <a:rPr lang="en-US" dirty="0" smtClean="0"/>
              <a:t>to 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als Probanden</a:t>
            </a:r>
          </a:p>
          <a:p>
            <a:pPr lvl="1"/>
            <a:r>
              <a:rPr lang="en-US" smtClean="0"/>
              <a:t>Studenten können unter bestimmten Umständen als Experten dienen</a:t>
            </a:r>
          </a:p>
          <a:p>
            <a:pPr lvl="1"/>
            <a:r>
              <a:rPr lang="en-US" smtClean="0"/>
              <a:t>Unbekannte Sprache, die auch Experten hätten lernen müssen</a:t>
            </a:r>
          </a:p>
          <a:p>
            <a:r>
              <a:rPr lang="en-US" smtClean="0"/>
              <a:t>Sprache</a:t>
            </a:r>
          </a:p>
          <a:p>
            <a:r>
              <a:rPr lang="en-US" smtClean="0"/>
              <a:t>Tool support ("künstliche" IDE)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41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bedeuten die Zahlen?</a:t>
            </a:r>
          </a:p>
          <a:p>
            <a:r>
              <a:rPr lang="de-DE" dirty="0" smtClean="0"/>
              <a:t>Was bedeuten die Ergebnisse für die Forschungsfrage?</a:t>
            </a:r>
          </a:p>
          <a:p>
            <a:r>
              <a:rPr lang="de-DE" dirty="0" smtClean="0"/>
              <a:t>Welche weiteren Fragen ergeben sich daraus?</a:t>
            </a:r>
          </a:p>
          <a:p>
            <a:r>
              <a:rPr lang="de-DE" dirty="0" smtClean="0"/>
              <a:t>Zurückkommen zur Einleitung und zum Kontext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0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Interpretation </a:t>
            </a:r>
            <a:r>
              <a:rPr lang="en-US" dirty="0" smtClean="0"/>
              <a:t>(Scanner)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Nochmal Begründung, warum statisches Typsystem besser sein sollte (u.a. statisches Typsystem verhindert Fehler)</a:t>
            </a:r>
          </a:p>
          <a:p>
            <a:r>
              <a:rPr lang="en-US" smtClean="0"/>
              <a:t>Weitere Analyse der Daten: Debugzeiten von Logs rekonstruiert und zwischen Gruppen verglichen -&gt; kein Unterschied, also ist Aufwand zum Debuggen gleich groß</a:t>
            </a:r>
          </a:p>
          <a:p>
            <a:r>
              <a:rPr lang="en-US" smtClean="0"/>
              <a:t>Letztendlich keine Begründung/Deutung der Ergebnisse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7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Interpretation </a:t>
            </a: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Wieder keine Unterschiede</a:t>
            </a:r>
          </a:p>
          <a:p>
            <a:r>
              <a:rPr lang="en-US" smtClean="0"/>
              <a:t>Wieder Debugzeiten verglichen: Dynamisches Typsystem schneller beim Debuggen</a:t>
            </a:r>
          </a:p>
          <a:p>
            <a:r>
              <a:rPr lang="en-US" smtClean="0"/>
              <a:t>Allerdings keine weitere Erklärung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1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/>
              <a:t>Bewertung</a:t>
            </a:r>
            <a:r>
              <a:rPr lang="en-US" dirty="0"/>
              <a:t> </a:t>
            </a:r>
            <a:r>
              <a:rPr lang="en-US" dirty="0" smtClean="0"/>
              <a:t>der 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Darstellung Daten und Interpretation der Daten nicht deutlich getrennt</a:t>
            </a:r>
          </a:p>
          <a:p>
            <a:r>
              <a:rPr lang="en-US" smtClean="0"/>
              <a:t>Interpretation bricht mittendrin ab</a:t>
            </a:r>
          </a:p>
          <a:p>
            <a:r>
              <a:rPr lang="en-US" smtClean="0"/>
              <a:t>Vermischung von Conclusion und Interpretation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Work/Verwandte 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haben andere auf dem Gebiet gemacht?</a:t>
            </a:r>
          </a:p>
          <a:p>
            <a:r>
              <a:rPr lang="de-DE" dirty="0" smtClean="0"/>
              <a:t>Was sind die Gemeinsamkeiten und Unterschiede zur eigenen Arbeit?</a:t>
            </a:r>
          </a:p>
          <a:p>
            <a:r>
              <a:rPr lang="de-DE" dirty="0" smtClean="0"/>
              <a:t>Oft auch hilfreich zur Interpretation der Ergebnisse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4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Projektbericht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IEEE Formatvorlage: </a:t>
            </a:r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www.ieee.org/conferences_events/conferences/publishing/templates.html</a:t>
            </a:r>
            <a:endParaRPr lang="de-DE" dirty="0"/>
          </a:p>
          <a:p>
            <a:r>
              <a:rPr lang="de-DE" dirty="0" smtClean="0"/>
              <a:t>Max</a:t>
            </a:r>
            <a:r>
              <a:rPr lang="de-DE" dirty="0"/>
              <a:t>. 10 Seiten (Empfehlung: min. 6) </a:t>
            </a:r>
          </a:p>
          <a:p>
            <a:r>
              <a:rPr lang="de-DE" dirty="0" smtClean="0"/>
              <a:t>Abgabe </a:t>
            </a:r>
            <a:r>
              <a:rPr lang="de-DE" dirty="0"/>
              <a:t>2 Wochen vor der </a:t>
            </a:r>
            <a:r>
              <a:rPr lang="de-DE" dirty="0" smtClean="0"/>
              <a:t>Prüfung</a:t>
            </a:r>
          </a:p>
          <a:p>
            <a:r>
              <a:rPr lang="de-DE" dirty="0" smtClean="0"/>
              <a:t>Theoretischer Hintergrund sowie </a:t>
            </a:r>
            <a:r>
              <a:rPr lang="de-DE" dirty="0" err="1" smtClean="0"/>
              <a:t>Related</a:t>
            </a:r>
            <a:r>
              <a:rPr lang="de-DE" dirty="0" smtClean="0"/>
              <a:t> Work ist nicht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Bewertungskriterien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Relevante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Klare Forschungsfrage/Hypothesen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Begründete </a:t>
            </a:r>
            <a:r>
              <a:rPr lang="de-DE" dirty="0"/>
              <a:t>und angemessene Methodenwahl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Begründete </a:t>
            </a:r>
            <a:r>
              <a:rPr lang="de-DE" dirty="0"/>
              <a:t>und angemessene Auswahl der Subjekte (Fallstudien, Interviewpartner, Benchmarks, …)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Qualität </a:t>
            </a:r>
            <a:r>
              <a:rPr lang="de-DE" dirty="0"/>
              <a:t>der Anwendung der Methode (</a:t>
            </a:r>
            <a:r>
              <a:rPr lang="de-DE" dirty="0" smtClean="0"/>
              <a:t>z.B. </a:t>
            </a:r>
            <a:r>
              <a:rPr lang="de-DE" dirty="0"/>
              <a:t>rigorose Performancemessung, geplante Interviews, plausible </a:t>
            </a:r>
            <a:r>
              <a:rPr lang="de-DE" dirty="0" err="1"/>
              <a:t>Metriken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Qualität </a:t>
            </a:r>
            <a:r>
              <a:rPr lang="de-DE" dirty="0"/>
              <a:t>der Auswertung (z.B. Statistik, qualitative Auswertung)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Angemessene Diskussion der </a:t>
            </a:r>
            <a:r>
              <a:rPr lang="de-DE" dirty="0" smtClean="0"/>
              <a:t>Validität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Klare, angemessene Struktur des Forschungsberichts (z.B. Trennung von Daten und Interpretation)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Sprachliche </a:t>
            </a:r>
            <a:r>
              <a:rPr lang="de-DE" dirty="0" smtClean="0"/>
              <a:t>Qualität </a:t>
            </a:r>
            <a:r>
              <a:rPr lang="de-DE" dirty="0"/>
              <a:t>des Forschungsberichts und Einhalten der </a:t>
            </a:r>
            <a:r>
              <a:rPr lang="de-DE" dirty="0" smtClean="0"/>
              <a:t>Formatvorlage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Projektbericht - Punkte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0-2 Punkte pro Kriterium </a:t>
            </a:r>
            <a:r>
              <a:rPr lang="de-DE" dirty="0" smtClean="0"/>
              <a:t>(</a:t>
            </a:r>
            <a:r>
              <a:rPr lang="de-DE" dirty="0"/>
              <a:t>3 für exzellente Umsetzung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 </a:t>
            </a:r>
            <a:r>
              <a:rPr lang="de-DE" dirty="0"/>
              <a:t>Bonuspunkt für Schreiben auf Englisch</a:t>
            </a:r>
            <a:endParaRPr lang="de-DE" dirty="0" smtClean="0"/>
          </a:p>
          <a:p>
            <a:r>
              <a:rPr lang="de-DE" dirty="0"/>
              <a:t>Note wird ggf. zur Verbesserung der </a:t>
            </a:r>
            <a:r>
              <a:rPr lang="de-DE" dirty="0" smtClean="0"/>
              <a:t>Prüfungsnote eingesetzt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59072"/>
              </p:ext>
            </p:extLst>
          </p:nvPr>
        </p:nvGraphicFramePr>
        <p:xfrm>
          <a:off x="6372200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1152377"/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Punkte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Note</a:t>
                      </a:r>
                      <a:endParaRPr lang="de-DE" b="1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1,3</a:t>
                      </a:r>
                      <a:endParaRPr lang="de-DE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/>
              <a:t>Reporting Experiments in Software </a:t>
            </a:r>
            <a:r>
              <a:rPr lang="de-DE" sz="2400" i="1" dirty="0" smtClean="0"/>
              <a:t>Engineering</a:t>
            </a:r>
            <a:r>
              <a:rPr lang="de-DE" sz="2400" dirty="0" smtClean="0"/>
              <a:t>. Andreas </a:t>
            </a:r>
            <a:r>
              <a:rPr lang="de-DE" sz="2400" dirty="0" err="1" smtClean="0"/>
              <a:t>Jedlitschka</a:t>
            </a:r>
            <a:r>
              <a:rPr lang="de-DE" sz="2400" dirty="0" smtClean="0"/>
              <a:t>, </a:t>
            </a:r>
            <a:r>
              <a:rPr lang="de-DE" sz="2400" dirty="0"/>
              <a:t>Marcus </a:t>
            </a:r>
            <a:r>
              <a:rPr lang="de-DE" sz="2400" dirty="0" err="1" smtClean="0"/>
              <a:t>Ciolkowski</a:t>
            </a:r>
            <a:r>
              <a:rPr lang="de-DE" sz="2400" dirty="0" smtClean="0"/>
              <a:t>, </a:t>
            </a:r>
            <a:r>
              <a:rPr lang="de-DE" sz="2400" dirty="0" err="1"/>
              <a:t>and</a:t>
            </a:r>
            <a:r>
              <a:rPr lang="de-DE" sz="2400" dirty="0"/>
              <a:t> Dietmar </a:t>
            </a:r>
            <a:r>
              <a:rPr lang="de-DE" sz="2400" dirty="0" smtClean="0"/>
              <a:t>Pfahl. In </a:t>
            </a:r>
            <a:r>
              <a:rPr lang="en-US" sz="2400" dirty="0" smtClean="0"/>
              <a:t>Shull</a:t>
            </a:r>
            <a:r>
              <a:rPr lang="en-US" sz="2400" dirty="0"/>
              <a:t>, F., Singer, J., and Sjøberg, D.I. </a:t>
            </a:r>
            <a:r>
              <a:rPr lang="en-US" sz="2400" dirty="0" smtClean="0"/>
              <a:t>(</a:t>
            </a:r>
            <a:r>
              <a:rPr lang="en-US" sz="2400" dirty="0" err="1" smtClean="0"/>
              <a:t>Hrsg</a:t>
            </a:r>
            <a:r>
              <a:rPr lang="en-US" sz="2400" dirty="0" smtClean="0"/>
              <a:t>.): </a:t>
            </a:r>
            <a:r>
              <a:rPr lang="en-US" sz="2400" dirty="0"/>
              <a:t>Advanced Topics in Empirical </a:t>
            </a:r>
            <a:r>
              <a:rPr lang="en-US" sz="2400" dirty="0" smtClean="0"/>
              <a:t>Software </a:t>
            </a:r>
            <a:r>
              <a:rPr lang="en-US" sz="2400" dirty="0"/>
              <a:t>Engineering, Springer, </a:t>
            </a:r>
            <a:r>
              <a:rPr lang="en-US" sz="2400" dirty="0" smtClean="0"/>
              <a:t>2007.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7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Experimentelle Phasen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2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smtClean="0"/>
              <a:t>Ziel-Definition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5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8926" y="2357430"/>
            <a:ext cx="151087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Ausführung</a:t>
            </a:r>
            <a:endParaRPr lang="de-DE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43438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Analyse</a:t>
            </a:r>
            <a:endParaRPr lang="de-DE" sz="240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29322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571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685588" y="2738430"/>
            <a:ext cx="2433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439797" y="2738430"/>
            <a:ext cx="20364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67388" y="2738430"/>
            <a:ext cx="26193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8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smtClean="0"/>
              <a:t>Hypothesen; Unabhängige &amp; Abhängige Variablen</a:t>
            </a:r>
            <a:endParaRPr lang="de-DE" sz="1600" i="1" dirty="0"/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849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1498860" y="2906422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7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Experimentelles </a:t>
            </a:r>
            <a:r>
              <a:rPr lang="de-DE" sz="1600" i="1"/>
              <a:t>Design;</a:t>
            </a:r>
          </a:p>
          <a:p>
            <a:pPr algn="ctr"/>
            <a:r>
              <a:rPr lang="de-DE" sz="1600" i="1" smtClean="0"/>
              <a:t>Störvariablen</a:t>
            </a:r>
            <a:endParaRPr lang="de-DE" sz="1600" i="1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rot="5400000" flipH="1" flipV="1">
            <a:off x="3098280" y="3128671"/>
            <a:ext cx="595322" cy="57684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2373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 rot="16200000" flipH="1">
            <a:off x="3701930" y="3101862"/>
            <a:ext cx="809636" cy="84477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071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Daten</a:t>
            </a:r>
            <a:endParaRPr lang="de-DE" sz="1600" i="1"/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rot="5400000" flipH="1" flipV="1">
            <a:off x="4437455" y="3211109"/>
            <a:ext cx="809636" cy="6262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6117688" y="3083461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5357818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Angenommene/Abgelehnte Hypothesen</a:t>
            </a:r>
            <a:endParaRPr lang="de-DE" sz="1600" i="1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 rot="16200000" flipH="1">
            <a:off x="5285186" y="2989657"/>
            <a:ext cx="666760" cy="92630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7929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smtClean="0"/>
              <a:t>Bericht</a:t>
            </a:r>
            <a:endParaRPr lang="de-DE" sz="2400" dirty="0"/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7711513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511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17" grpId="0"/>
      <p:bldP spid="21" grpId="0"/>
      <p:bldP spid="24" grpId="0"/>
      <p:bldP spid="8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Paper </a:t>
            </a:r>
            <a:r>
              <a:rPr lang="en-US" dirty="0" err="1" smtClean="0"/>
              <a:t>anschauen</a:t>
            </a:r>
            <a:r>
              <a:rPr lang="en-US" dirty="0" smtClean="0"/>
              <a:t> (</a:t>
            </a:r>
            <a:r>
              <a:rPr lang="en-US" dirty="0" err="1" smtClean="0"/>
              <a:t>Anregungen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Students as Subjects: An Empirical Evaluation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Empirical Study of the Effects of Personality in Pair Programming using the Five-Factor Model 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Exception Handling: Viewpoints of Novices and Experts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Relevance of Application Domain Knowledge: The Case of Computer Program </a:t>
            </a:r>
            <a:r>
              <a:rPr lang="en-US" dirty="0" smtClean="0"/>
              <a:t>Comprehension</a:t>
            </a:r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Vorstellung</a:t>
            </a:r>
            <a:r>
              <a:rPr lang="en-US" dirty="0" smtClean="0"/>
              <a:t> des Papers (5 - 10 </a:t>
            </a:r>
            <a:r>
              <a:rPr lang="en-US" dirty="0" err="1" smtClean="0"/>
              <a:t>Minuten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 err="1" smtClean="0"/>
              <a:t>Bewertung</a:t>
            </a:r>
            <a:r>
              <a:rPr lang="en-US" dirty="0" smtClean="0"/>
              <a:t> des Experiments </a:t>
            </a:r>
          </a:p>
          <a:p>
            <a:r>
              <a:rPr lang="en-US" dirty="0" err="1" smtClean="0"/>
              <a:t>Bewertung</a:t>
            </a:r>
            <a:r>
              <a:rPr lang="en-US" dirty="0" smtClean="0"/>
              <a:t> des Papers</a:t>
            </a:r>
          </a:p>
          <a:p>
            <a:r>
              <a:rPr lang="en-US" smtClean="0"/>
              <a:t>2er Teams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1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Bewerten</a:t>
            </a:r>
            <a:r>
              <a:rPr lang="en-US" dirty="0" smtClean="0"/>
              <a:t>/</a:t>
            </a:r>
            <a:r>
              <a:rPr lang="en-US" dirty="0" err="1" smtClean="0"/>
              <a:t>Analysieren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Experiment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Kriterien</a:t>
            </a:r>
            <a:endParaRPr lang="en-US" dirty="0" smtClean="0"/>
          </a:p>
          <a:p>
            <a:pPr lvl="1"/>
            <a:r>
              <a:rPr lang="en-US" dirty="0" err="1" smtClean="0"/>
              <a:t>Ziel</a:t>
            </a:r>
            <a:r>
              <a:rPr lang="en-US" dirty="0" smtClean="0"/>
              <a:t>, </a:t>
            </a:r>
            <a:r>
              <a:rPr lang="en-US" dirty="0" err="1" smtClean="0"/>
              <a:t>Variablen</a:t>
            </a:r>
            <a:r>
              <a:rPr lang="en-US" dirty="0" smtClean="0"/>
              <a:t>, Material, </a:t>
            </a:r>
            <a:r>
              <a:rPr lang="en-US" dirty="0" err="1" smtClean="0"/>
              <a:t>Aufgaben</a:t>
            </a:r>
            <a:r>
              <a:rPr lang="en-US" dirty="0" smtClean="0"/>
              <a:t>, Design, </a:t>
            </a:r>
            <a:r>
              <a:rPr lang="en-US" dirty="0" err="1" smtClean="0"/>
              <a:t>Probanden</a:t>
            </a:r>
            <a:r>
              <a:rPr lang="en-US" dirty="0" smtClean="0"/>
              <a:t>, </a:t>
            </a:r>
            <a:r>
              <a:rPr lang="en-US" dirty="0" err="1" smtClean="0"/>
              <a:t>Durchführung</a:t>
            </a:r>
            <a:r>
              <a:rPr lang="en-US" dirty="0" smtClean="0"/>
              <a:t>, </a:t>
            </a:r>
            <a:r>
              <a:rPr lang="en-US" dirty="0" err="1" smtClean="0"/>
              <a:t>Abweichung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auswerten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Welche</a:t>
            </a:r>
            <a:r>
              <a:rPr lang="en-US" dirty="0" smtClean="0"/>
              <a:t> Threats to Validity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Kontext erklären</a:t>
            </a:r>
          </a:p>
          <a:p>
            <a:r>
              <a:rPr lang="de-DE" dirty="0" smtClean="0"/>
              <a:t>Leser erklären, warum der Bericht lesenswert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Theoretischer 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Spezialwissen über ein Gebiet, z.B. Typsysteme, Programmverständnis</a:t>
            </a:r>
          </a:p>
          <a:p>
            <a:r>
              <a:rPr lang="de-DE" dirty="0" smtClean="0"/>
              <a:t>Alles, was nicht jeder Informatiker kennt/kennen sollte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Ziel</a:t>
            </a:r>
            <a:r>
              <a:rPr lang="en-US" dirty="0" smtClean="0"/>
              <a:t> des Experiments?</a:t>
            </a:r>
          </a:p>
          <a:p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leitet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das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Forschungshypothesen</a:t>
            </a:r>
            <a:r>
              <a:rPr lang="en-US" dirty="0" smtClean="0"/>
              <a:t>/-</a:t>
            </a:r>
            <a:r>
              <a:rPr lang="en-US" dirty="0" err="1" smtClean="0"/>
              <a:t>fragen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Typsysteme</a:t>
            </a:r>
            <a:r>
              <a:rPr lang="en-US" dirty="0"/>
              <a:t>: </a:t>
            </a:r>
            <a:r>
              <a:rPr lang="en-US" dirty="0" err="1"/>
              <a:t>Ziel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Evaluierung des Einflusses von statischen und dynamischen Typsystemen auf Entwicklungszeit</a:t>
            </a:r>
          </a:p>
          <a:p>
            <a:r>
              <a:rPr lang="en-US" smtClean="0"/>
              <a:t>Verschiedene Argumente für und gegen statische Typsysteme</a:t>
            </a:r>
          </a:p>
          <a:p>
            <a:r>
              <a:rPr lang="en-US" smtClean="0"/>
              <a:t>Keine Forschungshypothese, sondern Forschungsfrage (nicht explizit genannt)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Microsoft Office PowerPoint</Application>
  <PresentationFormat>Bildschirmpräsentation (4:3)</PresentationFormat>
  <Paragraphs>293</Paragraphs>
  <Slides>40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Larissa-Design</vt:lpstr>
      <vt:lpstr>Struktur von Experimentberichten</vt:lpstr>
      <vt:lpstr>Gastvortrag</vt:lpstr>
      <vt:lpstr>Einordnung</vt:lpstr>
      <vt:lpstr>Experimentelle Phasen</vt:lpstr>
      <vt:lpstr>Bewerten/Analysieren Sie das Experiment</vt:lpstr>
      <vt:lpstr>Einleitung</vt:lpstr>
      <vt:lpstr>Theoretischer Hintergrund</vt:lpstr>
      <vt:lpstr>Ziel</vt:lpstr>
      <vt:lpstr>Typsysteme: Ziel</vt:lpstr>
      <vt:lpstr>Variablen</vt:lpstr>
      <vt:lpstr>Typsysteme: Variablen (1)</vt:lpstr>
      <vt:lpstr>Typsysteme: Variablen (2)</vt:lpstr>
      <vt:lpstr>Material</vt:lpstr>
      <vt:lpstr>Typsysteme: Material</vt:lpstr>
      <vt:lpstr>Aufgaben</vt:lpstr>
      <vt:lpstr>Typsysteme: Aufgaben</vt:lpstr>
      <vt:lpstr>Probanden</vt:lpstr>
      <vt:lpstr>Typsysteme: Probanden</vt:lpstr>
      <vt:lpstr>Design</vt:lpstr>
      <vt:lpstr>Typsysteme: Design</vt:lpstr>
      <vt:lpstr>Durchführung</vt:lpstr>
      <vt:lpstr>Typsysteme: Durchführung</vt:lpstr>
      <vt:lpstr>Abweichung</vt:lpstr>
      <vt:lpstr>Typsysteme: Abweichung</vt:lpstr>
      <vt:lpstr>Auswertung</vt:lpstr>
      <vt:lpstr>Threats to Validity</vt:lpstr>
      <vt:lpstr>Typsysteme: Threats to Internal Validity</vt:lpstr>
      <vt:lpstr>Typsysteme: Threats to Internal Validity (cont.)</vt:lpstr>
      <vt:lpstr>Typsysteme: Threats to Construct Validity</vt:lpstr>
      <vt:lpstr>Typsysteme: Threats to External Validity</vt:lpstr>
      <vt:lpstr>Interpretation</vt:lpstr>
      <vt:lpstr>Typsysteme: Interpretation (Scanner)</vt:lpstr>
      <vt:lpstr>Typsysteme: Interpretation (Parser)</vt:lpstr>
      <vt:lpstr>Typsysteme: Bewertung der Interpretation</vt:lpstr>
      <vt:lpstr>Related Work/Verwandte Arbeiten</vt:lpstr>
      <vt:lpstr>Projektbericht</vt:lpstr>
      <vt:lpstr>Bewertungskriterien</vt:lpstr>
      <vt:lpstr>Projektbericht - Punkte</vt:lpstr>
      <vt:lpstr>Literatur</vt:lpstr>
      <vt:lpstr>Hausaufgabe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968</cp:revision>
  <dcterms:modified xsi:type="dcterms:W3CDTF">2014-06-26T08:35:09Z</dcterms:modified>
</cp:coreProperties>
</file>