
<file path=[Content_Types].xml><?xml version="1.0" encoding="utf-8"?>
<Types xmlns="http://schemas.openxmlformats.org/package/2006/content-types">
  <Override PartName="/ppt/comments/comment11.xml" ContentType="application/vnd.openxmlformats-officedocument.presentationml.comments+xml"/>
  <Default Extension="rels" ContentType="application/vnd.openxmlformats-package.relationships+xml"/>
  <Override PartName="/ppt/slides/slide14.xml" ContentType="application/vnd.openxmlformats-officedocument.presentationml.slide+xml"/>
  <Override PartName="/ppt/comments/comment3.xml" ContentType="application/vnd.openxmlformats-officedocument.presentationml.comments+xml"/>
  <Default Extension="xml" ContentType="application/xml"/>
  <Override PartName="/ppt/slides/slide45.xml" ContentType="application/vnd.openxmlformats-officedocument.presentationml.slide+xml"/>
  <Override PartName="/ppt/tableStyles.xml" ContentType="application/vnd.openxmlformats-officedocument.presentationml.tableStyles+xml"/>
  <Override PartName="/ppt/notesSlides/notesSlide1.xml" ContentType="application/vnd.openxmlformats-officedocument.presentationml.notesSlide+xml"/>
  <Override PartName="/ppt/slides/slide28.xml" ContentType="application/vnd.openxmlformats-officedocument.presentationml.slide+xml"/>
  <Override PartName="/ppt/slides/slide54.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slides/slide5.xml" ContentType="application/vnd.openxmlformats-officedocument.presentationml.slide+xml"/>
  <Override PartName="/ppt/comments/comment10.xml" ContentType="application/vnd.openxmlformats-officedocument.presentationml.comments+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comments/comment9.xml" ContentType="application/vnd.openxmlformats-officedocument.presentationml.comments+xml"/>
  <Override PartName="/docProps/core.xml" ContentType="application/vnd.openxmlformats-package.core-properties+xml"/>
  <Override PartName="/ppt/comments/comment2.xml" ContentType="application/vnd.openxmlformats-officedocument.presentationml.comments+xml"/>
  <Override PartName="/ppt/slides/slide44.xml" ContentType="application/vnd.openxmlformats-officedocument.presentationml.slide+xml"/>
  <Override PartName="/ppt/slides/slide27.xml" ContentType="application/vnd.openxmlformats-officedocument.presentationml.slide+xml"/>
  <Override PartName="/ppt/slides/slide53.xml" ContentType="application/vnd.openxmlformats-officedocument.presentationml.slide+xml"/>
  <Default Extension="vml" ContentType="application/vnd.openxmlformats-officedocument.vmlDrawing"/>
  <Override PartName="/ppt/slides/slide20.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Layouts/slideLayout4.xml" ContentType="application/vnd.openxmlformats-officedocument.presentationml.slideLayout+xml"/>
  <Default Extension="png" ContentType="image/png"/>
  <Override PartName="/ppt/slides/slide12.xml" ContentType="application/vnd.openxmlformats-officedocument.presentationml.slide+xml"/>
  <Override PartName="/ppt/comments/comment8.xml" ContentType="application/vnd.openxmlformats-officedocument.presentationml.comments+xml"/>
  <Override PartName="/ppt/slides/slide60.xml" ContentType="application/vnd.openxmlformats-officedocument.presentationml.slide+xml"/>
  <Override PartName="/ppt/comments/comment1.xml" ContentType="application/vnd.openxmlformats-officedocument.presentationml.comments+xml"/>
  <Override PartName="/ppt/presProps.xml" ContentType="application/vnd.openxmlformats-officedocument.presentationml.presProps+xml"/>
  <Override PartName="/ppt/slides/slide43.xml" ContentType="application/vnd.openxmlformats-officedocument.presentationml.slide+xml"/>
  <Override PartName="/ppt/slides/slide59.xml" ContentType="application/vnd.openxmlformats-officedocument.presentationml.slide+xml"/>
  <Default Extension="pict" ContentType="image/pict"/>
  <Override PartName="/ppt/slides/slide26.xml" ContentType="application/vnd.openxmlformats-officedocument.presentationml.slide+xml"/>
  <Override PartName="/ppt/slides/slide52.xml" ContentType="application/vnd.openxmlformats-officedocument.presentationml.slide+xml"/>
  <Override PartName="/ppt/comments/comment15.xml" ContentType="application/vnd.openxmlformats-officedocument.presentationml.comments+xml"/>
  <Override PartName="/ppt/slides/slide35.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comments/comment7.xml" ContentType="application/vnd.openxmlformats-officedocument.presentationml.comments+xml"/>
  <Override PartName="/ppt/slides/slide49.xml" ContentType="application/vnd.openxmlformats-officedocument.presentationml.slide+xml"/>
  <Override PartName="/ppt/embeddings/Microsoft_Equation2.bin" ContentType="application/vnd.openxmlformats-officedocument.oleObject"/>
  <Override PartName="/ppt/slides/slide42.xml" ContentType="application/vnd.openxmlformats-officedocument.presentationml.slide+xml"/>
  <Override PartName="/ppt/slides/slide58.xml" ContentType="application/vnd.openxmlformats-officedocument.presentationml.slide+xml"/>
  <Override PartName="/ppt/slides/slide25.xml" ContentType="application/vnd.openxmlformats-officedocument.presentationml.slide+xml"/>
  <Override PartName="/ppt/slides/slide51.xml" ContentType="application/vnd.openxmlformats-officedocument.presentationml.slide+xml"/>
  <Override PartName="/ppt/slides/slide9.xml" ContentType="application/vnd.openxmlformats-officedocument.presentationml.slide+xml"/>
  <Override PartName="/ppt/comments/comment14.xml" ContentType="application/vnd.openxmlformats-officedocument.presentationml.comments+xml"/>
  <Override PartName="/ppt/slideLayouts/slideLayout9.xml" ContentType="application/vnd.openxmlformats-officedocument.presentationml.slideLayout+xml"/>
  <Override PartName="/ppt/slides/slide34.xml" ContentType="application/vnd.openxmlformats-officedocument.presentationml.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slides/slide10.xml" ContentType="application/vnd.openxmlformats-officedocument.presentationml.slide+xml"/>
  <Override PartName="/ppt/comments/comment6.xml" ContentType="application/vnd.openxmlformats-officedocument.presentationml.comments+xml"/>
  <Override PartName="/docProps/app.xml" ContentType="application/vnd.openxmlformats-officedocument.extended-properties+xml"/>
  <Override PartName="/ppt/slides/slide48.xml" ContentType="application/vnd.openxmlformats-officedocument.presentationml.slide+xml"/>
  <Override PartName="/ppt/embeddings/Microsoft_Equation1.bin" ContentType="application/vnd.openxmlformats-officedocument.oleObject"/>
  <Override PartName="/ppt/slides/slide41.xml" ContentType="application/vnd.openxmlformats-officedocument.presentationml.slide+xml"/>
  <Override PartName="/ppt/slides/slide57.xml" ContentType="application/vnd.openxmlformats-officedocument.presentationml.slide+xml"/>
  <Override PartName="/ppt/slides/slide24.xml" ContentType="application/vnd.openxmlformats-officedocument.presentationml.slide+xml"/>
  <Override PartName="/ppt/charts/chart1.xml" ContentType="application/vnd.openxmlformats-officedocument.drawingml.chart+xml"/>
  <Override PartName="/ppt/slides/slide50.xml" ContentType="application/vnd.openxmlformats-officedocument.presentationml.slide+xml"/>
  <Override PartName="/ppt/slides/slide8.xml" ContentType="application/vnd.openxmlformats-officedocument.presentationml.slide+xml"/>
  <Override PartName="/ppt/comments/comment13.xml" ContentType="application/vnd.openxmlformats-officedocument.presentationml.comments+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Default Extension="jpeg" ContentType="image/jpeg"/>
  <Override PartName="/ppt/commentAuthors.xml" ContentType="application/vnd.openxmlformats-officedocument.presentationml.commentAuthors+xml"/>
  <Override PartName="/ppt/viewProps.xml" ContentType="application/vnd.openxmlformats-officedocument.presentationml.viewProps+xml"/>
  <Override PartName="/ppt/comments/comment5.xml" ContentType="application/vnd.openxmlformats-officedocument.presentationml.comments+xml"/>
  <Override PartName="/ppt/slides/slide47.xml" ContentType="application/vnd.openxmlformats-officedocument.presentationml.slide+xml"/>
  <Override PartName="/ppt/slides/slide40.xml" ContentType="application/vnd.openxmlformats-officedocument.presentationml.slide+xml"/>
  <Override PartName="/ppt/theme/theme2.xml" ContentType="application/vnd.openxmlformats-officedocument.theme+xml"/>
  <Override PartName="/ppt/slides/slide56.xml" ContentType="application/vnd.openxmlformats-officedocument.presentationml.slide+xml"/>
  <Override PartName="/ppt/slideLayouts/slideLayout11.xml" ContentType="application/vnd.openxmlformats-officedocument.presentationml.slideLayout+xml"/>
  <Override PartName="/ppt/slides/slide39.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comments/comment12.xml" ContentType="application/vnd.openxmlformats-officedocument.presentationml.comments+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comments/comment4.xml" ContentType="application/vnd.openxmlformats-officedocument.presentationml.comments+xml"/>
  <Override PartName="/ppt/slides/slide46.xml" ContentType="application/vnd.openxmlformats-officedocument.presentationml.slide+xml"/>
  <Override PartName="/ppt/notesSlides/notesSlide2.xml" ContentType="application/vnd.openxmlformats-officedocument.presentationml.notesSlide+xml"/>
  <Override PartName="/ppt/slides/slide29.xml" ContentType="application/vnd.openxmlformats-officedocument.presentationml.slide+xml"/>
  <Override PartName="/ppt/slides/slide55.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slides/slide6.xml" ContentType="application/vnd.openxmlformats-officedocument.presentationml.slide+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s/slide31.xml" ContentType="application/vnd.openxmlformats-officedocument.presentationml.slide+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r:id="rId1"/>
  </p:sldMasterIdLst>
  <p:notesMasterIdLst>
    <p:notesMasterId r:id="rId62"/>
  </p:notesMasterIdLst>
  <p:sldIdLst>
    <p:sldId id="256" r:id="rId2"/>
    <p:sldId id="257" r:id="rId3"/>
    <p:sldId id="258" r:id="rId4"/>
    <p:sldId id="259" r:id="rId5"/>
    <p:sldId id="260" r:id="rId6"/>
    <p:sldId id="269" r:id="rId7"/>
    <p:sldId id="270" r:id="rId8"/>
    <p:sldId id="262" r:id="rId9"/>
    <p:sldId id="261" r:id="rId10"/>
    <p:sldId id="263" r:id="rId11"/>
    <p:sldId id="264" r:id="rId12"/>
    <p:sldId id="265" r:id="rId13"/>
    <p:sldId id="275" r:id="rId14"/>
    <p:sldId id="266" r:id="rId15"/>
    <p:sldId id="284" r:id="rId16"/>
    <p:sldId id="322" r:id="rId17"/>
    <p:sldId id="267" r:id="rId18"/>
    <p:sldId id="319" r:id="rId19"/>
    <p:sldId id="283" r:id="rId20"/>
    <p:sldId id="320" r:id="rId21"/>
    <p:sldId id="271" r:id="rId22"/>
    <p:sldId id="276" r:id="rId23"/>
    <p:sldId id="268" r:id="rId24"/>
    <p:sldId id="277" r:id="rId25"/>
    <p:sldId id="321" r:id="rId26"/>
    <p:sldId id="303" r:id="rId27"/>
    <p:sldId id="304" r:id="rId28"/>
    <p:sldId id="305" r:id="rId29"/>
    <p:sldId id="306" r:id="rId30"/>
    <p:sldId id="307" r:id="rId31"/>
    <p:sldId id="298" r:id="rId32"/>
    <p:sldId id="300" r:id="rId33"/>
    <p:sldId id="299" r:id="rId34"/>
    <p:sldId id="301" r:id="rId35"/>
    <p:sldId id="302" r:id="rId36"/>
    <p:sldId id="272" r:id="rId37"/>
    <p:sldId id="273" r:id="rId38"/>
    <p:sldId id="278" r:id="rId39"/>
    <p:sldId id="279" r:id="rId40"/>
    <p:sldId id="280" r:id="rId41"/>
    <p:sldId id="274" r:id="rId42"/>
    <p:sldId id="282" r:id="rId43"/>
    <p:sldId id="294" r:id="rId44"/>
    <p:sldId id="285" r:id="rId45"/>
    <p:sldId id="286" r:id="rId46"/>
    <p:sldId id="315" r:id="rId47"/>
    <p:sldId id="287" r:id="rId48"/>
    <p:sldId id="288" r:id="rId49"/>
    <p:sldId id="297" r:id="rId50"/>
    <p:sldId id="308" r:id="rId51"/>
    <p:sldId id="318" r:id="rId52"/>
    <p:sldId id="309" r:id="rId53"/>
    <p:sldId id="310" r:id="rId54"/>
    <p:sldId id="311" r:id="rId55"/>
    <p:sldId id="312" r:id="rId56"/>
    <p:sldId id="313" r:id="rId57"/>
    <p:sldId id="314" r:id="rId58"/>
    <p:sldId id="316" r:id="rId59"/>
    <p:sldId id="317" r:id="rId60"/>
    <p:sldId id="296"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Author id="0" name="j" initials="j" lastIdx="19" clrIdx="0"/>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howOutlineIcons="0">
    <p:restoredLeft sz="15620"/>
    <p:restoredTop sz="86830" autoAdjust="0"/>
  </p:normalViewPr>
  <p:slideViewPr>
    <p:cSldViewPr showGuides="1">
      <p:cViewPr varScale="1">
        <p:scale>
          <a:sx n="78" d="100"/>
          <a:sy n="78" d="100"/>
        </p:scale>
        <p:origin x="-1112" y="-10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interSettings" Target="printerSettings/printerSettings1.bin"/><Relationship Id="rId64" Type="http://schemas.openxmlformats.org/officeDocument/2006/relationships/commentAuthors" Target="commentAuthors.xml"/><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aestner.INFORMATIK.002\Desktop\t.csv"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2"/>
  <c:chart>
    <c:plotArea>
      <c:layout/>
      <c:scatterChart>
        <c:scatterStyle val="lineMarker"/>
        <c:ser>
          <c:idx val="0"/>
          <c:order val="0"/>
          <c:tx>
            <c:v>Measurements</c:v>
          </c:tx>
          <c:spPr>
            <a:ln w="28575">
              <a:noFill/>
            </a:ln>
          </c:spPr>
          <c:yVal>
            <c:numRef>
              <c:f>t!$C$3:$C$102</c:f>
              <c:numCache>
                <c:formatCode>General</c:formatCode>
                <c:ptCount val="100"/>
                <c:pt idx="0">
                  <c:v>3.895159079238479</c:v>
                </c:pt>
                <c:pt idx="1">
                  <c:v>12.5822460017247</c:v>
                </c:pt>
                <c:pt idx="2">
                  <c:v>8.6660468771303</c:v>
                </c:pt>
                <c:pt idx="3">
                  <c:v>12.9492233160529</c:v>
                </c:pt>
                <c:pt idx="4">
                  <c:v>11.8191051606498</c:v>
                </c:pt>
                <c:pt idx="5">
                  <c:v>13.4671822751932</c:v>
                </c:pt>
                <c:pt idx="6">
                  <c:v>7.55109612357006</c:v>
                </c:pt>
                <c:pt idx="7">
                  <c:v>8.16054845006537</c:v>
                </c:pt>
                <c:pt idx="8">
                  <c:v>5.196977818203559</c:v>
                </c:pt>
                <c:pt idx="9">
                  <c:v>8.422242651430742</c:v>
                </c:pt>
                <c:pt idx="10">
                  <c:v>7.143856216614059</c:v>
                </c:pt>
                <c:pt idx="11">
                  <c:v>10.5548938490253</c:v>
                </c:pt>
                <c:pt idx="12">
                  <c:v>8.2295927052898</c:v>
                </c:pt>
                <c:pt idx="13">
                  <c:v>4.85265845953066</c:v>
                </c:pt>
                <c:pt idx="14">
                  <c:v>11.1063426858909</c:v>
                </c:pt>
                <c:pt idx="15">
                  <c:v>3.840199677351689</c:v>
                </c:pt>
                <c:pt idx="16">
                  <c:v>6.321940113744461</c:v>
                </c:pt>
                <c:pt idx="17">
                  <c:v>7.872856067142218</c:v>
                </c:pt>
                <c:pt idx="18">
                  <c:v>6.37543991976006</c:v>
                </c:pt>
                <c:pt idx="19">
                  <c:v>13.4672673724815</c:v>
                </c:pt>
                <c:pt idx="20">
                  <c:v>8.60015497692831</c:v>
                </c:pt>
                <c:pt idx="21">
                  <c:v>-0.928506907332343</c:v>
                </c:pt>
                <c:pt idx="22">
                  <c:v>14.1183422735693</c:v>
                </c:pt>
                <c:pt idx="23">
                  <c:v>15.0343853995977</c:v>
                </c:pt>
                <c:pt idx="24">
                  <c:v>9.020200090537448</c:v>
                </c:pt>
                <c:pt idx="25">
                  <c:v>1.39847059147558</c:v>
                </c:pt>
                <c:pt idx="26">
                  <c:v>14.1368150070491</c:v>
                </c:pt>
                <c:pt idx="27">
                  <c:v>8.33299996930914</c:v>
                </c:pt>
                <c:pt idx="28">
                  <c:v>6.56915935233306</c:v>
                </c:pt>
                <c:pt idx="29">
                  <c:v>0.351722609352112</c:v>
                </c:pt>
                <c:pt idx="30">
                  <c:v>16.659733490257</c:v>
                </c:pt>
                <c:pt idx="31">
                  <c:v>16.3894755573218</c:v>
                </c:pt>
                <c:pt idx="32">
                  <c:v>3.945741021416311</c:v>
                </c:pt>
                <c:pt idx="33">
                  <c:v>4.59107522763833</c:v>
                </c:pt>
                <c:pt idx="34">
                  <c:v>1.63440506565332</c:v>
                </c:pt>
                <c:pt idx="35">
                  <c:v>7.691374546591918</c:v>
                </c:pt>
                <c:pt idx="36">
                  <c:v>14.2506325097718</c:v>
                </c:pt>
                <c:pt idx="37">
                  <c:v>0.112055458037236</c:v>
                </c:pt>
                <c:pt idx="38">
                  <c:v>14.206708719341</c:v>
                </c:pt>
                <c:pt idx="39">
                  <c:v>10.8485457851519</c:v>
                </c:pt>
                <c:pt idx="40">
                  <c:v>4.376553991087611</c:v>
                </c:pt>
                <c:pt idx="41">
                  <c:v>12.3922323249822</c:v>
                </c:pt>
                <c:pt idx="42">
                  <c:v>18.54999653789909</c:v>
                </c:pt>
                <c:pt idx="43">
                  <c:v>7.542874797418079</c:v>
                </c:pt>
                <c:pt idx="44">
                  <c:v>10.8186784407064</c:v>
                </c:pt>
                <c:pt idx="45">
                  <c:v>12.4579738558465</c:v>
                </c:pt>
                <c:pt idx="46">
                  <c:v>9.14692963037742</c:v>
                </c:pt>
                <c:pt idx="47">
                  <c:v>13.0401590193882</c:v>
                </c:pt>
                <c:pt idx="48">
                  <c:v>15.546521980136</c:v>
                </c:pt>
                <c:pt idx="49">
                  <c:v>17.9510193714774</c:v>
                </c:pt>
                <c:pt idx="50">
                  <c:v>15.551487698045</c:v>
                </c:pt>
                <c:pt idx="51">
                  <c:v>12.2790719423995</c:v>
                </c:pt>
                <c:pt idx="52">
                  <c:v>8.01123265470292</c:v>
                </c:pt>
                <c:pt idx="53">
                  <c:v>12.2248136578949</c:v>
                </c:pt>
                <c:pt idx="54">
                  <c:v>10.7357532650844</c:v>
                </c:pt>
                <c:pt idx="55">
                  <c:v>15.5938633127407</c:v>
                </c:pt>
                <c:pt idx="56">
                  <c:v>2.77122081646873</c:v>
                </c:pt>
                <c:pt idx="57">
                  <c:v>16.50622775363239</c:v>
                </c:pt>
                <c:pt idx="58">
                  <c:v>8.36252399680909</c:v>
                </c:pt>
                <c:pt idx="59">
                  <c:v>6.844288108446199</c:v>
                </c:pt>
                <c:pt idx="60">
                  <c:v>10.136760650466</c:v>
                </c:pt>
                <c:pt idx="61">
                  <c:v>9.70858655909703</c:v>
                </c:pt>
                <c:pt idx="62">
                  <c:v>7.344041222318579</c:v>
                </c:pt>
                <c:pt idx="63">
                  <c:v>14.5181114622559</c:v>
                </c:pt>
                <c:pt idx="64">
                  <c:v>10.2681128906411</c:v>
                </c:pt>
                <c:pt idx="65">
                  <c:v>17.4736826232236</c:v>
                </c:pt>
                <c:pt idx="66">
                  <c:v>16.5293184195631</c:v>
                </c:pt>
                <c:pt idx="67">
                  <c:v>5.901518003022551</c:v>
                </c:pt>
                <c:pt idx="68">
                  <c:v>7.37880890166005</c:v>
                </c:pt>
                <c:pt idx="69">
                  <c:v>10.7711164763585</c:v>
                </c:pt>
                <c:pt idx="70">
                  <c:v>7.942297110496162</c:v>
                </c:pt>
                <c:pt idx="71">
                  <c:v>10.0442268980478</c:v>
                </c:pt>
                <c:pt idx="72">
                  <c:v>6.37779907365981</c:v>
                </c:pt>
                <c:pt idx="73">
                  <c:v>10.6607754576902</c:v>
                </c:pt>
                <c:pt idx="74">
                  <c:v>5.19188721367363</c:v>
                </c:pt>
                <c:pt idx="75">
                  <c:v>14.7739163227144</c:v>
                </c:pt>
                <c:pt idx="76">
                  <c:v>11.8501332984785</c:v>
                </c:pt>
                <c:pt idx="77">
                  <c:v>19.1706690693202</c:v>
                </c:pt>
                <c:pt idx="78">
                  <c:v>6.40302456143605</c:v>
                </c:pt>
                <c:pt idx="79">
                  <c:v>7.47134214138549</c:v>
                </c:pt>
                <c:pt idx="80">
                  <c:v>5.1790959684043</c:v>
                </c:pt>
                <c:pt idx="81">
                  <c:v>12.5700157147533</c:v>
                </c:pt>
                <c:pt idx="82">
                  <c:v>16.918474297859</c:v>
                </c:pt>
                <c:pt idx="83">
                  <c:v>2.22938879953991</c:v>
                </c:pt>
                <c:pt idx="84">
                  <c:v>5.949219573444872</c:v>
                </c:pt>
                <c:pt idx="85">
                  <c:v>17.4796657968739</c:v>
                </c:pt>
                <c:pt idx="86">
                  <c:v>13.5534459641158</c:v>
                </c:pt>
                <c:pt idx="87">
                  <c:v>15.033943653449</c:v>
                </c:pt>
                <c:pt idx="88">
                  <c:v>12.2204768765942</c:v>
                </c:pt>
                <c:pt idx="89">
                  <c:v>14.5874549758004</c:v>
                </c:pt>
                <c:pt idx="90">
                  <c:v>4.02496940456612</c:v>
                </c:pt>
                <c:pt idx="91">
                  <c:v>6.91098213366288</c:v>
                </c:pt>
                <c:pt idx="92">
                  <c:v>15.6947120927764</c:v>
                </c:pt>
                <c:pt idx="93">
                  <c:v>14.1686701278813</c:v>
                </c:pt>
                <c:pt idx="94">
                  <c:v>7.67574570276136</c:v>
                </c:pt>
                <c:pt idx="95">
                  <c:v>1.70153757914003</c:v>
                </c:pt>
                <c:pt idx="96">
                  <c:v>10.6589495267356</c:v>
                </c:pt>
                <c:pt idx="97">
                  <c:v>1.65937805630399</c:v>
                </c:pt>
                <c:pt idx="98">
                  <c:v>10.6272831163164</c:v>
                </c:pt>
                <c:pt idx="99">
                  <c:v>11.6064758621369</c:v>
                </c:pt>
              </c:numCache>
            </c:numRef>
          </c:yVal>
        </c:ser>
        <c:ser>
          <c:idx val="1"/>
          <c:order val="1"/>
          <c:tx>
            <c:v>Mean</c:v>
          </c:tx>
          <c:marker>
            <c:symbol val="none"/>
          </c:marker>
          <c:yVal>
            <c:numRef>
              <c:f>t!$D$3:$D$102</c:f>
              <c:numCache>
                <c:formatCode>General</c:formatCode>
                <c:ptCount val="100"/>
                <c:pt idx="0">
                  <c:v>3.895159079238479</c:v>
                </c:pt>
                <c:pt idx="1">
                  <c:v>8.238702540481588</c:v>
                </c:pt>
                <c:pt idx="2">
                  <c:v>8.381150652697824</c:v>
                </c:pt>
                <c:pt idx="3">
                  <c:v>9.523168818536595</c:v>
                </c:pt>
                <c:pt idx="4">
                  <c:v>9.982356086959237</c:v>
                </c:pt>
                <c:pt idx="5">
                  <c:v>10.5631604516649</c:v>
                </c:pt>
                <c:pt idx="6">
                  <c:v>10.13286554765135</c:v>
                </c:pt>
                <c:pt idx="7">
                  <c:v>9.886325910453101</c:v>
                </c:pt>
                <c:pt idx="8">
                  <c:v>9.365287233536488</c:v>
                </c:pt>
                <c:pt idx="9">
                  <c:v>9.270982775325913</c:v>
                </c:pt>
                <c:pt idx="10">
                  <c:v>9.077607633624834</c:v>
                </c:pt>
                <c:pt idx="11">
                  <c:v>9.20071481824154</c:v>
                </c:pt>
                <c:pt idx="12">
                  <c:v>9.126013117245252</c:v>
                </c:pt>
                <c:pt idx="13">
                  <c:v>8.820773498837065</c:v>
                </c:pt>
                <c:pt idx="14">
                  <c:v>8.97314477797399</c:v>
                </c:pt>
                <c:pt idx="15">
                  <c:v>8.652335709185097</c:v>
                </c:pt>
                <c:pt idx="16">
                  <c:v>8.515253615335646</c:v>
                </c:pt>
                <c:pt idx="17">
                  <c:v>8.479564862658234</c:v>
                </c:pt>
                <c:pt idx="18">
                  <c:v>8.368821444610958</c:v>
                </c:pt>
                <c:pt idx="19">
                  <c:v>8.623743741004485</c:v>
                </c:pt>
                <c:pt idx="20">
                  <c:v>8.622620466524668</c:v>
                </c:pt>
                <c:pt idx="21">
                  <c:v>8.188478313167531</c:v>
                </c:pt>
                <c:pt idx="22">
                  <c:v>8.446298485358913</c:v>
                </c:pt>
                <c:pt idx="23">
                  <c:v>8.720802106785529</c:v>
                </c:pt>
                <c:pt idx="24">
                  <c:v>8.732778026135605</c:v>
                </c:pt>
                <c:pt idx="25">
                  <c:v>8.450689278648688</c:v>
                </c:pt>
                <c:pt idx="26">
                  <c:v>8.6612865278487</c:v>
                </c:pt>
                <c:pt idx="27">
                  <c:v>8.649562007900858</c:v>
                </c:pt>
                <c:pt idx="28">
                  <c:v>8.577823985295067</c:v>
                </c:pt>
                <c:pt idx="29">
                  <c:v>8.303620606096975</c:v>
                </c:pt>
                <c:pt idx="30">
                  <c:v>8.573172634618266</c:v>
                </c:pt>
                <c:pt idx="31">
                  <c:v>8.81743210095275</c:v>
                </c:pt>
                <c:pt idx="32">
                  <c:v>8.669805098542555</c:v>
                </c:pt>
                <c:pt idx="33">
                  <c:v>8.549842455280666</c:v>
                </c:pt>
                <c:pt idx="34">
                  <c:v>8.352258529862746</c:v>
                </c:pt>
                <c:pt idx="35">
                  <c:v>8.333900641438552</c:v>
                </c:pt>
                <c:pt idx="36">
                  <c:v>8.493812313555668</c:v>
                </c:pt>
                <c:pt idx="37">
                  <c:v>8.273239764726234</c:v>
                </c:pt>
                <c:pt idx="38">
                  <c:v>8.425379994331741</c:v>
                </c:pt>
                <c:pt idx="39">
                  <c:v>8.48595913910225</c:v>
                </c:pt>
                <c:pt idx="40">
                  <c:v>8.38572974524823</c:v>
                </c:pt>
                <c:pt idx="41">
                  <c:v>8.481122663813323</c:v>
                </c:pt>
                <c:pt idx="42">
                  <c:v>8.715282521350204</c:v>
                </c:pt>
                <c:pt idx="43">
                  <c:v>8.688636891260836</c:v>
                </c:pt>
                <c:pt idx="44">
                  <c:v>8.735971147915178</c:v>
                </c:pt>
                <c:pt idx="45">
                  <c:v>8.816884250261516</c:v>
                </c:pt>
                <c:pt idx="46">
                  <c:v>8.823906492391642</c:v>
                </c:pt>
                <c:pt idx="47">
                  <c:v>8.91174508670407</c:v>
                </c:pt>
                <c:pt idx="48">
                  <c:v>9.047148696774107</c:v>
                </c:pt>
                <c:pt idx="49">
                  <c:v>9.225226110268173</c:v>
                </c:pt>
                <c:pt idx="50">
                  <c:v>9.349270455126543</c:v>
                </c:pt>
                <c:pt idx="51">
                  <c:v>9.405612791420256</c:v>
                </c:pt>
                <c:pt idx="52">
                  <c:v>9.379303732236907</c:v>
                </c:pt>
                <c:pt idx="53">
                  <c:v>9.431998360489832</c:v>
                </c:pt>
                <c:pt idx="54">
                  <c:v>9.455702995118828</c:v>
                </c:pt>
                <c:pt idx="55">
                  <c:v>9.565313000790647</c:v>
                </c:pt>
                <c:pt idx="56">
                  <c:v>9.446118401065698</c:v>
                </c:pt>
                <c:pt idx="57">
                  <c:v>9.567844424385816</c:v>
                </c:pt>
                <c:pt idx="58">
                  <c:v>9.547415264596378</c:v>
                </c:pt>
                <c:pt idx="59">
                  <c:v>9.50236314532721</c:v>
                </c:pt>
                <c:pt idx="60">
                  <c:v>9.512763104427845</c:v>
                </c:pt>
                <c:pt idx="61">
                  <c:v>9.515921547245092</c:v>
                </c:pt>
                <c:pt idx="62">
                  <c:v>9.481447256373247</c:v>
                </c:pt>
                <c:pt idx="63">
                  <c:v>9.560145134590158</c:v>
                </c:pt>
                <c:pt idx="64">
                  <c:v>9.57103694622171</c:v>
                </c:pt>
                <c:pt idx="65">
                  <c:v>9.690774001933859</c:v>
                </c:pt>
                <c:pt idx="66">
                  <c:v>9.792841829062654</c:v>
                </c:pt>
                <c:pt idx="67">
                  <c:v>9.735616478679714</c:v>
                </c:pt>
                <c:pt idx="68">
                  <c:v>9.701459847128704</c:v>
                </c:pt>
                <c:pt idx="69">
                  <c:v>9.7167406561177</c:v>
                </c:pt>
                <c:pt idx="70">
                  <c:v>9.691748493503311</c:v>
                </c:pt>
                <c:pt idx="71">
                  <c:v>9.696644026899765</c:v>
                </c:pt>
                <c:pt idx="72">
                  <c:v>9.651180397403326</c:v>
                </c:pt>
                <c:pt idx="73">
                  <c:v>9.664823573893688</c:v>
                </c:pt>
                <c:pt idx="74">
                  <c:v>9.60518442242409</c:v>
                </c:pt>
                <c:pt idx="75">
                  <c:v>9.673194052691066</c:v>
                </c:pt>
                <c:pt idx="76">
                  <c:v>9.701465990948046</c:v>
                </c:pt>
                <c:pt idx="77">
                  <c:v>9.822866030414356</c:v>
                </c:pt>
                <c:pt idx="78">
                  <c:v>9.779576897895644</c:v>
                </c:pt>
                <c:pt idx="79">
                  <c:v>9.750723963439265</c:v>
                </c:pt>
                <c:pt idx="80">
                  <c:v>9.69428411164871</c:v>
                </c:pt>
                <c:pt idx="81">
                  <c:v>9.729354009247545</c:v>
                </c:pt>
                <c:pt idx="82">
                  <c:v>9.81596991633925</c:v>
                </c:pt>
                <c:pt idx="83">
                  <c:v>9.72565347447259</c:v>
                </c:pt>
                <c:pt idx="84">
                  <c:v>9.681224840342853</c:v>
                </c:pt>
                <c:pt idx="85">
                  <c:v>9.771904386349028</c:v>
                </c:pt>
                <c:pt idx="86">
                  <c:v>9.815370381495772</c:v>
                </c:pt>
                <c:pt idx="87">
                  <c:v>9.874672350495243</c:v>
                </c:pt>
                <c:pt idx="88">
                  <c:v>9.90102970472107</c:v>
                </c:pt>
                <c:pt idx="89">
                  <c:v>9.953101096621955</c:v>
                </c:pt>
                <c:pt idx="90">
                  <c:v>9.88795679231365</c:v>
                </c:pt>
                <c:pt idx="91">
                  <c:v>9.855598372110923</c:v>
                </c:pt>
                <c:pt idx="92">
                  <c:v>9.918384541150335</c:v>
                </c:pt>
                <c:pt idx="93">
                  <c:v>9.963600345264497</c:v>
                </c:pt>
                <c:pt idx="94">
                  <c:v>9.939517664817094</c:v>
                </c:pt>
                <c:pt idx="95">
                  <c:v>9.85370537225796</c:v>
                </c:pt>
                <c:pt idx="96">
                  <c:v>9.862006858386598</c:v>
                </c:pt>
                <c:pt idx="97">
                  <c:v>9.77830656448779</c:v>
                </c:pt>
                <c:pt idx="98">
                  <c:v>9.786882085213331</c:v>
                </c:pt>
                <c:pt idx="99">
                  <c:v>9.805078022982568</c:v>
                </c:pt>
              </c:numCache>
            </c:numRef>
          </c:yVal>
        </c:ser>
        <c:ser>
          <c:idx val="2"/>
          <c:order val="2"/>
          <c:tx>
            <c:v>ConfUp</c:v>
          </c:tx>
          <c:marker>
            <c:symbol val="none"/>
          </c:marker>
          <c:yVal>
            <c:numRef>
              <c:f>t!$J$3:$J$102</c:f>
              <c:numCache>
                <c:formatCode>General</c:formatCode>
                <c:ptCount val="100"/>
                <c:pt idx="1">
                  <c:v>-0.274486208839349</c:v>
                </c:pt>
                <c:pt idx="2">
                  <c:v>3.4581356835475</c:v>
                </c:pt>
                <c:pt idx="3">
                  <c:v>5.384559162982576</c:v>
                </c:pt>
                <c:pt idx="4">
                  <c:v>6.65266588461324</c:v>
                </c:pt>
                <c:pt idx="5">
                  <c:v>7.615775488951146</c:v>
                </c:pt>
                <c:pt idx="6">
                  <c:v>7.502976551912575</c:v>
                </c:pt>
                <c:pt idx="7">
                  <c:v>7.558080250911621</c:v>
                </c:pt>
                <c:pt idx="8">
                  <c:v>7.07203497800857</c:v>
                </c:pt>
                <c:pt idx="9">
                  <c:v>7.211524572258516</c:v>
                </c:pt>
                <c:pt idx="10">
                  <c:v>7.176592758062911</c:v>
                </c:pt>
                <c:pt idx="11">
                  <c:v>7.448639840328457</c:v>
                </c:pt>
                <c:pt idx="12">
                  <c:v>7.507701779438598</c:v>
                </c:pt>
                <c:pt idx="13">
                  <c:v>7.207481236071288</c:v>
                </c:pt>
                <c:pt idx="14">
                  <c:v>7.441847666496235</c:v>
                </c:pt>
                <c:pt idx="15">
                  <c:v>7.08800869451237</c:v>
                </c:pt>
                <c:pt idx="16">
                  <c:v>7.021463325493068</c:v>
                </c:pt>
                <c:pt idx="17">
                  <c:v>7.069469878150215</c:v>
                </c:pt>
                <c:pt idx="18">
                  <c:v>7.017459895016104</c:v>
                </c:pt>
                <c:pt idx="19">
                  <c:v>7.24780810137356</c:v>
                </c:pt>
                <c:pt idx="20">
                  <c:v>7.313842763592501</c:v>
                </c:pt>
                <c:pt idx="21">
                  <c:v>6.678108534815306</c:v>
                </c:pt>
                <c:pt idx="22">
                  <c:v>6.917182165706059</c:v>
                </c:pt>
                <c:pt idx="23">
                  <c:v>7.161055488759237</c:v>
                </c:pt>
                <c:pt idx="24">
                  <c:v>7.23653750281362</c:v>
                </c:pt>
                <c:pt idx="25">
                  <c:v>6.910492620692576</c:v>
                </c:pt>
                <c:pt idx="26">
                  <c:v>7.122826221306688</c:v>
                </c:pt>
                <c:pt idx="27">
                  <c:v>7.166886473017199</c:v>
                </c:pt>
                <c:pt idx="28">
                  <c:v>7.140295735467178</c:v>
                </c:pt>
                <c:pt idx="29">
                  <c:v>6.814476121299601</c:v>
                </c:pt>
                <c:pt idx="30">
                  <c:v>7.03902879410393</c:v>
                </c:pt>
                <c:pt idx="31">
                  <c:v>7.256762614638744</c:v>
                </c:pt>
                <c:pt idx="32">
                  <c:v>7.129742944311238</c:v>
                </c:pt>
                <c:pt idx="33">
                  <c:v>7.037375309600821</c:v>
                </c:pt>
                <c:pt idx="34">
                  <c:v>6.83344069742398</c:v>
                </c:pt>
                <c:pt idx="35">
                  <c:v>6.857436538291004</c:v>
                </c:pt>
                <c:pt idx="36">
                  <c:v>7.024001402992865</c:v>
                </c:pt>
                <c:pt idx="37">
                  <c:v>6.778737371522516</c:v>
                </c:pt>
                <c:pt idx="38">
                  <c:v>6.939474908402544</c:v>
                </c:pt>
                <c:pt idx="39">
                  <c:v>7.032819180365211</c:v>
                </c:pt>
                <c:pt idx="40">
                  <c:v>6.954925382101573</c:v>
                </c:pt>
                <c:pt idx="41">
                  <c:v>7.072338826978566</c:v>
                </c:pt>
                <c:pt idx="42">
                  <c:v>7.265112880337582</c:v>
                </c:pt>
                <c:pt idx="43">
                  <c:v>7.270846766227848</c:v>
                </c:pt>
                <c:pt idx="44">
                  <c:v>7.34694390196364</c:v>
                </c:pt>
                <c:pt idx="45">
                  <c:v>7.44916365017954</c:v>
                </c:pt>
                <c:pt idx="46">
                  <c:v>7.485531906711381</c:v>
                </c:pt>
                <c:pt idx="47">
                  <c:v>7.59028737237183</c:v>
                </c:pt>
                <c:pt idx="48">
                  <c:v>7.726011007048726</c:v>
                </c:pt>
                <c:pt idx="49">
                  <c:v>7.884551923432527</c:v>
                </c:pt>
                <c:pt idx="50">
                  <c:v>8.012846405524834</c:v>
                </c:pt>
                <c:pt idx="51">
                  <c:v>8.090496689694823</c:v>
                </c:pt>
                <c:pt idx="52">
                  <c:v>8.088209624959088</c:v>
                </c:pt>
                <c:pt idx="53">
                  <c:v>8.160836396591038</c:v>
                </c:pt>
                <c:pt idx="54">
                  <c:v>8.207002466549623</c:v>
                </c:pt>
                <c:pt idx="55">
                  <c:v>8.320436281523596</c:v>
                </c:pt>
                <c:pt idx="56">
                  <c:v>8.201160998438873</c:v>
                </c:pt>
                <c:pt idx="57">
                  <c:v>8.321492462624131</c:v>
                </c:pt>
                <c:pt idx="58">
                  <c:v>8.321715851780313</c:v>
                </c:pt>
                <c:pt idx="59">
                  <c:v>8.294034520310678</c:v>
                </c:pt>
                <c:pt idx="60">
                  <c:v>8.324233425080703</c:v>
                </c:pt>
                <c:pt idx="61">
                  <c:v>8.346702454025844</c:v>
                </c:pt>
                <c:pt idx="62">
                  <c:v>8.32895447098497</c:v>
                </c:pt>
                <c:pt idx="63">
                  <c:v>8.41536408372978</c:v>
                </c:pt>
                <c:pt idx="64">
                  <c:v>8.443803355561421</c:v>
                </c:pt>
                <c:pt idx="65">
                  <c:v>8.556214305473567</c:v>
                </c:pt>
                <c:pt idx="66">
                  <c:v>8.657579407675083</c:v>
                </c:pt>
                <c:pt idx="67">
                  <c:v>8.611563964798153</c:v>
                </c:pt>
                <c:pt idx="68">
                  <c:v>8.591796486592774</c:v>
                </c:pt>
                <c:pt idx="69">
                  <c:v>8.622634510203004</c:v>
                </c:pt>
                <c:pt idx="70">
                  <c:v>8.612050650334721</c:v>
                </c:pt>
                <c:pt idx="71">
                  <c:v>8.63200435791849</c:v>
                </c:pt>
                <c:pt idx="72">
                  <c:v>8.597451750036613</c:v>
                </c:pt>
                <c:pt idx="73">
                  <c:v>8.625088127687888</c:v>
                </c:pt>
                <c:pt idx="74">
                  <c:v>8.57276725225222</c:v>
                </c:pt>
                <c:pt idx="75">
                  <c:v>8.645768367030685</c:v>
                </c:pt>
                <c:pt idx="76">
                  <c:v>8.68595835758854</c:v>
                </c:pt>
                <c:pt idx="77">
                  <c:v>8.792609459725646</c:v>
                </c:pt>
                <c:pt idx="78">
                  <c:v>8.758912560722333</c:v>
                </c:pt>
                <c:pt idx="79">
                  <c:v>8.741313353222093</c:v>
                </c:pt>
                <c:pt idx="80">
                  <c:v>8.69129442314866</c:v>
                </c:pt>
                <c:pt idx="81">
                  <c:v>8.73628975337002</c:v>
                </c:pt>
                <c:pt idx="82">
                  <c:v>8.820362985938063</c:v>
                </c:pt>
                <c:pt idx="83">
                  <c:v>8.726169918245597</c:v>
                </c:pt>
                <c:pt idx="84">
                  <c:v>8.689738615782395</c:v>
                </c:pt>
                <c:pt idx="85">
                  <c:v>8.776027438920801</c:v>
                </c:pt>
                <c:pt idx="86">
                  <c:v>8.827327263129447</c:v>
                </c:pt>
                <c:pt idx="87">
                  <c:v>8.891030380565821</c:v>
                </c:pt>
                <c:pt idx="88">
                  <c:v>8.927131612294165</c:v>
                </c:pt>
                <c:pt idx="89">
                  <c:v>8.984692059639154</c:v>
                </c:pt>
                <c:pt idx="90">
                  <c:v>8.921775117649685</c:v>
                </c:pt>
                <c:pt idx="91">
                  <c:v>8.897874161525552</c:v>
                </c:pt>
                <c:pt idx="92">
                  <c:v>8.963055492168194</c:v>
                </c:pt>
                <c:pt idx="93">
                  <c:v>9.014343175920731</c:v>
                </c:pt>
                <c:pt idx="94">
                  <c:v>8.999120500236735</c:v>
                </c:pt>
                <c:pt idx="95">
                  <c:v>8.908078344515493</c:v>
                </c:pt>
                <c:pt idx="96">
                  <c:v>8.926037906402767</c:v>
                </c:pt>
                <c:pt idx="97">
                  <c:v>8.83752401062351</c:v>
                </c:pt>
                <c:pt idx="98">
                  <c:v>8.85549920252187</c:v>
                </c:pt>
                <c:pt idx="99">
                  <c:v>8.882366546110015</c:v>
                </c:pt>
              </c:numCache>
            </c:numRef>
          </c:yVal>
        </c:ser>
        <c:ser>
          <c:idx val="3"/>
          <c:order val="3"/>
          <c:tx>
            <c:v>ConfDown</c:v>
          </c:tx>
          <c:marker>
            <c:symbol val="none"/>
          </c:marker>
          <c:yVal>
            <c:numRef>
              <c:f>t!$K$3:$K$102</c:f>
              <c:numCache>
                <c:formatCode>General</c:formatCode>
                <c:ptCount val="100"/>
                <c:pt idx="1">
                  <c:v>16.75189128980254</c:v>
                </c:pt>
                <c:pt idx="2">
                  <c:v>13.30416562184815</c:v>
                </c:pt>
                <c:pt idx="3">
                  <c:v>13.66177847409061</c:v>
                </c:pt>
                <c:pt idx="4">
                  <c:v>13.31204628930524</c:v>
                </c:pt>
                <c:pt idx="5">
                  <c:v>13.51054541437865</c:v>
                </c:pt>
                <c:pt idx="6">
                  <c:v>12.76275454339012</c:v>
                </c:pt>
                <c:pt idx="7">
                  <c:v>12.21457156999458</c:v>
                </c:pt>
                <c:pt idx="8">
                  <c:v>11.6585394890644</c:v>
                </c:pt>
                <c:pt idx="9">
                  <c:v>11.33044097839331</c:v>
                </c:pt>
                <c:pt idx="10">
                  <c:v>10.97862250918676</c:v>
                </c:pt>
                <c:pt idx="11">
                  <c:v>10.95278979615462</c:v>
                </c:pt>
                <c:pt idx="12">
                  <c:v>10.7443244550519</c:v>
                </c:pt>
                <c:pt idx="13">
                  <c:v>10.43406576160284</c:v>
                </c:pt>
                <c:pt idx="14">
                  <c:v>10.50444188945175</c:v>
                </c:pt>
                <c:pt idx="15">
                  <c:v>10.21666272385782</c:v>
                </c:pt>
                <c:pt idx="16">
                  <c:v>10.00904390517823</c:v>
                </c:pt>
                <c:pt idx="17">
                  <c:v>9.88965984716625</c:v>
                </c:pt>
                <c:pt idx="18">
                  <c:v>9.720182994205817</c:v>
                </c:pt>
                <c:pt idx="19">
                  <c:v>9.999679380635417</c:v>
                </c:pt>
                <c:pt idx="20">
                  <c:v>9.931398169456834</c:v>
                </c:pt>
                <c:pt idx="21">
                  <c:v>9.698848091519759</c:v>
                </c:pt>
                <c:pt idx="22">
                  <c:v>9.975414805011773</c:v>
                </c:pt>
                <c:pt idx="23">
                  <c:v>10.28054872481182</c:v>
                </c:pt>
                <c:pt idx="24">
                  <c:v>10.22901854945759</c:v>
                </c:pt>
                <c:pt idx="25">
                  <c:v>9.99088593660479</c:v>
                </c:pt>
                <c:pt idx="26">
                  <c:v>10.19974683439071</c:v>
                </c:pt>
                <c:pt idx="27">
                  <c:v>10.13223754278452</c:v>
                </c:pt>
                <c:pt idx="28">
                  <c:v>10.01535223512297</c:v>
                </c:pt>
                <c:pt idx="29">
                  <c:v>9.792765090894347</c:v>
                </c:pt>
                <c:pt idx="30">
                  <c:v>10.1073164751326</c:v>
                </c:pt>
                <c:pt idx="31">
                  <c:v>10.37810158726676</c:v>
                </c:pt>
                <c:pt idx="32">
                  <c:v>10.20986725277387</c:v>
                </c:pt>
                <c:pt idx="33">
                  <c:v>10.06230960096051</c:v>
                </c:pt>
                <c:pt idx="34">
                  <c:v>9.871076362301505</c:v>
                </c:pt>
                <c:pt idx="35">
                  <c:v>9.810364744586101</c:v>
                </c:pt>
                <c:pt idx="36">
                  <c:v>9.96362322411847</c:v>
                </c:pt>
                <c:pt idx="37">
                  <c:v>9.767742157929955</c:v>
                </c:pt>
                <c:pt idx="38">
                  <c:v>9.911285080260938</c:v>
                </c:pt>
                <c:pt idx="39">
                  <c:v>9.93909909783928</c:v>
                </c:pt>
                <c:pt idx="40">
                  <c:v>9.81653410839489</c:v>
                </c:pt>
                <c:pt idx="41">
                  <c:v>9.889906500648086</c:v>
                </c:pt>
                <c:pt idx="42">
                  <c:v>10.16545216236283</c:v>
                </c:pt>
                <c:pt idx="43">
                  <c:v>10.10642701629382</c:v>
                </c:pt>
                <c:pt idx="44">
                  <c:v>10.12499839386672</c:v>
                </c:pt>
                <c:pt idx="45">
                  <c:v>10.1846048503435</c:v>
                </c:pt>
                <c:pt idx="46">
                  <c:v>10.1622810780719</c:v>
                </c:pt>
                <c:pt idx="47">
                  <c:v>10.23320280103631</c:v>
                </c:pt>
                <c:pt idx="48">
                  <c:v>10.36828638649949</c:v>
                </c:pt>
                <c:pt idx="49">
                  <c:v>10.56590029710382</c:v>
                </c:pt>
                <c:pt idx="50">
                  <c:v>10.68569450472826</c:v>
                </c:pt>
                <c:pt idx="51">
                  <c:v>10.72072889314569</c:v>
                </c:pt>
                <c:pt idx="52">
                  <c:v>10.67039783951473</c:v>
                </c:pt>
                <c:pt idx="53">
                  <c:v>10.70316032438863</c:v>
                </c:pt>
                <c:pt idx="54">
                  <c:v>10.70440352368803</c:v>
                </c:pt>
                <c:pt idx="55">
                  <c:v>10.8101897200577</c:v>
                </c:pt>
                <c:pt idx="56">
                  <c:v>10.69107580369252</c:v>
                </c:pt>
                <c:pt idx="57">
                  <c:v>10.8141963861475</c:v>
                </c:pt>
                <c:pt idx="58">
                  <c:v>10.77311467741245</c:v>
                </c:pt>
                <c:pt idx="59">
                  <c:v>10.71069177034374</c:v>
                </c:pt>
                <c:pt idx="60">
                  <c:v>10.70129278377498</c:v>
                </c:pt>
                <c:pt idx="61">
                  <c:v>10.68514064046434</c:v>
                </c:pt>
                <c:pt idx="62">
                  <c:v>10.63394004176151</c:v>
                </c:pt>
                <c:pt idx="63">
                  <c:v>10.70492618545053</c:v>
                </c:pt>
                <c:pt idx="64">
                  <c:v>10.698270536882</c:v>
                </c:pt>
                <c:pt idx="65">
                  <c:v>10.82533369839415</c:v>
                </c:pt>
                <c:pt idx="66">
                  <c:v>10.92810425045023</c:v>
                </c:pt>
                <c:pt idx="67">
                  <c:v>10.85966899256127</c:v>
                </c:pt>
                <c:pt idx="68">
                  <c:v>10.81112320766463</c:v>
                </c:pt>
                <c:pt idx="69">
                  <c:v>10.8108468020324</c:v>
                </c:pt>
                <c:pt idx="70">
                  <c:v>10.7714463366719</c:v>
                </c:pt>
                <c:pt idx="71">
                  <c:v>10.76128369588104</c:v>
                </c:pt>
                <c:pt idx="72">
                  <c:v>10.70490904477004</c:v>
                </c:pt>
                <c:pt idx="73">
                  <c:v>10.70455902009949</c:v>
                </c:pt>
                <c:pt idx="74">
                  <c:v>10.63760159259595</c:v>
                </c:pt>
                <c:pt idx="75">
                  <c:v>10.70061973835145</c:v>
                </c:pt>
                <c:pt idx="76">
                  <c:v>10.71697362430755</c:v>
                </c:pt>
                <c:pt idx="77">
                  <c:v>10.85312260110307</c:v>
                </c:pt>
                <c:pt idx="78">
                  <c:v>10.80024123506896</c:v>
                </c:pt>
                <c:pt idx="79">
                  <c:v>10.76013457365644</c:v>
                </c:pt>
                <c:pt idx="80">
                  <c:v>10.69727380014876</c:v>
                </c:pt>
                <c:pt idx="81">
                  <c:v>10.72241826512507</c:v>
                </c:pt>
                <c:pt idx="82">
                  <c:v>10.81157684674044</c:v>
                </c:pt>
                <c:pt idx="83">
                  <c:v>10.72513703069959</c:v>
                </c:pt>
                <c:pt idx="84">
                  <c:v>10.67271106490332</c:v>
                </c:pt>
                <c:pt idx="85">
                  <c:v>10.76778133377726</c:v>
                </c:pt>
                <c:pt idx="86">
                  <c:v>10.8034134998621</c:v>
                </c:pt>
                <c:pt idx="87">
                  <c:v>10.85831432042466</c:v>
                </c:pt>
                <c:pt idx="88">
                  <c:v>10.87492779714798</c:v>
                </c:pt>
                <c:pt idx="89">
                  <c:v>10.92151013360475</c:v>
                </c:pt>
                <c:pt idx="90">
                  <c:v>10.85413846697761</c:v>
                </c:pt>
                <c:pt idx="91">
                  <c:v>10.81332258269629</c:v>
                </c:pt>
                <c:pt idx="92">
                  <c:v>10.87371359013248</c:v>
                </c:pt>
                <c:pt idx="93">
                  <c:v>10.91285751460826</c:v>
                </c:pt>
                <c:pt idx="94">
                  <c:v>10.87991482939745</c:v>
                </c:pt>
                <c:pt idx="95">
                  <c:v>10.79933240000042</c:v>
                </c:pt>
                <c:pt idx="96">
                  <c:v>10.79797581037042</c:v>
                </c:pt>
                <c:pt idx="97">
                  <c:v>10.71908911835207</c:v>
                </c:pt>
                <c:pt idx="98">
                  <c:v>10.7182649679048</c:v>
                </c:pt>
                <c:pt idx="99">
                  <c:v>10.72778949985512</c:v>
                </c:pt>
              </c:numCache>
            </c:numRef>
          </c:yVal>
        </c:ser>
        <c:dLbls/>
        <c:axId val="618661160"/>
        <c:axId val="618669144"/>
      </c:scatterChart>
      <c:valAx>
        <c:axId val="618661160"/>
        <c:scaling>
          <c:orientation val="minMax"/>
          <c:max val="100.0"/>
        </c:scaling>
        <c:axPos val="b"/>
        <c:tickLblPos val="nextTo"/>
        <c:txPr>
          <a:bodyPr/>
          <a:lstStyle/>
          <a:p>
            <a:pPr>
              <a:defRPr lang="de-DE"/>
            </a:pPr>
            <a:endParaRPr lang="en-US"/>
          </a:p>
        </c:txPr>
        <c:crossAx val="618669144"/>
        <c:crosses val="autoZero"/>
        <c:crossBetween val="midCat"/>
      </c:valAx>
      <c:valAx>
        <c:axId val="618669144"/>
        <c:scaling>
          <c:orientation val="minMax"/>
        </c:scaling>
        <c:axPos val="l"/>
        <c:majorGridlines/>
        <c:numFmt formatCode="General" sourceLinked="1"/>
        <c:tickLblPos val="nextTo"/>
        <c:txPr>
          <a:bodyPr/>
          <a:lstStyle/>
          <a:p>
            <a:pPr>
              <a:defRPr lang="de-DE"/>
            </a:pPr>
            <a:endParaRPr lang="en-US"/>
          </a:p>
        </c:txPr>
        <c:crossAx val="618661160"/>
        <c:crosses val="autoZero"/>
        <c:crossBetween val="midCat"/>
      </c:valAx>
    </c:plotArea>
    <c:legend>
      <c:legendPos val="r"/>
      <c:legendEntry>
        <c:idx val="3"/>
        <c:delete val="1"/>
      </c:legendEntry>
      <c:legendEntry>
        <c:idx val="2"/>
        <c:delete val="1"/>
      </c:legendEntry>
      <c:layout/>
      <c:txPr>
        <a:bodyPr/>
        <a:lstStyle/>
        <a:p>
          <a:pPr>
            <a:defRPr lang="de-DE"/>
          </a:pPr>
          <a:endParaRPr lang="en-US"/>
        </a:p>
      </c:txPr>
    </c:legend>
    <c:plotVisOnly val="1"/>
    <c:dispBlanksAs val="gap"/>
  </c:chart>
  <c:externalData r:id="rId1"/>
</c:chartSpace>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 authorId="0" dt="2012-01-10T13:20:24.793" idx="2">
    <p:pos x="2092" y="1641"/>
    <p:text>Benchmark-Suiten</p:tex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 authorId="0" dt="2012-01-10T14:23:02.977" idx="14">
    <p:pos x="2226" y="1897"/>
    <p:text>hier kann man vielleicht anbringen, dass die Kosten einer Fehlentscheidung das Signifikanzniveau beeinflussen können.
Wenn konservative Entscheidung, also Nullhypothese behalten, teurer ist, dann legt man halt 0.05 fest.
Wenn man exploriert, dann ist auch 0.1 typisch (um möglichen Effekt nicht zu ignorieren).</p:text>
  </p:cm>
</p:cmLst>
</file>

<file path=ppt/comments/comment1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 authorId="0" dt="2012-01-10T14:27:41.829" idx="16">
    <p:pos x="2882" y="1046"/>
    <p:text>Hier sollte auch unbedingt rein, dass man, wenn man einen signifikanten Unterschied rausfindet, man eigentlich nur keinen Gegenbeweis gegen die Alternativhypothese gefunden hat</p:text>
  </p:cm>
</p:cmLst>
</file>

<file path=ppt/comments/comment1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 authorId="0" dt="2012-01-10T14:23:47.778" idx="15">
    <p:pos x="4277" y="379"/>
    <p:text>variate</p:text>
  </p:cm>
</p:cmLst>
</file>

<file path=ppt/comments/comment1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 authorId="0" dt="2012-01-10T14:31:54.447" idx="17">
    <p:pos x="2564" y="2482"/>
    <p:text>Hier vielleicht Effektstärke noch einführen?</p:text>
  </p:cm>
</p:cmLst>
</file>

<file path=ppt/comments/comment1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 authorId="0" dt="2012-01-10T14:32:26.765" idx="18">
    <p:pos x="2010" y="1046"/>
    <p:text>versteh den Sinn der 3 Worte nicht</p:text>
  </p:cm>
</p:cmLst>
</file>

<file path=ppt/comments/comment1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 authorId="0" dt="2012-01-10T14:39:30.850" idx="19">
    <p:pos x="5046" y="790"/>
    <p:text>Veröffentlichungen?</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 authorId="0" dt="2012-01-10T13:22:21.024" idx="3">
    <p:pos x="2841" y="379"/>
    <p:text>Hier kannst du vielleicht den Begriff Störvariablen einführen, vlt auch schon Validität</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 authorId="0" dt="2012-01-10T13:24:12.675" idx="4">
    <p:pos x="2431" y="790"/>
    <p:text>Wie oft denn? Kann man hier schonmal ansprechen, dass man mit mehr Messungen kleinere Unterschiede finden kann</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 authorId="0" dt="2012-01-10T13:30:56.284" idx="5">
    <p:pos x="3254" y="1104"/>
    <p:text>Das Bild sah so oll aus...</p:text>
  </p:cm>
  <p:cm authorId="0" dt="2012-01-10T13:32:20.334" idx="6">
    <p:pos x="1928" y="3271"/>
    <p:text>Krass, kommt mir komplett unbekannt vor :)</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 authorId="0" dt="2012-01-10T13:33:30.645" idx="7">
    <p:pos x="2759" y="1825"/>
    <p:text>Hmm... Ich hab' das Gefühl, dass die Methode der Wahl eher Entfernen der Ausreißer ist...</p:text>
  </p:cm>
  <p:cm authorId="0" dt="2012-01-10T13:35:24.376" idx="8">
    <p:pos x="3518" y="1046"/>
    <p:text>Vielleicht an dieser Stelle noch mehr zu Skalen? Die sollten auf jeden Fall nominale, ordinale, und metrische Daten auseinanderhalten können. Bei Streitfällen sollten sie sich auch für eine Skala entscheiden können (z.B. Antwort von 1 - 10 bei vielen Probanden kann man auch als metrisch betrachten)</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 authorId="0" dt="2012-01-10T13:36:59.009" idx="9">
    <p:pos x="2163" y="1138"/>
    <p:text>Zur Entdeckung von Elementarteilchen braucht man mehrere Millionen Messungen :) Bin ja gespannt, ob dieses Jahr das Higgs-Boson gefunden wird :)</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 authorId="0" dt="2012-01-10T13:38:50.246" idx="10">
    <p:pos x="892" y="1784"/>
    <p:text>Whiskers</p:text>
  </p:cm>
  <p:cm authorId="0" dt="2012-01-10T13:40:49.731" idx="11">
    <p:pos x="892" y="2041"/>
    <p:text>Was sind eigentlich Ausreißer? Aber vielleicht schwer ohne Standardabweichung zu erklären</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 authorId="0" dt="2012-01-10T14:09:06.997" idx="12">
    <p:pos x="10" y="10"/>
    <p:text>Das Bild ist von wikipedia. Da gibt's bestimmt auch besser. Ich find so eine Visualisierung sehr hilfreich, um die Bedeutung der Standardabweichung zu verstehen
Dann kann man an dieser Stelle auch gleich Ausreißer definieren</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 authorId="0" dt="2012-01-10T14:18:41.194" idx="13">
    <p:pos x="759" y="1641"/>
    <p:text>z.B.</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5.pict"/></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ict"/></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76F4C8-4382-47C7-BFF2-4548C4A0B255}" type="datetimeFigureOut">
              <a:rPr lang="de-DE" smtClean="0"/>
              <a:pPr/>
              <a:t>1/10/12</a:t>
            </a:fld>
            <a:endParaRPr lang="de-D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D75B12-2BEA-4D9B-8F9A-DF2A07C5C308}" type="slidenum">
              <a:rPr lang="de-DE" smtClean="0"/>
              <a:pPr/>
              <a:t>‹#›</a:t>
            </a:fld>
            <a:endParaRPr lang="de-DE"/>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625621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unterdurchscnittliche</a:t>
            </a:r>
            <a:r>
              <a:rPr lang="en-US" dirty="0" smtClean="0"/>
              <a:t> </a:t>
            </a:r>
            <a:r>
              <a:rPr lang="en-US" dirty="0" err="1" smtClean="0"/>
              <a:t>Speichernutzung</a:t>
            </a:r>
            <a:r>
              <a:rPr lang="en-US" dirty="0" smtClean="0"/>
              <a:t> </a:t>
            </a:r>
            <a:r>
              <a:rPr lang="en-US" dirty="0" err="1" smtClean="0"/>
              <a:t>gerade</a:t>
            </a:r>
            <a:r>
              <a:rPr lang="en-US" baseline="0" dirty="0" smtClean="0"/>
              <a:t> </a:t>
            </a:r>
            <a:r>
              <a:rPr lang="en-US" baseline="0" dirty="0" err="1" smtClean="0"/>
              <a:t>kritisch</a:t>
            </a:r>
            <a:r>
              <a:rPr lang="en-US" baseline="0" dirty="0" smtClean="0"/>
              <a:t> </a:t>
            </a:r>
            <a:r>
              <a:rPr lang="en-US" baseline="0" dirty="0" err="1" smtClean="0"/>
              <a:t>wenn</a:t>
            </a:r>
            <a:r>
              <a:rPr lang="en-US" baseline="0" dirty="0" smtClean="0"/>
              <a:t> </a:t>
            </a:r>
            <a:r>
              <a:rPr lang="en-US" baseline="0" dirty="0" err="1" smtClean="0"/>
              <a:t>Faktoren</a:t>
            </a:r>
            <a:r>
              <a:rPr lang="en-US" baseline="0" dirty="0" smtClean="0"/>
              <a:t> </a:t>
            </a:r>
            <a:r>
              <a:rPr lang="en-US" baseline="0" dirty="0" err="1" smtClean="0"/>
              <a:t>wie</a:t>
            </a:r>
            <a:r>
              <a:rPr lang="en-US" baseline="0" dirty="0" smtClean="0"/>
              <a:t> </a:t>
            </a:r>
            <a:r>
              <a:rPr lang="en-US" baseline="0" dirty="0" err="1" smtClean="0"/>
              <a:t>MemoryManager</a:t>
            </a:r>
            <a:r>
              <a:rPr lang="en-US" baseline="0" dirty="0" smtClean="0"/>
              <a:t> </a:t>
            </a:r>
            <a:r>
              <a:rPr lang="en-US" baseline="0" dirty="0" err="1" smtClean="0"/>
              <a:t>gemessen</a:t>
            </a:r>
            <a:r>
              <a:rPr lang="en-US" baseline="0" dirty="0" smtClean="0"/>
              <a:t> </a:t>
            </a:r>
            <a:r>
              <a:rPr lang="en-US" baseline="0" dirty="0" err="1" smtClean="0"/>
              <a:t>werden</a:t>
            </a:r>
            <a:r>
              <a:rPr lang="en-US" baseline="0" dirty="0" smtClean="0"/>
              <a:t> die </a:t>
            </a:r>
            <a:r>
              <a:rPr lang="en-US" baseline="0" dirty="0" err="1" smtClean="0"/>
              <a:t>dann</a:t>
            </a:r>
            <a:r>
              <a:rPr lang="en-US" baseline="0" dirty="0" smtClean="0"/>
              <a:t> </a:t>
            </a:r>
            <a:r>
              <a:rPr lang="en-US" baseline="0" dirty="0" err="1" smtClean="0"/>
              <a:t>unterdurchschnittlich</a:t>
            </a:r>
            <a:r>
              <a:rPr lang="en-US" baseline="0" dirty="0" smtClean="0"/>
              <a:t> </a:t>
            </a:r>
            <a:r>
              <a:rPr lang="en-US" baseline="0" dirty="0" err="1" smtClean="0"/>
              <a:t>ausgelastet</a:t>
            </a:r>
            <a:r>
              <a:rPr lang="en-US" baseline="0" dirty="0" smtClean="0"/>
              <a:t> </a:t>
            </a:r>
            <a:r>
              <a:rPr lang="en-US" baseline="0" dirty="0" err="1" smtClean="0"/>
              <a:t>sind</a:t>
            </a:r>
            <a:endParaRPr lang="de-DE" dirty="0"/>
          </a:p>
        </p:txBody>
      </p:sp>
      <p:sp>
        <p:nvSpPr>
          <p:cNvPr id="4" name="Slide Number Placeholder 3"/>
          <p:cNvSpPr>
            <a:spLocks noGrp="1"/>
          </p:cNvSpPr>
          <p:nvPr>
            <p:ph type="sldNum" sz="quarter" idx="10"/>
          </p:nvPr>
        </p:nvSpPr>
        <p:spPr/>
        <p:txBody>
          <a:bodyPr/>
          <a:lstStyle/>
          <a:p>
            <a:fld id="{2AD75B12-2BEA-4D9B-8F9A-DF2A07C5C308}" type="slidenum">
              <a:rPr lang="de-DE" smtClean="0"/>
              <a:pPr/>
              <a:t>29</a:t>
            </a:fld>
            <a:endParaRPr lang="de-DE"/>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08727734"/>
      </p:ext>
    </p:extLst>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Ablauf</a:t>
            </a:r>
            <a:r>
              <a:rPr lang="en-US" dirty="0" smtClean="0"/>
              <a:t>:</a:t>
            </a:r>
          </a:p>
          <a:p>
            <a:r>
              <a:rPr lang="en-US" dirty="0" smtClean="0"/>
              <a:t>* </a:t>
            </a:r>
            <a:r>
              <a:rPr lang="en-US" dirty="0" err="1" smtClean="0"/>
              <a:t>Hausaufgabe</a:t>
            </a:r>
            <a:r>
              <a:rPr lang="en-US" dirty="0" smtClean="0"/>
              <a:t> </a:t>
            </a:r>
            <a:r>
              <a:rPr lang="en-US" dirty="0" err="1" smtClean="0"/>
              <a:t>ist</a:t>
            </a:r>
            <a:r>
              <a:rPr lang="en-US" dirty="0" smtClean="0"/>
              <a:t> das </a:t>
            </a:r>
            <a:r>
              <a:rPr lang="en-US" dirty="0" err="1" smtClean="0"/>
              <a:t>Lesen</a:t>
            </a:r>
            <a:endParaRPr lang="en-US" dirty="0" smtClean="0"/>
          </a:p>
          <a:p>
            <a:r>
              <a:rPr lang="en-US" dirty="0" smtClean="0"/>
              <a:t>* In der </a:t>
            </a:r>
            <a:r>
              <a:rPr lang="en-US" dirty="0" err="1" smtClean="0"/>
              <a:t>Uebung</a:t>
            </a:r>
            <a:r>
              <a:rPr lang="en-US" dirty="0" smtClean="0"/>
              <a:t> </a:t>
            </a:r>
            <a:r>
              <a:rPr lang="en-US" dirty="0" err="1" smtClean="0"/>
              <a:t>bleiben</a:t>
            </a:r>
            <a:r>
              <a:rPr lang="en-US" baseline="0" dirty="0" smtClean="0"/>
              <a:t> 40 </a:t>
            </a:r>
            <a:r>
              <a:rPr lang="en-US" baseline="0" dirty="0" err="1" smtClean="0"/>
              <a:t>Minuten</a:t>
            </a:r>
            <a:r>
              <a:rPr lang="en-US" baseline="0" dirty="0" smtClean="0"/>
              <a:t> </a:t>
            </a:r>
            <a:r>
              <a:rPr lang="en-US" baseline="0" dirty="0" err="1" smtClean="0"/>
              <a:t>Zeit</a:t>
            </a:r>
            <a:r>
              <a:rPr lang="en-US" baseline="0" dirty="0" smtClean="0"/>
              <a:t> die </a:t>
            </a:r>
            <a:r>
              <a:rPr lang="en-US" baseline="0" dirty="0" err="1" smtClean="0"/>
              <a:t>Ergebnisse</a:t>
            </a:r>
            <a:r>
              <a:rPr lang="en-US" baseline="0" dirty="0" smtClean="0"/>
              <a:t> in </a:t>
            </a:r>
            <a:r>
              <a:rPr lang="en-US" baseline="0" dirty="0" err="1" smtClean="0"/>
              <a:t>Gruppen</a:t>
            </a:r>
            <a:r>
              <a:rPr lang="en-US" baseline="0" dirty="0" smtClean="0"/>
              <a:t> </a:t>
            </a:r>
            <a:r>
              <a:rPr lang="en-US" baseline="0" dirty="0" err="1" smtClean="0"/>
              <a:t>zum</a:t>
            </a:r>
            <a:r>
              <a:rPr lang="en-US" baseline="0" dirty="0" smtClean="0"/>
              <a:t> </a:t>
            </a:r>
            <a:r>
              <a:rPr lang="en-US" baseline="0" dirty="0" err="1" smtClean="0"/>
              <a:t>gleichen</a:t>
            </a:r>
            <a:r>
              <a:rPr lang="en-US" baseline="0" dirty="0" smtClean="0"/>
              <a:t> Paper </a:t>
            </a:r>
            <a:r>
              <a:rPr lang="en-US" baseline="0" dirty="0" err="1" smtClean="0"/>
              <a:t>zu</a:t>
            </a:r>
            <a:r>
              <a:rPr lang="en-US" baseline="0" dirty="0" smtClean="0"/>
              <a:t> </a:t>
            </a:r>
            <a:r>
              <a:rPr lang="en-US" baseline="0" dirty="0" err="1" smtClean="0"/>
              <a:t>diskutieren</a:t>
            </a:r>
            <a:r>
              <a:rPr lang="en-US" baseline="0" dirty="0" smtClean="0"/>
              <a:t> und </a:t>
            </a:r>
            <a:r>
              <a:rPr lang="en-US" baseline="0" dirty="0" err="1" smtClean="0"/>
              <a:t>eine</a:t>
            </a:r>
            <a:r>
              <a:rPr lang="en-US" baseline="0" dirty="0" smtClean="0"/>
              <a:t> </a:t>
            </a:r>
            <a:r>
              <a:rPr lang="en-US" baseline="0" dirty="0" err="1" smtClean="0"/>
              <a:t>Praesentation</a:t>
            </a:r>
            <a:r>
              <a:rPr lang="en-US" baseline="0" dirty="0" smtClean="0"/>
              <a:t> </a:t>
            </a:r>
            <a:r>
              <a:rPr lang="en-US" baseline="0" dirty="0" err="1" smtClean="0"/>
              <a:t>vorzubereiten</a:t>
            </a:r>
            <a:r>
              <a:rPr lang="en-US" baseline="0" dirty="0" smtClean="0"/>
              <a:t> (</a:t>
            </a:r>
            <a:r>
              <a:rPr lang="en-US" baseline="0" dirty="0" err="1" smtClean="0"/>
              <a:t>Tafel</a:t>
            </a:r>
            <a:r>
              <a:rPr lang="en-US" baseline="0" dirty="0" smtClean="0"/>
              <a:t>/Flipchart/</a:t>
            </a:r>
            <a:r>
              <a:rPr lang="en-US" baseline="0" dirty="0" err="1" smtClean="0"/>
              <a:t>Folien</a:t>
            </a:r>
            <a:r>
              <a:rPr lang="en-US" baseline="0" dirty="0" smtClean="0"/>
              <a:t>). (</a:t>
            </a:r>
            <a:r>
              <a:rPr lang="en-US" baseline="0" dirty="0" err="1" smtClean="0"/>
              <a:t>nach</a:t>
            </a:r>
            <a:r>
              <a:rPr lang="en-US" baseline="0" dirty="0" smtClean="0"/>
              <a:t> </a:t>
            </a:r>
            <a:r>
              <a:rPr lang="en-US" baseline="0" dirty="0" err="1" smtClean="0"/>
              <a:t>spaetestens</a:t>
            </a:r>
            <a:r>
              <a:rPr lang="en-US" baseline="0" dirty="0" smtClean="0"/>
              <a:t> 20 min </a:t>
            </a:r>
            <a:r>
              <a:rPr lang="en-US" baseline="0" dirty="0" err="1" smtClean="0"/>
              <a:t>sollte</a:t>
            </a:r>
            <a:r>
              <a:rPr lang="en-US" baseline="0" dirty="0" smtClean="0"/>
              <a:t> die </a:t>
            </a:r>
            <a:r>
              <a:rPr lang="en-US" baseline="0" dirty="0" err="1" smtClean="0"/>
              <a:t>Arbeiten</a:t>
            </a:r>
            <a:r>
              <a:rPr lang="en-US" baseline="0" dirty="0" smtClean="0"/>
              <a:t> </a:t>
            </a:r>
            <a:r>
              <a:rPr lang="en-US" baseline="0" dirty="0" err="1" smtClean="0"/>
              <a:t>zur</a:t>
            </a:r>
            <a:r>
              <a:rPr lang="en-US" baseline="0" dirty="0" smtClean="0"/>
              <a:t> </a:t>
            </a:r>
            <a:r>
              <a:rPr lang="en-US" baseline="0" dirty="0" err="1" smtClean="0"/>
              <a:t>Praesentation</a:t>
            </a:r>
            <a:r>
              <a:rPr lang="en-US" baseline="0" dirty="0" smtClean="0"/>
              <a:t> </a:t>
            </a:r>
            <a:r>
              <a:rPr lang="en-US" baseline="0" dirty="0" err="1" smtClean="0"/>
              <a:t>beginnen</a:t>
            </a:r>
            <a:r>
              <a:rPr lang="en-US" baseline="0" dirty="0" smtClean="0"/>
              <a:t>)</a:t>
            </a:r>
          </a:p>
          <a:p>
            <a:r>
              <a:rPr lang="en-US" dirty="0" smtClean="0"/>
              <a:t>* </a:t>
            </a:r>
            <a:r>
              <a:rPr lang="en-US" dirty="0" err="1" smtClean="0"/>
              <a:t>Jede</a:t>
            </a:r>
            <a:r>
              <a:rPr lang="en-US" dirty="0" smtClean="0"/>
              <a:t> </a:t>
            </a:r>
            <a:r>
              <a:rPr lang="en-US" dirty="0" err="1" smtClean="0"/>
              <a:t>Gruppe</a:t>
            </a:r>
            <a:r>
              <a:rPr lang="en-US" dirty="0" smtClean="0"/>
              <a:t> </a:t>
            </a:r>
            <a:r>
              <a:rPr lang="en-US" dirty="0" err="1" smtClean="0"/>
              <a:t>stellte</a:t>
            </a:r>
            <a:r>
              <a:rPr lang="en-US" dirty="0" smtClean="0"/>
              <a:t> in 5-10 min die </a:t>
            </a:r>
            <a:r>
              <a:rPr lang="en-US" dirty="0" err="1" smtClean="0"/>
              <a:t>Ergebnisse</a:t>
            </a:r>
            <a:r>
              <a:rPr lang="en-US" dirty="0" smtClean="0"/>
              <a:t> </a:t>
            </a:r>
            <a:r>
              <a:rPr lang="en-US" dirty="0" err="1" smtClean="0"/>
              <a:t>vor</a:t>
            </a:r>
            <a:r>
              <a:rPr lang="en-US" dirty="0" smtClean="0"/>
              <a:t>, </a:t>
            </a:r>
            <a:r>
              <a:rPr lang="en-US" dirty="0" err="1" smtClean="0"/>
              <a:t>anderen</a:t>
            </a:r>
            <a:r>
              <a:rPr lang="en-US" baseline="0" dirty="0" smtClean="0"/>
              <a:t> </a:t>
            </a:r>
            <a:r>
              <a:rPr lang="en-US" baseline="0" dirty="0" err="1" smtClean="0"/>
              <a:t>Gruppen</a:t>
            </a:r>
            <a:r>
              <a:rPr lang="en-US" baseline="0" dirty="0" smtClean="0"/>
              <a:t> </a:t>
            </a:r>
            <a:r>
              <a:rPr lang="en-US" baseline="0" dirty="0" err="1" smtClean="0"/>
              <a:t>sollen</a:t>
            </a:r>
            <a:r>
              <a:rPr lang="en-US" baseline="0" dirty="0" smtClean="0"/>
              <a:t> </a:t>
            </a:r>
            <a:r>
              <a:rPr lang="en-US" baseline="0" dirty="0" err="1" smtClean="0"/>
              <a:t>Fragen</a:t>
            </a:r>
            <a:r>
              <a:rPr lang="en-US" baseline="0" dirty="0" smtClean="0"/>
              <a:t> </a:t>
            </a:r>
            <a:r>
              <a:rPr lang="en-US" baseline="0" dirty="0" err="1" smtClean="0"/>
              <a:t>stellen</a:t>
            </a:r>
            <a:endParaRPr lang="de-DE" dirty="0"/>
          </a:p>
        </p:txBody>
      </p:sp>
      <p:sp>
        <p:nvSpPr>
          <p:cNvPr id="4" name="Slide Number Placeholder 3"/>
          <p:cNvSpPr>
            <a:spLocks noGrp="1"/>
          </p:cNvSpPr>
          <p:nvPr>
            <p:ph type="sldNum" sz="quarter" idx="10"/>
          </p:nvPr>
        </p:nvSpPr>
        <p:spPr/>
        <p:txBody>
          <a:bodyPr/>
          <a:lstStyle/>
          <a:p>
            <a:fld id="{2AD75B12-2BEA-4D9B-8F9A-DF2A07C5C308}" type="slidenum">
              <a:rPr lang="de-DE" smtClean="0"/>
              <a:pPr/>
              <a:t>58</a:t>
            </a:fld>
            <a:endParaRPr lang="de-DE"/>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446296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50AAA1D-9217-4D11-9EA2-C35D41EF3343}" type="datetime1">
              <a:rPr lang="en-US" smtClean="0"/>
              <a:pPr/>
              <a:t>1/10/12</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5120A1DE-653D-4572-B368-446231BC2768}"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7275CEA-06C8-4829-ADFB-1D2926F5EB74}" type="datetime1">
              <a:rPr lang="en-US" smtClean="0"/>
              <a:pPr/>
              <a:t>1/10/12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20A1DE-653D-4572-B368-446231BC276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C419EE-873F-4A04-8E3E-23ADF162FF9B}" type="datetime1">
              <a:rPr lang="en-US" smtClean="0"/>
              <a:pPr/>
              <a:t>1/10/12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20A1DE-653D-4572-B368-446231BC2768}"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8DC73E7-9BFA-4104-9C9E-D07716B60BD8}" type="datetime1">
              <a:rPr lang="en-US" smtClean="0"/>
              <a:pPr/>
              <a:t>1/10/12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20A1DE-653D-4572-B368-446231BC2768}"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FDF33008-4D7B-4545-972C-ACD6BD1B4DA2}" type="datetime1">
              <a:rPr lang="en-US" smtClean="0"/>
              <a:pPr/>
              <a:t>1/10/12</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5120A1DE-653D-4572-B368-446231BC2768}"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EB4628D-2C6D-4E1B-B3C0-76889A3394D7}" type="datetime1">
              <a:rPr lang="en-US" smtClean="0"/>
              <a:pPr/>
              <a:t>1/10/12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20A1DE-653D-4572-B368-446231BC2768}"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E612FDD-89C7-4AE2-8761-757DC5C4C1AF}" type="datetime1">
              <a:rPr lang="en-US" smtClean="0"/>
              <a:pPr/>
              <a:t>1/10/12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20A1DE-653D-4572-B368-446231BC2768}"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3B0052F-F47F-4499-A1DE-C45725F050C7}" type="datetime1">
              <a:rPr lang="en-US" smtClean="0"/>
              <a:pPr/>
              <a:t>1/10/12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20A1DE-653D-4572-B368-446231BC2768}"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341F6A-AF34-4000-AE15-9881A30EEC5A}" type="datetime1">
              <a:rPr lang="en-US" smtClean="0"/>
              <a:pPr/>
              <a:t>1/10/12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20A1DE-653D-4572-B368-446231BC2768}"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2395F80-3A5D-4A51-A41F-8C52BF32AFAB}" type="datetime1">
              <a:rPr lang="en-US" smtClean="0"/>
              <a:pPr/>
              <a:t>1/10/12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20A1DE-653D-4572-B368-446231BC2768}"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5AAE4D6-12B7-434C-97B0-3552705C98A9}" type="datetime1">
              <a:rPr lang="en-US" smtClean="0"/>
              <a:pPr/>
              <a:t>1/10/12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20A1DE-653D-4572-B368-446231BC2768}"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616E51A4-FE44-4CF6-ABC8-81732A6271D5}" type="datetime1">
              <a:rPr lang="en-US" smtClean="0"/>
              <a:pPr/>
              <a:t>1/10/12</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5120A1DE-653D-4572-B368-446231BC2768}"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comments" Target="../comments/comment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Microsoft_Equation1.bin"/><Relationship Id="rId4" Type="http://schemas.openxmlformats.org/officeDocument/2006/relationships/comments" Target="../comments/comment4.xml"/><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comments" Target="../comments/commen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oleObject" Target="../embeddings/Microsoft_Equation2.bin"/><Relationship Id="rId4" Type="http://schemas.openxmlformats.org/officeDocument/2006/relationships/image" Target="../media/image9.png"/><Relationship Id="rId5" Type="http://schemas.openxmlformats.org/officeDocument/2006/relationships/comments" Target="../comments/comment8.xml"/><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comments" Target="../comments/commen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de-DE" dirty="0" smtClean="0"/>
              <a:t>Empirische Methoden für Informatiker</a:t>
            </a:r>
            <a:br>
              <a:rPr lang="de-DE" dirty="0" smtClean="0"/>
            </a:br>
            <a:r>
              <a:rPr lang="de-DE" dirty="0" smtClean="0"/>
              <a:t>Teil 2: Performance Messen</a:t>
            </a:r>
            <a:endParaRPr lang="de-DE" dirty="0"/>
          </a:p>
        </p:txBody>
      </p:sp>
      <p:sp>
        <p:nvSpPr>
          <p:cNvPr id="3" name="Subtitle 2"/>
          <p:cNvSpPr>
            <a:spLocks noGrp="1"/>
          </p:cNvSpPr>
          <p:nvPr>
            <p:ph type="subTitle" idx="1"/>
          </p:nvPr>
        </p:nvSpPr>
        <p:spPr>
          <a:xfrm>
            <a:off x="1219200" y="5085184"/>
            <a:ext cx="6858000" cy="648072"/>
          </a:xfrm>
        </p:spPr>
        <p:txBody>
          <a:bodyPr>
            <a:normAutofit fontScale="92500" lnSpcReduction="20000"/>
          </a:bodyPr>
          <a:lstStyle/>
          <a:p>
            <a:r>
              <a:rPr lang="de-DE" dirty="0"/>
              <a:t>Christian Kästner</a:t>
            </a:r>
          </a:p>
          <a:p>
            <a:r>
              <a:rPr lang="de-DE" dirty="0" smtClean="0"/>
              <a:t>Stefan </a:t>
            </a:r>
            <a:r>
              <a:rPr lang="de-DE" dirty="0" err="1" smtClean="0"/>
              <a:t>Hanenberg</a:t>
            </a:r>
            <a:endParaRPr lang="de-DE" dirty="0" smtClean="0"/>
          </a:p>
        </p:txBody>
      </p:sp>
      <p:sp>
        <p:nvSpPr>
          <p:cNvPr id="4" name="Slide Number Placeholder 3"/>
          <p:cNvSpPr>
            <a:spLocks noGrp="1"/>
          </p:cNvSpPr>
          <p:nvPr>
            <p:ph type="sldNum" sz="quarter" idx="12"/>
          </p:nvPr>
        </p:nvSpPr>
        <p:spPr/>
        <p:txBody>
          <a:bodyPr/>
          <a:lstStyle/>
          <a:p>
            <a:fld id="{5120A1DE-653D-4572-B368-446231BC2768}" type="slidenum">
              <a:rPr lang="en-US" smtClean="0"/>
              <a:pPr/>
              <a:t>1</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3451480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Ziele</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10</a:t>
            </a:fld>
            <a:endParaRPr lang="en-US"/>
          </a:p>
        </p:txBody>
      </p:sp>
      <p:sp>
        <p:nvSpPr>
          <p:cNvPr id="4" name="Content Placeholder 3"/>
          <p:cNvSpPr>
            <a:spLocks noGrp="1"/>
          </p:cNvSpPr>
          <p:nvPr>
            <p:ph sz="quarter" idx="1"/>
          </p:nvPr>
        </p:nvSpPr>
        <p:spPr/>
        <p:txBody>
          <a:bodyPr/>
          <a:lstStyle/>
          <a:p>
            <a:r>
              <a:rPr lang="en-US" dirty="0" err="1" smtClean="0"/>
              <a:t>Analyse</a:t>
            </a:r>
            <a:r>
              <a:rPr lang="en-US" dirty="0" smtClean="0"/>
              <a:t> von </a:t>
            </a:r>
            <a:r>
              <a:rPr lang="en-US" dirty="0" err="1" smtClean="0"/>
              <a:t>Systemverhalten</a:t>
            </a:r>
            <a:endParaRPr lang="en-US" dirty="0" smtClean="0"/>
          </a:p>
          <a:p>
            <a:r>
              <a:rPr lang="en-US" dirty="0" smtClean="0"/>
              <a:t>Absolute Performance </a:t>
            </a:r>
            <a:r>
              <a:rPr lang="en-US" dirty="0" err="1" smtClean="0"/>
              <a:t>fuer</a:t>
            </a:r>
            <a:r>
              <a:rPr lang="en-US" dirty="0" smtClean="0"/>
              <a:t> </a:t>
            </a:r>
            <a:r>
              <a:rPr lang="en-US" dirty="0" err="1" smtClean="0"/>
              <a:t>ausgewaehlte</a:t>
            </a:r>
            <a:r>
              <a:rPr lang="en-US" dirty="0" smtClean="0"/>
              <a:t> </a:t>
            </a:r>
            <a:r>
              <a:rPr lang="en-US" dirty="0" err="1" smtClean="0"/>
              <a:t>Faelle</a:t>
            </a:r>
            <a:endParaRPr lang="en-US" dirty="0" smtClean="0"/>
          </a:p>
          <a:p>
            <a:r>
              <a:rPr lang="en-US" dirty="0" err="1" smtClean="0"/>
              <a:t>Vergleich</a:t>
            </a:r>
            <a:r>
              <a:rPr lang="en-US" dirty="0" smtClean="0"/>
              <a:t> von </a:t>
            </a:r>
            <a:r>
              <a:rPr lang="en-US" dirty="0" err="1" smtClean="0"/>
              <a:t>verschiedenen</a:t>
            </a:r>
            <a:r>
              <a:rPr lang="en-US" dirty="0" smtClean="0"/>
              <a:t> </a:t>
            </a:r>
            <a:r>
              <a:rPr lang="en-US" dirty="0" err="1" smtClean="0"/>
              <a:t>Implementierungen</a:t>
            </a:r>
            <a:endParaRPr lang="de-DE"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2452624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Benchmark Parameter</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11</a:t>
            </a:fld>
            <a:endParaRPr lang="en-US"/>
          </a:p>
        </p:txBody>
      </p:sp>
      <p:sp>
        <p:nvSpPr>
          <p:cNvPr id="4" name="Content Placeholder 3"/>
          <p:cNvSpPr>
            <a:spLocks noGrp="1"/>
          </p:cNvSpPr>
          <p:nvPr>
            <p:ph sz="quarter" idx="1"/>
          </p:nvPr>
        </p:nvSpPr>
        <p:spPr/>
        <p:txBody>
          <a:bodyPr/>
          <a:lstStyle/>
          <a:p>
            <a:r>
              <a:rPr lang="en-US" dirty="0" err="1" smtClean="0"/>
              <a:t>Programmimplementierung</a:t>
            </a:r>
            <a:endParaRPr lang="en-US" dirty="0" smtClean="0"/>
          </a:p>
          <a:p>
            <a:r>
              <a:rPr lang="en-US" dirty="0" err="1" smtClean="0"/>
              <a:t>Eingabedaten</a:t>
            </a:r>
            <a:endParaRPr lang="en-US" dirty="0" smtClean="0"/>
          </a:p>
          <a:p>
            <a:r>
              <a:rPr lang="en-US" dirty="0" err="1" smtClean="0"/>
              <a:t>Umgebung</a:t>
            </a:r>
            <a:endParaRPr lang="de-DE"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352079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t>
            </a:r>
            <a:r>
              <a:rPr lang="en-US" dirty="0" err="1" smtClean="0"/>
              <a:t>Ungenaugigkeiten</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12</a:t>
            </a:fld>
            <a:endParaRPr lang="en-US"/>
          </a:p>
        </p:txBody>
      </p:sp>
      <p:sp>
        <p:nvSpPr>
          <p:cNvPr id="4" name="Content Placeholder 3"/>
          <p:cNvSpPr>
            <a:spLocks noGrp="1"/>
          </p:cNvSpPr>
          <p:nvPr>
            <p:ph sz="quarter" idx="1"/>
          </p:nvPr>
        </p:nvSpPr>
        <p:spPr/>
        <p:txBody>
          <a:bodyPr/>
          <a:lstStyle/>
          <a:p>
            <a:r>
              <a:rPr lang="en-US" dirty="0" err="1" smtClean="0"/>
              <a:t>Hintergrundprozesse</a:t>
            </a:r>
            <a:endParaRPr lang="en-US" dirty="0" smtClean="0"/>
          </a:p>
          <a:p>
            <a:r>
              <a:rPr lang="en-US" dirty="0" err="1" smtClean="0"/>
              <a:t>Hardwareunterschiede</a:t>
            </a:r>
            <a:endParaRPr lang="en-US" dirty="0" smtClean="0"/>
          </a:p>
          <a:p>
            <a:r>
              <a:rPr lang="en-US" dirty="0" err="1" smtClean="0"/>
              <a:t>Temparaturunterschiede</a:t>
            </a:r>
            <a:endParaRPr lang="en-US" dirty="0" smtClean="0"/>
          </a:p>
          <a:p>
            <a:r>
              <a:rPr lang="en-US" dirty="0" err="1" smtClean="0"/>
              <a:t>Eingabedaten</a:t>
            </a:r>
            <a:r>
              <a:rPr lang="en-US" dirty="0" smtClean="0"/>
              <a:t>, </a:t>
            </a:r>
            <a:r>
              <a:rPr lang="en-US" dirty="0" err="1" smtClean="0"/>
              <a:t>zufaellig</a:t>
            </a:r>
            <a:r>
              <a:rPr lang="en-US" dirty="0" smtClean="0"/>
              <a:t>?</a:t>
            </a:r>
          </a:p>
          <a:p>
            <a:r>
              <a:rPr lang="en-US" dirty="0"/>
              <a:t>Heap-Size</a:t>
            </a:r>
          </a:p>
          <a:p>
            <a:r>
              <a:rPr lang="en-US" dirty="0"/>
              <a:t>Hardware-</a:t>
            </a:r>
            <a:r>
              <a:rPr lang="en-US" dirty="0" err="1"/>
              <a:t>Plattform</a:t>
            </a:r>
            <a:endParaRPr lang="en-US" dirty="0"/>
          </a:p>
          <a:p>
            <a:r>
              <a:rPr lang="en-US" dirty="0"/>
              <a:t>System-Interrupts</a:t>
            </a:r>
          </a:p>
          <a:p>
            <a:r>
              <a:rPr lang="en-US" dirty="0" err="1"/>
              <a:t>Parallelitaet</a:t>
            </a:r>
            <a:r>
              <a:rPr lang="en-US" dirty="0"/>
              <a:t> in Single- und Multicore-</a:t>
            </a:r>
            <a:r>
              <a:rPr lang="en-US" dirty="0" err="1"/>
              <a:t>Systemen</a:t>
            </a:r>
            <a:endParaRPr lang="en-US" dirty="0"/>
          </a:p>
          <a:p>
            <a:r>
              <a:rPr lang="en-US" dirty="0"/>
              <a:t>Garbage Collection</a:t>
            </a:r>
            <a:endParaRPr lang="de-DE" dirty="0"/>
          </a:p>
          <a:p>
            <a:endParaRPr lang="de-DE"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3298758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Typisches</a:t>
            </a:r>
            <a:r>
              <a:rPr lang="en-US" dirty="0" smtClean="0"/>
              <a:t> </a:t>
            </a:r>
            <a:r>
              <a:rPr lang="en-US" dirty="0" err="1" smtClean="0"/>
              <a:t>Vorgehen</a:t>
            </a:r>
            <a:r>
              <a:rPr lang="en-US" dirty="0" smtClean="0"/>
              <a:t>: Bester Wert</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13</a:t>
            </a:fld>
            <a:endParaRPr lang="en-US"/>
          </a:p>
        </p:txBody>
      </p:sp>
      <p:sp>
        <p:nvSpPr>
          <p:cNvPr id="4" name="Content Placeholder 3"/>
          <p:cNvSpPr>
            <a:spLocks noGrp="1"/>
          </p:cNvSpPr>
          <p:nvPr>
            <p:ph sz="quarter" idx="1"/>
          </p:nvPr>
        </p:nvSpPr>
        <p:spPr/>
        <p:txBody>
          <a:bodyPr/>
          <a:lstStyle/>
          <a:p>
            <a:r>
              <a:rPr lang="en-US" dirty="0" err="1" smtClean="0"/>
              <a:t>Wiederholen</a:t>
            </a:r>
            <a:endParaRPr lang="en-US" dirty="0" smtClean="0"/>
          </a:p>
          <a:p>
            <a:r>
              <a:rPr lang="en-US" dirty="0" err="1" smtClean="0"/>
              <a:t>Berichten</a:t>
            </a:r>
            <a:r>
              <a:rPr lang="en-US" dirty="0" smtClean="0"/>
              <a:t>: </a:t>
            </a:r>
            <a:r>
              <a:rPr lang="en-US" dirty="0" err="1" smtClean="0"/>
              <a:t>Besten</a:t>
            </a:r>
            <a:r>
              <a:rPr lang="en-US" dirty="0" smtClean="0"/>
              <a:t> </a:t>
            </a:r>
            <a:r>
              <a:rPr lang="en-US" dirty="0"/>
              <a:t>Wert, </a:t>
            </a:r>
            <a:r>
              <a:rPr lang="en-US" dirty="0" err="1"/>
              <a:t>zweitbesten</a:t>
            </a:r>
            <a:r>
              <a:rPr lang="en-US" dirty="0"/>
              <a:t> Wert, </a:t>
            </a:r>
            <a:r>
              <a:rPr lang="en-US" dirty="0" err="1" smtClean="0"/>
              <a:t>oder</a:t>
            </a:r>
            <a:r>
              <a:rPr lang="en-US" dirty="0" smtClean="0"/>
              <a:t> </a:t>
            </a:r>
            <a:r>
              <a:rPr lang="en-US" dirty="0" err="1" smtClean="0"/>
              <a:t>schlechtesten</a:t>
            </a:r>
            <a:r>
              <a:rPr lang="en-US" dirty="0" smtClean="0"/>
              <a:t> </a:t>
            </a:r>
            <a:r>
              <a:rPr lang="en-US" dirty="0"/>
              <a:t>Wert</a:t>
            </a:r>
          </a:p>
          <a:p>
            <a:endParaRPr lang="de-DE"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r="50000"/>
          <a:stretch/>
        </p:blipFill>
        <p:spPr bwMode="auto">
          <a:xfrm>
            <a:off x="5220072" y="2924944"/>
            <a:ext cx="3626024" cy="3162918"/>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8008581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Typisches</a:t>
            </a:r>
            <a:r>
              <a:rPr lang="en-US" dirty="0" smtClean="0"/>
              <a:t> </a:t>
            </a:r>
            <a:r>
              <a:rPr lang="en-US" dirty="0" err="1" smtClean="0"/>
              <a:t>Vorgehen</a:t>
            </a:r>
            <a:r>
              <a:rPr lang="en-US" dirty="0" smtClean="0"/>
              <a:t>: </a:t>
            </a:r>
            <a:r>
              <a:rPr lang="en-US" dirty="0" err="1" smtClean="0"/>
              <a:t>Mittelwert</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14</a:t>
            </a:fld>
            <a:endParaRPr lang="en-US"/>
          </a:p>
        </p:txBody>
      </p:sp>
      <p:sp>
        <p:nvSpPr>
          <p:cNvPr id="4" name="Content Placeholder 3"/>
          <p:cNvSpPr>
            <a:spLocks noGrp="1"/>
          </p:cNvSpPr>
          <p:nvPr>
            <p:ph sz="quarter" idx="1"/>
          </p:nvPr>
        </p:nvSpPr>
        <p:spPr/>
        <p:txBody>
          <a:bodyPr/>
          <a:lstStyle/>
          <a:p>
            <a:r>
              <a:rPr lang="en-US" dirty="0" err="1" smtClean="0"/>
              <a:t>Messung</a:t>
            </a:r>
            <a:r>
              <a:rPr lang="en-US" dirty="0" smtClean="0"/>
              <a:t> </a:t>
            </a:r>
            <a:r>
              <a:rPr lang="en-US" dirty="0" err="1" smtClean="0"/>
              <a:t>wiederholen</a:t>
            </a:r>
            <a:endParaRPr lang="en-US" dirty="0" smtClean="0"/>
          </a:p>
          <a:p>
            <a:r>
              <a:rPr lang="en-US" dirty="0" err="1" smtClean="0"/>
              <a:t>Mittelwert</a:t>
            </a:r>
            <a:r>
              <a:rPr lang="en-US" dirty="0" smtClean="0"/>
              <a:t> </a:t>
            </a:r>
            <a:r>
              <a:rPr lang="en-US" dirty="0" err="1" smtClean="0"/>
              <a:t>bilden</a:t>
            </a:r>
            <a:endParaRPr lang="en-US" dirty="0" smtClean="0"/>
          </a:p>
          <a:p>
            <a:endParaRPr lang="en-US" dirty="0"/>
          </a:p>
          <a:p>
            <a:r>
              <a:rPr lang="en-US" dirty="0" err="1" smtClean="0"/>
              <a:t>Grundlage</a:t>
            </a:r>
            <a:r>
              <a:rPr lang="en-US" dirty="0" smtClean="0"/>
              <a:t> f. </a:t>
            </a:r>
            <a:r>
              <a:rPr lang="en-US" dirty="0" err="1" smtClean="0"/>
              <a:t>Mittelwert</a:t>
            </a:r>
            <a:r>
              <a:rPr lang="en-US" dirty="0" smtClean="0"/>
              <a:t>: </a:t>
            </a:r>
            <a:r>
              <a:rPr lang="en-US" dirty="0" err="1" smtClean="0"/>
              <a:t>Gesetz</a:t>
            </a:r>
            <a:r>
              <a:rPr lang="en-US" dirty="0" smtClean="0"/>
              <a:t> der </a:t>
            </a:r>
            <a:r>
              <a:rPr lang="en-US" dirty="0" err="1" smtClean="0"/>
              <a:t>grossen</a:t>
            </a:r>
            <a:r>
              <a:rPr lang="en-US" dirty="0" smtClean="0"/>
              <a:t> </a:t>
            </a:r>
            <a:r>
              <a:rPr lang="en-US" dirty="0" err="1" smtClean="0"/>
              <a:t>Zahlen</a:t>
            </a:r>
            <a:r>
              <a:rPr lang="en-US" dirty="0" smtClean="0"/>
              <a:t> &amp; </a:t>
            </a:r>
            <a:r>
              <a:rPr lang="en-US" dirty="0" err="1" smtClean="0"/>
              <a:t>Zentraler</a:t>
            </a:r>
            <a:r>
              <a:rPr lang="en-US" dirty="0" smtClean="0"/>
              <a:t> </a:t>
            </a:r>
            <a:r>
              <a:rPr lang="en-US" dirty="0" err="1" smtClean="0"/>
              <a:t>Grenzwertsatz</a:t>
            </a:r>
            <a:endParaRPr lang="en-US" dirty="0" smtClean="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3851920" y="4005064"/>
            <a:ext cx="4881014" cy="2416915"/>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pic>
      <p:sp>
        <p:nvSpPr>
          <p:cNvPr id="5" name="TextBox 4"/>
          <p:cNvSpPr txBox="1"/>
          <p:nvPr/>
        </p:nvSpPr>
        <p:spPr>
          <a:xfrm>
            <a:off x="7308304" y="6135107"/>
            <a:ext cx="1144865" cy="246221"/>
          </a:xfrm>
          <a:prstGeom prst="rect">
            <a:avLst/>
          </a:prstGeom>
          <a:noFill/>
        </p:spPr>
        <p:txBody>
          <a:bodyPr wrap="none" rtlCol="0">
            <a:spAutoFit/>
          </a:bodyPr>
          <a:lstStyle/>
          <a:p>
            <a:r>
              <a:rPr lang="en-US" sz="1000" dirty="0" smtClean="0"/>
              <a:t>(cc 3.0) Wikimedia</a:t>
            </a:r>
            <a:endParaRPr lang="de-DE" sz="10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8692686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Mittelwerte</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15</a:t>
            </a:fld>
            <a:endParaRPr lang="en-US"/>
          </a:p>
        </p:txBody>
      </p:sp>
      <p:sp>
        <p:nvSpPr>
          <p:cNvPr id="4" name="Content Placeholder 3"/>
          <p:cNvSpPr>
            <a:spLocks noGrp="1"/>
          </p:cNvSpPr>
          <p:nvPr>
            <p:ph sz="quarter" idx="1"/>
          </p:nvPr>
        </p:nvSpPr>
        <p:spPr/>
        <p:txBody>
          <a:bodyPr>
            <a:normAutofit/>
          </a:bodyPr>
          <a:lstStyle/>
          <a:p>
            <a:r>
              <a:rPr lang="en-US" dirty="0" err="1" smtClean="0"/>
              <a:t>Artithmetisches</a:t>
            </a:r>
            <a:r>
              <a:rPr lang="en-US" dirty="0" smtClean="0"/>
              <a:t> </a:t>
            </a:r>
            <a:r>
              <a:rPr lang="en-US" dirty="0" err="1" smtClean="0"/>
              <a:t>Mittel</a:t>
            </a:r>
            <a:endParaRPr lang="en-US" dirty="0"/>
          </a:p>
          <a:p>
            <a:endParaRPr lang="en-US" dirty="0" smtClean="0"/>
          </a:p>
          <a:p>
            <a:endParaRPr lang="en-US" dirty="0"/>
          </a:p>
          <a:p>
            <a:endParaRPr lang="en-US" dirty="0" smtClean="0"/>
          </a:p>
          <a:p>
            <a:r>
              <a:rPr lang="en-US" dirty="0" smtClean="0"/>
              <a:t>Median: Der Wert in der </a:t>
            </a:r>
            <a:r>
              <a:rPr lang="en-US" dirty="0" err="1" smtClean="0"/>
              <a:t>Mitte</a:t>
            </a:r>
            <a:endParaRPr lang="en-US" dirty="0" smtClean="0"/>
          </a:p>
          <a:p>
            <a:pPr lvl="1"/>
            <a:r>
              <a:rPr lang="en-US" dirty="0" err="1" smtClean="0"/>
              <a:t>Bei</a:t>
            </a:r>
            <a:r>
              <a:rPr lang="en-US" dirty="0" smtClean="0"/>
              <a:t> </a:t>
            </a:r>
            <a:r>
              <a:rPr lang="en-US" dirty="0" err="1" smtClean="0"/>
              <a:t>gerader</a:t>
            </a:r>
            <a:r>
              <a:rPr lang="en-US" dirty="0" smtClean="0"/>
              <a:t> </a:t>
            </a:r>
            <a:r>
              <a:rPr lang="en-US" dirty="0" err="1" smtClean="0"/>
              <a:t>Groesse</a:t>
            </a:r>
            <a:r>
              <a:rPr lang="en-US" dirty="0" smtClean="0"/>
              <a:t> das </a:t>
            </a:r>
            <a:r>
              <a:rPr lang="en-US" dirty="0" err="1" smtClean="0"/>
              <a:t>arithmetische</a:t>
            </a:r>
            <a:r>
              <a:rPr lang="en-US" dirty="0" smtClean="0"/>
              <a:t> </a:t>
            </a:r>
            <a:r>
              <a:rPr lang="en-US" dirty="0" err="1" smtClean="0"/>
              <a:t>Mittel</a:t>
            </a:r>
            <a:r>
              <a:rPr lang="en-US" dirty="0" smtClean="0"/>
              <a:t> der </a:t>
            </a:r>
            <a:r>
              <a:rPr lang="en-US" dirty="0" err="1" smtClean="0"/>
              <a:t>beiden</a:t>
            </a:r>
            <a:r>
              <a:rPr lang="en-US" dirty="0" smtClean="0"/>
              <a:t> </a:t>
            </a:r>
            <a:r>
              <a:rPr lang="en-US" dirty="0" err="1" smtClean="0"/>
              <a:t>mittleren</a:t>
            </a:r>
            <a:r>
              <a:rPr lang="en-US" dirty="0" smtClean="0"/>
              <a:t> </a:t>
            </a:r>
            <a:r>
              <a:rPr lang="en-US" dirty="0" err="1" smtClean="0"/>
              <a:t>Werte</a:t>
            </a:r>
            <a:endParaRPr lang="en-US" dirty="0" smtClean="0"/>
          </a:p>
          <a:p>
            <a:pPr lvl="1"/>
            <a:r>
              <a:rPr lang="en-US" dirty="0" smtClean="0"/>
              <a:t>Robust </a:t>
            </a:r>
            <a:r>
              <a:rPr lang="en-US" dirty="0" err="1" smtClean="0"/>
              <a:t>gegen</a:t>
            </a:r>
            <a:r>
              <a:rPr lang="en-US" dirty="0" smtClean="0"/>
              <a:t> </a:t>
            </a:r>
            <a:r>
              <a:rPr lang="en-US" dirty="0" err="1" smtClean="0"/>
              <a:t>Ausreisser</a:t>
            </a:r>
            <a:endParaRPr lang="en-US" dirty="0"/>
          </a:p>
          <a:p>
            <a:endParaRPr lang="en-US" dirty="0"/>
          </a:p>
          <a:p>
            <a:r>
              <a:rPr lang="en-US" dirty="0" err="1" smtClean="0"/>
              <a:t>Gestutzte</a:t>
            </a:r>
            <a:r>
              <a:rPr lang="en-US" dirty="0" smtClean="0"/>
              <a:t> </a:t>
            </a:r>
            <a:r>
              <a:rPr lang="en-US" dirty="0" err="1" smtClean="0"/>
              <a:t>Mittel</a:t>
            </a:r>
            <a:endParaRPr lang="en-US" dirty="0" smtClean="0"/>
          </a:p>
          <a:p>
            <a:pPr lvl="1"/>
            <a:r>
              <a:rPr lang="en-US" dirty="0" smtClean="0"/>
              <a:t>Auf </a:t>
            </a:r>
            <a:r>
              <a:rPr lang="en-US" dirty="0" err="1" smtClean="0"/>
              <a:t>beiden</a:t>
            </a:r>
            <a:r>
              <a:rPr lang="en-US" dirty="0" smtClean="0"/>
              <a:t> </a:t>
            </a:r>
            <a:r>
              <a:rPr lang="en-US" dirty="0" err="1" smtClean="0"/>
              <a:t>Seiten</a:t>
            </a:r>
            <a:r>
              <a:rPr lang="en-US" dirty="0" smtClean="0"/>
              <a:t> 10% der </a:t>
            </a:r>
            <a:r>
              <a:rPr lang="en-US" dirty="0" err="1" smtClean="0"/>
              <a:t>Daten</a:t>
            </a:r>
            <a:r>
              <a:rPr lang="en-US" dirty="0" smtClean="0"/>
              <a:t> </a:t>
            </a:r>
            <a:r>
              <a:rPr lang="en-US" dirty="0" err="1" smtClean="0"/>
              <a:t>entfernen</a:t>
            </a:r>
            <a:r>
              <a:rPr lang="en-US" dirty="0" smtClean="0"/>
              <a:t>, </a:t>
            </a:r>
            <a:r>
              <a:rPr lang="en-US" dirty="0" err="1" smtClean="0"/>
              <a:t>dann</a:t>
            </a:r>
            <a:r>
              <a:rPr lang="en-US" dirty="0" smtClean="0"/>
              <a:t> </a:t>
            </a:r>
            <a:r>
              <a:rPr lang="en-US" dirty="0" err="1" smtClean="0"/>
              <a:t>mitteln</a:t>
            </a:r>
            <a:endParaRPr lang="en-US" dirty="0" smtClean="0"/>
          </a:p>
          <a:p>
            <a:endParaRPr lang="de-DE" dirty="0"/>
          </a:p>
        </p:txBody>
      </p:sp>
      <p:sp>
        <p:nvSpPr>
          <p:cNvPr id="5" name="Rectangle 4"/>
          <p:cNvSpPr/>
          <p:nvPr/>
        </p:nvSpPr>
        <p:spPr>
          <a:xfrm>
            <a:off x="5652120" y="4149080"/>
            <a:ext cx="3312368" cy="64633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lvl="1"/>
            <a:r>
              <a:rPr lang="en-US" dirty="0"/>
              <a:t>median(c(1,4,6,10)) = 5</a:t>
            </a:r>
          </a:p>
          <a:p>
            <a:pPr lvl="1"/>
            <a:r>
              <a:rPr lang="en-US" dirty="0"/>
              <a:t>median(c(-5,3,4,6,50)) = 4</a:t>
            </a:r>
          </a:p>
        </p:txBody>
      </p:sp>
      <p:sp>
        <p:nvSpPr>
          <p:cNvPr id="6" name="Rectangle 5"/>
          <p:cNvSpPr/>
          <p:nvPr/>
        </p:nvSpPr>
        <p:spPr>
          <a:xfrm>
            <a:off x="5652120" y="1791077"/>
            <a:ext cx="3312368" cy="64633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lvl="1"/>
            <a:r>
              <a:rPr lang="en-US" dirty="0"/>
              <a:t>mean(c(1,4,6,10)) = 5.25 </a:t>
            </a:r>
          </a:p>
          <a:p>
            <a:pPr lvl="1"/>
            <a:r>
              <a:rPr lang="en-US" dirty="0"/>
              <a:t>mean(c(-5,3,4,6,50)) = 11.6 </a:t>
            </a:r>
          </a:p>
        </p:txBody>
      </p:sp>
      <p:graphicFrame>
        <p:nvGraphicFramePr>
          <p:cNvPr id="8" name="Object 7"/>
          <p:cNvGraphicFramePr>
            <a:graphicFrameLocks noChangeAspect="1"/>
          </p:cNvGraphicFramePr>
          <p:nvPr/>
        </p:nvGraphicFramePr>
        <p:xfrm>
          <a:off x="519113" y="1752600"/>
          <a:ext cx="4967287" cy="1066800"/>
        </p:xfrm>
        <a:graphic>
          <a:graphicData uri="http://schemas.openxmlformats.org/presentationml/2006/ole">
            <p:oleObj spid="_x0000_s29698" name="Equation" r:id="rId3" imgW="2070100" imgH="444500" progId="Equation.3">
              <p:embed/>
            </p:oleObj>
          </a:graphicData>
        </a:graphic>
      </p:graphicFrame>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766129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Median</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16</a:t>
            </a:fld>
            <a:endParaRPr lang="en-US"/>
          </a:p>
        </p:txBody>
      </p:sp>
      <p:sp>
        <p:nvSpPr>
          <p:cNvPr id="4" name="Content Placeholder 3"/>
          <p:cNvSpPr>
            <a:spLocks noGrp="1"/>
          </p:cNvSpPr>
          <p:nvPr>
            <p:ph sz="quarter" idx="1"/>
          </p:nvPr>
        </p:nvSpPr>
        <p:spPr/>
        <p:txBody>
          <a:bodyPr/>
          <a:lstStyle/>
          <a:p>
            <a:r>
              <a:rPr lang="en-US" dirty="0" smtClean="0"/>
              <a:t>Median </a:t>
            </a:r>
            <a:r>
              <a:rPr lang="en-US" dirty="0" err="1" smtClean="0"/>
              <a:t>statt</a:t>
            </a:r>
            <a:r>
              <a:rPr lang="en-US" dirty="0" smtClean="0"/>
              <a:t> </a:t>
            </a:r>
            <a:r>
              <a:rPr lang="en-US" dirty="0" err="1" smtClean="0"/>
              <a:t>Arithmetisches</a:t>
            </a:r>
            <a:r>
              <a:rPr lang="en-US" dirty="0" smtClean="0"/>
              <a:t> </a:t>
            </a:r>
            <a:r>
              <a:rPr lang="en-US" dirty="0" err="1" smtClean="0"/>
              <a:t>Mittel</a:t>
            </a:r>
            <a:r>
              <a:rPr lang="en-US" dirty="0" smtClean="0"/>
              <a:t>, </a:t>
            </a:r>
            <a:r>
              <a:rPr lang="en-US" dirty="0" err="1" smtClean="0"/>
              <a:t>wenn</a:t>
            </a:r>
            <a:endParaRPr lang="en-US" dirty="0" smtClean="0"/>
          </a:p>
          <a:p>
            <a:pPr lvl="1"/>
            <a:r>
              <a:rPr lang="en-US" dirty="0" err="1" smtClean="0"/>
              <a:t>ordinale</a:t>
            </a:r>
            <a:r>
              <a:rPr lang="en-US" dirty="0" smtClean="0"/>
              <a:t> </a:t>
            </a:r>
            <a:r>
              <a:rPr lang="en-US" dirty="0" err="1" smtClean="0"/>
              <a:t>Beobachtungen</a:t>
            </a:r>
            <a:r>
              <a:rPr lang="en-US" dirty="0" smtClean="0"/>
              <a:t> (</a:t>
            </a:r>
            <a:r>
              <a:rPr lang="en-US" dirty="0" err="1" smtClean="0"/>
              <a:t>Rangdaten</a:t>
            </a:r>
            <a:r>
              <a:rPr lang="en-US" dirty="0" smtClean="0"/>
              <a:t>)</a:t>
            </a:r>
          </a:p>
          <a:p>
            <a:pPr lvl="1"/>
            <a:r>
              <a:rPr lang="en-US" dirty="0" err="1" smtClean="0"/>
              <a:t>nur</a:t>
            </a:r>
            <a:r>
              <a:rPr lang="en-US" dirty="0" smtClean="0"/>
              <a:t> </a:t>
            </a:r>
            <a:r>
              <a:rPr lang="en-US" dirty="0" err="1" smtClean="0"/>
              <a:t>wenig</a:t>
            </a:r>
            <a:r>
              <a:rPr lang="en-US" dirty="0" smtClean="0"/>
              <a:t> </a:t>
            </a:r>
            <a:r>
              <a:rPr lang="en-US" dirty="0" err="1" smtClean="0"/>
              <a:t>Messwerte</a:t>
            </a:r>
            <a:endParaRPr lang="en-US" dirty="0" smtClean="0"/>
          </a:p>
          <a:p>
            <a:pPr lvl="1"/>
            <a:r>
              <a:rPr lang="en-US" dirty="0" err="1" smtClean="0"/>
              <a:t>asymetrische</a:t>
            </a:r>
            <a:r>
              <a:rPr lang="en-US" dirty="0" smtClean="0"/>
              <a:t> </a:t>
            </a:r>
            <a:r>
              <a:rPr lang="en-US" dirty="0" err="1" smtClean="0"/>
              <a:t>Verteilung</a:t>
            </a:r>
            <a:endParaRPr lang="en-US" dirty="0" smtClean="0"/>
          </a:p>
          <a:p>
            <a:pPr lvl="1"/>
            <a:r>
              <a:rPr lang="en-US" dirty="0" err="1" smtClean="0"/>
              <a:t>bei</a:t>
            </a:r>
            <a:r>
              <a:rPr lang="en-US" dirty="0" smtClean="0"/>
              <a:t> </a:t>
            </a:r>
            <a:r>
              <a:rPr lang="en-US" dirty="0" err="1" smtClean="0"/>
              <a:t>Verdacht</a:t>
            </a:r>
            <a:r>
              <a:rPr lang="en-US" dirty="0" smtClean="0"/>
              <a:t> auf </a:t>
            </a:r>
            <a:r>
              <a:rPr lang="en-US" dirty="0" err="1" smtClean="0"/>
              <a:t>Ausreisser</a:t>
            </a:r>
            <a:endParaRPr lang="de-DE"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555101"/>
      </p:ext>
    </p:extLst>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Aber</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17</a:t>
            </a:fld>
            <a:endParaRPr lang="en-US"/>
          </a:p>
        </p:txBody>
      </p:sp>
      <p:sp>
        <p:nvSpPr>
          <p:cNvPr id="4" name="Content Placeholder 3"/>
          <p:cNvSpPr>
            <a:spLocks noGrp="1"/>
          </p:cNvSpPr>
          <p:nvPr>
            <p:ph sz="quarter" idx="1"/>
          </p:nvPr>
        </p:nvSpPr>
        <p:spPr/>
        <p:txBody>
          <a:bodyPr/>
          <a:lstStyle/>
          <a:p>
            <a:r>
              <a:rPr lang="en-US" dirty="0" err="1" smtClean="0"/>
              <a:t>Wie</a:t>
            </a:r>
            <a:r>
              <a:rPr lang="en-US" dirty="0" smtClean="0"/>
              <a:t> </a:t>
            </a:r>
            <a:r>
              <a:rPr lang="en-US" dirty="0" err="1"/>
              <a:t>viele</a:t>
            </a:r>
            <a:r>
              <a:rPr lang="en-US" dirty="0"/>
              <a:t> </a:t>
            </a:r>
            <a:r>
              <a:rPr lang="en-US" dirty="0" err="1"/>
              <a:t>Messungen</a:t>
            </a:r>
            <a:r>
              <a:rPr lang="en-US" dirty="0"/>
              <a:t>? </a:t>
            </a:r>
            <a:endParaRPr lang="en-US" dirty="0" smtClean="0"/>
          </a:p>
          <a:p>
            <a:pPr lvl="1"/>
            <a:r>
              <a:rPr lang="en-US" dirty="0" err="1" smtClean="0"/>
              <a:t>Reichen</a:t>
            </a:r>
            <a:r>
              <a:rPr lang="en-US" dirty="0" smtClean="0"/>
              <a:t> </a:t>
            </a:r>
            <a:r>
              <a:rPr lang="en-US" dirty="0"/>
              <a:t>3, 10, </a:t>
            </a:r>
            <a:r>
              <a:rPr lang="en-US" dirty="0" smtClean="0"/>
              <a:t>50? </a:t>
            </a:r>
          </a:p>
          <a:p>
            <a:pPr lvl="1"/>
            <a:r>
              <a:rPr lang="en-US" dirty="0" smtClean="0"/>
              <a:t>Oder gar 100</a:t>
            </a:r>
            <a:r>
              <a:rPr lang="en-US" dirty="0"/>
              <a:t>, 10000?</a:t>
            </a:r>
          </a:p>
          <a:p>
            <a:r>
              <a:rPr lang="en-US" dirty="0" err="1" smtClean="0"/>
              <a:t>Direkt</a:t>
            </a:r>
            <a:r>
              <a:rPr lang="en-US" dirty="0" smtClean="0"/>
              <a:t> </a:t>
            </a:r>
            <a:r>
              <a:rPr lang="en-US" dirty="0" err="1" smtClean="0"/>
              <a:t>hintereinander</a:t>
            </a:r>
            <a:r>
              <a:rPr lang="en-US" dirty="0" smtClean="0"/>
              <a:t> </a:t>
            </a:r>
            <a:r>
              <a:rPr lang="en-US" dirty="0" err="1" smtClean="0"/>
              <a:t>messen</a:t>
            </a:r>
            <a:r>
              <a:rPr lang="en-US" dirty="0" smtClean="0"/>
              <a:t> </a:t>
            </a:r>
            <a:r>
              <a:rPr lang="en-US" dirty="0" err="1" smtClean="0"/>
              <a:t>oder</a:t>
            </a:r>
            <a:r>
              <a:rPr lang="en-US" dirty="0" smtClean="0"/>
              <a:t> </a:t>
            </a:r>
            <a:r>
              <a:rPr lang="en-US" dirty="0" err="1" smtClean="0"/>
              <a:t>verschraenkt</a:t>
            </a:r>
            <a:r>
              <a:rPr lang="en-US" dirty="0" smtClean="0"/>
              <a:t>?</a:t>
            </a:r>
          </a:p>
          <a:p>
            <a:pPr lvl="1"/>
            <a:r>
              <a:rPr lang="en-US" dirty="0" smtClean="0"/>
              <a:t>AAABBB </a:t>
            </a:r>
            <a:r>
              <a:rPr lang="en-US" dirty="0" err="1" smtClean="0"/>
              <a:t>oder</a:t>
            </a:r>
            <a:r>
              <a:rPr lang="en-US" dirty="0" smtClean="0"/>
              <a:t> ABABAB</a:t>
            </a:r>
          </a:p>
          <a:p>
            <a:r>
              <a:rPr lang="en-US" dirty="0" err="1" smtClean="0"/>
              <a:t>Mehre</a:t>
            </a:r>
            <a:r>
              <a:rPr lang="en-US" dirty="0" smtClean="0"/>
              <a:t> </a:t>
            </a:r>
            <a:r>
              <a:rPr lang="en-US" dirty="0" err="1" smtClean="0"/>
              <a:t>Iterationen</a:t>
            </a:r>
            <a:r>
              <a:rPr lang="en-US" dirty="0" smtClean="0"/>
              <a:t> in </a:t>
            </a:r>
            <a:r>
              <a:rPr lang="en-US" dirty="0" err="1" smtClean="0"/>
              <a:t>einem</a:t>
            </a:r>
            <a:r>
              <a:rPr lang="en-US" dirty="0" smtClean="0"/>
              <a:t> </a:t>
            </a:r>
            <a:r>
              <a:rPr lang="en-US" dirty="0" err="1" smtClean="0"/>
              <a:t>Lauf</a:t>
            </a:r>
            <a:r>
              <a:rPr lang="en-US" dirty="0" smtClean="0"/>
              <a:t> </a:t>
            </a:r>
            <a:r>
              <a:rPr lang="en-US" dirty="0" err="1" smtClean="0"/>
              <a:t>oder</a:t>
            </a:r>
            <a:r>
              <a:rPr lang="en-US" dirty="0" smtClean="0"/>
              <a:t> </a:t>
            </a:r>
            <a:r>
              <a:rPr lang="en-US" dirty="0" err="1" smtClean="0"/>
              <a:t>mehre</a:t>
            </a:r>
            <a:r>
              <a:rPr lang="en-US" dirty="0" smtClean="0"/>
              <a:t> </a:t>
            </a:r>
            <a:r>
              <a:rPr lang="en-US" dirty="0" err="1" smtClean="0"/>
              <a:t>Laeufe</a:t>
            </a:r>
            <a:r>
              <a:rPr lang="en-US" dirty="0" smtClean="0"/>
              <a:t>?</a:t>
            </a:r>
          </a:p>
          <a:p>
            <a:r>
              <a:rPr lang="en-US" dirty="0" err="1" smtClean="0"/>
              <a:t>Messungen</a:t>
            </a:r>
            <a:r>
              <a:rPr lang="en-US" dirty="0" smtClean="0"/>
              <a:t> </a:t>
            </a:r>
            <a:r>
              <a:rPr lang="en-US" dirty="0" err="1"/>
              <a:t>unabhaengig</a:t>
            </a:r>
            <a:r>
              <a:rPr lang="en-US" dirty="0"/>
              <a:t>?</a:t>
            </a:r>
          </a:p>
          <a:p>
            <a:r>
              <a:rPr lang="en-US" dirty="0" err="1"/>
              <a:t>Reicht</a:t>
            </a:r>
            <a:r>
              <a:rPr lang="en-US" dirty="0"/>
              <a:t> </a:t>
            </a:r>
            <a:r>
              <a:rPr lang="en-US" dirty="0" err="1"/>
              <a:t>Mittelwert</a:t>
            </a:r>
            <a:r>
              <a:rPr lang="en-US" dirty="0"/>
              <a:t>?</a:t>
            </a:r>
            <a:endParaRPr lang="de-DE" dirty="0"/>
          </a:p>
          <a:p>
            <a:endParaRPr lang="de-DE"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1191845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Daten</a:t>
            </a:r>
            <a:r>
              <a:rPr lang="en-US" dirty="0" smtClean="0"/>
              <a:t> </a:t>
            </a:r>
            <a:r>
              <a:rPr lang="en-US" dirty="0" err="1" smtClean="0"/>
              <a:t>visualisieren</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18</a:t>
            </a:fld>
            <a:endParaRPr lang="en-US"/>
          </a:p>
        </p:txBody>
      </p:sp>
      <p:sp>
        <p:nvSpPr>
          <p:cNvPr id="4" name="Content Placeholder 3"/>
          <p:cNvSpPr>
            <a:spLocks noGrp="1"/>
          </p:cNvSpPr>
          <p:nvPr>
            <p:ph sz="quarter" idx="1"/>
          </p:nvPr>
        </p:nvSpPr>
        <p:spPr/>
        <p:txBody>
          <a:bodyPr/>
          <a:lstStyle/>
          <a:p>
            <a:r>
              <a:rPr lang="en-US" dirty="0" err="1" smtClean="0"/>
              <a:t>Ueberblick</a:t>
            </a:r>
            <a:r>
              <a:rPr lang="en-US" dirty="0" smtClean="0"/>
              <a:t> </a:t>
            </a:r>
            <a:r>
              <a:rPr lang="en-US" dirty="0" err="1" smtClean="0"/>
              <a:t>verschaffen</a:t>
            </a:r>
            <a:endParaRPr lang="en-US" dirty="0" smtClean="0"/>
          </a:p>
          <a:p>
            <a:r>
              <a:rPr lang="en-US" dirty="0" err="1" smtClean="0"/>
              <a:t>Verteilung</a:t>
            </a:r>
            <a:r>
              <a:rPr lang="en-US" dirty="0" smtClean="0"/>
              <a:t> und </a:t>
            </a:r>
            <a:r>
              <a:rPr lang="en-US" dirty="0" err="1" smtClean="0"/>
              <a:t>Ausreisser</a:t>
            </a:r>
            <a:r>
              <a:rPr lang="en-US" dirty="0" smtClean="0"/>
              <a:t> </a:t>
            </a:r>
            <a:r>
              <a:rPr lang="en-US" dirty="0" err="1" smtClean="0"/>
              <a:t>einschaetzen</a:t>
            </a:r>
            <a:endParaRPr lang="de-DE"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83088885"/>
      </p:ext>
    </p:extLst>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Verteilungen</a:t>
            </a:r>
            <a:r>
              <a:rPr lang="en-US" dirty="0" smtClean="0"/>
              <a:t> </a:t>
            </a:r>
            <a:r>
              <a:rPr lang="en-US" dirty="0" err="1" smtClean="0"/>
              <a:t>berichten</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19</a:t>
            </a:fld>
            <a:endParaRPr lang="en-US"/>
          </a:p>
        </p:txBody>
      </p:sp>
      <p:sp>
        <p:nvSpPr>
          <p:cNvPr id="4" name="Content Placeholder 3"/>
          <p:cNvSpPr>
            <a:spLocks noGrp="1"/>
          </p:cNvSpPr>
          <p:nvPr>
            <p:ph sz="quarter" idx="1"/>
          </p:nvPr>
        </p:nvSpPr>
        <p:spPr>
          <a:xfrm>
            <a:off x="457200" y="1219200"/>
            <a:ext cx="4546848" cy="4937760"/>
          </a:xfrm>
        </p:spPr>
        <p:txBody>
          <a:bodyPr/>
          <a:lstStyle/>
          <a:p>
            <a:r>
              <a:rPr lang="en-US" dirty="0" smtClean="0"/>
              <a:t>Boxplot </a:t>
            </a:r>
            <a:r>
              <a:rPr lang="en-US" dirty="0" err="1" smtClean="0"/>
              <a:t>zeigt</a:t>
            </a:r>
            <a:endParaRPr lang="en-US" dirty="0" smtClean="0"/>
          </a:p>
          <a:p>
            <a:pPr lvl="1"/>
            <a:r>
              <a:rPr lang="en-US" dirty="0" smtClean="0"/>
              <a:t>Median </a:t>
            </a:r>
            <a:r>
              <a:rPr lang="en-US" dirty="0" err="1" smtClean="0"/>
              <a:t>als</a:t>
            </a:r>
            <a:r>
              <a:rPr lang="en-US" dirty="0" smtClean="0"/>
              <a:t> </a:t>
            </a:r>
            <a:r>
              <a:rPr lang="en-US" dirty="0" err="1" smtClean="0"/>
              <a:t>breite</a:t>
            </a:r>
            <a:r>
              <a:rPr lang="en-US" dirty="0" smtClean="0"/>
              <a:t> </a:t>
            </a:r>
            <a:r>
              <a:rPr lang="en-US" dirty="0" err="1" smtClean="0"/>
              <a:t>Linie</a:t>
            </a:r>
            <a:endParaRPr lang="en-US" dirty="0" smtClean="0"/>
          </a:p>
          <a:p>
            <a:pPr lvl="1"/>
            <a:r>
              <a:rPr lang="en-US" dirty="0" smtClean="0"/>
              <a:t>Quartile </a:t>
            </a:r>
            <a:r>
              <a:rPr lang="en-US" dirty="0" err="1" smtClean="0"/>
              <a:t>als</a:t>
            </a:r>
            <a:r>
              <a:rPr lang="en-US" dirty="0" smtClean="0"/>
              <a:t> Box</a:t>
            </a:r>
            <a:br>
              <a:rPr lang="en-US" dirty="0" smtClean="0"/>
            </a:br>
            <a:r>
              <a:rPr lang="en-US" dirty="0" smtClean="0"/>
              <a:t>(50% </a:t>
            </a:r>
            <a:r>
              <a:rPr lang="en-US" dirty="0" err="1" smtClean="0"/>
              <a:t>aller</a:t>
            </a:r>
            <a:r>
              <a:rPr lang="en-US" dirty="0" smtClean="0"/>
              <a:t> </a:t>
            </a:r>
            <a:r>
              <a:rPr lang="en-US" dirty="0" err="1" smtClean="0"/>
              <a:t>Werte</a:t>
            </a:r>
            <a:r>
              <a:rPr lang="en-US" dirty="0" smtClean="0"/>
              <a:t> in der Box)</a:t>
            </a:r>
          </a:p>
          <a:p>
            <a:pPr lvl="1"/>
            <a:r>
              <a:rPr lang="en-US" dirty="0" err="1" smtClean="0"/>
              <a:t>Wiskers</a:t>
            </a:r>
            <a:endParaRPr lang="en-US" dirty="0" smtClean="0"/>
          </a:p>
          <a:p>
            <a:pPr lvl="1"/>
            <a:r>
              <a:rPr lang="en-US" dirty="0" err="1" smtClean="0"/>
              <a:t>Ausreisser</a:t>
            </a:r>
            <a:r>
              <a:rPr lang="en-US" dirty="0" smtClean="0"/>
              <a:t> </a:t>
            </a:r>
            <a:r>
              <a:rPr lang="en-US" dirty="0" err="1" smtClean="0"/>
              <a:t>als</a:t>
            </a:r>
            <a:r>
              <a:rPr lang="en-US" dirty="0" smtClean="0"/>
              <a:t> </a:t>
            </a:r>
            <a:r>
              <a:rPr lang="en-US" dirty="0" err="1" smtClean="0"/>
              <a:t>Punkte</a:t>
            </a:r>
            <a:endParaRPr lang="en-US" dirty="0" smtClean="0"/>
          </a:p>
          <a:p>
            <a:r>
              <a:rPr lang="en-US" dirty="0" err="1" smtClean="0"/>
              <a:t>Graphische</a:t>
            </a:r>
            <a:r>
              <a:rPr lang="en-US" dirty="0" smtClean="0"/>
              <a:t> </a:t>
            </a:r>
            <a:r>
              <a:rPr lang="en-US" dirty="0" err="1" smtClean="0"/>
              <a:t>Darstellung</a:t>
            </a:r>
            <a:r>
              <a:rPr lang="en-US" dirty="0"/>
              <a:t> </a:t>
            </a:r>
            <a:r>
              <a:rPr lang="en-US" dirty="0" smtClean="0"/>
              <a:t>von </a:t>
            </a:r>
            <a:r>
              <a:rPr lang="en-US" dirty="0" err="1" smtClean="0"/>
              <a:t>Verteilungen</a:t>
            </a:r>
            <a:endParaRPr lang="de-DE"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5004048" y="908720"/>
            <a:ext cx="4038600" cy="5321300"/>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pic>
      <p:sp>
        <p:nvSpPr>
          <p:cNvPr id="5" name="TextBox 4"/>
          <p:cNvSpPr txBox="1"/>
          <p:nvPr/>
        </p:nvSpPr>
        <p:spPr>
          <a:xfrm>
            <a:off x="1259632" y="5229200"/>
            <a:ext cx="1135567"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smtClean="0"/>
              <a:t>boxplot(c)</a:t>
            </a:r>
            <a:endParaRPr lang="de-DE"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0615433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de-DE" dirty="0"/>
          </a:p>
        </p:txBody>
      </p:sp>
      <p:sp>
        <p:nvSpPr>
          <p:cNvPr id="3" name="Content Placeholder 2"/>
          <p:cNvSpPr>
            <a:spLocks noGrp="1"/>
          </p:cNvSpPr>
          <p:nvPr>
            <p:ph sz="quarter" idx="1"/>
          </p:nvPr>
        </p:nvSpPr>
        <p:spPr/>
        <p:txBody>
          <a:bodyPr/>
          <a:lstStyle/>
          <a:p>
            <a:r>
              <a:rPr lang="de-DE" dirty="0" smtClean="0"/>
              <a:t>Benchmarks und ihre Probleme</a:t>
            </a:r>
          </a:p>
          <a:p>
            <a:r>
              <a:rPr lang="de-DE" dirty="0" smtClean="0"/>
              <a:t>Wiederholungen, Initial State</a:t>
            </a:r>
          </a:p>
          <a:p>
            <a:r>
              <a:rPr lang="de-DE" dirty="0" smtClean="0"/>
              <a:t>Statische rigorose Benchmarks</a:t>
            </a:r>
          </a:p>
          <a:p>
            <a:r>
              <a:rPr lang="en-US" dirty="0" smtClean="0"/>
              <a:t>Benchmark </a:t>
            </a:r>
            <a:r>
              <a:rPr lang="en-US" dirty="0" err="1" smtClean="0"/>
              <a:t>Suiten</a:t>
            </a:r>
            <a:endParaRPr lang="en-US" dirty="0" smtClean="0"/>
          </a:p>
          <a:p>
            <a:r>
              <a:rPr lang="en-US" dirty="0" err="1" smtClean="0"/>
              <a:t>Diskussion</a:t>
            </a:r>
            <a:r>
              <a:rPr lang="en-US" dirty="0" smtClean="0"/>
              <a:t> und Tradeoffs </a:t>
            </a:r>
            <a:r>
              <a:rPr lang="en-US" dirty="0" err="1" smtClean="0"/>
              <a:t>zur</a:t>
            </a:r>
            <a:r>
              <a:rPr lang="en-US" dirty="0" smtClean="0"/>
              <a:t> </a:t>
            </a:r>
            <a:r>
              <a:rPr lang="en-US" dirty="0" err="1" smtClean="0"/>
              <a:t>Genauigkeit</a:t>
            </a:r>
            <a:endParaRPr lang="en-US" dirty="0" smtClean="0"/>
          </a:p>
          <a:p>
            <a:r>
              <a:rPr lang="en-US" dirty="0" err="1" smtClean="0"/>
              <a:t>Berichten</a:t>
            </a:r>
            <a:r>
              <a:rPr lang="en-US" dirty="0" smtClean="0"/>
              <a:t> von Benchmarks</a:t>
            </a:r>
          </a:p>
          <a:p>
            <a:endParaRPr lang="de-DE" dirty="0"/>
          </a:p>
        </p:txBody>
      </p:sp>
      <p:sp>
        <p:nvSpPr>
          <p:cNvPr id="4" name="Slide Number Placeholder 3"/>
          <p:cNvSpPr>
            <a:spLocks noGrp="1"/>
          </p:cNvSpPr>
          <p:nvPr>
            <p:ph type="sldNum" sz="quarter" idx="12"/>
          </p:nvPr>
        </p:nvSpPr>
        <p:spPr/>
        <p:txBody>
          <a:bodyPr/>
          <a:lstStyle/>
          <a:p>
            <a:fld id="{5120A1DE-653D-4572-B368-446231BC2768}" type="slidenum">
              <a:rPr lang="en-US" smtClean="0"/>
              <a:pPr/>
              <a:t>2</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0793636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Violin-Plots</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20</a:t>
            </a:fld>
            <a:endParaRPr lang="en-US"/>
          </a:p>
        </p:txBody>
      </p:sp>
      <p:sp>
        <p:nvSpPr>
          <p:cNvPr id="4" name="Content Placeholder 3"/>
          <p:cNvSpPr>
            <a:spLocks noGrp="1"/>
          </p:cNvSpPr>
          <p:nvPr>
            <p:ph sz="quarter" idx="1"/>
          </p:nvPr>
        </p:nvSpPr>
        <p:spPr/>
        <p:txBody>
          <a:bodyPr/>
          <a:lstStyle/>
          <a:p>
            <a:endParaRPr lang="de-DE"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1110778" y="1844824"/>
            <a:ext cx="6922443" cy="3811918"/>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pic>
      <p:sp>
        <p:nvSpPr>
          <p:cNvPr id="6" name="TextBox 5"/>
          <p:cNvSpPr txBox="1"/>
          <p:nvPr/>
        </p:nvSpPr>
        <p:spPr>
          <a:xfrm>
            <a:off x="539552" y="5518973"/>
            <a:ext cx="1632178" cy="646331"/>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a:t>library(</a:t>
            </a:r>
            <a:r>
              <a:rPr lang="en-US" dirty="0" err="1"/>
              <a:t>vioplot</a:t>
            </a:r>
            <a:r>
              <a:rPr lang="en-US" dirty="0"/>
              <a:t>)</a:t>
            </a:r>
          </a:p>
          <a:p>
            <a:r>
              <a:rPr lang="en-US" dirty="0" err="1" smtClean="0"/>
              <a:t>vioplot</a:t>
            </a:r>
            <a:r>
              <a:rPr lang="en-US" dirty="0" smtClean="0"/>
              <a:t>(c)</a:t>
            </a:r>
            <a:endParaRPr lang="de-DE"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6155430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Standardabweichung</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21</a:t>
            </a:fld>
            <a:endParaRPr lang="en-US"/>
          </a:p>
        </p:txBody>
      </p:sp>
      <p:graphicFrame>
        <p:nvGraphicFramePr>
          <p:cNvPr id="5" name="Content Placeholder 4"/>
          <p:cNvGraphicFramePr>
            <a:graphicFrameLocks noChangeAspect="1"/>
          </p:cNvGraphicFramePr>
          <p:nvPr>
            <p:ph sz="quarter" idx="1"/>
          </p:nvPr>
        </p:nvGraphicFramePr>
        <p:xfrm>
          <a:off x="685800" y="1371600"/>
          <a:ext cx="6858000" cy="958850"/>
        </p:xfrm>
        <a:graphic>
          <a:graphicData uri="http://schemas.openxmlformats.org/presentationml/2006/ole">
            <p:oleObj spid="_x0000_s35842" name="Equation" r:id="rId3" imgW="3632200" imgH="508000" progId="Equation.3">
              <p:embed/>
            </p:oleObj>
          </a:graphicData>
        </a:graphic>
      </p:graphicFrame>
      <p:pic>
        <p:nvPicPr>
          <p:cNvPr id="7" name="Picture 6" descr="400px-Standard_deviation_diagram.svg.png"/>
          <p:cNvPicPr>
            <a:picLocks noChangeAspect="1"/>
          </p:cNvPicPr>
          <p:nvPr/>
        </p:nvPicPr>
        <p:blipFill>
          <a:blip r:embed="rId4"/>
          <a:stretch>
            <a:fillRect/>
          </a:stretch>
        </p:blipFill>
        <p:spPr>
          <a:xfrm>
            <a:off x="762000" y="2438400"/>
            <a:ext cx="5334000" cy="2667000"/>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4061482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Konfidenzinterval</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22</a:t>
            </a:fld>
            <a:endParaRPr lang="en-US"/>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4120814010"/>
              </p:ext>
            </p:extLst>
          </p:nvPr>
        </p:nvGraphicFramePr>
        <p:xfrm>
          <a:off x="457200" y="1219200"/>
          <a:ext cx="8229600" cy="4937125"/>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p:cNvSpPr/>
          <p:nvPr/>
        </p:nvSpPr>
        <p:spPr>
          <a:xfrm>
            <a:off x="4299539" y="548680"/>
            <a:ext cx="4572000" cy="646331"/>
          </a:xfrm>
          <a:prstGeom prst="rect">
            <a:avLst/>
          </a:prstGeom>
        </p:spPr>
        <p:txBody>
          <a:bodyPr>
            <a:spAutoFit/>
          </a:bodyPr>
          <a:lstStyle/>
          <a:p>
            <a:r>
              <a:rPr lang="en-US" dirty="0" err="1"/>
              <a:t>Daten</a:t>
            </a:r>
            <a:r>
              <a:rPr lang="en-US" dirty="0"/>
              <a:t> </a:t>
            </a:r>
            <a:r>
              <a:rPr lang="en-US" dirty="0" err="1"/>
              <a:t>sammeln</a:t>
            </a:r>
            <a:r>
              <a:rPr lang="en-US" dirty="0"/>
              <a:t> </a:t>
            </a:r>
            <a:r>
              <a:rPr lang="en-US" dirty="0" err="1"/>
              <a:t>bis</a:t>
            </a:r>
            <a:r>
              <a:rPr lang="en-US" dirty="0"/>
              <a:t> in </a:t>
            </a:r>
            <a:r>
              <a:rPr lang="en-US" dirty="0" err="1"/>
              <a:t>Ziel-Konfidenzintervall</a:t>
            </a:r>
            <a:r>
              <a:rPr lang="en-US" dirty="0"/>
              <a:t>, </a:t>
            </a:r>
            <a:r>
              <a:rPr lang="en-US" dirty="0" err="1"/>
              <a:t>z.b</a:t>
            </a:r>
            <a:r>
              <a:rPr lang="en-US" dirty="0"/>
              <a:t>. +/- 10%</a:t>
            </a:r>
            <a:endParaRPr lang="de-DE"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8090665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Konfidenzintervall</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23</a:t>
            </a:fld>
            <a:endParaRPr lang="en-US"/>
          </a:p>
        </p:txBody>
      </p:sp>
      <p:sp>
        <p:nvSpPr>
          <p:cNvPr id="4" name="Content Placeholder 3"/>
          <p:cNvSpPr>
            <a:spLocks noGrp="1"/>
          </p:cNvSpPr>
          <p:nvPr>
            <p:ph sz="quarter" idx="1"/>
          </p:nvPr>
        </p:nvSpPr>
        <p:spPr/>
        <p:txBody>
          <a:bodyPr/>
          <a:lstStyle/>
          <a:p>
            <a:r>
              <a:rPr lang="en-US" dirty="0" err="1" smtClean="0"/>
              <a:t>Bei</a:t>
            </a:r>
            <a:r>
              <a:rPr lang="en-US" dirty="0" smtClean="0"/>
              <a:t> </a:t>
            </a:r>
            <a:r>
              <a:rPr lang="en-US" dirty="0" err="1" smtClean="0"/>
              <a:t>unabhaengigen</a:t>
            </a:r>
            <a:r>
              <a:rPr lang="en-US" dirty="0" smtClean="0"/>
              <a:t> </a:t>
            </a:r>
            <a:r>
              <a:rPr lang="en-US" dirty="0" err="1" smtClean="0"/>
              <a:t>Messungen</a:t>
            </a:r>
            <a:r>
              <a:rPr lang="en-US" dirty="0" smtClean="0"/>
              <a:t/>
            </a:r>
            <a:br>
              <a:rPr lang="en-US" dirty="0" smtClean="0"/>
            </a:br>
            <a:r>
              <a:rPr lang="en-US" dirty="0" err="1" smtClean="0"/>
              <a:t>sind</a:t>
            </a:r>
            <a:r>
              <a:rPr lang="en-US" dirty="0" smtClean="0"/>
              <a:t> </a:t>
            </a:r>
            <a:r>
              <a:rPr lang="en-US" dirty="0" err="1" smtClean="0"/>
              <a:t>Messergebnisse</a:t>
            </a:r>
            <a:r>
              <a:rPr lang="en-US" dirty="0" smtClean="0"/>
              <a:t> </a:t>
            </a:r>
            <a:br>
              <a:rPr lang="en-US" dirty="0" smtClean="0"/>
            </a:br>
            <a:r>
              <a:rPr lang="en-US" dirty="0" err="1" smtClean="0"/>
              <a:t>normalverteilt</a:t>
            </a:r>
            <a:r>
              <a:rPr lang="en-US" dirty="0"/>
              <a:t/>
            </a:r>
            <a:br>
              <a:rPr lang="en-US" dirty="0"/>
            </a:br>
            <a:r>
              <a:rPr lang="en-US" dirty="0" smtClean="0"/>
              <a:t>(</a:t>
            </a:r>
            <a:r>
              <a:rPr lang="en-US" dirty="0" err="1" smtClean="0"/>
              <a:t>Zentraler</a:t>
            </a:r>
            <a:r>
              <a:rPr lang="en-US" dirty="0" smtClean="0"/>
              <a:t> </a:t>
            </a:r>
            <a:r>
              <a:rPr lang="en-US" dirty="0" err="1" smtClean="0"/>
              <a:t>Grenzwertsatz</a:t>
            </a:r>
            <a:r>
              <a:rPr lang="en-US" dirty="0" smtClean="0"/>
              <a:t>)</a:t>
            </a:r>
          </a:p>
          <a:p>
            <a:endParaRPr lang="en-US" dirty="0" smtClean="0"/>
          </a:p>
          <a:p>
            <a:r>
              <a:rPr lang="en-US" dirty="0" err="1" smtClean="0"/>
              <a:t>Konfidenzlevel</a:t>
            </a:r>
            <a:r>
              <a:rPr lang="en-US" dirty="0" smtClean="0"/>
              <a:t> 95% =&gt;</a:t>
            </a:r>
            <a:br>
              <a:rPr lang="en-US" dirty="0" smtClean="0"/>
            </a:br>
            <a:r>
              <a:rPr lang="en-US" dirty="0" err="1" smtClean="0"/>
              <a:t>mit</a:t>
            </a:r>
            <a:r>
              <a:rPr lang="en-US" dirty="0" smtClean="0"/>
              <a:t> 95% </a:t>
            </a:r>
            <a:r>
              <a:rPr lang="en-US" dirty="0" err="1" smtClean="0"/>
              <a:t>Wahrscheinlichkeit</a:t>
            </a:r>
            <a:r>
              <a:rPr lang="en-US" dirty="0" smtClean="0"/>
              <a:t> </a:t>
            </a:r>
            <a:r>
              <a:rPr lang="en-US" dirty="0" err="1" smtClean="0"/>
              <a:t>liegt</a:t>
            </a:r>
            <a:r>
              <a:rPr lang="en-US" dirty="0" smtClean="0"/>
              <a:t> der </a:t>
            </a:r>
            <a:r>
              <a:rPr lang="en-US" dirty="0" err="1" smtClean="0"/>
              <a:t>wirkliche</a:t>
            </a:r>
            <a:r>
              <a:rPr lang="en-US" dirty="0" smtClean="0"/>
              <a:t> </a:t>
            </a:r>
            <a:r>
              <a:rPr lang="en-US" dirty="0" err="1" smtClean="0"/>
              <a:t>Mittelwert</a:t>
            </a:r>
            <a:r>
              <a:rPr lang="en-US" dirty="0" smtClean="0"/>
              <a:t> in </a:t>
            </a:r>
            <a:r>
              <a:rPr lang="en-US" dirty="0" err="1" smtClean="0"/>
              <a:t>dem</a:t>
            </a:r>
            <a:r>
              <a:rPr lang="en-US" dirty="0" smtClean="0"/>
              <a:t> </a:t>
            </a:r>
            <a:r>
              <a:rPr lang="en-US" dirty="0" err="1" smtClean="0"/>
              <a:t>Intervall</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p:txBody>
      </p:sp>
      <p:sp>
        <p:nvSpPr>
          <p:cNvPr id="5" name="Rectangle 4"/>
          <p:cNvSpPr/>
          <p:nvPr/>
        </p:nvSpPr>
        <p:spPr>
          <a:xfrm>
            <a:off x="5292080" y="1340768"/>
            <a:ext cx="3456384" cy="1200329"/>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tabLst>
                <a:tab pos="357188" algn="l"/>
              </a:tabLst>
            </a:pPr>
            <a:r>
              <a:rPr lang="de-DE" dirty="0" err="1" smtClean="0"/>
              <a:t>t.test</a:t>
            </a:r>
            <a:r>
              <a:rPr lang="de-DE" dirty="0" smtClean="0"/>
              <a:t>(</a:t>
            </a:r>
            <a:r>
              <a:rPr lang="de-DE" dirty="0" err="1" smtClean="0"/>
              <a:t>data</a:t>
            </a:r>
            <a:r>
              <a:rPr lang="de-DE" dirty="0" smtClean="0"/>
              <a:t>, </a:t>
            </a:r>
            <a:r>
              <a:rPr lang="de-DE" dirty="0" err="1" smtClean="0"/>
              <a:t>conf.level</a:t>
            </a:r>
            <a:r>
              <a:rPr lang="de-DE" dirty="0"/>
              <a:t>=.95</a:t>
            </a:r>
            <a:r>
              <a:rPr lang="de-DE" dirty="0" smtClean="0"/>
              <a:t>)</a:t>
            </a:r>
          </a:p>
          <a:p>
            <a:pPr>
              <a:tabLst>
                <a:tab pos="357188" algn="l"/>
              </a:tabLst>
            </a:pPr>
            <a:r>
              <a:rPr lang="en-US" dirty="0" smtClean="0"/>
              <a:t>&gt; …</a:t>
            </a:r>
            <a:endParaRPr lang="en-US" dirty="0"/>
          </a:p>
          <a:p>
            <a:pPr>
              <a:tabLst>
                <a:tab pos="357188" algn="l"/>
              </a:tabLst>
            </a:pPr>
            <a:r>
              <a:rPr lang="de-DE" dirty="0" smtClean="0"/>
              <a:t>&gt; 95 </a:t>
            </a:r>
            <a:r>
              <a:rPr lang="de-DE" dirty="0" err="1"/>
              <a:t>percent</a:t>
            </a:r>
            <a:r>
              <a:rPr lang="de-DE" dirty="0"/>
              <a:t> </a:t>
            </a:r>
            <a:r>
              <a:rPr lang="de-DE" dirty="0" err="1"/>
              <a:t>confidence</a:t>
            </a:r>
            <a:r>
              <a:rPr lang="de-DE" dirty="0"/>
              <a:t> </a:t>
            </a:r>
            <a:r>
              <a:rPr lang="de-DE" dirty="0" err="1"/>
              <a:t>interval</a:t>
            </a:r>
            <a:r>
              <a:rPr lang="de-DE" dirty="0"/>
              <a:t>:</a:t>
            </a:r>
          </a:p>
          <a:p>
            <a:pPr>
              <a:tabLst>
                <a:tab pos="357188" algn="l"/>
              </a:tabLst>
            </a:pPr>
            <a:r>
              <a:rPr lang="de-DE" dirty="0" smtClean="0"/>
              <a:t>&gt;  </a:t>
            </a:r>
            <a:r>
              <a:rPr lang="de-DE" dirty="0"/>
              <a:t>8.870949 10.739207</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9722555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Mit</a:t>
            </a:r>
            <a:r>
              <a:rPr lang="en-US" dirty="0" smtClean="0"/>
              <a:t> </a:t>
            </a:r>
            <a:r>
              <a:rPr lang="en-US" dirty="0" err="1" smtClean="0"/>
              <a:t>Konfidenzintervallen</a:t>
            </a:r>
            <a:r>
              <a:rPr lang="en-US" dirty="0" smtClean="0"/>
              <a:t> </a:t>
            </a:r>
            <a:r>
              <a:rPr lang="en-US" dirty="0" err="1" smtClean="0"/>
              <a:t>Berichten</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24</a:t>
            </a:fld>
            <a:endParaRPr lang="en-US"/>
          </a:p>
        </p:txBody>
      </p:sp>
      <p:pic>
        <p:nvPicPr>
          <p:cNvPr id="5" name="Picture 2"/>
          <p:cNvPicPr>
            <a:picLocks noGrp="1" noChangeAspect="1" noChangeArrowheads="1"/>
          </p:cNvPicPr>
          <p:nvPr>
            <p:ph sz="quarter" idx="1"/>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457200" y="1893128"/>
            <a:ext cx="8229600" cy="3589268"/>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pic>
      <p:sp>
        <p:nvSpPr>
          <p:cNvPr id="4" name="TextBox 3"/>
          <p:cNvSpPr txBox="1"/>
          <p:nvPr/>
        </p:nvSpPr>
        <p:spPr>
          <a:xfrm>
            <a:off x="5148064" y="188640"/>
            <a:ext cx="3717236"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smtClean="0"/>
              <a:t>TODO </a:t>
            </a:r>
            <a:r>
              <a:rPr lang="en-US" dirty="0" err="1" smtClean="0"/>
              <a:t>Bilder</a:t>
            </a:r>
            <a:r>
              <a:rPr lang="en-US" dirty="0" smtClean="0"/>
              <a:t> Schnell-</a:t>
            </a:r>
            <a:r>
              <a:rPr lang="en-US" dirty="0" err="1" smtClean="0"/>
              <a:t>Buch</a:t>
            </a:r>
            <a:r>
              <a:rPr lang="en-US" dirty="0" smtClean="0"/>
              <a:t> </a:t>
            </a:r>
            <a:r>
              <a:rPr lang="en-US" dirty="0" err="1" smtClean="0"/>
              <a:t>einscannen</a:t>
            </a:r>
            <a:endParaRPr lang="en-US" dirty="0" smtClean="0"/>
          </a:p>
          <a:p>
            <a:r>
              <a:rPr lang="en-US" dirty="0" err="1" smtClean="0"/>
              <a:t>Seite</a:t>
            </a:r>
            <a:r>
              <a:rPr lang="en-US" dirty="0" smtClean="0"/>
              <a:t> 48</a:t>
            </a:r>
            <a:endParaRPr lang="de-DE"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8705342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Notched-Boxplot</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25</a:t>
            </a:fld>
            <a:endParaRPr lang="en-US"/>
          </a:p>
        </p:txBody>
      </p:sp>
      <p:sp>
        <p:nvSpPr>
          <p:cNvPr id="4" name="Content Placeholder 3"/>
          <p:cNvSpPr>
            <a:spLocks noGrp="1"/>
          </p:cNvSpPr>
          <p:nvPr>
            <p:ph sz="quarter" idx="1"/>
          </p:nvPr>
        </p:nvSpPr>
        <p:spPr>
          <a:xfrm>
            <a:off x="457200" y="1219200"/>
            <a:ext cx="4114800" cy="4937760"/>
          </a:xfrm>
        </p:spPr>
        <p:txBody>
          <a:bodyPr/>
          <a:lstStyle/>
          <a:p>
            <a:r>
              <a:rPr lang="en-US" dirty="0" smtClean="0"/>
              <a:t>95% </a:t>
            </a:r>
            <a:r>
              <a:rPr lang="en-US" dirty="0" err="1" smtClean="0"/>
              <a:t>Konfidenzintervalle</a:t>
            </a:r>
            <a:r>
              <a:rPr lang="en-US" dirty="0" smtClean="0"/>
              <a:t> des Medians</a:t>
            </a:r>
            <a:endParaRPr lang="de-D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4170957" y="1340768"/>
            <a:ext cx="4793531" cy="4793531"/>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pic>
      <p:sp>
        <p:nvSpPr>
          <p:cNvPr id="7" name="TextBox 6"/>
          <p:cNvSpPr txBox="1"/>
          <p:nvPr/>
        </p:nvSpPr>
        <p:spPr>
          <a:xfrm>
            <a:off x="1259632" y="5229200"/>
            <a:ext cx="2395912"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a:t>boxplot(c, notch=TRUE)</a:t>
            </a:r>
            <a:endParaRPr lang="de-DE"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021100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Was </a:t>
            </a:r>
            <a:r>
              <a:rPr lang="en-US" dirty="0" err="1" smtClean="0"/>
              <a:t>messen</a:t>
            </a:r>
            <a:r>
              <a:rPr lang="en-US" dirty="0" smtClean="0"/>
              <a:t>?</a:t>
            </a:r>
            <a:endParaRPr lang="de-DE" dirty="0"/>
          </a:p>
        </p:txBody>
      </p:sp>
      <p:sp>
        <p:nvSpPr>
          <p:cNvPr id="6" name="Text Placeholder 5"/>
          <p:cNvSpPr>
            <a:spLocks noGrp="1"/>
          </p:cNvSpPr>
          <p:nvPr>
            <p:ph type="body" idx="1"/>
          </p:nvPr>
        </p:nvSpPr>
        <p:spPr/>
        <p:txBody>
          <a:bodyPr/>
          <a:lstStyle/>
          <a:p>
            <a:endParaRPr lang="de-DE"/>
          </a:p>
        </p:txBody>
      </p:sp>
      <p:sp>
        <p:nvSpPr>
          <p:cNvPr id="3" name="Slide Number Placeholder 2"/>
          <p:cNvSpPr>
            <a:spLocks noGrp="1"/>
          </p:cNvSpPr>
          <p:nvPr>
            <p:ph type="sldNum" sz="quarter" idx="12"/>
          </p:nvPr>
        </p:nvSpPr>
        <p:spPr/>
        <p:txBody>
          <a:bodyPr/>
          <a:lstStyle/>
          <a:p>
            <a:fld id="{5120A1DE-653D-4572-B368-446231BC2768}" type="slidenum">
              <a:rPr lang="en-US" smtClean="0"/>
              <a:pPr/>
              <a:t>26</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867607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Auswahl</a:t>
            </a:r>
            <a:r>
              <a:rPr lang="en-US" dirty="0" smtClean="0"/>
              <a:t> des Benchmarks</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27</a:t>
            </a:fld>
            <a:endParaRPr lang="en-US"/>
          </a:p>
        </p:txBody>
      </p:sp>
      <p:sp>
        <p:nvSpPr>
          <p:cNvPr id="4" name="Content Placeholder 3"/>
          <p:cNvSpPr>
            <a:spLocks noGrp="1"/>
          </p:cNvSpPr>
          <p:nvPr>
            <p:ph sz="quarter" idx="1"/>
          </p:nvPr>
        </p:nvSpPr>
        <p:spPr/>
        <p:txBody>
          <a:bodyPr/>
          <a:lstStyle/>
          <a:p>
            <a:r>
              <a:rPr lang="en-US" dirty="0" err="1" smtClean="0"/>
              <a:t>Auswahl</a:t>
            </a:r>
            <a:r>
              <a:rPr lang="en-US" dirty="0" smtClean="0"/>
              <a:t> der </a:t>
            </a:r>
            <a:r>
              <a:rPr lang="en-US" dirty="0" err="1" smtClean="0"/>
              <a:t>Eingabedaten</a:t>
            </a:r>
            <a:r>
              <a:rPr lang="en-US" dirty="0" smtClean="0"/>
              <a:t> </a:t>
            </a:r>
            <a:r>
              <a:rPr lang="en-US" dirty="0" err="1" smtClean="0"/>
              <a:t>kann</a:t>
            </a:r>
            <a:r>
              <a:rPr lang="en-US" dirty="0" smtClean="0"/>
              <a:t> </a:t>
            </a:r>
            <a:r>
              <a:rPr lang="en-US" dirty="0" err="1" smtClean="0"/>
              <a:t>Ergebnisse</a:t>
            </a:r>
            <a:r>
              <a:rPr lang="en-US" dirty="0" smtClean="0"/>
              <a:t> </a:t>
            </a:r>
            <a:r>
              <a:rPr lang="en-US" dirty="0" err="1" smtClean="0"/>
              <a:t>massiv</a:t>
            </a:r>
            <a:r>
              <a:rPr lang="en-US" dirty="0" smtClean="0"/>
              <a:t> </a:t>
            </a:r>
            <a:r>
              <a:rPr lang="en-US" dirty="0" err="1" smtClean="0"/>
              <a:t>beeinflussen</a:t>
            </a:r>
            <a:endParaRPr lang="en-US" dirty="0" smtClean="0"/>
          </a:p>
          <a:p>
            <a:pPr lvl="1"/>
            <a:r>
              <a:rPr lang="en-US" dirty="0" err="1" smtClean="0"/>
              <a:t>Beispiel</a:t>
            </a:r>
            <a:r>
              <a:rPr lang="en-US" dirty="0" smtClean="0"/>
              <a:t>: </a:t>
            </a:r>
            <a:r>
              <a:rPr lang="en-US" dirty="0" err="1" smtClean="0"/>
              <a:t>teil-sortierte</a:t>
            </a:r>
            <a:r>
              <a:rPr lang="en-US" dirty="0" smtClean="0"/>
              <a:t> </a:t>
            </a:r>
            <a:r>
              <a:rPr lang="en-US" dirty="0" err="1" smtClean="0"/>
              <a:t>Daten</a:t>
            </a:r>
            <a:r>
              <a:rPr lang="en-US" dirty="0" smtClean="0"/>
              <a:t> </a:t>
            </a:r>
            <a:r>
              <a:rPr lang="en-US" dirty="0" err="1" smtClean="0"/>
              <a:t>fuer</a:t>
            </a:r>
            <a:r>
              <a:rPr lang="en-US" dirty="0" smtClean="0"/>
              <a:t> </a:t>
            </a:r>
            <a:r>
              <a:rPr lang="en-US" dirty="0" err="1" smtClean="0"/>
              <a:t>Sortieralgorithmen</a:t>
            </a:r>
            <a:endParaRPr lang="en-US" dirty="0" smtClean="0"/>
          </a:p>
          <a:p>
            <a:pPr lvl="1"/>
            <a:r>
              <a:rPr lang="en-US" dirty="0" err="1" smtClean="0"/>
              <a:t>Beispiel</a:t>
            </a:r>
            <a:r>
              <a:rPr lang="en-US" dirty="0" smtClean="0"/>
              <a:t>: </a:t>
            </a:r>
            <a:r>
              <a:rPr lang="en-US" dirty="0" err="1" smtClean="0"/>
              <a:t>kleine</a:t>
            </a:r>
            <a:r>
              <a:rPr lang="en-US" dirty="0" smtClean="0"/>
              <a:t> vs. </a:t>
            </a:r>
            <a:r>
              <a:rPr lang="en-US" dirty="0" err="1" smtClean="0"/>
              <a:t>sehr</a:t>
            </a:r>
            <a:r>
              <a:rPr lang="en-US" dirty="0" smtClean="0"/>
              <a:t> </a:t>
            </a:r>
            <a:r>
              <a:rPr lang="en-US" dirty="0" err="1" smtClean="0"/>
              <a:t>grosse</a:t>
            </a:r>
            <a:r>
              <a:rPr lang="en-US" dirty="0" smtClean="0"/>
              <a:t> </a:t>
            </a:r>
            <a:r>
              <a:rPr lang="en-US" dirty="0" err="1" smtClean="0"/>
              <a:t>Datenmengen</a:t>
            </a:r>
            <a:r>
              <a:rPr lang="en-US" dirty="0" smtClean="0"/>
              <a:t> (</a:t>
            </a:r>
            <a:r>
              <a:rPr lang="en-US" dirty="0" err="1" smtClean="0"/>
              <a:t>groesser</a:t>
            </a:r>
            <a:r>
              <a:rPr lang="en-US" dirty="0" smtClean="0"/>
              <a:t> </a:t>
            </a:r>
            <a:r>
              <a:rPr lang="en-US" dirty="0" err="1" smtClean="0"/>
              <a:t>als</a:t>
            </a:r>
            <a:r>
              <a:rPr lang="en-US" dirty="0" smtClean="0"/>
              <a:t> </a:t>
            </a:r>
            <a:r>
              <a:rPr lang="en-US" dirty="0" err="1" smtClean="0"/>
              <a:t>Hauptspeicher</a:t>
            </a:r>
            <a:r>
              <a:rPr lang="en-US" dirty="0" smtClean="0"/>
              <a:t>)</a:t>
            </a:r>
          </a:p>
          <a:p>
            <a:r>
              <a:rPr lang="en-US" dirty="0" err="1" smtClean="0"/>
              <a:t>Auswahl</a:t>
            </a:r>
            <a:r>
              <a:rPr lang="en-US" dirty="0" smtClean="0"/>
              <a:t> von Benchmarks muss </a:t>
            </a:r>
            <a:r>
              <a:rPr lang="en-US" b="1" dirty="0" err="1" smtClean="0"/>
              <a:t>begruendet</a:t>
            </a:r>
            <a:r>
              <a:rPr lang="en-US" dirty="0" smtClean="0"/>
              <a:t> </a:t>
            </a:r>
            <a:r>
              <a:rPr lang="en-US" dirty="0" err="1" smtClean="0"/>
              <a:t>sein</a:t>
            </a:r>
            <a:endParaRPr lang="de-DE"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8051461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Typische</a:t>
            </a:r>
            <a:r>
              <a:rPr lang="en-US" dirty="0" smtClean="0"/>
              <a:t> </a:t>
            </a:r>
            <a:r>
              <a:rPr lang="en-US" dirty="0" err="1" smtClean="0"/>
              <a:t>Auswahlstrategien</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28</a:t>
            </a:fld>
            <a:endParaRPr lang="en-US"/>
          </a:p>
        </p:txBody>
      </p:sp>
      <p:sp>
        <p:nvSpPr>
          <p:cNvPr id="4" name="Content Placeholder 3"/>
          <p:cNvSpPr>
            <a:spLocks noGrp="1"/>
          </p:cNvSpPr>
          <p:nvPr>
            <p:ph sz="quarter" idx="1"/>
          </p:nvPr>
        </p:nvSpPr>
        <p:spPr/>
        <p:txBody>
          <a:bodyPr/>
          <a:lstStyle/>
          <a:p>
            <a:r>
              <a:rPr lang="en-US" dirty="0" err="1" smtClean="0"/>
              <a:t>Wiederverwendung</a:t>
            </a:r>
            <a:r>
              <a:rPr lang="en-US" dirty="0" smtClean="0"/>
              <a:t> </a:t>
            </a:r>
            <a:r>
              <a:rPr lang="en-US" dirty="0" err="1" smtClean="0"/>
              <a:t>bestehender</a:t>
            </a:r>
            <a:r>
              <a:rPr lang="en-US" dirty="0" smtClean="0"/>
              <a:t> Benchmarks</a:t>
            </a:r>
          </a:p>
          <a:p>
            <a:r>
              <a:rPr lang="en-US" dirty="0" err="1" smtClean="0"/>
              <a:t>Guenstige</a:t>
            </a:r>
            <a:r>
              <a:rPr lang="en-US" dirty="0" smtClean="0"/>
              <a:t>/</a:t>
            </a:r>
            <a:r>
              <a:rPr lang="en-US" dirty="0" err="1" smtClean="0"/>
              <a:t>Kritische</a:t>
            </a:r>
            <a:r>
              <a:rPr lang="en-US" dirty="0" smtClean="0"/>
              <a:t> </a:t>
            </a:r>
            <a:r>
              <a:rPr lang="en-US" dirty="0" err="1" smtClean="0"/>
              <a:t>Faelle</a:t>
            </a:r>
            <a:r>
              <a:rPr lang="en-US" dirty="0" smtClean="0"/>
              <a:t> </a:t>
            </a:r>
            <a:r>
              <a:rPr lang="en-US" dirty="0" err="1" smtClean="0"/>
              <a:t>gezielt</a:t>
            </a:r>
            <a:r>
              <a:rPr lang="en-US" dirty="0" smtClean="0"/>
              <a:t> </a:t>
            </a:r>
            <a:r>
              <a:rPr lang="en-US" dirty="0" err="1" smtClean="0"/>
              <a:t>ausgewaehlt</a:t>
            </a:r>
            <a:r>
              <a:rPr lang="en-US" dirty="0" smtClean="0"/>
              <a:t>/</a:t>
            </a:r>
            <a:r>
              <a:rPr lang="en-US" dirty="0" err="1" smtClean="0"/>
              <a:t>konstruiert</a:t>
            </a:r>
            <a:endParaRPr lang="en-US" dirty="0" smtClean="0"/>
          </a:p>
          <a:p>
            <a:r>
              <a:rPr lang="en-US" dirty="0" err="1" smtClean="0"/>
              <a:t>Typische</a:t>
            </a:r>
            <a:r>
              <a:rPr lang="en-US" dirty="0" smtClean="0"/>
              <a:t> </a:t>
            </a:r>
            <a:r>
              <a:rPr lang="en-US" dirty="0" err="1" smtClean="0"/>
              <a:t>reale</a:t>
            </a:r>
            <a:r>
              <a:rPr lang="en-US" dirty="0" smtClean="0"/>
              <a:t> </a:t>
            </a:r>
            <a:r>
              <a:rPr lang="en-US" dirty="0" err="1" smtClean="0"/>
              <a:t>Szenarien</a:t>
            </a:r>
            <a:r>
              <a:rPr lang="en-US" dirty="0" smtClean="0"/>
              <a:t> (</a:t>
            </a:r>
            <a:r>
              <a:rPr lang="en-US" dirty="0" err="1" smtClean="0"/>
              <a:t>belegen</a:t>
            </a:r>
            <a:r>
              <a:rPr lang="en-US" dirty="0" smtClean="0"/>
              <a:t>!)</a:t>
            </a:r>
          </a:p>
          <a:p>
            <a:r>
              <a:rPr lang="en-US" dirty="0" err="1" smtClean="0"/>
              <a:t>Echte</a:t>
            </a:r>
            <a:r>
              <a:rPr lang="en-US" dirty="0" smtClean="0"/>
              <a:t> </a:t>
            </a:r>
            <a:r>
              <a:rPr lang="en-US" dirty="0" err="1" smtClean="0"/>
              <a:t>industrielle</a:t>
            </a:r>
            <a:r>
              <a:rPr lang="en-US" dirty="0" smtClean="0"/>
              <a:t> </a:t>
            </a:r>
            <a:r>
              <a:rPr lang="en-US" dirty="0" err="1" smtClean="0"/>
              <a:t>Datensaetze</a:t>
            </a:r>
            <a:endParaRPr lang="en-US" dirty="0" smtClean="0"/>
          </a:p>
          <a:p>
            <a:r>
              <a:rPr lang="en-US" dirty="0" err="1" smtClean="0"/>
              <a:t>Zufaellig</a:t>
            </a:r>
            <a:r>
              <a:rPr lang="en-US" dirty="0" smtClean="0"/>
              <a:t> </a:t>
            </a:r>
            <a:r>
              <a:rPr lang="en-US" dirty="0" err="1" smtClean="0"/>
              <a:t>generierte</a:t>
            </a:r>
            <a:r>
              <a:rPr lang="en-US" dirty="0" smtClean="0"/>
              <a:t> </a:t>
            </a:r>
            <a:r>
              <a:rPr lang="en-US" dirty="0" err="1" smtClean="0"/>
              <a:t>Daten</a:t>
            </a:r>
            <a:r>
              <a:rPr lang="en-US" dirty="0" smtClean="0"/>
              <a:t> (Parameter </a:t>
            </a:r>
            <a:r>
              <a:rPr lang="en-US" dirty="0" err="1" smtClean="0"/>
              <a:t>begruenden</a:t>
            </a:r>
            <a:r>
              <a:rPr lang="en-US" dirty="0" smtClean="0"/>
              <a:t>!)</a:t>
            </a:r>
          </a:p>
          <a:p>
            <a:endParaRPr lang="en-US" dirty="0"/>
          </a:p>
          <a:p>
            <a:r>
              <a:rPr lang="en-US" b="1" dirty="0" err="1" smtClean="0"/>
              <a:t>Objektive</a:t>
            </a:r>
            <a:r>
              <a:rPr lang="en-US" b="1" dirty="0" smtClean="0"/>
              <a:t> </a:t>
            </a:r>
            <a:r>
              <a:rPr lang="en-US" b="1" dirty="0" err="1" smtClean="0"/>
              <a:t>Begruendung</a:t>
            </a:r>
            <a:r>
              <a:rPr lang="en-US" b="1" dirty="0" smtClean="0"/>
              <a:t> </a:t>
            </a:r>
            <a:r>
              <a:rPr lang="en-US" b="1" dirty="0" err="1" smtClean="0"/>
              <a:t>wichtig</a:t>
            </a:r>
            <a:r>
              <a:rPr lang="en-US" b="1" dirty="0" smtClean="0"/>
              <a:t>!</a:t>
            </a:r>
            <a:endParaRPr lang="de-DE" b="1"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6348778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Korpus</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29</a:t>
            </a:fld>
            <a:endParaRPr lang="en-US"/>
          </a:p>
        </p:txBody>
      </p:sp>
      <p:sp>
        <p:nvSpPr>
          <p:cNvPr id="4" name="Content Placeholder 3"/>
          <p:cNvSpPr>
            <a:spLocks noGrp="1"/>
          </p:cNvSpPr>
          <p:nvPr>
            <p:ph sz="quarter" idx="1"/>
          </p:nvPr>
        </p:nvSpPr>
        <p:spPr/>
        <p:txBody>
          <a:bodyPr/>
          <a:lstStyle/>
          <a:p>
            <a:r>
              <a:rPr lang="en-US" dirty="0" err="1" smtClean="0"/>
              <a:t>Sammlung</a:t>
            </a:r>
            <a:r>
              <a:rPr lang="en-US" dirty="0" smtClean="0"/>
              <a:t> von Benchmarks, </a:t>
            </a:r>
            <a:r>
              <a:rPr lang="en-US" dirty="0" err="1" smtClean="0"/>
              <a:t>verwendet</a:t>
            </a:r>
            <a:r>
              <a:rPr lang="en-US" dirty="0" smtClean="0"/>
              <a:t> von </a:t>
            </a:r>
            <a:r>
              <a:rPr lang="en-US" dirty="0" err="1" smtClean="0"/>
              <a:t>vielen</a:t>
            </a:r>
            <a:r>
              <a:rPr lang="en-US" dirty="0" smtClean="0"/>
              <a:t> </a:t>
            </a:r>
            <a:r>
              <a:rPr lang="en-US" dirty="0" err="1" smtClean="0"/>
              <a:t>Forschern</a:t>
            </a:r>
            <a:endParaRPr lang="en-US" dirty="0" smtClean="0"/>
          </a:p>
          <a:p>
            <a:r>
              <a:rPr lang="en-US" dirty="0" smtClean="0"/>
              <a:t>Oft </a:t>
            </a:r>
            <a:r>
              <a:rPr lang="en-US" dirty="0" err="1" smtClean="0"/>
              <a:t>gezielt</a:t>
            </a:r>
            <a:r>
              <a:rPr lang="en-US" dirty="0" smtClean="0"/>
              <a:t> </a:t>
            </a:r>
            <a:r>
              <a:rPr lang="en-US" dirty="0" err="1" smtClean="0"/>
              <a:t>als</a:t>
            </a:r>
            <a:r>
              <a:rPr lang="en-US" dirty="0" smtClean="0"/>
              <a:t> </a:t>
            </a:r>
            <a:r>
              <a:rPr lang="en-US" dirty="0" err="1" smtClean="0"/>
              <a:t>repraesentativ</a:t>
            </a:r>
            <a:r>
              <a:rPr lang="en-US" dirty="0" smtClean="0"/>
              <a:t> </a:t>
            </a:r>
            <a:r>
              <a:rPr lang="en-US" dirty="0" err="1" smtClean="0"/>
              <a:t>ausgewaehlt</a:t>
            </a:r>
            <a:endParaRPr lang="en-US" dirty="0" smtClean="0"/>
          </a:p>
          <a:p>
            <a:r>
              <a:rPr lang="en-US" dirty="0" err="1" smtClean="0"/>
              <a:t>Foerdern</a:t>
            </a:r>
            <a:r>
              <a:rPr lang="en-US" dirty="0" smtClean="0"/>
              <a:t> </a:t>
            </a:r>
            <a:r>
              <a:rPr lang="en-US" dirty="0" err="1" smtClean="0"/>
              <a:t>gezielte</a:t>
            </a:r>
            <a:r>
              <a:rPr lang="en-US" dirty="0" smtClean="0"/>
              <a:t> und </a:t>
            </a:r>
            <a:r>
              <a:rPr lang="en-US" dirty="0" err="1" smtClean="0"/>
              <a:t>vergleichbare</a:t>
            </a:r>
            <a:r>
              <a:rPr lang="en-US" dirty="0" smtClean="0"/>
              <a:t> </a:t>
            </a:r>
            <a:r>
              <a:rPr lang="en-US" dirty="0" err="1" smtClean="0"/>
              <a:t>Forschung</a:t>
            </a:r>
            <a:endParaRPr lang="en-US" dirty="0"/>
          </a:p>
          <a:p>
            <a:endParaRPr lang="en-US" dirty="0" smtClean="0"/>
          </a:p>
          <a:p>
            <a:r>
              <a:rPr lang="en-US" dirty="0" err="1" smtClean="0"/>
              <a:t>Beispiele</a:t>
            </a:r>
            <a:endParaRPr lang="en-US" dirty="0" smtClean="0"/>
          </a:p>
          <a:p>
            <a:pPr lvl="1"/>
            <a:r>
              <a:rPr lang="en-US" dirty="0" err="1" smtClean="0"/>
              <a:t>DaCapo</a:t>
            </a:r>
            <a:r>
              <a:rPr lang="en-US" dirty="0" smtClean="0"/>
              <a:t> Benchmark Suite </a:t>
            </a:r>
            <a:r>
              <a:rPr lang="en-US" dirty="0" err="1" smtClean="0"/>
              <a:t>fuer</a:t>
            </a:r>
            <a:r>
              <a:rPr lang="en-US" dirty="0" smtClean="0"/>
              <a:t> Java: </a:t>
            </a:r>
            <a:r>
              <a:rPr lang="en-US" dirty="0" err="1" smtClean="0"/>
              <a:t>Ausfuehren</a:t>
            </a:r>
            <a:r>
              <a:rPr lang="en-US" dirty="0" smtClean="0"/>
              <a:t> von </a:t>
            </a:r>
            <a:r>
              <a:rPr lang="en-US" dirty="0" err="1" smtClean="0"/>
              <a:t>grossen</a:t>
            </a:r>
            <a:r>
              <a:rPr lang="en-US" dirty="0" smtClean="0"/>
              <a:t> Open-Source Java-</a:t>
            </a:r>
            <a:r>
              <a:rPr lang="en-US" dirty="0" err="1" smtClean="0"/>
              <a:t>Programmen</a:t>
            </a:r>
            <a:r>
              <a:rPr lang="en-US" dirty="0" smtClean="0"/>
              <a:t> (AVR Simulator, Eclipse Tests, </a:t>
            </a:r>
            <a:r>
              <a:rPr lang="en-US" dirty="0" err="1" smtClean="0"/>
              <a:t>Jython</a:t>
            </a:r>
            <a:r>
              <a:rPr lang="en-US" dirty="0" smtClean="0"/>
              <a:t> Interpreter, XML Transformation, …)</a:t>
            </a:r>
          </a:p>
          <a:p>
            <a:pPr lvl="1"/>
            <a:r>
              <a:rPr lang="en-US" dirty="0" smtClean="0"/>
              <a:t>Matrix Market </a:t>
            </a:r>
            <a:r>
              <a:rPr lang="en-US" dirty="0" err="1" smtClean="0"/>
              <a:t>fuer</a:t>
            </a:r>
            <a:r>
              <a:rPr lang="en-US" dirty="0" smtClean="0"/>
              <a:t> </a:t>
            </a:r>
            <a:r>
              <a:rPr lang="en-US" dirty="0" err="1" smtClean="0"/>
              <a:t>Matrixmultiplikation</a:t>
            </a:r>
            <a:endParaRPr lang="en-US" dirty="0" smtClean="0"/>
          </a:p>
          <a:p>
            <a:pPr lvl="1"/>
            <a:r>
              <a:rPr lang="en-US" dirty="0" smtClean="0"/>
              <a:t>TCP </a:t>
            </a:r>
            <a:r>
              <a:rPr lang="en-US" dirty="0" err="1" smtClean="0"/>
              <a:t>Datenbank</a:t>
            </a:r>
            <a:r>
              <a:rPr lang="en-US" dirty="0" smtClean="0"/>
              <a:t>-Benchmark</a:t>
            </a:r>
          </a:p>
          <a:p>
            <a:pPr lvl="1"/>
            <a:endParaRPr lang="en-US" dirty="0" smtClean="0"/>
          </a:p>
        </p:txBody>
      </p:sp>
      <p:sp>
        <p:nvSpPr>
          <p:cNvPr id="5" name="Rectangle 4"/>
          <p:cNvSpPr/>
          <p:nvPr/>
        </p:nvSpPr>
        <p:spPr>
          <a:xfrm>
            <a:off x="6372200" y="4725144"/>
            <a:ext cx="2543645" cy="369332"/>
          </a:xfrm>
          <a:prstGeom prst="rect">
            <a:avLst/>
          </a:prstGeom>
        </p:spPr>
        <p:txBody>
          <a:bodyPr wrap="none">
            <a:spAutoFit/>
          </a:bodyPr>
          <a:lstStyle/>
          <a:p>
            <a:r>
              <a:rPr lang="de-DE" dirty="0"/>
              <a:t>http://dacapobench.org/</a:t>
            </a:r>
          </a:p>
        </p:txBody>
      </p:sp>
      <p:sp>
        <p:nvSpPr>
          <p:cNvPr id="6" name="Rectangle 5"/>
          <p:cNvSpPr/>
          <p:nvPr/>
        </p:nvSpPr>
        <p:spPr>
          <a:xfrm>
            <a:off x="5436096" y="5517232"/>
            <a:ext cx="3570080" cy="369332"/>
          </a:xfrm>
          <a:prstGeom prst="rect">
            <a:avLst/>
          </a:prstGeom>
        </p:spPr>
        <p:txBody>
          <a:bodyPr wrap="none">
            <a:spAutoFit/>
          </a:bodyPr>
          <a:lstStyle/>
          <a:p>
            <a:r>
              <a:rPr lang="de-DE" dirty="0"/>
              <a:t>http://math.nist.gov/MatrixMarket/</a:t>
            </a:r>
          </a:p>
        </p:txBody>
      </p:sp>
      <p:sp>
        <p:nvSpPr>
          <p:cNvPr id="7" name="Rectangle 6"/>
          <p:cNvSpPr/>
          <p:nvPr/>
        </p:nvSpPr>
        <p:spPr>
          <a:xfrm>
            <a:off x="1259632" y="5805264"/>
            <a:ext cx="2114105" cy="369332"/>
          </a:xfrm>
          <a:prstGeom prst="rect">
            <a:avLst/>
          </a:prstGeom>
        </p:spPr>
        <p:txBody>
          <a:bodyPr wrap="none">
            <a:spAutoFit/>
          </a:bodyPr>
          <a:lstStyle/>
          <a:p>
            <a:r>
              <a:rPr lang="de-DE" dirty="0"/>
              <a:t>http://www.tpc.org/</a:t>
            </a:r>
          </a:p>
        </p:txBody>
      </p:sp>
      <p:sp>
        <p:nvSpPr>
          <p:cNvPr id="8" name="TextBox 7"/>
          <p:cNvSpPr txBox="1"/>
          <p:nvPr/>
        </p:nvSpPr>
        <p:spPr>
          <a:xfrm>
            <a:off x="3275856" y="6108400"/>
            <a:ext cx="5404493" cy="64633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err="1" smtClean="0"/>
              <a:t>Achtung</a:t>
            </a:r>
            <a:r>
              <a:rPr lang="en-US" dirty="0" smtClean="0"/>
              <a:t>: </a:t>
            </a:r>
            <a:r>
              <a:rPr lang="en-US" dirty="0" err="1" smtClean="0"/>
              <a:t>Auch</a:t>
            </a:r>
            <a:r>
              <a:rPr lang="en-US" dirty="0" smtClean="0"/>
              <a:t> Benchmark </a:t>
            </a:r>
            <a:r>
              <a:rPr lang="en-US" dirty="0" err="1" smtClean="0"/>
              <a:t>Korpuse</a:t>
            </a:r>
            <a:r>
              <a:rPr lang="en-US" dirty="0" smtClean="0"/>
              <a:t> oft </a:t>
            </a:r>
            <a:r>
              <a:rPr lang="en-US" dirty="0" err="1" smtClean="0"/>
              <a:t>umstritten</a:t>
            </a:r>
            <a:r>
              <a:rPr lang="en-US" dirty="0" smtClean="0"/>
              <a:t>, </a:t>
            </a:r>
            <a:r>
              <a:rPr lang="en-US" dirty="0" err="1" smtClean="0"/>
              <a:t>z.B</a:t>
            </a:r>
            <a:r>
              <a:rPr lang="en-US" dirty="0" smtClean="0"/>
              <a:t>.,</a:t>
            </a:r>
          </a:p>
          <a:p>
            <a:r>
              <a:rPr lang="en-US" dirty="0" err="1" smtClean="0"/>
              <a:t>DaCapo</a:t>
            </a:r>
            <a:r>
              <a:rPr lang="en-US" dirty="0" smtClean="0"/>
              <a:t> </a:t>
            </a:r>
            <a:r>
              <a:rPr lang="en-US" dirty="0" err="1" smtClean="0"/>
              <a:t>mit</a:t>
            </a:r>
            <a:r>
              <a:rPr lang="en-US" dirty="0" smtClean="0"/>
              <a:t> </a:t>
            </a:r>
            <a:r>
              <a:rPr lang="en-US" dirty="0" err="1" smtClean="0"/>
              <a:t>unterdurchschnittlicher</a:t>
            </a:r>
            <a:r>
              <a:rPr lang="en-US" dirty="0" smtClean="0"/>
              <a:t> </a:t>
            </a:r>
            <a:r>
              <a:rPr lang="en-US" dirty="0" err="1" smtClean="0"/>
              <a:t>Speicherbenutzung</a:t>
            </a:r>
            <a:endParaRPr lang="en-US" dirty="0" smtClean="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0041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de-DE" dirty="0"/>
          </a:p>
        </p:txBody>
      </p:sp>
      <p:sp>
        <p:nvSpPr>
          <p:cNvPr id="3" name="Text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2"/>
          </p:nvPr>
        </p:nvSpPr>
        <p:spPr/>
        <p:txBody>
          <a:bodyPr/>
          <a:lstStyle/>
          <a:p>
            <a:fld id="{5120A1DE-653D-4572-B368-446231BC2768}" type="slidenum">
              <a:rPr lang="en-US" smtClean="0"/>
              <a:pPr/>
              <a:t>3</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2643004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Verfuegbarkeit</a:t>
            </a:r>
            <a:r>
              <a:rPr lang="en-US" dirty="0"/>
              <a:t> und </a:t>
            </a:r>
            <a:r>
              <a:rPr lang="en-US" dirty="0" err="1"/>
              <a:t>Reproduzierbarkeit</a:t>
            </a:r>
            <a:r>
              <a:rPr lang="en-US" dirty="0"/>
              <a:t> von </a:t>
            </a:r>
            <a:r>
              <a:rPr lang="en-US" dirty="0" smtClean="0"/>
              <a:t>Benchmarks</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30</a:t>
            </a:fld>
            <a:endParaRPr lang="en-US"/>
          </a:p>
        </p:txBody>
      </p:sp>
      <p:sp>
        <p:nvSpPr>
          <p:cNvPr id="4" name="Content Placeholder 3"/>
          <p:cNvSpPr>
            <a:spLocks noGrp="1"/>
          </p:cNvSpPr>
          <p:nvPr>
            <p:ph sz="quarter" idx="1"/>
          </p:nvPr>
        </p:nvSpPr>
        <p:spPr/>
        <p:txBody>
          <a:bodyPr/>
          <a:lstStyle/>
          <a:p>
            <a:endParaRPr lang="de-DE"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611560" y="1303927"/>
            <a:ext cx="7621743" cy="4902635"/>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pic>
      <p:sp>
        <p:nvSpPr>
          <p:cNvPr id="5" name="Rectangle 4"/>
          <p:cNvSpPr/>
          <p:nvPr/>
        </p:nvSpPr>
        <p:spPr>
          <a:xfrm>
            <a:off x="4320480" y="6285220"/>
            <a:ext cx="4572000" cy="600164"/>
          </a:xfrm>
          <a:prstGeom prst="rect">
            <a:avLst/>
          </a:prstGeom>
        </p:spPr>
        <p:txBody>
          <a:bodyPr>
            <a:spAutoFit/>
          </a:bodyPr>
          <a:lstStyle/>
          <a:p>
            <a:r>
              <a:rPr lang="de-DE" sz="1100" dirty="0" err="1" smtClean="0"/>
              <a:t>from</a:t>
            </a:r>
            <a:r>
              <a:rPr lang="de-DE" sz="1100" dirty="0" smtClean="0"/>
              <a:t> Jean-Marie </a:t>
            </a:r>
            <a:r>
              <a:rPr lang="de-DE" sz="1100" dirty="0"/>
              <a:t>Favre, Dragan </a:t>
            </a:r>
            <a:r>
              <a:rPr lang="de-DE" sz="1100" dirty="0" err="1"/>
              <a:t>Gašević</a:t>
            </a:r>
            <a:r>
              <a:rPr lang="de-DE" sz="1100" dirty="0"/>
              <a:t>, Ralf </a:t>
            </a:r>
            <a:r>
              <a:rPr lang="de-DE" sz="1100" dirty="0" err="1"/>
              <a:t>Lämmel</a:t>
            </a:r>
            <a:r>
              <a:rPr lang="de-DE" sz="1100" dirty="0"/>
              <a:t> and Ekaterina </a:t>
            </a:r>
            <a:r>
              <a:rPr lang="de-DE" sz="1100" dirty="0" err="1"/>
              <a:t>Pek</a:t>
            </a:r>
            <a:r>
              <a:rPr lang="de-DE" sz="1100" dirty="0"/>
              <a:t>, </a:t>
            </a:r>
            <a:r>
              <a:rPr lang="de-DE" sz="1100" dirty="0" err="1"/>
              <a:t>Empirical</a:t>
            </a:r>
            <a:r>
              <a:rPr lang="de-DE" sz="1100" dirty="0"/>
              <a:t> </a:t>
            </a:r>
            <a:r>
              <a:rPr lang="de-DE" sz="1100" dirty="0" err="1"/>
              <a:t>language</a:t>
            </a:r>
            <a:r>
              <a:rPr lang="de-DE" sz="1100" dirty="0"/>
              <a:t> </a:t>
            </a:r>
            <a:r>
              <a:rPr lang="de-DE" sz="1100" dirty="0" err="1"/>
              <a:t>analysis</a:t>
            </a:r>
            <a:r>
              <a:rPr lang="de-DE" sz="1100" dirty="0"/>
              <a:t> in </a:t>
            </a:r>
            <a:r>
              <a:rPr lang="de-DE" sz="1100" dirty="0" err="1"/>
              <a:t>software</a:t>
            </a:r>
            <a:r>
              <a:rPr lang="de-DE" sz="1100" dirty="0"/>
              <a:t> </a:t>
            </a:r>
            <a:r>
              <a:rPr lang="de-DE" sz="1100" dirty="0" err="1"/>
              <a:t>linguistics</a:t>
            </a:r>
            <a:r>
              <a:rPr lang="de-DE" sz="1100" dirty="0"/>
              <a:t>, In post-</a:t>
            </a:r>
            <a:r>
              <a:rPr lang="de-DE" sz="1100" dirty="0" err="1"/>
              <a:t>proceedings</a:t>
            </a:r>
            <a:r>
              <a:rPr lang="de-DE" sz="1100" dirty="0"/>
              <a:t> </a:t>
            </a:r>
            <a:r>
              <a:rPr lang="de-DE" sz="1100" dirty="0" err="1"/>
              <a:t>of</a:t>
            </a:r>
            <a:r>
              <a:rPr lang="de-DE" sz="1100" dirty="0"/>
              <a:t> </a:t>
            </a:r>
            <a:r>
              <a:rPr lang="de-DE" sz="1100" dirty="0" err="1"/>
              <a:t>the</a:t>
            </a:r>
            <a:r>
              <a:rPr lang="de-DE" sz="1100" dirty="0"/>
              <a:t> 3rd International Conference on Software Language Engineering (SLE 2010).</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1760765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Stoerfaktoren</a:t>
            </a:r>
            <a:r>
              <a:rPr lang="en-US" dirty="0" smtClean="0"/>
              <a:t> </a:t>
            </a:r>
            <a:r>
              <a:rPr lang="en-US" dirty="0" err="1" smtClean="0"/>
              <a:t>Speicher</a:t>
            </a:r>
            <a:endParaRPr lang="de-DE" dirty="0"/>
          </a:p>
        </p:txBody>
      </p:sp>
      <p:sp>
        <p:nvSpPr>
          <p:cNvPr id="3" name="Text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2"/>
          </p:nvPr>
        </p:nvSpPr>
        <p:spPr/>
        <p:txBody>
          <a:bodyPr/>
          <a:lstStyle/>
          <a:p>
            <a:fld id="{5120A1DE-653D-4572-B368-446231BC2768}" type="slidenum">
              <a:rPr lang="en-US" smtClean="0"/>
              <a:pPr/>
              <a:t>31</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473425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Variabilitaet</a:t>
            </a:r>
            <a:r>
              <a:rPr lang="en-US" dirty="0" smtClean="0"/>
              <a:t> </a:t>
            </a:r>
            <a:r>
              <a:rPr lang="en-US" dirty="0" err="1" smtClean="0"/>
              <a:t>zwischen</a:t>
            </a:r>
            <a:r>
              <a:rPr lang="en-US" dirty="0" smtClean="0"/>
              <a:t> </a:t>
            </a:r>
            <a:r>
              <a:rPr lang="en-US" dirty="0" err="1" smtClean="0"/>
              <a:t>Durchlaeufen</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32</a:t>
            </a:fld>
            <a:endParaRPr lang="en-US" dirty="0"/>
          </a:p>
        </p:txBody>
      </p:sp>
      <p:sp>
        <p:nvSpPr>
          <p:cNvPr id="4" name="Content Placeholder 3"/>
          <p:cNvSpPr>
            <a:spLocks noGrp="1"/>
          </p:cNvSpPr>
          <p:nvPr>
            <p:ph sz="quarter" idx="1"/>
          </p:nvPr>
        </p:nvSpPr>
        <p:spPr/>
        <p:txBody>
          <a:bodyPr/>
          <a:lstStyle/>
          <a:p>
            <a:r>
              <a:rPr lang="en-US" dirty="0" err="1" smtClean="0"/>
              <a:t>Startzustand</a:t>
            </a:r>
            <a:r>
              <a:rPr lang="en-US" dirty="0" smtClean="0"/>
              <a:t> </a:t>
            </a:r>
            <a:r>
              <a:rPr lang="en-US" dirty="0" err="1" smtClean="0"/>
              <a:t>kann</a:t>
            </a:r>
            <a:r>
              <a:rPr lang="en-US" dirty="0" smtClean="0"/>
              <a:t> </a:t>
            </a:r>
            <a:r>
              <a:rPr lang="en-US" dirty="0" err="1" smtClean="0"/>
              <a:t>grossen</a:t>
            </a:r>
            <a:r>
              <a:rPr lang="en-US" dirty="0" smtClean="0"/>
              <a:t> </a:t>
            </a:r>
            <a:r>
              <a:rPr lang="en-US" dirty="0" err="1" smtClean="0"/>
              <a:t>Einfluss</a:t>
            </a:r>
            <a:r>
              <a:rPr lang="en-US" dirty="0" smtClean="0"/>
              <a:t> </a:t>
            </a:r>
            <a:r>
              <a:rPr lang="en-US" dirty="0" err="1" smtClean="0"/>
              <a:t>haben</a:t>
            </a:r>
            <a:endParaRPr lang="en-US" dirty="0" smtClean="0"/>
          </a:p>
          <a:p>
            <a:r>
              <a:rPr lang="en-US" dirty="0" err="1" smtClean="0"/>
              <a:t>Mehre</a:t>
            </a:r>
            <a:r>
              <a:rPr lang="en-US" dirty="0" smtClean="0"/>
              <a:t> </a:t>
            </a:r>
            <a:r>
              <a:rPr lang="en-US" dirty="0" err="1" smtClean="0"/>
              <a:t>Durchlaeufe</a:t>
            </a:r>
            <a:r>
              <a:rPr lang="en-US" dirty="0" smtClean="0"/>
              <a:t> </a:t>
            </a:r>
            <a:r>
              <a:rPr lang="en-US" dirty="0" err="1" smtClean="0"/>
              <a:t>statt</a:t>
            </a:r>
            <a:r>
              <a:rPr lang="en-US" dirty="0" smtClean="0"/>
              <a:t> </a:t>
            </a:r>
            <a:r>
              <a:rPr lang="en-US" dirty="0" err="1" smtClean="0"/>
              <a:t>lange</a:t>
            </a:r>
            <a:r>
              <a:rPr lang="en-US" dirty="0" smtClean="0"/>
              <a:t> </a:t>
            </a:r>
            <a:r>
              <a:rPr lang="en-US" dirty="0" err="1" smtClean="0"/>
              <a:t>Messreihen</a:t>
            </a:r>
            <a:r>
              <a:rPr lang="en-US" dirty="0" smtClean="0"/>
              <a:t> (</a:t>
            </a:r>
            <a:r>
              <a:rPr lang="en-US" dirty="0" err="1" smtClean="0"/>
              <a:t>inkl</a:t>
            </a:r>
            <a:r>
              <a:rPr lang="en-US" dirty="0" smtClean="0"/>
              <a:t>. Computer </a:t>
            </a:r>
            <a:r>
              <a:rPr lang="en-US" dirty="0" err="1" smtClean="0"/>
              <a:t>neustarten</a:t>
            </a:r>
            <a:r>
              <a:rPr lang="en-US" dirty="0" smtClean="0"/>
              <a:t>)</a:t>
            </a:r>
            <a:endParaRPr lang="de-DE"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539552" y="2636912"/>
            <a:ext cx="7540758" cy="3698404"/>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pic>
      <p:sp>
        <p:nvSpPr>
          <p:cNvPr id="5" name="Rectangle 4"/>
          <p:cNvSpPr/>
          <p:nvPr/>
        </p:nvSpPr>
        <p:spPr>
          <a:xfrm>
            <a:off x="1331640" y="6453336"/>
            <a:ext cx="7182544" cy="276999"/>
          </a:xfrm>
          <a:prstGeom prst="rect">
            <a:avLst/>
          </a:prstGeom>
        </p:spPr>
        <p:txBody>
          <a:bodyPr wrap="square">
            <a:spAutoFit/>
          </a:bodyPr>
          <a:lstStyle/>
          <a:p>
            <a:r>
              <a:rPr lang="en-US" sz="1200" dirty="0" err="1" smtClean="0"/>
              <a:t>Abbildung</a:t>
            </a:r>
            <a:r>
              <a:rPr lang="en-US" sz="1200" dirty="0" smtClean="0"/>
              <a:t>: </a:t>
            </a:r>
            <a:r>
              <a:rPr lang="en-US" sz="1200" dirty="0" err="1" smtClean="0"/>
              <a:t>Kalibera</a:t>
            </a:r>
            <a:r>
              <a:rPr lang="en-US" sz="1200" dirty="0"/>
              <a:t>, T. </a:t>
            </a:r>
            <a:r>
              <a:rPr lang="en-US" sz="1200" dirty="0" smtClean="0"/>
              <a:t>et al. </a:t>
            </a:r>
            <a:r>
              <a:rPr lang="en-US" sz="1200" dirty="0"/>
              <a:t>2005. </a:t>
            </a:r>
            <a:r>
              <a:rPr lang="en-US" sz="1200" b="1" dirty="0"/>
              <a:t>Benchmark precision and random initial state</a:t>
            </a:r>
            <a:r>
              <a:rPr lang="en-US" sz="1200" dirty="0"/>
              <a:t>. In Proc. SPECTS 2005</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4062282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Performanceunterschiede</a:t>
            </a:r>
            <a:r>
              <a:rPr lang="en-US" dirty="0" smtClean="0"/>
              <a:t> </a:t>
            </a:r>
            <a:r>
              <a:rPr lang="en-US" dirty="0" err="1" smtClean="0"/>
              <a:t>durch</a:t>
            </a:r>
            <a:r>
              <a:rPr lang="en-US" dirty="0" smtClean="0"/>
              <a:t> </a:t>
            </a:r>
            <a:r>
              <a:rPr lang="en-US" dirty="0" err="1" smtClean="0"/>
              <a:t>Speicherlayout</a:t>
            </a:r>
            <a:endParaRPr lang="de-DE" dirty="0"/>
          </a:p>
        </p:txBody>
      </p:sp>
      <p:sp>
        <p:nvSpPr>
          <p:cNvPr id="4" name="Slide Number Placeholder 3"/>
          <p:cNvSpPr>
            <a:spLocks noGrp="1"/>
          </p:cNvSpPr>
          <p:nvPr>
            <p:ph type="sldNum" sz="quarter" idx="12"/>
          </p:nvPr>
        </p:nvSpPr>
        <p:spPr/>
        <p:txBody>
          <a:bodyPr/>
          <a:lstStyle/>
          <a:p>
            <a:fld id="{5120A1DE-653D-4572-B368-446231BC2768}" type="slidenum">
              <a:rPr lang="en-US" smtClean="0"/>
              <a:pPr/>
              <a:t>33</a:t>
            </a:fld>
            <a:endParaRPr lang="en-US"/>
          </a:p>
        </p:txBody>
      </p:sp>
      <p:sp>
        <p:nvSpPr>
          <p:cNvPr id="6" name="Content Placeholder 5"/>
          <p:cNvSpPr>
            <a:spLocks noGrp="1"/>
          </p:cNvSpPr>
          <p:nvPr>
            <p:ph sz="quarter" idx="1"/>
          </p:nvPr>
        </p:nvSpPr>
        <p:spPr/>
        <p:txBody>
          <a:bodyPr/>
          <a:lstStyle/>
          <a:p>
            <a:r>
              <a:rPr lang="en-US" dirty="0" err="1" smtClean="0"/>
              <a:t>Speicherzuweisung</a:t>
            </a:r>
            <a:r>
              <a:rPr lang="en-US" dirty="0" smtClean="0"/>
              <a:t> (</a:t>
            </a:r>
            <a:r>
              <a:rPr lang="en-US" dirty="0" err="1" smtClean="0"/>
              <a:t>Virtuelle</a:t>
            </a:r>
            <a:r>
              <a:rPr lang="en-US" dirty="0" smtClean="0"/>
              <a:t> </a:t>
            </a:r>
            <a:r>
              <a:rPr lang="en-US" dirty="0" err="1" smtClean="0"/>
              <a:t>Adressen</a:t>
            </a:r>
            <a:r>
              <a:rPr lang="en-US" dirty="0" smtClean="0"/>
              <a:t>, </a:t>
            </a:r>
            <a:r>
              <a:rPr lang="en-US" dirty="0" err="1" smtClean="0"/>
              <a:t>Seitenzugriffe</a:t>
            </a:r>
            <a:r>
              <a:rPr lang="en-US" dirty="0" smtClean="0"/>
              <a:t>, Caching, …)</a:t>
            </a:r>
          </a:p>
          <a:p>
            <a:r>
              <a:rPr lang="en-US" dirty="0" smtClean="0"/>
              <a:t>Compiler-/Linker-</a:t>
            </a:r>
            <a:r>
              <a:rPr lang="en-US" dirty="0" err="1" smtClean="0"/>
              <a:t>Reihenfolge</a:t>
            </a:r>
            <a:r>
              <a:rPr lang="en-US" dirty="0" smtClean="0"/>
              <a:t> (</a:t>
            </a:r>
            <a:r>
              <a:rPr lang="en-US" dirty="0" err="1" smtClean="0"/>
              <a:t>Speicherlayout</a:t>
            </a:r>
            <a:r>
              <a:rPr lang="en-US" dirty="0" smtClean="0"/>
              <a:t>; </a:t>
            </a:r>
            <a:r>
              <a:rPr lang="en-US" dirty="0" err="1" smtClean="0"/>
              <a:t>teils</a:t>
            </a:r>
            <a:r>
              <a:rPr lang="en-US" dirty="0" smtClean="0"/>
              <a:t> </a:t>
            </a:r>
            <a:r>
              <a:rPr lang="en-US" dirty="0" err="1" smtClean="0"/>
              <a:t>zufaellig</a:t>
            </a:r>
            <a:r>
              <a:rPr lang="en-US" dirty="0" smtClean="0"/>
              <a:t> in Compiler)</a:t>
            </a:r>
          </a:p>
          <a:p>
            <a:r>
              <a:rPr lang="en-US" dirty="0" err="1" smtClean="0"/>
              <a:t>Groesse</a:t>
            </a:r>
            <a:r>
              <a:rPr lang="en-US" dirty="0" smtClean="0"/>
              <a:t> des UNIX-Environments (</a:t>
            </a:r>
            <a:r>
              <a:rPr lang="en-US" dirty="0" err="1" smtClean="0"/>
              <a:t>aendert</a:t>
            </a:r>
            <a:r>
              <a:rPr lang="en-US" dirty="0" smtClean="0"/>
              <a:t> </a:t>
            </a:r>
            <a:r>
              <a:rPr lang="en-US" dirty="0" err="1" smtClean="0"/>
              <a:t>Platzierung</a:t>
            </a:r>
            <a:r>
              <a:rPr lang="en-US" dirty="0" smtClean="0"/>
              <a:t> </a:t>
            </a:r>
            <a:r>
              <a:rPr lang="en-US" dirty="0" err="1" smtClean="0"/>
              <a:t>im</a:t>
            </a:r>
            <a:r>
              <a:rPr lang="en-US" dirty="0" smtClean="0"/>
              <a:t> </a:t>
            </a:r>
            <a:r>
              <a:rPr lang="en-US" dirty="0" err="1" smtClean="0"/>
              <a:t>Speicher</a:t>
            </a:r>
            <a:r>
              <a:rPr lang="en-US" dirty="0" smtClean="0"/>
              <a:t>)</a:t>
            </a:r>
            <a:endParaRPr lang="de-DE"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24275" y="3895464"/>
            <a:ext cx="4173466" cy="2485864"/>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4572000" y="3885381"/>
            <a:ext cx="4254331" cy="2485864"/>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pic>
      <p:sp>
        <p:nvSpPr>
          <p:cNvPr id="7" name="Rectangle 6"/>
          <p:cNvSpPr/>
          <p:nvPr/>
        </p:nvSpPr>
        <p:spPr>
          <a:xfrm>
            <a:off x="1115616" y="6559460"/>
            <a:ext cx="9156236" cy="253916"/>
          </a:xfrm>
          <a:prstGeom prst="rect">
            <a:avLst/>
          </a:prstGeom>
        </p:spPr>
        <p:txBody>
          <a:bodyPr wrap="square">
            <a:spAutoFit/>
          </a:bodyPr>
          <a:lstStyle/>
          <a:p>
            <a:r>
              <a:rPr lang="en-US" sz="1050" dirty="0" err="1" smtClean="0"/>
              <a:t>Abbildungen</a:t>
            </a:r>
            <a:r>
              <a:rPr lang="en-US" sz="1050" dirty="0" smtClean="0"/>
              <a:t>: T</a:t>
            </a:r>
            <a:r>
              <a:rPr lang="en-US" sz="1050" dirty="0"/>
              <a:t>. </a:t>
            </a:r>
            <a:r>
              <a:rPr lang="en-US" sz="1050" dirty="0" err="1"/>
              <a:t>Mytkowicz</a:t>
            </a:r>
            <a:r>
              <a:rPr lang="en-US" sz="1050" dirty="0"/>
              <a:t>, </a:t>
            </a:r>
            <a:r>
              <a:rPr lang="en-US" sz="1050" dirty="0" smtClean="0"/>
              <a:t>et al. </a:t>
            </a:r>
            <a:r>
              <a:rPr lang="en-US" sz="1050" dirty="0"/>
              <a:t>2009. </a:t>
            </a:r>
            <a:r>
              <a:rPr lang="en-US" sz="1050" b="1" dirty="0"/>
              <a:t>Producing wrong data without doing anything obviously wrong!</a:t>
            </a:r>
            <a:r>
              <a:rPr lang="en-US" sz="1050" dirty="0"/>
              <a:t>. In Proc. ASPLOS. ACM, 265-276. </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2886672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Measurement Bias </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34</a:t>
            </a:fld>
            <a:endParaRPr lang="en-US"/>
          </a:p>
        </p:txBody>
      </p:sp>
      <p:sp>
        <p:nvSpPr>
          <p:cNvPr id="4" name="Content Placeholder 3"/>
          <p:cNvSpPr>
            <a:spLocks noGrp="1"/>
          </p:cNvSpPr>
          <p:nvPr>
            <p:ph sz="quarter" idx="1"/>
          </p:nvPr>
        </p:nvSpPr>
        <p:spPr/>
        <p:txBody>
          <a:bodyPr/>
          <a:lstStyle/>
          <a:p>
            <a:r>
              <a:rPr lang="en-US" dirty="0" err="1" smtClean="0"/>
              <a:t>Erhebliche</a:t>
            </a:r>
            <a:r>
              <a:rPr lang="en-US" dirty="0" smtClean="0"/>
              <a:t> </a:t>
            </a:r>
            <a:r>
              <a:rPr lang="en-US" dirty="0" err="1" smtClean="0"/>
              <a:t>Messfehler</a:t>
            </a:r>
            <a:r>
              <a:rPr lang="en-US" dirty="0" smtClean="0"/>
              <a:t> </a:t>
            </a:r>
            <a:r>
              <a:rPr lang="en-US" dirty="0" err="1" smtClean="0"/>
              <a:t>moeglich</a:t>
            </a:r>
            <a:endParaRPr lang="en-US" dirty="0" smtClean="0"/>
          </a:p>
          <a:p>
            <a:r>
              <a:rPr lang="en-US" dirty="0" err="1" smtClean="0"/>
              <a:t>Insb</a:t>
            </a:r>
            <a:r>
              <a:rPr lang="en-US" dirty="0" smtClean="0"/>
              <a:t>. </a:t>
            </a:r>
            <a:r>
              <a:rPr lang="en-US" dirty="0" err="1" smtClean="0"/>
              <a:t>bei</a:t>
            </a:r>
            <a:r>
              <a:rPr lang="en-US" dirty="0" smtClean="0"/>
              <a:t> </a:t>
            </a:r>
            <a:r>
              <a:rPr lang="en-US" dirty="0" err="1" smtClean="0"/>
              <a:t>kleinen</a:t>
            </a:r>
            <a:r>
              <a:rPr lang="en-US" dirty="0" smtClean="0"/>
              <a:t> </a:t>
            </a:r>
            <a:r>
              <a:rPr lang="en-US" dirty="0" err="1" smtClean="0"/>
              <a:t>Unterschieden</a:t>
            </a:r>
            <a:r>
              <a:rPr lang="en-US" dirty="0" smtClean="0"/>
              <a:t> </a:t>
            </a:r>
            <a:r>
              <a:rPr lang="en-US" dirty="0" err="1" smtClean="0"/>
              <a:t>gefaehrlich</a:t>
            </a:r>
            <a:endParaRPr lang="de-DE"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1392002" y="2101864"/>
            <a:ext cx="6359996" cy="4179894"/>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4841191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Fehler</a:t>
            </a:r>
            <a:r>
              <a:rPr lang="en-US" dirty="0" smtClean="0"/>
              <a:t> </a:t>
            </a:r>
            <a:r>
              <a:rPr lang="en-US" dirty="0" err="1" smtClean="0"/>
              <a:t>vermeiden</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35</a:t>
            </a:fld>
            <a:endParaRPr lang="en-US"/>
          </a:p>
        </p:txBody>
      </p:sp>
      <p:sp>
        <p:nvSpPr>
          <p:cNvPr id="4" name="Content Placeholder 3"/>
          <p:cNvSpPr>
            <a:spLocks noGrp="1"/>
          </p:cNvSpPr>
          <p:nvPr>
            <p:ph sz="quarter" idx="1"/>
          </p:nvPr>
        </p:nvSpPr>
        <p:spPr/>
        <p:txBody>
          <a:bodyPr/>
          <a:lstStyle/>
          <a:p>
            <a:r>
              <a:rPr lang="en-US" dirty="0" smtClean="0"/>
              <a:t>Grosse, </a:t>
            </a:r>
            <a:r>
              <a:rPr lang="en-US" dirty="0" err="1" smtClean="0"/>
              <a:t>unterschiedliche</a:t>
            </a:r>
            <a:r>
              <a:rPr lang="en-US" dirty="0" smtClean="0"/>
              <a:t> Benchmarks</a:t>
            </a:r>
          </a:p>
          <a:p>
            <a:r>
              <a:rPr lang="en-US" dirty="0" err="1" smtClean="0"/>
              <a:t>Bewusst</a:t>
            </a:r>
            <a:r>
              <a:rPr lang="en-US" dirty="0" smtClean="0"/>
              <a:t> </a:t>
            </a:r>
            <a:r>
              <a:rPr lang="en-US" dirty="0" err="1" smtClean="0"/>
              <a:t>Messungen</a:t>
            </a:r>
            <a:r>
              <a:rPr lang="en-US" dirty="0" smtClean="0"/>
              <a:t> in </a:t>
            </a:r>
            <a:r>
              <a:rPr lang="en-US" dirty="0" err="1" smtClean="0"/>
              <a:t>unterschiedlichen</a:t>
            </a:r>
            <a:r>
              <a:rPr lang="en-US" dirty="0" smtClean="0"/>
              <a:t> Setups (</a:t>
            </a:r>
            <a:r>
              <a:rPr lang="en-US" dirty="0" err="1" smtClean="0"/>
              <a:t>Linkerreihenfolgen</a:t>
            </a:r>
            <a:r>
              <a:rPr lang="en-US" dirty="0" smtClean="0"/>
              <a:t>, </a:t>
            </a:r>
            <a:r>
              <a:rPr lang="en-US" dirty="0" err="1" smtClean="0"/>
              <a:t>Speicherbelegung</a:t>
            </a:r>
            <a:r>
              <a:rPr lang="en-US" dirty="0" smtClean="0"/>
              <a:t> </a:t>
            </a:r>
            <a:r>
              <a:rPr lang="en-US" dirty="0" err="1" smtClean="0"/>
              <a:t>etc</a:t>
            </a:r>
            <a:r>
              <a:rPr lang="en-US" dirty="0" smtClean="0"/>
              <a:t>)</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1941872" y="3140968"/>
            <a:ext cx="5260256" cy="3442226"/>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7514834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Stoerfaktoren</a:t>
            </a:r>
            <a:r>
              <a:rPr lang="en-US" dirty="0"/>
              <a:t> </a:t>
            </a:r>
            <a:r>
              <a:rPr lang="en-US" dirty="0" smtClean="0"/>
              <a:t>Java</a:t>
            </a:r>
            <a:endParaRPr lang="de-DE" dirty="0"/>
          </a:p>
        </p:txBody>
      </p:sp>
      <p:sp>
        <p:nvSpPr>
          <p:cNvPr id="3" name="Text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2"/>
          </p:nvPr>
        </p:nvSpPr>
        <p:spPr/>
        <p:txBody>
          <a:bodyPr/>
          <a:lstStyle/>
          <a:p>
            <a:fld id="{5120A1DE-653D-4572-B368-446231BC2768}" type="slidenum">
              <a:rPr lang="en-US" smtClean="0"/>
              <a:pPr/>
              <a:t>36</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835414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JIT Compilation - </a:t>
            </a:r>
            <a:r>
              <a:rPr lang="en-US" dirty="0" err="1" smtClean="0"/>
              <a:t>Warmup</a:t>
            </a:r>
            <a:endParaRPr lang="de-DE" dirty="0"/>
          </a:p>
        </p:txBody>
      </p:sp>
      <p:sp>
        <p:nvSpPr>
          <p:cNvPr id="4" name="Slide Number Placeholder 3"/>
          <p:cNvSpPr>
            <a:spLocks noGrp="1"/>
          </p:cNvSpPr>
          <p:nvPr>
            <p:ph type="sldNum" sz="quarter" idx="12"/>
          </p:nvPr>
        </p:nvSpPr>
        <p:spPr/>
        <p:txBody>
          <a:bodyPr/>
          <a:lstStyle/>
          <a:p>
            <a:fld id="{5120A1DE-653D-4572-B368-446231BC2768}" type="slidenum">
              <a:rPr lang="en-US" smtClean="0"/>
              <a:pPr/>
              <a:t>37</a:t>
            </a:fld>
            <a:endParaRPr lang="en-US"/>
          </a:p>
        </p:txBody>
      </p:sp>
      <p:sp>
        <p:nvSpPr>
          <p:cNvPr id="6" name="Content Placeholder 5"/>
          <p:cNvSpPr>
            <a:spLocks noGrp="1"/>
          </p:cNvSpPr>
          <p:nvPr>
            <p:ph sz="quarter" idx="1"/>
          </p:nvPr>
        </p:nvSpPr>
        <p:spPr/>
        <p:txBody>
          <a:bodyPr/>
          <a:lstStyle/>
          <a:p>
            <a:r>
              <a:rPr lang="en-US" dirty="0" err="1" smtClean="0"/>
              <a:t>Uebersetzung</a:t>
            </a:r>
            <a:r>
              <a:rPr lang="en-US" dirty="0" smtClean="0"/>
              <a:t> und </a:t>
            </a:r>
            <a:r>
              <a:rPr lang="en-US" dirty="0" err="1" smtClean="0"/>
              <a:t>Optimierung</a:t>
            </a:r>
            <a:r>
              <a:rPr lang="en-US" dirty="0" smtClean="0"/>
              <a:t> </a:t>
            </a:r>
            <a:r>
              <a:rPr lang="en-US" dirty="0" err="1" smtClean="0"/>
              <a:t>nur</a:t>
            </a:r>
            <a:r>
              <a:rPr lang="en-US" dirty="0" smtClean="0"/>
              <a:t> </a:t>
            </a:r>
            <a:r>
              <a:rPr lang="en-US" dirty="0" err="1" smtClean="0"/>
              <a:t>bei</a:t>
            </a:r>
            <a:r>
              <a:rPr lang="en-US" dirty="0" smtClean="0"/>
              <a:t> </a:t>
            </a:r>
            <a:r>
              <a:rPr lang="en-US" dirty="0" err="1" smtClean="0"/>
              <a:t>Bedarf</a:t>
            </a:r>
            <a:endParaRPr lang="en-US" dirty="0" smtClean="0"/>
          </a:p>
          <a:p>
            <a:pPr lvl="1"/>
            <a:r>
              <a:rPr lang="en-US" dirty="0" smtClean="0"/>
              <a:t>time-based </a:t>
            </a:r>
            <a:r>
              <a:rPr lang="en-US" b="1" dirty="0" smtClean="0"/>
              <a:t>sampling</a:t>
            </a:r>
          </a:p>
          <a:p>
            <a:pPr lvl="1"/>
            <a:r>
              <a:rPr lang="en-US" dirty="0" err="1" smtClean="0"/>
              <a:t>Verschiedene</a:t>
            </a:r>
            <a:r>
              <a:rPr lang="en-US" dirty="0" smtClean="0"/>
              <a:t> </a:t>
            </a:r>
            <a:r>
              <a:rPr lang="en-US" dirty="0" err="1" smtClean="0"/>
              <a:t>Optimierungslevel</a:t>
            </a:r>
            <a:endParaRPr lang="en-US" dirty="0" smtClean="0"/>
          </a:p>
          <a:p>
            <a:endParaRPr lang="en-US" dirty="0" smtClean="0"/>
          </a:p>
          <a:p>
            <a:r>
              <a:rPr lang="en-US" dirty="0" err="1" smtClean="0"/>
              <a:t>Messziel</a:t>
            </a:r>
            <a:r>
              <a:rPr lang="en-US" dirty="0" smtClean="0"/>
              <a:t>?</a:t>
            </a:r>
          </a:p>
          <a:p>
            <a:pPr lvl="1"/>
            <a:r>
              <a:rPr lang="en-US" dirty="0" err="1" smtClean="0"/>
              <a:t>Typische</a:t>
            </a:r>
            <a:r>
              <a:rPr lang="en-US" dirty="0" smtClean="0"/>
              <a:t> </a:t>
            </a:r>
            <a:r>
              <a:rPr lang="en-US" dirty="0" err="1" smtClean="0"/>
              <a:t>Laufzeitperformance</a:t>
            </a:r>
            <a:endParaRPr lang="en-US" dirty="0" smtClean="0"/>
          </a:p>
          <a:p>
            <a:pPr lvl="1"/>
            <a:r>
              <a:rPr lang="en-US" dirty="0" smtClean="0"/>
              <a:t>Startup-Performance</a:t>
            </a:r>
            <a:endParaRPr lang="en-US" dirty="0"/>
          </a:p>
          <a:p>
            <a:endParaRPr lang="en-US" dirty="0"/>
          </a:p>
          <a:p>
            <a:r>
              <a:rPr lang="en-US" dirty="0" err="1"/>
              <a:t>Erste</a:t>
            </a:r>
            <a:r>
              <a:rPr lang="en-US" dirty="0"/>
              <a:t> Iteration </a:t>
            </a:r>
            <a:r>
              <a:rPr lang="en-US" dirty="0" err="1"/>
              <a:t>nicht</a:t>
            </a:r>
            <a:r>
              <a:rPr lang="en-US" dirty="0"/>
              <a:t> </a:t>
            </a:r>
            <a:r>
              <a:rPr lang="en-US" dirty="0" err="1"/>
              <a:t>gewertet</a:t>
            </a:r>
            <a:r>
              <a:rPr lang="en-US" dirty="0"/>
              <a:t> (</a:t>
            </a:r>
            <a:r>
              <a:rPr lang="en-US" dirty="0" err="1"/>
              <a:t>Warmup</a:t>
            </a:r>
            <a:r>
              <a:rPr lang="en-US" dirty="0"/>
              <a:t>)?</a:t>
            </a:r>
          </a:p>
          <a:p>
            <a:r>
              <a:rPr lang="en-US" dirty="0" err="1"/>
              <a:t>Bei</a:t>
            </a:r>
            <a:r>
              <a:rPr lang="en-US" dirty="0"/>
              <a:t> </a:t>
            </a:r>
            <a:r>
              <a:rPr lang="en-US" dirty="0" err="1"/>
              <a:t>Messwiederholung</a:t>
            </a:r>
            <a:r>
              <a:rPr lang="en-US" dirty="0"/>
              <a:t> JVM </a:t>
            </a:r>
            <a:r>
              <a:rPr lang="en-US" dirty="0" err="1"/>
              <a:t>neu</a:t>
            </a:r>
            <a:r>
              <a:rPr lang="en-US" dirty="0"/>
              <a:t> </a:t>
            </a:r>
            <a:r>
              <a:rPr lang="en-US" dirty="0" err="1"/>
              <a:t>starten</a:t>
            </a:r>
            <a:r>
              <a:rPr lang="en-US" dirty="0"/>
              <a:t>?</a:t>
            </a:r>
          </a:p>
          <a:p>
            <a:pPr lvl="1"/>
            <a:endParaRPr lang="en-US" dirty="0" smtClean="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1158816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JIT </a:t>
            </a:r>
            <a:r>
              <a:rPr lang="en-US" dirty="0" err="1" smtClean="0"/>
              <a:t>Warmup</a:t>
            </a:r>
            <a:r>
              <a:rPr lang="en-US" dirty="0" smtClean="0"/>
              <a:t> </a:t>
            </a:r>
            <a:r>
              <a:rPr lang="en-US" dirty="0" err="1" smtClean="0"/>
              <a:t>Strategien</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38</a:t>
            </a:fld>
            <a:endParaRPr lang="en-US"/>
          </a:p>
        </p:txBody>
      </p:sp>
      <p:sp>
        <p:nvSpPr>
          <p:cNvPr id="4" name="Content Placeholder 3"/>
          <p:cNvSpPr>
            <a:spLocks noGrp="1"/>
          </p:cNvSpPr>
          <p:nvPr>
            <p:ph sz="quarter" idx="1"/>
          </p:nvPr>
        </p:nvSpPr>
        <p:spPr/>
        <p:txBody>
          <a:bodyPr>
            <a:normAutofit lnSpcReduction="10000"/>
          </a:bodyPr>
          <a:lstStyle/>
          <a:p>
            <a:r>
              <a:rPr lang="en-US" dirty="0" err="1" smtClean="0"/>
              <a:t>Erste</a:t>
            </a:r>
            <a:r>
              <a:rPr lang="en-US" dirty="0" smtClean="0"/>
              <a:t> Iteration </a:t>
            </a:r>
            <a:r>
              <a:rPr lang="en-US" dirty="0" err="1" smtClean="0"/>
              <a:t>als</a:t>
            </a:r>
            <a:r>
              <a:rPr lang="en-US" dirty="0" smtClean="0"/>
              <a:t> </a:t>
            </a:r>
            <a:r>
              <a:rPr lang="en-US" dirty="0" err="1" smtClean="0"/>
              <a:t>Warmup</a:t>
            </a:r>
            <a:endParaRPr lang="en-US" dirty="0" smtClean="0"/>
          </a:p>
          <a:p>
            <a:r>
              <a:rPr lang="en-US" dirty="0" err="1" smtClean="0"/>
              <a:t>Erste</a:t>
            </a:r>
            <a:r>
              <a:rPr lang="en-US" dirty="0" smtClean="0"/>
              <a:t> </a:t>
            </a:r>
            <a:r>
              <a:rPr lang="en-US" dirty="0" err="1" smtClean="0"/>
              <a:t>Iterationen</a:t>
            </a:r>
            <a:r>
              <a:rPr lang="en-US" dirty="0" smtClean="0"/>
              <a:t> </a:t>
            </a:r>
            <a:r>
              <a:rPr lang="en-US" dirty="0" err="1" smtClean="0"/>
              <a:t>als</a:t>
            </a:r>
            <a:r>
              <a:rPr lang="en-US" dirty="0" smtClean="0"/>
              <a:t> </a:t>
            </a:r>
            <a:r>
              <a:rPr lang="en-US" dirty="0" err="1" smtClean="0"/>
              <a:t>Warmup</a:t>
            </a:r>
            <a:r>
              <a:rPr lang="en-US" dirty="0" smtClean="0"/>
              <a:t> </a:t>
            </a:r>
            <a:r>
              <a:rPr lang="en-US" dirty="0" err="1" smtClean="0"/>
              <a:t>bis</a:t>
            </a:r>
            <a:r>
              <a:rPr lang="en-US" dirty="0"/>
              <a:t> </a:t>
            </a:r>
            <a:r>
              <a:rPr lang="en-US" dirty="0" err="1"/>
              <a:t>Variationskoeffizient</a:t>
            </a:r>
            <a:r>
              <a:rPr lang="en-US" dirty="0"/>
              <a:t> </a:t>
            </a:r>
            <a:r>
              <a:rPr lang="en-US" dirty="0" err="1" smtClean="0"/>
              <a:t>unter</a:t>
            </a:r>
            <a:r>
              <a:rPr lang="en-US" dirty="0" smtClean="0"/>
              <a:t> </a:t>
            </a:r>
            <a:r>
              <a:rPr lang="en-US" dirty="0" err="1" smtClean="0"/>
              <a:t>Schwellwert</a:t>
            </a:r>
            <a:r>
              <a:rPr lang="en-US" dirty="0" smtClean="0"/>
              <a:t>, </a:t>
            </a:r>
            <a:r>
              <a:rPr lang="en-US" dirty="0" err="1" smtClean="0"/>
              <a:t>z.b</a:t>
            </a:r>
            <a:r>
              <a:rPr lang="en-US" dirty="0" smtClean="0"/>
              <a:t>. 0.02</a:t>
            </a:r>
          </a:p>
          <a:p>
            <a:r>
              <a:rPr lang="en-US" dirty="0" err="1" smtClean="0"/>
              <a:t>Ubersetzten</a:t>
            </a:r>
            <a:r>
              <a:rPr lang="en-US" dirty="0" smtClean="0"/>
              <a:t> </a:t>
            </a:r>
            <a:r>
              <a:rPr lang="en-US" dirty="0" err="1" smtClean="0"/>
              <a:t>aller</a:t>
            </a:r>
            <a:r>
              <a:rPr lang="en-US" dirty="0" smtClean="0"/>
              <a:t> </a:t>
            </a:r>
            <a:r>
              <a:rPr lang="en-US" dirty="0" err="1" smtClean="0"/>
              <a:t>Methoden</a:t>
            </a:r>
            <a:r>
              <a:rPr lang="en-US" dirty="0" smtClean="0"/>
              <a:t> </a:t>
            </a:r>
            <a:r>
              <a:rPr lang="en-US" dirty="0" err="1" smtClean="0"/>
              <a:t>erzwingen</a:t>
            </a:r>
            <a:r>
              <a:rPr lang="en-US" dirty="0" smtClean="0"/>
              <a:t>, </a:t>
            </a:r>
            <a:r>
              <a:rPr lang="en-US" dirty="0" err="1" smtClean="0"/>
              <a:t>dann</a:t>
            </a:r>
            <a:r>
              <a:rPr lang="en-US" dirty="0" smtClean="0"/>
              <a:t> JIT </a:t>
            </a:r>
            <a:r>
              <a:rPr lang="en-US" dirty="0" err="1" smtClean="0"/>
              <a:t>abschalten</a:t>
            </a:r>
            <a:endParaRPr lang="en-US" dirty="0" smtClean="0"/>
          </a:p>
          <a:p>
            <a:r>
              <a:rPr lang="en-US" dirty="0" smtClean="0"/>
              <a:t>Replay Compilation</a:t>
            </a:r>
          </a:p>
          <a:p>
            <a:pPr lvl="1"/>
            <a:r>
              <a:rPr lang="en-US" dirty="0" smtClean="0"/>
              <a:t>Benchmark </a:t>
            </a:r>
            <a:r>
              <a:rPr lang="en-US" dirty="0" err="1" smtClean="0"/>
              <a:t>ausfuehren</a:t>
            </a:r>
            <a:endParaRPr lang="en-US" dirty="0" smtClean="0"/>
          </a:p>
          <a:p>
            <a:pPr lvl="1"/>
            <a:r>
              <a:rPr lang="en-US" dirty="0" err="1" smtClean="0"/>
              <a:t>Loggen</a:t>
            </a:r>
            <a:r>
              <a:rPr lang="en-US" dirty="0" smtClean="0"/>
              <a:t> </a:t>
            </a:r>
            <a:r>
              <a:rPr lang="en-US" dirty="0" err="1" smtClean="0"/>
              <a:t>welche</a:t>
            </a:r>
            <a:r>
              <a:rPr lang="en-US" dirty="0" smtClean="0"/>
              <a:t> </a:t>
            </a:r>
            <a:r>
              <a:rPr lang="en-US" dirty="0" err="1" smtClean="0"/>
              <a:t>Methoden</a:t>
            </a:r>
            <a:r>
              <a:rPr lang="en-US" dirty="0" smtClean="0"/>
              <a:t> </a:t>
            </a:r>
            <a:r>
              <a:rPr lang="en-US" dirty="0" err="1" smtClean="0"/>
              <a:t>wie</a:t>
            </a:r>
            <a:r>
              <a:rPr lang="en-US" dirty="0" smtClean="0"/>
              <a:t> </a:t>
            </a:r>
            <a:r>
              <a:rPr lang="en-US" dirty="0" err="1" smtClean="0"/>
              <a:t>uebersetzt</a:t>
            </a:r>
            <a:r>
              <a:rPr lang="en-US" dirty="0" smtClean="0"/>
              <a:t> </a:t>
            </a:r>
            <a:r>
              <a:rPr lang="en-US" dirty="0" err="1" smtClean="0"/>
              <a:t>werden</a:t>
            </a:r>
            <a:endParaRPr lang="en-US" dirty="0" smtClean="0"/>
          </a:p>
          <a:p>
            <a:pPr lvl="1"/>
            <a:r>
              <a:rPr lang="en-US" dirty="0" err="1" smtClean="0"/>
              <a:t>Vor</a:t>
            </a:r>
            <a:r>
              <a:rPr lang="en-US" dirty="0" smtClean="0"/>
              <a:t> Start des </a:t>
            </a:r>
            <a:r>
              <a:rPr lang="en-US" dirty="0" err="1" smtClean="0"/>
              <a:t>echten</a:t>
            </a:r>
            <a:r>
              <a:rPr lang="en-US" dirty="0" smtClean="0"/>
              <a:t> Benchmarks </a:t>
            </a:r>
            <a:r>
              <a:rPr lang="en-US" dirty="0" err="1" smtClean="0"/>
              <a:t>genau</a:t>
            </a:r>
            <a:r>
              <a:rPr lang="en-US" dirty="0" smtClean="0"/>
              <a:t> </a:t>
            </a:r>
            <a:r>
              <a:rPr lang="en-US" dirty="0" err="1" smtClean="0"/>
              <a:t>diese</a:t>
            </a:r>
            <a:r>
              <a:rPr lang="en-US" dirty="0" smtClean="0"/>
              <a:t> </a:t>
            </a:r>
            <a:r>
              <a:rPr lang="en-US" dirty="0" err="1" smtClean="0"/>
              <a:t>Methoden</a:t>
            </a:r>
            <a:r>
              <a:rPr lang="en-US" dirty="0" smtClean="0"/>
              <a:t> so </a:t>
            </a:r>
            <a:r>
              <a:rPr lang="en-US" dirty="0" err="1" smtClean="0"/>
              <a:t>uebersetzten</a:t>
            </a:r>
            <a:endParaRPr lang="en-US" dirty="0" smtClean="0"/>
          </a:p>
          <a:p>
            <a:pPr lvl="1"/>
            <a:r>
              <a:rPr lang="en-US" dirty="0" smtClean="0"/>
              <a:t>JIT </a:t>
            </a:r>
            <a:r>
              <a:rPr lang="en-US" dirty="0" err="1" smtClean="0"/>
              <a:t>abschalten</a:t>
            </a:r>
            <a:endParaRPr lang="en-US" dirty="0" smtClean="0"/>
          </a:p>
          <a:p>
            <a:pPr lvl="1"/>
            <a:r>
              <a:rPr lang="en-US" dirty="0" err="1" smtClean="0"/>
              <a:t>Alternativ</a:t>
            </a:r>
            <a:r>
              <a:rPr lang="en-US" dirty="0" smtClean="0"/>
              <a:t> </a:t>
            </a:r>
            <a:r>
              <a:rPr lang="en-US" dirty="0" err="1" smtClean="0"/>
              <a:t>weitere</a:t>
            </a:r>
            <a:r>
              <a:rPr lang="en-US" dirty="0" smtClean="0"/>
              <a:t> </a:t>
            </a:r>
            <a:r>
              <a:rPr lang="en-US" dirty="0" err="1" smtClean="0"/>
              <a:t>Anpassungen</a:t>
            </a:r>
            <a:endParaRPr lang="de-DE"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2664200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Collection</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39</a:t>
            </a:fld>
            <a:endParaRPr lang="en-US"/>
          </a:p>
        </p:txBody>
      </p:sp>
      <p:sp>
        <p:nvSpPr>
          <p:cNvPr id="4" name="Content Placeholder 3"/>
          <p:cNvSpPr>
            <a:spLocks noGrp="1"/>
          </p:cNvSpPr>
          <p:nvPr>
            <p:ph sz="quarter" idx="1"/>
          </p:nvPr>
        </p:nvSpPr>
        <p:spPr/>
        <p:txBody>
          <a:bodyPr/>
          <a:lstStyle/>
          <a:p>
            <a:r>
              <a:rPr lang="en-US" dirty="0" smtClean="0"/>
              <a:t>Garbage Collection </a:t>
            </a:r>
            <a:r>
              <a:rPr lang="en-US" dirty="0" err="1" smtClean="0"/>
              <a:t>nichtdeterministisch</a:t>
            </a:r>
            <a:endParaRPr lang="en-US" dirty="0" smtClean="0"/>
          </a:p>
          <a:p>
            <a:r>
              <a:rPr lang="en-US" dirty="0" err="1" smtClean="0"/>
              <a:t>Kann</a:t>
            </a:r>
            <a:r>
              <a:rPr lang="en-US" dirty="0" smtClean="0"/>
              <a:t> </a:t>
            </a:r>
            <a:r>
              <a:rPr lang="en-US" dirty="0" err="1" smtClean="0"/>
              <a:t>explizit</a:t>
            </a:r>
            <a:r>
              <a:rPr lang="en-US" dirty="0" smtClean="0"/>
              <a:t> </a:t>
            </a:r>
            <a:r>
              <a:rPr lang="en-US" dirty="0" err="1" smtClean="0"/>
              <a:t>durchgefuehrt</a:t>
            </a:r>
            <a:r>
              <a:rPr lang="en-US" dirty="0"/>
              <a:t>/</a:t>
            </a:r>
            <a:r>
              <a:rPr lang="en-US" dirty="0" err="1" smtClean="0"/>
              <a:t>abgeschaltet</a:t>
            </a:r>
            <a:r>
              <a:rPr lang="en-US" dirty="0" smtClean="0"/>
              <a:t> </a:t>
            </a:r>
            <a:r>
              <a:rPr lang="en-US" dirty="0" err="1" smtClean="0"/>
              <a:t>werden</a:t>
            </a:r>
            <a:endParaRPr lang="en-US" dirty="0" smtClean="0"/>
          </a:p>
          <a:p>
            <a:endParaRPr lang="en-US" dirty="0" smtClean="0"/>
          </a:p>
          <a:p>
            <a:r>
              <a:rPr lang="en-US" dirty="0" err="1" smtClean="0"/>
              <a:t>z.b</a:t>
            </a:r>
            <a:r>
              <a:rPr lang="en-US" dirty="0" smtClean="0"/>
              <a:t>. </a:t>
            </a:r>
            <a:r>
              <a:rPr lang="en-US" dirty="0" err="1" smtClean="0"/>
              <a:t>durchfuehren</a:t>
            </a:r>
            <a:r>
              <a:rPr lang="en-US" dirty="0" smtClean="0"/>
              <a:t> </a:t>
            </a:r>
            <a:r>
              <a:rPr lang="en-US" dirty="0" err="1" smtClean="0"/>
              <a:t>vor</a:t>
            </a:r>
            <a:r>
              <a:rPr lang="en-US" dirty="0" smtClean="0"/>
              <a:t> </a:t>
            </a:r>
            <a:r>
              <a:rPr lang="en-US" dirty="0" err="1" smtClean="0"/>
              <a:t>Benchmarklauf</a:t>
            </a:r>
            <a:endParaRPr lang="de-DE"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7118311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Aufgabe</a:t>
            </a:r>
            <a:endParaRPr lang="de-DE" dirty="0"/>
          </a:p>
        </p:txBody>
      </p:sp>
      <p:sp>
        <p:nvSpPr>
          <p:cNvPr id="5" name="Content Placeholder 4"/>
          <p:cNvSpPr>
            <a:spLocks noGrp="1"/>
          </p:cNvSpPr>
          <p:nvPr>
            <p:ph sz="quarter" idx="1"/>
          </p:nvPr>
        </p:nvSpPr>
        <p:spPr/>
        <p:txBody>
          <a:bodyPr/>
          <a:lstStyle/>
          <a:p>
            <a:r>
              <a:rPr lang="en-US" dirty="0" err="1" smtClean="0"/>
              <a:t>Bestimmen</a:t>
            </a:r>
            <a:r>
              <a:rPr lang="en-US" dirty="0" smtClean="0"/>
              <a:t> </a:t>
            </a:r>
            <a:r>
              <a:rPr lang="en-US" dirty="0" err="1" smtClean="0"/>
              <a:t>Sie</a:t>
            </a:r>
            <a:r>
              <a:rPr lang="en-US" dirty="0" smtClean="0"/>
              <a:t> die </a:t>
            </a:r>
            <a:r>
              <a:rPr lang="en-US" dirty="0" err="1" smtClean="0"/>
              <a:t>schnellste</a:t>
            </a:r>
            <a:r>
              <a:rPr lang="en-US" dirty="0" smtClean="0"/>
              <a:t> </a:t>
            </a:r>
            <a:r>
              <a:rPr lang="en-US" dirty="0" err="1" smtClean="0"/>
              <a:t>Sortierfunktion</a:t>
            </a:r>
            <a:endParaRPr lang="en-US" dirty="0" smtClean="0"/>
          </a:p>
          <a:p>
            <a:r>
              <a:rPr lang="en-US" dirty="0" err="1" smtClean="0"/>
              <a:t>Gruppe</a:t>
            </a:r>
            <a:r>
              <a:rPr lang="en-US" dirty="0" smtClean="0"/>
              <a:t> 1: </a:t>
            </a:r>
            <a:r>
              <a:rPr lang="en-US" dirty="0" err="1" smtClean="0"/>
              <a:t>Mergesort</a:t>
            </a:r>
            <a:r>
              <a:rPr lang="en-US" dirty="0" smtClean="0"/>
              <a:t> vs. Quicksort</a:t>
            </a:r>
          </a:p>
          <a:p>
            <a:r>
              <a:rPr lang="en-US" dirty="0" err="1" smtClean="0"/>
              <a:t>Gruppe</a:t>
            </a:r>
            <a:r>
              <a:rPr lang="en-US" dirty="0" smtClean="0"/>
              <a:t> 2: Quicksort </a:t>
            </a:r>
            <a:r>
              <a:rPr lang="en-US" dirty="0" err="1" smtClean="0"/>
              <a:t>Rekursiv</a:t>
            </a:r>
            <a:r>
              <a:rPr lang="en-US" dirty="0" smtClean="0"/>
              <a:t> vs. Quicksort </a:t>
            </a:r>
            <a:r>
              <a:rPr lang="en-US" dirty="0" err="1" smtClean="0"/>
              <a:t>Iterativ</a:t>
            </a:r>
            <a:endParaRPr lang="en-US" dirty="0" smtClean="0"/>
          </a:p>
          <a:p>
            <a:r>
              <a:rPr lang="en-US" dirty="0" err="1" smtClean="0"/>
              <a:t>Gruppe</a:t>
            </a:r>
            <a:r>
              <a:rPr lang="en-US" dirty="0" smtClean="0"/>
              <a:t> 3: Quicksort Java vs. Quicksort Scala</a:t>
            </a:r>
          </a:p>
          <a:p>
            <a:r>
              <a:rPr lang="en-US" dirty="0" err="1" smtClean="0"/>
              <a:t>Gruppe</a:t>
            </a:r>
            <a:r>
              <a:rPr lang="en-US" dirty="0" smtClean="0"/>
              <a:t> 4: Quicksort Oracle VM vs. Quicksort </a:t>
            </a:r>
            <a:r>
              <a:rPr lang="en-US" dirty="0" err="1" smtClean="0"/>
              <a:t>JRockitVM</a:t>
            </a:r>
            <a:endParaRPr lang="en-US" dirty="0" smtClean="0"/>
          </a:p>
        </p:txBody>
      </p:sp>
      <p:sp>
        <p:nvSpPr>
          <p:cNvPr id="6" name="Slide Number Placeholder 5"/>
          <p:cNvSpPr>
            <a:spLocks noGrp="1"/>
          </p:cNvSpPr>
          <p:nvPr>
            <p:ph type="sldNum" sz="quarter" idx="12"/>
          </p:nvPr>
        </p:nvSpPr>
        <p:spPr/>
        <p:txBody>
          <a:bodyPr/>
          <a:lstStyle/>
          <a:p>
            <a:fld id="{5120A1DE-653D-4572-B368-446231BC2768}" type="slidenum">
              <a:rPr lang="en-US" smtClean="0"/>
              <a:pPr/>
              <a:t>4</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601395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Verschraenktes</a:t>
            </a:r>
            <a:r>
              <a:rPr lang="en-US" dirty="0" smtClean="0"/>
              <a:t> </a:t>
            </a:r>
            <a:r>
              <a:rPr lang="en-US" dirty="0" err="1" smtClean="0"/>
              <a:t>Messen</a:t>
            </a:r>
            <a:r>
              <a:rPr lang="en-US" dirty="0" smtClean="0"/>
              <a:t>?</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40</a:t>
            </a:fld>
            <a:endParaRPr lang="en-US"/>
          </a:p>
        </p:txBody>
      </p:sp>
      <p:sp>
        <p:nvSpPr>
          <p:cNvPr id="4" name="Content Placeholder 3"/>
          <p:cNvSpPr>
            <a:spLocks noGrp="1"/>
          </p:cNvSpPr>
          <p:nvPr>
            <p:ph sz="quarter" idx="1"/>
          </p:nvPr>
        </p:nvSpPr>
        <p:spPr/>
        <p:txBody>
          <a:bodyPr/>
          <a:lstStyle/>
          <a:p>
            <a:r>
              <a:rPr lang="en-US" dirty="0" smtClean="0"/>
              <a:t>In </a:t>
            </a:r>
            <a:r>
              <a:rPr lang="en-US" dirty="0" err="1" smtClean="0"/>
              <a:t>welcher</a:t>
            </a:r>
            <a:r>
              <a:rPr lang="en-US" dirty="0" smtClean="0"/>
              <a:t> </a:t>
            </a:r>
            <a:r>
              <a:rPr lang="en-US" dirty="0" err="1" smtClean="0"/>
              <a:t>Reihenfolge</a:t>
            </a:r>
            <a:r>
              <a:rPr lang="en-US" dirty="0" smtClean="0"/>
              <a:t> </a:t>
            </a:r>
            <a:r>
              <a:rPr lang="en-US" dirty="0" err="1" smtClean="0"/>
              <a:t>wird</a:t>
            </a:r>
            <a:r>
              <a:rPr lang="en-US" dirty="0" smtClean="0"/>
              <a:t> </a:t>
            </a:r>
            <a:r>
              <a:rPr lang="en-US" dirty="0" err="1" smtClean="0"/>
              <a:t>gemessen</a:t>
            </a:r>
            <a:r>
              <a:rPr lang="en-US" dirty="0" smtClean="0"/>
              <a:t>?</a:t>
            </a:r>
          </a:p>
          <a:p>
            <a:r>
              <a:rPr lang="en-US" dirty="0" err="1" smtClean="0"/>
              <a:t>aaabbb</a:t>
            </a:r>
            <a:r>
              <a:rPr lang="en-US" dirty="0" smtClean="0"/>
              <a:t> </a:t>
            </a:r>
            <a:r>
              <a:rPr lang="en-US" dirty="0" err="1" smtClean="0"/>
              <a:t>oder</a:t>
            </a:r>
            <a:r>
              <a:rPr lang="en-US" dirty="0" smtClean="0"/>
              <a:t> </a:t>
            </a:r>
            <a:r>
              <a:rPr lang="en-US" dirty="0" err="1" smtClean="0"/>
              <a:t>ababab</a:t>
            </a:r>
            <a:r>
              <a:rPr lang="en-US" dirty="0" smtClean="0"/>
              <a:t>?</a:t>
            </a:r>
            <a:endParaRPr lang="de-DE"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920521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Einflussgroessen</a:t>
            </a:r>
            <a:r>
              <a:rPr lang="en-US" dirty="0" smtClean="0"/>
              <a:t> </a:t>
            </a:r>
            <a:r>
              <a:rPr lang="en-US" dirty="0" err="1" smtClean="0"/>
              <a:t>kontrollieren</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41</a:t>
            </a:fld>
            <a:endParaRPr lang="en-US"/>
          </a:p>
        </p:txBody>
      </p:sp>
      <p:sp>
        <p:nvSpPr>
          <p:cNvPr id="4" name="Content Placeholder 3"/>
          <p:cNvSpPr>
            <a:spLocks noGrp="1"/>
          </p:cNvSpPr>
          <p:nvPr>
            <p:ph sz="quarter" idx="1"/>
          </p:nvPr>
        </p:nvSpPr>
        <p:spPr/>
        <p:txBody>
          <a:bodyPr/>
          <a:lstStyle/>
          <a:p>
            <a:r>
              <a:rPr lang="en-US" dirty="0" err="1" smtClean="0"/>
              <a:t>Eine</a:t>
            </a:r>
            <a:r>
              <a:rPr lang="en-US" dirty="0" smtClean="0"/>
              <a:t> Heap-</a:t>
            </a:r>
            <a:r>
              <a:rPr lang="en-US" dirty="0" err="1" smtClean="0"/>
              <a:t>Konfiguration</a:t>
            </a:r>
            <a:r>
              <a:rPr lang="en-US" dirty="0"/>
              <a:t> </a:t>
            </a:r>
            <a:r>
              <a:rPr lang="en-US" dirty="0" err="1"/>
              <a:t>oder</a:t>
            </a:r>
            <a:r>
              <a:rPr lang="en-US" dirty="0"/>
              <a:t> </a:t>
            </a:r>
            <a:r>
              <a:rPr lang="en-US" dirty="0" err="1" smtClean="0"/>
              <a:t>mehrere</a:t>
            </a:r>
            <a:r>
              <a:rPr lang="en-US" dirty="0" smtClean="0"/>
              <a:t>?</a:t>
            </a:r>
            <a:endParaRPr lang="en-US" dirty="0"/>
          </a:p>
          <a:p>
            <a:endParaRPr lang="en-US" dirty="0"/>
          </a:p>
          <a:p>
            <a:r>
              <a:rPr lang="en-US" dirty="0" err="1" smtClean="0"/>
              <a:t>Ein</a:t>
            </a:r>
            <a:r>
              <a:rPr lang="en-US" dirty="0" smtClean="0"/>
              <a:t> System </a:t>
            </a:r>
            <a:r>
              <a:rPr lang="en-US" dirty="0" err="1" smtClean="0"/>
              <a:t>oder</a:t>
            </a:r>
            <a:r>
              <a:rPr lang="en-US" dirty="0" smtClean="0"/>
              <a:t> </a:t>
            </a:r>
            <a:r>
              <a:rPr lang="en-US" dirty="0" err="1" smtClean="0"/>
              <a:t>mehrere</a:t>
            </a:r>
            <a:r>
              <a:rPr lang="en-US" dirty="0" smtClean="0"/>
              <a:t>?</a:t>
            </a:r>
          </a:p>
          <a:p>
            <a:r>
              <a:rPr lang="en-US" dirty="0" err="1" smtClean="0"/>
              <a:t>Ein</a:t>
            </a:r>
            <a:r>
              <a:rPr lang="en-US" dirty="0" smtClean="0"/>
              <a:t> </a:t>
            </a:r>
            <a:r>
              <a:rPr lang="en-US" dirty="0" err="1" smtClean="0"/>
              <a:t>Betriebssystem</a:t>
            </a:r>
            <a:r>
              <a:rPr lang="en-US" dirty="0" smtClean="0"/>
              <a:t> </a:t>
            </a:r>
            <a:r>
              <a:rPr lang="en-US" dirty="0" err="1" smtClean="0"/>
              <a:t>oder</a:t>
            </a:r>
            <a:r>
              <a:rPr lang="en-US" dirty="0" smtClean="0"/>
              <a:t> </a:t>
            </a:r>
            <a:r>
              <a:rPr lang="en-US" dirty="0" err="1" smtClean="0"/>
              <a:t>mehrere</a:t>
            </a:r>
            <a:r>
              <a:rPr lang="en-US" dirty="0" smtClean="0"/>
              <a:t>?</a:t>
            </a:r>
          </a:p>
          <a:p>
            <a:r>
              <a:rPr lang="en-US" dirty="0" err="1" smtClean="0"/>
              <a:t>Eine</a:t>
            </a:r>
            <a:r>
              <a:rPr lang="en-US" dirty="0" smtClean="0"/>
              <a:t> JVM </a:t>
            </a:r>
            <a:r>
              <a:rPr lang="en-US" dirty="0" err="1" smtClean="0"/>
              <a:t>oder</a:t>
            </a:r>
            <a:r>
              <a:rPr lang="en-US" dirty="0" smtClean="0"/>
              <a:t> </a:t>
            </a:r>
            <a:r>
              <a:rPr lang="en-US" dirty="0" err="1" smtClean="0"/>
              <a:t>mehrere</a:t>
            </a:r>
            <a:r>
              <a:rPr lang="en-US" dirty="0" smtClean="0"/>
              <a:t>?</a:t>
            </a:r>
            <a:endParaRPr lang="de-DE" dirty="0"/>
          </a:p>
        </p:txBody>
      </p:sp>
      <p:sp>
        <p:nvSpPr>
          <p:cNvPr id="5" name="Rectangle 4"/>
          <p:cNvSpPr/>
          <p:nvPr/>
        </p:nvSpPr>
        <p:spPr>
          <a:xfrm>
            <a:off x="1381076" y="1738422"/>
            <a:ext cx="6678488" cy="369332"/>
          </a:xfrm>
          <a:prstGeom prst="rect">
            <a:avLst/>
          </a:prstGeom>
        </p:spPr>
        <p:txBody>
          <a:bodyPr wrap="square">
            <a:spAutoFit/>
          </a:bodyPr>
          <a:lstStyle/>
          <a:p>
            <a:r>
              <a:rPr lang="de-DE" dirty="0" smtClean="0"/>
              <a:t>-</a:t>
            </a:r>
            <a:r>
              <a:rPr lang="de-DE" dirty="0"/>
              <a:t>Xmx512M -</a:t>
            </a:r>
            <a:r>
              <a:rPr lang="de-DE" dirty="0" err="1"/>
              <a:t>XX:PermSize</a:t>
            </a:r>
            <a:r>
              <a:rPr lang="de-DE" dirty="0"/>
              <a:t>=64M -</a:t>
            </a:r>
            <a:r>
              <a:rPr lang="de-DE" dirty="0" err="1"/>
              <a:t>XX:MaxPermSize</a:t>
            </a:r>
            <a:r>
              <a:rPr lang="de-DE" dirty="0"/>
              <a:t>=128M</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5069805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Benchmarks in der </a:t>
            </a:r>
            <a:r>
              <a:rPr lang="en-US" dirty="0" err="1" smtClean="0"/>
              <a:t>Forschung</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42</a:t>
            </a:fld>
            <a:endParaRPr lang="en-US"/>
          </a:p>
        </p:txBody>
      </p:sp>
      <p:sp>
        <p:nvSpPr>
          <p:cNvPr id="4" name="Content Placeholder 3"/>
          <p:cNvSpPr>
            <a:spLocks noGrp="1"/>
          </p:cNvSpPr>
          <p:nvPr>
            <p:ph sz="quarter" idx="1"/>
          </p:nvPr>
        </p:nvSpPr>
        <p:spPr/>
        <p:txBody>
          <a:bodyPr/>
          <a:lstStyle/>
          <a:p>
            <a:endParaRPr lang="de-DE"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53322" y="1268760"/>
            <a:ext cx="9085533" cy="5184576"/>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8878275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Empfohlendes</a:t>
            </a:r>
            <a:r>
              <a:rPr lang="en-US" dirty="0" smtClean="0"/>
              <a:t> </a:t>
            </a:r>
            <a:r>
              <a:rPr lang="en-US" dirty="0" err="1" smtClean="0"/>
              <a:t>Vorgehen</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43</a:t>
            </a:fld>
            <a:endParaRPr lang="en-US"/>
          </a:p>
        </p:txBody>
      </p:sp>
      <p:sp>
        <p:nvSpPr>
          <p:cNvPr id="4" name="Content Placeholder 3"/>
          <p:cNvSpPr>
            <a:spLocks noGrp="1"/>
          </p:cNvSpPr>
          <p:nvPr>
            <p:ph sz="quarter" idx="1"/>
          </p:nvPr>
        </p:nvSpPr>
        <p:spPr/>
        <p:txBody>
          <a:bodyPr/>
          <a:lstStyle/>
          <a:p>
            <a:r>
              <a:rPr lang="en-US" dirty="0" smtClean="0"/>
              <a:t>q </a:t>
            </a:r>
            <a:r>
              <a:rPr lang="en-US" dirty="0" err="1" smtClean="0"/>
              <a:t>Durchlaeufe</a:t>
            </a:r>
            <a:r>
              <a:rPr lang="en-US" dirty="0" smtClean="0"/>
              <a:t> </a:t>
            </a:r>
            <a:r>
              <a:rPr lang="en-US" dirty="0" err="1" smtClean="0"/>
              <a:t>mit</a:t>
            </a:r>
            <a:r>
              <a:rPr lang="en-US" dirty="0" smtClean="0"/>
              <a:t> je k </a:t>
            </a:r>
            <a:r>
              <a:rPr lang="en-US" dirty="0" err="1" smtClean="0"/>
              <a:t>verwendeten</a:t>
            </a:r>
            <a:r>
              <a:rPr lang="en-US" dirty="0" smtClean="0"/>
              <a:t> </a:t>
            </a:r>
            <a:r>
              <a:rPr lang="en-US" dirty="0" err="1" smtClean="0"/>
              <a:t>Messungen</a:t>
            </a:r>
            <a:endParaRPr lang="en-US" dirty="0" smtClean="0"/>
          </a:p>
          <a:p>
            <a:r>
              <a:rPr lang="en-US" dirty="0" smtClean="0"/>
              <a:t>q mal die VM </a:t>
            </a:r>
            <a:r>
              <a:rPr lang="en-US" dirty="0" err="1" smtClean="0"/>
              <a:t>starten</a:t>
            </a:r>
            <a:endParaRPr lang="en-US" dirty="0" smtClean="0"/>
          </a:p>
          <a:p>
            <a:pPr lvl="1"/>
            <a:r>
              <a:rPr lang="en-US" dirty="0" smtClean="0"/>
              <a:t>w </a:t>
            </a:r>
            <a:r>
              <a:rPr lang="en-US" dirty="0" err="1"/>
              <a:t>D</a:t>
            </a:r>
            <a:r>
              <a:rPr lang="en-US" dirty="0" err="1" smtClean="0"/>
              <a:t>urchlaeufe</a:t>
            </a:r>
            <a:r>
              <a:rPr lang="en-US" dirty="0" smtClean="0"/>
              <a:t> </a:t>
            </a:r>
            <a:r>
              <a:rPr lang="en-US" dirty="0" err="1" smtClean="0"/>
              <a:t>Warmup</a:t>
            </a:r>
            <a:r>
              <a:rPr lang="en-US" dirty="0" smtClean="0"/>
              <a:t> </a:t>
            </a:r>
            <a:r>
              <a:rPr lang="en-US" dirty="0" err="1" smtClean="0"/>
              <a:t>bis</a:t>
            </a:r>
            <a:r>
              <a:rPr lang="en-US" dirty="0" smtClean="0"/>
              <a:t> </a:t>
            </a:r>
            <a:r>
              <a:rPr lang="en-US" dirty="0" err="1" smtClean="0"/>
              <a:t>stabil</a:t>
            </a:r>
            <a:r>
              <a:rPr lang="en-US" dirty="0" smtClean="0"/>
              <a:t> (</a:t>
            </a:r>
            <a:r>
              <a:rPr lang="en-US" dirty="0" err="1" smtClean="0"/>
              <a:t>Stdev</a:t>
            </a:r>
            <a:r>
              <a:rPr lang="en-US" dirty="0" smtClean="0"/>
              <a:t>/Mean &lt; 0.02)</a:t>
            </a:r>
          </a:p>
          <a:p>
            <a:pPr lvl="1"/>
            <a:r>
              <a:rPr lang="en-US" dirty="0" err="1" smtClean="0"/>
              <a:t>dann</a:t>
            </a:r>
            <a:r>
              <a:rPr lang="en-US" dirty="0" smtClean="0"/>
              <a:t> k </a:t>
            </a:r>
            <a:r>
              <a:rPr lang="en-US" dirty="0" err="1" smtClean="0"/>
              <a:t>Messungen</a:t>
            </a:r>
            <a:endParaRPr lang="en-US" dirty="0" smtClean="0"/>
          </a:p>
          <a:p>
            <a:r>
              <a:rPr lang="en-US" dirty="0" smtClean="0"/>
              <a:t>Pro </a:t>
            </a:r>
            <a:r>
              <a:rPr lang="en-US" dirty="0" err="1" smtClean="0"/>
              <a:t>Durchlauf</a:t>
            </a:r>
            <a:r>
              <a:rPr lang="en-US" dirty="0" smtClean="0"/>
              <a:t> </a:t>
            </a:r>
            <a:r>
              <a:rPr lang="en-US" dirty="0" err="1" smtClean="0"/>
              <a:t>Mittelwert</a:t>
            </a:r>
            <a:r>
              <a:rPr lang="en-US" dirty="0" smtClean="0"/>
              <a:t> </a:t>
            </a:r>
            <a:r>
              <a:rPr lang="en-US" dirty="0" err="1" smtClean="0"/>
              <a:t>bestimmen</a:t>
            </a:r>
            <a:endParaRPr lang="en-US" dirty="0" smtClean="0"/>
          </a:p>
          <a:p>
            <a:r>
              <a:rPr lang="en-US" dirty="0" err="1" smtClean="0"/>
              <a:t>Konfidenzintervall</a:t>
            </a:r>
            <a:r>
              <a:rPr lang="en-US" dirty="0" smtClean="0"/>
              <a:t> </a:t>
            </a:r>
            <a:r>
              <a:rPr lang="en-US" dirty="0" err="1" smtClean="0"/>
              <a:t>ueber</a:t>
            </a:r>
            <a:r>
              <a:rPr lang="en-US" dirty="0" smtClean="0"/>
              <a:t> </a:t>
            </a:r>
            <a:r>
              <a:rPr lang="en-US" dirty="0" err="1" smtClean="0"/>
              <a:t>alle</a:t>
            </a:r>
            <a:r>
              <a:rPr lang="en-US" dirty="0" smtClean="0"/>
              <a:t> </a:t>
            </a:r>
            <a:r>
              <a:rPr lang="en-US" dirty="0" err="1" smtClean="0"/>
              <a:t>Durchlaeufe</a:t>
            </a:r>
            <a:r>
              <a:rPr lang="en-US" dirty="0" smtClean="0"/>
              <a:t> </a:t>
            </a:r>
            <a:r>
              <a:rPr lang="en-US" dirty="0" err="1" smtClean="0"/>
              <a:t>bilden</a:t>
            </a:r>
            <a:endParaRPr lang="de-DE" dirty="0"/>
          </a:p>
        </p:txBody>
      </p:sp>
      <p:sp>
        <p:nvSpPr>
          <p:cNvPr id="5" name="Rectangle 4"/>
          <p:cNvSpPr/>
          <p:nvPr/>
        </p:nvSpPr>
        <p:spPr>
          <a:xfrm>
            <a:off x="5364088" y="116632"/>
            <a:ext cx="3646471" cy="120032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en-US" dirty="0" err="1"/>
              <a:t>nach</a:t>
            </a:r>
            <a:r>
              <a:rPr lang="en-US" dirty="0"/>
              <a:t> A. Georges, D. </a:t>
            </a:r>
            <a:r>
              <a:rPr lang="en-US" dirty="0" err="1"/>
              <a:t>Buytaert</a:t>
            </a:r>
            <a:r>
              <a:rPr lang="en-US" dirty="0"/>
              <a:t>, and L. </a:t>
            </a:r>
            <a:r>
              <a:rPr lang="en-US" dirty="0" err="1"/>
              <a:t>Eeckhout</a:t>
            </a:r>
            <a:r>
              <a:rPr lang="en-US" dirty="0"/>
              <a:t>. 2007. Statistically rigorous java performance evaluation. In Proc. OOPSLA. ACM, 57-76</a:t>
            </a:r>
            <a:endParaRPr lang="de-DE"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8865758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Vergleich</a:t>
            </a:r>
            <a:r>
              <a:rPr lang="en-US" dirty="0" smtClean="0"/>
              <a:t> von </a:t>
            </a:r>
            <a:r>
              <a:rPr lang="en-US" dirty="0" err="1" smtClean="0"/>
              <a:t>Messungen</a:t>
            </a:r>
            <a:endParaRPr lang="de-DE" dirty="0"/>
          </a:p>
        </p:txBody>
      </p:sp>
      <p:sp>
        <p:nvSpPr>
          <p:cNvPr id="6" name="Text Placeholder 5"/>
          <p:cNvSpPr>
            <a:spLocks noGrp="1"/>
          </p:cNvSpPr>
          <p:nvPr>
            <p:ph type="body" idx="1"/>
          </p:nvPr>
        </p:nvSpPr>
        <p:spPr/>
        <p:txBody>
          <a:bodyPr/>
          <a:lstStyle/>
          <a:p>
            <a:endParaRPr lang="de-DE"/>
          </a:p>
        </p:txBody>
      </p:sp>
      <p:sp>
        <p:nvSpPr>
          <p:cNvPr id="3" name="Slide Number Placeholder 2"/>
          <p:cNvSpPr>
            <a:spLocks noGrp="1"/>
          </p:cNvSpPr>
          <p:nvPr>
            <p:ph type="sldNum" sz="quarter" idx="12"/>
          </p:nvPr>
        </p:nvSpPr>
        <p:spPr/>
        <p:txBody>
          <a:bodyPr/>
          <a:lstStyle/>
          <a:p>
            <a:fld id="{5120A1DE-653D-4572-B368-446231BC2768}" type="slidenum">
              <a:rPr lang="en-US" smtClean="0"/>
              <a:pPr/>
              <a:t>44</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5107048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Vergleich</a:t>
            </a:r>
            <a:r>
              <a:rPr lang="en-US" dirty="0" smtClean="0"/>
              <a:t> von </a:t>
            </a:r>
            <a:r>
              <a:rPr lang="en-US" dirty="0" err="1" smtClean="0"/>
              <a:t>Messergebnissen</a:t>
            </a:r>
            <a:endParaRPr lang="de-DE" dirty="0"/>
          </a:p>
        </p:txBody>
      </p:sp>
      <p:sp>
        <p:nvSpPr>
          <p:cNvPr id="4" name="Slide Number Placeholder 3"/>
          <p:cNvSpPr>
            <a:spLocks noGrp="1"/>
          </p:cNvSpPr>
          <p:nvPr>
            <p:ph type="sldNum" sz="quarter" idx="12"/>
          </p:nvPr>
        </p:nvSpPr>
        <p:spPr/>
        <p:txBody>
          <a:bodyPr/>
          <a:lstStyle/>
          <a:p>
            <a:fld id="{5120A1DE-653D-4572-B368-446231BC2768}" type="slidenum">
              <a:rPr lang="en-US" smtClean="0"/>
              <a:pPr/>
              <a:t>45</a:t>
            </a:fld>
            <a:endParaRPr lang="en-US"/>
          </a:p>
        </p:txBody>
      </p:sp>
      <p:sp>
        <p:nvSpPr>
          <p:cNvPr id="6" name="Content Placeholder 5"/>
          <p:cNvSpPr>
            <a:spLocks noGrp="1"/>
          </p:cNvSpPr>
          <p:nvPr>
            <p:ph sz="quarter" idx="1"/>
          </p:nvPr>
        </p:nvSpPr>
        <p:spPr/>
        <p:txBody>
          <a:bodyPr/>
          <a:lstStyle/>
          <a:p>
            <a:r>
              <a:rPr lang="en-US" dirty="0" err="1" smtClean="0"/>
              <a:t>GenCopy</a:t>
            </a:r>
            <a:r>
              <a:rPr lang="en-US" dirty="0" smtClean="0"/>
              <a:t> </a:t>
            </a:r>
            <a:r>
              <a:rPr lang="en-US" dirty="0" err="1" smtClean="0"/>
              <a:t>schneller</a:t>
            </a:r>
            <a:r>
              <a:rPr lang="en-US" dirty="0" smtClean="0"/>
              <a:t> </a:t>
            </a:r>
            <a:r>
              <a:rPr lang="en-US" dirty="0" err="1" smtClean="0"/>
              <a:t>als</a:t>
            </a:r>
            <a:r>
              <a:rPr lang="en-US" dirty="0" smtClean="0"/>
              <a:t> </a:t>
            </a:r>
            <a:r>
              <a:rPr lang="en-US" dirty="0" err="1" smtClean="0"/>
              <a:t>GenMS</a:t>
            </a:r>
            <a:r>
              <a:rPr lang="en-US" dirty="0" smtClean="0"/>
              <a:t>?</a:t>
            </a:r>
          </a:p>
          <a:p>
            <a:r>
              <a:rPr lang="en-US" dirty="0" err="1" smtClean="0"/>
              <a:t>GenCopy</a:t>
            </a:r>
            <a:r>
              <a:rPr lang="en-US" dirty="0" smtClean="0"/>
              <a:t> </a:t>
            </a:r>
            <a:r>
              <a:rPr lang="en-US" dirty="0" err="1"/>
              <a:t>schneller</a:t>
            </a:r>
            <a:r>
              <a:rPr lang="en-US" dirty="0"/>
              <a:t> </a:t>
            </a:r>
            <a:r>
              <a:rPr lang="en-US" dirty="0" err="1"/>
              <a:t>als</a:t>
            </a:r>
            <a:r>
              <a:rPr lang="en-US" dirty="0"/>
              <a:t> </a:t>
            </a:r>
            <a:r>
              <a:rPr lang="en-US" dirty="0" err="1"/>
              <a:t>SemiSpace</a:t>
            </a:r>
            <a:r>
              <a:rPr lang="en-US" dirty="0"/>
              <a:t>?</a:t>
            </a:r>
            <a:endParaRPr lang="de-DE" dirty="0"/>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l="294" r="1"/>
          <a:stretch/>
        </p:blipFill>
        <p:spPr bwMode="auto">
          <a:xfrm>
            <a:off x="611560" y="2636912"/>
            <a:ext cx="7509869" cy="3285021"/>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7617802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Signifikanzniveau</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46</a:t>
            </a:fld>
            <a:endParaRPr lang="en-US"/>
          </a:p>
        </p:txBody>
      </p:sp>
      <p:sp>
        <p:nvSpPr>
          <p:cNvPr id="4" name="Content Placeholder 3"/>
          <p:cNvSpPr>
            <a:spLocks noGrp="1"/>
          </p:cNvSpPr>
          <p:nvPr>
            <p:ph sz="quarter" idx="1"/>
          </p:nvPr>
        </p:nvSpPr>
        <p:spPr/>
        <p:txBody>
          <a:bodyPr/>
          <a:lstStyle/>
          <a:p>
            <a:r>
              <a:rPr lang="en-US" dirty="0" err="1" smtClean="0"/>
              <a:t>Irrtumswahrscheinlichkeit</a:t>
            </a:r>
            <a:endParaRPr lang="en-US" dirty="0" smtClean="0"/>
          </a:p>
          <a:p>
            <a:r>
              <a:rPr lang="en-US" dirty="0" err="1" smtClean="0"/>
              <a:t>Vor</a:t>
            </a:r>
            <a:r>
              <a:rPr lang="en-US" dirty="0" smtClean="0"/>
              <a:t> </a:t>
            </a:r>
            <a:r>
              <a:rPr lang="en-US" dirty="0" err="1" smtClean="0"/>
              <a:t>Durchfuehrung</a:t>
            </a:r>
            <a:r>
              <a:rPr lang="en-US" dirty="0" smtClean="0"/>
              <a:t> </a:t>
            </a:r>
            <a:r>
              <a:rPr lang="en-US" dirty="0" err="1" smtClean="0"/>
              <a:t>festlegen</a:t>
            </a:r>
            <a:r>
              <a:rPr lang="en-US" dirty="0" smtClean="0"/>
              <a:t>!</a:t>
            </a:r>
          </a:p>
          <a:p>
            <a:r>
              <a:rPr lang="en-US" dirty="0" err="1" smtClean="0"/>
              <a:t>Typisch</a:t>
            </a:r>
            <a:r>
              <a:rPr lang="en-US" dirty="0" smtClean="0"/>
              <a:t> </a:t>
            </a:r>
          </a:p>
          <a:p>
            <a:pPr lvl="1"/>
            <a:r>
              <a:rPr lang="en-US" dirty="0" smtClean="0"/>
              <a:t>0.05 </a:t>
            </a:r>
            <a:r>
              <a:rPr lang="en-US" dirty="0" err="1" smtClean="0"/>
              <a:t>signifikant</a:t>
            </a:r>
            <a:endParaRPr lang="en-US" dirty="0" smtClean="0"/>
          </a:p>
          <a:p>
            <a:pPr lvl="1"/>
            <a:r>
              <a:rPr lang="en-US" dirty="0" smtClean="0"/>
              <a:t>0.01 </a:t>
            </a:r>
            <a:r>
              <a:rPr lang="en-US" dirty="0" err="1" smtClean="0"/>
              <a:t>sehr</a:t>
            </a:r>
            <a:r>
              <a:rPr lang="en-US" dirty="0" smtClean="0"/>
              <a:t> </a:t>
            </a:r>
            <a:r>
              <a:rPr lang="en-US" dirty="0" err="1" smtClean="0"/>
              <a:t>signifikant</a:t>
            </a:r>
            <a:endParaRPr lang="en-US" dirty="0" smtClean="0"/>
          </a:p>
          <a:p>
            <a:endParaRPr lang="de-DE"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978712554"/>
      </p:ext>
    </p:extLst>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t-Test</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47</a:t>
            </a:fld>
            <a:endParaRPr lang="en-US"/>
          </a:p>
        </p:txBody>
      </p:sp>
      <p:sp>
        <p:nvSpPr>
          <p:cNvPr id="4" name="Content Placeholder 3"/>
          <p:cNvSpPr>
            <a:spLocks noGrp="1"/>
          </p:cNvSpPr>
          <p:nvPr>
            <p:ph sz="quarter" idx="1"/>
          </p:nvPr>
        </p:nvSpPr>
        <p:spPr/>
        <p:txBody>
          <a:bodyPr/>
          <a:lstStyle/>
          <a:p>
            <a:r>
              <a:rPr lang="de-DE" dirty="0" smtClean="0"/>
              <a:t>Vorraussetzung: </a:t>
            </a:r>
            <a:r>
              <a:rPr lang="de-DE" dirty="0" err="1" smtClean="0"/>
              <a:t>normalverteilte</a:t>
            </a:r>
            <a:r>
              <a:rPr lang="de-DE" dirty="0" smtClean="0"/>
              <a:t>, metrische Daten</a:t>
            </a:r>
          </a:p>
          <a:p>
            <a:r>
              <a:rPr lang="de-DE" dirty="0" smtClean="0"/>
              <a:t>Vergleich von 2 Messreihen</a:t>
            </a:r>
          </a:p>
          <a:p>
            <a:r>
              <a:rPr lang="de-DE" dirty="0" smtClean="0"/>
              <a:t>Grundidee:</a:t>
            </a:r>
          </a:p>
          <a:p>
            <a:pPr lvl="1"/>
            <a:r>
              <a:rPr lang="de-DE" dirty="0" smtClean="0"/>
              <a:t>Annahme, dass Messreihen nicht unterschiedlich sind, also aus der gleichen Grundverteilung/Population kommen</a:t>
            </a:r>
          </a:p>
          <a:p>
            <a:pPr lvl="1"/>
            <a:r>
              <a:rPr lang="de-DE" dirty="0" smtClean="0"/>
              <a:t>t-Test bestimmt, wie wahrscheinlich das beobachtete Ergebnis ist, unter der Annahme, dass Messreihen nicht unterschiedlich sind</a:t>
            </a:r>
          </a:p>
          <a:p>
            <a:pPr lvl="1"/>
            <a:r>
              <a:rPr lang="de-DE" dirty="0" smtClean="0"/>
              <a:t>Wenn Wahrscheinlichkeit kleiner als 5% ist (Signifikanzniveau von 0.05), dann stimmt die Annahme wohl nicht</a:t>
            </a:r>
            <a:endParaRPr lang="de-DE"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5768738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Ausblick</a:t>
            </a:r>
            <a:r>
              <a:rPr lang="en-US" dirty="0" smtClean="0"/>
              <a:t>: (multi-</a:t>
            </a:r>
            <a:r>
              <a:rPr lang="en-US" dirty="0" err="1" smtClean="0"/>
              <a:t>faktor</a:t>
            </a:r>
            <a:r>
              <a:rPr lang="en-US" dirty="0" smtClean="0"/>
              <a:t>-/multi-</a:t>
            </a:r>
            <a:r>
              <a:rPr lang="en-US" dirty="0" err="1" smtClean="0"/>
              <a:t>variante</a:t>
            </a:r>
            <a:r>
              <a:rPr lang="en-US" dirty="0" smtClean="0"/>
              <a:t>-) ANOVA</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48</a:t>
            </a:fld>
            <a:endParaRPr lang="en-US"/>
          </a:p>
        </p:txBody>
      </p:sp>
      <p:sp>
        <p:nvSpPr>
          <p:cNvPr id="4" name="Content Placeholder 3"/>
          <p:cNvSpPr>
            <a:spLocks noGrp="1"/>
          </p:cNvSpPr>
          <p:nvPr>
            <p:ph sz="quarter" idx="1"/>
          </p:nvPr>
        </p:nvSpPr>
        <p:spPr/>
        <p:txBody>
          <a:bodyPr/>
          <a:lstStyle/>
          <a:p>
            <a:r>
              <a:rPr lang="en-US" dirty="0" err="1" smtClean="0"/>
              <a:t>Fuer</a:t>
            </a:r>
            <a:r>
              <a:rPr lang="en-US" dirty="0" smtClean="0"/>
              <a:t> </a:t>
            </a:r>
            <a:r>
              <a:rPr lang="en-US" dirty="0" err="1" smtClean="0"/>
              <a:t>Vergleiche</a:t>
            </a:r>
            <a:r>
              <a:rPr lang="en-US" dirty="0" smtClean="0"/>
              <a:t> </a:t>
            </a:r>
            <a:r>
              <a:rPr lang="en-US" dirty="0" err="1" smtClean="0"/>
              <a:t>zwischen</a:t>
            </a:r>
            <a:r>
              <a:rPr lang="en-US" dirty="0" smtClean="0"/>
              <a:t> </a:t>
            </a:r>
            <a:r>
              <a:rPr lang="en-US" dirty="0" err="1" smtClean="0"/>
              <a:t>mehr</a:t>
            </a:r>
            <a:r>
              <a:rPr lang="en-US" dirty="0" smtClean="0"/>
              <a:t> </a:t>
            </a:r>
            <a:r>
              <a:rPr lang="en-US" dirty="0" err="1" smtClean="0"/>
              <a:t>als</a:t>
            </a:r>
            <a:r>
              <a:rPr lang="en-US" dirty="0" smtClean="0"/>
              <a:t> 2 </a:t>
            </a:r>
            <a:r>
              <a:rPr lang="en-US" dirty="0" err="1" smtClean="0"/>
              <a:t>Messreihen</a:t>
            </a:r>
            <a:endParaRPr lang="en-US" dirty="0" smtClean="0"/>
          </a:p>
          <a:p>
            <a:endParaRPr lang="en-US" dirty="0" smtClean="0"/>
          </a:p>
          <a:p>
            <a:endParaRPr lang="en-US" dirty="0"/>
          </a:p>
          <a:p>
            <a:r>
              <a:rPr lang="en-US" dirty="0" err="1" smtClean="0"/>
              <a:t>Aber</a:t>
            </a:r>
            <a:r>
              <a:rPr lang="en-US" dirty="0" smtClean="0"/>
              <a:t> </a:t>
            </a:r>
            <a:r>
              <a:rPr lang="en-US" dirty="0" err="1" smtClean="0"/>
              <a:t>aufwendigere</a:t>
            </a:r>
            <a:r>
              <a:rPr lang="en-US" dirty="0" smtClean="0"/>
              <a:t> </a:t>
            </a:r>
            <a:r>
              <a:rPr lang="en-US" dirty="0" err="1" smtClean="0"/>
              <a:t>Verfahren</a:t>
            </a:r>
            <a:endParaRPr lang="en-US" dirty="0" smtClean="0"/>
          </a:p>
          <a:p>
            <a:pPr lvl="1"/>
            <a:r>
              <a:rPr lang="en-US" dirty="0" err="1" smtClean="0"/>
              <a:t>erfordert</a:t>
            </a:r>
            <a:r>
              <a:rPr lang="en-US" dirty="0" smtClean="0"/>
              <a:t> </a:t>
            </a:r>
            <a:r>
              <a:rPr lang="en-US" dirty="0" err="1" smtClean="0"/>
              <a:t>sehr</a:t>
            </a:r>
            <a:r>
              <a:rPr lang="en-US" dirty="0" smtClean="0"/>
              <a:t> </a:t>
            </a:r>
            <a:r>
              <a:rPr lang="en-US" dirty="0" err="1" smtClean="0"/>
              <a:t>viel</a:t>
            </a:r>
            <a:r>
              <a:rPr lang="en-US" dirty="0" smtClean="0"/>
              <a:t> </a:t>
            </a:r>
            <a:r>
              <a:rPr lang="en-US" dirty="0" err="1" smtClean="0"/>
              <a:t>mehr</a:t>
            </a:r>
            <a:r>
              <a:rPr lang="en-US" dirty="0" smtClean="0"/>
              <a:t> </a:t>
            </a:r>
            <a:r>
              <a:rPr lang="en-US" dirty="0" err="1" smtClean="0"/>
              <a:t>Messungen</a:t>
            </a:r>
            <a:endParaRPr lang="en-US" dirty="0" smtClean="0"/>
          </a:p>
          <a:p>
            <a:pPr lvl="1"/>
            <a:r>
              <a:rPr lang="en-US" dirty="0" err="1" smtClean="0"/>
              <a:t>benoetigt</a:t>
            </a:r>
            <a:r>
              <a:rPr lang="en-US" dirty="0" smtClean="0"/>
              <a:t> </a:t>
            </a:r>
            <a:r>
              <a:rPr lang="en-US" dirty="0" err="1" smtClean="0"/>
              <a:t>gute</a:t>
            </a:r>
            <a:r>
              <a:rPr lang="en-US" dirty="0" smtClean="0"/>
              <a:t> </a:t>
            </a:r>
            <a:r>
              <a:rPr lang="en-US" dirty="0" err="1" smtClean="0"/>
              <a:t>Statistikkenntnisse</a:t>
            </a:r>
            <a:endParaRPr lang="en-US" dirty="0" smtClean="0"/>
          </a:p>
          <a:p>
            <a:pPr lvl="1"/>
            <a:r>
              <a:rPr lang="en-US" dirty="0" err="1" smtClean="0"/>
              <a:t>teils</a:t>
            </a:r>
            <a:r>
              <a:rPr lang="en-US" dirty="0" smtClean="0"/>
              <a:t> unintuitive Interpretation</a:t>
            </a:r>
            <a:endParaRPr lang="de-DE"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9148038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 nun?</a:t>
            </a:r>
            <a:endParaRPr lang="de-DE" dirty="0"/>
          </a:p>
        </p:txBody>
      </p:sp>
      <p:sp>
        <p:nvSpPr>
          <p:cNvPr id="3" name="Text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2"/>
          </p:nvPr>
        </p:nvSpPr>
        <p:spPr/>
        <p:txBody>
          <a:bodyPr/>
          <a:lstStyle/>
          <a:p>
            <a:fld id="{5120A1DE-653D-4572-B368-446231BC2768}" type="slidenum">
              <a:rPr lang="en-US" smtClean="0"/>
              <a:pPr/>
              <a:t>49</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3248609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Diskussion</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5</a:t>
            </a:fld>
            <a:endParaRPr lang="en-US"/>
          </a:p>
        </p:txBody>
      </p:sp>
      <p:sp>
        <p:nvSpPr>
          <p:cNvPr id="4" name="Content Placeholder 3"/>
          <p:cNvSpPr>
            <a:spLocks noGrp="1"/>
          </p:cNvSpPr>
          <p:nvPr>
            <p:ph sz="quarter" idx="1"/>
          </p:nvPr>
        </p:nvSpPr>
        <p:spPr/>
        <p:txBody>
          <a:bodyPr/>
          <a:lstStyle/>
          <a:p>
            <a:r>
              <a:rPr lang="en-US" dirty="0" err="1" smtClean="0"/>
              <a:t>Wie</a:t>
            </a:r>
            <a:r>
              <a:rPr lang="en-US" dirty="0" smtClean="0"/>
              <a:t> </a:t>
            </a:r>
            <a:r>
              <a:rPr lang="en-US" dirty="0" err="1" smtClean="0"/>
              <a:t>messen</a:t>
            </a:r>
            <a:r>
              <a:rPr lang="en-US" dirty="0" smtClean="0"/>
              <a:t>?</a:t>
            </a:r>
          </a:p>
          <a:p>
            <a:r>
              <a:rPr lang="en-US" dirty="0" err="1"/>
              <a:t>Welche</a:t>
            </a:r>
            <a:r>
              <a:rPr lang="en-US" dirty="0"/>
              <a:t> </a:t>
            </a:r>
            <a:r>
              <a:rPr lang="en-US" dirty="0" err="1"/>
              <a:t>Maschinen</a:t>
            </a:r>
            <a:r>
              <a:rPr lang="en-US" dirty="0"/>
              <a:t>? </a:t>
            </a:r>
            <a:r>
              <a:rPr lang="en-US" dirty="0" err="1"/>
              <a:t>Alle</a:t>
            </a:r>
            <a:r>
              <a:rPr lang="en-US" dirty="0"/>
              <a:t> auf </a:t>
            </a:r>
            <a:r>
              <a:rPr lang="en-US" dirty="0" err="1"/>
              <a:t>einer</a:t>
            </a:r>
            <a:r>
              <a:rPr lang="en-US" dirty="0"/>
              <a:t> </a:t>
            </a:r>
            <a:r>
              <a:rPr lang="en-US" dirty="0" err="1"/>
              <a:t>laufen</a:t>
            </a:r>
            <a:r>
              <a:rPr lang="en-US" dirty="0"/>
              <a:t> </a:t>
            </a:r>
            <a:r>
              <a:rPr lang="en-US" dirty="0" err="1"/>
              <a:t>lassen</a:t>
            </a:r>
            <a:r>
              <a:rPr lang="en-US" dirty="0"/>
              <a:t>?</a:t>
            </a:r>
          </a:p>
          <a:p>
            <a:r>
              <a:rPr lang="en-US" dirty="0" err="1"/>
              <a:t>Hintergrundprogramme</a:t>
            </a:r>
            <a:r>
              <a:rPr lang="en-US" dirty="0"/>
              <a:t>?</a:t>
            </a:r>
          </a:p>
          <a:p>
            <a:r>
              <a:rPr lang="en-US" dirty="0" err="1" smtClean="0"/>
              <a:t>Messung</a:t>
            </a:r>
            <a:r>
              <a:rPr lang="en-US" dirty="0" smtClean="0"/>
              <a:t> </a:t>
            </a:r>
            <a:r>
              <a:rPr lang="en-US" dirty="0" err="1" smtClean="0"/>
              <a:t>wiederholen</a:t>
            </a:r>
            <a:r>
              <a:rPr lang="en-US" dirty="0" smtClean="0"/>
              <a:t>? </a:t>
            </a:r>
            <a:r>
              <a:rPr lang="en-US" dirty="0" err="1" smtClean="0"/>
              <a:t>Wie</a:t>
            </a:r>
            <a:r>
              <a:rPr lang="en-US" dirty="0" smtClean="0"/>
              <a:t> oft?</a:t>
            </a:r>
          </a:p>
          <a:p>
            <a:r>
              <a:rPr lang="en-US" dirty="0" err="1" smtClean="0"/>
              <a:t>Mittelwert</a:t>
            </a:r>
            <a:r>
              <a:rPr lang="en-US" dirty="0" smtClean="0"/>
              <a:t>? </a:t>
            </a:r>
            <a:r>
              <a:rPr lang="en-US" dirty="0" err="1" smtClean="0"/>
              <a:t>Besten</a:t>
            </a:r>
            <a:r>
              <a:rPr lang="en-US" dirty="0" smtClean="0"/>
              <a:t>? </a:t>
            </a:r>
            <a:r>
              <a:rPr lang="en-US" dirty="0" err="1" smtClean="0"/>
              <a:t>Schlechtesten</a:t>
            </a:r>
            <a:r>
              <a:rPr lang="en-US" dirty="0" smtClean="0"/>
              <a:t>?</a:t>
            </a:r>
          </a:p>
          <a:p>
            <a:r>
              <a:rPr lang="en-US" dirty="0" smtClean="0"/>
              <a:t>JIT Compilation?</a:t>
            </a:r>
            <a:r>
              <a:rPr lang="de-DE" dirty="0" smtClean="0"/>
              <a:t> Warmup?</a:t>
            </a:r>
          </a:p>
          <a:p>
            <a:r>
              <a:rPr lang="en-US" dirty="0" err="1" smtClean="0"/>
              <a:t>Verschiedene</a:t>
            </a:r>
            <a:r>
              <a:rPr lang="en-US" dirty="0" smtClean="0"/>
              <a:t> </a:t>
            </a:r>
            <a:r>
              <a:rPr lang="en-US" dirty="0" err="1" smtClean="0"/>
              <a:t>Eingabedaten</a:t>
            </a:r>
            <a:r>
              <a:rPr lang="en-US" dirty="0" smtClean="0"/>
              <a:t>? (</a:t>
            </a:r>
            <a:r>
              <a:rPr lang="en-US" dirty="0" err="1" smtClean="0"/>
              <a:t>klein</a:t>
            </a:r>
            <a:r>
              <a:rPr lang="en-US" dirty="0" smtClean="0"/>
              <a:t>-gross, </a:t>
            </a:r>
            <a:r>
              <a:rPr lang="en-US" dirty="0" err="1" smtClean="0"/>
              <a:t>zufaellig</a:t>
            </a:r>
            <a:r>
              <a:rPr lang="en-US" dirty="0" smtClean="0"/>
              <a:t>, </a:t>
            </a:r>
            <a:r>
              <a:rPr lang="en-US" dirty="0" err="1" smtClean="0"/>
              <a:t>halbsortiert</a:t>
            </a:r>
            <a:r>
              <a:rPr lang="en-US" dirty="0" smtClean="0"/>
              <a:t>, …)</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220920786"/>
      </p:ext>
    </p:extLst>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mp:transition xmlns:mp="http://schemas.microsoft.com/office/mac/powerpoint/2008/mai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Kein</a:t>
            </a:r>
            <a:r>
              <a:rPr lang="en-US" dirty="0" smtClean="0"/>
              <a:t> </a:t>
            </a:r>
            <a:r>
              <a:rPr lang="en-US" dirty="0" err="1" smtClean="0"/>
              <a:t>perfekter</a:t>
            </a:r>
            <a:r>
              <a:rPr lang="en-US" dirty="0" smtClean="0"/>
              <a:t> Benchmark</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50</a:t>
            </a:fld>
            <a:endParaRPr lang="en-US"/>
          </a:p>
        </p:txBody>
      </p:sp>
      <p:sp>
        <p:nvSpPr>
          <p:cNvPr id="4" name="Content Placeholder 3"/>
          <p:cNvSpPr>
            <a:spLocks noGrp="1"/>
          </p:cNvSpPr>
          <p:nvPr>
            <p:ph sz="quarter" idx="1"/>
          </p:nvPr>
        </p:nvSpPr>
        <p:spPr/>
        <p:txBody>
          <a:bodyPr>
            <a:normAutofit/>
          </a:bodyPr>
          <a:lstStyle/>
          <a:p>
            <a:r>
              <a:rPr lang="en-US" dirty="0" err="1" smtClean="0"/>
              <a:t>Mehr</a:t>
            </a:r>
            <a:r>
              <a:rPr lang="en-US" dirty="0" smtClean="0"/>
              <a:t> </a:t>
            </a:r>
            <a:r>
              <a:rPr lang="en-US" dirty="0" err="1" smtClean="0"/>
              <a:t>Messungen</a:t>
            </a:r>
            <a:r>
              <a:rPr lang="en-US" dirty="0" smtClean="0"/>
              <a:t>, </a:t>
            </a:r>
            <a:r>
              <a:rPr lang="en-US" dirty="0" err="1" smtClean="0"/>
              <a:t>mehr</a:t>
            </a:r>
            <a:r>
              <a:rPr lang="en-US" dirty="0" smtClean="0"/>
              <a:t> Scenarios, </a:t>
            </a:r>
            <a:r>
              <a:rPr lang="en-US" dirty="0" err="1" smtClean="0"/>
              <a:t>mehr</a:t>
            </a:r>
            <a:r>
              <a:rPr lang="en-US" dirty="0" smtClean="0"/>
              <a:t> Parameter =&gt; </a:t>
            </a:r>
            <a:r>
              <a:rPr lang="en-US" dirty="0" err="1" smtClean="0"/>
              <a:t>i.d.R</a:t>
            </a:r>
            <a:r>
              <a:rPr lang="en-US" dirty="0" smtClean="0"/>
              <a:t>. </a:t>
            </a:r>
            <a:r>
              <a:rPr lang="en-US" dirty="0" err="1" smtClean="0"/>
              <a:t>mehr</a:t>
            </a:r>
            <a:r>
              <a:rPr lang="en-US" dirty="0" smtClean="0"/>
              <a:t> </a:t>
            </a:r>
            <a:r>
              <a:rPr lang="en-US" dirty="0" err="1" smtClean="0"/>
              <a:t>Aufwand</a:t>
            </a:r>
            <a:r>
              <a:rPr lang="en-US" dirty="0" smtClean="0"/>
              <a:t>, </a:t>
            </a:r>
            <a:r>
              <a:rPr lang="en-US" dirty="0" err="1" smtClean="0"/>
              <a:t>aber</a:t>
            </a:r>
            <a:r>
              <a:rPr lang="en-US" dirty="0" smtClean="0"/>
              <a:t> </a:t>
            </a:r>
            <a:r>
              <a:rPr lang="en-US" dirty="0" err="1" smtClean="0"/>
              <a:t>genauer</a:t>
            </a:r>
            <a:r>
              <a:rPr lang="en-US" dirty="0" smtClean="0"/>
              <a:t> </a:t>
            </a:r>
          </a:p>
          <a:p>
            <a:r>
              <a:rPr lang="en-US" dirty="0" err="1" smtClean="0"/>
              <a:t>Alles</a:t>
            </a:r>
            <a:r>
              <a:rPr lang="en-US" dirty="0" smtClean="0"/>
              <a:t> </a:t>
            </a:r>
            <a:r>
              <a:rPr lang="en-US" dirty="0" err="1" smtClean="0"/>
              <a:t>kann</a:t>
            </a:r>
            <a:r>
              <a:rPr lang="en-US" dirty="0" smtClean="0"/>
              <a:t> </a:t>
            </a:r>
            <a:r>
              <a:rPr lang="en-US" dirty="0" err="1" smtClean="0"/>
              <a:t>nicht</a:t>
            </a:r>
            <a:r>
              <a:rPr lang="en-US" dirty="0" smtClean="0"/>
              <a:t> </a:t>
            </a:r>
            <a:r>
              <a:rPr lang="en-US" dirty="0" err="1" smtClean="0"/>
              <a:t>beruecksichtig</a:t>
            </a:r>
            <a:r>
              <a:rPr lang="en-US" dirty="0" smtClean="0"/>
              <a:t> </a:t>
            </a:r>
            <a:r>
              <a:rPr lang="en-US" dirty="0" err="1" smtClean="0"/>
              <a:t>werden</a:t>
            </a:r>
            <a:endParaRPr lang="en-US" dirty="0" smtClean="0"/>
          </a:p>
          <a:p>
            <a:r>
              <a:rPr lang="en-US" dirty="0" err="1" smtClean="0"/>
              <a:t>Leben</a:t>
            </a:r>
            <a:r>
              <a:rPr lang="en-US" dirty="0" smtClean="0"/>
              <a:t> </a:t>
            </a:r>
            <a:r>
              <a:rPr lang="en-US" dirty="0" err="1" smtClean="0"/>
              <a:t>mit</a:t>
            </a:r>
            <a:r>
              <a:rPr lang="en-US" dirty="0" smtClean="0"/>
              <a:t> </a:t>
            </a:r>
            <a:r>
              <a:rPr lang="en-US" dirty="0" err="1" smtClean="0"/>
              <a:t>Ungenauigkeit</a:t>
            </a:r>
            <a:endParaRPr lang="en-US" dirty="0" smtClean="0"/>
          </a:p>
          <a:p>
            <a:endParaRPr lang="en-US" b="1" dirty="0" smtClean="0"/>
          </a:p>
          <a:p>
            <a:r>
              <a:rPr lang="en-US" b="1" dirty="0" smtClean="0"/>
              <a:t>Balance </a:t>
            </a:r>
            <a:r>
              <a:rPr lang="en-US" b="1" dirty="0" err="1" smtClean="0"/>
              <a:t>Genauigkeit</a:t>
            </a:r>
            <a:r>
              <a:rPr lang="en-US" b="1" dirty="0" smtClean="0"/>
              <a:t> – </a:t>
            </a:r>
            <a:r>
              <a:rPr lang="en-US" b="1" dirty="0" err="1" smtClean="0"/>
              <a:t>Aufwand</a:t>
            </a:r>
            <a:endParaRPr lang="en-US" dirty="0" smtClean="0"/>
          </a:p>
          <a:p>
            <a:r>
              <a:rPr lang="en-US" dirty="0" err="1" smtClean="0"/>
              <a:t>Abhaengig</a:t>
            </a:r>
            <a:r>
              <a:rPr lang="en-US" dirty="0" smtClean="0"/>
              <a:t> von </a:t>
            </a:r>
            <a:r>
              <a:rPr lang="en-US" dirty="0" err="1" smtClean="0"/>
              <a:t>Effektgroesse</a:t>
            </a:r>
            <a:r>
              <a:rPr lang="en-US" dirty="0" smtClean="0"/>
              <a:t> und </a:t>
            </a:r>
            <a:r>
              <a:rPr lang="en-US" dirty="0" err="1" smtClean="0"/>
              <a:t>Bedeutung</a:t>
            </a:r>
            <a:r>
              <a:rPr lang="en-US" dirty="0" smtClean="0"/>
              <a:t> des </a:t>
            </a:r>
            <a:r>
              <a:rPr lang="en-US" dirty="0" err="1" smtClean="0"/>
              <a:t>Ergebnisses</a:t>
            </a:r>
            <a:endParaRPr lang="en-US" dirty="0" smtClean="0"/>
          </a:p>
          <a:p>
            <a:pPr lvl="1"/>
            <a:r>
              <a:rPr lang="en-US" dirty="0" smtClean="0"/>
              <a:t>2% vs. 8x </a:t>
            </a:r>
            <a:r>
              <a:rPr lang="en-US" dirty="0" err="1" smtClean="0"/>
              <a:t>Beschleunigung</a:t>
            </a:r>
            <a:endParaRPr lang="en-US" dirty="0" smtClean="0"/>
          </a:p>
          <a:p>
            <a:pPr lvl="1"/>
            <a:r>
              <a:rPr lang="en-US" dirty="0" err="1"/>
              <a:t>Performancegewinn</a:t>
            </a:r>
            <a:r>
              <a:rPr lang="en-US" dirty="0"/>
              <a:t> </a:t>
            </a:r>
            <a:r>
              <a:rPr lang="en-US" dirty="0" err="1"/>
              <a:t>als</a:t>
            </a:r>
            <a:r>
              <a:rPr lang="en-US" dirty="0"/>
              <a:t> </a:t>
            </a:r>
            <a:r>
              <a:rPr lang="en-US" dirty="0" err="1"/>
              <a:t>Ziel</a:t>
            </a:r>
            <a:r>
              <a:rPr lang="en-US" dirty="0"/>
              <a:t> </a:t>
            </a:r>
            <a:r>
              <a:rPr lang="en-US" dirty="0" smtClean="0"/>
              <a:t>vs. Demonstration von </a:t>
            </a:r>
            <a:r>
              <a:rPr lang="en-US" dirty="0" err="1" smtClean="0"/>
              <a:t>Praktikabilitaet</a:t>
            </a:r>
            <a:endParaRPr lang="de-DE"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0048206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Diskussion</a:t>
            </a:r>
            <a:r>
              <a:rPr lang="en-US" dirty="0" smtClean="0"/>
              <a:t>: State of the Art</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51</a:t>
            </a:fld>
            <a:endParaRPr lang="en-US"/>
          </a:p>
        </p:txBody>
      </p:sp>
      <p:sp>
        <p:nvSpPr>
          <p:cNvPr id="4" name="Content Placeholder 3"/>
          <p:cNvSpPr>
            <a:spLocks noGrp="1"/>
          </p:cNvSpPr>
          <p:nvPr>
            <p:ph sz="quarter" idx="1"/>
          </p:nvPr>
        </p:nvSpPr>
        <p:spPr/>
        <p:txBody>
          <a:bodyPr/>
          <a:lstStyle/>
          <a:p>
            <a:r>
              <a:rPr lang="en-US" dirty="0" err="1" smtClean="0"/>
              <a:t>Pragmatismus</a:t>
            </a:r>
            <a:r>
              <a:rPr lang="en-US" dirty="0" smtClean="0"/>
              <a:t>: Was </a:t>
            </a:r>
            <a:r>
              <a:rPr lang="en-US" dirty="0" err="1" smtClean="0"/>
              <a:t>ist</a:t>
            </a:r>
            <a:r>
              <a:rPr lang="en-US" dirty="0" smtClean="0"/>
              <a:t> </a:t>
            </a:r>
            <a:r>
              <a:rPr lang="en-US" dirty="0" err="1" smtClean="0"/>
              <a:t>zur</a:t>
            </a:r>
            <a:r>
              <a:rPr lang="en-US" dirty="0" smtClean="0"/>
              <a:t> </a:t>
            </a:r>
            <a:r>
              <a:rPr lang="en-US" dirty="0" err="1" smtClean="0"/>
              <a:t>Zeit</a:t>
            </a:r>
            <a:r>
              <a:rPr lang="en-US" dirty="0" smtClean="0"/>
              <a:t> </a:t>
            </a:r>
            <a:r>
              <a:rPr lang="en-US" dirty="0" err="1" smtClean="0"/>
              <a:t>akzeptiert</a:t>
            </a:r>
            <a:endParaRPr lang="en-US" dirty="0" smtClean="0"/>
          </a:p>
          <a:p>
            <a:pPr lvl="1"/>
            <a:r>
              <a:rPr lang="en-US" dirty="0" err="1" smtClean="0"/>
              <a:t>nicht</a:t>
            </a:r>
            <a:r>
              <a:rPr lang="en-US" dirty="0" smtClean="0"/>
              <a:t> </a:t>
            </a:r>
            <a:r>
              <a:rPr lang="en-US" dirty="0" err="1" smtClean="0"/>
              <a:t>perfektionieren</a:t>
            </a:r>
            <a:r>
              <a:rPr lang="en-US" dirty="0" smtClean="0"/>
              <a:t> </a:t>
            </a:r>
            <a:r>
              <a:rPr lang="en-US" dirty="0" err="1" smtClean="0"/>
              <a:t>jenseits</a:t>
            </a:r>
            <a:endParaRPr lang="en-US" dirty="0" smtClean="0"/>
          </a:p>
          <a:p>
            <a:r>
              <a:rPr lang="en-US" dirty="0" err="1" smtClean="0"/>
              <a:t>Idealismus</a:t>
            </a:r>
            <a:r>
              <a:rPr lang="en-US" dirty="0" smtClean="0"/>
              <a:t>: Was </a:t>
            </a:r>
            <a:r>
              <a:rPr lang="en-US" dirty="0" err="1" smtClean="0"/>
              <a:t>sollte</a:t>
            </a:r>
            <a:r>
              <a:rPr lang="en-US" dirty="0" smtClean="0"/>
              <a:t> State of the Art </a:t>
            </a:r>
            <a:r>
              <a:rPr lang="en-US" dirty="0" err="1" smtClean="0"/>
              <a:t>sein</a:t>
            </a:r>
            <a:r>
              <a:rPr lang="en-US" dirty="0" smtClean="0"/>
              <a:t>?</a:t>
            </a:r>
          </a:p>
          <a:p>
            <a:r>
              <a:rPr lang="en-US" dirty="0" err="1" smtClean="0"/>
              <a:t>Akzeptierte</a:t>
            </a:r>
            <a:r>
              <a:rPr lang="en-US" dirty="0" smtClean="0"/>
              <a:t> Standards </a:t>
            </a:r>
            <a:r>
              <a:rPr lang="en-US" dirty="0" err="1" smtClean="0"/>
              <a:t>fehlen</a:t>
            </a:r>
            <a:r>
              <a:rPr lang="en-US" dirty="0" smtClean="0"/>
              <a:t> oft</a:t>
            </a:r>
            <a:endParaRPr lang="de-DE"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433356447"/>
      </p:ext>
    </p:extLst>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Aufgaben</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52</a:t>
            </a:fld>
            <a:endParaRPr lang="en-US"/>
          </a:p>
        </p:txBody>
      </p:sp>
      <p:sp>
        <p:nvSpPr>
          <p:cNvPr id="4" name="Content Placeholder 3"/>
          <p:cNvSpPr>
            <a:spLocks noGrp="1"/>
          </p:cNvSpPr>
          <p:nvPr>
            <p:ph sz="quarter" idx="1"/>
          </p:nvPr>
        </p:nvSpPr>
        <p:spPr/>
        <p:txBody>
          <a:bodyPr/>
          <a:lstStyle/>
          <a:p>
            <a:r>
              <a:rPr lang="en-US" dirty="0" err="1" smtClean="0"/>
              <a:t>Schlagen</a:t>
            </a:r>
            <a:r>
              <a:rPr lang="en-US" dirty="0" smtClean="0"/>
              <a:t> </a:t>
            </a:r>
            <a:r>
              <a:rPr lang="en-US" dirty="0" err="1" smtClean="0"/>
              <a:t>Sie</a:t>
            </a:r>
            <a:r>
              <a:rPr lang="en-US" dirty="0" smtClean="0"/>
              <a:t> </a:t>
            </a:r>
            <a:r>
              <a:rPr lang="en-US" dirty="0" err="1" smtClean="0"/>
              <a:t>ein</a:t>
            </a:r>
            <a:r>
              <a:rPr lang="en-US" dirty="0" smtClean="0"/>
              <a:t> </a:t>
            </a:r>
            <a:r>
              <a:rPr lang="en-US" dirty="0" err="1" smtClean="0"/>
              <a:t>V</a:t>
            </a:r>
            <a:r>
              <a:rPr lang="en-US" dirty="0" err="1" smtClean="0"/>
              <a:t>orgehen</a:t>
            </a:r>
            <a:r>
              <a:rPr lang="en-US" dirty="0" smtClean="0"/>
              <a:t> </a:t>
            </a:r>
            <a:r>
              <a:rPr lang="en-US" dirty="0" err="1" smtClean="0"/>
              <a:t>vor</a:t>
            </a:r>
            <a:r>
              <a:rPr lang="en-US" dirty="0" smtClean="0"/>
              <a:t>, </a:t>
            </a:r>
            <a:r>
              <a:rPr lang="en-US" dirty="0" smtClean="0"/>
              <a:t>um </a:t>
            </a:r>
            <a:r>
              <a:rPr lang="en-US" dirty="0" err="1" smtClean="0"/>
              <a:t>folgende</a:t>
            </a:r>
            <a:r>
              <a:rPr lang="en-US" dirty="0" smtClean="0"/>
              <a:t> </a:t>
            </a:r>
            <a:r>
              <a:rPr lang="en-US" dirty="0" err="1" smtClean="0"/>
              <a:t>Loesungen</a:t>
            </a:r>
            <a:r>
              <a:rPr lang="en-US" dirty="0" smtClean="0"/>
              <a:t> </a:t>
            </a:r>
            <a:r>
              <a:rPr lang="en-US" dirty="0" err="1" smtClean="0"/>
              <a:t>zu</a:t>
            </a:r>
            <a:r>
              <a:rPr lang="en-US" dirty="0" smtClean="0"/>
              <a:t> </a:t>
            </a:r>
            <a:r>
              <a:rPr lang="en-US" dirty="0" err="1" smtClean="0"/>
              <a:t>evaluieren</a:t>
            </a:r>
            <a:r>
              <a:rPr lang="en-US" dirty="0" smtClean="0"/>
              <a:t>:</a:t>
            </a:r>
          </a:p>
          <a:p>
            <a:pPr lvl="1"/>
            <a:r>
              <a:rPr lang="en-US" dirty="0" smtClean="0"/>
              <a:t>Die JavaScript-Engine von Browser X </a:t>
            </a:r>
            <a:r>
              <a:rPr lang="en-US" dirty="0" err="1" smtClean="0"/>
              <a:t>ist</a:t>
            </a:r>
            <a:r>
              <a:rPr lang="en-US" dirty="0" smtClean="0"/>
              <a:t> 20% </a:t>
            </a:r>
            <a:r>
              <a:rPr lang="en-US" dirty="0" err="1" smtClean="0"/>
              <a:t>schneller</a:t>
            </a:r>
            <a:r>
              <a:rPr lang="en-US" dirty="0" smtClean="0"/>
              <a:t> </a:t>
            </a:r>
            <a:r>
              <a:rPr lang="en-US" dirty="0" err="1" smtClean="0"/>
              <a:t>als</a:t>
            </a:r>
            <a:r>
              <a:rPr lang="en-US" dirty="0" smtClean="0"/>
              <a:t> die </a:t>
            </a:r>
            <a:r>
              <a:rPr lang="en-US" dirty="0" err="1" smtClean="0"/>
              <a:t>Vorgaengerversion</a:t>
            </a:r>
            <a:endParaRPr lang="en-US" dirty="0" smtClean="0"/>
          </a:p>
          <a:p>
            <a:pPr lvl="1"/>
            <a:r>
              <a:rPr lang="en-US" dirty="0" smtClean="0"/>
              <a:t>Der </a:t>
            </a:r>
            <a:r>
              <a:rPr lang="en-US" dirty="0" err="1" smtClean="0"/>
              <a:t>Algorithmus</a:t>
            </a:r>
            <a:r>
              <a:rPr lang="en-US" dirty="0" smtClean="0"/>
              <a:t> X </a:t>
            </a:r>
            <a:r>
              <a:rPr lang="en-US" dirty="0" err="1" smtClean="0"/>
              <a:t>kann</a:t>
            </a:r>
            <a:r>
              <a:rPr lang="en-US" dirty="0" smtClean="0"/>
              <a:t> </a:t>
            </a:r>
            <a:r>
              <a:rPr lang="en-US" dirty="0" err="1" smtClean="0"/>
              <a:t>eine</a:t>
            </a:r>
            <a:r>
              <a:rPr lang="en-US" dirty="0" smtClean="0"/>
              <a:t> </a:t>
            </a:r>
            <a:r>
              <a:rPr lang="en-US" dirty="0" err="1" smtClean="0"/>
              <a:t>angenaeherte</a:t>
            </a:r>
            <a:r>
              <a:rPr lang="en-US" dirty="0" smtClean="0"/>
              <a:t> </a:t>
            </a:r>
            <a:r>
              <a:rPr lang="en-US" dirty="0" err="1" smtClean="0"/>
              <a:t>Loesung</a:t>
            </a:r>
            <a:r>
              <a:rPr lang="en-US" dirty="0" smtClean="0"/>
              <a:t> </a:t>
            </a:r>
            <a:r>
              <a:rPr lang="en-US" dirty="0" err="1" smtClean="0"/>
              <a:t>fuer</a:t>
            </a:r>
            <a:r>
              <a:rPr lang="en-US" dirty="0" smtClean="0"/>
              <a:t> das Traveling-Salesman-Problem in </a:t>
            </a:r>
            <a:r>
              <a:rPr lang="en-US" dirty="0" err="1" smtClean="0"/>
              <a:t>linearer</a:t>
            </a:r>
            <a:r>
              <a:rPr lang="en-US" dirty="0" smtClean="0"/>
              <a:t> </a:t>
            </a:r>
            <a:r>
              <a:rPr lang="en-US" dirty="0" err="1" smtClean="0"/>
              <a:t>statt</a:t>
            </a:r>
            <a:r>
              <a:rPr lang="en-US" dirty="0" smtClean="0"/>
              <a:t> </a:t>
            </a:r>
            <a:r>
              <a:rPr lang="en-US" dirty="0" err="1" smtClean="0"/>
              <a:t>exponentieller</a:t>
            </a:r>
            <a:r>
              <a:rPr lang="en-US" dirty="0" smtClean="0"/>
              <a:t> </a:t>
            </a:r>
            <a:r>
              <a:rPr lang="en-US" dirty="0" err="1" smtClean="0"/>
              <a:t>Zeit</a:t>
            </a:r>
            <a:r>
              <a:rPr lang="en-US" dirty="0" smtClean="0"/>
              <a:t> </a:t>
            </a:r>
            <a:r>
              <a:rPr lang="en-US" dirty="0" err="1" smtClean="0"/>
              <a:t>berechnen</a:t>
            </a:r>
            <a:endParaRPr lang="en-US" dirty="0" smtClean="0"/>
          </a:p>
          <a:p>
            <a:pPr lvl="1"/>
            <a:r>
              <a:rPr lang="en-US" dirty="0" smtClean="0"/>
              <a:t>Der </a:t>
            </a:r>
            <a:r>
              <a:rPr lang="en-US" dirty="0" err="1" smtClean="0"/>
              <a:t>Vorschlag</a:t>
            </a:r>
            <a:r>
              <a:rPr lang="en-US" dirty="0" smtClean="0"/>
              <a:t> </a:t>
            </a:r>
            <a:r>
              <a:rPr lang="en-US" dirty="0" err="1" smtClean="0"/>
              <a:t>zur</a:t>
            </a:r>
            <a:r>
              <a:rPr lang="en-US" dirty="0" smtClean="0"/>
              <a:t> </a:t>
            </a:r>
            <a:r>
              <a:rPr lang="en-US" dirty="0" err="1" smtClean="0"/>
              <a:t>neuen</a:t>
            </a:r>
            <a:r>
              <a:rPr lang="en-US" dirty="0" smtClean="0"/>
              <a:t> </a:t>
            </a:r>
            <a:r>
              <a:rPr lang="en-US" dirty="0" err="1" smtClean="0"/>
              <a:t>Speicherverwaltung</a:t>
            </a:r>
            <a:r>
              <a:rPr lang="en-US" dirty="0" smtClean="0"/>
              <a:t> von Linux </a:t>
            </a:r>
            <a:r>
              <a:rPr lang="en-US" dirty="0" err="1" smtClean="0"/>
              <a:t>verringert</a:t>
            </a:r>
            <a:r>
              <a:rPr lang="en-US" dirty="0" smtClean="0"/>
              <a:t> den </a:t>
            </a:r>
            <a:r>
              <a:rPr lang="en-US" dirty="0" err="1" smtClean="0"/>
              <a:t>Speicherbedarf</a:t>
            </a:r>
            <a:r>
              <a:rPr lang="en-US" dirty="0" smtClean="0"/>
              <a:t> von </a:t>
            </a:r>
            <a:r>
              <a:rPr lang="en-US" dirty="0" err="1" smtClean="0"/>
              <a:t>Anwendungen</a:t>
            </a:r>
            <a:r>
              <a:rPr lang="en-US" dirty="0" smtClean="0"/>
              <a:t> um </a:t>
            </a:r>
            <a:r>
              <a:rPr lang="en-US" dirty="0" err="1" smtClean="0"/>
              <a:t>etwa</a:t>
            </a:r>
            <a:r>
              <a:rPr lang="en-US" dirty="0" smtClean="0"/>
              <a:t> 2% </a:t>
            </a:r>
          </a:p>
          <a:p>
            <a:pPr lvl="1"/>
            <a:r>
              <a:rPr lang="en-US" dirty="0" err="1" smtClean="0"/>
              <a:t>Ein</a:t>
            </a:r>
            <a:r>
              <a:rPr lang="en-US" dirty="0" smtClean="0"/>
              <a:t> </a:t>
            </a:r>
            <a:r>
              <a:rPr lang="en-US" dirty="0" err="1" smtClean="0"/>
              <a:t>neues</a:t>
            </a:r>
            <a:r>
              <a:rPr lang="en-US" dirty="0" smtClean="0"/>
              <a:t> </a:t>
            </a:r>
            <a:r>
              <a:rPr lang="en-US" dirty="0" err="1" smtClean="0"/>
              <a:t>NoSQL-Datenbanksystem</a:t>
            </a:r>
            <a:r>
              <a:rPr lang="en-US" dirty="0" smtClean="0"/>
              <a:t> </a:t>
            </a:r>
            <a:r>
              <a:rPr lang="en-US" dirty="0" err="1" smtClean="0"/>
              <a:t>verspricht</a:t>
            </a:r>
            <a:r>
              <a:rPr lang="en-US" dirty="0" smtClean="0"/>
              <a:t> </a:t>
            </a:r>
            <a:r>
              <a:rPr lang="en-US" dirty="0" err="1" smtClean="0"/>
              <a:t>bessere</a:t>
            </a:r>
            <a:r>
              <a:rPr lang="en-US" dirty="0" smtClean="0"/>
              <a:t> Performance </a:t>
            </a:r>
            <a:r>
              <a:rPr lang="en-US" dirty="0" err="1" smtClean="0"/>
              <a:t>gegenueber</a:t>
            </a:r>
            <a:r>
              <a:rPr lang="en-US" dirty="0" smtClean="0"/>
              <a:t> </a:t>
            </a:r>
            <a:r>
              <a:rPr lang="en-US" dirty="0" err="1" smtClean="0"/>
              <a:t>relationalen</a:t>
            </a:r>
            <a:r>
              <a:rPr lang="en-US" dirty="0" smtClean="0"/>
              <a:t> </a:t>
            </a:r>
            <a:r>
              <a:rPr lang="en-US" dirty="0" err="1" smtClean="0"/>
              <a:t>Datenbanken</a:t>
            </a:r>
            <a:endParaRPr lang="en-US" dirty="0" smtClean="0"/>
          </a:p>
          <a:p>
            <a:pPr lvl="1"/>
            <a:r>
              <a:rPr lang="en-US" dirty="0" smtClean="0"/>
              <a:t>C-</a:t>
            </a:r>
            <a:r>
              <a:rPr lang="en-US" dirty="0" err="1" smtClean="0"/>
              <a:t>Programme</a:t>
            </a:r>
            <a:r>
              <a:rPr lang="en-US" dirty="0" smtClean="0"/>
              <a:t> </a:t>
            </a:r>
            <a:r>
              <a:rPr lang="en-US" dirty="0" err="1" smtClean="0"/>
              <a:t>sind</a:t>
            </a:r>
            <a:r>
              <a:rPr lang="en-US" dirty="0" smtClean="0"/>
              <a:t> </a:t>
            </a:r>
            <a:r>
              <a:rPr lang="en-US" dirty="0" err="1" smtClean="0"/>
              <a:t>schneller</a:t>
            </a:r>
            <a:r>
              <a:rPr lang="en-US" dirty="0" smtClean="0"/>
              <a:t> </a:t>
            </a:r>
            <a:r>
              <a:rPr lang="en-US" dirty="0" err="1" smtClean="0"/>
              <a:t>als</a:t>
            </a:r>
            <a:r>
              <a:rPr lang="en-US" dirty="0" smtClean="0"/>
              <a:t> Java-</a:t>
            </a:r>
            <a:r>
              <a:rPr lang="en-US" dirty="0" err="1" smtClean="0"/>
              <a:t>Programme</a:t>
            </a:r>
            <a:endParaRPr lang="de-DE"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255503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Messergebnisse</a:t>
            </a:r>
            <a:r>
              <a:rPr lang="en-US" dirty="0" smtClean="0"/>
              <a:t> </a:t>
            </a:r>
            <a:r>
              <a:rPr lang="en-US" dirty="0" err="1" smtClean="0"/>
              <a:t>berichten</a:t>
            </a:r>
            <a:endParaRPr lang="de-DE" dirty="0"/>
          </a:p>
        </p:txBody>
      </p:sp>
      <p:sp>
        <p:nvSpPr>
          <p:cNvPr id="6" name="Text Placeholder 5"/>
          <p:cNvSpPr>
            <a:spLocks noGrp="1"/>
          </p:cNvSpPr>
          <p:nvPr>
            <p:ph type="body" idx="1"/>
          </p:nvPr>
        </p:nvSpPr>
        <p:spPr/>
        <p:txBody>
          <a:bodyPr/>
          <a:lstStyle/>
          <a:p>
            <a:endParaRPr lang="de-DE"/>
          </a:p>
        </p:txBody>
      </p:sp>
      <p:sp>
        <p:nvSpPr>
          <p:cNvPr id="4" name="Slide Number Placeholder 3"/>
          <p:cNvSpPr>
            <a:spLocks noGrp="1"/>
          </p:cNvSpPr>
          <p:nvPr>
            <p:ph type="sldNum" sz="quarter" idx="12"/>
          </p:nvPr>
        </p:nvSpPr>
        <p:spPr/>
        <p:txBody>
          <a:bodyPr/>
          <a:lstStyle/>
          <a:p>
            <a:fld id="{5120A1DE-653D-4572-B368-446231BC2768}" type="slidenum">
              <a:rPr lang="en-US" smtClean="0"/>
              <a:pPr/>
              <a:t>53</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3050864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Struktur</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54</a:t>
            </a:fld>
            <a:endParaRPr lang="en-US"/>
          </a:p>
        </p:txBody>
      </p:sp>
      <p:sp>
        <p:nvSpPr>
          <p:cNvPr id="4" name="Content Placeholder 3"/>
          <p:cNvSpPr>
            <a:spLocks noGrp="1"/>
          </p:cNvSpPr>
          <p:nvPr>
            <p:ph sz="quarter" idx="1"/>
          </p:nvPr>
        </p:nvSpPr>
        <p:spPr/>
        <p:txBody>
          <a:bodyPr>
            <a:normAutofit/>
          </a:bodyPr>
          <a:lstStyle/>
          <a:p>
            <a:r>
              <a:rPr lang="en-US" dirty="0" err="1" smtClean="0"/>
              <a:t>Trennung</a:t>
            </a:r>
            <a:r>
              <a:rPr lang="en-US" dirty="0" smtClean="0"/>
              <a:t>: </a:t>
            </a:r>
            <a:r>
              <a:rPr lang="en-US" dirty="0" err="1" smtClean="0"/>
              <a:t>Ziele</a:t>
            </a:r>
            <a:r>
              <a:rPr lang="en-US" dirty="0" smtClean="0"/>
              <a:t> – </a:t>
            </a:r>
            <a:r>
              <a:rPr lang="en-US" dirty="0" err="1" smtClean="0"/>
              <a:t>Aufbau</a:t>
            </a:r>
            <a:r>
              <a:rPr lang="en-US" dirty="0" smtClean="0"/>
              <a:t> – </a:t>
            </a:r>
            <a:r>
              <a:rPr lang="en-US" dirty="0" err="1" smtClean="0"/>
              <a:t>Daten</a:t>
            </a:r>
            <a:r>
              <a:rPr lang="en-US" dirty="0" smtClean="0"/>
              <a:t> – Interpretation</a:t>
            </a:r>
          </a:p>
          <a:p>
            <a:r>
              <a:rPr lang="en-US" dirty="0" err="1" smtClean="0"/>
              <a:t>Ziele</a:t>
            </a:r>
            <a:endParaRPr lang="en-US" dirty="0" smtClean="0"/>
          </a:p>
          <a:p>
            <a:pPr lvl="1"/>
            <a:r>
              <a:rPr lang="en-US" dirty="0" smtClean="0"/>
              <a:t>Was </a:t>
            </a:r>
            <a:r>
              <a:rPr lang="en-US" dirty="0" err="1" smtClean="0"/>
              <a:t>soll</a:t>
            </a:r>
            <a:r>
              <a:rPr lang="en-US" dirty="0" smtClean="0"/>
              <a:t> </a:t>
            </a:r>
            <a:r>
              <a:rPr lang="en-US" dirty="0" err="1" smtClean="0"/>
              <a:t>gemessen</a:t>
            </a:r>
            <a:r>
              <a:rPr lang="en-US" dirty="0" smtClean="0"/>
              <a:t> </a:t>
            </a:r>
            <a:r>
              <a:rPr lang="en-US" dirty="0" err="1" smtClean="0"/>
              <a:t>werden</a:t>
            </a:r>
            <a:r>
              <a:rPr lang="en-US" dirty="0" smtClean="0"/>
              <a:t> und </a:t>
            </a:r>
            <a:r>
              <a:rPr lang="en-US" dirty="0" err="1" smtClean="0"/>
              <a:t>warum</a:t>
            </a:r>
            <a:r>
              <a:rPr lang="en-US" dirty="0" smtClean="0"/>
              <a:t>?</a:t>
            </a:r>
          </a:p>
          <a:p>
            <a:pPr lvl="1"/>
            <a:r>
              <a:rPr lang="en-US" dirty="0" err="1" smtClean="0"/>
              <a:t>Welche</a:t>
            </a:r>
            <a:r>
              <a:rPr lang="en-US" dirty="0" smtClean="0"/>
              <a:t> </a:t>
            </a:r>
            <a:r>
              <a:rPr lang="en-US" dirty="0" err="1" smtClean="0"/>
              <a:t>Aussage</a:t>
            </a:r>
            <a:r>
              <a:rPr lang="en-US" dirty="0" smtClean="0"/>
              <a:t> </a:t>
            </a:r>
            <a:r>
              <a:rPr lang="en-US" dirty="0" err="1" smtClean="0"/>
              <a:t>soll</a:t>
            </a:r>
            <a:r>
              <a:rPr lang="en-US" dirty="0" smtClean="0"/>
              <a:t> </a:t>
            </a:r>
            <a:r>
              <a:rPr lang="en-US" dirty="0" err="1" smtClean="0"/>
              <a:t>belegt</a:t>
            </a:r>
            <a:r>
              <a:rPr lang="en-US" dirty="0" smtClean="0"/>
              <a:t>/</a:t>
            </a:r>
            <a:r>
              <a:rPr lang="en-US" dirty="0" err="1" smtClean="0"/>
              <a:t>widerlegt</a:t>
            </a:r>
            <a:r>
              <a:rPr lang="en-US" dirty="0" smtClean="0"/>
              <a:t> </a:t>
            </a:r>
            <a:r>
              <a:rPr lang="en-US" dirty="0" err="1" smtClean="0"/>
              <a:t>werden</a:t>
            </a:r>
            <a:r>
              <a:rPr lang="en-US" dirty="0" smtClean="0"/>
              <a:t>?</a:t>
            </a:r>
          </a:p>
          <a:p>
            <a:r>
              <a:rPr lang="en-US" dirty="0" err="1" smtClean="0"/>
              <a:t>Aufbau</a:t>
            </a:r>
            <a:endParaRPr lang="en-US" dirty="0" smtClean="0"/>
          </a:p>
          <a:p>
            <a:pPr lvl="1"/>
            <a:r>
              <a:rPr lang="en-US" dirty="0" err="1" smtClean="0"/>
              <a:t>Alle</a:t>
            </a:r>
            <a:r>
              <a:rPr lang="en-US" dirty="0" smtClean="0"/>
              <a:t> </a:t>
            </a:r>
            <a:r>
              <a:rPr lang="en-US" dirty="0" err="1" smtClean="0"/>
              <a:t>Informationen</a:t>
            </a:r>
            <a:r>
              <a:rPr lang="en-US" dirty="0" smtClean="0"/>
              <a:t>, </a:t>
            </a:r>
            <a:r>
              <a:rPr lang="en-US" dirty="0" smtClean="0"/>
              <a:t>die </a:t>
            </a:r>
            <a:r>
              <a:rPr lang="en-US" dirty="0" err="1" smtClean="0"/>
              <a:t>zur</a:t>
            </a:r>
            <a:r>
              <a:rPr lang="en-US" dirty="0" smtClean="0"/>
              <a:t> </a:t>
            </a:r>
            <a:r>
              <a:rPr lang="en-US" dirty="0" err="1" smtClean="0"/>
              <a:t>Replikation</a:t>
            </a:r>
            <a:r>
              <a:rPr lang="en-US" dirty="0" smtClean="0"/>
              <a:t> </a:t>
            </a:r>
            <a:r>
              <a:rPr lang="en-US" dirty="0" err="1" smtClean="0"/>
              <a:t>notwendig</a:t>
            </a:r>
            <a:r>
              <a:rPr lang="en-US" dirty="0" smtClean="0"/>
              <a:t> </a:t>
            </a:r>
            <a:r>
              <a:rPr lang="en-US" dirty="0" err="1" smtClean="0"/>
              <a:t>sind</a:t>
            </a:r>
            <a:endParaRPr lang="en-US" dirty="0" smtClean="0"/>
          </a:p>
          <a:p>
            <a:pPr lvl="1"/>
            <a:r>
              <a:rPr lang="en-US" dirty="0" err="1" smtClean="0"/>
              <a:t>Beschreibung</a:t>
            </a:r>
            <a:r>
              <a:rPr lang="en-US" dirty="0" smtClean="0"/>
              <a:t> </a:t>
            </a:r>
            <a:r>
              <a:rPr lang="en-US" dirty="0" err="1" smtClean="0"/>
              <a:t>Versuchskonzept</a:t>
            </a:r>
            <a:endParaRPr lang="en-US" dirty="0" smtClean="0"/>
          </a:p>
          <a:p>
            <a:pPr lvl="1"/>
            <a:r>
              <a:rPr lang="en-US" dirty="0" err="1" smtClean="0"/>
              <a:t>Beschreibung</a:t>
            </a:r>
            <a:r>
              <a:rPr lang="en-US" dirty="0" smtClean="0"/>
              <a:t> </a:t>
            </a:r>
            <a:r>
              <a:rPr lang="en-US" dirty="0" err="1" smtClean="0"/>
              <a:t>Daten</a:t>
            </a:r>
            <a:r>
              <a:rPr lang="en-US" dirty="0" smtClean="0"/>
              <a:t> (</a:t>
            </a:r>
            <a:r>
              <a:rPr lang="en-US" dirty="0" err="1" smtClean="0"/>
              <a:t>wenn</a:t>
            </a:r>
            <a:r>
              <a:rPr lang="en-US" dirty="0" smtClean="0"/>
              <a:t> </a:t>
            </a:r>
            <a:r>
              <a:rPr lang="en-US" dirty="0" err="1" smtClean="0"/>
              <a:t>moeglich</a:t>
            </a:r>
            <a:r>
              <a:rPr lang="en-US" dirty="0" smtClean="0"/>
              <a:t> </a:t>
            </a:r>
            <a:r>
              <a:rPr lang="en-US" dirty="0" err="1" smtClean="0"/>
              <a:t>verfuegbar</a:t>
            </a:r>
            <a:r>
              <a:rPr lang="en-US" dirty="0" smtClean="0"/>
              <a:t> </a:t>
            </a:r>
            <a:r>
              <a:rPr lang="en-US" dirty="0" err="1" smtClean="0"/>
              <a:t>machen</a:t>
            </a:r>
            <a:r>
              <a:rPr lang="en-US" dirty="0" smtClean="0"/>
              <a:t>)</a:t>
            </a:r>
          </a:p>
          <a:p>
            <a:pPr lvl="1"/>
            <a:r>
              <a:rPr lang="en-US" dirty="0" err="1" smtClean="0"/>
              <a:t>Wie</a:t>
            </a:r>
            <a:r>
              <a:rPr lang="en-US" dirty="0" smtClean="0"/>
              <a:t> </a:t>
            </a:r>
            <a:r>
              <a:rPr lang="en-US" dirty="0" err="1" smtClean="0"/>
              <a:t>gemessen</a:t>
            </a:r>
            <a:r>
              <a:rPr lang="en-US" dirty="0" smtClean="0"/>
              <a:t>, </a:t>
            </a:r>
            <a:r>
              <a:rPr lang="en-US" dirty="0" err="1" smtClean="0"/>
              <a:t>wie</a:t>
            </a:r>
            <a:r>
              <a:rPr lang="en-US" dirty="0" smtClean="0"/>
              <a:t> oft?</a:t>
            </a:r>
          </a:p>
          <a:p>
            <a:pPr lvl="1"/>
            <a:r>
              <a:rPr lang="en-US" dirty="0" err="1" smtClean="0"/>
              <a:t>Welche</a:t>
            </a:r>
            <a:r>
              <a:rPr lang="en-US" dirty="0" smtClean="0"/>
              <a:t> </a:t>
            </a:r>
            <a:r>
              <a:rPr lang="en-US" dirty="0" err="1" smtClean="0"/>
              <a:t>Einflussfaktoren</a:t>
            </a:r>
            <a:r>
              <a:rPr lang="en-US" dirty="0" smtClean="0"/>
              <a:t> </a:t>
            </a:r>
            <a:r>
              <a:rPr lang="en-US" dirty="0" err="1" smtClean="0"/>
              <a:t>kontrolliert</a:t>
            </a:r>
            <a:r>
              <a:rPr lang="en-US" dirty="0" smtClean="0"/>
              <a:t>?</a:t>
            </a:r>
          </a:p>
          <a:p>
            <a:pPr lvl="1"/>
            <a:r>
              <a:rPr lang="en-US" dirty="0" err="1" smtClean="0"/>
              <a:t>Verwendete</a:t>
            </a:r>
            <a:r>
              <a:rPr lang="en-US" dirty="0" smtClean="0"/>
              <a:t> Hardware?</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740542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Struktur</a:t>
            </a:r>
            <a:r>
              <a:rPr lang="en-US" dirty="0" smtClean="0"/>
              <a:t> (II)</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55</a:t>
            </a:fld>
            <a:endParaRPr lang="en-US"/>
          </a:p>
        </p:txBody>
      </p:sp>
      <p:sp>
        <p:nvSpPr>
          <p:cNvPr id="4" name="Content Placeholder 3"/>
          <p:cNvSpPr>
            <a:spLocks noGrp="1"/>
          </p:cNvSpPr>
          <p:nvPr>
            <p:ph sz="quarter" idx="1"/>
          </p:nvPr>
        </p:nvSpPr>
        <p:spPr/>
        <p:txBody>
          <a:bodyPr/>
          <a:lstStyle/>
          <a:p>
            <a:r>
              <a:rPr lang="en-US" dirty="0" err="1" smtClean="0"/>
              <a:t>Daten</a:t>
            </a:r>
            <a:endParaRPr lang="en-US" dirty="0" smtClean="0"/>
          </a:p>
          <a:p>
            <a:pPr lvl="1"/>
            <a:r>
              <a:rPr lang="en-US" dirty="0" err="1" smtClean="0"/>
              <a:t>Ergebnisse</a:t>
            </a:r>
            <a:r>
              <a:rPr lang="en-US" dirty="0" smtClean="0"/>
              <a:t> </a:t>
            </a:r>
            <a:r>
              <a:rPr lang="en-US" dirty="0" err="1" smtClean="0"/>
              <a:t>beschreiben</a:t>
            </a:r>
            <a:r>
              <a:rPr lang="en-US" dirty="0" smtClean="0"/>
              <a:t>, </a:t>
            </a:r>
            <a:r>
              <a:rPr lang="en-US" dirty="0" err="1" smtClean="0"/>
              <a:t>deskriptive</a:t>
            </a:r>
            <a:r>
              <a:rPr lang="en-US" dirty="0" smtClean="0"/>
              <a:t> </a:t>
            </a:r>
            <a:r>
              <a:rPr lang="en-US" dirty="0" err="1" smtClean="0"/>
              <a:t>Statistiken</a:t>
            </a:r>
            <a:r>
              <a:rPr lang="en-US" dirty="0" smtClean="0"/>
              <a:t> </a:t>
            </a:r>
            <a:br>
              <a:rPr lang="en-US" dirty="0" smtClean="0"/>
            </a:br>
            <a:r>
              <a:rPr lang="en-US" dirty="0" smtClean="0"/>
              <a:t>(</a:t>
            </a:r>
            <a:r>
              <a:rPr lang="en-US" dirty="0" err="1" smtClean="0"/>
              <a:t>Mittelwerte</a:t>
            </a:r>
            <a:r>
              <a:rPr lang="en-US" dirty="0" smtClean="0"/>
              <a:t>, Boxplots, </a:t>
            </a:r>
            <a:r>
              <a:rPr lang="en-US" dirty="0" err="1" smtClean="0"/>
              <a:t>Histogramme</a:t>
            </a:r>
            <a:r>
              <a:rPr lang="en-US" dirty="0" smtClean="0"/>
              <a:t>, </a:t>
            </a:r>
            <a:r>
              <a:rPr lang="en-US" dirty="0" err="1" smtClean="0"/>
              <a:t>Konfidenzintervalle</a:t>
            </a:r>
            <a:r>
              <a:rPr lang="en-US" dirty="0" smtClean="0"/>
              <a:t>, …)</a:t>
            </a:r>
          </a:p>
          <a:p>
            <a:pPr lvl="1"/>
            <a:r>
              <a:rPr lang="en-US" dirty="0" err="1" smtClean="0"/>
              <a:t>Hypothesen</a:t>
            </a:r>
            <a:r>
              <a:rPr lang="en-US" dirty="0" smtClean="0"/>
              <a:t> </a:t>
            </a:r>
            <a:r>
              <a:rPr lang="en-US" dirty="0" err="1" smtClean="0"/>
              <a:t>testen</a:t>
            </a:r>
            <a:r>
              <a:rPr lang="en-US" dirty="0" smtClean="0"/>
              <a:t> (t-Test, p-Wert, …)</a:t>
            </a:r>
          </a:p>
          <a:p>
            <a:pPr lvl="1"/>
            <a:r>
              <a:rPr lang="en-US" b="1" dirty="0" err="1" smtClean="0"/>
              <a:t>Objektiv</a:t>
            </a:r>
            <a:endParaRPr lang="en-US" b="1" dirty="0" smtClean="0"/>
          </a:p>
          <a:p>
            <a:r>
              <a:rPr lang="en-US" dirty="0" smtClean="0"/>
              <a:t>Interpretation/</a:t>
            </a:r>
            <a:r>
              <a:rPr lang="en-US" dirty="0" err="1" smtClean="0"/>
              <a:t>Diskussion</a:t>
            </a:r>
            <a:endParaRPr lang="en-US" dirty="0" smtClean="0"/>
          </a:p>
          <a:p>
            <a:pPr lvl="1"/>
            <a:r>
              <a:rPr lang="en-US" dirty="0" smtClean="0"/>
              <a:t>Was </a:t>
            </a:r>
            <a:r>
              <a:rPr lang="en-US" dirty="0" err="1" smtClean="0"/>
              <a:t>sagen</a:t>
            </a:r>
            <a:r>
              <a:rPr lang="en-US" dirty="0" smtClean="0"/>
              <a:t> die </a:t>
            </a:r>
            <a:r>
              <a:rPr lang="en-US" dirty="0" err="1" smtClean="0"/>
              <a:t>Daten</a:t>
            </a:r>
            <a:r>
              <a:rPr lang="en-US" dirty="0" smtClean="0"/>
              <a:t> (</a:t>
            </a:r>
            <a:r>
              <a:rPr lang="en-US" dirty="0" err="1" smtClean="0"/>
              <a:t>wahrscheinlich</a:t>
            </a:r>
            <a:r>
              <a:rPr lang="en-US" dirty="0" smtClean="0"/>
              <a:t>) </a:t>
            </a:r>
            <a:r>
              <a:rPr lang="en-US" dirty="0" err="1" smtClean="0"/>
              <a:t>aus</a:t>
            </a:r>
            <a:r>
              <a:rPr lang="en-US" dirty="0" smtClean="0"/>
              <a:t>?</a:t>
            </a:r>
          </a:p>
          <a:p>
            <a:pPr lvl="1"/>
            <a:r>
              <a:rPr lang="en-US" dirty="0" err="1" smtClean="0"/>
              <a:t>Warum</a:t>
            </a:r>
            <a:r>
              <a:rPr lang="en-US" dirty="0" smtClean="0"/>
              <a:t> </a:t>
            </a:r>
            <a:r>
              <a:rPr lang="en-US" dirty="0" err="1" smtClean="0"/>
              <a:t>belegen</a:t>
            </a:r>
            <a:r>
              <a:rPr lang="en-US" dirty="0" smtClean="0"/>
              <a:t> </a:t>
            </a:r>
            <a:r>
              <a:rPr lang="en-US" dirty="0" err="1" smtClean="0"/>
              <a:t>Sie</a:t>
            </a:r>
            <a:r>
              <a:rPr lang="en-US" dirty="0" smtClean="0"/>
              <a:t> die </a:t>
            </a:r>
            <a:r>
              <a:rPr lang="en-US" dirty="0" err="1" smtClean="0"/>
              <a:t>Hypothese</a:t>
            </a:r>
            <a:r>
              <a:rPr lang="en-US" dirty="0" smtClean="0"/>
              <a:t>?</a:t>
            </a:r>
          </a:p>
          <a:p>
            <a:pPr lvl="1"/>
            <a:r>
              <a:rPr lang="en-US" b="1" dirty="0" err="1" smtClean="0"/>
              <a:t>Subjektiv</a:t>
            </a:r>
            <a:endParaRPr lang="en-US" b="1" dirty="0" smtClean="0"/>
          </a:p>
          <a:p>
            <a:pPr lvl="1"/>
            <a:endParaRPr lang="en-US" b="1" dirty="0"/>
          </a:p>
          <a:p>
            <a:r>
              <a:rPr lang="en-US" dirty="0" err="1" smtClean="0"/>
              <a:t>Wieder</a:t>
            </a:r>
            <a:r>
              <a:rPr lang="en-US" dirty="0" smtClean="0"/>
              <a:t>: </a:t>
            </a:r>
            <a:r>
              <a:rPr lang="en-US" b="1" dirty="0" smtClean="0"/>
              <a:t>Balance </a:t>
            </a:r>
            <a:r>
              <a:rPr lang="en-US" dirty="0" err="1" smtClean="0"/>
              <a:t>Genauigkeit</a:t>
            </a:r>
            <a:r>
              <a:rPr lang="en-US" dirty="0" smtClean="0"/>
              <a:t> – </a:t>
            </a:r>
            <a:r>
              <a:rPr lang="en-US" dirty="0" err="1" smtClean="0"/>
              <a:t>Aufwand</a:t>
            </a:r>
            <a:r>
              <a:rPr lang="en-US" dirty="0" smtClean="0"/>
              <a:t>/</a:t>
            </a:r>
            <a:r>
              <a:rPr lang="en-US" dirty="0" err="1" smtClean="0"/>
              <a:t>Relevanz</a:t>
            </a:r>
            <a:r>
              <a:rPr lang="en-US" dirty="0" smtClean="0"/>
              <a:t> </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07302189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 to Validity</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56</a:t>
            </a:fld>
            <a:endParaRPr lang="en-US"/>
          </a:p>
        </p:txBody>
      </p:sp>
      <p:sp>
        <p:nvSpPr>
          <p:cNvPr id="4" name="Content Placeholder 3"/>
          <p:cNvSpPr>
            <a:spLocks noGrp="1"/>
          </p:cNvSpPr>
          <p:nvPr>
            <p:ph sz="quarter" idx="1"/>
          </p:nvPr>
        </p:nvSpPr>
        <p:spPr/>
        <p:txBody>
          <a:bodyPr>
            <a:normAutofit/>
          </a:bodyPr>
          <a:lstStyle/>
          <a:p>
            <a:r>
              <a:rPr lang="en-US" dirty="0" err="1" smtClean="0"/>
              <a:t>Genauigkeit</a:t>
            </a:r>
            <a:r>
              <a:rPr lang="en-US" dirty="0" smtClean="0"/>
              <a:t> und </a:t>
            </a:r>
            <a:r>
              <a:rPr lang="en-US" dirty="0" err="1" smtClean="0"/>
              <a:t>Grenzen</a:t>
            </a:r>
            <a:r>
              <a:rPr lang="en-US" dirty="0" smtClean="0"/>
              <a:t> </a:t>
            </a:r>
            <a:r>
              <a:rPr lang="en-US" dirty="0" err="1" smtClean="0"/>
              <a:t>diskutieren</a:t>
            </a:r>
            <a:endParaRPr lang="en-US" dirty="0" smtClean="0"/>
          </a:p>
          <a:p>
            <a:r>
              <a:rPr lang="en-US" dirty="0" smtClean="0"/>
              <a:t>Construct </a:t>
            </a:r>
            <a:r>
              <a:rPr lang="en-US" dirty="0" err="1" smtClean="0"/>
              <a:t>Validitaet</a:t>
            </a:r>
            <a:endParaRPr lang="en-US" dirty="0" smtClean="0"/>
          </a:p>
          <a:p>
            <a:r>
              <a:rPr lang="en-US" dirty="0" smtClean="0"/>
              <a:t>Interne </a:t>
            </a:r>
            <a:r>
              <a:rPr lang="en-US" dirty="0" err="1" smtClean="0"/>
              <a:t>Validitaet</a:t>
            </a:r>
            <a:endParaRPr lang="en-US" dirty="0" smtClean="0"/>
          </a:p>
          <a:p>
            <a:r>
              <a:rPr lang="en-US" dirty="0" err="1" smtClean="0"/>
              <a:t>Externe</a:t>
            </a:r>
            <a:r>
              <a:rPr lang="en-US" dirty="0" smtClean="0"/>
              <a:t> </a:t>
            </a:r>
            <a:r>
              <a:rPr lang="en-US" dirty="0" err="1" smtClean="0"/>
              <a:t>Validitaet</a:t>
            </a:r>
            <a:endParaRPr lang="en-US" dirty="0" smtClean="0"/>
          </a:p>
          <a:p>
            <a:r>
              <a:rPr lang="en-US" dirty="0" err="1" smtClean="0"/>
              <a:t>Statistische</a:t>
            </a:r>
            <a:r>
              <a:rPr lang="en-US" dirty="0" smtClean="0"/>
              <a:t> </a:t>
            </a:r>
            <a:r>
              <a:rPr lang="en-US" dirty="0" err="1" smtClean="0"/>
              <a:t>Validitaet</a:t>
            </a:r>
            <a:endParaRPr lang="en-US" dirty="0" smtClean="0"/>
          </a:p>
          <a:p>
            <a:pPr>
              <a:buNone/>
            </a:pPr>
            <a:endParaRPr lang="en-US" dirty="0" smtClean="0"/>
          </a:p>
          <a:p>
            <a:pPr>
              <a:buNone/>
            </a:pPr>
            <a:r>
              <a:rPr lang="en-US" dirty="0" smtClean="0"/>
              <a:t>Das </a:t>
            </a:r>
            <a:r>
              <a:rPr lang="en-US" dirty="0" err="1" smtClean="0"/>
              <a:t>wird</a:t>
            </a:r>
            <a:r>
              <a:rPr lang="en-US" dirty="0" smtClean="0"/>
              <a:t> oft in empirical software engineering </a:t>
            </a:r>
            <a:r>
              <a:rPr lang="en-US" dirty="0" err="1" smtClean="0"/>
              <a:t>zitiert</a:t>
            </a:r>
            <a:r>
              <a:rPr lang="en-US" dirty="0" smtClean="0"/>
              <a:t>. </a:t>
            </a:r>
            <a:r>
              <a:rPr lang="en-US" dirty="0" err="1" smtClean="0"/>
              <a:t>Da</a:t>
            </a:r>
            <a:r>
              <a:rPr lang="en-US" dirty="0" smtClean="0"/>
              <a:t> </a:t>
            </a:r>
            <a:r>
              <a:rPr lang="en-US" dirty="0" err="1" smtClean="0"/>
              <a:t>stehen</a:t>
            </a:r>
            <a:r>
              <a:rPr lang="en-US" dirty="0" smtClean="0"/>
              <a:t> </a:t>
            </a:r>
            <a:r>
              <a:rPr lang="en-US" dirty="0" err="1" smtClean="0"/>
              <a:t>auch</a:t>
            </a:r>
            <a:r>
              <a:rPr lang="en-US" dirty="0" smtClean="0"/>
              <a:t> die </a:t>
            </a:r>
            <a:r>
              <a:rPr lang="en-US" dirty="0" err="1" smtClean="0"/>
              <a:t>Validitätsarten</a:t>
            </a:r>
            <a:r>
              <a:rPr lang="en-US" dirty="0" smtClean="0"/>
              <a:t> </a:t>
            </a:r>
            <a:r>
              <a:rPr lang="en-US" dirty="0" err="1" smtClean="0"/>
              <a:t>drin</a:t>
            </a:r>
            <a:endParaRPr lang="en-US" dirty="0" smtClean="0"/>
          </a:p>
          <a:p>
            <a:pPr>
              <a:buNone/>
            </a:pPr>
            <a:r>
              <a:rPr lang="en-US" sz="1297" dirty="0" smtClean="0"/>
              <a:t>@book{Wohlin:2000:ESE:330775, author = {</a:t>
            </a:r>
            <a:r>
              <a:rPr lang="en-US" sz="1297" dirty="0" err="1" smtClean="0"/>
              <a:t>Wohlin</a:t>
            </a:r>
            <a:r>
              <a:rPr lang="en-US" sz="1297" dirty="0" smtClean="0"/>
              <a:t>, </a:t>
            </a:r>
            <a:r>
              <a:rPr lang="en-US" sz="1297" dirty="0" err="1" smtClean="0"/>
              <a:t>Claes</a:t>
            </a:r>
            <a:r>
              <a:rPr lang="en-US" sz="1297" dirty="0" smtClean="0"/>
              <a:t> and </a:t>
            </a:r>
            <a:r>
              <a:rPr lang="en-US" sz="1297" dirty="0" err="1" smtClean="0"/>
              <a:t>Runeson</a:t>
            </a:r>
            <a:r>
              <a:rPr lang="en-US" sz="1297" dirty="0" smtClean="0"/>
              <a:t>, Per and H\"{</a:t>
            </a:r>
            <a:r>
              <a:rPr lang="en-US" sz="1297" dirty="0" err="1" smtClean="0"/>
              <a:t>o}st</a:t>
            </a:r>
            <a:r>
              <a:rPr lang="en-US" sz="1297" dirty="0" smtClean="0"/>
              <a:t>, Martin and </a:t>
            </a:r>
            <a:r>
              <a:rPr lang="en-US" sz="1297" dirty="0" err="1" smtClean="0"/>
              <a:t>Ohlsson</a:t>
            </a:r>
            <a:r>
              <a:rPr lang="en-US" sz="1297" dirty="0" smtClean="0"/>
              <a:t>, Magnus C. and </a:t>
            </a:r>
            <a:r>
              <a:rPr lang="en-US" sz="1297" dirty="0" err="1" smtClean="0"/>
              <a:t>Regnell</a:t>
            </a:r>
            <a:r>
              <a:rPr lang="en-US" sz="1297" dirty="0" smtClean="0"/>
              <a:t>, </a:t>
            </a:r>
            <a:r>
              <a:rPr lang="en-US" sz="1297" dirty="0" err="1" smtClean="0"/>
              <a:t>Bj\"{o}orn</a:t>
            </a:r>
            <a:r>
              <a:rPr lang="en-US" sz="1297" dirty="0" smtClean="0"/>
              <a:t> and </a:t>
            </a:r>
            <a:r>
              <a:rPr lang="en-US" sz="1297" dirty="0" err="1" smtClean="0"/>
              <a:t>Wessl\'{e}n</a:t>
            </a:r>
            <a:r>
              <a:rPr lang="en-US" sz="1297" dirty="0" smtClean="0"/>
              <a:t>, Anders}, title = {Experimentation in software engineering: an introduction}, year = {2000}, </a:t>
            </a:r>
            <a:r>
              <a:rPr lang="en-US" sz="1297" dirty="0" err="1" smtClean="0"/>
              <a:t>isbn</a:t>
            </a:r>
            <a:r>
              <a:rPr lang="en-US" sz="1297" dirty="0" smtClean="0"/>
              <a:t> = {0-7923-8682-5}, publisher = {</a:t>
            </a:r>
            <a:r>
              <a:rPr lang="en-US" sz="1297" dirty="0" err="1" smtClean="0"/>
              <a:t>Kluwer</a:t>
            </a:r>
            <a:r>
              <a:rPr lang="en-US" sz="1297" dirty="0" smtClean="0"/>
              <a:t> Academic Publishers}, address = {Norwell, MA, USA},} </a:t>
            </a:r>
            <a:endParaRPr lang="de-DE" sz="1297" dirty="0"/>
          </a:p>
        </p:txBody>
      </p:sp>
      <p:sp>
        <p:nvSpPr>
          <p:cNvPr id="5" name="TextBox 4"/>
          <p:cNvSpPr txBox="1"/>
          <p:nvPr/>
        </p:nvSpPr>
        <p:spPr>
          <a:xfrm>
            <a:off x="4572000" y="2780928"/>
            <a:ext cx="1659621" cy="830997"/>
          </a:xfrm>
          <a:prstGeom prst="rect">
            <a:avLst/>
          </a:prstGeom>
          <a:noFill/>
        </p:spPr>
        <p:txBody>
          <a:bodyPr wrap="none" rtlCol="0">
            <a:spAutoFit/>
          </a:bodyPr>
          <a:lstStyle/>
          <a:p>
            <a:r>
              <a:rPr lang="en-US" sz="4800" dirty="0" smtClean="0">
                <a:solidFill>
                  <a:srgbClr val="FF0000"/>
                </a:solidFill>
              </a:rPr>
              <a:t>TODO</a:t>
            </a:r>
            <a:endParaRPr lang="de-DE" sz="4800" dirty="0">
              <a:solidFill>
                <a:srgbClr val="FF0000"/>
              </a:solidFil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29444340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Aufgaben</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57</a:t>
            </a:fld>
            <a:endParaRPr lang="en-US"/>
          </a:p>
        </p:txBody>
      </p:sp>
      <p:sp>
        <p:nvSpPr>
          <p:cNvPr id="4" name="Content Placeholder 3"/>
          <p:cNvSpPr>
            <a:spLocks noGrp="1"/>
          </p:cNvSpPr>
          <p:nvPr>
            <p:ph sz="quarter" idx="1"/>
          </p:nvPr>
        </p:nvSpPr>
        <p:spPr/>
        <p:txBody>
          <a:bodyPr/>
          <a:lstStyle/>
          <a:p>
            <a:r>
              <a:rPr lang="en-US" dirty="0" err="1" smtClean="0"/>
              <a:t>Schreiben</a:t>
            </a:r>
            <a:r>
              <a:rPr lang="en-US" dirty="0" smtClean="0"/>
              <a:t> </a:t>
            </a:r>
            <a:r>
              <a:rPr lang="en-US" dirty="0" err="1" smtClean="0"/>
              <a:t>Sie</a:t>
            </a:r>
            <a:r>
              <a:rPr lang="en-US" dirty="0" smtClean="0"/>
              <a:t> </a:t>
            </a:r>
            <a:r>
              <a:rPr lang="en-US" dirty="0" err="1" smtClean="0"/>
              <a:t>einen</a:t>
            </a:r>
            <a:r>
              <a:rPr lang="en-US" dirty="0" smtClean="0"/>
              <a:t> </a:t>
            </a:r>
            <a:r>
              <a:rPr lang="en-US" dirty="0" err="1" smtClean="0"/>
              <a:t>kurzen</a:t>
            </a:r>
            <a:r>
              <a:rPr lang="en-US" dirty="0" smtClean="0"/>
              <a:t> </a:t>
            </a:r>
            <a:r>
              <a:rPr lang="en-US" dirty="0" err="1" smtClean="0"/>
              <a:t>Bericht</a:t>
            </a:r>
            <a:r>
              <a:rPr lang="en-US" dirty="0" smtClean="0"/>
              <a:t> </a:t>
            </a:r>
            <a:r>
              <a:rPr lang="en-US" dirty="0" err="1" smtClean="0"/>
              <a:t>ueber</a:t>
            </a:r>
            <a:r>
              <a:rPr lang="en-US" dirty="0" smtClean="0"/>
              <a:t> die </a:t>
            </a:r>
            <a:r>
              <a:rPr lang="en-US" dirty="0" err="1" smtClean="0"/>
              <a:t>Ergebnisse</a:t>
            </a:r>
            <a:r>
              <a:rPr lang="en-US" dirty="0" smtClean="0"/>
              <a:t> </a:t>
            </a:r>
            <a:r>
              <a:rPr lang="en-US" dirty="0" err="1" smtClean="0"/>
              <a:t>ihres</a:t>
            </a:r>
            <a:r>
              <a:rPr lang="en-US" dirty="0" smtClean="0"/>
              <a:t> </a:t>
            </a:r>
            <a:r>
              <a:rPr lang="en-US" dirty="0" err="1" smtClean="0"/>
              <a:t>QuickSort</a:t>
            </a:r>
            <a:r>
              <a:rPr lang="en-US" dirty="0" smtClean="0"/>
              <a:t> Benchmarks</a:t>
            </a:r>
            <a:endParaRPr lang="de-DE"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7030121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Bewerten</a:t>
            </a:r>
            <a:r>
              <a:rPr lang="en-US" dirty="0" smtClean="0"/>
              <a:t> von </a:t>
            </a:r>
            <a:r>
              <a:rPr lang="en-US" dirty="0" err="1" smtClean="0"/>
              <a:t>Evaluierung</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58</a:t>
            </a:fld>
            <a:endParaRPr lang="en-US"/>
          </a:p>
        </p:txBody>
      </p:sp>
      <p:sp>
        <p:nvSpPr>
          <p:cNvPr id="4" name="Content Placeholder 3"/>
          <p:cNvSpPr>
            <a:spLocks noGrp="1"/>
          </p:cNvSpPr>
          <p:nvPr>
            <p:ph sz="quarter" idx="1"/>
          </p:nvPr>
        </p:nvSpPr>
        <p:spPr/>
        <p:txBody>
          <a:bodyPr/>
          <a:lstStyle/>
          <a:p>
            <a:r>
              <a:rPr lang="en-US" dirty="0" err="1" smtClean="0"/>
              <a:t>Waehlen</a:t>
            </a:r>
            <a:r>
              <a:rPr lang="en-US" dirty="0" smtClean="0"/>
              <a:t> </a:t>
            </a:r>
            <a:r>
              <a:rPr lang="en-US" dirty="0" err="1" smtClean="0"/>
              <a:t>Sie</a:t>
            </a:r>
            <a:r>
              <a:rPr lang="en-US" dirty="0" smtClean="0"/>
              <a:t> </a:t>
            </a:r>
            <a:r>
              <a:rPr lang="en-US" dirty="0" err="1" smtClean="0"/>
              <a:t>eins</a:t>
            </a:r>
            <a:r>
              <a:rPr lang="en-US" dirty="0" smtClean="0"/>
              <a:t> der </a:t>
            </a:r>
            <a:r>
              <a:rPr lang="en-US" dirty="0" err="1" smtClean="0"/>
              <a:t>folgenden</a:t>
            </a:r>
            <a:r>
              <a:rPr lang="en-US" dirty="0" smtClean="0"/>
              <a:t> </a:t>
            </a:r>
            <a:r>
              <a:rPr lang="en-US" dirty="0" err="1" smtClean="0"/>
              <a:t>drei</a:t>
            </a:r>
            <a:r>
              <a:rPr lang="en-US" dirty="0" smtClean="0"/>
              <a:t> </a:t>
            </a:r>
            <a:r>
              <a:rPr lang="en-US" dirty="0" err="1" smtClean="0"/>
              <a:t>Veroeffentlichen</a:t>
            </a:r>
            <a:r>
              <a:rPr lang="en-US" dirty="0" smtClean="0"/>
              <a:t>:</a:t>
            </a:r>
          </a:p>
          <a:p>
            <a:pPr lvl="1"/>
            <a:r>
              <a:rPr lang="en-US" dirty="0" smtClean="0"/>
              <a:t>a</a:t>
            </a:r>
          </a:p>
          <a:p>
            <a:pPr lvl="1"/>
            <a:r>
              <a:rPr lang="en-US" dirty="0" smtClean="0"/>
              <a:t>b</a:t>
            </a:r>
          </a:p>
          <a:p>
            <a:pPr lvl="1"/>
            <a:r>
              <a:rPr lang="en-US" dirty="0" smtClean="0"/>
              <a:t>c</a:t>
            </a:r>
          </a:p>
          <a:p>
            <a:r>
              <a:rPr lang="en-US" dirty="0" err="1" smtClean="0"/>
              <a:t>Wie</a:t>
            </a:r>
            <a:r>
              <a:rPr lang="en-US" dirty="0" smtClean="0"/>
              <a:t> </a:t>
            </a:r>
            <a:r>
              <a:rPr lang="en-US" dirty="0" err="1" smtClean="0"/>
              <a:t>wurde</a:t>
            </a:r>
            <a:r>
              <a:rPr lang="en-US" dirty="0" smtClean="0"/>
              <a:t> </a:t>
            </a:r>
            <a:r>
              <a:rPr lang="en-US" dirty="0" err="1" smtClean="0"/>
              <a:t>dort</a:t>
            </a:r>
            <a:r>
              <a:rPr lang="en-US" dirty="0" smtClean="0"/>
              <a:t> </a:t>
            </a:r>
            <a:r>
              <a:rPr lang="en-US" dirty="0" err="1" smtClean="0"/>
              <a:t>Performane</a:t>
            </a:r>
            <a:r>
              <a:rPr lang="en-US" dirty="0" smtClean="0"/>
              <a:t> </a:t>
            </a:r>
            <a:r>
              <a:rPr lang="en-US" dirty="0" err="1" smtClean="0"/>
              <a:t>evaluiert</a:t>
            </a:r>
            <a:r>
              <a:rPr lang="en-US" dirty="0" smtClean="0"/>
              <a:t>?</a:t>
            </a:r>
          </a:p>
          <a:p>
            <a:r>
              <a:rPr lang="en-US" dirty="0" err="1" smtClean="0"/>
              <a:t>Bewerten</a:t>
            </a:r>
            <a:r>
              <a:rPr lang="en-US" dirty="0" smtClean="0"/>
              <a:t> </a:t>
            </a:r>
            <a:r>
              <a:rPr lang="en-US" dirty="0" err="1" smtClean="0"/>
              <a:t>Sie</a:t>
            </a:r>
            <a:r>
              <a:rPr lang="en-US" dirty="0" smtClean="0"/>
              <a:t> die </a:t>
            </a:r>
            <a:r>
              <a:rPr lang="en-US" dirty="0" err="1" smtClean="0"/>
              <a:t>Evaluierung</a:t>
            </a:r>
            <a:r>
              <a:rPr lang="en-US" dirty="0" smtClean="0"/>
              <a:t>. </a:t>
            </a:r>
            <a:r>
              <a:rPr lang="en-US" dirty="0" err="1" smtClean="0"/>
              <a:t>Fehlen</a:t>
            </a:r>
            <a:r>
              <a:rPr lang="en-US" dirty="0" smtClean="0"/>
              <a:t> </a:t>
            </a:r>
            <a:r>
              <a:rPr lang="en-US" dirty="0" err="1" smtClean="0"/>
              <a:t>Daten</a:t>
            </a:r>
            <a:r>
              <a:rPr lang="en-US" dirty="0" smtClean="0"/>
              <a:t>? </a:t>
            </a:r>
            <a:r>
              <a:rPr lang="en-US" dirty="0" err="1" smtClean="0"/>
              <a:t>Fehlen</a:t>
            </a:r>
            <a:r>
              <a:rPr lang="en-US" dirty="0" smtClean="0"/>
              <a:t> </a:t>
            </a:r>
            <a:r>
              <a:rPr lang="en-US" dirty="0" err="1" smtClean="0"/>
              <a:t>Untersuchungen</a:t>
            </a:r>
            <a:r>
              <a:rPr lang="en-US" dirty="0" smtClean="0"/>
              <a:t>? </a:t>
            </a:r>
            <a:r>
              <a:rPr lang="en-US" dirty="0" err="1" smtClean="0"/>
              <a:t>Schlagen</a:t>
            </a:r>
            <a:r>
              <a:rPr lang="en-US" dirty="0" smtClean="0"/>
              <a:t> </a:t>
            </a:r>
            <a:r>
              <a:rPr lang="en-US" dirty="0" err="1" smtClean="0"/>
              <a:t>Sie</a:t>
            </a:r>
            <a:r>
              <a:rPr lang="en-US" dirty="0" smtClean="0"/>
              <a:t> </a:t>
            </a:r>
            <a:r>
              <a:rPr lang="en-US" dirty="0" err="1" smtClean="0"/>
              <a:t>ggf</a:t>
            </a:r>
            <a:r>
              <a:rPr lang="en-US" dirty="0" smtClean="0"/>
              <a:t>. </a:t>
            </a:r>
            <a:r>
              <a:rPr lang="en-US" dirty="0" err="1" smtClean="0"/>
              <a:t>Verbesserungen</a:t>
            </a:r>
            <a:r>
              <a:rPr lang="en-US" dirty="0" smtClean="0"/>
              <a:t> </a:t>
            </a:r>
            <a:r>
              <a:rPr lang="en-US" dirty="0" err="1" smtClean="0"/>
              <a:t>vor</a:t>
            </a:r>
            <a:r>
              <a:rPr lang="en-US" dirty="0" smtClean="0"/>
              <a:t>.</a:t>
            </a:r>
          </a:p>
          <a:p>
            <a:r>
              <a:rPr lang="en-US" dirty="0" err="1" smtClean="0"/>
              <a:t>Stellen</a:t>
            </a:r>
            <a:r>
              <a:rPr lang="en-US" dirty="0" smtClean="0"/>
              <a:t> </a:t>
            </a:r>
            <a:r>
              <a:rPr lang="en-US" dirty="0" err="1" smtClean="0"/>
              <a:t>Sie</a:t>
            </a:r>
            <a:r>
              <a:rPr lang="en-US" dirty="0" smtClean="0"/>
              <a:t> </a:t>
            </a:r>
            <a:r>
              <a:rPr lang="en-US" dirty="0" err="1" smtClean="0"/>
              <a:t>ihre</a:t>
            </a:r>
            <a:r>
              <a:rPr lang="en-US" dirty="0" smtClean="0"/>
              <a:t> </a:t>
            </a:r>
            <a:r>
              <a:rPr lang="en-US" dirty="0" err="1" smtClean="0"/>
              <a:t>Ergebnisse</a:t>
            </a:r>
            <a:r>
              <a:rPr lang="en-US" dirty="0" smtClean="0"/>
              <a:t> </a:t>
            </a:r>
            <a:r>
              <a:rPr lang="en-US" dirty="0" err="1" smtClean="0"/>
              <a:t>kurz</a:t>
            </a:r>
            <a:r>
              <a:rPr lang="en-US" dirty="0" smtClean="0"/>
              <a:t> </a:t>
            </a:r>
            <a:r>
              <a:rPr lang="en-US" dirty="0" err="1" smtClean="0"/>
              <a:t>vor</a:t>
            </a:r>
            <a:r>
              <a:rPr lang="en-US" dirty="0" smtClean="0"/>
              <a:t> (</a:t>
            </a:r>
            <a:r>
              <a:rPr lang="en-US" dirty="0" err="1" smtClean="0"/>
              <a:t>Tafelbild</a:t>
            </a:r>
            <a:r>
              <a:rPr lang="en-US" dirty="0" smtClean="0"/>
              <a:t>/Flipchart/</a:t>
            </a:r>
            <a:r>
              <a:rPr lang="en-US" dirty="0" err="1" smtClean="0"/>
              <a:t>Folie</a:t>
            </a:r>
            <a:r>
              <a:rPr lang="en-US" dirty="0" smtClean="0"/>
              <a:t>).</a:t>
            </a:r>
            <a:endParaRPr lang="de-DE"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446488379"/>
      </p:ext>
    </p:extLst>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Hinweise</a:t>
            </a:r>
            <a:r>
              <a:rPr lang="en-US" dirty="0" smtClean="0"/>
              <a:t> </a:t>
            </a:r>
            <a:r>
              <a:rPr lang="en-US" dirty="0" err="1" smtClean="0"/>
              <a:t>zu</a:t>
            </a:r>
            <a:r>
              <a:rPr lang="en-US" dirty="0" smtClean="0"/>
              <a:t> </a:t>
            </a:r>
            <a:r>
              <a:rPr lang="en-US" dirty="0" err="1" smtClean="0"/>
              <a:t>Leseaufgaben</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59</a:t>
            </a:fld>
            <a:endParaRPr lang="en-US"/>
          </a:p>
        </p:txBody>
      </p:sp>
      <p:sp>
        <p:nvSpPr>
          <p:cNvPr id="4" name="Content Placeholder 3"/>
          <p:cNvSpPr>
            <a:spLocks noGrp="1"/>
          </p:cNvSpPr>
          <p:nvPr>
            <p:ph sz="quarter" idx="1"/>
          </p:nvPr>
        </p:nvSpPr>
        <p:spPr/>
        <p:txBody>
          <a:bodyPr/>
          <a:lstStyle/>
          <a:p>
            <a:r>
              <a:rPr lang="en-US" dirty="0" err="1"/>
              <a:t>Fokus</a:t>
            </a:r>
            <a:r>
              <a:rPr lang="en-US" dirty="0"/>
              <a:t> auf der </a:t>
            </a:r>
            <a:r>
              <a:rPr lang="en-US" dirty="0" err="1"/>
              <a:t>Evaluierung</a:t>
            </a:r>
            <a:endParaRPr lang="de-DE" dirty="0"/>
          </a:p>
          <a:p>
            <a:pPr lvl="1"/>
            <a:r>
              <a:rPr lang="en-US" dirty="0" err="1" smtClean="0"/>
              <a:t>Querlesen</a:t>
            </a:r>
            <a:r>
              <a:rPr lang="en-US" dirty="0" smtClean="0"/>
              <a:t> des Rests </a:t>
            </a:r>
            <a:r>
              <a:rPr lang="en-US" dirty="0" err="1" smtClean="0"/>
              <a:t>reicht</a:t>
            </a:r>
            <a:r>
              <a:rPr lang="en-US" dirty="0" smtClean="0"/>
              <a:t>!</a:t>
            </a:r>
          </a:p>
          <a:p>
            <a:r>
              <a:rPr lang="en-US" dirty="0" err="1" smtClean="0"/>
              <a:t>Grobes</a:t>
            </a:r>
            <a:r>
              <a:rPr lang="en-US" dirty="0" smtClean="0"/>
              <a:t> </a:t>
            </a:r>
            <a:r>
              <a:rPr lang="en-US" dirty="0" err="1" smtClean="0"/>
              <a:t>Verstaendis</a:t>
            </a:r>
            <a:r>
              <a:rPr lang="en-US" dirty="0" smtClean="0"/>
              <a:t> </a:t>
            </a:r>
            <a:r>
              <a:rPr lang="en-US" dirty="0" err="1" smtClean="0"/>
              <a:t>entwickeln</a:t>
            </a:r>
            <a:r>
              <a:rPr lang="en-US" dirty="0" smtClean="0"/>
              <a:t>, </a:t>
            </a:r>
            <a:r>
              <a:rPr lang="en-US" dirty="0" smtClean="0"/>
              <a:t>was </a:t>
            </a:r>
            <a:r>
              <a:rPr lang="en-US" dirty="0" err="1" smtClean="0"/>
              <a:t>vorgeschlagen</a:t>
            </a:r>
            <a:r>
              <a:rPr lang="en-US" dirty="0" smtClean="0"/>
              <a:t> und </a:t>
            </a:r>
            <a:r>
              <a:rPr lang="en-US" dirty="0" err="1" smtClean="0"/>
              <a:t>evaluiert</a:t>
            </a:r>
            <a:r>
              <a:rPr lang="en-US" dirty="0" smtClean="0"/>
              <a:t> </a:t>
            </a:r>
            <a:r>
              <a:rPr lang="en-US" dirty="0" err="1" smtClean="0"/>
              <a:t>wird</a:t>
            </a:r>
            <a:r>
              <a:rPr lang="en-US" dirty="0" smtClean="0"/>
              <a:t> (oft </a:t>
            </a:r>
            <a:r>
              <a:rPr lang="en-US" dirty="0" err="1" smtClean="0"/>
              <a:t>reicht</a:t>
            </a:r>
            <a:r>
              <a:rPr lang="en-US" dirty="0" smtClean="0"/>
              <a:t> </a:t>
            </a:r>
            <a:r>
              <a:rPr lang="en-US" dirty="0" err="1" smtClean="0"/>
              <a:t>dafuer</a:t>
            </a:r>
            <a:r>
              <a:rPr lang="en-US" dirty="0" smtClean="0"/>
              <a:t> die </a:t>
            </a:r>
            <a:r>
              <a:rPr lang="en-US" dirty="0" err="1" smtClean="0"/>
              <a:t>Einleitung</a:t>
            </a:r>
            <a:r>
              <a:rPr lang="en-US" dirty="0" smtClean="0"/>
              <a:t>)</a:t>
            </a:r>
          </a:p>
          <a:p>
            <a:r>
              <a:rPr lang="en-US" dirty="0" err="1" smtClean="0"/>
              <a:t>Technische</a:t>
            </a:r>
            <a:r>
              <a:rPr lang="en-US" dirty="0" smtClean="0"/>
              <a:t> Details oft </a:t>
            </a:r>
            <a:r>
              <a:rPr lang="en-US" dirty="0" err="1" smtClean="0"/>
              <a:t>nachrangig</a:t>
            </a:r>
            <a:endParaRPr lang="en-US" dirty="0" smtClean="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544546747"/>
      </p:ext>
    </p:extLst>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Kurzeinfuehrung</a:t>
            </a:r>
            <a:r>
              <a:rPr lang="en-US" dirty="0" smtClean="0"/>
              <a:t> R</a:t>
            </a:r>
            <a:endParaRPr lang="de-DE" dirty="0"/>
          </a:p>
        </p:txBody>
      </p:sp>
      <p:sp>
        <p:nvSpPr>
          <p:cNvPr id="3" name="Text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2"/>
          </p:nvPr>
        </p:nvSpPr>
        <p:spPr/>
        <p:txBody>
          <a:bodyPr/>
          <a:lstStyle/>
          <a:p>
            <a:fld id="{5120A1DE-653D-4572-B368-446231BC2768}" type="slidenum">
              <a:rPr lang="en-US" smtClean="0"/>
              <a:pPr/>
              <a:t>6</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034229177"/>
      </p:ext>
    </p:extLst>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mp:transition xmlns:mp="http://schemas.microsoft.com/office/mac/powerpoint/2008/mai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Literatur</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60</a:t>
            </a:fld>
            <a:endParaRPr lang="en-US"/>
          </a:p>
        </p:txBody>
      </p:sp>
      <p:sp>
        <p:nvSpPr>
          <p:cNvPr id="4" name="Content Placeholder 3"/>
          <p:cNvSpPr>
            <a:spLocks noGrp="1"/>
          </p:cNvSpPr>
          <p:nvPr>
            <p:ph sz="quarter" idx="1"/>
          </p:nvPr>
        </p:nvSpPr>
        <p:spPr/>
        <p:txBody>
          <a:bodyPr>
            <a:normAutofit/>
          </a:bodyPr>
          <a:lstStyle/>
          <a:p>
            <a:r>
              <a:rPr lang="en-US" dirty="0" smtClean="0"/>
              <a:t>A</a:t>
            </a:r>
            <a:r>
              <a:rPr lang="en-US" dirty="0"/>
              <a:t>. Georges, D. </a:t>
            </a:r>
            <a:r>
              <a:rPr lang="en-US" dirty="0" err="1"/>
              <a:t>Buytaert</a:t>
            </a:r>
            <a:r>
              <a:rPr lang="en-US" dirty="0"/>
              <a:t>, and L. </a:t>
            </a:r>
            <a:r>
              <a:rPr lang="en-US" dirty="0" err="1"/>
              <a:t>Eeckhout</a:t>
            </a:r>
            <a:r>
              <a:rPr lang="en-US" dirty="0"/>
              <a:t>. 2007. </a:t>
            </a:r>
            <a:r>
              <a:rPr lang="en-US" b="1" dirty="0"/>
              <a:t>Statistically rigorous java performance evaluation</a:t>
            </a:r>
            <a:r>
              <a:rPr lang="en-US" dirty="0"/>
              <a:t>. In Proc. OOPSLA. ACM, </a:t>
            </a:r>
            <a:r>
              <a:rPr lang="en-US" dirty="0" smtClean="0"/>
              <a:t>57-76</a:t>
            </a:r>
          </a:p>
          <a:p>
            <a:r>
              <a:rPr lang="en-US" dirty="0" err="1"/>
              <a:t>Kalibera</a:t>
            </a:r>
            <a:r>
              <a:rPr lang="en-US" dirty="0"/>
              <a:t>, T. and </a:t>
            </a:r>
            <a:r>
              <a:rPr lang="en-US" dirty="0" err="1"/>
              <a:t>Bulej</a:t>
            </a:r>
            <a:r>
              <a:rPr lang="en-US" dirty="0"/>
              <a:t>, L. and </a:t>
            </a:r>
            <a:r>
              <a:rPr lang="en-US" dirty="0" err="1"/>
              <a:t>Tuma</a:t>
            </a:r>
            <a:r>
              <a:rPr lang="en-US" dirty="0"/>
              <a:t>, P</a:t>
            </a:r>
            <a:r>
              <a:rPr lang="en-US" dirty="0" smtClean="0"/>
              <a:t>. </a:t>
            </a:r>
            <a:r>
              <a:rPr lang="en-US" dirty="0"/>
              <a:t>2005. </a:t>
            </a:r>
            <a:r>
              <a:rPr lang="en-US" b="1" dirty="0"/>
              <a:t>Benchmark precision and random initial </a:t>
            </a:r>
            <a:r>
              <a:rPr lang="en-US" b="1" dirty="0" smtClean="0"/>
              <a:t>state</a:t>
            </a:r>
            <a:r>
              <a:rPr lang="en-US" dirty="0" smtClean="0"/>
              <a:t>. In Proc. </a:t>
            </a:r>
            <a:r>
              <a:rPr lang="en-US" dirty="0"/>
              <a:t>SPECTS </a:t>
            </a:r>
            <a:r>
              <a:rPr lang="en-US" dirty="0" smtClean="0"/>
              <a:t>2005</a:t>
            </a:r>
          </a:p>
          <a:p>
            <a:r>
              <a:rPr lang="en-US" dirty="0" smtClean="0"/>
              <a:t>T. </a:t>
            </a:r>
            <a:r>
              <a:rPr lang="en-US" dirty="0" err="1" smtClean="0"/>
              <a:t>Mytkowicz</a:t>
            </a:r>
            <a:r>
              <a:rPr lang="en-US" dirty="0"/>
              <a:t>, </a:t>
            </a:r>
            <a:r>
              <a:rPr lang="en-US" dirty="0" smtClean="0"/>
              <a:t>A. </a:t>
            </a:r>
            <a:r>
              <a:rPr lang="en-US" dirty="0" err="1" smtClean="0"/>
              <a:t>Diwan</a:t>
            </a:r>
            <a:r>
              <a:rPr lang="en-US" dirty="0"/>
              <a:t>, </a:t>
            </a:r>
            <a:r>
              <a:rPr lang="en-US" dirty="0" smtClean="0"/>
              <a:t>M. </a:t>
            </a:r>
            <a:r>
              <a:rPr lang="en-US" dirty="0" err="1" smtClean="0"/>
              <a:t>Hauswirth</a:t>
            </a:r>
            <a:r>
              <a:rPr lang="en-US" dirty="0"/>
              <a:t>, and </a:t>
            </a:r>
            <a:r>
              <a:rPr lang="en-US" dirty="0" smtClean="0"/>
              <a:t>P. F</a:t>
            </a:r>
            <a:r>
              <a:rPr lang="en-US" dirty="0"/>
              <a:t>. Sweeney. 2009. </a:t>
            </a:r>
            <a:r>
              <a:rPr lang="en-US" b="1" dirty="0"/>
              <a:t>Producing wrong data without doing anything obviously wrong!</a:t>
            </a:r>
            <a:r>
              <a:rPr lang="en-US" dirty="0"/>
              <a:t>. In </a:t>
            </a:r>
            <a:r>
              <a:rPr lang="en-US" dirty="0" smtClean="0"/>
              <a:t>Proc. ASPLOS. ACM, 265-276</a:t>
            </a:r>
            <a:r>
              <a:rPr lang="en-US" dirty="0"/>
              <a:t>. </a:t>
            </a:r>
            <a:endParaRPr lang="en-US" dirty="0" smtClean="0"/>
          </a:p>
          <a:p>
            <a:r>
              <a:rPr lang="en-US" dirty="0" smtClean="0"/>
              <a:t>+ </a:t>
            </a:r>
            <a:r>
              <a:rPr lang="en-US" dirty="0" err="1" smtClean="0"/>
              <a:t>Statistik-Buch</a:t>
            </a:r>
            <a:endParaRPr lang="de-DE"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0697485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7</a:t>
            </a:fld>
            <a:endParaRPr lang="en-US"/>
          </a:p>
        </p:txBody>
      </p:sp>
      <p:sp>
        <p:nvSpPr>
          <p:cNvPr id="4" name="Content Placeholder 3"/>
          <p:cNvSpPr>
            <a:spLocks noGrp="1"/>
          </p:cNvSpPr>
          <p:nvPr>
            <p:ph sz="quarter" idx="1"/>
          </p:nvPr>
        </p:nvSpPr>
        <p:spPr/>
        <p:txBody>
          <a:bodyPr/>
          <a:lstStyle/>
          <a:p>
            <a:r>
              <a:rPr lang="en-US" dirty="0" err="1" smtClean="0"/>
              <a:t>Programmiersprache</a:t>
            </a:r>
            <a:r>
              <a:rPr lang="en-US" dirty="0" smtClean="0"/>
              <a:t> </a:t>
            </a:r>
            <a:r>
              <a:rPr lang="en-US" dirty="0" err="1" smtClean="0"/>
              <a:t>fuer</a:t>
            </a:r>
            <a:r>
              <a:rPr lang="en-US" dirty="0" smtClean="0"/>
              <a:t> </a:t>
            </a:r>
            <a:r>
              <a:rPr lang="en-US" dirty="0" err="1" smtClean="0"/>
              <a:t>statistisches</a:t>
            </a:r>
            <a:r>
              <a:rPr lang="en-US" dirty="0" smtClean="0"/>
              <a:t> </a:t>
            </a:r>
            <a:r>
              <a:rPr lang="en-US" dirty="0" err="1" smtClean="0"/>
              <a:t>Rechnen</a:t>
            </a:r>
            <a:endParaRPr lang="de-DE"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539345567"/>
      </p:ext>
    </p:extLst>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mp:transition xmlns:mp="http://schemas.microsoft.com/office/mac/powerpoint/2008/mai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Messen</a:t>
            </a:r>
            <a:endParaRPr lang="de-DE" dirty="0"/>
          </a:p>
        </p:txBody>
      </p:sp>
      <p:sp>
        <p:nvSpPr>
          <p:cNvPr id="6" name="Text Placeholder 5"/>
          <p:cNvSpPr>
            <a:spLocks noGrp="1"/>
          </p:cNvSpPr>
          <p:nvPr>
            <p:ph type="body" idx="1"/>
          </p:nvPr>
        </p:nvSpPr>
        <p:spPr/>
        <p:txBody>
          <a:bodyPr/>
          <a:lstStyle/>
          <a:p>
            <a:endParaRPr lang="de-DE"/>
          </a:p>
        </p:txBody>
      </p:sp>
      <p:sp>
        <p:nvSpPr>
          <p:cNvPr id="3" name="Slide Number Placeholder 2"/>
          <p:cNvSpPr>
            <a:spLocks noGrp="1"/>
          </p:cNvSpPr>
          <p:nvPr>
            <p:ph type="sldNum" sz="quarter" idx="12"/>
          </p:nvPr>
        </p:nvSpPr>
        <p:spPr/>
        <p:txBody>
          <a:bodyPr/>
          <a:lstStyle/>
          <a:p>
            <a:fld id="{5120A1DE-653D-4572-B368-446231BC2768}" type="slidenum">
              <a:rPr lang="en-US" smtClean="0"/>
              <a:pPr/>
              <a:t>8</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3690734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Benchmark</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9</a:t>
            </a:fld>
            <a:endParaRPr lang="en-US"/>
          </a:p>
        </p:txBody>
      </p:sp>
      <p:sp>
        <p:nvSpPr>
          <p:cNvPr id="4" name="Content Placeholder 3"/>
          <p:cNvSpPr>
            <a:spLocks noGrp="1"/>
          </p:cNvSpPr>
          <p:nvPr>
            <p:ph sz="quarter" idx="1"/>
          </p:nvPr>
        </p:nvSpPr>
        <p:spPr/>
        <p:txBody>
          <a:bodyPr/>
          <a:lstStyle/>
          <a:p>
            <a:r>
              <a:rPr lang="en-US" dirty="0" err="1" smtClean="0"/>
              <a:t>Ausfuehren</a:t>
            </a:r>
            <a:r>
              <a:rPr lang="en-US" dirty="0" smtClean="0"/>
              <a:t> realer </a:t>
            </a:r>
            <a:r>
              <a:rPr lang="en-US" dirty="0" err="1" smtClean="0"/>
              <a:t>Programme</a:t>
            </a:r>
            <a:r>
              <a:rPr lang="en-US" dirty="0" smtClean="0"/>
              <a:t> in </a:t>
            </a:r>
            <a:r>
              <a:rPr lang="en-US" dirty="0" err="1" smtClean="0"/>
              <a:t>realen</a:t>
            </a:r>
            <a:r>
              <a:rPr lang="en-US" dirty="0" smtClean="0"/>
              <a:t> </a:t>
            </a:r>
            <a:r>
              <a:rPr lang="en-US" dirty="0" err="1" smtClean="0"/>
              <a:t>Umgebungen</a:t>
            </a:r>
            <a:r>
              <a:rPr lang="en-US" dirty="0" smtClean="0"/>
              <a:t> (</a:t>
            </a:r>
            <a:r>
              <a:rPr lang="en-US" dirty="0" err="1" smtClean="0"/>
              <a:t>keine</a:t>
            </a:r>
            <a:r>
              <a:rPr lang="en-US" dirty="0" smtClean="0"/>
              <a:t> </a:t>
            </a:r>
            <a:r>
              <a:rPr lang="en-US" dirty="0" err="1" smtClean="0"/>
              <a:t>analytische</a:t>
            </a:r>
            <a:r>
              <a:rPr lang="en-US" dirty="0" smtClean="0"/>
              <a:t> Simulation)</a:t>
            </a:r>
          </a:p>
          <a:p>
            <a:r>
              <a:rPr lang="en-US" dirty="0" err="1" smtClean="0"/>
              <a:t>Messen</a:t>
            </a:r>
            <a:r>
              <a:rPr lang="en-US" dirty="0" smtClean="0"/>
              <a:t> von Performance, </a:t>
            </a:r>
            <a:r>
              <a:rPr lang="en-US" dirty="0" err="1" smtClean="0"/>
              <a:t>Speicherverbrauch</a:t>
            </a:r>
            <a:r>
              <a:rPr lang="en-US" dirty="0" smtClean="0"/>
              <a:t>, </a:t>
            </a:r>
            <a:r>
              <a:rPr lang="en-US" dirty="0" err="1" smtClean="0"/>
              <a:t>usw</a:t>
            </a:r>
            <a:r>
              <a:rPr lang="en-US" dirty="0" smtClean="0"/>
              <a:t>.</a:t>
            </a:r>
          </a:p>
          <a:p>
            <a:r>
              <a:rPr lang="en-US" dirty="0" err="1" smtClean="0"/>
              <a:t>Automatisierbar</a:t>
            </a:r>
            <a:endParaRPr lang="en-US" dirty="0" smtClean="0"/>
          </a:p>
          <a:p>
            <a:r>
              <a:rPr lang="en-US" dirty="0" err="1" smtClean="0"/>
              <a:t>Kein</a:t>
            </a:r>
            <a:r>
              <a:rPr lang="en-US" dirty="0" smtClean="0"/>
              <a:t> </a:t>
            </a:r>
            <a:r>
              <a:rPr lang="en-US" dirty="0" err="1" smtClean="0"/>
              <a:t>menschlicher</a:t>
            </a:r>
            <a:r>
              <a:rPr lang="en-US" dirty="0" smtClean="0"/>
              <a:t> </a:t>
            </a:r>
            <a:br>
              <a:rPr lang="en-US" dirty="0" smtClean="0"/>
            </a:br>
            <a:r>
              <a:rPr lang="en-US" dirty="0" err="1" smtClean="0"/>
              <a:t>Einfluss</a:t>
            </a:r>
            <a:endParaRPr lang="en-US" dirty="0"/>
          </a:p>
          <a:p>
            <a:endParaRPr lang="en-US" dirty="0" smtClean="0"/>
          </a:p>
          <a:p>
            <a:endParaRPr lang="de-D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3802775" y="2636912"/>
            <a:ext cx="5055475" cy="3785989"/>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94855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85</TotalTime>
  <Words>2025</Words>
  <Application>Microsoft Office PowerPoint</Application>
  <PresentationFormat>On-screen Show (4:3)</PresentationFormat>
  <Paragraphs>388</Paragraphs>
  <Slides>60</Slides>
  <Notes>2</Notes>
  <HiddenSlides>3</HiddenSlides>
  <MMClips>0</MMClips>
  <ScaleCrop>false</ScaleCrop>
  <HeadingPairs>
    <vt:vector size="6" baseType="variant">
      <vt:variant>
        <vt:lpstr>Design Template</vt:lpstr>
      </vt:variant>
      <vt:variant>
        <vt:i4>1</vt:i4>
      </vt:variant>
      <vt:variant>
        <vt:lpstr>Embedded OLE Servers</vt:lpstr>
      </vt:variant>
      <vt:variant>
        <vt:i4>1</vt:i4>
      </vt:variant>
      <vt:variant>
        <vt:lpstr>Slide Titles</vt:lpstr>
      </vt:variant>
      <vt:variant>
        <vt:i4>60</vt:i4>
      </vt:variant>
    </vt:vector>
  </HeadingPairs>
  <TitlesOfParts>
    <vt:vector size="62" baseType="lpstr">
      <vt:lpstr>Origin</vt:lpstr>
      <vt:lpstr>Microsoft Equation</vt:lpstr>
      <vt:lpstr>Empirische Methoden für Informatiker Teil 2: Performance Messen</vt:lpstr>
      <vt:lpstr>Agenda</vt:lpstr>
      <vt:lpstr>Motivation</vt:lpstr>
      <vt:lpstr>Aufgabe</vt:lpstr>
      <vt:lpstr>Diskussion</vt:lpstr>
      <vt:lpstr>Kurzeinfuehrung R</vt:lpstr>
      <vt:lpstr>R</vt:lpstr>
      <vt:lpstr>Messen</vt:lpstr>
      <vt:lpstr>Benchmark</vt:lpstr>
      <vt:lpstr>Ziele</vt:lpstr>
      <vt:lpstr>Benchmark Parameter</vt:lpstr>
      <vt:lpstr>Mess-Ungenaugigkeiten</vt:lpstr>
      <vt:lpstr>Typisches Vorgehen: Bester Wert</vt:lpstr>
      <vt:lpstr>Typisches Vorgehen: Mittelwert</vt:lpstr>
      <vt:lpstr>Mittelwerte</vt:lpstr>
      <vt:lpstr>Median</vt:lpstr>
      <vt:lpstr>Aber</vt:lpstr>
      <vt:lpstr>Daten visualisieren</vt:lpstr>
      <vt:lpstr>Verteilungen berichten</vt:lpstr>
      <vt:lpstr>Violin-Plots</vt:lpstr>
      <vt:lpstr>Standardabweichung</vt:lpstr>
      <vt:lpstr>Konfidenzinterval</vt:lpstr>
      <vt:lpstr>Konfidenzintervall</vt:lpstr>
      <vt:lpstr>Mit Konfidenzintervallen Berichten</vt:lpstr>
      <vt:lpstr>Notched-Boxplot</vt:lpstr>
      <vt:lpstr>Was messen?</vt:lpstr>
      <vt:lpstr>Auswahl des Benchmarks</vt:lpstr>
      <vt:lpstr>Typische Auswahlstrategien</vt:lpstr>
      <vt:lpstr>Korpus</vt:lpstr>
      <vt:lpstr>Verfuegbarkeit und Reproduzierbarkeit von Benchmarks</vt:lpstr>
      <vt:lpstr>Stoerfaktoren Speicher</vt:lpstr>
      <vt:lpstr>Variabilitaet zwischen Durchlaeufen</vt:lpstr>
      <vt:lpstr>Performanceunterschiede durch Speicherlayout</vt:lpstr>
      <vt:lpstr>Measurement Bias </vt:lpstr>
      <vt:lpstr>Fehler vermeiden</vt:lpstr>
      <vt:lpstr>Stoerfaktoren Java</vt:lpstr>
      <vt:lpstr>JIT Compilation - Warmup</vt:lpstr>
      <vt:lpstr>JIT Warmup Strategien</vt:lpstr>
      <vt:lpstr>Garbage Collection</vt:lpstr>
      <vt:lpstr>Verschraenktes Messen?</vt:lpstr>
      <vt:lpstr>Einflussgroessen kontrollieren</vt:lpstr>
      <vt:lpstr>Java Benchmarks in der Forschung</vt:lpstr>
      <vt:lpstr>Empfohlendes Vorgehen</vt:lpstr>
      <vt:lpstr>Vergleich von Messungen</vt:lpstr>
      <vt:lpstr>Vergleich von Messergebnissen</vt:lpstr>
      <vt:lpstr>Signifikanzniveau</vt:lpstr>
      <vt:lpstr>t-Test</vt:lpstr>
      <vt:lpstr>Ausblick: (multi-faktor-/multi-variante-) ANOVA</vt:lpstr>
      <vt:lpstr>Was nun?</vt:lpstr>
      <vt:lpstr>Kein perfekter Benchmark</vt:lpstr>
      <vt:lpstr>Diskussion: State of the Art</vt:lpstr>
      <vt:lpstr>Aufgaben</vt:lpstr>
      <vt:lpstr>Messergebnisse berichten</vt:lpstr>
      <vt:lpstr>Struktur</vt:lpstr>
      <vt:lpstr>Struktur (II)</vt:lpstr>
      <vt:lpstr>Threads to Validity</vt:lpstr>
      <vt:lpstr>Aufgaben</vt:lpstr>
      <vt:lpstr>Bewerten von Evaluierung</vt:lpstr>
      <vt:lpstr>Hinweise zu Leseaufgaben</vt:lpstr>
      <vt:lpstr>Literatur</vt:lpstr>
    </vt:vector>
  </TitlesOfParts>
  <Company>Uni Marburg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Empirische Methoden für Informatiker Teil 1: Die wissenschaftliche Methode</dc:title>
  <dc:creator>kaestner</dc:creator>
  <cp:lastModifiedBy>j</cp:lastModifiedBy>
  <cp:revision>73</cp:revision>
  <dcterms:created xsi:type="dcterms:W3CDTF">2012-01-10T19:14:31Z</dcterms:created>
  <dcterms:modified xsi:type="dcterms:W3CDTF">2012-01-10T20:40:08Z</dcterms:modified>
</cp:coreProperties>
</file>