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80" r:id="rId9"/>
    <p:sldId id="263" r:id="rId10"/>
    <p:sldId id="265" r:id="rId11"/>
    <p:sldId id="28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6" r:id="rId24"/>
    <p:sldId id="277" r:id="rId25"/>
    <p:sldId id="278" r:id="rId26"/>
    <p:sldId id="279" r:id="rId27"/>
    <p:sldId id="287" r:id="rId28"/>
    <p:sldId id="282" r:id="rId29"/>
    <p:sldId id="288" r:id="rId30"/>
    <p:sldId id="283" r:id="rId31"/>
    <p:sldId id="289" r:id="rId32"/>
    <p:sldId id="290" r:id="rId33"/>
    <p:sldId id="291" r:id="rId34"/>
    <p:sldId id="292" r:id="rId35"/>
    <p:sldId id="294" r:id="rId36"/>
    <p:sldId id="295" r:id="rId37"/>
    <p:sldId id="297" r:id="rId38"/>
    <p:sldId id="298" r:id="rId39"/>
    <p:sldId id="299" r:id="rId40"/>
    <p:sldId id="296" r:id="rId41"/>
    <p:sldId id="301" r:id="rId42"/>
    <p:sldId id="293" r:id="rId43"/>
    <p:sldId id="300" r:id="rId44"/>
    <p:sldId id="302" r:id="rId45"/>
    <p:sldId id="281" r:id="rId4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017" autoAdjust="0"/>
  </p:normalViewPr>
  <p:slideViewPr>
    <p:cSldViewPr>
      <p:cViewPr varScale="1">
        <p:scale>
          <a:sx n="100" d="100"/>
          <a:sy n="100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09.04.2014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smtClean="0"/>
              <a:t>Benötigte Ausführungszeit für Programm auf getestetem System messen</a:t>
            </a:r>
          </a:p>
          <a:p>
            <a:r>
              <a:rPr lang="de-DE" baseline="0" dirty="0" smtClean="0"/>
              <a:t>Normalisierung: Ausführungszeit durch Ausführungszeit auf Standard-Rechner teilen</a:t>
            </a:r>
          </a:p>
          <a:p>
            <a:r>
              <a:rPr lang="de-DE" dirty="0" smtClean="0"/>
              <a:t>(Bei mehreren Programmen:</a:t>
            </a:r>
            <a:r>
              <a:rPr lang="de-DE" baseline="0" dirty="0" smtClean="0"/>
              <a:t> geometrischen Mittelwert berechnen)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Maß für Qualität der Lösung (rigoros definiert durch mathematische Charakteristiken des Systems) durch benötigte Zeit für Lösung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6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300192" y="476672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09.04.2014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64" r:id="rId4"/>
    <p:sldLayoutId id="2147483663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Performance Messungen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Welche Kriterien sollte eine gute Metrik erfüllen?</a:t>
            </a:r>
          </a:p>
          <a:p>
            <a:r>
              <a:rPr lang="en-US" smtClean="0"/>
              <a:t>Sind die vorgestellten Metriken gute Metriken nach Ihren Kriterien?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Kriterien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925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1152128"/>
                <a:gridCol w="864096"/>
                <a:gridCol w="864096"/>
                <a:gridCol w="1008112"/>
                <a:gridCol w="648072"/>
                <a:gridCol w="792088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Kriterium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Execution</a:t>
                      </a:r>
                      <a:r>
                        <a:rPr lang="de-DE" baseline="0" dirty="0" smtClean="0"/>
                        <a:t>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Zyklen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Linearität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Reliabilität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Wiederhol-barkeit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Einfache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Messbarkeit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Konsistenz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Unabhängig-keit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Störvariablen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Beeinflussen</a:t>
            </a:r>
            <a:r>
              <a:rPr lang="en-US" dirty="0" smtClean="0"/>
              <a:t> das </a:t>
            </a:r>
            <a:r>
              <a:rPr lang="en-US" dirty="0" err="1" smtClean="0"/>
              <a:t>Messergebnis</a:t>
            </a:r>
            <a:r>
              <a:rPr lang="en-US" dirty="0" smtClean="0"/>
              <a:t> </a:t>
            </a:r>
            <a:r>
              <a:rPr lang="en-US" dirty="0" err="1" smtClean="0"/>
              <a:t>systematisch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unsystematisch</a:t>
            </a:r>
            <a:endParaRPr lang="en-US" dirty="0" smtClean="0"/>
          </a:p>
          <a:p>
            <a:r>
              <a:rPr lang="en-US" dirty="0" err="1" smtClean="0"/>
              <a:t>Beispiele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Hintergrundprozesse</a:t>
            </a:r>
            <a:endParaRPr lang="en-US" dirty="0" smtClean="0"/>
          </a:p>
          <a:p>
            <a:pPr lvl="1"/>
            <a:r>
              <a:rPr lang="en-US" dirty="0" err="1" smtClean="0"/>
              <a:t>Hardwareunterschiede</a:t>
            </a:r>
            <a:endParaRPr lang="en-US" dirty="0" smtClean="0"/>
          </a:p>
          <a:p>
            <a:pPr lvl="1"/>
            <a:r>
              <a:rPr lang="en-US" dirty="0" err="1" smtClean="0"/>
              <a:t>Temparaturunterschiede</a:t>
            </a:r>
            <a:endParaRPr lang="en-US" dirty="0" smtClean="0"/>
          </a:p>
          <a:p>
            <a:pPr lvl="1"/>
            <a:r>
              <a:rPr lang="en-US" dirty="0" err="1" smtClean="0"/>
              <a:t>Eingabedaten</a:t>
            </a:r>
            <a:r>
              <a:rPr lang="en-US" dirty="0" smtClean="0"/>
              <a:t>, </a:t>
            </a:r>
            <a:r>
              <a:rPr lang="en-US" dirty="0" err="1" smtClean="0"/>
              <a:t>zufällig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Heap-Size</a:t>
            </a:r>
          </a:p>
          <a:p>
            <a:pPr lvl="1"/>
            <a:r>
              <a:rPr lang="en-US" dirty="0" smtClean="0"/>
              <a:t>Hardware-</a:t>
            </a:r>
            <a:r>
              <a:rPr lang="en-US" dirty="0" err="1" smtClean="0"/>
              <a:t>Plattform</a:t>
            </a:r>
            <a:endParaRPr lang="en-US" dirty="0" smtClean="0"/>
          </a:p>
          <a:p>
            <a:pPr lvl="1"/>
            <a:r>
              <a:rPr lang="en-US" dirty="0" smtClean="0"/>
              <a:t>System-Interrupts</a:t>
            </a:r>
          </a:p>
          <a:p>
            <a:pPr lvl="1"/>
            <a:r>
              <a:rPr lang="en-US" dirty="0" err="1" smtClean="0"/>
              <a:t>Parallelität</a:t>
            </a:r>
            <a:r>
              <a:rPr lang="en-US" dirty="0" smtClean="0"/>
              <a:t> in Single- und </a:t>
            </a:r>
            <a:r>
              <a:rPr lang="en-US" dirty="0" err="1" smtClean="0"/>
              <a:t>Multicore-Systemen</a:t>
            </a:r>
            <a:endParaRPr lang="en-US" dirty="0" smtClean="0"/>
          </a:p>
          <a:p>
            <a:pPr lvl="1"/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Störvariablen</a:t>
            </a:r>
            <a:r>
              <a:rPr lang="en-US" dirty="0" smtClean="0"/>
              <a:t> </a:t>
            </a:r>
            <a:r>
              <a:rPr lang="en-US" dirty="0" err="1" smtClean="0"/>
              <a:t>kontrollieren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Typisches Vorgehen: Bester Wert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Wiederholen</a:t>
            </a:r>
            <a:endParaRPr lang="en-US" dirty="0" smtClean="0"/>
          </a:p>
          <a:p>
            <a:r>
              <a:rPr lang="en-US" dirty="0" smtClean="0"/>
              <a:t>Bester, </a:t>
            </a:r>
            <a:r>
              <a:rPr lang="en-US" dirty="0" err="1" smtClean="0"/>
              <a:t>zweitbester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schlechtester</a:t>
            </a:r>
            <a:r>
              <a:rPr lang="en-US" dirty="0" smtClean="0"/>
              <a:t> Wert</a:t>
            </a:r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err="1" smtClean="0"/>
              <a:t>Antwortzeiten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Programmieraufgabe</a:t>
            </a:r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 smtClean="0"/>
              <a:t>data &lt;- read.csv("rt.csv", header=TRUE, sep = ";", </a:t>
            </a:r>
            <a:r>
              <a:rPr lang="en-US" sz="2000" dirty="0" err="1" smtClean="0"/>
              <a:t>dec</a:t>
            </a:r>
            <a:r>
              <a:rPr lang="en-US" sz="2000" dirty="0" smtClean="0"/>
              <a:t> = ".")</a:t>
            </a:r>
          </a:p>
          <a:p>
            <a:pPr lvl="1"/>
            <a:r>
              <a:rPr lang="en-US" sz="2000" dirty="0" smtClean="0"/>
              <a:t>header: </a:t>
            </a:r>
            <a:r>
              <a:rPr lang="en-US" sz="2000" dirty="0" err="1" smtClean="0"/>
              <a:t>gibt</a:t>
            </a:r>
            <a:r>
              <a:rPr lang="en-US" sz="2000" dirty="0" smtClean="0"/>
              <a:t> an, ob </a:t>
            </a:r>
            <a:r>
              <a:rPr lang="en-US" sz="2000" dirty="0" err="1" smtClean="0"/>
              <a:t>Variablen</a:t>
            </a:r>
            <a:r>
              <a:rPr lang="en-US" sz="2000" dirty="0" smtClean="0"/>
              <a:t>/</a:t>
            </a:r>
            <a:r>
              <a:rPr lang="en-US" sz="2000" dirty="0" err="1" smtClean="0"/>
              <a:t>Spaltennamen</a:t>
            </a:r>
            <a:r>
              <a:rPr lang="en-US" sz="2000" dirty="0" smtClean="0"/>
              <a:t> in </a:t>
            </a:r>
            <a:r>
              <a:rPr lang="en-US" sz="2000" dirty="0" err="1" smtClean="0"/>
              <a:t>der</a:t>
            </a:r>
            <a:r>
              <a:rPr lang="en-US" sz="2000" dirty="0" smtClean="0"/>
              <a:t> </a:t>
            </a:r>
            <a:r>
              <a:rPr lang="en-US" sz="2000" dirty="0" err="1" smtClean="0"/>
              <a:t>ersten</a:t>
            </a:r>
            <a:r>
              <a:rPr lang="en-US" sz="2000" dirty="0" smtClean="0"/>
              <a:t> </a:t>
            </a:r>
            <a:r>
              <a:rPr lang="en-US" sz="2000" dirty="0" err="1" smtClean="0"/>
              <a:t>Zeile</a:t>
            </a:r>
            <a:r>
              <a:rPr lang="en-US" sz="2000" dirty="0" smtClean="0"/>
              <a:t> </a:t>
            </a:r>
            <a:r>
              <a:rPr lang="en-US" sz="2000" dirty="0" err="1" smtClean="0"/>
              <a:t>stehen</a:t>
            </a:r>
            <a:endParaRPr lang="en-US" sz="2000" dirty="0" smtClean="0"/>
          </a:p>
          <a:p>
            <a:pPr lvl="1"/>
            <a:r>
              <a:rPr lang="en-US" sz="2000" dirty="0" smtClean="0"/>
              <a:t>sep: Separator </a:t>
            </a:r>
            <a:r>
              <a:rPr lang="en-US" sz="2000" dirty="0" err="1" smtClean="0"/>
              <a:t>für</a:t>
            </a:r>
            <a:r>
              <a:rPr lang="en-US" sz="2000" dirty="0" smtClean="0"/>
              <a:t> </a:t>
            </a:r>
            <a:r>
              <a:rPr lang="en-US" sz="2000" dirty="0" err="1" smtClean="0"/>
              <a:t>Datensätze</a:t>
            </a:r>
            <a:r>
              <a:rPr lang="en-US" sz="2000" dirty="0" smtClean="0"/>
              <a:t> in </a:t>
            </a:r>
            <a:r>
              <a:rPr lang="en-US" sz="2000" dirty="0" err="1" smtClean="0"/>
              <a:t>der</a:t>
            </a:r>
            <a:r>
              <a:rPr lang="en-US" sz="2000" dirty="0" smtClean="0"/>
              <a:t> </a:t>
            </a:r>
            <a:r>
              <a:rPr lang="en-US" sz="2000" dirty="0" err="1" smtClean="0"/>
              <a:t>selben</a:t>
            </a:r>
            <a:r>
              <a:rPr lang="en-US" sz="2000" dirty="0" smtClean="0"/>
              <a:t> </a:t>
            </a:r>
            <a:r>
              <a:rPr lang="en-US" sz="2000" dirty="0" err="1" smtClean="0"/>
              <a:t>Zeile</a:t>
            </a:r>
            <a:endParaRPr lang="en-US" sz="2000" dirty="0" smtClean="0"/>
          </a:p>
          <a:p>
            <a:pPr lvl="1"/>
            <a:r>
              <a:rPr lang="en-US" sz="2000" dirty="0" err="1" smtClean="0"/>
              <a:t>dec</a:t>
            </a:r>
            <a:r>
              <a:rPr lang="en-US" sz="2000" dirty="0" smtClean="0"/>
              <a:t>: </a:t>
            </a:r>
            <a:r>
              <a:rPr lang="en-US" sz="2000" dirty="0" err="1" smtClean="0"/>
              <a:t>Dezimaltrennzeichen</a:t>
            </a:r>
            <a:endParaRPr lang="en-US" sz="2000" dirty="0" smtClean="0"/>
          </a:p>
          <a:p>
            <a:pPr lvl="1"/>
            <a:r>
              <a:rPr lang="en-US" sz="2000" dirty="0" smtClean="0"/>
              <a:t>min(data)/max(data)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Typisches Vorgehen: Mittelwert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Messung</a:t>
            </a:r>
            <a:r>
              <a:rPr lang="en-US" dirty="0" smtClean="0"/>
              <a:t> </a:t>
            </a:r>
            <a:r>
              <a:rPr lang="en-US" dirty="0" err="1" smtClean="0"/>
              <a:t>wiederholen</a:t>
            </a:r>
            <a:endParaRPr lang="en-US" dirty="0" smtClean="0"/>
          </a:p>
          <a:p>
            <a:r>
              <a:rPr lang="en-US" dirty="0" err="1" smtClean="0"/>
              <a:t>Mittelwert</a:t>
            </a:r>
            <a:r>
              <a:rPr lang="en-US" dirty="0" smtClean="0"/>
              <a:t> </a:t>
            </a:r>
            <a:r>
              <a:rPr lang="en-US" dirty="0" err="1" smtClean="0"/>
              <a:t>bilden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smtClean="0"/>
              <a:t>data</a:t>
            </a:r>
            <a:r>
              <a:rPr lang="de-DE" dirty="0" smtClean="0"/>
              <a:t>)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882650" y="3135313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35313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Wert, </a:t>
            </a:r>
            <a:r>
              <a:rPr lang="en-US" dirty="0" err="1" smtClean="0"/>
              <a:t>der</a:t>
            </a:r>
            <a:r>
              <a:rPr lang="en-US" dirty="0" smtClean="0"/>
              <a:t> in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Mitte</a:t>
            </a:r>
            <a:r>
              <a:rPr lang="en-US" dirty="0" smtClean="0"/>
              <a:t> </a:t>
            </a:r>
            <a:r>
              <a:rPr lang="en-US" dirty="0" err="1" smtClean="0"/>
              <a:t>liegt</a:t>
            </a:r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 err="1" smtClean="0"/>
              <a:t>gegen</a:t>
            </a:r>
            <a:r>
              <a:rPr lang="en-US" dirty="0" smtClean="0"/>
              <a:t> </a:t>
            </a:r>
            <a:r>
              <a:rPr lang="en-US" dirty="0" err="1" smtClean="0"/>
              <a:t>Ausreißer</a:t>
            </a:r>
            <a:endParaRPr lang="en-US" dirty="0" smtClean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median(data)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gerader</a:t>
            </a:r>
            <a:r>
              <a:rPr lang="en-US" dirty="0" smtClean="0"/>
              <a:t> </a:t>
            </a:r>
            <a:r>
              <a:rPr lang="en-US" dirty="0" err="1" smtClean="0"/>
              <a:t>Anzahl</a:t>
            </a:r>
            <a:r>
              <a:rPr lang="en-US" dirty="0" smtClean="0"/>
              <a:t> an </a:t>
            </a:r>
            <a:r>
              <a:rPr lang="en-US" dirty="0" err="1" smtClean="0"/>
              <a:t>Messwerten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Arithmetisches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endParaRPr lang="en-US" dirty="0" smtClean="0"/>
          </a:p>
          <a:p>
            <a:pPr lvl="1"/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r>
              <a:rPr lang="en-US" dirty="0" smtClean="0"/>
              <a:t> </a:t>
            </a:r>
            <a:r>
              <a:rPr lang="en-US" dirty="0" err="1" smtClean="0"/>
              <a:t>angeben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 oder Mittelwert?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Median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arithemtisches</a:t>
            </a:r>
            <a:r>
              <a:rPr lang="en-US" dirty="0" smtClean="0"/>
              <a:t> </a:t>
            </a:r>
            <a:r>
              <a:rPr lang="en-US" dirty="0" err="1" smtClean="0"/>
              <a:t>Mittel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endParaRPr lang="en-US" dirty="0" smtClean="0"/>
          </a:p>
          <a:p>
            <a:pPr lvl="1"/>
            <a:r>
              <a:rPr lang="en-US" dirty="0" err="1" smtClean="0"/>
              <a:t>Ordinale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Messwerte</a:t>
            </a:r>
            <a:endParaRPr lang="en-US" dirty="0" smtClean="0"/>
          </a:p>
          <a:p>
            <a:pPr lvl="1"/>
            <a:r>
              <a:rPr lang="en-US" dirty="0" err="1" smtClean="0"/>
              <a:t>Asymmetrische</a:t>
            </a:r>
            <a:r>
              <a:rPr lang="en-US" dirty="0" smtClean="0"/>
              <a:t> </a:t>
            </a:r>
            <a:r>
              <a:rPr lang="en-US" dirty="0" err="1" smtClean="0"/>
              <a:t>Verteilung</a:t>
            </a:r>
            <a:endParaRPr lang="en-US" dirty="0" smtClean="0"/>
          </a:p>
          <a:p>
            <a:pPr lvl="1"/>
            <a:r>
              <a:rPr lang="en-US" dirty="0" err="1" smtClean="0"/>
              <a:t>Ausreißer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Skalenniveaus</a:t>
            </a:r>
            <a:endParaRPr lang="en-US" dirty="0" smtClean="0"/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Geschlecht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Platzierungen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Metrisch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Temperatur</a:t>
            </a:r>
            <a:r>
              <a:rPr lang="en-US" dirty="0" smtClean="0"/>
              <a:t>, </a:t>
            </a:r>
            <a:r>
              <a:rPr lang="en-US" dirty="0" err="1" smtClean="0"/>
              <a:t>Antwortzeit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Daten anschauen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Überblick verschaffen</a:t>
            </a:r>
          </a:p>
          <a:p>
            <a:r>
              <a:rPr lang="en-US" smtClean="0"/>
              <a:t>Verteilung und Ausreißer einschätzen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Histogramme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Häufigkeit</a:t>
            </a:r>
            <a:r>
              <a:rPr lang="en-US" dirty="0" smtClean="0"/>
              <a:t> von </a:t>
            </a:r>
            <a:r>
              <a:rPr lang="en-US" dirty="0" err="1" smtClean="0"/>
              <a:t>Messwerten</a:t>
            </a:r>
            <a:r>
              <a:rPr lang="en-US" dirty="0" smtClean="0"/>
              <a:t> in </a:t>
            </a:r>
            <a:r>
              <a:rPr lang="en-US" dirty="0" err="1" smtClean="0"/>
              <a:t>festgelegten</a:t>
            </a:r>
            <a:r>
              <a:rPr lang="en-US" dirty="0" smtClean="0"/>
              <a:t> </a:t>
            </a:r>
            <a:r>
              <a:rPr lang="en-US" dirty="0" err="1" smtClean="0"/>
              <a:t>Bereichen</a:t>
            </a:r>
            <a:endParaRPr lang="en-US" dirty="0" smtClean="0"/>
          </a:p>
          <a:p>
            <a:pPr marL="5567363"/>
            <a:r>
              <a:rPr lang="en-US" dirty="0" smtClean="0"/>
              <a:t>R: </a:t>
            </a:r>
            <a:r>
              <a:rPr lang="en-US" dirty="0" err="1" smtClean="0"/>
              <a:t>hist</a:t>
            </a:r>
            <a:r>
              <a:rPr lang="en-US" dirty="0" smtClean="0"/>
              <a:t>(data)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706588"/>
            <a:ext cx="52387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Einordnung</a:t>
            </a:r>
            <a:endParaRPr lang="en-US"/>
          </a:p>
        </p:txBody>
      </p:sp>
      <p:cxnSp>
        <p:nvCxnSpPr>
          <p:cNvPr id="5" name="Gerade Verbindung 4"/>
          <p:cNvCxnSpPr>
            <a:endCxn id="3" idx="3"/>
          </p:cNvCxnSpPr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>
            <a:endCxn id="3" idx="0"/>
          </p:cNvCxnSpPr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Mensch-Computer---Technisch</a:t>
            </a:r>
            <a:endParaRPr lang="en-US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mtClean="0"/>
              <a:t>Qualitativ---Quantitativ</a:t>
            </a:r>
            <a:endParaRPr lang="en-US"/>
          </a:p>
        </p:txBody>
      </p:sp>
      <p:sp>
        <p:nvSpPr>
          <p:cNvPr id="11" name="Wolke 10"/>
          <p:cNvSpPr/>
          <p:nvPr/>
        </p:nvSpPr>
        <p:spPr>
          <a:xfrm>
            <a:off x="1357290" y="2071678"/>
            <a:ext cx="2428892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Kontrollierte Experimente mit Probanden</a:t>
            </a:r>
            <a:endParaRPr lang="en-US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1785950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Zeitreihenanalysen</a:t>
            </a:r>
            <a:endParaRPr lang="en-US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Think-Aloud Protokolle</a:t>
            </a:r>
            <a:endParaRPr lang="en-US"/>
          </a:p>
        </p:txBody>
      </p:sp>
      <p:sp>
        <p:nvSpPr>
          <p:cNvPr id="15" name="Wolke 14"/>
          <p:cNvSpPr/>
          <p:nvPr/>
        </p:nvSpPr>
        <p:spPr>
          <a:xfrm>
            <a:off x="2786050" y="3786190"/>
            <a:ext cx="1643074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Interview</a:t>
            </a:r>
            <a:endParaRPr lang="en-US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Fragebögen</a:t>
            </a:r>
            <a:endParaRPr lang="en-US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Beweise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Fallstudien</a:t>
            </a:r>
            <a:endParaRPr lang="en-US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858016" y="1857364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1928794" y="442913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52566" y="208120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8001024" y="2643182"/>
            <a:ext cx="64294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3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Boxplot</a:t>
            </a:r>
            <a:r>
              <a:rPr lang="en-US" dirty="0" smtClean="0"/>
              <a:t> </a:t>
            </a:r>
            <a:r>
              <a:rPr lang="en-US" dirty="0" err="1" smtClean="0"/>
              <a:t>zeigt</a:t>
            </a:r>
            <a:endParaRPr lang="en-US" dirty="0" smtClean="0"/>
          </a:p>
          <a:p>
            <a:pPr lvl="1"/>
            <a:r>
              <a:rPr lang="en-US" dirty="0" smtClean="0"/>
              <a:t>Median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breite</a:t>
            </a:r>
            <a:r>
              <a:rPr lang="en-US" dirty="0" smtClean="0"/>
              <a:t> </a:t>
            </a:r>
            <a:r>
              <a:rPr lang="en-US" dirty="0" err="1" smtClean="0"/>
              <a:t>Linie</a:t>
            </a:r>
            <a:endParaRPr lang="en-US" dirty="0" smtClean="0"/>
          </a:p>
          <a:p>
            <a:pPr lvl="1"/>
            <a:r>
              <a:rPr lang="en-US" dirty="0" smtClean="0"/>
              <a:t>Quartile </a:t>
            </a:r>
            <a:r>
              <a:rPr lang="en-US" dirty="0" err="1" smtClean="0"/>
              <a:t>als</a:t>
            </a:r>
            <a:r>
              <a:rPr lang="en-US" dirty="0" smtClean="0"/>
              <a:t> Box </a:t>
            </a:r>
            <a:r>
              <a:rPr lang="de-DE" dirty="0" smtClean="0"/>
              <a:t>(50% aller Werte in der Box)</a:t>
            </a:r>
          </a:p>
          <a:p>
            <a:pPr lvl="1"/>
            <a:r>
              <a:rPr lang="en-US" dirty="0" smtClean="0"/>
              <a:t>Whiskers</a:t>
            </a:r>
          </a:p>
          <a:p>
            <a:pPr lvl="1"/>
            <a:r>
              <a:rPr lang="en-US" dirty="0" err="1" smtClean="0"/>
              <a:t>Ausreisser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Punkte</a:t>
            </a:r>
            <a:endParaRPr lang="en-US" dirty="0" smtClean="0"/>
          </a:p>
          <a:p>
            <a:r>
              <a:rPr lang="en-US" dirty="0" err="1" smtClean="0"/>
              <a:t>Graphische</a:t>
            </a:r>
            <a:r>
              <a:rPr lang="en-US" dirty="0" smtClean="0"/>
              <a:t> </a:t>
            </a:r>
            <a:r>
              <a:rPr lang="en-US" dirty="0" err="1" smtClean="0"/>
              <a:t>Darstellung</a:t>
            </a:r>
            <a:r>
              <a:rPr lang="en-US" dirty="0" smtClean="0"/>
              <a:t> von </a:t>
            </a:r>
            <a:r>
              <a:rPr lang="en-US" dirty="0" err="1" smtClean="0"/>
              <a:t>Verteilungen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err="1" smtClean="0"/>
              <a:t>boxplot</a:t>
            </a:r>
            <a:r>
              <a:rPr lang="en-US" dirty="0" smtClean="0"/>
              <a:t>(data)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Boxplot</a:t>
            </a:r>
            <a:r>
              <a:rPr lang="en-US" dirty="0" smtClean="0"/>
              <a:t> die </a:t>
            </a:r>
            <a:r>
              <a:rPr lang="en-US" dirty="0" err="1" smtClean="0"/>
              <a:t>Verteilung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marL="5387975">
              <a:buNone/>
            </a:pPr>
            <a:endParaRPr lang="en-US" sz="2800" dirty="0" smtClean="0"/>
          </a:p>
          <a:p>
            <a:pPr marL="5387975">
              <a:buNone/>
            </a:pPr>
            <a:r>
              <a:rPr lang="en-US" sz="2800" dirty="0" smtClean="0"/>
              <a:t>R: library(</a:t>
            </a:r>
            <a:r>
              <a:rPr lang="en-US" sz="2800" dirty="0" err="1" smtClean="0"/>
              <a:t>vioplot</a:t>
            </a:r>
            <a:r>
              <a:rPr lang="en-US" sz="2800" dirty="0" smtClean="0"/>
              <a:t>)</a:t>
            </a:r>
          </a:p>
          <a:p>
            <a:pPr marL="5740400" lvl="1">
              <a:buNone/>
            </a:pPr>
            <a:r>
              <a:rPr lang="en-US" dirty="0" err="1" smtClean="0"/>
              <a:t>vioplot</a:t>
            </a:r>
            <a:r>
              <a:rPr lang="en-US" dirty="0" smtClean="0"/>
              <a:t>(data)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068960"/>
            <a:ext cx="4824536" cy="207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y = </a:t>
            </a:r>
            <a:r>
              <a:rPr lang="el-GR" smtClean="0"/>
              <a:t>τ</a:t>
            </a:r>
            <a:r>
              <a:rPr lang="de-DE" smtClean="0"/>
              <a:t> + </a:t>
            </a:r>
            <a:r>
              <a:rPr lang="el-GR" smtClean="0"/>
              <a:t>ε</a:t>
            </a:r>
            <a:endParaRPr lang="de-DE" smtClean="0"/>
          </a:p>
          <a:p>
            <a:endParaRPr lang="en-US" smtClean="0"/>
          </a:p>
          <a:p>
            <a:r>
              <a:rPr lang="en-US" smtClean="0"/>
              <a:t>y: beobachteter Wert</a:t>
            </a:r>
          </a:p>
          <a:p>
            <a:r>
              <a:rPr lang="el-GR" smtClean="0"/>
              <a:t>τ</a:t>
            </a:r>
            <a:r>
              <a:rPr lang="en-US" smtClean="0"/>
              <a:t>: wahrer Wert</a:t>
            </a:r>
          </a:p>
          <a:p>
            <a:r>
              <a:rPr lang="el-GR" smtClean="0"/>
              <a:t>ε</a:t>
            </a:r>
            <a:r>
              <a:rPr lang="en-US" smtClean="0"/>
              <a:t>: Fehler</a:t>
            </a:r>
          </a:p>
          <a:p>
            <a:endParaRPr lang="en-US" smtClean="0"/>
          </a:p>
          <a:p>
            <a:r>
              <a:rPr lang="en-US" smtClean="0"/>
              <a:t>Population: griechische Buchstaben</a:t>
            </a:r>
          </a:p>
          <a:p>
            <a:r>
              <a:rPr lang="en-US" smtClean="0"/>
              <a:t>Stichprobe: deutsche Buchstaben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Fehlermodell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Echter Mittelwert: 10</a:t>
            </a:r>
          </a:p>
          <a:p>
            <a:endParaRPr lang="de-DE" smtClean="0"/>
          </a:p>
          <a:p>
            <a:r>
              <a:rPr lang="de-DE" smtClean="0"/>
              <a:t>1 zufälliger Fehler, Einfluss +/- 1</a:t>
            </a:r>
          </a:p>
          <a:p>
            <a:r>
              <a:rPr lang="de-DE" smtClean="0"/>
              <a:t>Messwerte: 9 (50%) und 11 (50%)</a:t>
            </a:r>
          </a:p>
          <a:p>
            <a:endParaRPr lang="de-DE" smtClean="0"/>
          </a:p>
          <a:p>
            <a:r>
              <a:rPr lang="de-DE" smtClean="0"/>
              <a:t>2 zufällige Fehler, je +/- 1</a:t>
            </a:r>
          </a:p>
          <a:p>
            <a:r>
              <a:rPr lang="de-DE" smtClean="0"/>
              <a:t>Messwerte: 8 (25%), 10 (50%) und 12 (25%)</a:t>
            </a:r>
          </a:p>
          <a:p>
            <a:endParaRPr lang="de-DE" smtClean="0"/>
          </a:p>
          <a:p>
            <a:r>
              <a:rPr lang="de-DE" smtClean="0"/>
              <a:t>3 zufällige Fehler, je +/- 1</a:t>
            </a:r>
          </a:p>
          <a:p>
            <a:r>
              <a:rPr lang="de-DE" smtClean="0"/>
              <a:t>Messwerte: 7 (12.5%), 9 (37.5%), 11 (37.5%), 13 (12.5%)</a:t>
            </a:r>
          </a:p>
          <a:p>
            <a:endParaRPr lang="de-DE" smtClean="0"/>
          </a:p>
          <a:p>
            <a:r>
              <a:rPr lang="de-DE" smtClean="0"/>
              <a:t>N zufällige Fehler, je +/- 1</a:t>
            </a:r>
          </a:p>
          <a:p>
            <a:r>
              <a:rPr lang="de-DE" smtClean="0"/>
              <a:t>Normalverteilung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Normalverteilung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1285860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Standardabweichung</a:t>
            </a:r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928934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7000892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mtClean="0"/>
              <a:t>Bildquelle CC BY 2.5 Mwtoews</a:t>
            </a:r>
            <a:endParaRPr lang="en-US" sz="110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857224" y="1643050"/>
          <a:ext cx="7205450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Formel" r:id="rId4" imgW="3479760" imgH="482400" progId="Equation.3">
                  <p:embed/>
                </p:oleObj>
              </mc:Choice>
              <mc:Fallback>
                <p:oleObj name="Formel" r:id="rId4" imgW="3479760" imgH="482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643050"/>
                        <a:ext cx="7205450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Standardabweichung: Anwendung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Ausreißer definieren</a:t>
            </a:r>
          </a:p>
          <a:p>
            <a:r>
              <a:rPr lang="en-US" smtClean="0"/>
              <a:t>Hochbegabung definieren</a:t>
            </a:r>
          </a:p>
          <a:p>
            <a:r>
              <a:rPr lang="en-US" smtClean="0"/>
              <a:t>Entdeckung des Higgs-Boson verkünden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774254"/>
          <a:ext cx="4776192" cy="124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74254"/>
                        <a:ext cx="4776192" cy="1240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de-DE" sz="320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de-DE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Mittelwert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baseline="0" smtClean="0"/>
              <a:t>z:</a:t>
            </a:r>
            <a:r>
              <a:rPr lang="de-DE" sz="3200" smtClean="0"/>
              <a:t> x-Wert der Standardnormalverteilung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DE" sz="3200" smtClean="0"/>
              <a:t>alpha: 1-Wert des Konfidenzintervall (z.B. 95%)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s: Standardaweichung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n:</a:t>
            </a:r>
            <a:r>
              <a:rPr kumimoji="0" lang="de-DE" sz="3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Anzahl der Messungen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0050"/>
            <a:r>
              <a:rPr lang="en-US" sz="3600" dirty="0" err="1" smtClean="0"/>
              <a:t>Vertrauensintervall</a:t>
            </a:r>
            <a:endParaRPr lang="en-US" sz="3600" dirty="0" smtClean="0"/>
          </a:p>
          <a:p>
            <a:pPr marL="400050"/>
            <a:r>
              <a:rPr lang="en-US" sz="3600" dirty="0" err="1" smtClean="0"/>
              <a:t>Wahrer</a:t>
            </a:r>
            <a:r>
              <a:rPr lang="en-US" sz="3600" dirty="0" smtClean="0"/>
              <a:t> </a:t>
            </a:r>
            <a:r>
              <a:rPr lang="en-US" sz="3600" dirty="0" err="1" smtClean="0"/>
              <a:t>Mittelwert</a:t>
            </a:r>
            <a:r>
              <a:rPr lang="en-US" sz="3600" dirty="0" smtClean="0"/>
              <a:t> </a:t>
            </a:r>
            <a:r>
              <a:rPr lang="en-US" sz="3600" dirty="0" err="1" smtClean="0"/>
              <a:t>liegt</a:t>
            </a:r>
            <a:r>
              <a:rPr lang="en-US" sz="3600" dirty="0" smtClean="0"/>
              <a:t> in 95% </a:t>
            </a:r>
            <a:r>
              <a:rPr lang="en-US" sz="3600" dirty="0" err="1" smtClean="0"/>
              <a:t>im</a:t>
            </a:r>
            <a:r>
              <a:rPr lang="en-US" sz="3600" dirty="0" smtClean="0"/>
              <a:t> </a:t>
            </a:r>
            <a:r>
              <a:rPr lang="en-US" sz="3600" dirty="0" err="1" smtClean="0"/>
              <a:t>Intervall</a:t>
            </a:r>
            <a:endParaRPr lang="en-US" sz="3600" dirty="0" smtClean="0"/>
          </a:p>
          <a:p>
            <a:pPr marL="400050"/>
            <a:r>
              <a:rPr lang="en-US" sz="3600" dirty="0" err="1" smtClean="0"/>
              <a:t>Technischer</a:t>
            </a:r>
            <a:r>
              <a:rPr lang="en-US" sz="3600" dirty="0" smtClean="0"/>
              <a:t>: </a:t>
            </a:r>
            <a:r>
              <a:rPr lang="de-DE" sz="3600" dirty="0" smtClean="0"/>
              <a:t>Bei </a:t>
            </a:r>
            <a:r>
              <a:rPr lang="de-DE" sz="3600" dirty="0" err="1" smtClean="0"/>
              <a:t>grosser</a:t>
            </a:r>
            <a:r>
              <a:rPr lang="de-DE" sz="3600" dirty="0" smtClean="0"/>
              <a:t> Anzahl von Wiederholungen des Experiments liegt in 95% der Fälle der wahre Mittelwert in dem jeweils berechneten Konfidenzintervall</a:t>
            </a:r>
            <a:endParaRPr lang="en-US" sz="36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Bestimmen Sie die schnellste Sortierfunktion</a:t>
            </a:r>
          </a:p>
          <a:p>
            <a:pPr lvl="1"/>
            <a:r>
              <a:rPr lang="en-US" smtClean="0"/>
              <a:t>Gruppe 1: Mergesort vs. Quicksort</a:t>
            </a:r>
          </a:p>
          <a:p>
            <a:pPr lvl="1"/>
            <a:r>
              <a:rPr lang="en-US" smtClean="0"/>
              <a:t>Gruppe 2: Quicksort Rekursiv vs. Quicksort Iterativ</a:t>
            </a:r>
          </a:p>
          <a:p>
            <a:pPr lvl="1"/>
            <a:r>
              <a:rPr lang="en-US" smtClean="0"/>
              <a:t>Gruppe 3: Quicksort Java vs. Quicksort C</a:t>
            </a:r>
          </a:p>
          <a:p>
            <a:pPr lvl="1"/>
            <a:r>
              <a:rPr lang="en-US" smtClean="0"/>
              <a:t>Gruppe 4: Quicksort C++ vs. Quicksort Haskell</a:t>
            </a:r>
          </a:p>
          <a:p>
            <a:r>
              <a:rPr lang="en-US" smtClean="0"/>
              <a:t>Stellen Sie die Ergebnisse mit einem Poster vor</a:t>
            </a:r>
          </a:p>
          <a:p>
            <a:r>
              <a:rPr lang="en-US" smtClean="0"/>
              <a:t>Diskutieren Sie die Ergebnisse. Vertrauen Sie den Ergebnissen der anderen Teilnehmer?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4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Genauigkeit vs. Präzision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347925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2786050" y="5143512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000232" y="5500702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Präzision</a:t>
            </a:r>
            <a:r>
              <a:rPr lang="en-US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Streuung um Stichprobenmittelwert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3857620" y="2428074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2285984" y="1571612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tx1"/>
                </a:solidFill>
              </a:rPr>
              <a:t>Genauigkeit:</a:t>
            </a:r>
          </a:p>
          <a:p>
            <a:r>
              <a:rPr lang="en-US" smtClean="0">
                <a:solidFill>
                  <a:schemeClr val="tx1"/>
                </a:solidFill>
              </a:rPr>
              <a:t>Abweichung beobachteter Mittlewerte vom wahren Mittelwert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3106727" y="3678239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6572264" y="1643050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Wichtig bei Zeitmessungen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00826" y="542926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Ursache von Messfehlern unklar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Zufällige vs. Systematische Fehler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mtClean="0"/>
              <a:t>Systematische Fehler: Fehler des Experiments/der </a:t>
            </a:r>
            <a:r>
              <a:rPr lang="en-US" smtClean="0"/>
              <a:t>Messmethode</a:t>
            </a:r>
          </a:p>
          <a:p>
            <a:pPr lvl="1"/>
            <a:r>
              <a:rPr lang="de-DE" smtClean="0"/>
              <a:t>CPU Speed: Messung bei unterschiedliche Temperaturen</a:t>
            </a:r>
          </a:p>
          <a:p>
            <a:pPr lvl="1"/>
            <a:r>
              <a:rPr lang="de-DE" smtClean="0"/>
              <a:t>Zustand nicht zurückgesetzt für zweite Messung</a:t>
            </a:r>
          </a:p>
          <a:p>
            <a:pPr lvl="1"/>
            <a:r>
              <a:rPr lang="de-DE" smtClean="0"/>
              <a:t>Geringe Varianz, bis konstant über alle Messungen</a:t>
            </a:r>
          </a:p>
          <a:p>
            <a:pPr lvl="1"/>
            <a:r>
              <a:rPr lang="de-DE" smtClean="0"/>
              <a:t>Im Design ausschließen, braucht Erfahrung</a:t>
            </a:r>
          </a:p>
          <a:p>
            <a:pPr lvl="1">
              <a:buFont typeface="Arial" pitchFamily="34" charset="0"/>
              <a:buChar char="→"/>
            </a:pPr>
            <a:r>
              <a:rPr lang="en-US" smtClean="0"/>
              <a:t>Genauigkeit</a:t>
            </a:r>
          </a:p>
          <a:p>
            <a:r>
              <a:rPr lang="en-US" smtClean="0"/>
              <a:t>Zufällige Fehler</a:t>
            </a:r>
          </a:p>
          <a:p>
            <a:pPr lvl="1"/>
            <a:r>
              <a:rPr lang="en-US" smtClean="0"/>
              <a:t>Nicht kontrollierbar</a:t>
            </a:r>
          </a:p>
          <a:p>
            <a:pPr lvl="1"/>
            <a:r>
              <a:rPr lang="en-US" smtClean="0"/>
              <a:t>Stochastische Methoden</a:t>
            </a:r>
          </a:p>
          <a:p>
            <a:pPr lvl="1">
              <a:buFont typeface="Arial" pitchFamily="34" charset="0"/>
              <a:buChar char="→"/>
            </a:pPr>
            <a:r>
              <a:rPr lang="en-US" smtClean="0"/>
              <a:t>Präzision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Signifikanztests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Rigoroser als Vergleich von Konfidenzintervallen</a:t>
            </a:r>
            <a:endParaRPr lang="en-US" smtClean="0">
              <a:latin typeface="+mj-lt"/>
              <a:cs typeface="Arial"/>
            </a:endParaRPr>
          </a:p>
          <a:p>
            <a:r>
              <a:rPr lang="en-US" smtClean="0">
                <a:latin typeface="+mj-lt"/>
              </a:rPr>
              <a:t>Zur Evaluierung, ob Messreihen unterschiedlich sind</a:t>
            </a:r>
          </a:p>
          <a:p>
            <a:r>
              <a:rPr lang="en-US" smtClean="0">
                <a:latin typeface="+mj-lt"/>
              </a:rPr>
              <a:t>Z.B. t-Test</a:t>
            </a:r>
            <a:endParaRPr lang="en-US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Entwickelt von Student (William Sealy Gosset)</a:t>
            </a:r>
            <a:endParaRPr lang="en-US" smtClean="0"/>
          </a:p>
          <a:p>
            <a:r>
              <a:rPr lang="en-US" smtClean="0"/>
              <a:t>Vergleich von 2 Messreihen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28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/>
                <a:gridCol w="3643338"/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Nullhypothese (H</a:t>
                      </a:r>
                      <a:r>
                        <a:rPr lang="en-US" b="1" baseline="-25000" smtClean="0"/>
                        <a:t>0</a:t>
                      </a:r>
                      <a:r>
                        <a:rPr lang="en-US" b="1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Alternativhypothese (H</a:t>
                      </a:r>
                      <a:r>
                        <a:rPr lang="en-US" b="1" baseline="-25000" smtClean="0"/>
                        <a:t>1</a:t>
                      </a:r>
                      <a:r>
                        <a:rPr lang="en-US" b="1" smtClean="0"/>
                        <a:t>)</a:t>
                      </a:r>
                    </a:p>
                    <a:p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Statistische Hypothese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Messreihen sind gleich, i.e., Daten von beiden Messreihen stammen aus der selben Population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Daten beider</a:t>
                      </a:r>
                      <a:r>
                        <a:rPr lang="en-US" baseline="0" smtClean="0"/>
                        <a:t> Messreihen </a:t>
                      </a:r>
                      <a:r>
                        <a:rPr lang="en-US" smtClean="0"/>
                        <a:t>stammen aus unterschiedlichen Populationen</a:t>
                      </a:r>
                    </a:p>
                    <a:p>
                      <a:endParaRPr lang="en-US"/>
                    </a:p>
                  </a:txBody>
                  <a:tcPr/>
                </a:tc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Formal: 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928794" y="5396259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5396259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572132" y="5396259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396259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Bestimmt Wahrscheinlichkeit, das beobachtete Ergebnis unter Annahme der H</a:t>
            </a:r>
            <a:r>
              <a:rPr lang="en-US" baseline="-25000" smtClean="0"/>
              <a:t>0</a:t>
            </a:r>
            <a:r>
              <a:rPr lang="en-US" smtClean="0"/>
              <a:t> </a:t>
            </a:r>
            <a:r>
              <a:rPr lang="de-DE" smtClean="0"/>
              <a:t>zu erhalten -&gt; bedingte Wahrscheinlichkeit</a:t>
            </a:r>
            <a:endParaRPr lang="en-US" baseline="-25000" smtClean="0"/>
          </a:p>
          <a:p>
            <a:r>
              <a:rPr lang="de-DE" smtClean="0"/>
              <a:t>Wenn Wahrscheinlichkeit kleiner ist als:</a:t>
            </a:r>
          </a:p>
          <a:p>
            <a:pPr lvl="1"/>
            <a:r>
              <a:rPr lang="de-DE" smtClean="0"/>
              <a:t>0.001</a:t>
            </a:r>
          </a:p>
          <a:p>
            <a:pPr lvl="1"/>
            <a:r>
              <a:rPr lang="de-DE" smtClean="0"/>
              <a:t>0.01</a:t>
            </a:r>
          </a:p>
          <a:p>
            <a:pPr lvl="1"/>
            <a:r>
              <a:rPr lang="de-DE" smtClean="0"/>
              <a:t>0.05</a:t>
            </a:r>
          </a:p>
          <a:p>
            <a:pPr lvl="1"/>
            <a:r>
              <a:rPr lang="de-DE" smtClean="0"/>
              <a:t>0.10</a:t>
            </a:r>
          </a:p>
          <a:p>
            <a:pPr indent="17463">
              <a:buNone/>
            </a:pPr>
            <a:r>
              <a:rPr lang="de-DE" smtClean="0"/>
              <a:t>muss Nullhypothese falsch sein</a:t>
            </a:r>
          </a:p>
          <a:p>
            <a:r>
              <a:rPr lang="de-DE" smtClean="0"/>
              <a:t>Signifikanzniveau</a:t>
            </a:r>
          </a:p>
          <a:p>
            <a:pPr lvl="1"/>
            <a:r>
              <a:rPr lang="de-DE" smtClean="0"/>
              <a:t>Vorher definieren!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143108" y="3263326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smtClean="0">
                <a:solidFill>
                  <a:schemeClr val="bg1">
                    <a:lumMod val="50000"/>
                  </a:schemeClr>
                </a:solidFill>
              </a:rPr>
              <a:t>sehr sehr signifikant</a:t>
            </a:r>
          </a:p>
          <a:p>
            <a:r>
              <a:rPr lang="en-US" sz="2600" smtClean="0">
                <a:solidFill>
                  <a:schemeClr val="bg1">
                    <a:lumMod val="50000"/>
                  </a:schemeClr>
                </a:solidFill>
              </a:rPr>
              <a:t>sehr signifikant</a:t>
            </a:r>
          </a:p>
          <a:p>
            <a:r>
              <a:rPr lang="de-DE" sz="2600" smtClean="0">
                <a:solidFill>
                  <a:schemeClr val="bg1">
                    <a:lumMod val="50000"/>
                  </a:schemeClr>
                </a:solidFill>
              </a:rPr>
              <a:t>typisches Signifikanniveau</a:t>
            </a:r>
          </a:p>
          <a:p>
            <a:r>
              <a:rPr lang="de-DE" sz="2600" smtClean="0">
                <a:solidFill>
                  <a:schemeClr val="bg1">
                    <a:lumMod val="50000"/>
                  </a:schemeClr>
                </a:solidFill>
              </a:rPr>
              <a:t>oft bei explorativen/initialen Untersuchungen</a:t>
            </a:r>
            <a:endParaRPr lang="en-US" sz="260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Aussage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mtClean="0"/>
              <a:t>Was bedeutet signifikantes Ergebnis?</a:t>
            </a:r>
          </a:p>
          <a:p>
            <a:r>
              <a:rPr lang="de-DE" smtClean="0"/>
              <a:t>Ist Nullhypothese falsch? -&gt; Nein</a:t>
            </a:r>
          </a:p>
          <a:p>
            <a:r>
              <a:rPr lang="de-DE" smtClean="0"/>
              <a:t>Ist Alternativhypothese richtig? -&gt; Nein</a:t>
            </a:r>
          </a:p>
          <a:p>
            <a:endParaRPr lang="de-DE" smtClean="0"/>
          </a:p>
          <a:p>
            <a:r>
              <a:rPr lang="de-DE" smtClean="0"/>
              <a:t>Kein Gegenbeweis für Gültigkeit der Nullhypothese gefunden</a:t>
            </a:r>
          </a:p>
          <a:p>
            <a:r>
              <a:rPr lang="de-DE" smtClean="0"/>
              <a:t>Aufschreiben:</a:t>
            </a:r>
          </a:p>
          <a:p>
            <a:pPr lvl="1"/>
            <a:r>
              <a:rPr lang="de-DE" smtClean="0"/>
              <a:t>Ablehnen/nicht ablehnen der Nullhypothese</a:t>
            </a:r>
          </a:p>
          <a:p>
            <a:pPr lvl="1"/>
            <a:r>
              <a:rPr lang="de-DE" smtClean="0"/>
              <a:t>Nie: Bestätigen der Null-/Alternativhypothese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Berechnung der Kenngröße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643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1492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0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429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Datensatz (ProgramComprehensionRT):</a:t>
            </a:r>
          </a:p>
          <a:p>
            <a:r>
              <a:rPr lang="de-DE" smtClean="0">
                <a:solidFill>
                  <a:schemeClr val="tx1"/>
                </a:solidFill>
              </a:rPr>
              <a:t>t = 1.477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Berechnung von Hand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de-DE" smtClean="0"/>
              <a:t>Freiheitsgrade (Degrees of freedom, df)</a:t>
            </a:r>
          </a:p>
          <a:p>
            <a:pPr lvl="1"/>
            <a:r>
              <a:rPr lang="de-DE" smtClean="0"/>
              <a:t>für t-Test: n</a:t>
            </a:r>
            <a:r>
              <a:rPr lang="de-DE" baseline="-25000" smtClean="0"/>
              <a:t>1</a:t>
            </a:r>
            <a:r>
              <a:rPr lang="de-DE" smtClean="0"/>
              <a:t> + n</a:t>
            </a:r>
            <a:r>
              <a:rPr lang="de-DE" baseline="-25000" smtClean="0"/>
              <a:t>2 </a:t>
            </a:r>
            <a:r>
              <a:rPr lang="de-DE" baseline="30000" smtClean="0"/>
              <a:t>_</a:t>
            </a:r>
            <a:r>
              <a:rPr lang="de-DE" smtClean="0"/>
              <a:t> 2 (hier: 11)</a:t>
            </a:r>
            <a:endParaRPr lang="de-DE" baseline="-25000" smtClean="0"/>
          </a:p>
          <a:p>
            <a:r>
              <a:rPr lang="de-DE" smtClean="0"/>
              <a:t>Tabelle mit t-Verteilung (z.B. wikipedia)</a:t>
            </a:r>
          </a:p>
          <a:p>
            <a:endParaRPr lang="de-DE" smtClean="0"/>
          </a:p>
          <a:p>
            <a:r>
              <a:rPr lang="de-DE" smtClean="0"/>
              <a:t>Vergleich mit beobachtetem Wert (t</a:t>
            </a:r>
            <a:r>
              <a:rPr lang="de-DE" baseline="-25000" smtClean="0"/>
              <a:t>emp</a:t>
            </a:r>
            <a:r>
              <a:rPr lang="de-DE" smtClean="0"/>
              <a:t> = 1.477)</a:t>
            </a:r>
            <a:endParaRPr lang="en-US" smtClean="0"/>
          </a:p>
          <a:p>
            <a:pPr lvl="1"/>
            <a:r>
              <a:rPr lang="de-DE" smtClean="0"/>
              <a:t>ist t</a:t>
            </a:r>
            <a:r>
              <a:rPr lang="de-DE" baseline="-25000" smtClean="0"/>
              <a:t>emp    </a:t>
            </a:r>
            <a:r>
              <a:rPr lang="de-DE" smtClean="0"/>
              <a:t>&gt;                      ?</a:t>
            </a:r>
            <a:r>
              <a:rPr lang="de-DE" baseline="30000" smtClean="0"/>
              <a:t> </a:t>
            </a:r>
          </a:p>
          <a:p>
            <a:pPr lvl="1"/>
            <a:r>
              <a:rPr lang="de-DE" smtClean="0"/>
              <a:t>nein, darum nicht signifikant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214415" y="3214686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5" y="3214686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770186" y="4314837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6" y="4314837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Einseitig vs. Zweiseitig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Zweiseitig:</a:t>
            </a:r>
          </a:p>
          <a:p>
            <a:pPr lvl="1"/>
            <a:r>
              <a:rPr lang="de-DE" smtClean="0"/>
              <a:t>Keine Kenntnisse über Richtung des Effekts (z.B., welches System schneller ist)</a:t>
            </a:r>
          </a:p>
          <a:p>
            <a:pPr lvl="1"/>
            <a:r>
              <a:rPr lang="de-DE" smtClean="0"/>
              <a:t>Signifikanzniveau halbieren</a:t>
            </a:r>
          </a:p>
          <a:p>
            <a:r>
              <a:rPr lang="de-DE" smtClean="0"/>
              <a:t>Einseitig</a:t>
            </a:r>
            <a:r>
              <a:rPr lang="en-US" smtClean="0"/>
              <a:t>:</a:t>
            </a:r>
          </a:p>
          <a:p>
            <a:pPr lvl="1"/>
            <a:r>
              <a:rPr lang="de-DE" smtClean="0"/>
              <a:t>Vermutung, das ein System schneller ist</a:t>
            </a:r>
          </a:p>
          <a:p>
            <a:pPr lvl="1"/>
            <a:r>
              <a:rPr lang="de-DE" smtClean="0"/>
              <a:t>Signifikanzniveau muss nicht halbiert werden</a:t>
            </a:r>
          </a:p>
          <a:p>
            <a:pPr lvl="1"/>
            <a:endParaRPr lang="de-DE" smtClean="0"/>
          </a:p>
          <a:p>
            <a:pPr lvl="1"/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411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Aussagekräftige Performance-Analysen selbst durchführen können</a:t>
            </a:r>
          </a:p>
          <a:p>
            <a:r>
              <a:rPr lang="en-US" smtClean="0"/>
              <a:t>Performance-Analysen bewerten können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t.test(dataPC1, dataPC2)</a:t>
            </a:r>
          </a:p>
          <a:p>
            <a:r>
              <a:rPr lang="de-DE" smtClean="0"/>
              <a:t>Ausgabe:</a:t>
            </a:r>
            <a:endParaRPr lang="en-US" smtClean="0"/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t = 1.5222, df = 10.566, p-value = 0.1573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smtClean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smtClean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smtClean="0"/>
              <a:t>p-Wert: Bedingte Wahrscheinlichkeit, Ergebnis unter Annahme der H</a:t>
            </a:r>
            <a:r>
              <a:rPr lang="de-DE" baseline="-25000" smtClean="0"/>
              <a:t>0</a:t>
            </a:r>
            <a:r>
              <a:rPr lang="de-DE" smtClean="0"/>
              <a:t> beobachtet zu haben</a:t>
            </a:r>
          </a:p>
          <a:p>
            <a:pPr marL="361950"/>
            <a:r>
              <a:rPr lang="de-DE" smtClean="0"/>
              <a:t>Wenn p-Wert kleiner als definiertes Signifikanzniveau ist, ist Ergebnis signifikant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Varianten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T-Test für unabhängige Stichproben:</a:t>
            </a:r>
          </a:p>
          <a:p>
            <a:pPr lvl="1"/>
            <a:r>
              <a:rPr lang="en-US" smtClean="0"/>
              <a:t>Zusammensetzung der Stichproben ohne gegenseitige Beeinflussung</a:t>
            </a:r>
          </a:p>
          <a:p>
            <a:pPr lvl="1"/>
            <a:r>
              <a:rPr lang="en-US" smtClean="0"/>
              <a:t>Z.B. zufällige Zuteilung von Probanden in einer oder andere Stichprobe</a:t>
            </a:r>
          </a:p>
          <a:p>
            <a:r>
              <a:rPr lang="en-US" smtClean="0"/>
              <a:t>T-Test für abhängige Stichproben:</a:t>
            </a:r>
          </a:p>
          <a:p>
            <a:pPr lvl="1"/>
            <a:r>
              <a:rPr lang="en-US" smtClean="0"/>
              <a:t>Zusammensetzung einer Stichprobe hängt von Zusammensetzung anderer Stichprobe ab</a:t>
            </a:r>
          </a:p>
          <a:p>
            <a:pPr lvl="1"/>
            <a:r>
              <a:rPr lang="en-US" smtClean="0"/>
              <a:t>Z.B.: Wiederholungsmessungen, zuteilen von Ehepartnern in unterschiedliche Stichproben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T-Test: Vorrausetzungen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Metrisches</a:t>
            </a:r>
            <a:r>
              <a:rPr lang="en-US" dirty="0" smtClean="0"/>
              <a:t> </a:t>
            </a:r>
            <a:r>
              <a:rPr lang="en-US" dirty="0" err="1" smtClean="0"/>
              <a:t>Skalenniveau</a:t>
            </a:r>
            <a:endParaRPr lang="en-US" dirty="0" smtClean="0"/>
          </a:p>
          <a:p>
            <a:r>
              <a:rPr lang="en-US" dirty="0" err="1" smtClean="0"/>
              <a:t>Normalverteilte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Shapiro-</a:t>
            </a:r>
            <a:r>
              <a:rPr lang="en-US" dirty="0" err="1" smtClean="0"/>
              <a:t>Wilk</a:t>
            </a:r>
            <a:r>
              <a:rPr lang="en-US" dirty="0" smtClean="0"/>
              <a:t>)</a:t>
            </a:r>
          </a:p>
          <a:p>
            <a:r>
              <a:rPr lang="en-US" dirty="0" smtClean="0"/>
              <a:t>Oder: n &gt;= </a:t>
            </a:r>
            <a:r>
              <a:rPr lang="en-US" dirty="0" smtClean="0"/>
              <a:t>30</a:t>
            </a:r>
          </a:p>
          <a:p>
            <a:endParaRPr lang="en-US" dirty="0"/>
          </a:p>
          <a:p>
            <a:r>
              <a:rPr lang="en-US" dirty="0" err="1" smtClean="0"/>
              <a:t>Skalenniveau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Geschlecht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Rangfolge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Fußball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Metrisch</a:t>
            </a:r>
            <a:r>
              <a:rPr lang="en-US" dirty="0" smtClean="0"/>
              <a:t>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Ausführungszeiten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Nicht parametrischer Test</a:t>
            </a:r>
          </a:p>
          <a:p>
            <a:r>
              <a:rPr lang="en-US" smtClean="0"/>
              <a:t>Bei ordinalen Daten (oder nicht-normalverteilten metrischen Daten)</a:t>
            </a:r>
          </a:p>
          <a:p>
            <a:r>
              <a:rPr lang="en-US" smtClean="0"/>
              <a:t>Berechnung der Kenngröße:</a:t>
            </a:r>
          </a:p>
          <a:p>
            <a:endParaRPr lang="en-US" smtClean="0"/>
          </a:p>
          <a:p>
            <a:endParaRPr lang="en-US" smtClean="0"/>
          </a:p>
          <a:p>
            <a:pPr marL="2152650" lvl="1"/>
            <a:r>
              <a:rPr lang="en-US" smtClean="0"/>
              <a:t>r</a:t>
            </a:r>
            <a:r>
              <a:rPr lang="en-US" baseline="-25000" smtClean="0"/>
              <a:t>i </a:t>
            </a:r>
            <a:r>
              <a:rPr lang="en-US" baseline="30000" smtClean="0"/>
              <a:t>:</a:t>
            </a:r>
            <a:r>
              <a:rPr lang="en-US" smtClean="0"/>
              <a:t> Rangplätze in der Stichprobe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1357289" y="3929066"/>
          <a:ext cx="3456677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Formel" r:id="rId3" imgW="1587240" imgH="393480" progId="Equation.3">
                  <p:embed/>
                </p:oleObj>
              </mc:Choice>
              <mc:Fallback>
                <p:oleObj name="Formel" r:id="rId3" imgW="15872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89" y="3929066"/>
                        <a:ext cx="3456677" cy="85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1285852" y="5000635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5000635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Aussagekräftige Performance-Analysen selbst durchführen können</a:t>
            </a:r>
          </a:p>
          <a:p>
            <a:r>
              <a:rPr lang="en-US" smtClean="0"/>
              <a:t>Performance-Analysen bewerten können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</a:t>
            </a:r>
          </a:p>
          <a:p>
            <a:pPr algn="just"/>
            <a:r>
              <a:rPr lang="en-US" dirty="0" smtClean="0"/>
              <a:t>Paper 1, 2 &amp; 3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Warum Performanceanalyse?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Alternativen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endParaRPr lang="en-US" dirty="0" smtClean="0"/>
          </a:p>
          <a:p>
            <a:r>
              <a:rPr lang="en-US" dirty="0" err="1" smtClean="0"/>
              <a:t>Einfluss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Features</a:t>
            </a:r>
          </a:p>
          <a:p>
            <a:r>
              <a:rPr lang="en-US" dirty="0" smtClean="0"/>
              <a:t>System Tuning</a:t>
            </a:r>
          </a:p>
          <a:p>
            <a:r>
              <a:rPr lang="de-DE" dirty="0" smtClean="0"/>
              <a:t>Relative Performance erkennen (über Zeit)</a:t>
            </a:r>
          </a:p>
          <a:p>
            <a:r>
              <a:rPr lang="de-DE" dirty="0" smtClean="0"/>
              <a:t>Absolute Performance für ausgewählte Fälle</a:t>
            </a:r>
          </a:p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 err="1" smtClean="0"/>
              <a:t>setzen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von </a:t>
            </a:r>
            <a:r>
              <a:rPr lang="en-US" dirty="0" err="1" smtClean="0"/>
              <a:t>Systemverhalten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Analysetechniken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Messen</a:t>
            </a:r>
            <a:endParaRPr lang="en-US" dirty="0" smtClean="0"/>
          </a:p>
          <a:p>
            <a:pPr lvl="1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vereinfachenden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  <a:p>
            <a:pPr lvl="1"/>
            <a:r>
              <a:rPr lang="en-US" dirty="0" err="1" smtClean="0"/>
              <a:t>i.d.R</a:t>
            </a:r>
            <a:r>
              <a:rPr lang="en-US" dirty="0" smtClean="0"/>
              <a:t>. am </a:t>
            </a:r>
            <a:r>
              <a:rPr lang="en-US" dirty="0" err="1" smtClean="0"/>
              <a:t>glaubwürdigsten</a:t>
            </a:r>
            <a:endParaRPr lang="en-US" dirty="0" smtClean="0"/>
          </a:p>
          <a:p>
            <a:pPr lvl="1"/>
            <a:r>
              <a:rPr lang="en-US" dirty="0" err="1" smtClean="0"/>
              <a:t>inflexibel</a:t>
            </a:r>
            <a:r>
              <a:rPr lang="en-US" dirty="0" smtClean="0"/>
              <a:t>, </a:t>
            </a:r>
            <a:r>
              <a:rPr lang="en-US" dirty="0" err="1" smtClean="0"/>
              <a:t>spezielles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err="1" smtClean="0"/>
              <a:t>Abstraktion</a:t>
            </a:r>
            <a:endParaRPr lang="en-US" dirty="0" smtClean="0"/>
          </a:p>
          <a:p>
            <a:pPr lvl="1"/>
            <a:r>
              <a:rPr lang="en-US" dirty="0" err="1" smtClean="0"/>
              <a:t>Flexibel</a:t>
            </a:r>
            <a:endParaRPr lang="en-US" dirty="0" smtClean="0"/>
          </a:p>
          <a:p>
            <a:r>
              <a:rPr lang="en-US" dirty="0" err="1" smtClean="0"/>
              <a:t>Analytisches</a:t>
            </a:r>
            <a:r>
              <a:rPr lang="en-US" dirty="0" smtClean="0"/>
              <a:t> </a:t>
            </a:r>
            <a:r>
              <a:rPr lang="en-US" dirty="0" err="1" smtClean="0"/>
              <a:t>Modellieren</a:t>
            </a:r>
            <a:endParaRPr lang="en-US" dirty="0" smtClean="0"/>
          </a:p>
          <a:p>
            <a:pPr lvl="1"/>
            <a:r>
              <a:rPr lang="en-US" dirty="0" err="1" smtClean="0"/>
              <a:t>Mathematische</a:t>
            </a:r>
            <a:r>
              <a:rPr lang="en-US" dirty="0" smtClean="0"/>
              <a:t> </a:t>
            </a:r>
            <a:r>
              <a:rPr lang="en-US" dirty="0" err="1" smtClean="0"/>
              <a:t>Beschreibung</a:t>
            </a:r>
            <a:r>
              <a:rPr lang="en-US" dirty="0" smtClean="0"/>
              <a:t> des Systems</a:t>
            </a:r>
          </a:p>
          <a:p>
            <a:pPr lvl="1"/>
            <a:r>
              <a:rPr lang="de-DE" dirty="0" smtClean="0"/>
              <a:t>Starke Abstraktion, i.d.R. kaum glaubwürdig</a:t>
            </a:r>
          </a:p>
          <a:p>
            <a:pPr lvl="1"/>
            <a:r>
              <a:rPr lang="en-US" dirty="0" err="1" smtClean="0"/>
              <a:t>Insbesondere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frühen</a:t>
            </a:r>
            <a:r>
              <a:rPr lang="en-US" dirty="0" smtClean="0"/>
              <a:t> </a:t>
            </a:r>
            <a:r>
              <a:rPr lang="en-US" dirty="0" err="1" smtClean="0"/>
              <a:t>Validierung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Ausführen</a:t>
            </a:r>
            <a:r>
              <a:rPr lang="en-US" dirty="0" smtClean="0"/>
              <a:t> realer </a:t>
            </a:r>
            <a:r>
              <a:rPr lang="en-US" dirty="0" err="1" smtClean="0"/>
              <a:t>Programme</a:t>
            </a:r>
            <a:r>
              <a:rPr lang="en-US" dirty="0" smtClean="0"/>
              <a:t>/Hardware-</a:t>
            </a:r>
            <a:r>
              <a:rPr lang="en-US" dirty="0" err="1" smtClean="0"/>
              <a:t>komponenten</a:t>
            </a:r>
            <a:r>
              <a:rPr lang="en-US" dirty="0" smtClean="0"/>
              <a:t> in </a:t>
            </a:r>
            <a:r>
              <a:rPr lang="de-DE" dirty="0" smtClean="0"/>
              <a:t>realen Umgebungen (keine analytische Simulation)</a:t>
            </a:r>
          </a:p>
          <a:p>
            <a:r>
              <a:rPr lang="de-DE" dirty="0" smtClean="0"/>
              <a:t>Messen von Performance, Speicherverbrauch, usw.</a:t>
            </a:r>
          </a:p>
          <a:p>
            <a:r>
              <a:rPr lang="en-US" dirty="0" err="1" smtClean="0"/>
              <a:t>Automatisierbar</a:t>
            </a:r>
            <a:endParaRPr lang="en-US" dirty="0" smtClean="0"/>
          </a:p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menschlicher</a:t>
            </a:r>
            <a:r>
              <a:rPr lang="en-US" dirty="0" smtClean="0"/>
              <a:t> </a:t>
            </a:r>
            <a:r>
              <a:rPr lang="en-US" dirty="0" err="1" smtClean="0"/>
              <a:t>Einfluss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Beispiele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(Grafikkarte/System)</a:t>
            </a:r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(OLTP)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(Video-Encoder)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Was messen?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Ausführungszeit</a:t>
            </a:r>
            <a:endParaRPr lang="en-US" dirty="0" smtClean="0"/>
          </a:p>
          <a:p>
            <a:r>
              <a:rPr lang="en-US" dirty="0" smtClean="0"/>
              <a:t>CPU-</a:t>
            </a:r>
            <a:r>
              <a:rPr lang="en-US" dirty="0" err="1" smtClean="0"/>
              <a:t>Zyklen</a:t>
            </a:r>
            <a:endParaRPr lang="en-US" dirty="0" smtClean="0"/>
          </a:p>
          <a:p>
            <a:r>
              <a:rPr lang="en-US" dirty="0" smtClean="0"/>
              <a:t>MIPS 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Transaktionen</a:t>
            </a:r>
            <a:r>
              <a:rPr lang="en-US" dirty="0" smtClean="0"/>
              <a:t> pro </a:t>
            </a:r>
            <a:r>
              <a:rPr lang="en-US" dirty="0" err="1" smtClean="0"/>
              <a:t>Sekunde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Microsoft Office PowerPoint</Application>
  <PresentationFormat>Bildschirmpräsentation (4:3)</PresentationFormat>
  <Paragraphs>451</Paragraphs>
  <Slides>45</Slides>
  <Notes>9</Notes>
  <HiddenSlides>1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7" baseType="lpstr">
      <vt:lpstr>Larissa-Design</vt:lpstr>
      <vt:lpstr>Formel</vt:lpstr>
      <vt:lpstr>Performance Messungen</vt:lpstr>
      <vt:lpstr>Einordnung</vt:lpstr>
      <vt:lpstr>Aufgabe</vt:lpstr>
      <vt:lpstr>Lernziele</vt:lpstr>
      <vt:lpstr>Warum Performanceanalyse?</vt:lpstr>
      <vt:lpstr>Analysetechniken</vt:lpstr>
      <vt:lpstr>Benchmark</vt:lpstr>
      <vt:lpstr>Benchmark - Beispiele</vt:lpstr>
      <vt:lpstr>Was messen?</vt:lpstr>
      <vt:lpstr>Aufgabe</vt:lpstr>
      <vt:lpstr>Kriterien</vt:lpstr>
      <vt:lpstr>Störvariablen</vt:lpstr>
      <vt:lpstr>Aufgabe</vt:lpstr>
      <vt:lpstr>Typisches Vorgehen: Bester Wert</vt:lpstr>
      <vt:lpstr>Typisches Vorgehen: Mittelwert</vt:lpstr>
      <vt:lpstr>Median</vt:lpstr>
      <vt:lpstr>Median oder Mittelwert?</vt:lpstr>
      <vt:lpstr>Daten anschauen</vt:lpstr>
      <vt:lpstr>Histogramme</vt:lpstr>
      <vt:lpstr>Boxplots</vt:lpstr>
      <vt:lpstr>Violin-Plot</vt:lpstr>
      <vt:lpstr>Recap</vt:lpstr>
      <vt:lpstr>Messmodel</vt:lpstr>
      <vt:lpstr>Fehlermodell</vt:lpstr>
      <vt:lpstr>Normalverteilung</vt:lpstr>
      <vt:lpstr>Standardabweichung</vt:lpstr>
      <vt:lpstr>Standardabweichung: Anwendung</vt:lpstr>
      <vt:lpstr>Konfidenzintervall</vt:lpstr>
      <vt:lpstr>Konfidenzintervall: Bedeutung</vt:lpstr>
      <vt:lpstr>Konfidenzintervall: Anwendung</vt:lpstr>
      <vt:lpstr>Genauigkeit vs. Präzision</vt:lpstr>
      <vt:lpstr>Zufällige vs. Systematische Fehler</vt:lpstr>
      <vt:lpstr>Signifikanztests</vt:lpstr>
      <vt:lpstr>T-Test</vt:lpstr>
      <vt:lpstr>T-Test: Ergebnis</vt:lpstr>
      <vt:lpstr>T-Test: Aussage</vt:lpstr>
      <vt:lpstr>T-Test: Berechnung von Hand (1)</vt:lpstr>
      <vt:lpstr>T-Test: Berechnung von Hand (2)</vt:lpstr>
      <vt:lpstr>T-Test: Einseitig vs. Zweiseitig</vt:lpstr>
      <vt:lpstr>T-Test: R</vt:lpstr>
      <vt:lpstr>T-Test: Varianten</vt:lpstr>
      <vt:lpstr>T-Test: Vorrausetzungen</vt:lpstr>
      <vt:lpstr>Mann-Whitney-U</vt:lpstr>
      <vt:lpstr>Lernziele</vt:lpstr>
      <vt:lpstr>Literatur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848</cp:revision>
  <dcterms:modified xsi:type="dcterms:W3CDTF">2014-04-09T14:23:14Z</dcterms:modified>
</cp:coreProperties>
</file>