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8" r:id="rId3"/>
    <p:sldId id="309" r:id="rId4"/>
    <p:sldId id="257" r:id="rId5"/>
    <p:sldId id="259" r:id="rId6"/>
    <p:sldId id="261" r:id="rId7"/>
    <p:sldId id="260" r:id="rId8"/>
    <p:sldId id="262" r:id="rId9"/>
    <p:sldId id="271" r:id="rId10"/>
    <p:sldId id="263" r:id="rId11"/>
    <p:sldId id="308" r:id="rId12"/>
    <p:sldId id="265" r:id="rId13"/>
    <p:sldId id="312" r:id="rId14"/>
    <p:sldId id="313" r:id="rId15"/>
    <p:sldId id="266" r:id="rId16"/>
    <p:sldId id="267" r:id="rId17"/>
    <p:sldId id="268" r:id="rId18"/>
    <p:sldId id="270" r:id="rId19"/>
    <p:sldId id="269" r:id="rId20"/>
    <p:sldId id="272" r:id="rId21"/>
    <p:sldId id="310" r:id="rId22"/>
    <p:sldId id="274" r:id="rId23"/>
    <p:sldId id="296" r:id="rId24"/>
    <p:sldId id="297" r:id="rId25"/>
    <p:sldId id="298" r:id="rId26"/>
    <p:sldId id="299" r:id="rId27"/>
    <p:sldId id="300" r:id="rId28"/>
    <p:sldId id="302" r:id="rId29"/>
    <p:sldId id="311" r:id="rId30"/>
    <p:sldId id="301" r:id="rId31"/>
    <p:sldId id="303" r:id="rId32"/>
    <p:sldId id="273" r:id="rId33"/>
    <p:sldId id="306" r:id="rId34"/>
    <p:sldId id="276" r:id="rId35"/>
    <p:sldId id="277" r:id="rId36"/>
    <p:sldId id="275" r:id="rId37"/>
    <p:sldId id="314" r:id="rId38"/>
    <p:sldId id="315" r:id="rId39"/>
    <p:sldId id="316" r:id="rId40"/>
    <p:sldId id="321" r:id="rId41"/>
    <p:sldId id="278" r:id="rId42"/>
    <p:sldId id="279" r:id="rId43"/>
    <p:sldId id="317" r:id="rId44"/>
    <p:sldId id="304" r:id="rId45"/>
    <p:sldId id="289" r:id="rId46"/>
    <p:sldId id="280" r:id="rId47"/>
    <p:sldId id="284" r:id="rId48"/>
    <p:sldId id="281" r:id="rId49"/>
    <p:sldId id="287" r:id="rId50"/>
    <p:sldId id="282" r:id="rId51"/>
    <p:sldId id="288" r:id="rId52"/>
    <p:sldId id="319" r:id="rId53"/>
    <p:sldId id="318" r:id="rId54"/>
    <p:sldId id="290" r:id="rId55"/>
    <p:sldId id="291" r:id="rId56"/>
    <p:sldId id="292" r:id="rId57"/>
    <p:sldId id="295" r:id="rId58"/>
    <p:sldId id="293" r:id="rId59"/>
    <p:sldId id="294" r:id="rId60"/>
    <p:sldId id="320" r:id="rId61"/>
    <p:sldId id="283" r:id="rId62"/>
    <p:sldId id="285" r:id="rId63"/>
    <p:sldId id="305" r:id="rId64"/>
    <p:sldId id="307" r:id="rId65"/>
    <p:sldId id="322" r:id="rId66"/>
    <p:sldId id="264" r:id="rId67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4841" autoAdjust="0"/>
  </p:normalViewPr>
  <p:slideViewPr>
    <p:cSldViewPr>
      <p:cViewPr varScale="1">
        <p:scale>
          <a:sx n="90" d="100"/>
          <a:sy n="90" d="100"/>
        </p:scale>
        <p:origin x="-786" y="-96"/>
      </p:cViewPr>
      <p:guideLst>
        <p:guide orient="horz" pos="3748"/>
        <p:guide pos="4286"/>
      </p:guideLst>
    </p:cSldViewPr>
  </p:slideViewPr>
  <p:notesTextViewPr>
    <p:cViewPr>
      <p:scale>
        <a:sx n="100" d="100"/>
        <a:sy n="100" d="100"/>
      </p:scale>
      <p:origin x="0" y="56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2E3344D-ADAE-4D19-8C56-821278260047}" type="datetimeFigureOut">
              <a:rPr lang="de-DE" smtClean="0"/>
              <a:pPr/>
              <a:t>07.11.2012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6F21B33-D36E-47B9-9BDC-27194CF4D9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Wenn Probanden nicht den Gruppen zugewiesen werden können</a:t>
            </a:r>
          </a:p>
          <a:p>
            <a:r>
              <a:rPr lang="en-US" smtClean="0"/>
              <a:t>Wenn etwas während des Experiments passiert ist (z.B. Stromausfall)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Beide Gruppen hatten dieselbe</a:t>
            </a:r>
            <a:r>
              <a:rPr lang="en-US" baseline="0" smtClean="0"/>
              <a:t> Aufgabe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 Experiment:</a:t>
            </a:r>
          </a:p>
          <a:p>
            <a:r>
              <a:rPr lang="en-US" smtClean="0"/>
              <a:t>Einen Papierfragebogen zu wenig</a:t>
            </a:r>
          </a:p>
          <a:p>
            <a:r>
              <a:rPr lang="en-US" smtClean="0"/>
              <a:t>Pilottest:</a:t>
            </a:r>
            <a:r>
              <a:rPr lang="en-US" baseline="0" smtClean="0"/>
              <a:t> 6 Aufgaben (ohne Aufwärmaufgabe)</a:t>
            </a:r>
          </a:p>
          <a:p>
            <a:r>
              <a:rPr lang="en-US" baseline="0" smtClean="0"/>
              <a:t>Experiment: 7 Aufgaben (mit Aufwärmaufgabe); aber Fragebogen nicht entsprechend angepasst</a:t>
            </a:r>
          </a:p>
          <a:p>
            <a:r>
              <a:rPr lang="en-US" baseline="0" smtClean="0"/>
              <a:t>Probanden kamen zu spät (-&gt; extra Einweisung)</a:t>
            </a:r>
          </a:p>
          <a:p>
            <a:r>
              <a:rPr lang="en-US" baseline="0" smtClean="0"/>
              <a:t>Nicht genug Arbeitsplätze (-&gt; extra Raum, laut/leise, process conformance?)</a:t>
            </a:r>
          </a:p>
          <a:p>
            <a:r>
              <a:rPr lang="en-US" baseline="0" smtClean="0"/>
              <a:t>Probanden haben Editor zum Suchen benutzt, obwohl sie es nicht durften</a:t>
            </a:r>
          </a:p>
          <a:p>
            <a:r>
              <a:rPr lang="en-US" baseline="0" smtClean="0"/>
              <a:t>Probanden haben Teamwork gemacht</a:t>
            </a:r>
          </a:p>
          <a:p>
            <a:endParaRPr lang="en-US" baseline="0" smtClean="0"/>
          </a:p>
          <a:p>
            <a:r>
              <a:rPr lang="en-US" baseline="0" smtClean="0"/>
              <a:t>2. Experiment:</a:t>
            </a:r>
          </a:p>
          <a:p>
            <a:r>
              <a:rPr lang="en-US" baseline="0" smtClean="0"/>
              <a:t>Selbst implementiertes Tool; irgendwann sind Zeilennummern beim Scrollen nach oben verschwunden</a:t>
            </a:r>
          </a:p>
          <a:p>
            <a:endParaRPr lang="en-US" baseline="0" smtClean="0"/>
          </a:p>
          <a:p>
            <a:r>
              <a:rPr lang="en-US" baseline="0" smtClean="0"/>
              <a:t>3. Experiment:</a:t>
            </a:r>
          </a:p>
          <a:p>
            <a:r>
              <a:rPr lang="en-US" baseline="0" smtClean="0"/>
              <a:t>Probanden haben Farbzuweisung nicht geladen</a:t>
            </a:r>
          </a:p>
          <a:p>
            <a:endParaRPr lang="en-US" baseline="0" smtClean="0"/>
          </a:p>
          <a:p>
            <a:r>
              <a:rPr lang="en-US" baseline="0" smtClean="0"/>
              <a:t>Daten verlorengegangen: Tool musste mit Klick auf "Experiment beenden" geschlossen werden, bei Klick auf x wurden Daten nicht </a:t>
            </a:r>
            <a:r>
              <a:rPr lang="en-US" baseline="0" smtClean="0"/>
              <a:t>gespeichert</a:t>
            </a:r>
          </a:p>
          <a:p>
            <a:r>
              <a:rPr lang="en-US" baseline="0" smtClean="0"/>
              <a:t>Eine Frage konnte nicht beantwortet werden, da die HTML-Elemente von zwei Fragen diesselbe id hatten -&gt; Copy-Paste beim Aufgaben erstellen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Medizin:</a:t>
            </a:r>
            <a:r>
              <a:rPr lang="en-US" baseline="0" smtClean="0"/>
              <a:t> Vorgetäuschte Knie-OP</a:t>
            </a:r>
          </a:p>
          <a:p>
            <a:endParaRPr lang="en-US" baseline="0" smtClean="0"/>
          </a:p>
          <a:p>
            <a:r>
              <a:rPr lang="en-US" baseline="0" smtClean="0"/>
              <a:t>Anonymität sicherstellen und Daten zuordnen können: Code zuweisen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Was machen, wenn ein Proband offensichtlich keine Lust hat?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DC45-AFD3-461F-B6B6-5EB60EA0AFF1}" type="datetime1">
              <a:rPr lang="de-DE" smtClean="0"/>
              <a:pPr/>
              <a:t>07.11.2012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7344-4817-4569-BA17-5F66A9589A33}" type="datetime1">
              <a:rPr lang="de-DE" smtClean="0"/>
              <a:pPr/>
              <a:t>07.11.2012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632-6F9B-4AAD-B941-D955AE4CE9DF}" type="datetime1">
              <a:rPr lang="de-DE" smtClean="0"/>
              <a:pPr/>
              <a:t>07.11.2012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C36D-E152-4FED-A3CC-98821D524A46}" type="datetime1">
              <a:rPr lang="de-DE" smtClean="0"/>
              <a:pPr/>
              <a:t>07.11.2012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EED4-AEC6-4634-B510-C32E1FE6D719}" type="datetime1">
              <a:rPr lang="de-DE" smtClean="0"/>
              <a:pPr/>
              <a:t>07.11.2012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67A2-C43D-449A-B353-02F928ED43CF}" type="datetime1">
              <a:rPr lang="de-DE" smtClean="0"/>
              <a:pPr/>
              <a:t>07.11.2012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1A81-8218-4295-B7AB-4583017DF752}" type="datetime1">
              <a:rPr lang="de-DE" smtClean="0"/>
              <a:pPr/>
              <a:t>07.11.2012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B283-70B0-4B37-BC57-36A071208A73}" type="datetime1">
              <a:rPr lang="de-DE" smtClean="0"/>
              <a:pPr/>
              <a:t>07.11.2012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2BEE-3152-4A67-B0CC-264C04EFBC69}" type="datetime1">
              <a:rPr lang="de-DE" smtClean="0"/>
              <a:pPr/>
              <a:t>07.11.2012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142852"/>
            <a:ext cx="8864356" cy="145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EFBF-8838-4834-A496-6AFA74023549}" type="datetime1">
              <a:rPr lang="de-DE" smtClean="0"/>
              <a:pPr/>
              <a:t>07.11.2012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E9113822-6782-489A-AFF4-0396176E8BC6}" type="datetime1">
              <a:rPr lang="de-DE" smtClean="0"/>
              <a:pPr/>
              <a:t>07.11.2012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C957391D-938E-4CF2-965C-71EA4527198C}" type="datetime1">
              <a:rPr lang="de-DE" smtClean="0"/>
              <a:pPr/>
              <a:t>07.11.2012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362BA410-C199-408D-815B-30C58CFDEE34}" type="datetime1">
              <a:rPr lang="de-DE" smtClean="0"/>
              <a:pPr/>
              <a:t>07.11.2012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32B2-A867-4AF6-A45A-3DB677E216B5}" type="datetime1">
              <a:rPr lang="de-DE" smtClean="0"/>
              <a:pPr/>
              <a:t>07.11.2012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1005-4E42-46DF-BD2C-A80734F28DA3}" type="datetime1">
              <a:rPr lang="de-DE" smtClean="0"/>
              <a:pPr/>
              <a:t>07.11.2012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F1E5-36B2-4DCA-8703-1AEA4FFF8BE8}" type="datetime1">
              <a:rPr lang="de-DE" smtClean="0"/>
              <a:pPr/>
              <a:t>07.11.2012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E2A02-E54B-41AD-B150-4B040E8D9BE0}" type="datetime1">
              <a:rPr lang="de-DE" smtClean="0"/>
              <a:pPr/>
              <a:t>07.11.2012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4" r:id="rId5"/>
    <p:sldLayoutId id="2147483663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Kontrollierte Experimente</a:t>
            </a:r>
            <a:endParaRPr lang="en-US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Operationalisierung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Operationen definieren, mit denen man Variablen messen kann</a:t>
            </a:r>
          </a:p>
          <a:p>
            <a:r>
              <a:rPr lang="en-US" smtClean="0"/>
              <a:t>Darf gesundem Menschenverstand nicht widersprechen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Operationale Definitionen für folgende Variablen</a:t>
            </a:r>
          </a:p>
          <a:p>
            <a:pPr lvl="1"/>
            <a:r>
              <a:rPr lang="en-US" smtClean="0"/>
              <a:t>Performance</a:t>
            </a:r>
          </a:p>
          <a:p>
            <a:pPr lvl="1"/>
            <a:r>
              <a:rPr lang="en-US" smtClean="0"/>
              <a:t>Programmverständnis</a:t>
            </a:r>
          </a:p>
          <a:p>
            <a:pPr lvl="1"/>
            <a:r>
              <a:rPr lang="en-US" smtClean="0"/>
              <a:t>Intelligenz</a:t>
            </a:r>
          </a:p>
          <a:p>
            <a:pPr lvl="1"/>
            <a:r>
              <a:rPr lang="en-US" smtClean="0"/>
              <a:t>Wartbarkeit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Hypothesen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Erwartungen über Ergebnisse</a:t>
            </a:r>
          </a:p>
          <a:p>
            <a:r>
              <a:rPr lang="en-US" smtClean="0"/>
              <a:t>Erwartungen müssen begründet sein in Theorie oder Praxis</a:t>
            </a:r>
          </a:p>
          <a:p>
            <a:r>
              <a:rPr lang="en-US" smtClean="0"/>
              <a:t>Hypothesen müssen einfach und klar formuliert sein</a:t>
            </a:r>
          </a:p>
          <a:p>
            <a:r>
              <a:rPr lang="en-US" smtClean="0"/>
              <a:t>Hypothesen müssen überprüfbar sein</a:t>
            </a:r>
          </a:p>
          <a:p>
            <a:r>
              <a:rPr lang="en-US" smtClean="0"/>
              <a:t>Falsifizierbarkeit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Hypothese-Negativbeispiel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1313"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mtClean="0">
                <a:solidFill>
                  <a:srgbClr val="000000"/>
                </a:solidFill>
                <a:latin typeface="Calibri" charset="0"/>
              </a:rPr>
              <a:t>Schlechte Kommentare sind schlecht für Programmverständnis</a:t>
            </a:r>
          </a:p>
          <a:p>
            <a:pPr indent="-341313"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mtClean="0">
                <a:solidFill>
                  <a:srgbClr val="000000"/>
                </a:solidFill>
                <a:latin typeface="Calibri" charset="0"/>
              </a:rPr>
              <a:t>Gute Kommentare sind gut für Programmverständnis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Besser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>
            <a:normAutofit fontScale="92500"/>
          </a:bodyPr>
          <a:lstStyle/>
          <a:p>
            <a:pPr indent="-341313">
              <a:spcBef>
                <a:spcPts val="638"/>
              </a:spcBef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mtClean="0">
                <a:solidFill>
                  <a:srgbClr val="000000"/>
                </a:solidFill>
                <a:latin typeface="Calibri" charset="0"/>
              </a:rPr>
              <a:t>Kommentare, die jedes Statement von Quelltext beschreiben, haben keinen Einfluss auf Antwortzeit beim Verstehen von Quelltext</a:t>
            </a:r>
          </a:p>
          <a:p>
            <a:pPr indent="-341313">
              <a:spcBef>
                <a:spcPts val="638"/>
              </a:spcBef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mtClean="0">
                <a:solidFill>
                  <a:srgbClr val="000000"/>
                </a:solidFill>
                <a:latin typeface="Calibri" charset="0"/>
              </a:rPr>
              <a:t>Kommentare, die falsche Informationen über Quelltext enthalten, verlangsamen Programmverständnis</a:t>
            </a:r>
          </a:p>
          <a:p>
            <a:pPr indent="-341313">
              <a:spcBef>
                <a:spcPts val="638"/>
              </a:spcBef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mtClean="0">
                <a:solidFill>
                  <a:srgbClr val="000000"/>
                </a:solidFill>
                <a:latin typeface="Calibri" charset="0"/>
              </a:rPr>
              <a:t>Kommentare, die den Zweck von Statements beschreiben, beschleunigen Programmverständnis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Wozu Hypothesen?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Steuerungsfunktion</a:t>
            </a:r>
          </a:p>
          <a:p>
            <a:r>
              <a:rPr lang="en-US" smtClean="0"/>
              <a:t>Verhindert </a:t>
            </a:r>
            <a:r>
              <a:rPr lang="en-US" i="1" smtClean="0"/>
              <a:t>Fishing for Results</a:t>
            </a:r>
          </a:p>
          <a:p>
            <a:r>
              <a:rPr lang="en-US" smtClean="0"/>
              <a:t>Verbindung zwischen Theorie und Empirie</a:t>
            </a:r>
          </a:p>
          <a:p>
            <a:pPr lvl="1"/>
            <a:r>
              <a:rPr lang="en-US" smtClean="0"/>
              <a:t>Abgeleitet aus Theorie</a:t>
            </a:r>
          </a:p>
          <a:p>
            <a:pPr lvl="1"/>
            <a:r>
              <a:rPr lang="en-US" smtClean="0"/>
              <a:t>Überprüft mit Empirie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Stellen Sie je eine Hypothese zu folgenden Forschungsfragen auf:</a:t>
            </a:r>
          </a:p>
          <a:p>
            <a:pPr lvl="1"/>
            <a:r>
              <a:rPr lang="en-US" smtClean="0"/>
              <a:t>Erhöht Objektorientierung die Produktivität von Entwicklern?</a:t>
            </a:r>
          </a:p>
          <a:p>
            <a:pPr lvl="1"/>
            <a:r>
              <a:rPr lang="en-US" smtClean="0"/>
              <a:t>Ist Java besser als C++?</a:t>
            </a:r>
          </a:p>
          <a:p>
            <a:pPr lvl="1"/>
            <a:r>
              <a:rPr lang="en-US" smtClean="0"/>
              <a:t>Welchen Einfluss hat Programmiererfahrung auf Entwicklungszeit?</a:t>
            </a:r>
          </a:p>
          <a:p>
            <a:r>
              <a:rPr lang="en-US" smtClean="0"/>
              <a:t>Die Hypothese muss überprüfbar sein, begründet sein; die Variablen müssen operationalisiert sein</a:t>
            </a:r>
          </a:p>
          <a:p>
            <a:pPr>
              <a:buFont typeface="Symbol" pitchFamily="18" charset="2"/>
              <a:buChar char=""/>
            </a:pPr>
            <a:r>
              <a:rPr lang="en-US" smtClean="0"/>
              <a:t>Beispiel für Prüfungsfrage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Design</a:t>
            </a:r>
            <a:endParaRPr lang="en-US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3538" y="147622"/>
            <a:ext cx="99375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Ziel-Definition</a:t>
            </a:r>
            <a:endParaRPr lang="de-DE" sz="12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57356" y="142852"/>
            <a:ext cx="56490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Design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00365" y="142852"/>
            <a:ext cx="94868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Ausführung</a:t>
            </a:r>
            <a:endParaRPr lang="de-DE" sz="12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14876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Analyse</a:t>
            </a:r>
            <a:endParaRPr lang="de-DE" sz="1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00761" y="142852"/>
            <a:ext cx="1119044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Interpretation</a:t>
            </a:r>
          </a:p>
        </p:txBody>
      </p:sp>
      <p:cxnSp>
        <p:nvCxnSpPr>
          <p:cNvPr id="11" name="Straight Arrow Connector 11"/>
          <p:cNvCxnSpPr>
            <a:cxnSpLocks noChangeShapeType="1"/>
            <a:stCxn id="6" idx="3"/>
            <a:endCxn id="7" idx="1"/>
          </p:cNvCxnSpPr>
          <p:nvPr/>
        </p:nvCxnSpPr>
        <p:spPr bwMode="auto">
          <a:xfrm flipV="1">
            <a:off x="1357290" y="285728"/>
            <a:ext cx="500066" cy="4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2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2422262" y="285728"/>
            <a:ext cx="57810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3949047" y="285728"/>
            <a:ext cx="7658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Straight Arrow Connector 18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5357818" y="285728"/>
            <a:ext cx="642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8001024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Bericht</a:t>
            </a:r>
            <a:endParaRPr lang="de-DE" sz="1200"/>
          </a:p>
        </p:txBody>
      </p:sp>
      <p:cxnSp>
        <p:nvCxnSpPr>
          <p:cNvPr id="16" name="Straight Arrow Connector 15"/>
          <p:cNvCxnSpPr>
            <a:cxnSpLocks noChangeShapeType="1"/>
            <a:stCxn id="10" idx="3"/>
            <a:endCxn id="15" idx="1"/>
          </p:cNvCxnSpPr>
          <p:nvPr/>
        </p:nvCxnSpPr>
        <p:spPr bwMode="auto">
          <a:xfrm>
            <a:off x="7119805" y="285728"/>
            <a:ext cx="8812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Validität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Wird das gemessen was gemessen werden soll?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Interne Validität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Maß, in dem Wert der abhängigen Variablen auf Variation der unabhängigen Variablen zurückgeführt werden kann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Einordnung</a:t>
            </a:r>
            <a:endParaRPr lang="en-US"/>
          </a:p>
        </p:txBody>
      </p:sp>
      <p:cxnSp>
        <p:nvCxnSpPr>
          <p:cNvPr id="5" name="Gerade Verbindung 4"/>
          <p:cNvCxnSpPr>
            <a:endCxn id="3" idx="3"/>
          </p:cNvCxnSpPr>
          <p:nvPr/>
        </p:nvCxnSpPr>
        <p:spPr>
          <a:xfrm rot="10800000" flipH="1">
            <a:off x="457200" y="3863182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endCxn id="3" idx="0"/>
          </p:cNvCxnSpPr>
          <p:nvPr/>
        </p:nvCxnSpPr>
        <p:spPr>
          <a:xfrm rot="5400000" flipH="1">
            <a:off x="2309018" y="3863182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785786" y="1357298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Mensch-Computer---Technisch</a:t>
            </a:r>
            <a:endParaRPr lang="en-US"/>
          </a:p>
        </p:txBody>
      </p:sp>
      <p:sp>
        <p:nvSpPr>
          <p:cNvPr id="10" name="Pfeil nach oben und unten 9"/>
          <p:cNvSpPr/>
          <p:nvPr/>
        </p:nvSpPr>
        <p:spPr>
          <a:xfrm>
            <a:off x="357158" y="1785926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mtClean="0"/>
              <a:t>Qualitativ---Quantitativ</a:t>
            </a:r>
            <a:endParaRPr lang="en-US"/>
          </a:p>
        </p:txBody>
      </p:sp>
      <p:sp>
        <p:nvSpPr>
          <p:cNvPr id="11" name="Wolke 10"/>
          <p:cNvSpPr/>
          <p:nvPr/>
        </p:nvSpPr>
        <p:spPr>
          <a:xfrm>
            <a:off x="1357290" y="2071678"/>
            <a:ext cx="2428892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Kontrollierte Experimente mit Probanden</a:t>
            </a:r>
            <a:endParaRPr lang="en-US"/>
          </a:p>
        </p:txBody>
      </p:sp>
      <p:sp>
        <p:nvSpPr>
          <p:cNvPr id="12" name="Wolke 11"/>
          <p:cNvSpPr/>
          <p:nvPr/>
        </p:nvSpPr>
        <p:spPr>
          <a:xfrm>
            <a:off x="7143768" y="2928934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Performance</a:t>
            </a:r>
            <a:endParaRPr lang="en-US"/>
          </a:p>
        </p:txBody>
      </p:sp>
      <p:sp>
        <p:nvSpPr>
          <p:cNvPr id="13" name="Wolke 12"/>
          <p:cNvSpPr/>
          <p:nvPr/>
        </p:nvSpPr>
        <p:spPr>
          <a:xfrm>
            <a:off x="5500694" y="1857364"/>
            <a:ext cx="1785950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Zeitreihenanalysen</a:t>
            </a:r>
            <a:endParaRPr lang="en-US"/>
          </a:p>
        </p:txBody>
      </p:sp>
      <p:sp>
        <p:nvSpPr>
          <p:cNvPr id="14" name="Wolke 13"/>
          <p:cNvSpPr/>
          <p:nvPr/>
        </p:nvSpPr>
        <p:spPr>
          <a:xfrm>
            <a:off x="1000100" y="5286388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Think-Aloud Protokolle</a:t>
            </a:r>
            <a:endParaRPr lang="en-US"/>
          </a:p>
        </p:txBody>
      </p:sp>
      <p:sp>
        <p:nvSpPr>
          <p:cNvPr id="15" name="Wolke 14"/>
          <p:cNvSpPr/>
          <p:nvPr/>
        </p:nvSpPr>
        <p:spPr>
          <a:xfrm>
            <a:off x="2786050" y="3786190"/>
            <a:ext cx="1643074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Interview</a:t>
            </a:r>
            <a:endParaRPr lang="en-US"/>
          </a:p>
        </p:txBody>
      </p:sp>
      <p:sp>
        <p:nvSpPr>
          <p:cNvPr id="16" name="Wolke 15"/>
          <p:cNvSpPr/>
          <p:nvPr/>
        </p:nvSpPr>
        <p:spPr>
          <a:xfrm>
            <a:off x="1000100" y="3714752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Fragebögen</a:t>
            </a:r>
            <a:endParaRPr lang="en-US"/>
          </a:p>
        </p:txBody>
      </p:sp>
      <p:sp>
        <p:nvSpPr>
          <p:cNvPr id="17" name="Wolke 16"/>
          <p:cNvSpPr/>
          <p:nvPr/>
        </p:nvSpPr>
        <p:spPr>
          <a:xfrm>
            <a:off x="7143768" y="3929066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Beweise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858016" y="1857364"/>
            <a:ext cx="64294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sz="3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928794" y="4429132"/>
            <a:ext cx="64294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sz="3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652566" y="2081202"/>
            <a:ext cx="64294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3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8001024" y="2643182"/>
            <a:ext cx="64294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3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Wolke 21"/>
          <p:cNvSpPr/>
          <p:nvPr/>
        </p:nvSpPr>
        <p:spPr>
          <a:xfrm>
            <a:off x="3500430" y="4929198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Fallstudien</a:t>
            </a:r>
            <a:endParaRPr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1" grpId="0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Externe Validität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Maß, in dem Ergebnisse aus einem Experiment auf andere Umstände (Probanden, Material,…) übertragen werden kann</a:t>
            </a:r>
          </a:p>
          <a:p>
            <a:pPr>
              <a:buFont typeface="Symbol" pitchFamily="18" charset="2"/>
              <a:buChar char=""/>
            </a:pPr>
            <a:r>
              <a:rPr lang="en-US" smtClean="0"/>
              <a:t>Verallgemeinerbarkeit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Hausaufgabe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Recherchieren Sie andere Validitätsarten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Gefahren/Bedrohungen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Störvariablen:</a:t>
            </a:r>
          </a:p>
          <a:p>
            <a:pPr lvl="1"/>
            <a:r>
              <a:rPr lang="en-US" smtClean="0"/>
              <a:t>Beeinflussen abhängige Variable zusätzlich zu unabhängiger Variablen</a:t>
            </a:r>
          </a:p>
          <a:p>
            <a:pPr lvl="1"/>
            <a:r>
              <a:rPr lang="en-US" smtClean="0"/>
              <a:t>Lerneffekte</a:t>
            </a:r>
          </a:p>
          <a:p>
            <a:pPr lvl="1"/>
            <a:r>
              <a:rPr lang="en-US" smtClean="0"/>
              <a:t>Hawthorne-Effekt</a:t>
            </a:r>
          </a:p>
          <a:p>
            <a:pPr lvl="1"/>
            <a:r>
              <a:rPr lang="en-US" smtClean="0"/>
              <a:t>Messinstrumente</a:t>
            </a:r>
          </a:p>
          <a:p>
            <a:pPr lvl="1"/>
            <a:r>
              <a:rPr lang="en-US" smtClean="0"/>
              <a:t>Selektion</a:t>
            </a:r>
          </a:p>
          <a:p>
            <a:pPr lvl="1"/>
            <a:r>
              <a:rPr lang="en-US" smtClean="0"/>
              <a:t>…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Messen von Programmverständnis: Welche Störvariablen gibt es?</a:t>
            </a:r>
          </a:p>
          <a:p>
            <a:r>
              <a:rPr lang="en-US" smtClean="0"/>
              <a:t>Wie könnte man diese Störvariablen kontrollieren?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Störvariablen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Es gibt viele Störvariablen</a:t>
            </a:r>
          </a:p>
          <a:p>
            <a:r>
              <a:rPr lang="en-US" smtClean="0"/>
              <a:t>Sorgfältig identifizieren und kontrollieren</a:t>
            </a:r>
          </a:p>
          <a:p>
            <a:pPr lvl="1"/>
            <a:r>
              <a:rPr lang="en-US" smtClean="0"/>
              <a:t>Randomisierung</a:t>
            </a:r>
          </a:p>
          <a:p>
            <a:pPr lvl="1"/>
            <a:r>
              <a:rPr lang="en-US" smtClean="0"/>
              <a:t>Matching/Parallelisierung/Balancing</a:t>
            </a:r>
          </a:p>
          <a:p>
            <a:pPr lvl="1"/>
            <a:r>
              <a:rPr lang="en-US" smtClean="0"/>
              <a:t>Störvariable </a:t>
            </a:r>
            <a:r>
              <a:rPr lang="de-DE" smtClean="0">
                <a:solidFill>
                  <a:srgbClr val="000000"/>
                </a:solidFill>
                <a:latin typeface="Calibri" charset="0"/>
              </a:rPr>
              <a:t>als unabhängige Variable definieren</a:t>
            </a:r>
          </a:p>
          <a:p>
            <a:pPr lvl="1"/>
            <a:r>
              <a:rPr lang="en-US" smtClean="0"/>
              <a:t>Störvariable </a:t>
            </a:r>
            <a:r>
              <a:rPr lang="en-US" smtClean="0">
                <a:solidFill>
                  <a:srgbClr val="000000"/>
                </a:solidFill>
                <a:latin typeface="Calibri" charset="0"/>
              </a:rPr>
              <a:t>konstant halten</a:t>
            </a:r>
            <a:endParaRPr lang="de-DE" smtClean="0">
              <a:solidFill>
                <a:srgbClr val="000000"/>
              </a:solidFill>
              <a:latin typeface="Calibri" charset="0"/>
            </a:endParaRPr>
          </a:p>
          <a:p>
            <a:pPr lvl="1"/>
            <a:r>
              <a:rPr lang="de-DE" smtClean="0">
                <a:solidFill>
                  <a:srgbClr val="000000"/>
                </a:solidFill>
                <a:latin typeface="Calibri" charset="0"/>
              </a:rPr>
              <a:t>Nachträgliche Analyse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Randomisierung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mtClean="0">
                <a:solidFill>
                  <a:srgbClr val="000000"/>
                </a:solidFill>
                <a:latin typeface="Calibri" charset="0"/>
              </a:rPr>
              <a:t>Zufallszahlengenerator</a:t>
            </a:r>
          </a:p>
          <a:p>
            <a:r>
              <a:rPr lang="de-DE" smtClean="0">
                <a:solidFill>
                  <a:srgbClr val="000000"/>
                </a:solidFill>
                <a:latin typeface="Calibri" charset="0"/>
              </a:rPr>
              <a:t>Münze werfen</a:t>
            </a:r>
          </a:p>
          <a:p>
            <a:r>
              <a:rPr lang="de-DE" smtClean="0">
                <a:solidFill>
                  <a:srgbClr val="000000"/>
                </a:solidFill>
                <a:latin typeface="Calibri" charset="0"/>
              </a:rPr>
              <a:t>Würfeln</a:t>
            </a:r>
          </a:p>
          <a:p>
            <a:r>
              <a:rPr lang="de-DE" smtClean="0">
                <a:solidFill>
                  <a:srgbClr val="000000"/>
                </a:solidFill>
                <a:latin typeface="Calibri" charset="0"/>
              </a:rPr>
              <a:t>…</a:t>
            </a:r>
          </a:p>
          <a:p>
            <a:endParaRPr lang="de-DE" smtClean="0">
              <a:solidFill>
                <a:srgbClr val="000000"/>
              </a:solidFill>
              <a:latin typeface="Calibri" charset="0"/>
            </a:endParaRPr>
          </a:p>
          <a:p>
            <a:r>
              <a:rPr lang="de-DE" smtClean="0">
                <a:solidFill>
                  <a:srgbClr val="000000"/>
                </a:solidFill>
                <a:latin typeface="Calibri" charset="0"/>
              </a:rPr>
              <a:t>Probleme:</a:t>
            </a:r>
          </a:p>
          <a:p>
            <a:pPr lvl="1"/>
            <a:r>
              <a:rPr lang="de-DE" smtClean="0">
                <a:solidFill>
                  <a:srgbClr val="000000"/>
                </a:solidFill>
                <a:latin typeface="Calibri" charset="0"/>
              </a:rPr>
              <a:t>Gruppen müssen groß genug sein</a:t>
            </a:r>
          </a:p>
          <a:p>
            <a:pPr lvl="1"/>
            <a:r>
              <a:rPr lang="de-DE" smtClean="0">
                <a:solidFill>
                  <a:srgbClr val="000000"/>
                </a:solidFill>
                <a:latin typeface="Calibri" charset="0"/>
              </a:rPr>
              <a:t>5 pro Gruppe zu wenig, 10 scheint akzeptabel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Matching/Parallelisierung/Balancing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29132"/>
            <a:ext cx="8229600" cy="16970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81400" y="2836863"/>
            <a:ext cx="2354263" cy="827087"/>
          </a:xfrm>
          <a:prstGeom prst="rect">
            <a:avLst/>
          </a:prstGeom>
          <a:solidFill>
            <a:srgbClr val="93CDDD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81400" y="3657600"/>
            <a:ext cx="2362200" cy="406400"/>
          </a:xfrm>
          <a:prstGeom prst="rect">
            <a:avLst/>
          </a:prstGeom>
          <a:solidFill>
            <a:srgbClr val="C3D69B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87750" y="2016125"/>
            <a:ext cx="2368550" cy="811213"/>
          </a:xfrm>
          <a:prstGeom prst="rect">
            <a:avLst/>
          </a:prstGeom>
          <a:solidFill>
            <a:srgbClr val="E46C0A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44650" y="5302250"/>
            <a:ext cx="1168400" cy="819150"/>
          </a:xfrm>
          <a:prstGeom prst="rect">
            <a:avLst/>
          </a:prstGeom>
          <a:solidFill>
            <a:srgbClr val="C3D69B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44650" y="3657600"/>
            <a:ext cx="1168400" cy="1638300"/>
          </a:xfrm>
          <a:prstGeom prst="rect">
            <a:avLst/>
          </a:prstGeom>
          <a:solidFill>
            <a:srgbClr val="93CDDD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644650" y="2019300"/>
            <a:ext cx="1168400" cy="1638300"/>
          </a:xfrm>
          <a:prstGeom prst="rect">
            <a:avLst/>
          </a:prstGeom>
          <a:solidFill>
            <a:srgbClr val="E46C0A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10" name="Group 5"/>
          <p:cNvGraphicFramePr>
            <a:graphicFrameLocks noGrp="1"/>
          </p:cNvGraphicFramePr>
          <p:nvPr/>
        </p:nvGraphicFramePr>
        <p:xfrm>
          <a:off x="457200" y="1600200"/>
          <a:ext cx="2363788" cy="4522793"/>
        </p:xfrm>
        <a:graphic>
          <a:graphicData uri="http://schemas.openxmlformats.org/drawingml/2006/table">
            <a:tbl>
              <a:tblPr/>
              <a:tblGrid>
                <a:gridCol w="1182688"/>
                <a:gridCol w="11811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Proband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Wert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P5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65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P9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56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42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34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P10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P7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P8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5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85"/>
          <p:cNvGraphicFramePr>
            <a:graphicFrameLocks noGrp="1"/>
          </p:cNvGraphicFramePr>
          <p:nvPr/>
        </p:nvGraphicFramePr>
        <p:xfrm>
          <a:off x="3581400" y="1600200"/>
          <a:ext cx="2363788" cy="2466978"/>
        </p:xfrm>
        <a:graphic>
          <a:graphicData uri="http://schemas.openxmlformats.org/drawingml/2006/table">
            <a:tbl>
              <a:tblPr/>
              <a:tblGrid>
                <a:gridCol w="1182688"/>
                <a:gridCol w="11811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Gruppe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Gruppe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65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56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34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42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130"/>
          <p:cNvSpPr>
            <a:spLocks noChangeArrowheads="1"/>
          </p:cNvSpPr>
          <p:nvPr/>
        </p:nvSpPr>
        <p:spPr bwMode="auto">
          <a:xfrm>
            <a:off x="6477000" y="1600200"/>
            <a:ext cx="2209800" cy="685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/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de-DE" smtClean="0">
                <a:solidFill>
                  <a:srgbClr val="000000"/>
                </a:solidFill>
                <a:latin typeface="Calibri" charset="0"/>
              </a:rPr>
              <a:t>odd-even-even-odd/</a:t>
            </a:r>
          </a:p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de-DE" smtClean="0">
                <a:solidFill>
                  <a:srgbClr val="000000"/>
                </a:solidFill>
                <a:latin typeface="Calibri" charset="0"/>
              </a:rPr>
              <a:t>ABBA</a:t>
            </a:r>
            <a:endParaRPr lang="de-DE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Matching/Parallelisierung/Balancing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Nachteil gegenüber Randomisierung:</a:t>
            </a:r>
          </a:p>
          <a:p>
            <a:pPr lvl="1"/>
            <a:r>
              <a:rPr lang="en-US" smtClean="0"/>
              <a:t>Störvariable muss gemessen werden</a:t>
            </a:r>
          </a:p>
          <a:p>
            <a:pPr lvl="1"/>
            <a:r>
              <a:rPr lang="en-US" smtClean="0"/>
              <a:t>Programmiererfahrung?</a:t>
            </a:r>
          </a:p>
          <a:p>
            <a:pPr lvl="1"/>
            <a:r>
              <a:rPr lang="en-US" smtClean="0"/>
              <a:t>Intelligenz?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de-DE" sz="3600" smtClean="0">
                <a:solidFill>
                  <a:srgbClr val="000000"/>
                </a:solidFill>
                <a:latin typeface="Calibri" charset="0"/>
              </a:rPr>
              <a:t>Parameter als unabhängige Variable definieren</a:t>
            </a:r>
            <a:endParaRPr lang="en-US" sz="360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Wird systematisch vom Versuchsleiter variiert</a:t>
            </a:r>
          </a:p>
          <a:p>
            <a:r>
              <a:rPr lang="en-US" smtClean="0"/>
              <a:t>Störvariable wird operationalisiert</a:t>
            </a:r>
          </a:p>
          <a:p>
            <a:r>
              <a:rPr lang="en-US" smtClean="0"/>
              <a:t>Programmiererfahrung:</a:t>
            </a:r>
          </a:p>
          <a:p>
            <a:pPr lvl="1"/>
            <a:r>
              <a:rPr lang="en-US" smtClean="0"/>
              <a:t>Viel/wenig Erfahrung</a:t>
            </a:r>
          </a:p>
          <a:p>
            <a:pPr lvl="1"/>
            <a:r>
              <a:rPr lang="en-US" smtClean="0"/>
              <a:t>Viel/wenig Motivation</a:t>
            </a:r>
          </a:p>
          <a:p>
            <a:pPr lvl="1"/>
            <a:r>
              <a:rPr lang="en-US" smtClean="0"/>
              <a:t>Java/C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Rechenbeispiel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23 Störvariablen, jede mit 2 Stufen</a:t>
            </a:r>
          </a:p>
          <a:p>
            <a:pPr marL="628650">
              <a:buNone/>
            </a:pPr>
            <a:r>
              <a:rPr lang="en-US" smtClean="0"/>
              <a:t>= 8 388 608 mögliche Kombinationen</a:t>
            </a:r>
          </a:p>
          <a:p>
            <a:r>
              <a:rPr lang="en-US" smtClean="0"/>
              <a:t>Wie viele Probanden sind nötig, um jede Kombination abzudecken?</a:t>
            </a:r>
          </a:p>
          <a:p>
            <a:pPr lvl="1"/>
            <a:r>
              <a:rPr lang="en-US" smtClean="0"/>
              <a:t>min. 10 Probanden pro Gruppe</a:t>
            </a:r>
          </a:p>
          <a:p>
            <a:pPr lvl="1"/>
            <a:r>
              <a:rPr lang="en-US" smtClean="0"/>
              <a:t>83 886 080 (ganz Deutschland)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Lernziele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Gute Hypothesen aufstellen können</a:t>
            </a:r>
          </a:p>
          <a:p>
            <a:r>
              <a:rPr lang="en-US" smtClean="0"/>
              <a:t>Experiment mit hoher interner oder hoher externer Validität entwerfen können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Konstant halten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Nur ein Level einer Störvariable</a:t>
            </a:r>
          </a:p>
          <a:p>
            <a:r>
              <a:rPr lang="en-US" smtClean="0"/>
              <a:t>Programmierfahrung</a:t>
            </a:r>
          </a:p>
          <a:p>
            <a:pPr lvl="1"/>
            <a:r>
              <a:rPr lang="en-US" smtClean="0"/>
              <a:t>Nur Bachelor-Studenten</a:t>
            </a:r>
          </a:p>
          <a:p>
            <a:pPr lvl="1"/>
            <a:r>
              <a:rPr lang="en-US" smtClean="0"/>
              <a:t>Nur Programmierexperten</a:t>
            </a:r>
          </a:p>
          <a:p>
            <a:r>
              <a:rPr lang="en-US" smtClean="0"/>
              <a:t>Intelligenz</a:t>
            </a:r>
          </a:p>
          <a:p>
            <a:pPr lvl="1"/>
            <a:r>
              <a:rPr lang="en-US" smtClean="0"/>
              <a:t>Nur Studenten mit bestimmter Note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de-DE" sz="4400" smtClean="0">
                <a:solidFill>
                  <a:srgbClr val="000000"/>
                </a:solidFill>
                <a:latin typeface="Calibri" charset="0"/>
              </a:rPr>
              <a:t>Nachträgliche Analyse</a:t>
            </a:r>
            <a:endParaRPr lang="en-US" sz="440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Variable wird während des Experiments gemessen</a:t>
            </a:r>
          </a:p>
          <a:p>
            <a:r>
              <a:rPr lang="en-US" smtClean="0"/>
              <a:t>Einfluss einer Variablen wird nach dem Experiment analysiert</a:t>
            </a:r>
          </a:p>
          <a:p>
            <a:r>
              <a:rPr lang="en-US" smtClean="0"/>
              <a:t>Probleme:</a:t>
            </a:r>
          </a:p>
          <a:p>
            <a:pPr lvl="1"/>
            <a:r>
              <a:rPr lang="en-US" smtClean="0"/>
              <a:t>Kann zeigen, dass Ergebnisse unbrauchbar sind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Hausaufgabe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Entwerfen Sie ein Experiment mit hoher interner Validität</a:t>
            </a:r>
          </a:p>
          <a:p>
            <a:r>
              <a:rPr lang="en-US" smtClean="0"/>
              <a:t>Entwerfen Sie ein Experiment mit hoher externer Validität</a:t>
            </a:r>
          </a:p>
          <a:p>
            <a:pPr lvl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Verhältnis von Interner und Externer Validität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Beide verlangen verschiedene Dinge</a:t>
            </a:r>
          </a:p>
          <a:p>
            <a:pPr lvl="1"/>
            <a:r>
              <a:rPr lang="en-US" smtClean="0"/>
              <a:t>Intern: alles kontrollieren</a:t>
            </a:r>
          </a:p>
          <a:p>
            <a:pPr lvl="1"/>
            <a:r>
              <a:rPr lang="en-US" smtClean="0"/>
              <a:t>Extern: allgemeines Setting</a:t>
            </a:r>
          </a:p>
          <a:p>
            <a:pPr lvl="1"/>
            <a:endParaRPr lang="en-US" smtClean="0"/>
          </a:p>
          <a:p>
            <a:r>
              <a:rPr lang="en-US" smtClean="0"/>
              <a:t>Und jetzt?</a:t>
            </a:r>
          </a:p>
          <a:p>
            <a:pPr lvl="1"/>
            <a:r>
              <a:rPr lang="en-US" smtClean="0"/>
              <a:t>Erst interne Validität maximieren</a:t>
            </a:r>
          </a:p>
          <a:p>
            <a:pPr lvl="1"/>
            <a:r>
              <a:rPr lang="en-US" smtClean="0"/>
              <a:t>Dann schrittweise externe Validität erhöhen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Reliabilität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Genauigkeit der Messinstrumente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Objektivität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Durchführung eines Experiments darf nicht von Person der Versuchsleiter abhängen</a:t>
            </a:r>
          </a:p>
          <a:p>
            <a:r>
              <a:rPr lang="en-US" smtClean="0"/>
              <a:t>Dasselbe Experiment, durchgeführt von anderen Versuchsleitern, soll dasselbe Ergebnis liefern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Weitere Validitätsarten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Konstruktvalidität</a:t>
            </a:r>
          </a:p>
          <a:p>
            <a:pPr lvl="1"/>
            <a:r>
              <a:rPr lang="en-US" smtClean="0"/>
              <a:t>Beschreibt, wie gut das Konstrukt gemessen wird</a:t>
            </a:r>
          </a:p>
          <a:p>
            <a:pPr lvl="1"/>
            <a:r>
              <a:rPr lang="en-US" smtClean="0"/>
              <a:t>Bsp: Programmverständnis, Intelligenz</a:t>
            </a:r>
          </a:p>
          <a:p>
            <a:r>
              <a:rPr lang="en-US" smtClean="0"/>
              <a:t>Statistical Conclusion Validity</a:t>
            </a:r>
          </a:p>
          <a:p>
            <a:pPr lvl="1"/>
            <a:r>
              <a:rPr lang="en-US" smtClean="0"/>
              <a:t>Angemessenheit der statistischen Methoden</a:t>
            </a:r>
          </a:p>
          <a:p>
            <a:r>
              <a:rPr lang="en-US" smtClean="0"/>
              <a:t>Augenscheinvalidität, konvergente/ diskriminante Validität, Kriteriumsvalidität, Inhaltsvalidität… [wikipedia]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Hypothese-Negativbeispiel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1313"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mtClean="0">
                <a:solidFill>
                  <a:srgbClr val="000000"/>
                </a:solidFill>
                <a:latin typeface="Calibri" charset="0"/>
              </a:rPr>
              <a:t>Schlechte Kommentare sind schlecht für Programmverständnis</a:t>
            </a:r>
          </a:p>
          <a:p>
            <a:pPr indent="-341313"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mtClean="0">
                <a:solidFill>
                  <a:srgbClr val="000000"/>
                </a:solidFill>
                <a:latin typeface="Calibri" charset="0"/>
              </a:rPr>
              <a:t>Gute Kommentare sind gut für Programmverständnis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Besser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>
            <a:normAutofit fontScale="92500"/>
          </a:bodyPr>
          <a:lstStyle/>
          <a:p>
            <a:pPr indent="-341313">
              <a:spcBef>
                <a:spcPts val="638"/>
              </a:spcBef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mtClean="0">
                <a:solidFill>
                  <a:srgbClr val="000000"/>
                </a:solidFill>
                <a:latin typeface="Calibri" charset="0"/>
              </a:rPr>
              <a:t>Kommentare, die jedes Statement von Quelltext beschreiben, haben keinen Einfluss auf Antwortzeit beim Verstehen von Quelltext</a:t>
            </a:r>
          </a:p>
          <a:p>
            <a:pPr indent="-341313">
              <a:spcBef>
                <a:spcPts val="638"/>
              </a:spcBef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mtClean="0">
                <a:solidFill>
                  <a:srgbClr val="000000"/>
                </a:solidFill>
                <a:latin typeface="Calibri" charset="0"/>
              </a:rPr>
              <a:t>Kommentare, die falsche Informationen über Quelltext enthalten, verlangsamen Programmverständnis</a:t>
            </a:r>
          </a:p>
          <a:p>
            <a:pPr indent="-341313">
              <a:spcBef>
                <a:spcPts val="638"/>
              </a:spcBef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mtClean="0">
                <a:solidFill>
                  <a:srgbClr val="000000"/>
                </a:solidFill>
                <a:latin typeface="Calibri" charset="0"/>
              </a:rPr>
              <a:t>Kommentare, die den Zweck von Statements beschreiben, beschleunigen Programmverständnis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Hausaufgabe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Entwerfen Sie ein Experiment mit hoher interner Validität</a:t>
            </a:r>
          </a:p>
          <a:p>
            <a:r>
              <a:rPr lang="en-US" smtClean="0"/>
              <a:t>Entwerfen Sie ein Experiment mit hoher externer Validität</a:t>
            </a:r>
          </a:p>
          <a:p>
            <a:pPr lvl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Systematische Studie</a:t>
            </a:r>
          </a:p>
          <a:p>
            <a:r>
              <a:rPr lang="en-US" smtClean="0"/>
              <a:t>Ein oder mehrere Faktoren werden variiert</a:t>
            </a:r>
          </a:p>
          <a:p>
            <a:r>
              <a:rPr lang="en-US" smtClean="0"/>
              <a:t>Alles andere konstant halten</a:t>
            </a:r>
          </a:p>
          <a:p>
            <a:r>
              <a:rPr lang="en-US" smtClean="0"/>
              <a:t>Ergebnis der systematischen Variation wird beobachtet</a:t>
            </a:r>
          </a:p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Lernziele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Optimalen Versuchsplan auswählen</a:t>
            </a:r>
          </a:p>
          <a:p>
            <a:r>
              <a:rPr lang="en-US" smtClean="0"/>
              <a:t>Sensibilität für Ausführen von Experimenten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Experimentelle Versuchspläne</a:t>
            </a:r>
            <a:endParaRPr lang="en-US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63538" y="147622"/>
            <a:ext cx="99375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Ziel-Definition</a:t>
            </a:r>
            <a:endParaRPr lang="de-DE" sz="120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857356" y="142852"/>
            <a:ext cx="56490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Design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000365" y="142852"/>
            <a:ext cx="94868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Ausführung</a:t>
            </a:r>
            <a:endParaRPr lang="de-DE" sz="120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4714876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Analyse</a:t>
            </a:r>
            <a:endParaRPr lang="de-DE" sz="1200"/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6000761" y="142852"/>
            <a:ext cx="1119044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Interpretation</a:t>
            </a:r>
          </a:p>
        </p:txBody>
      </p:sp>
      <p:cxnSp>
        <p:nvCxnSpPr>
          <p:cNvPr id="22" name="Straight Arrow Connector 11"/>
          <p:cNvCxnSpPr>
            <a:cxnSpLocks noChangeShapeType="1"/>
            <a:stCxn id="17" idx="3"/>
            <a:endCxn id="18" idx="1"/>
          </p:cNvCxnSpPr>
          <p:nvPr/>
        </p:nvCxnSpPr>
        <p:spPr bwMode="auto">
          <a:xfrm flipV="1">
            <a:off x="1357290" y="285728"/>
            <a:ext cx="500066" cy="4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12"/>
          <p:cNvCxnSpPr>
            <a:cxnSpLocks noChangeShapeType="1"/>
            <a:stCxn id="18" idx="3"/>
            <a:endCxn id="19" idx="1"/>
          </p:cNvCxnSpPr>
          <p:nvPr/>
        </p:nvCxnSpPr>
        <p:spPr bwMode="auto">
          <a:xfrm>
            <a:off x="2422262" y="285728"/>
            <a:ext cx="57810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15"/>
          <p:cNvCxnSpPr>
            <a:cxnSpLocks noChangeShapeType="1"/>
            <a:stCxn id="19" idx="3"/>
            <a:endCxn id="20" idx="1"/>
          </p:cNvCxnSpPr>
          <p:nvPr/>
        </p:nvCxnSpPr>
        <p:spPr bwMode="auto">
          <a:xfrm>
            <a:off x="3949047" y="285728"/>
            <a:ext cx="7658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18"/>
          <p:cNvCxnSpPr>
            <a:cxnSpLocks noChangeShapeType="1"/>
            <a:stCxn id="20" idx="3"/>
            <a:endCxn id="21" idx="1"/>
          </p:cNvCxnSpPr>
          <p:nvPr/>
        </p:nvCxnSpPr>
        <p:spPr bwMode="auto">
          <a:xfrm>
            <a:off x="5357818" y="285728"/>
            <a:ext cx="642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8001024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Bericht</a:t>
            </a:r>
            <a:endParaRPr lang="de-DE" sz="1200"/>
          </a:p>
        </p:txBody>
      </p:sp>
      <p:cxnSp>
        <p:nvCxnSpPr>
          <p:cNvPr id="27" name="Straight Arrow Connector 15"/>
          <p:cNvCxnSpPr>
            <a:cxnSpLocks noChangeShapeType="1"/>
            <a:stCxn id="21" idx="3"/>
            <a:endCxn id="26" idx="1"/>
          </p:cNvCxnSpPr>
          <p:nvPr/>
        </p:nvCxnSpPr>
        <p:spPr bwMode="auto">
          <a:xfrm>
            <a:off x="7119805" y="285728"/>
            <a:ext cx="8812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Pläne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Between vs. Within Subject</a:t>
            </a:r>
          </a:p>
          <a:p>
            <a:pPr marL="361950">
              <a:buFont typeface="Symbol" pitchFamily="18" charset="2"/>
              <a:buChar char=""/>
            </a:pPr>
            <a:r>
              <a:rPr lang="en-US" smtClean="0"/>
              <a:t>Mit vs. ohne Messwiederholung</a:t>
            </a:r>
          </a:p>
          <a:p>
            <a:r>
              <a:rPr lang="en-US" smtClean="0"/>
              <a:t>Einfaktoriell vs. Mehrfaktoriell</a:t>
            </a:r>
          </a:p>
          <a:p>
            <a:pPr>
              <a:buFont typeface="Symbol" pitchFamily="18" charset="2"/>
              <a:buChar char=""/>
            </a:pPr>
            <a:r>
              <a:rPr lang="en-US" smtClean="0"/>
              <a:t>Eine vs. mehrere unabhängige Variablen</a:t>
            </a:r>
          </a:p>
          <a:p>
            <a:r>
              <a:rPr lang="en-US" smtClean="0"/>
              <a:t>Univariat vs. Multivariat</a:t>
            </a:r>
          </a:p>
          <a:p>
            <a:pPr>
              <a:buFont typeface="Symbol" pitchFamily="18" charset="2"/>
              <a:buChar char="="/>
            </a:pPr>
            <a:r>
              <a:rPr lang="en-US" smtClean="0"/>
              <a:t>Eine vs. mehrere abhängige Variablen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Warum Pläne?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Handlungsanweisung</a:t>
            </a:r>
          </a:p>
          <a:p>
            <a:r>
              <a:rPr lang="en-US" smtClean="0"/>
              <a:t>Kommunikationserleichterung</a:t>
            </a:r>
          </a:p>
          <a:p>
            <a:r>
              <a:rPr lang="en-US" smtClean="0"/>
              <a:t>Entscheidungsgrundlage für statistische Auswertung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Wahl eines Plans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Abhängig von:</a:t>
            </a:r>
          </a:p>
          <a:p>
            <a:pPr lvl="1"/>
            <a:r>
              <a:rPr lang="en-US" smtClean="0"/>
              <a:t>Effektstärke</a:t>
            </a:r>
          </a:p>
          <a:p>
            <a:pPr lvl="1"/>
            <a:r>
              <a:rPr lang="en-US" smtClean="0"/>
              <a:t>Stichprobengröße</a:t>
            </a:r>
          </a:p>
          <a:p>
            <a:pPr lvl="1"/>
            <a:r>
              <a:rPr lang="en-US" smtClean="0"/>
              <a:t>Je größer beides ist, desto weniger kommen ungewollte Einflüsse zum Tragen; desto weniger ist ein geeignetes Design wichtig</a:t>
            </a:r>
          </a:p>
          <a:p>
            <a:pPr lvl="1"/>
            <a:endParaRPr lang="en-US" smtClean="0"/>
          </a:p>
          <a:p>
            <a:r>
              <a:rPr lang="en-US" smtClean="0"/>
              <a:t>Da meistens kleine Stichprobe und unbekannte Effektgröße in Softwareengineering, ist richtiges Design sehr wichtig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Einfaktoriell</a:t>
            </a:r>
            <a:endParaRPr lang="en-US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Between-Subjects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Probanden werden in Gruppen aufgeteilt</a:t>
            </a:r>
          </a:p>
          <a:p>
            <a:r>
              <a:rPr lang="en-US" smtClean="0"/>
              <a:t>So viele Gruppen wie Stufen der unabhängigen Variablen</a:t>
            </a:r>
          </a:p>
          <a:p>
            <a:r>
              <a:rPr lang="en-US" smtClean="0"/>
              <a:t>Ergebnisse werden zwischen Gruppen verglichen</a:t>
            </a:r>
          </a:p>
          <a:p>
            <a:endParaRPr lang="en-US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  <p:grpSp>
        <p:nvGrpSpPr>
          <p:cNvPr id="14" name="Gruppieren 13"/>
          <p:cNvGrpSpPr/>
          <p:nvPr/>
        </p:nvGrpSpPr>
        <p:grpSpPr>
          <a:xfrm>
            <a:off x="1372298" y="3339052"/>
            <a:ext cx="3288586" cy="2518840"/>
            <a:chOff x="1372298" y="3339052"/>
            <a:chExt cx="3288586" cy="2518840"/>
          </a:xfrm>
        </p:grpSpPr>
        <p:pic>
          <p:nvPicPr>
            <p:cNvPr id="9" name="Picture 18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72298" y="3339052"/>
              <a:ext cx="3288586" cy="251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62"/>
            <p:cNvSpPr>
              <a:spLocks noChangeArrowheads="1"/>
            </p:cNvSpPr>
            <p:nvPr/>
          </p:nvSpPr>
          <p:spPr bwMode="auto">
            <a:xfrm>
              <a:off x="1381125" y="3357562"/>
              <a:ext cx="3276599" cy="250033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marL="269875" indent="-268288" hangingPunct="1">
                <a:lnSpc>
                  <a:spcPct val="100000"/>
                </a:lnSpc>
                <a:buSzPct val="45000"/>
                <a:tabLst>
                  <a:tab pos="723900" algn="l"/>
                  <a:tab pos="1447800" algn="l"/>
                  <a:tab pos="2171700" algn="l"/>
                </a:tabLst>
              </a:pPr>
              <a:endParaRPr lang="de-DE" sz="2400">
                <a:solidFill>
                  <a:srgbClr val="000000"/>
                </a:solidFill>
                <a:latin typeface="Calibri" charset="0"/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357818" y="3334432"/>
            <a:ext cx="3101970" cy="2523460"/>
            <a:chOff x="5357818" y="3426491"/>
            <a:chExt cx="3101970" cy="2523460"/>
          </a:xfrm>
        </p:grpSpPr>
        <p:pic>
          <p:nvPicPr>
            <p:cNvPr id="8" name="Picture 18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57818" y="3426491"/>
              <a:ext cx="3101970" cy="2523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62"/>
            <p:cNvSpPr>
              <a:spLocks noChangeArrowheads="1"/>
            </p:cNvSpPr>
            <p:nvPr/>
          </p:nvSpPr>
          <p:spPr bwMode="auto">
            <a:xfrm>
              <a:off x="5357818" y="3429000"/>
              <a:ext cx="3100382" cy="250033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marL="269875" indent="-268288" hangingPunct="1">
                <a:lnSpc>
                  <a:spcPct val="100000"/>
                </a:lnSpc>
                <a:buSzPct val="45000"/>
                <a:tabLst>
                  <a:tab pos="723900" algn="l"/>
                  <a:tab pos="1447800" algn="l"/>
                  <a:tab pos="2171700" algn="l"/>
                </a:tabLst>
              </a:pPr>
              <a:endParaRPr lang="de-DE" sz="2400">
                <a:solidFill>
                  <a:srgbClr val="000000"/>
                </a:solidFill>
                <a:latin typeface="Calibri" charset="0"/>
              </a:endParaRPr>
            </a:p>
          </p:txBody>
        </p:sp>
      </p:grp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2857488" y="2500306"/>
          <a:ext cx="4429156" cy="1783715"/>
        </p:xfrm>
        <a:graphic>
          <a:graphicData uri="http://schemas.openxmlformats.org/drawingml/2006/table">
            <a:tbl>
              <a:tblPr/>
              <a:tblGrid>
                <a:gridCol w="1589105"/>
                <a:gridCol w="2840051"/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Gruppe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Stufen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Textuelle Annotationen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Hintergrundfarben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Varianzen zwischen Probanden (=interindividuelle Unterschiede) sind groß</a:t>
            </a:r>
          </a:p>
          <a:p>
            <a:r>
              <a:rPr lang="en-US" smtClean="0"/>
              <a:t>10x [Ausdrucke]</a:t>
            </a:r>
          </a:p>
          <a:p>
            <a:r>
              <a:rPr lang="en-US" smtClean="0"/>
              <a:t>Ausreichend Probanden</a:t>
            </a:r>
          </a:p>
          <a:p>
            <a:r>
              <a:rPr lang="en-US" smtClean="0"/>
              <a:t>Balancierung der Gruppen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Within-Subjects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Interindividuelle Differenzen sollen berücksichtigt werden</a:t>
            </a:r>
          </a:p>
          <a:p>
            <a:r>
              <a:rPr lang="en-US" smtClean="0"/>
              <a:t>Jeder Proband erfährt alle Stufen der unabhängigen Variablen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1142976" y="4214818"/>
          <a:ext cx="5572164" cy="1310640"/>
        </p:xfrm>
        <a:graphic>
          <a:graphicData uri="http://schemas.openxmlformats.org/drawingml/2006/table">
            <a:tbl>
              <a:tblPr/>
              <a:tblGrid>
                <a:gridCol w="1248933"/>
                <a:gridCol w="1825364"/>
                <a:gridCol w="2497867"/>
              </a:tblGrid>
              <a:tr h="473075">
                <a:tc row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Eine Gruppe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Hintergrund-farben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Textuelle Annotationen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Lerneffekte</a:t>
            </a:r>
          </a:p>
          <a:p>
            <a:pPr lvl="1"/>
            <a:r>
              <a:rPr lang="en-US" smtClean="0"/>
              <a:t>Besonders bei kreativen Aufgaben problematisch</a:t>
            </a:r>
          </a:p>
          <a:p>
            <a:pPr lvl="1"/>
            <a:r>
              <a:rPr lang="en-US" smtClean="0"/>
              <a:t>Möglichst unterschiedliche, gleichzeitig ähnliche Aufgaben notwendig</a:t>
            </a:r>
          </a:p>
          <a:p>
            <a:r>
              <a:rPr lang="en-US" smtClean="0"/>
              <a:t>Reihenfolge-Effekte</a:t>
            </a:r>
          </a:p>
          <a:p>
            <a:r>
              <a:rPr lang="en-US" smtClean="0"/>
              <a:t>Intraindividuelle Unterschiede:</a:t>
            </a:r>
          </a:p>
          <a:p>
            <a:pPr lvl="1"/>
            <a:r>
              <a:rPr lang="en-US" smtClean="0"/>
              <a:t>Müdigkeit</a:t>
            </a:r>
          </a:p>
          <a:p>
            <a:pPr lvl="1"/>
            <a:r>
              <a:rPr lang="en-US" smtClean="0"/>
              <a:t>Motivation</a:t>
            </a:r>
          </a:p>
          <a:p>
            <a:r>
              <a:rPr lang="en-US" smtClean="0"/>
              <a:t>Mortality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Experimentelle Phasen</a:t>
            </a:r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2100" y="2362200"/>
            <a:ext cx="1279504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smtClean="0"/>
              <a:t>Ziel-Definition</a:t>
            </a:r>
            <a:endParaRPr lang="de-DE" sz="24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85918" y="2357430"/>
            <a:ext cx="899670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/>
              <a:t>Design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28926" y="2357430"/>
            <a:ext cx="1510871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smtClean="0"/>
              <a:t>Ausführung</a:t>
            </a:r>
            <a:endParaRPr lang="de-DE" sz="240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643438" y="2357430"/>
            <a:ext cx="1023950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smtClean="0"/>
              <a:t>Analyse</a:t>
            </a:r>
            <a:endParaRPr lang="de-DE" sz="240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929322" y="2357430"/>
            <a:ext cx="1782191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/>
              <a:t>Interpretation</a:t>
            </a:r>
          </a:p>
        </p:txBody>
      </p:sp>
      <p:cxnSp>
        <p:nvCxnSpPr>
          <p:cNvPr id="10" name="Straight Arrow Connector 11"/>
          <p:cNvCxnSpPr>
            <a:cxnSpLocks noChangeShapeType="1"/>
            <a:stCxn id="5" idx="3"/>
            <a:endCxn id="6" idx="1"/>
          </p:cNvCxnSpPr>
          <p:nvPr/>
        </p:nvCxnSpPr>
        <p:spPr bwMode="auto">
          <a:xfrm flipV="1">
            <a:off x="1571604" y="2738430"/>
            <a:ext cx="214314" cy="4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12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2685588" y="2738430"/>
            <a:ext cx="24333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5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4439797" y="2738430"/>
            <a:ext cx="203641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8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5667388" y="2738430"/>
            <a:ext cx="261934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28596" y="3643314"/>
            <a:ext cx="1714512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smtClean="0"/>
              <a:t>Hypothesen; Unabhängige &amp; Abhängige Variablen</a:t>
            </a:r>
            <a:endParaRPr lang="de-DE" sz="1600" i="1"/>
          </a:p>
        </p:txBody>
      </p:sp>
      <p:cxnSp>
        <p:nvCxnSpPr>
          <p:cNvPr id="15" name="Straight Arrow Connector 23"/>
          <p:cNvCxnSpPr>
            <a:cxnSpLocks noChangeShapeType="1"/>
            <a:stCxn id="5" idx="2"/>
            <a:endCxn id="14" idx="0"/>
          </p:cNvCxnSpPr>
          <p:nvPr/>
        </p:nvCxnSpPr>
        <p:spPr bwMode="auto">
          <a:xfrm rot="16200000" flipH="1">
            <a:off x="849295" y="3206757"/>
            <a:ext cx="519114" cy="3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6" name="Straight Arrow Connector 29"/>
          <p:cNvCxnSpPr>
            <a:cxnSpLocks noChangeShapeType="1"/>
            <a:stCxn id="14" idx="0"/>
            <a:endCxn id="6" idx="2"/>
          </p:cNvCxnSpPr>
          <p:nvPr/>
        </p:nvCxnSpPr>
        <p:spPr bwMode="auto">
          <a:xfrm rot="5400000" flipH="1" flipV="1">
            <a:off x="1498860" y="2906422"/>
            <a:ext cx="523884" cy="94990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357422" y="3714752"/>
            <a:ext cx="1500198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smtClean="0"/>
              <a:t>Experimentelles </a:t>
            </a:r>
            <a:r>
              <a:rPr lang="de-DE" sz="1600" i="1"/>
              <a:t>Design;</a:t>
            </a:r>
          </a:p>
          <a:p>
            <a:pPr algn="ctr"/>
            <a:r>
              <a:rPr lang="de-DE" sz="1600" i="1" smtClean="0"/>
              <a:t>Störvariablen</a:t>
            </a:r>
            <a:endParaRPr lang="de-DE" sz="1600" i="1"/>
          </a:p>
        </p:txBody>
      </p:sp>
      <p:cxnSp>
        <p:nvCxnSpPr>
          <p:cNvPr id="18" name="Straight Arrow Connector 37"/>
          <p:cNvCxnSpPr>
            <a:cxnSpLocks noChangeShapeType="1"/>
            <a:stCxn id="17" idx="0"/>
            <a:endCxn id="7" idx="2"/>
          </p:cNvCxnSpPr>
          <p:nvPr/>
        </p:nvCxnSpPr>
        <p:spPr bwMode="auto">
          <a:xfrm rot="5400000" flipH="1" flipV="1">
            <a:off x="3098280" y="3128671"/>
            <a:ext cx="595322" cy="57684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9" name="Straight Arrow Connector 40"/>
          <p:cNvCxnSpPr>
            <a:cxnSpLocks noChangeShapeType="1"/>
            <a:stCxn id="6" idx="2"/>
            <a:endCxn id="17" idx="0"/>
          </p:cNvCxnSpPr>
          <p:nvPr/>
        </p:nvCxnSpPr>
        <p:spPr bwMode="auto">
          <a:xfrm rot="16200000" flipH="1">
            <a:off x="2373976" y="2981207"/>
            <a:ext cx="595322" cy="87176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0" name="Straight Arrow Connector 43"/>
          <p:cNvCxnSpPr>
            <a:cxnSpLocks noChangeShapeType="1"/>
            <a:stCxn id="7" idx="2"/>
            <a:endCxn id="21" idx="0"/>
          </p:cNvCxnSpPr>
          <p:nvPr/>
        </p:nvCxnSpPr>
        <p:spPr bwMode="auto">
          <a:xfrm rot="16200000" flipH="1">
            <a:off x="3701930" y="3101862"/>
            <a:ext cx="809636" cy="84477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1" name="Rectangle 44"/>
          <p:cNvSpPr>
            <a:spLocks noChangeArrowheads="1"/>
          </p:cNvSpPr>
          <p:nvPr/>
        </p:nvSpPr>
        <p:spPr bwMode="auto">
          <a:xfrm>
            <a:off x="4071934" y="3929066"/>
            <a:ext cx="914400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smtClean="0"/>
              <a:t>Daten</a:t>
            </a:r>
            <a:endParaRPr lang="de-DE" sz="1600" i="1"/>
          </a:p>
        </p:txBody>
      </p:sp>
      <p:cxnSp>
        <p:nvCxnSpPr>
          <p:cNvPr id="22" name="Straight Arrow Connector 45"/>
          <p:cNvCxnSpPr>
            <a:cxnSpLocks noChangeShapeType="1"/>
            <a:stCxn id="21" idx="0"/>
            <a:endCxn id="8" idx="2"/>
          </p:cNvCxnSpPr>
          <p:nvPr/>
        </p:nvCxnSpPr>
        <p:spPr bwMode="auto">
          <a:xfrm rot="5400000" flipH="1" flipV="1">
            <a:off x="4437455" y="3211109"/>
            <a:ext cx="809636" cy="62627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3" name="Straight Arrow Connector 52"/>
          <p:cNvCxnSpPr>
            <a:cxnSpLocks noChangeShapeType="1"/>
            <a:stCxn id="24" idx="0"/>
            <a:endCxn id="9" idx="2"/>
          </p:cNvCxnSpPr>
          <p:nvPr/>
        </p:nvCxnSpPr>
        <p:spPr bwMode="auto">
          <a:xfrm rot="5400000" flipH="1" flipV="1">
            <a:off x="6117688" y="3083461"/>
            <a:ext cx="666760" cy="73869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4" name="Rectangle 53"/>
          <p:cNvSpPr>
            <a:spLocks noChangeArrowheads="1"/>
          </p:cNvSpPr>
          <p:nvPr/>
        </p:nvSpPr>
        <p:spPr bwMode="auto">
          <a:xfrm>
            <a:off x="5357818" y="3786190"/>
            <a:ext cx="1447801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smtClean="0"/>
              <a:t>Angenommene/Abgelehnte Hypothesen</a:t>
            </a:r>
            <a:endParaRPr lang="de-DE" sz="1600" i="1"/>
          </a:p>
        </p:txBody>
      </p:sp>
      <p:cxnSp>
        <p:nvCxnSpPr>
          <p:cNvPr id="25" name="Straight Arrow Connector 56"/>
          <p:cNvCxnSpPr>
            <a:cxnSpLocks noChangeShapeType="1"/>
            <a:stCxn id="8" idx="2"/>
            <a:endCxn id="24" idx="0"/>
          </p:cNvCxnSpPr>
          <p:nvPr/>
        </p:nvCxnSpPr>
        <p:spPr bwMode="auto">
          <a:xfrm rot="16200000" flipH="1">
            <a:off x="5285186" y="2989657"/>
            <a:ext cx="666760" cy="926306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7929586" y="2357430"/>
            <a:ext cx="1023950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smtClean="0"/>
              <a:t>Bericht</a:t>
            </a:r>
            <a:endParaRPr lang="de-DE" sz="2400"/>
          </a:p>
        </p:txBody>
      </p:sp>
      <p:cxnSp>
        <p:nvCxnSpPr>
          <p:cNvPr id="89" name="Straight Arrow Connector 15"/>
          <p:cNvCxnSpPr>
            <a:cxnSpLocks noChangeShapeType="1"/>
            <a:stCxn id="9" idx="3"/>
            <a:endCxn id="88" idx="1"/>
          </p:cNvCxnSpPr>
          <p:nvPr/>
        </p:nvCxnSpPr>
        <p:spPr bwMode="auto">
          <a:xfrm>
            <a:off x="7711513" y="2738430"/>
            <a:ext cx="21807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" name="Foliennummernplatzhalt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Crossover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Jeder Proband erfährt alle Stufen</a:t>
            </a:r>
          </a:p>
          <a:p>
            <a:r>
              <a:rPr lang="en-US" smtClean="0"/>
              <a:t>Vergleich zwischen Gruppen und innerhalb von Gruppen möglich</a:t>
            </a:r>
            <a:endParaRPr lang="en-US"/>
          </a:p>
        </p:txBody>
      </p:sp>
      <p:graphicFrame>
        <p:nvGraphicFramePr>
          <p:cNvPr id="5" name="Group 27"/>
          <p:cNvGraphicFramePr>
            <a:graphicFrameLocks noGrp="1"/>
          </p:cNvGraphicFramePr>
          <p:nvPr/>
        </p:nvGraphicFramePr>
        <p:xfrm>
          <a:off x="928662" y="3786190"/>
          <a:ext cx="5429288" cy="2148205"/>
        </p:xfrm>
        <a:graphic>
          <a:graphicData uri="http://schemas.openxmlformats.org/drawingml/2006/table">
            <a:tbl>
              <a:tblPr/>
              <a:tblGrid>
                <a:gridCol w="1174237"/>
                <a:gridCol w="2084032"/>
                <a:gridCol w="2171019"/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Gruppe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Hintergrund-farben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Textuelle Annotationen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Textuelle Annotationen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Hintergrund-farben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Intraindividuelle Unterschiede</a:t>
            </a:r>
          </a:p>
          <a:p>
            <a:r>
              <a:rPr lang="en-US" smtClean="0"/>
              <a:t>Interindividuelle Unterschiede</a:t>
            </a:r>
          </a:p>
          <a:p>
            <a:r>
              <a:rPr lang="en-US" smtClean="0"/>
              <a:t>Mortality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Vorteile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52</a:t>
            </a:fld>
            <a:endParaRPr lang="de-DE"/>
          </a:p>
        </p:txBody>
      </p:sp>
      <p:graphicFrame>
        <p:nvGraphicFramePr>
          <p:cNvPr id="5" name="Group 27"/>
          <p:cNvGraphicFramePr>
            <a:graphicFrameLocks noGrp="1"/>
          </p:cNvGraphicFramePr>
          <p:nvPr/>
        </p:nvGraphicFramePr>
        <p:xfrm>
          <a:off x="857224" y="1643050"/>
          <a:ext cx="5429288" cy="2148205"/>
        </p:xfrm>
        <a:graphic>
          <a:graphicData uri="http://schemas.openxmlformats.org/drawingml/2006/table">
            <a:tbl>
              <a:tblPr/>
              <a:tblGrid>
                <a:gridCol w="1174237"/>
                <a:gridCol w="2084032"/>
                <a:gridCol w="2171019"/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Gruppe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Hintergrund-farben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Textuelle Annotationen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Textuelle Annotationen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Hintergrund-farben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4" name="Gruppieren 13"/>
          <p:cNvGrpSpPr/>
          <p:nvPr/>
        </p:nvGrpSpPr>
        <p:grpSpPr>
          <a:xfrm>
            <a:off x="3500430" y="2571744"/>
            <a:ext cx="1214446" cy="857256"/>
            <a:chOff x="3500430" y="2571744"/>
            <a:chExt cx="1214446" cy="857256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3571868" y="2571744"/>
              <a:ext cx="1143008" cy="785818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V="1">
              <a:off x="3500430" y="2571744"/>
              <a:ext cx="1071570" cy="857256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457200" y="3857628"/>
            <a:ext cx="8401080" cy="2268535"/>
          </a:xfrm>
        </p:spPr>
        <p:txBody>
          <a:bodyPr>
            <a:normAutofit fontScale="92500"/>
          </a:bodyPr>
          <a:lstStyle/>
          <a:p>
            <a:r>
              <a:rPr lang="en-US" smtClean="0"/>
              <a:t>Lerneffekte überprüfen:</a:t>
            </a:r>
          </a:p>
          <a:p>
            <a:pPr lvl="1"/>
            <a:r>
              <a:rPr lang="en-US" smtClean="0"/>
              <a:t>Unterschied zwischen beiden Sessions für beide Stufen</a:t>
            </a:r>
          </a:p>
          <a:p>
            <a:r>
              <a:rPr lang="en-US" smtClean="0"/>
              <a:t>Reihenfolge-Effekte überprüfen:</a:t>
            </a:r>
          </a:p>
          <a:p>
            <a:pPr lvl="1"/>
            <a:r>
              <a:rPr lang="en-US" smtClean="0"/>
              <a:t>Unterschied zwischen beiden Sessions für eine Stufe</a:t>
            </a:r>
            <a:endParaRPr lang="en-US"/>
          </a:p>
        </p:txBody>
      </p:sp>
      <p:grpSp>
        <p:nvGrpSpPr>
          <p:cNvPr id="15" name="Gruppieren 14"/>
          <p:cNvGrpSpPr/>
          <p:nvPr/>
        </p:nvGrpSpPr>
        <p:grpSpPr>
          <a:xfrm>
            <a:off x="4857752" y="4000504"/>
            <a:ext cx="428628" cy="357190"/>
            <a:chOff x="3500430" y="2571744"/>
            <a:chExt cx="1214446" cy="857256"/>
          </a:xfrm>
        </p:grpSpPr>
        <p:cxnSp>
          <p:nvCxnSpPr>
            <p:cNvPr id="16" name="Gerade Verbindung 15"/>
            <p:cNvCxnSpPr/>
            <p:nvPr/>
          </p:nvCxnSpPr>
          <p:spPr>
            <a:xfrm>
              <a:off x="3571868" y="2571744"/>
              <a:ext cx="1143008" cy="785818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flipV="1">
              <a:off x="3500430" y="2571744"/>
              <a:ext cx="1071570" cy="857256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Gerade Verbindung 18"/>
          <p:cNvCxnSpPr/>
          <p:nvPr/>
        </p:nvCxnSpPr>
        <p:spPr>
          <a:xfrm>
            <a:off x="3643306" y="2500306"/>
            <a:ext cx="1143008" cy="78581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3714744" y="2643182"/>
            <a:ext cx="1071570" cy="85725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6786578" y="5000636"/>
            <a:ext cx="500066" cy="35719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6072198" y="5000636"/>
            <a:ext cx="428628" cy="35719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3071802" y="2643182"/>
          <a:ext cx="5095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/>
                <a:gridCol w="1714512"/>
                <a:gridCol w="1500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3071802" y="3048635"/>
          <a:ext cx="5095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/>
                <a:gridCol w="1714512"/>
                <a:gridCol w="1500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/>
        </p:nvGraphicFramePr>
        <p:xfrm>
          <a:off x="3071802" y="3395662"/>
          <a:ext cx="5095899" cy="37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/>
                <a:gridCol w="1714512"/>
                <a:gridCol w="150019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/>
        </p:nvGraphicFramePr>
        <p:xfrm>
          <a:off x="3071802" y="3786190"/>
          <a:ext cx="5095899" cy="37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/>
                <a:gridCol w="1714512"/>
                <a:gridCol w="150019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/>
        </p:nvGraphicFramePr>
        <p:xfrm>
          <a:off x="3071802" y="4143380"/>
          <a:ext cx="5095899" cy="37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/>
                <a:gridCol w="1714512"/>
                <a:gridCol w="150019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3071802" y="4500570"/>
          <a:ext cx="5095899" cy="37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/>
                <a:gridCol w="1714512"/>
                <a:gridCol w="150019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071802" y="1928802"/>
          <a:ext cx="5095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/>
                <a:gridCol w="1714512"/>
                <a:gridCol w="1500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3071802" y="2285992"/>
          <a:ext cx="5095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/>
                <a:gridCol w="1714512"/>
                <a:gridCol w="1500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Vergleich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53</a:t>
            </a:fld>
            <a:endParaRPr lang="de-DE"/>
          </a:p>
        </p:txBody>
      </p:sp>
      <p:graphicFrame>
        <p:nvGraphicFramePr>
          <p:cNvPr id="5" name="Group 27"/>
          <p:cNvGraphicFramePr>
            <a:graphicFrameLocks noGrp="1"/>
          </p:cNvGraphicFramePr>
          <p:nvPr/>
        </p:nvGraphicFramePr>
        <p:xfrm>
          <a:off x="714348" y="1536068"/>
          <a:ext cx="7429551" cy="3620770"/>
        </p:xfrm>
        <a:graphic>
          <a:graphicData uri="http://schemas.openxmlformats.org/drawingml/2006/table">
            <a:tbl>
              <a:tblPr/>
              <a:tblGrid>
                <a:gridCol w="2357454"/>
                <a:gridCol w="1857388"/>
                <a:gridCol w="1714512"/>
                <a:gridCol w="1500197"/>
              </a:tblGrid>
              <a:tr h="35719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Eigenschaft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Between-Subjects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Within-Subjects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Cross-Over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74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Probandenzahl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30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Gruppenbalancierung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86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Lerneffekte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41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Reihenfolge-Effekte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Mortality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3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Motivation, Müdigkeit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08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Experimentdauer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08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Interne und externe Validität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Mehrfaktorielle Pläne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Latin Square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Ähnlich zu/Spezialform von Cross-Over</a:t>
            </a:r>
          </a:p>
          <a:p>
            <a:r>
              <a:rPr lang="en-US" smtClean="0"/>
              <a:t>Aber unterschiedliche Aufgaben in Sessions</a:t>
            </a:r>
          </a:p>
          <a:p>
            <a:r>
              <a:rPr lang="en-US" smtClean="0"/>
              <a:t>Aufgabe ist hier 2. Faktor</a:t>
            </a:r>
          </a:p>
        </p:txBody>
      </p:sp>
      <p:graphicFrame>
        <p:nvGraphicFramePr>
          <p:cNvPr id="6" name="Group 27"/>
          <p:cNvGraphicFramePr>
            <a:graphicFrameLocks noGrp="1"/>
          </p:cNvGraphicFramePr>
          <p:nvPr/>
        </p:nvGraphicFramePr>
        <p:xfrm>
          <a:off x="857224" y="1643050"/>
          <a:ext cx="6429420" cy="2148205"/>
        </p:xfrm>
        <a:graphic>
          <a:graphicData uri="http://schemas.openxmlformats.org/drawingml/2006/table">
            <a:tbl>
              <a:tblPr/>
              <a:tblGrid>
                <a:gridCol w="1361694"/>
                <a:gridCol w="2496782"/>
                <a:gridCol w="2570944"/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Hintergrund-farben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Textuelle Annotationen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Textuelle Annotationen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Hintergrund-farben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2285984" y="1714488"/>
            <a:ext cx="142876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Aufgabe 1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786314" y="1714488"/>
            <a:ext cx="142876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Aufgabe 2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Zweifaktoriell, Between-Subjects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Programmiererfahrung, Intelligenz</a:t>
            </a:r>
            <a:endParaRPr lang="en-US"/>
          </a:p>
        </p:txBody>
      </p:sp>
      <p:graphicFrame>
        <p:nvGraphicFramePr>
          <p:cNvPr id="6" name="Group 73"/>
          <p:cNvGraphicFramePr>
            <a:graphicFrameLocks noGrp="1"/>
          </p:cNvGraphicFramePr>
          <p:nvPr/>
        </p:nvGraphicFramePr>
        <p:xfrm>
          <a:off x="990600" y="2287588"/>
          <a:ext cx="3641725" cy="3825877"/>
        </p:xfrm>
        <a:graphic>
          <a:graphicData uri="http://schemas.openxmlformats.org/drawingml/2006/table">
            <a:tbl>
              <a:tblPr/>
              <a:tblGrid>
                <a:gridCol w="2287588"/>
                <a:gridCol w="1354137"/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Variablen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Gruppen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93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Hintergrundfarbe/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Anfänger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Hintergrundfarbe/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Experte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Anfänger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endParaRPr kumimoji="0" lang="de-DE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Experte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endParaRPr kumimoji="0" lang="de-DE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Zweifaktoriell, Within-Subjects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785787" y="1916428"/>
          <a:ext cx="7715302" cy="3829052"/>
        </p:xfrm>
        <a:graphic>
          <a:graphicData uri="http://schemas.openxmlformats.org/drawingml/2006/table">
            <a:tbl>
              <a:tblPr/>
              <a:tblGrid>
                <a:gridCol w="2428891"/>
                <a:gridCol w="1357322"/>
                <a:gridCol w="1357322"/>
                <a:gridCol w="1285884"/>
                <a:gridCol w="1285883"/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Hintergrundfarbe/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Anfänger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Hintergrundfarbe/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Experte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/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Anfänger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de-DE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de-DE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Experte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/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de-DE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Haupt- und Interaktionseffekte</a:t>
            </a:r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 rot="5400000">
            <a:off x="892943" y="2964653"/>
            <a:ext cx="121444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500166" y="3571876"/>
            <a:ext cx="157163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1714480" y="3714752"/>
            <a:ext cx="357190" cy="2857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71472" y="2214554"/>
            <a:ext cx="71438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PC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>
          <a:xfrm rot="16200000" flipH="1">
            <a:off x="1789896" y="3577441"/>
            <a:ext cx="150813" cy="15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16200000" flipH="1">
            <a:off x="2639989" y="3575061"/>
            <a:ext cx="150813" cy="15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10800000" flipV="1">
            <a:off x="1919291" y="2612230"/>
            <a:ext cx="764379" cy="29051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 flipV="1">
            <a:off x="1928815" y="2974180"/>
            <a:ext cx="735804" cy="2833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1845469" y="29003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1843106" y="325993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2717025" y="25622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2695576" y="29408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071802" y="2428868"/>
            <a:ext cx="785818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Experte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071802" y="2786058"/>
            <a:ext cx="928694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Anfänger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7" name="Foliennummernplatzhalt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58</a:t>
            </a:fld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2500298" y="3714752"/>
            <a:ext cx="357190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93" name="Gruppieren 92"/>
          <p:cNvGrpSpPr/>
          <p:nvPr/>
        </p:nvGrpSpPr>
        <p:grpSpPr>
          <a:xfrm>
            <a:off x="571472" y="4214818"/>
            <a:ext cx="3429072" cy="1857388"/>
            <a:chOff x="571472" y="4143380"/>
            <a:chExt cx="3429072" cy="1857388"/>
          </a:xfrm>
        </p:grpSpPr>
        <p:cxnSp>
          <p:nvCxnSpPr>
            <p:cNvPr id="43" name="Gerade Verbindung 42"/>
            <p:cNvCxnSpPr/>
            <p:nvPr/>
          </p:nvCxnSpPr>
          <p:spPr>
            <a:xfrm rot="5400000">
              <a:off x="892943" y="4893479"/>
              <a:ext cx="121444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1500166" y="5500702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 45"/>
            <p:cNvSpPr/>
            <p:nvPr/>
          </p:nvSpPr>
          <p:spPr>
            <a:xfrm>
              <a:off x="571472" y="4143380"/>
              <a:ext cx="714380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PC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7" name="Gerade Verbindung 46"/>
            <p:cNvCxnSpPr/>
            <p:nvPr/>
          </p:nvCxnSpPr>
          <p:spPr>
            <a:xfrm rot="16200000" flipH="1">
              <a:off x="1789896" y="5506267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rot="16200000" flipH="1">
              <a:off x="2639989" y="5503887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rot="10800000" flipV="1">
              <a:off x="1919292" y="4831555"/>
              <a:ext cx="728658" cy="1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 rot="10800000" flipV="1">
              <a:off x="1928817" y="5186363"/>
              <a:ext cx="709608" cy="1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1850251" y="481727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843106" y="51673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lipse 52"/>
            <p:cNvSpPr/>
            <p:nvPr/>
          </p:nvSpPr>
          <p:spPr>
            <a:xfrm>
              <a:off x="2700369" y="48048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/>
            <p:cNvSpPr/>
            <p:nvPr/>
          </p:nvSpPr>
          <p:spPr>
            <a:xfrm>
              <a:off x="2695576" y="51692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33726" y="4643446"/>
              <a:ext cx="866818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mtClean="0">
                  <a:solidFill>
                    <a:schemeClr val="tx1"/>
                  </a:solidFill>
                </a:rPr>
                <a:t>Experte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3143240" y="5000636"/>
              <a:ext cx="857256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Anfänger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714480" y="5715016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9" name="Rechteck 88"/>
            <p:cNvSpPr/>
            <p:nvPr/>
          </p:nvSpPr>
          <p:spPr>
            <a:xfrm>
              <a:off x="2500298" y="5715016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4214810" y="4214818"/>
            <a:ext cx="3429024" cy="1857388"/>
            <a:chOff x="4214810" y="4214818"/>
            <a:chExt cx="3429024" cy="1857388"/>
          </a:xfrm>
        </p:grpSpPr>
        <p:cxnSp>
          <p:nvCxnSpPr>
            <p:cNvPr id="61" name="Gerade Verbindung 60"/>
            <p:cNvCxnSpPr/>
            <p:nvPr/>
          </p:nvCxnSpPr>
          <p:spPr>
            <a:xfrm rot="5400000">
              <a:off x="4536281" y="4964917"/>
              <a:ext cx="121444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143504" y="5572140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63"/>
            <p:cNvSpPr/>
            <p:nvPr/>
          </p:nvSpPr>
          <p:spPr>
            <a:xfrm>
              <a:off x="4214810" y="4214818"/>
              <a:ext cx="714380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PC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65" name="Gerade Verbindung 64"/>
            <p:cNvCxnSpPr/>
            <p:nvPr/>
          </p:nvCxnSpPr>
          <p:spPr>
            <a:xfrm rot="16200000" flipH="1">
              <a:off x="5433234" y="5577705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 rot="16200000" flipH="1">
              <a:off x="6283327" y="5575325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rot="10800000" flipV="1">
              <a:off x="5572153" y="4974444"/>
              <a:ext cx="735804" cy="28336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lipse 69"/>
            <p:cNvSpPr/>
            <p:nvPr/>
          </p:nvSpPr>
          <p:spPr>
            <a:xfrm>
              <a:off x="5486444" y="52601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Ellipse 71"/>
            <p:cNvSpPr/>
            <p:nvPr/>
          </p:nvSpPr>
          <p:spPr>
            <a:xfrm>
              <a:off x="6338914" y="494110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6715140" y="4786322"/>
              <a:ext cx="928694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mtClean="0">
                  <a:solidFill>
                    <a:schemeClr val="tx1"/>
                  </a:solidFill>
                </a:rPr>
                <a:t>Experte,</a:t>
              </a:r>
            </a:p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Anfänger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0" name="Rechteck 89"/>
            <p:cNvSpPr/>
            <p:nvPr/>
          </p:nvSpPr>
          <p:spPr>
            <a:xfrm>
              <a:off x="5357818" y="5786454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1" name="Rechteck 90"/>
            <p:cNvSpPr/>
            <p:nvPr/>
          </p:nvSpPr>
          <p:spPr>
            <a:xfrm>
              <a:off x="6143636" y="5786454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4214810" y="2214554"/>
            <a:ext cx="3357634" cy="1785950"/>
            <a:chOff x="4214810" y="2214554"/>
            <a:chExt cx="3357634" cy="1785950"/>
          </a:xfrm>
        </p:grpSpPr>
        <p:cxnSp>
          <p:nvCxnSpPr>
            <p:cNvPr id="18" name="Gerade Verbindung 17"/>
            <p:cNvCxnSpPr/>
            <p:nvPr/>
          </p:nvCxnSpPr>
          <p:spPr>
            <a:xfrm rot="5400000">
              <a:off x="4536281" y="2964653"/>
              <a:ext cx="1214446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5143504" y="3571876"/>
              <a:ext cx="1571636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4214810" y="2214554"/>
              <a:ext cx="714380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PC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4"/>
            <p:cNvCxnSpPr/>
            <p:nvPr/>
          </p:nvCxnSpPr>
          <p:spPr>
            <a:xfrm rot="16200000" flipH="1">
              <a:off x="5433234" y="3577441"/>
              <a:ext cx="150813" cy="156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rot="16200000" flipH="1">
              <a:off x="6283327" y="3575061"/>
              <a:ext cx="150813" cy="156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10800000" flipV="1">
              <a:off x="5562630" y="2809103"/>
              <a:ext cx="722840" cy="9364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10800000" flipV="1">
              <a:off x="5572154" y="2809103"/>
              <a:ext cx="713317" cy="448446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hteck 36"/>
            <p:cNvSpPr/>
            <p:nvPr/>
          </p:nvSpPr>
          <p:spPr>
            <a:xfrm>
              <a:off x="6715140" y="2428868"/>
              <a:ext cx="85730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mtClean="0">
                  <a:solidFill>
                    <a:schemeClr val="tx1"/>
                  </a:solidFill>
                </a:rPr>
                <a:t>Experte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6715140" y="2786058"/>
              <a:ext cx="857256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Anfänger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60" name="Rechteck 59"/>
            <p:cNvSpPr/>
            <p:nvPr/>
          </p:nvSpPr>
          <p:spPr>
            <a:xfrm>
              <a:off x="5357818" y="3714752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1" name="Rechteck 70"/>
            <p:cNvSpPr/>
            <p:nvPr/>
          </p:nvSpPr>
          <p:spPr>
            <a:xfrm>
              <a:off x="6143636" y="3714752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5484031" y="288845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Ellipse 96"/>
            <p:cNvSpPr/>
            <p:nvPr/>
          </p:nvSpPr>
          <p:spPr>
            <a:xfrm>
              <a:off x="5481668" y="324802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334138" y="2774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Mehrfaktorielle Versuchspläne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Wenn die bisher gezeigten Pläne nicht ausreichen…</a:t>
            </a:r>
          </a:p>
          <a:p>
            <a:r>
              <a:rPr lang="en-US" smtClean="0"/>
              <a:t>4-faktorieller Plan (2x2x3x2)</a:t>
            </a:r>
          </a:p>
          <a:p>
            <a:r>
              <a:rPr lang="en-US" smtClean="0"/>
              <a:t>Interaktionen höherer Ordnung</a:t>
            </a:r>
            <a:endParaRPr lang="en-US"/>
          </a:p>
        </p:txBody>
      </p:sp>
      <p:graphicFrame>
        <p:nvGraphicFramePr>
          <p:cNvPr id="4" name="Group 27"/>
          <p:cNvGraphicFramePr>
            <a:graphicFrameLocks noGrp="1"/>
          </p:cNvGraphicFramePr>
          <p:nvPr/>
        </p:nvGraphicFramePr>
        <p:xfrm>
          <a:off x="928662" y="3929066"/>
          <a:ext cx="5214974" cy="2227326"/>
        </p:xfrm>
        <a:graphic>
          <a:graphicData uri="http://schemas.openxmlformats.org/drawingml/2006/table">
            <a:tbl>
              <a:tblPr/>
              <a:tblGrid>
                <a:gridCol w="642942"/>
                <a:gridCol w="857256"/>
                <a:gridCol w="714380"/>
                <a:gridCol w="714380"/>
                <a:gridCol w="571504"/>
                <a:gridCol w="571504"/>
                <a:gridCol w="571504"/>
                <a:gridCol w="571504"/>
              </a:tblGrid>
              <a:tr h="127791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24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24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24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79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  <a:endParaRPr kumimoji="0" lang="de-DE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  <a:endParaRPr kumimoji="0" lang="de-DE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  <a:endParaRPr kumimoji="0" lang="de-DE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791">
                <a:tc v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791">
                <a:tc row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791">
                <a:tc v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Variablen</a:t>
            </a:r>
            <a:endParaRPr lang="en-US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3538" y="147622"/>
            <a:ext cx="993752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Ziel-Definition</a:t>
            </a:r>
            <a:endParaRPr lang="de-DE" sz="12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57356" y="142852"/>
            <a:ext cx="564906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Design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00365" y="142852"/>
            <a:ext cx="94868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Ausführung</a:t>
            </a:r>
            <a:endParaRPr lang="de-DE" sz="12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14876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Analyse</a:t>
            </a:r>
            <a:endParaRPr lang="de-DE" sz="1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00761" y="142852"/>
            <a:ext cx="1119044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Interpretation</a:t>
            </a:r>
          </a:p>
        </p:txBody>
      </p:sp>
      <p:cxnSp>
        <p:nvCxnSpPr>
          <p:cNvPr id="11" name="Straight Arrow Connector 11"/>
          <p:cNvCxnSpPr>
            <a:cxnSpLocks noChangeShapeType="1"/>
            <a:stCxn id="6" idx="3"/>
            <a:endCxn id="7" idx="1"/>
          </p:cNvCxnSpPr>
          <p:nvPr/>
        </p:nvCxnSpPr>
        <p:spPr bwMode="auto">
          <a:xfrm flipV="1">
            <a:off x="1357290" y="285728"/>
            <a:ext cx="500066" cy="4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2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2422262" y="285728"/>
            <a:ext cx="57810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3949047" y="285728"/>
            <a:ext cx="7658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Straight Arrow Connector 18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5357818" y="285728"/>
            <a:ext cx="642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8001024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Bericht</a:t>
            </a:r>
            <a:endParaRPr lang="de-DE" sz="1200"/>
          </a:p>
        </p:txBody>
      </p:sp>
      <p:cxnSp>
        <p:nvCxnSpPr>
          <p:cNvPr id="16" name="Straight Arrow Connector 15"/>
          <p:cNvCxnSpPr>
            <a:cxnSpLocks noChangeShapeType="1"/>
            <a:stCxn id="10" idx="3"/>
            <a:endCxn id="15" idx="1"/>
          </p:cNvCxnSpPr>
          <p:nvPr/>
        </p:nvCxnSpPr>
        <p:spPr bwMode="auto">
          <a:xfrm>
            <a:off x="7119805" y="285728"/>
            <a:ext cx="8812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Wahl eines Plans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Möglichst einfachen Plan auswählen</a:t>
            </a:r>
          </a:p>
          <a:p>
            <a:r>
              <a:rPr lang="en-US" smtClean="0"/>
              <a:t>Vor-und Nachteile sorgfältig abwägen</a:t>
            </a:r>
          </a:p>
          <a:p>
            <a:r>
              <a:rPr lang="en-US" smtClean="0"/>
              <a:t>Resourcenbeschränkung beachten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[stellen Sie einen Versuchsplan für folgende Hypothesen auf (aus letzter Aufgabe über Forschungshypothese)]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61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Ausführung</a:t>
            </a:r>
            <a:endParaRPr lang="en-US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3538" y="147622"/>
            <a:ext cx="99375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Ziel-Definition</a:t>
            </a:r>
            <a:endParaRPr lang="de-DE" sz="12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57356" y="142852"/>
            <a:ext cx="564906" cy="2857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Design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00365" y="142852"/>
            <a:ext cx="948682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Ausführung</a:t>
            </a:r>
            <a:endParaRPr lang="de-DE" sz="12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14876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Analyse</a:t>
            </a:r>
            <a:endParaRPr lang="de-DE" sz="1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00761" y="142852"/>
            <a:ext cx="1119044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Interpretation</a:t>
            </a:r>
          </a:p>
        </p:txBody>
      </p:sp>
      <p:cxnSp>
        <p:nvCxnSpPr>
          <p:cNvPr id="11" name="Straight Arrow Connector 11"/>
          <p:cNvCxnSpPr>
            <a:cxnSpLocks noChangeShapeType="1"/>
            <a:stCxn id="6" idx="3"/>
            <a:endCxn id="7" idx="1"/>
          </p:cNvCxnSpPr>
          <p:nvPr/>
        </p:nvCxnSpPr>
        <p:spPr bwMode="auto">
          <a:xfrm flipV="1">
            <a:off x="1357290" y="285728"/>
            <a:ext cx="500066" cy="4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2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2422262" y="285728"/>
            <a:ext cx="57810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3949047" y="285728"/>
            <a:ext cx="7658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Straight Arrow Connector 18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5357818" y="285728"/>
            <a:ext cx="642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8001024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Bericht</a:t>
            </a:r>
            <a:endParaRPr lang="de-DE" sz="1200"/>
          </a:p>
        </p:txBody>
      </p:sp>
      <p:cxnSp>
        <p:nvCxnSpPr>
          <p:cNvPr id="16" name="Straight Arrow Connector 15"/>
          <p:cNvCxnSpPr>
            <a:cxnSpLocks noChangeShapeType="1"/>
            <a:stCxn id="10" idx="3"/>
            <a:endCxn id="15" idx="1"/>
          </p:cNvCxnSpPr>
          <p:nvPr/>
        </p:nvCxnSpPr>
        <p:spPr bwMode="auto">
          <a:xfrm>
            <a:off x="7119805" y="285728"/>
            <a:ext cx="8812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Was kann jetzt noch schief gehen?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Alles!</a:t>
            </a:r>
          </a:p>
          <a:p>
            <a:r>
              <a:rPr lang="en-US" smtClean="0"/>
              <a:t>Pilottests:</a:t>
            </a:r>
          </a:p>
          <a:p>
            <a:pPr lvl="1"/>
            <a:r>
              <a:rPr lang="en-US" smtClean="0"/>
              <a:t>Material und Werkzeuge testen</a:t>
            </a:r>
          </a:p>
          <a:p>
            <a:pPr lvl="1"/>
            <a:r>
              <a:rPr lang="en-US" smtClean="0"/>
              <a:t>Datenspeicherung testen</a:t>
            </a:r>
          </a:p>
          <a:p>
            <a:pPr lvl="1"/>
            <a:r>
              <a:rPr lang="en-US" smtClean="0"/>
              <a:t>Instruktionen für Probanden testen</a:t>
            </a:r>
          </a:p>
          <a:p>
            <a:pPr lvl="1"/>
            <a:r>
              <a:rPr lang="en-US" smtClean="0"/>
              <a:t>…</a:t>
            </a:r>
          </a:p>
          <a:p>
            <a:r>
              <a:rPr lang="en-US" smtClean="0"/>
              <a:t>Probanden </a:t>
            </a:r>
            <a:r>
              <a:rPr lang="en-US" b="1" smtClean="0"/>
              <a:t>genau </a:t>
            </a:r>
            <a:r>
              <a:rPr lang="en-US" smtClean="0"/>
              <a:t>sagen, was sie machen sollen</a:t>
            </a:r>
          </a:p>
          <a:p>
            <a:r>
              <a:rPr lang="en-US" smtClean="0"/>
              <a:t>Beobachten, dass Probanden </a:t>
            </a:r>
            <a:r>
              <a:rPr lang="en-US" b="1" smtClean="0"/>
              <a:t>genau</a:t>
            </a:r>
            <a:r>
              <a:rPr lang="en-US" smtClean="0"/>
              <a:t> das machen, was sie machen sollen</a:t>
            </a:r>
          </a:p>
          <a:p>
            <a:r>
              <a:rPr lang="en-US" smtClean="0"/>
              <a:t>Aufwärmaufgabe, in der Probanden Ablauf lernen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Ethik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Aft>
                <a:spcPct val="0"/>
              </a:spcAft>
              <a:buFont typeface="Arial" charset="0"/>
              <a:buChar char="•"/>
            </a:pPr>
            <a:r>
              <a:rPr lang="de-DE" smtClean="0"/>
              <a:t>Aufwand der Probanden muss Erkenntnisgewinn gerecht werden</a:t>
            </a:r>
          </a:p>
          <a:p>
            <a:pPr lvl="1">
              <a:spcAft>
                <a:spcPct val="0"/>
              </a:spcAft>
              <a:buFont typeface="Symbol" pitchFamily="18" charset="2"/>
              <a:buChar char="-"/>
            </a:pPr>
            <a:r>
              <a:rPr lang="de-DE" smtClean="0"/>
              <a:t>Evaluierung von Lehrmethoden</a:t>
            </a:r>
            <a:endParaRPr lang="de-DE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spcAft>
                <a:spcPct val="0"/>
              </a:spcAft>
              <a:buFont typeface="Symbol" pitchFamily="18" charset="2"/>
              <a:buChar char="-"/>
            </a:pPr>
            <a:r>
              <a:rPr lang="de-DE" smtClean="0"/>
              <a:t>Evaluierung von Medikamenten</a:t>
            </a:r>
          </a:p>
          <a:p>
            <a:pPr>
              <a:spcAft>
                <a:spcPct val="0"/>
              </a:spcAft>
              <a:buFont typeface="Arial" charset="0"/>
              <a:buChar char="•"/>
            </a:pPr>
            <a:r>
              <a:rPr lang="de-DE" smtClean="0"/>
              <a:t>Anonymität der Probanden sicherstellen</a:t>
            </a:r>
          </a:p>
          <a:p>
            <a:pPr eaLnBrk="1" hangingPunct="1">
              <a:spcAft>
                <a:spcPct val="0"/>
              </a:spcAft>
              <a:buFont typeface="Arial" charset="0"/>
              <a:buChar char="•"/>
            </a:pPr>
            <a:r>
              <a:rPr lang="de-DE" smtClean="0"/>
              <a:t>Seid nett zu euren Probanden, denn sie investieren freiwillig ihre Zeit</a:t>
            </a:r>
          </a:p>
          <a:p>
            <a:pPr eaLnBrk="1" hangingPunct="1">
              <a:spcAft>
                <a:spcPct val="0"/>
              </a:spcAft>
              <a:buFont typeface="Arial" charset="0"/>
              <a:buChar char="•"/>
            </a:pPr>
            <a:endParaRPr lang="de-DE" smtClean="0"/>
          </a:p>
          <a:p>
            <a:pPr eaLnBrk="1" hangingPunct="1">
              <a:spcAft>
                <a:spcPct val="0"/>
              </a:spcAft>
              <a:buFont typeface="Arial" charset="0"/>
              <a:buChar char="•"/>
            </a:pPr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Lernziele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Optimalen Versuchsplan auswählen</a:t>
            </a:r>
          </a:p>
          <a:p>
            <a:r>
              <a:rPr lang="en-US" smtClean="0"/>
              <a:t>Sensibilität für Ausführen von Experimenten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Literatur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000" smtClean="0">
                <a:solidFill>
                  <a:prstClr val="black"/>
                </a:solidFill>
              </a:rPr>
              <a:t>Jutta Markgraf, Hans-Peter Musahl, Friedrich Wilkening, Karin Wilkening, and Viktor </a:t>
            </a:r>
            <a:r>
              <a:rPr lang="de-DE" sz="2000" smtClean="0">
                <a:solidFill>
                  <a:prstClr val="black"/>
                </a:solidFill>
              </a:rPr>
              <a:t>Sarris. </a:t>
            </a:r>
            <a:r>
              <a:rPr lang="de-DE" sz="2000" i="1" smtClean="0">
                <a:solidFill>
                  <a:prstClr val="black"/>
                </a:solidFill>
              </a:rPr>
              <a:t>Studieneinheit Versuchsplanung</a:t>
            </a:r>
            <a:r>
              <a:rPr lang="de-DE" sz="2000" smtClean="0">
                <a:solidFill>
                  <a:prstClr val="black"/>
                </a:solidFill>
              </a:rPr>
              <a:t>, 2001. FIM-Psychologie Modellversuch, Universitä</a:t>
            </a:r>
            <a:r>
              <a:rPr lang="en-US" sz="2000" smtClean="0">
                <a:solidFill>
                  <a:prstClr val="black"/>
                </a:solidFill>
              </a:rPr>
              <a:t>t Erlangen-Nürnberg.</a:t>
            </a:r>
          </a:p>
          <a:p>
            <a:r>
              <a:rPr lang="en-US" sz="2000" smtClean="0"/>
              <a:t>Natalia Juristo and Ana Moreno. </a:t>
            </a:r>
            <a:r>
              <a:rPr lang="en-US" sz="2000" i="1" smtClean="0"/>
              <a:t>Basics of Software Engineering Experimentation</a:t>
            </a:r>
            <a:r>
              <a:rPr lang="en-US" sz="2000" smtClean="0"/>
              <a:t>. Kluwer, 2001.</a:t>
            </a:r>
          </a:p>
          <a:p>
            <a:r>
              <a:rPr lang="en-US" sz="2000" smtClean="0"/>
              <a:t>William Shadish, Thomas Cook, and Donald Campbell. </a:t>
            </a:r>
            <a:r>
              <a:rPr lang="en-US" sz="2000" i="1" smtClean="0"/>
              <a:t>Experimental and Quasi-Experimental Designs for Generalized Causal Inference</a:t>
            </a:r>
            <a:r>
              <a:rPr lang="en-US" sz="2000" smtClean="0"/>
              <a:t>. Houghton Mifflin Company, 2002.</a:t>
            </a:r>
          </a:p>
          <a:p>
            <a:r>
              <a:rPr lang="en-US" sz="2000" smtClean="0"/>
              <a:t>James Goodwin. </a:t>
            </a:r>
            <a:r>
              <a:rPr lang="en-US" sz="2000" i="1" smtClean="0"/>
              <a:t>Research in Psychology: Methods and Design</a:t>
            </a:r>
            <a:r>
              <a:rPr lang="en-US" sz="2000" smtClean="0"/>
              <a:t>. Wiley Publishing, Inc., 1999.</a:t>
            </a:r>
          </a:p>
          <a:p>
            <a:r>
              <a:rPr lang="en-US" sz="2000" smtClean="0"/>
              <a:t>Steve Easterbrook, Janice Singer, Margaret-Anne Storey, and Daniela Damian. </a:t>
            </a:r>
            <a:r>
              <a:rPr lang="en-US" sz="2000" i="1" smtClean="0"/>
              <a:t>Selecting Empirical Methods for Software Engineering Research</a:t>
            </a:r>
            <a:r>
              <a:rPr lang="en-US" sz="2000" smtClean="0"/>
              <a:t>. In Guide to Advanced Empirical Software Engineering, pages 285–311. Springer, 2008.</a:t>
            </a:r>
          </a:p>
          <a:p>
            <a:r>
              <a:rPr lang="en-US" sz="2000" smtClean="0"/>
              <a:t>Steve McConnell. </a:t>
            </a:r>
            <a:r>
              <a:rPr lang="en-US" sz="2000" i="1" smtClean="0"/>
              <a:t>What does 10x Mean?</a:t>
            </a:r>
            <a:r>
              <a:rPr lang="en-US" sz="2000" smtClean="0"/>
              <a:t> In Making Software, O'Reilly, 2010.</a:t>
            </a:r>
          </a:p>
          <a:p>
            <a:r>
              <a:rPr lang="en-US" sz="2000" smtClean="0"/>
              <a:t>Urban Wiesing</a:t>
            </a:r>
            <a:r>
              <a:rPr lang="en-US" sz="2000" i="1" smtClean="0"/>
              <a:t>. Die Ethik-Kommissionen – Neuere Entwicklungen und Richtlinien</a:t>
            </a:r>
            <a:r>
              <a:rPr lang="en-US" sz="2000" smtClean="0"/>
              <a:t>. Deutscher Ärzte-Verlag, 2003.</a:t>
            </a:r>
            <a:endParaRPr lang="de-DE" sz="200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Unabhängige Variablen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Absichtlich, systematisch variiert durch Versuchsleiter</a:t>
            </a:r>
          </a:p>
          <a:p>
            <a:r>
              <a:rPr lang="en-US" smtClean="0"/>
              <a:t>Faktor, Prädiktor (-variable)</a:t>
            </a:r>
          </a:p>
          <a:p>
            <a:r>
              <a:rPr lang="en-US" smtClean="0"/>
              <a:t>Alternativen, Level, Stufen, Treatment</a:t>
            </a:r>
          </a:p>
          <a:p>
            <a:endParaRPr lang="en-US" smtClean="0"/>
          </a:p>
          <a:p>
            <a:r>
              <a:rPr lang="en-US" smtClean="0"/>
              <a:t>Beispiele:</a:t>
            </a:r>
            <a:endParaRPr lang="en-US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mtClean="0"/>
              <a:t>Programmierparadigma</a:t>
            </a:r>
          </a:p>
          <a:p>
            <a:pPr lvl="1"/>
            <a:r>
              <a:rPr lang="en-US" smtClean="0"/>
              <a:t>Sprache</a:t>
            </a:r>
          </a:p>
          <a:p>
            <a:pPr lvl="1"/>
            <a:r>
              <a:rPr lang="en-US" smtClean="0"/>
              <a:t>Workload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Abhängige Variable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Ergebnis eines Experiments</a:t>
            </a:r>
          </a:p>
          <a:p>
            <a:r>
              <a:rPr lang="en-US" smtClean="0"/>
              <a:t>Hängen ab von Variation der unabhängigen Variablen</a:t>
            </a:r>
          </a:p>
          <a:p>
            <a:r>
              <a:rPr lang="en-US" smtClean="0"/>
              <a:t>Beobachtet</a:t>
            </a:r>
          </a:p>
          <a:p>
            <a:endParaRPr lang="en-US" smtClean="0"/>
          </a:p>
          <a:p>
            <a:r>
              <a:rPr lang="en-US" smtClean="0"/>
              <a:t>Beispiele:</a:t>
            </a:r>
            <a:endParaRPr lang="en-US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mtClean="0"/>
              <a:t>Performance</a:t>
            </a:r>
          </a:p>
          <a:p>
            <a:pPr lvl="1"/>
            <a:r>
              <a:rPr lang="en-US" smtClean="0"/>
              <a:t>Programmverständnis</a:t>
            </a:r>
          </a:p>
          <a:p>
            <a:pPr lvl="1"/>
            <a:r>
              <a:rPr lang="en-US" smtClean="0"/>
              <a:t>Produktivität von Entwicklern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Latente Variablen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Konstrukt</a:t>
            </a:r>
          </a:p>
          <a:p>
            <a:r>
              <a:rPr lang="en-US" smtClean="0"/>
              <a:t>Nicht direkt beobachtbar</a:t>
            </a:r>
          </a:p>
          <a:p>
            <a:endParaRPr lang="en-US" smtClean="0"/>
          </a:p>
          <a:p>
            <a:r>
              <a:rPr lang="en-US" smtClean="0"/>
              <a:t>Beispiele</a:t>
            </a:r>
            <a:endParaRPr lang="en-US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mtClean="0"/>
              <a:t>Programmverständnis</a:t>
            </a:r>
          </a:p>
          <a:p>
            <a:pPr lvl="1"/>
            <a:r>
              <a:rPr lang="en-US" smtClean="0"/>
              <a:t>Intelligenz</a:t>
            </a:r>
          </a:p>
          <a:p>
            <a:pPr lvl="1"/>
            <a:r>
              <a:rPr lang="en-US" smtClean="0"/>
              <a:t>Performance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1788</Words>
  <PresentationFormat>Bildschirmpräsentation (4:3)</PresentationFormat>
  <Paragraphs>611</Paragraphs>
  <Slides>66</Slides>
  <Notes>5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66</vt:i4>
      </vt:variant>
    </vt:vector>
  </HeadingPairs>
  <TitlesOfParts>
    <vt:vector size="67" baseType="lpstr">
      <vt:lpstr>Larissa-Design</vt:lpstr>
      <vt:lpstr>Kontrollierte Experimente</vt:lpstr>
      <vt:lpstr>Einordnung</vt:lpstr>
      <vt:lpstr>Lernziele</vt:lpstr>
      <vt:lpstr>Definition</vt:lpstr>
      <vt:lpstr>Experimentelle Phasen</vt:lpstr>
      <vt:lpstr>Variablen</vt:lpstr>
      <vt:lpstr>Unabhängige Variablen</vt:lpstr>
      <vt:lpstr>Abhängige Variable</vt:lpstr>
      <vt:lpstr>Latente Variablen</vt:lpstr>
      <vt:lpstr>Operationalisierung</vt:lpstr>
      <vt:lpstr>Aufgabe</vt:lpstr>
      <vt:lpstr>Hypothesen</vt:lpstr>
      <vt:lpstr>Hypothese-Negativbeispiel</vt:lpstr>
      <vt:lpstr>Besser</vt:lpstr>
      <vt:lpstr>Wozu Hypothesen?</vt:lpstr>
      <vt:lpstr>Aufgabe</vt:lpstr>
      <vt:lpstr>Design</vt:lpstr>
      <vt:lpstr>Validität</vt:lpstr>
      <vt:lpstr>Interne Validität</vt:lpstr>
      <vt:lpstr>Externe Validität</vt:lpstr>
      <vt:lpstr>Hausaufgabe</vt:lpstr>
      <vt:lpstr>Gefahren/Bedrohungen</vt:lpstr>
      <vt:lpstr>Aufgabe</vt:lpstr>
      <vt:lpstr>Störvariablen</vt:lpstr>
      <vt:lpstr>Randomisierung</vt:lpstr>
      <vt:lpstr>Matching/Parallelisierung/Balancing</vt:lpstr>
      <vt:lpstr>Matching/Parallelisierung/Balancing</vt:lpstr>
      <vt:lpstr>Parameter als unabhängige Variable definieren</vt:lpstr>
      <vt:lpstr>Rechenbeispiel</vt:lpstr>
      <vt:lpstr>Konstant halten</vt:lpstr>
      <vt:lpstr>Nachträgliche Analyse</vt:lpstr>
      <vt:lpstr>Hausaufgabe</vt:lpstr>
      <vt:lpstr>Verhältnis von Interner und Externer Validität</vt:lpstr>
      <vt:lpstr>Reliabilität</vt:lpstr>
      <vt:lpstr>Objektivität</vt:lpstr>
      <vt:lpstr>Weitere Validitätsarten</vt:lpstr>
      <vt:lpstr>Hypothese-Negativbeispiel</vt:lpstr>
      <vt:lpstr>Besser</vt:lpstr>
      <vt:lpstr>Hausaufgabe</vt:lpstr>
      <vt:lpstr>Lernziele</vt:lpstr>
      <vt:lpstr>Experimentelle Versuchspläne</vt:lpstr>
      <vt:lpstr>Pläne</vt:lpstr>
      <vt:lpstr>Warum Pläne?</vt:lpstr>
      <vt:lpstr>Wahl eines Plans</vt:lpstr>
      <vt:lpstr>Einfaktoriell</vt:lpstr>
      <vt:lpstr>Between-Subjects</vt:lpstr>
      <vt:lpstr>Probleme</vt:lpstr>
      <vt:lpstr>Within-Subjects</vt:lpstr>
      <vt:lpstr>Probleme</vt:lpstr>
      <vt:lpstr>Crossover</vt:lpstr>
      <vt:lpstr>Probleme</vt:lpstr>
      <vt:lpstr>Vorteile</vt:lpstr>
      <vt:lpstr>Vergleich</vt:lpstr>
      <vt:lpstr>Mehrfaktorielle Pläne</vt:lpstr>
      <vt:lpstr>Latin Square</vt:lpstr>
      <vt:lpstr>Zweifaktoriell, Between-Subjects</vt:lpstr>
      <vt:lpstr>Zweifaktoriell, Within-Subjects</vt:lpstr>
      <vt:lpstr>Haupt- und Interaktionseffekte</vt:lpstr>
      <vt:lpstr>Mehrfaktorielle Versuchspläne</vt:lpstr>
      <vt:lpstr>Wahl eines Plans</vt:lpstr>
      <vt:lpstr>Aufgabe</vt:lpstr>
      <vt:lpstr>Ausführung</vt:lpstr>
      <vt:lpstr>Was kann jetzt noch schief gehen?</vt:lpstr>
      <vt:lpstr>Ethik</vt:lpstr>
      <vt:lpstr>Lernziele</vt:lpstr>
      <vt:lpstr>Literatur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Kontrollierte Experimente</dc:title>
  <cp:lastModifiedBy>janet</cp:lastModifiedBy>
  <cp:revision>624</cp:revision>
  <dcterms:modified xsi:type="dcterms:W3CDTF">2012-11-07T09:05:06Z</dcterms:modified>
</cp:coreProperties>
</file>