
<file path=[Content_Types].xml><?xml version="1.0" encoding="utf-8"?>
<Types xmlns="http://schemas.openxmlformats.org/package/2006/content-types">
  <Override PartName="/ppt/comments/comment2.xml" ContentType="application/vnd.openxmlformats-officedocument.presentationml.comments+xml"/>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slideLayouts/slideLayout5.xml" ContentType="application/vnd.openxmlformats-officedocument.presentationml.slideLayout+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Override PartName="/ppt/comments/comment3.xml" ContentType="application/vnd.openxmlformats-officedocument.presentationml.comments+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comments/comment4.xml" ContentType="application/vnd.openxmlformats-officedocument.presentationml.comments+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commentAuthors.xml" ContentType="application/vnd.openxmlformats-officedocument.presentationml.commentAuthors+xml"/>
  <Override PartName="/ppt/slideLayouts/slideLayout3.xml" ContentType="application/vnd.openxmlformats-officedocument.presentationml.slideLayout+xml"/>
  <Override PartName="/ppt/slides/slide24.xml" ContentType="application/vnd.openxmlformats-officedocument.presentationml.slide+xml"/>
  <Override PartName="/ppt/comments/comment5.xml" ContentType="application/vnd.openxmlformats-officedocument.presentationml.comments+xml"/>
  <Override PartName="/ppt/slides/slide20.xml" ContentType="application/vnd.openxmlformats-officedocument.presentationml.slide+xml"/>
  <Override PartName="/ppt/comments/comment1.xml" ContentType="application/vnd.openxmlformats-officedocument.presentationml.comments+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comments/comment6.xml" ContentType="application/vnd.openxmlformats-officedocument.presentationml.comments+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4" r:id="rId16"/>
    <p:sldId id="275" r:id="rId17"/>
    <p:sldId id="276" r:id="rId18"/>
    <p:sldId id="277" r:id="rId19"/>
    <p:sldId id="278" r:id="rId20"/>
    <p:sldId id="279" r:id="rId21"/>
    <p:sldId id="270" r:id="rId22"/>
    <p:sldId id="271" r:id="rId23"/>
    <p:sldId id="272" r:id="rId24"/>
    <p:sldId id="280" r:id="rId25"/>
    <p:sldId id="282" r:id="rId26"/>
    <p:sldId id="27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j" initials="j" lastIdx="10"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5620"/>
    <p:restoredTop sz="94660"/>
  </p:normalViewPr>
  <p:slideViewPr>
    <p:cSldViewPr showGuides="1">
      <p:cViewPr varScale="1">
        <p:scale>
          <a:sx n="80" d="100"/>
          <a:sy n="80" d="100"/>
        </p:scale>
        <p:origin x="-105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commentAuthors" Target="commentAuthors.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 authorId="0" dt="2012-01-10T14:42:40.915" idx="1">
    <p:pos x="3400" y="1040"/>
    <p:text>Gehst du eigentlich explizit auf den Unterschied zwischen Forschungshypothesen und Hypothesen bei statistischen Tests ein? Die Studenten sollten das unbedingt kennen, um Paper dazu zu verstehen</p:text>
  </p:cm>
  <p:cm authorId="0" dt="2012-01-10T14:44:27.075" idx="2">
    <p:pos x="1980" y="1150"/>
    <p:text>Hmm... weiß grad nicht, ob ich dir da zustimme. Also sie sollten in der Forschungshypothese festgehalten werden... aber ob sie sich direkt daraus ergeben...</p:text>
  </p:cm>
  <p:cm authorId="0" dt="2012-01-10T14:45:17.485" idx="3">
    <p:pos x="2510" y="2230"/>
    <p:text>Das sind aber nicht Variablen, sondern verschiedene Stufen derselben Variablen. Also Sortieralgorithmus, Programmiersprache und so</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 authorId="0" dt="2012-01-10T14:47:06.835" idx="4">
    <p:pos x="3550" y="790"/>
    <p:text>(zusätzlich zur unabhängigen Variablen) </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 authorId="0" dt="2012-01-10T14:55:54.208" idx="5">
    <p:pos x="5210" y="1290"/>
    <p:text>Nicht ganz.
Es wird eine Forschungshypothese aufgestellt. Die bestimmt die Experimentplanung, Variablendefinition, etc.
Aus der Forschungshypothese wird dann die Nullhypothese (oder auch mehrere) abgeleitet. Die Nullhypothese ist relevant für den statistischen Test, die wird letzendlich überprüft. Die Alternativhypothese ist dann das Gegenteil der Nullhypothese. Also eigentlich hat man drei Arten von Hypothesen: Forschungshypothese, Nullhypothese, Alternativhypothese.
Statt der Forschungshypothese kann man auch eine Frage formulieren, wenn man keine Ahnung über die Richtung des Effekts hat.</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 authorId="0" dt="2012-01-10T14:56:41.224" idx="7">
    <p:pos x="2760" y="3200"/>
    <p:text>Oder die Nullhypothese gilt, d.h. es gibt keinen Unterschied</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 authorId="0" dt="2012-01-10T14:58:01.331" idx="8">
    <p:pos x="3830" y="2610"/>
    <p:text>hofft, dass</p:text>
  </p:cm>
  <p:cm authorId="0" dt="2012-01-10T14:58:22.442" idx="9">
    <p:pos x="3420" y="1810"/>
    <p:text>gegebenen</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 authorId="0" dt="2012-01-10T14:59:50.208" idx="10">
    <p:pos x="1310" y="2730"/>
    <p:text>Sehr gute Folie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76F4C8-4382-47C7-BFF2-4548C4A0B255}" type="datetimeFigureOut">
              <a:rPr lang="de-DE" smtClean="0"/>
              <a:pPr/>
              <a:t>1/10/12</a:t>
            </a:fld>
            <a:endParaRPr lang="de-D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D75B12-2BEA-4D9B-8F9A-DF2A07C5C308}" type="slidenum">
              <a:rPr lang="de-DE" smtClean="0"/>
              <a:pPr/>
              <a:t>‹#›</a:t>
            </a:fld>
            <a:endParaRPr lang="de-DE"/>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25621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50AAA1D-9217-4D11-9EA2-C35D41EF3343}" type="datetime1">
              <a:rPr lang="en-US" smtClean="0"/>
              <a:pPr/>
              <a:t>1/10/12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5120A1DE-653D-4572-B368-446231BC2768}"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275CEA-06C8-4829-ADFB-1D2926F5EB74}" type="datetime1">
              <a:rPr lang="en-US" smtClean="0"/>
              <a:pPr/>
              <a:t>1/10/12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0A1DE-653D-4572-B368-446231BC27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C419EE-873F-4A04-8E3E-23ADF162FF9B}" type="datetime1">
              <a:rPr lang="en-US" smtClean="0"/>
              <a:pPr/>
              <a:t>1/10/12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0A1DE-653D-4572-B368-446231BC2768}"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8DC73E7-9BFA-4104-9C9E-D07716B60BD8}" type="datetime1">
              <a:rPr lang="en-US" smtClean="0"/>
              <a:pPr/>
              <a:t>1/10/12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20A1DE-653D-4572-B368-446231BC2768}"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FDF33008-4D7B-4545-972C-ACD6BD1B4DA2}" type="datetime1">
              <a:rPr lang="en-US" smtClean="0"/>
              <a:pPr/>
              <a:t>1/10/12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5120A1DE-653D-4572-B368-446231BC2768}"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EB4628D-2C6D-4E1B-B3C0-76889A3394D7}" type="datetime1">
              <a:rPr lang="en-US" smtClean="0"/>
              <a:pPr/>
              <a:t>1/10/12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20A1DE-653D-4572-B368-446231BC2768}"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E612FDD-89C7-4AE2-8761-757DC5C4C1AF}" type="datetime1">
              <a:rPr lang="en-US" smtClean="0"/>
              <a:pPr/>
              <a:t>1/10/12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20A1DE-653D-4572-B368-446231BC2768}"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3B0052F-F47F-4499-A1DE-C45725F050C7}" type="datetime1">
              <a:rPr lang="en-US" smtClean="0"/>
              <a:pPr/>
              <a:t>1/10/12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20A1DE-653D-4572-B368-446231BC2768}"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341F6A-AF34-4000-AE15-9881A30EEC5A}" type="datetime1">
              <a:rPr lang="en-US" smtClean="0"/>
              <a:pPr/>
              <a:t>1/10/12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20A1DE-653D-4572-B368-446231BC2768}"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2395F80-3A5D-4A51-A41F-8C52BF32AFAB}" type="datetime1">
              <a:rPr lang="en-US" smtClean="0"/>
              <a:pPr/>
              <a:t>1/10/12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20A1DE-653D-4572-B368-446231BC276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5AAE4D6-12B7-434C-97B0-3552705C98A9}" type="datetime1">
              <a:rPr lang="en-US" smtClean="0"/>
              <a:pPr/>
              <a:t>1/10/12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20A1DE-653D-4572-B368-446231BC276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16E51A4-FE44-4CF6-ABC8-81732A6271D5}" type="datetime1">
              <a:rPr lang="en-US" smtClean="0"/>
              <a:pPr/>
              <a:t>1/10/12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120A1DE-653D-4572-B368-446231BC2768}"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comments" Target="../comments/commen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omments" Target="../comments/commen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de-DE" dirty="0" smtClean="0"/>
              <a:t>Empirische Methoden für Informatiker</a:t>
            </a:r>
            <a:br>
              <a:rPr lang="de-DE" dirty="0" smtClean="0"/>
            </a:br>
            <a:r>
              <a:rPr lang="de-DE" dirty="0" smtClean="0"/>
              <a:t>Teil 3: Vorgehen bei Empirische Forschung</a:t>
            </a:r>
            <a:endParaRPr lang="de-DE" dirty="0"/>
          </a:p>
        </p:txBody>
      </p:sp>
      <p:sp>
        <p:nvSpPr>
          <p:cNvPr id="3" name="Subtitle 2"/>
          <p:cNvSpPr>
            <a:spLocks noGrp="1"/>
          </p:cNvSpPr>
          <p:nvPr>
            <p:ph type="subTitle" idx="1"/>
          </p:nvPr>
        </p:nvSpPr>
        <p:spPr>
          <a:xfrm>
            <a:off x="1219200" y="5085184"/>
            <a:ext cx="6858000" cy="648072"/>
          </a:xfrm>
        </p:spPr>
        <p:txBody>
          <a:bodyPr>
            <a:normAutofit fontScale="92500" lnSpcReduction="20000"/>
          </a:bodyPr>
          <a:lstStyle/>
          <a:p>
            <a:r>
              <a:rPr lang="de-DE" dirty="0"/>
              <a:t>Christian Kästner</a:t>
            </a:r>
          </a:p>
          <a:p>
            <a:r>
              <a:rPr lang="de-DE" dirty="0" smtClean="0"/>
              <a:t>Stefan </a:t>
            </a:r>
            <a:r>
              <a:rPr lang="de-DE" dirty="0" err="1" smtClean="0"/>
              <a:t>Hanenberg</a:t>
            </a:r>
            <a:endParaRPr lang="de-DE" dirty="0" smtClean="0"/>
          </a:p>
        </p:txBody>
      </p:sp>
      <p:sp>
        <p:nvSpPr>
          <p:cNvPr id="4" name="Slide Number Placeholder 3"/>
          <p:cNvSpPr>
            <a:spLocks noGrp="1"/>
          </p:cNvSpPr>
          <p:nvPr>
            <p:ph type="sldNum" sz="quarter" idx="12"/>
          </p:nvPr>
        </p:nvSpPr>
        <p:spPr/>
        <p:txBody>
          <a:bodyPr/>
          <a:lstStyle/>
          <a:p>
            <a:fld id="{5120A1DE-653D-4572-B368-446231BC2768}" type="slidenum">
              <a:rPr lang="en-US" smtClean="0"/>
              <a:pPr/>
              <a:t>1</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45148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Phasen</a:t>
            </a:r>
            <a:r>
              <a:rPr lang="en-US" dirty="0"/>
              <a:t> der </a:t>
            </a:r>
            <a:r>
              <a:rPr lang="en-US" dirty="0" err="1"/>
              <a:t>empirischen</a:t>
            </a:r>
            <a:r>
              <a:rPr lang="en-US" dirty="0"/>
              <a:t> </a:t>
            </a:r>
            <a:r>
              <a:rPr lang="en-US" dirty="0" err="1"/>
              <a:t>Forschung</a:t>
            </a:r>
            <a:endParaRPr lang="de-DE" dirty="0"/>
          </a:p>
        </p:txBody>
      </p:sp>
      <p:sp>
        <p:nvSpPr>
          <p:cNvPr id="3" name="Text Placeholder 2"/>
          <p:cNvSpPr>
            <a:spLocks noGrp="1"/>
          </p:cNvSpPr>
          <p:nvPr>
            <p:ph type="body" idx="1"/>
          </p:nvPr>
        </p:nvSpPr>
        <p:spPr/>
        <p:txBody>
          <a:bodyPr/>
          <a:lstStyle/>
          <a:p>
            <a:r>
              <a:rPr lang="en-US" dirty="0" err="1" smtClean="0"/>
              <a:t>nach</a:t>
            </a:r>
            <a:r>
              <a:rPr lang="en-US" dirty="0" smtClean="0"/>
              <a:t> </a:t>
            </a:r>
            <a:r>
              <a:rPr lang="en-US" dirty="0" err="1" smtClean="0"/>
              <a:t>Bortz</a:t>
            </a:r>
            <a:r>
              <a:rPr lang="en-US" dirty="0" smtClean="0"/>
              <a:t> und Schuster (2011)</a:t>
            </a:r>
            <a:endParaRPr lang="de-DE" dirty="0"/>
          </a:p>
        </p:txBody>
      </p:sp>
      <p:sp>
        <p:nvSpPr>
          <p:cNvPr id="4" name="Slide Number Placeholder 3"/>
          <p:cNvSpPr>
            <a:spLocks noGrp="1"/>
          </p:cNvSpPr>
          <p:nvPr>
            <p:ph type="sldNum" sz="quarter" idx="12"/>
          </p:nvPr>
        </p:nvSpPr>
        <p:spPr/>
        <p:txBody>
          <a:bodyPr/>
          <a:lstStyle/>
          <a:p>
            <a:fld id="{5120A1DE-653D-4572-B368-446231BC2768}" type="slidenum">
              <a:rPr lang="en-US" smtClean="0"/>
              <a:pPr/>
              <a:t>10</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2349543"/>
      </p:ext>
    </p:extLst>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Phasen</a:t>
            </a:r>
            <a:r>
              <a:rPr lang="en-US" dirty="0" smtClean="0"/>
              <a:t> der </a:t>
            </a:r>
            <a:r>
              <a:rPr lang="en-US" dirty="0" err="1" smtClean="0"/>
              <a:t>empirischen</a:t>
            </a:r>
            <a:r>
              <a:rPr lang="en-US" dirty="0" smtClean="0"/>
              <a:t> </a:t>
            </a:r>
            <a:r>
              <a:rPr lang="en-US" dirty="0" err="1" smtClean="0"/>
              <a:t>Forschung</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11</a:t>
            </a:fld>
            <a:endParaRPr lang="en-US"/>
          </a:p>
        </p:txBody>
      </p:sp>
      <p:sp>
        <p:nvSpPr>
          <p:cNvPr id="4" name="Content Placeholder 3"/>
          <p:cNvSpPr>
            <a:spLocks noGrp="1"/>
          </p:cNvSpPr>
          <p:nvPr>
            <p:ph sz="quarter" idx="1"/>
          </p:nvPr>
        </p:nvSpPr>
        <p:spPr/>
        <p:txBody>
          <a:bodyPr/>
          <a:lstStyle/>
          <a:p>
            <a:r>
              <a:rPr lang="en-US" dirty="0" err="1" smtClean="0"/>
              <a:t>Erkundungsphase</a:t>
            </a:r>
            <a:endParaRPr lang="en-US" dirty="0" smtClean="0"/>
          </a:p>
          <a:p>
            <a:r>
              <a:rPr lang="en-US" dirty="0" err="1" smtClean="0"/>
              <a:t>Theoretische</a:t>
            </a:r>
            <a:r>
              <a:rPr lang="en-US" dirty="0" smtClean="0"/>
              <a:t> Phase</a:t>
            </a:r>
          </a:p>
          <a:p>
            <a:r>
              <a:rPr lang="en-US" dirty="0" err="1" smtClean="0"/>
              <a:t>Planungsphase</a:t>
            </a:r>
            <a:endParaRPr lang="en-US" dirty="0" smtClean="0"/>
          </a:p>
          <a:p>
            <a:r>
              <a:rPr lang="en-US" dirty="0" err="1" smtClean="0"/>
              <a:t>Untersuchungsphase</a:t>
            </a:r>
            <a:endParaRPr lang="en-US" dirty="0" smtClean="0"/>
          </a:p>
          <a:p>
            <a:r>
              <a:rPr lang="en-US" dirty="0" err="1" smtClean="0"/>
              <a:t>Auswertungsphase</a:t>
            </a:r>
            <a:endParaRPr lang="en-US" dirty="0" smtClean="0"/>
          </a:p>
          <a:p>
            <a:r>
              <a:rPr lang="en-US" dirty="0" err="1" smtClean="0"/>
              <a:t>Entscheidungsphase</a:t>
            </a:r>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33510205"/>
      </p:ext>
    </p:extLst>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Erkundungsphase</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12</a:t>
            </a:fld>
            <a:endParaRPr lang="en-US"/>
          </a:p>
        </p:txBody>
      </p:sp>
      <p:sp>
        <p:nvSpPr>
          <p:cNvPr id="4" name="Content Placeholder 3"/>
          <p:cNvSpPr>
            <a:spLocks noGrp="1"/>
          </p:cNvSpPr>
          <p:nvPr>
            <p:ph sz="quarter" idx="1"/>
          </p:nvPr>
        </p:nvSpPr>
        <p:spPr/>
        <p:txBody>
          <a:bodyPr/>
          <a:lstStyle/>
          <a:p>
            <a:r>
              <a:rPr lang="en-US" dirty="0" err="1" smtClean="0"/>
              <a:t>Literatur</a:t>
            </a:r>
            <a:r>
              <a:rPr lang="en-US" dirty="0" smtClean="0"/>
              <a:t> </a:t>
            </a:r>
            <a:r>
              <a:rPr lang="en-US" dirty="0" err="1" smtClean="0"/>
              <a:t>sichten</a:t>
            </a:r>
            <a:endParaRPr lang="en-US" dirty="0" smtClean="0"/>
          </a:p>
          <a:p>
            <a:r>
              <a:rPr lang="en-US" dirty="0" err="1" smtClean="0"/>
              <a:t>Informationsgespraeche</a:t>
            </a:r>
            <a:r>
              <a:rPr lang="en-US" dirty="0" smtClean="0"/>
              <a:t> </a:t>
            </a:r>
            <a:r>
              <a:rPr lang="en-US" dirty="0" err="1" smtClean="0"/>
              <a:t>mit</a:t>
            </a:r>
            <a:r>
              <a:rPr lang="en-US" dirty="0" smtClean="0"/>
              <a:t> </a:t>
            </a:r>
            <a:r>
              <a:rPr lang="en-US" dirty="0" err="1" smtClean="0"/>
              <a:t>Praktikern</a:t>
            </a:r>
            <a:endParaRPr lang="en-US" dirty="0" smtClean="0"/>
          </a:p>
          <a:p>
            <a:endParaRPr lang="en-US" dirty="0"/>
          </a:p>
          <a:p>
            <a:r>
              <a:rPr lang="en-US" dirty="0" err="1" smtClean="0"/>
              <a:t>Hypothesen</a:t>
            </a:r>
            <a:r>
              <a:rPr lang="en-US" dirty="0" smtClean="0"/>
              <a:t> </a:t>
            </a:r>
            <a:r>
              <a:rPr lang="en-US" dirty="0" err="1" smtClean="0"/>
              <a:t>formulieren</a:t>
            </a:r>
            <a:endParaRPr lang="en-US" dirty="0" smtClean="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04733194"/>
      </p:ext>
    </p:extLst>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Theoretische</a:t>
            </a:r>
            <a:r>
              <a:rPr lang="en-US" dirty="0" smtClean="0"/>
              <a:t> Phase</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13</a:t>
            </a:fld>
            <a:endParaRPr lang="en-US"/>
          </a:p>
        </p:txBody>
      </p:sp>
      <p:sp>
        <p:nvSpPr>
          <p:cNvPr id="4" name="Content Placeholder 3"/>
          <p:cNvSpPr>
            <a:spLocks noGrp="1"/>
          </p:cNvSpPr>
          <p:nvPr>
            <p:ph sz="quarter" idx="1"/>
          </p:nvPr>
        </p:nvSpPr>
        <p:spPr/>
        <p:txBody>
          <a:bodyPr/>
          <a:lstStyle/>
          <a:p>
            <a:r>
              <a:rPr lang="en-US" dirty="0" err="1" smtClean="0"/>
              <a:t>Ist</a:t>
            </a:r>
            <a:r>
              <a:rPr lang="en-US" dirty="0" smtClean="0"/>
              <a:t> die </a:t>
            </a:r>
            <a:r>
              <a:rPr lang="en-US" dirty="0" err="1" smtClean="0"/>
              <a:t>Theorie</a:t>
            </a:r>
            <a:r>
              <a:rPr lang="en-US" dirty="0" smtClean="0"/>
              <a:t> </a:t>
            </a:r>
            <a:r>
              <a:rPr lang="en-US" dirty="0" err="1" smtClean="0"/>
              <a:t>praezise</a:t>
            </a:r>
            <a:r>
              <a:rPr lang="en-US" dirty="0" smtClean="0"/>
              <a:t> </a:t>
            </a:r>
            <a:r>
              <a:rPr lang="en-US" dirty="0" err="1" smtClean="0"/>
              <a:t>formuliert</a:t>
            </a:r>
            <a:r>
              <a:rPr lang="en-US" dirty="0" smtClean="0"/>
              <a:t>? (</a:t>
            </a:r>
            <a:r>
              <a:rPr lang="en-US" dirty="0" err="1" smtClean="0"/>
              <a:t>Begriffe</a:t>
            </a:r>
            <a:r>
              <a:rPr lang="en-US" dirty="0" smtClean="0"/>
              <a:t> </a:t>
            </a:r>
            <a:r>
              <a:rPr lang="en-US" dirty="0" err="1" smtClean="0"/>
              <a:t>klar</a:t>
            </a:r>
            <a:r>
              <a:rPr lang="en-US" dirty="0" smtClean="0"/>
              <a:t> </a:t>
            </a:r>
            <a:r>
              <a:rPr lang="en-US" dirty="0" err="1" smtClean="0"/>
              <a:t>definiert</a:t>
            </a:r>
            <a:r>
              <a:rPr lang="en-US" dirty="0" smtClean="0"/>
              <a:t>?)</a:t>
            </a:r>
          </a:p>
          <a:p>
            <a:r>
              <a:rPr lang="en-US" dirty="0" err="1" smtClean="0"/>
              <a:t>Informationsgehalt</a:t>
            </a:r>
            <a:r>
              <a:rPr lang="en-US" dirty="0" smtClean="0"/>
              <a:t> der </a:t>
            </a:r>
            <a:r>
              <a:rPr lang="en-US" dirty="0" err="1" smtClean="0"/>
              <a:t>Theorie</a:t>
            </a:r>
            <a:r>
              <a:rPr lang="en-US" dirty="0" smtClean="0"/>
              <a:t>? </a:t>
            </a:r>
            <a:r>
              <a:rPr lang="en-US" dirty="0" err="1" smtClean="0"/>
              <a:t>Sinnvoll</a:t>
            </a:r>
            <a:r>
              <a:rPr lang="en-US" dirty="0" smtClean="0"/>
              <a:t> </a:t>
            </a:r>
            <a:r>
              <a:rPr lang="en-US" dirty="0" err="1" smtClean="0"/>
              <a:t>fuer</a:t>
            </a:r>
            <a:r>
              <a:rPr lang="en-US" dirty="0" smtClean="0"/>
              <a:t> die </a:t>
            </a:r>
            <a:r>
              <a:rPr lang="en-US" dirty="0" err="1" smtClean="0"/>
              <a:t>Anwendung</a:t>
            </a:r>
            <a:r>
              <a:rPr lang="en-US" dirty="0" smtClean="0"/>
              <a:t>?</a:t>
            </a:r>
          </a:p>
          <a:p>
            <a:pPr lvl="1"/>
            <a:r>
              <a:rPr lang="en-US" dirty="0" smtClean="0"/>
              <a:t>“</a:t>
            </a:r>
            <a:r>
              <a:rPr lang="en-US" dirty="0" err="1" smtClean="0"/>
              <a:t>Kommentare</a:t>
            </a:r>
            <a:r>
              <a:rPr lang="en-US" dirty="0" smtClean="0"/>
              <a:t> </a:t>
            </a:r>
            <a:r>
              <a:rPr lang="en-US" dirty="0" err="1" smtClean="0"/>
              <a:t>im</a:t>
            </a:r>
            <a:r>
              <a:rPr lang="en-US" dirty="0" smtClean="0"/>
              <a:t> </a:t>
            </a:r>
            <a:r>
              <a:rPr lang="en-US" dirty="0" err="1" smtClean="0"/>
              <a:t>Quelltext</a:t>
            </a:r>
            <a:r>
              <a:rPr lang="en-US" dirty="0" smtClean="0"/>
              <a:t> </a:t>
            </a:r>
            <a:r>
              <a:rPr lang="en-US" dirty="0" err="1" smtClean="0"/>
              <a:t>beeinflussen</a:t>
            </a:r>
            <a:r>
              <a:rPr lang="en-US" dirty="0" smtClean="0"/>
              <a:t> </a:t>
            </a:r>
            <a:r>
              <a:rPr lang="en-US" dirty="0" err="1" smtClean="0"/>
              <a:t>Entwickler</a:t>
            </a:r>
            <a:r>
              <a:rPr lang="en-US" dirty="0" smtClean="0"/>
              <a:t>”</a:t>
            </a:r>
          </a:p>
          <a:p>
            <a:pPr lvl="1" algn="just"/>
            <a:r>
              <a:rPr lang="en-US" dirty="0" smtClean="0"/>
              <a:t>“Je </a:t>
            </a:r>
            <a:r>
              <a:rPr lang="en-US" dirty="0" err="1" smtClean="0"/>
              <a:t>mehr</a:t>
            </a:r>
            <a:r>
              <a:rPr lang="en-US" dirty="0" smtClean="0"/>
              <a:t> </a:t>
            </a:r>
            <a:r>
              <a:rPr lang="en-US" dirty="0" err="1" smtClean="0"/>
              <a:t>Kommentare</a:t>
            </a:r>
            <a:r>
              <a:rPr lang="en-US" dirty="0" smtClean="0"/>
              <a:t> </a:t>
            </a:r>
            <a:r>
              <a:rPr lang="en-US" dirty="0" err="1" smtClean="0"/>
              <a:t>im</a:t>
            </a:r>
            <a:r>
              <a:rPr lang="en-US" dirty="0" smtClean="0"/>
              <a:t> </a:t>
            </a:r>
            <a:r>
              <a:rPr lang="en-US" dirty="0" err="1" smtClean="0"/>
              <a:t>Quelltext</a:t>
            </a:r>
            <a:r>
              <a:rPr lang="en-US" dirty="0" smtClean="0"/>
              <a:t>, </a:t>
            </a:r>
            <a:r>
              <a:rPr lang="en-US" dirty="0" err="1" smtClean="0"/>
              <a:t>desto</a:t>
            </a:r>
            <a:r>
              <a:rPr lang="en-US" dirty="0" smtClean="0"/>
              <a:t> </a:t>
            </a:r>
            <a:r>
              <a:rPr lang="en-US" dirty="0" err="1" smtClean="0"/>
              <a:t>einfacher</a:t>
            </a:r>
            <a:r>
              <a:rPr lang="en-US" dirty="0" smtClean="0"/>
              <a:t> die </a:t>
            </a:r>
            <a:r>
              <a:rPr lang="en-US" dirty="0" err="1" smtClean="0"/>
              <a:t>Wartung</a:t>
            </a:r>
            <a:r>
              <a:rPr lang="en-US" dirty="0" smtClean="0"/>
              <a:t>”</a:t>
            </a:r>
          </a:p>
          <a:p>
            <a:pPr lvl="1"/>
            <a:r>
              <a:rPr lang="en-US" dirty="0" err="1" smtClean="0"/>
              <a:t>Wenn-Dann</a:t>
            </a:r>
            <a:r>
              <a:rPr lang="en-US" dirty="0" smtClean="0"/>
              <a:t>, Je-</a:t>
            </a:r>
            <a:r>
              <a:rPr lang="en-US" dirty="0" err="1" smtClean="0"/>
              <a:t>Desto</a:t>
            </a:r>
            <a:endParaRPr lang="en-US" dirty="0"/>
          </a:p>
          <a:p>
            <a:r>
              <a:rPr lang="en-US" dirty="0" err="1" smtClean="0"/>
              <a:t>Logisch</a:t>
            </a:r>
            <a:r>
              <a:rPr lang="en-US" dirty="0" smtClean="0"/>
              <a:t> </a:t>
            </a:r>
            <a:r>
              <a:rPr lang="en-US" dirty="0" err="1" smtClean="0"/>
              <a:t>konsistent</a:t>
            </a:r>
            <a:r>
              <a:rPr lang="en-US" dirty="0" smtClean="0"/>
              <a:t>? (</a:t>
            </a:r>
            <a:r>
              <a:rPr lang="en-US" dirty="0" err="1" smtClean="0"/>
              <a:t>Tautologie</a:t>
            </a:r>
            <a:r>
              <a:rPr lang="en-US" dirty="0" smtClean="0"/>
              <a:t>, </a:t>
            </a:r>
            <a:r>
              <a:rPr lang="en-US" dirty="0" err="1" smtClean="0"/>
              <a:t>Widerspruch</a:t>
            </a:r>
            <a:r>
              <a:rPr lang="en-US" dirty="0" smtClean="0"/>
              <a:t>?)</a:t>
            </a:r>
          </a:p>
          <a:p>
            <a:r>
              <a:rPr lang="en-US" dirty="0" err="1" smtClean="0"/>
              <a:t>Empirisch</a:t>
            </a:r>
            <a:r>
              <a:rPr lang="en-US" dirty="0" smtClean="0"/>
              <a:t> </a:t>
            </a:r>
            <a:r>
              <a:rPr lang="en-US" dirty="0" err="1" smtClean="0"/>
              <a:t>ueberpruefbar</a:t>
            </a:r>
            <a:r>
              <a:rPr lang="en-US" dirty="0" smtClean="0"/>
              <a:t>?</a:t>
            </a:r>
          </a:p>
          <a:p>
            <a:pPr lvl="1"/>
            <a:r>
              <a:rPr lang="en-US" dirty="0" err="1" smtClean="0"/>
              <a:t>Messbar</a:t>
            </a:r>
            <a:r>
              <a:rPr lang="en-US" dirty="0" smtClean="0"/>
              <a:t>? </a:t>
            </a:r>
            <a:r>
              <a:rPr lang="en-US" dirty="0" err="1" smtClean="0"/>
              <a:t>Falsifizierbar</a:t>
            </a:r>
            <a:r>
              <a:rPr lang="en-US" dirty="0" smtClean="0"/>
              <a:t>?</a:t>
            </a:r>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54052927"/>
      </p:ext>
    </p:extLst>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Planungsphase</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14</a:t>
            </a:fld>
            <a:endParaRPr lang="en-US"/>
          </a:p>
        </p:txBody>
      </p:sp>
      <p:sp>
        <p:nvSpPr>
          <p:cNvPr id="4" name="Content Placeholder 3"/>
          <p:cNvSpPr>
            <a:spLocks noGrp="1"/>
          </p:cNvSpPr>
          <p:nvPr>
            <p:ph sz="quarter" idx="1"/>
          </p:nvPr>
        </p:nvSpPr>
        <p:spPr/>
        <p:txBody>
          <a:bodyPr/>
          <a:lstStyle/>
          <a:p>
            <a:r>
              <a:rPr lang="en-US" dirty="0" err="1" smtClean="0"/>
              <a:t>Auswahl</a:t>
            </a:r>
            <a:r>
              <a:rPr lang="en-US" dirty="0" smtClean="0"/>
              <a:t> der </a:t>
            </a:r>
            <a:r>
              <a:rPr lang="en-US" dirty="0" err="1" smtClean="0"/>
              <a:t>Variablen</a:t>
            </a:r>
            <a:r>
              <a:rPr lang="en-US" dirty="0" smtClean="0"/>
              <a:t>: </a:t>
            </a:r>
            <a:r>
              <a:rPr lang="en-US" i="1" dirty="0" smtClean="0"/>
              <a:t>Was</a:t>
            </a:r>
            <a:r>
              <a:rPr lang="en-US" dirty="0" smtClean="0"/>
              <a:t> </a:t>
            </a:r>
            <a:r>
              <a:rPr lang="en-US" dirty="0" err="1" smtClean="0"/>
              <a:t>messen</a:t>
            </a:r>
            <a:r>
              <a:rPr lang="en-US" dirty="0" smtClean="0"/>
              <a:t>?</a:t>
            </a:r>
            <a:endParaRPr lang="en-US" dirty="0" smtClean="0"/>
          </a:p>
          <a:p>
            <a:pPr lvl="1"/>
            <a:r>
              <a:rPr lang="en-US" dirty="0" err="1" smtClean="0"/>
              <a:t>U</a:t>
            </a:r>
            <a:r>
              <a:rPr lang="en-US" dirty="0" err="1" smtClean="0"/>
              <a:t>nabhaengige</a:t>
            </a:r>
            <a:r>
              <a:rPr lang="en-US" dirty="0" smtClean="0"/>
              <a:t> </a:t>
            </a:r>
            <a:r>
              <a:rPr lang="en-US" dirty="0" err="1" smtClean="0"/>
              <a:t>Variablen</a:t>
            </a:r>
            <a:r>
              <a:rPr lang="en-US" dirty="0" smtClean="0"/>
              <a:t> – </a:t>
            </a:r>
            <a:r>
              <a:rPr lang="en-US" dirty="0" err="1" smtClean="0"/>
              <a:t>werden</a:t>
            </a:r>
            <a:r>
              <a:rPr lang="en-US" dirty="0" smtClean="0"/>
              <a:t> </a:t>
            </a:r>
            <a:r>
              <a:rPr lang="en-US" dirty="0" err="1" smtClean="0"/>
              <a:t>kontrolliert</a:t>
            </a:r>
            <a:r>
              <a:rPr lang="en-US" dirty="0" smtClean="0"/>
              <a:t> </a:t>
            </a:r>
            <a:r>
              <a:rPr lang="en-US" dirty="0" err="1" smtClean="0"/>
              <a:t>variiert</a:t>
            </a:r>
            <a:endParaRPr lang="en-US" dirty="0" smtClean="0"/>
          </a:p>
          <a:p>
            <a:pPr lvl="1"/>
            <a:r>
              <a:rPr lang="en-US" dirty="0" err="1" smtClean="0"/>
              <a:t>A</a:t>
            </a:r>
            <a:r>
              <a:rPr lang="en-US" dirty="0" err="1" smtClean="0"/>
              <a:t>bhaengige</a:t>
            </a:r>
            <a:r>
              <a:rPr lang="en-US" dirty="0" smtClean="0"/>
              <a:t> </a:t>
            </a:r>
            <a:r>
              <a:rPr lang="en-US" dirty="0" err="1" smtClean="0"/>
              <a:t>Variablen</a:t>
            </a:r>
            <a:r>
              <a:rPr lang="en-US" dirty="0" smtClean="0"/>
              <a:t> – </a:t>
            </a:r>
            <a:r>
              <a:rPr lang="en-US" dirty="0" err="1" smtClean="0"/>
              <a:t>werden</a:t>
            </a:r>
            <a:r>
              <a:rPr lang="en-US" dirty="0" smtClean="0"/>
              <a:t> </a:t>
            </a:r>
            <a:r>
              <a:rPr lang="en-US" dirty="0" err="1" smtClean="0"/>
              <a:t>gemessen</a:t>
            </a:r>
            <a:endParaRPr lang="en-US" dirty="0" smtClean="0"/>
          </a:p>
          <a:p>
            <a:pPr lvl="1"/>
            <a:r>
              <a:rPr lang="en-US" dirty="0" err="1" smtClean="0"/>
              <a:t>Kontrollvariablen</a:t>
            </a:r>
            <a:r>
              <a:rPr lang="en-US" dirty="0" smtClean="0"/>
              <a:t>, </a:t>
            </a:r>
            <a:r>
              <a:rPr lang="en-US" dirty="0" err="1" smtClean="0"/>
              <a:t>Stoervariablen</a:t>
            </a:r>
            <a:endParaRPr lang="en-US" dirty="0" smtClean="0"/>
          </a:p>
          <a:p>
            <a:r>
              <a:rPr lang="en-US" dirty="0" err="1" smtClean="0"/>
              <a:t>Operationalisierung</a:t>
            </a:r>
            <a:r>
              <a:rPr lang="en-US" dirty="0" smtClean="0"/>
              <a:t>: </a:t>
            </a:r>
            <a:r>
              <a:rPr lang="en-US" i="1" dirty="0" err="1" smtClean="0"/>
              <a:t>Wie</a:t>
            </a:r>
            <a:r>
              <a:rPr lang="en-US" dirty="0" smtClean="0"/>
              <a:t> </a:t>
            </a:r>
            <a:r>
              <a:rPr lang="en-US" dirty="0" err="1" smtClean="0"/>
              <a:t>messen</a:t>
            </a:r>
            <a:r>
              <a:rPr lang="en-US" dirty="0" smtClean="0"/>
              <a:t>?</a:t>
            </a:r>
          </a:p>
          <a:p>
            <a:pPr lvl="1"/>
            <a:r>
              <a:rPr lang="en-US" dirty="0" err="1" smtClean="0"/>
              <a:t>Wie</a:t>
            </a:r>
            <a:r>
              <a:rPr lang="en-US" dirty="0" smtClean="0"/>
              <a:t> </a:t>
            </a:r>
            <a:r>
              <a:rPr lang="en-US" dirty="0" err="1" smtClean="0"/>
              <a:t>misst</a:t>
            </a:r>
            <a:r>
              <a:rPr lang="en-US" dirty="0" smtClean="0"/>
              <a:t> man </a:t>
            </a:r>
            <a:r>
              <a:rPr lang="en-US" dirty="0" err="1" smtClean="0"/>
              <a:t>zuverlaessig</a:t>
            </a:r>
            <a:r>
              <a:rPr lang="en-US" dirty="0" smtClean="0"/>
              <a:t> </a:t>
            </a:r>
            <a:r>
              <a:rPr lang="en-US" dirty="0" err="1" smtClean="0"/>
              <a:t>Speicherauslastung</a:t>
            </a:r>
            <a:r>
              <a:rPr lang="en-US" dirty="0" smtClean="0"/>
              <a:t>?</a:t>
            </a:r>
            <a:endParaRPr lang="en-US" dirty="0" smtClean="0"/>
          </a:p>
          <a:p>
            <a:pPr lvl="1"/>
            <a:r>
              <a:rPr lang="en-US" dirty="0" err="1" smtClean="0"/>
              <a:t>I</a:t>
            </a:r>
            <a:r>
              <a:rPr lang="en-US" dirty="0" err="1" smtClean="0"/>
              <a:t>nsb</a:t>
            </a:r>
            <a:r>
              <a:rPr lang="en-US" dirty="0" smtClean="0"/>
              <a:t>. </a:t>
            </a:r>
            <a:r>
              <a:rPr lang="en-US" dirty="0" err="1" smtClean="0"/>
              <a:t>bei</a:t>
            </a:r>
            <a:r>
              <a:rPr lang="en-US" dirty="0" smtClean="0"/>
              <a:t> </a:t>
            </a:r>
            <a:r>
              <a:rPr lang="en-US" dirty="0" err="1" smtClean="0"/>
              <a:t>komplexen</a:t>
            </a:r>
            <a:r>
              <a:rPr lang="en-US" dirty="0" smtClean="0"/>
              <a:t> </a:t>
            </a:r>
            <a:r>
              <a:rPr lang="en-US" dirty="0" err="1" smtClean="0"/>
              <a:t>Variablen</a:t>
            </a:r>
            <a:r>
              <a:rPr lang="en-US" dirty="0" smtClean="0"/>
              <a:t> </a:t>
            </a:r>
            <a:r>
              <a:rPr lang="en-US" dirty="0" err="1" smtClean="0"/>
              <a:t>wie</a:t>
            </a:r>
            <a:r>
              <a:rPr lang="en-US" dirty="0" smtClean="0"/>
              <a:t> “</a:t>
            </a:r>
            <a:r>
              <a:rPr lang="en-US" dirty="0" err="1" smtClean="0"/>
              <a:t>Verstaendlichkeit</a:t>
            </a:r>
            <a:r>
              <a:rPr lang="en-US" dirty="0" smtClean="0"/>
              <a:t>” </a:t>
            </a:r>
            <a:r>
              <a:rPr lang="en-US" dirty="0" err="1" smtClean="0"/>
              <a:t>schwierig</a:t>
            </a:r>
            <a:endParaRPr lang="en-US" dirty="0" smtClean="0"/>
          </a:p>
          <a:p>
            <a:r>
              <a:rPr lang="en-US" dirty="0" err="1" smtClean="0"/>
              <a:t>Stichprobenumfang</a:t>
            </a:r>
            <a:r>
              <a:rPr lang="en-US" dirty="0" smtClean="0"/>
              <a:t>:  </a:t>
            </a:r>
            <a:r>
              <a:rPr lang="en-US" dirty="0" err="1" smtClean="0"/>
              <a:t>Wieviel</a:t>
            </a:r>
            <a:r>
              <a:rPr lang="en-US" dirty="0" smtClean="0"/>
              <a:t> </a:t>
            </a:r>
            <a:r>
              <a:rPr lang="en-US" dirty="0" err="1" smtClean="0"/>
              <a:t>messen</a:t>
            </a:r>
            <a:r>
              <a:rPr lang="en-US" dirty="0" smtClean="0"/>
              <a:t>?</a:t>
            </a:r>
          </a:p>
          <a:p>
            <a:r>
              <a:rPr lang="en-US" dirty="0" err="1" smtClean="0"/>
              <a:t>Planung</a:t>
            </a:r>
            <a:r>
              <a:rPr lang="en-US" dirty="0" smtClean="0"/>
              <a:t> der </a:t>
            </a:r>
            <a:r>
              <a:rPr lang="en-US" dirty="0" err="1" smtClean="0"/>
              <a:t>statistischen</a:t>
            </a:r>
            <a:r>
              <a:rPr lang="en-US" dirty="0" smtClean="0"/>
              <a:t> </a:t>
            </a:r>
            <a:r>
              <a:rPr lang="en-US" dirty="0" err="1" smtClean="0"/>
              <a:t>Auswertung</a:t>
            </a:r>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00854355"/>
      </p:ext>
    </p:extLst>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Untersuchungsphase</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15</a:t>
            </a:fld>
            <a:endParaRPr lang="en-US"/>
          </a:p>
        </p:txBody>
      </p:sp>
      <p:sp>
        <p:nvSpPr>
          <p:cNvPr id="4" name="Content Placeholder 3"/>
          <p:cNvSpPr>
            <a:spLocks noGrp="1"/>
          </p:cNvSpPr>
          <p:nvPr>
            <p:ph sz="quarter" idx="1"/>
          </p:nvPr>
        </p:nvSpPr>
        <p:spPr/>
        <p:txBody>
          <a:bodyPr/>
          <a:lstStyle/>
          <a:p>
            <a:r>
              <a:rPr lang="en-US" dirty="0" err="1" smtClean="0"/>
              <a:t>Durchfuehrung</a:t>
            </a:r>
            <a:r>
              <a:rPr lang="en-US" dirty="0" smtClean="0"/>
              <a:t> von </a:t>
            </a:r>
            <a:r>
              <a:rPr lang="en-US" dirty="0" err="1" smtClean="0"/>
              <a:t>Untersuchung</a:t>
            </a:r>
            <a:r>
              <a:rPr lang="en-US" dirty="0" smtClean="0"/>
              <a:t>/</a:t>
            </a:r>
            <a:r>
              <a:rPr lang="en-US" dirty="0" err="1" smtClean="0"/>
              <a:t>Messung</a:t>
            </a:r>
            <a:r>
              <a:rPr lang="en-US" dirty="0" smtClean="0"/>
              <a:t>/Experiment</a:t>
            </a:r>
          </a:p>
          <a:p>
            <a:endParaRPr lang="en-US" dirty="0"/>
          </a:p>
          <a:p>
            <a:r>
              <a:rPr lang="en-US" dirty="0" smtClean="0"/>
              <a:t>Stark </a:t>
            </a:r>
            <a:r>
              <a:rPr lang="en-US" dirty="0" err="1" smtClean="0"/>
              <a:t>abhaengig</a:t>
            </a:r>
            <a:r>
              <a:rPr lang="en-US" dirty="0" smtClean="0"/>
              <a:t> von </a:t>
            </a:r>
            <a:r>
              <a:rPr lang="en-US" dirty="0" err="1" smtClean="0"/>
              <a:t>Versuchsaufbau</a:t>
            </a:r>
            <a:endParaRPr lang="en-US" dirty="0" smtClean="0"/>
          </a:p>
          <a:p>
            <a:r>
              <a:rPr lang="en-US" dirty="0" err="1" smtClean="0"/>
              <a:t>Ausblick</a:t>
            </a:r>
            <a:r>
              <a:rPr lang="en-US" dirty="0" smtClean="0"/>
              <a:t>: </a:t>
            </a:r>
            <a:r>
              <a:rPr lang="en-US" dirty="0" err="1" smtClean="0"/>
              <a:t>Versuchsleitereffekte</a:t>
            </a:r>
            <a:r>
              <a:rPr lang="en-US" dirty="0" smtClean="0"/>
              <a:t> </a:t>
            </a:r>
            <a:r>
              <a:rPr lang="en-US" dirty="0" err="1" smtClean="0"/>
              <a:t>bei</a:t>
            </a:r>
            <a:r>
              <a:rPr lang="en-US" dirty="0" smtClean="0"/>
              <a:t> </a:t>
            </a:r>
            <a:r>
              <a:rPr lang="en-US" dirty="0" err="1" smtClean="0"/>
              <a:t>kontrollierten</a:t>
            </a:r>
            <a:r>
              <a:rPr lang="en-US" dirty="0" smtClean="0"/>
              <a:t> </a:t>
            </a:r>
            <a:r>
              <a:rPr lang="en-US" dirty="0" err="1" smtClean="0"/>
              <a:t>Experimenten</a:t>
            </a:r>
            <a:r>
              <a:rPr lang="en-US" dirty="0" smtClean="0"/>
              <a:t> </a:t>
            </a:r>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27571892"/>
      </p:ext>
    </p:extLst>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Auswertungsphase</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16</a:t>
            </a:fld>
            <a:endParaRPr lang="en-US"/>
          </a:p>
        </p:txBody>
      </p:sp>
      <p:sp>
        <p:nvSpPr>
          <p:cNvPr id="4" name="Content Placeholder 3"/>
          <p:cNvSpPr>
            <a:spLocks noGrp="1"/>
          </p:cNvSpPr>
          <p:nvPr>
            <p:ph sz="quarter" idx="1"/>
          </p:nvPr>
        </p:nvSpPr>
        <p:spPr/>
        <p:txBody>
          <a:bodyPr/>
          <a:lstStyle/>
          <a:p>
            <a:r>
              <a:rPr lang="en-US" dirty="0" err="1" smtClean="0"/>
              <a:t>Ergebnisse</a:t>
            </a:r>
            <a:r>
              <a:rPr lang="en-US" dirty="0" smtClean="0"/>
              <a:t> </a:t>
            </a:r>
            <a:r>
              <a:rPr lang="en-US" dirty="0" err="1" smtClean="0"/>
              <a:t>objektiv</a:t>
            </a:r>
            <a:r>
              <a:rPr lang="en-US" dirty="0" smtClean="0"/>
              <a:t> </a:t>
            </a:r>
            <a:r>
              <a:rPr lang="en-US" dirty="0" err="1" smtClean="0"/>
              <a:t>b</a:t>
            </a:r>
            <a:r>
              <a:rPr lang="en-US" dirty="0" err="1" smtClean="0"/>
              <a:t>ewerten</a:t>
            </a:r>
            <a:r>
              <a:rPr lang="en-US" dirty="0" smtClean="0"/>
              <a:t> </a:t>
            </a:r>
            <a:r>
              <a:rPr lang="en-US" dirty="0" smtClean="0"/>
              <a:t>(</a:t>
            </a:r>
            <a:r>
              <a:rPr lang="en-US" dirty="0" err="1" smtClean="0"/>
              <a:t>bevorzugt</a:t>
            </a:r>
            <a:r>
              <a:rPr lang="en-US" dirty="0" smtClean="0"/>
              <a:t> </a:t>
            </a:r>
            <a:r>
              <a:rPr lang="en-US" dirty="0" err="1" smtClean="0"/>
              <a:t>standardisierte</a:t>
            </a:r>
            <a:r>
              <a:rPr lang="en-US" dirty="0" smtClean="0"/>
              <a:t> </a:t>
            </a:r>
            <a:r>
              <a:rPr lang="en-US" dirty="0" err="1" smtClean="0"/>
              <a:t>Testverfahren</a:t>
            </a:r>
            <a:r>
              <a:rPr lang="en-US" dirty="0" smtClean="0"/>
              <a:t>)</a:t>
            </a:r>
          </a:p>
          <a:p>
            <a:r>
              <a:rPr lang="en-US" dirty="0" err="1" smtClean="0"/>
              <a:t>Daten</a:t>
            </a:r>
            <a:r>
              <a:rPr lang="en-US" dirty="0" smtClean="0"/>
              <a:t> </a:t>
            </a:r>
            <a:r>
              <a:rPr lang="en-US" dirty="0" err="1" smtClean="0"/>
              <a:t>darstellen</a:t>
            </a:r>
            <a:r>
              <a:rPr lang="en-US" dirty="0" smtClean="0"/>
              <a:t>/</a:t>
            </a:r>
            <a:r>
              <a:rPr lang="en-US" dirty="0" err="1" smtClean="0"/>
              <a:t>aufbereiten</a:t>
            </a:r>
            <a:endParaRPr lang="en-US" dirty="0" smtClean="0"/>
          </a:p>
          <a:p>
            <a:r>
              <a:rPr lang="en-US" dirty="0" err="1" smtClean="0"/>
              <a:t>Hypothesen</a:t>
            </a:r>
            <a:r>
              <a:rPr lang="en-US" dirty="0" smtClean="0"/>
              <a:t> </a:t>
            </a:r>
            <a:r>
              <a:rPr lang="en-US" dirty="0" err="1" smtClean="0"/>
              <a:t>ueberpruefen</a:t>
            </a:r>
            <a:r>
              <a:rPr lang="en-US" dirty="0" smtClean="0"/>
              <a:t> (</a:t>
            </a:r>
            <a:r>
              <a:rPr lang="en-US" dirty="0" err="1" smtClean="0"/>
              <a:t>Inferenzstatistik</a:t>
            </a:r>
            <a:r>
              <a:rPr lang="en-US" dirty="0" smtClean="0"/>
              <a:t>, </a:t>
            </a:r>
            <a:r>
              <a:rPr lang="en-US" dirty="0" err="1" smtClean="0"/>
              <a:t>z.B</a:t>
            </a:r>
            <a:r>
              <a:rPr lang="en-US" dirty="0" smtClean="0"/>
              <a:t>. </a:t>
            </a:r>
            <a:r>
              <a:rPr lang="en-US" dirty="0" err="1" smtClean="0"/>
              <a:t>Signifikanztests</a:t>
            </a:r>
            <a:r>
              <a:rPr lang="en-US" dirty="0" smtClean="0"/>
              <a:t>)</a:t>
            </a:r>
          </a:p>
          <a:p>
            <a:pPr lvl="1"/>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67152464"/>
      </p:ext>
    </p:extLst>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Nullhypothese</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17</a:t>
            </a:fld>
            <a:endParaRPr lang="en-US"/>
          </a:p>
        </p:txBody>
      </p:sp>
      <p:sp>
        <p:nvSpPr>
          <p:cNvPr id="4" name="Content Placeholder 3"/>
          <p:cNvSpPr>
            <a:spLocks noGrp="1"/>
          </p:cNvSpPr>
          <p:nvPr>
            <p:ph sz="quarter" idx="1"/>
          </p:nvPr>
        </p:nvSpPr>
        <p:spPr/>
        <p:txBody>
          <a:bodyPr>
            <a:normAutofit/>
          </a:bodyPr>
          <a:lstStyle/>
          <a:p>
            <a:r>
              <a:rPr lang="en-US" dirty="0" err="1" smtClean="0"/>
              <a:t>Hypothesen</a:t>
            </a:r>
            <a:r>
              <a:rPr lang="en-US" dirty="0" smtClean="0"/>
              <a:t> </a:t>
            </a:r>
            <a:r>
              <a:rPr lang="en-US" dirty="0" err="1" smtClean="0"/>
              <a:t>koennen</a:t>
            </a:r>
            <a:r>
              <a:rPr lang="en-US" dirty="0" smtClean="0"/>
              <a:t> </a:t>
            </a:r>
            <a:r>
              <a:rPr lang="en-US" dirty="0" err="1" smtClean="0"/>
              <a:t>nur</a:t>
            </a:r>
            <a:r>
              <a:rPr lang="en-US" dirty="0" smtClean="0"/>
              <a:t> </a:t>
            </a:r>
            <a:r>
              <a:rPr lang="en-US" dirty="0" err="1" smtClean="0"/>
              <a:t>widerlegt</a:t>
            </a:r>
            <a:r>
              <a:rPr lang="en-US" dirty="0" smtClean="0"/>
              <a:t>, </a:t>
            </a:r>
            <a:r>
              <a:rPr lang="en-US" dirty="0" err="1" smtClean="0"/>
              <a:t>nicht</a:t>
            </a:r>
            <a:r>
              <a:rPr lang="en-US" dirty="0" smtClean="0"/>
              <a:t> </a:t>
            </a:r>
            <a:r>
              <a:rPr lang="en-US" dirty="0" err="1" smtClean="0"/>
              <a:t>bewiesen</a:t>
            </a:r>
            <a:r>
              <a:rPr lang="en-US" dirty="0" smtClean="0"/>
              <a:t> </a:t>
            </a:r>
            <a:r>
              <a:rPr lang="en-US" dirty="0" err="1" smtClean="0"/>
              <a:t>werden</a:t>
            </a:r>
            <a:endParaRPr lang="en-US" dirty="0" smtClean="0"/>
          </a:p>
          <a:p>
            <a:r>
              <a:rPr lang="en-US" dirty="0" err="1" smtClean="0"/>
              <a:t>Zur</a:t>
            </a:r>
            <a:r>
              <a:rPr lang="en-US" dirty="0" smtClean="0"/>
              <a:t> </a:t>
            </a:r>
            <a:r>
              <a:rPr lang="en-US" dirty="0" err="1" smtClean="0"/>
              <a:t>Hypothese</a:t>
            </a:r>
            <a:r>
              <a:rPr lang="en-US" dirty="0" smtClean="0"/>
              <a:t> </a:t>
            </a:r>
            <a:r>
              <a:rPr lang="en-US" dirty="0" err="1" smtClean="0"/>
              <a:t>wird</a:t>
            </a:r>
            <a:r>
              <a:rPr lang="en-US" dirty="0" smtClean="0"/>
              <a:t> </a:t>
            </a:r>
            <a:r>
              <a:rPr lang="en-US" dirty="0" err="1" smtClean="0"/>
              <a:t>eine</a:t>
            </a:r>
            <a:r>
              <a:rPr lang="en-US" dirty="0" smtClean="0"/>
              <a:t> alternative (</a:t>
            </a:r>
            <a:r>
              <a:rPr lang="en-US" dirty="0" err="1" smtClean="0"/>
              <a:t>widerspruchliche</a:t>
            </a:r>
            <a:r>
              <a:rPr lang="en-US" dirty="0" smtClean="0"/>
              <a:t>) </a:t>
            </a:r>
            <a:r>
              <a:rPr lang="en-US" dirty="0" err="1" smtClean="0"/>
              <a:t>Hypothese</a:t>
            </a:r>
            <a:r>
              <a:rPr lang="en-US" dirty="0" smtClean="0"/>
              <a:t> </a:t>
            </a:r>
            <a:r>
              <a:rPr lang="en-US" dirty="0" err="1" smtClean="0"/>
              <a:t>untersucht</a:t>
            </a:r>
            <a:r>
              <a:rPr lang="en-US" dirty="0" smtClean="0"/>
              <a:t>: die </a:t>
            </a:r>
            <a:r>
              <a:rPr lang="en-US" dirty="0" err="1" smtClean="0"/>
              <a:t>Nullhypothese</a:t>
            </a:r>
            <a:endParaRPr lang="en-US" dirty="0" smtClean="0"/>
          </a:p>
          <a:p>
            <a:pPr lvl="1"/>
            <a:r>
              <a:rPr lang="en-US" dirty="0" err="1" smtClean="0"/>
              <a:t>Hypothese</a:t>
            </a:r>
            <a:r>
              <a:rPr lang="en-US" dirty="0" smtClean="0"/>
              <a:t> h1: “</a:t>
            </a:r>
            <a:r>
              <a:rPr lang="en-US" dirty="0" err="1" smtClean="0"/>
              <a:t>Verfahren</a:t>
            </a:r>
            <a:r>
              <a:rPr lang="en-US" dirty="0" smtClean="0"/>
              <a:t> X </a:t>
            </a:r>
            <a:r>
              <a:rPr lang="en-US" dirty="0" err="1" smtClean="0"/>
              <a:t>verbessert</a:t>
            </a:r>
            <a:r>
              <a:rPr lang="en-US" dirty="0" smtClean="0"/>
              <a:t> die </a:t>
            </a:r>
            <a:r>
              <a:rPr lang="en-US" dirty="0" err="1" smtClean="0"/>
              <a:t>Lesbarkeit</a:t>
            </a:r>
            <a:r>
              <a:rPr lang="en-US" dirty="0" smtClean="0"/>
              <a:t>”</a:t>
            </a:r>
          </a:p>
          <a:p>
            <a:pPr lvl="1"/>
            <a:r>
              <a:rPr lang="en-US" dirty="0" err="1" smtClean="0"/>
              <a:t>Nullhypothese</a:t>
            </a:r>
            <a:r>
              <a:rPr lang="en-US" dirty="0" smtClean="0"/>
              <a:t> h0: “Die </a:t>
            </a:r>
            <a:r>
              <a:rPr lang="en-US" dirty="0" err="1" smtClean="0"/>
              <a:t>Lesbarkeit</a:t>
            </a:r>
            <a:r>
              <a:rPr lang="en-US" dirty="0" smtClean="0"/>
              <a:t> </a:t>
            </a:r>
            <a:r>
              <a:rPr lang="en-US" dirty="0" err="1" smtClean="0"/>
              <a:t>unterscheidet</a:t>
            </a:r>
            <a:r>
              <a:rPr lang="en-US" dirty="0" smtClean="0"/>
              <a:t> </a:t>
            </a:r>
            <a:r>
              <a:rPr lang="en-US" dirty="0" err="1" smtClean="0"/>
              <a:t>sich</a:t>
            </a:r>
            <a:r>
              <a:rPr lang="en-US" dirty="0" smtClean="0"/>
              <a:t> </a:t>
            </a:r>
            <a:r>
              <a:rPr lang="en-US" dirty="0" err="1" smtClean="0"/>
              <a:t>nicht</a:t>
            </a:r>
            <a:r>
              <a:rPr lang="en-US" dirty="0" smtClean="0"/>
              <a:t>”</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25136564"/>
      </p:ext>
    </p:extLst>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Entscheidungsphase</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18</a:t>
            </a:fld>
            <a:endParaRPr lang="en-US"/>
          </a:p>
        </p:txBody>
      </p:sp>
      <p:sp>
        <p:nvSpPr>
          <p:cNvPr id="4" name="Content Placeholder 3"/>
          <p:cNvSpPr>
            <a:spLocks noGrp="1"/>
          </p:cNvSpPr>
          <p:nvPr>
            <p:ph sz="quarter" idx="1"/>
          </p:nvPr>
        </p:nvSpPr>
        <p:spPr/>
        <p:txBody>
          <a:bodyPr>
            <a:normAutofit fontScale="92500"/>
          </a:bodyPr>
          <a:lstStyle/>
          <a:p>
            <a:r>
              <a:rPr lang="en-US" dirty="0" err="1" smtClean="0"/>
              <a:t>Statistisches</a:t>
            </a:r>
            <a:r>
              <a:rPr lang="en-US" dirty="0" smtClean="0"/>
              <a:t> </a:t>
            </a:r>
            <a:r>
              <a:rPr lang="en-US" dirty="0"/>
              <a:t>Test </a:t>
            </a:r>
            <a:r>
              <a:rPr lang="en-US" dirty="0" err="1"/>
              <a:t>widerlegen</a:t>
            </a:r>
            <a:r>
              <a:rPr lang="en-US" dirty="0"/>
              <a:t> die </a:t>
            </a:r>
            <a:r>
              <a:rPr lang="en-US" dirty="0" err="1"/>
              <a:t>Nullhypothese</a:t>
            </a:r>
            <a:r>
              <a:rPr lang="en-US" dirty="0"/>
              <a:t> </a:t>
            </a:r>
            <a:r>
              <a:rPr lang="en-US" dirty="0" err="1"/>
              <a:t>ueberzeugend</a:t>
            </a:r>
            <a:endParaRPr lang="en-US" dirty="0"/>
          </a:p>
          <a:p>
            <a:pPr lvl="1"/>
            <a:r>
              <a:rPr lang="en-US" dirty="0"/>
              <a:t>Interpretation </a:t>
            </a:r>
            <a:r>
              <a:rPr lang="en-US" dirty="0" err="1"/>
              <a:t>als</a:t>
            </a:r>
            <a:r>
              <a:rPr lang="en-US" dirty="0"/>
              <a:t> </a:t>
            </a:r>
            <a:r>
              <a:rPr lang="en-US" dirty="0" err="1"/>
              <a:t>Bestaetigung</a:t>
            </a:r>
            <a:r>
              <a:rPr lang="en-US" dirty="0"/>
              <a:t> </a:t>
            </a:r>
            <a:r>
              <a:rPr lang="en-US" dirty="0" err="1"/>
              <a:t>fuer</a:t>
            </a:r>
            <a:r>
              <a:rPr lang="en-US" dirty="0"/>
              <a:t> die </a:t>
            </a:r>
            <a:r>
              <a:rPr lang="en-US" dirty="0" err="1"/>
              <a:t>urspruengliche</a:t>
            </a:r>
            <a:r>
              <a:rPr lang="en-US" dirty="0"/>
              <a:t> </a:t>
            </a:r>
            <a:r>
              <a:rPr lang="en-US" dirty="0" err="1" smtClean="0"/>
              <a:t>Hypothese</a:t>
            </a:r>
            <a:endParaRPr lang="en-US" dirty="0" smtClean="0"/>
          </a:p>
          <a:p>
            <a:pPr lvl="1"/>
            <a:r>
              <a:rPr lang="en-US" dirty="0" smtClean="0"/>
              <a:t>“</a:t>
            </a:r>
            <a:r>
              <a:rPr lang="en-US" dirty="0" err="1" smtClean="0"/>
              <a:t>kein</a:t>
            </a:r>
            <a:r>
              <a:rPr lang="en-US" dirty="0" smtClean="0"/>
              <a:t> </a:t>
            </a:r>
            <a:r>
              <a:rPr lang="en-US" dirty="0" err="1" smtClean="0"/>
              <a:t>Grund</a:t>
            </a:r>
            <a:r>
              <a:rPr lang="en-US" dirty="0" smtClean="0"/>
              <a:t>, </a:t>
            </a:r>
            <a:r>
              <a:rPr lang="en-US" dirty="0" smtClean="0"/>
              <a:t>um an der </a:t>
            </a:r>
            <a:r>
              <a:rPr lang="en-US" dirty="0" err="1" smtClean="0"/>
              <a:t>Theorie</a:t>
            </a:r>
            <a:r>
              <a:rPr lang="en-US" dirty="0" smtClean="0"/>
              <a:t> </a:t>
            </a:r>
            <a:r>
              <a:rPr lang="en-US" dirty="0" err="1" smtClean="0"/>
              <a:t>zu</a:t>
            </a:r>
            <a:r>
              <a:rPr lang="en-US" dirty="0" smtClean="0"/>
              <a:t> </a:t>
            </a:r>
            <a:r>
              <a:rPr lang="en-US" dirty="0" err="1" smtClean="0"/>
              <a:t>zweifeln</a:t>
            </a:r>
            <a:r>
              <a:rPr lang="en-US" dirty="0" smtClean="0"/>
              <a:t>”</a:t>
            </a:r>
          </a:p>
          <a:p>
            <a:pPr lvl="1"/>
            <a:r>
              <a:rPr lang="en-US" dirty="0" err="1" smtClean="0"/>
              <a:t>Dennoch</a:t>
            </a:r>
            <a:r>
              <a:rPr lang="en-US" dirty="0" smtClean="0"/>
              <a:t>: </a:t>
            </a:r>
            <a:r>
              <a:rPr lang="en-US" dirty="0" err="1" smtClean="0"/>
              <a:t>Kein</a:t>
            </a:r>
            <a:r>
              <a:rPr lang="en-US" dirty="0" smtClean="0"/>
              <a:t> absoluter </a:t>
            </a:r>
            <a:r>
              <a:rPr lang="en-US" dirty="0" err="1" smtClean="0"/>
              <a:t>Beweis</a:t>
            </a:r>
            <a:r>
              <a:rPr lang="en-US" dirty="0" smtClean="0"/>
              <a:t> </a:t>
            </a:r>
            <a:r>
              <a:rPr lang="en-US" dirty="0" err="1" smtClean="0"/>
              <a:t>fuer</a:t>
            </a:r>
            <a:r>
              <a:rPr lang="en-US" dirty="0" smtClean="0"/>
              <a:t> </a:t>
            </a:r>
            <a:r>
              <a:rPr lang="en-US" dirty="0" err="1" smtClean="0"/>
              <a:t>Korrektheit</a:t>
            </a:r>
            <a:r>
              <a:rPr lang="en-US" dirty="0" smtClean="0"/>
              <a:t>!</a:t>
            </a:r>
          </a:p>
          <a:p>
            <a:pPr lvl="1"/>
            <a:r>
              <a:rPr lang="en-US" dirty="0" err="1" smtClean="0"/>
              <a:t>Bei</a:t>
            </a:r>
            <a:r>
              <a:rPr lang="en-US" dirty="0" smtClean="0"/>
              <a:t> </a:t>
            </a:r>
            <a:r>
              <a:rPr lang="en-US" dirty="0" err="1" smtClean="0"/>
              <a:t>wiederholter</a:t>
            </a:r>
            <a:r>
              <a:rPr lang="en-US" dirty="0" smtClean="0"/>
              <a:t> </a:t>
            </a:r>
            <a:r>
              <a:rPr lang="en-US" dirty="0" err="1" smtClean="0"/>
              <a:t>Bestaetigung</a:t>
            </a:r>
            <a:r>
              <a:rPr lang="en-US" dirty="0" smtClean="0"/>
              <a:t> </a:t>
            </a:r>
            <a:r>
              <a:rPr lang="en-US" dirty="0" err="1" smtClean="0"/>
              <a:t>zunehmende</a:t>
            </a:r>
            <a:r>
              <a:rPr lang="en-US" dirty="0" smtClean="0"/>
              <a:t> </a:t>
            </a:r>
            <a:r>
              <a:rPr lang="en-US" dirty="0" err="1" smtClean="0"/>
              <a:t>Akzeptanz</a:t>
            </a:r>
            <a:r>
              <a:rPr lang="en-US" dirty="0" smtClean="0"/>
              <a:t>, </a:t>
            </a:r>
            <a:r>
              <a:rPr lang="en-US" dirty="0" err="1" smtClean="0"/>
              <a:t>Aufnahme</a:t>
            </a:r>
            <a:r>
              <a:rPr lang="en-US" dirty="0" smtClean="0"/>
              <a:t> in die Praxis</a:t>
            </a:r>
          </a:p>
          <a:p>
            <a:r>
              <a:rPr lang="en-US" dirty="0" err="1" smtClean="0"/>
              <a:t>Statistischer</a:t>
            </a:r>
            <a:r>
              <a:rPr lang="en-US" dirty="0" smtClean="0"/>
              <a:t> Test </a:t>
            </a:r>
            <a:r>
              <a:rPr lang="en-US" dirty="0" err="1" smtClean="0"/>
              <a:t>widerlegt</a:t>
            </a:r>
            <a:r>
              <a:rPr lang="en-US" dirty="0" smtClean="0"/>
              <a:t> die </a:t>
            </a:r>
            <a:r>
              <a:rPr lang="en-US" dirty="0" err="1" smtClean="0"/>
              <a:t>Nullhypothese</a:t>
            </a:r>
            <a:r>
              <a:rPr lang="en-US" dirty="0" smtClean="0"/>
              <a:t> </a:t>
            </a:r>
            <a:r>
              <a:rPr lang="en-US" dirty="0" err="1" smtClean="0"/>
              <a:t>nicht</a:t>
            </a:r>
            <a:endParaRPr lang="en-US" dirty="0" smtClean="0"/>
          </a:p>
          <a:p>
            <a:pPr lvl="1"/>
            <a:r>
              <a:rPr lang="en-US" dirty="0" err="1" smtClean="0"/>
              <a:t>Untersuchung</a:t>
            </a:r>
            <a:r>
              <a:rPr lang="en-US" dirty="0" smtClean="0"/>
              <a:t> </a:t>
            </a:r>
            <a:r>
              <a:rPr lang="en-US" dirty="0"/>
              <a:t>war </a:t>
            </a:r>
            <a:r>
              <a:rPr lang="en-US" dirty="0" err="1"/>
              <a:t>nicht</a:t>
            </a:r>
            <a:r>
              <a:rPr lang="en-US" dirty="0"/>
              <a:t> </a:t>
            </a:r>
            <a:r>
              <a:rPr lang="en-US" dirty="0" err="1" smtClean="0"/>
              <a:t>geeignet</a:t>
            </a:r>
            <a:r>
              <a:rPr lang="en-US" dirty="0" smtClean="0"/>
              <a:t>, </a:t>
            </a:r>
            <a:r>
              <a:rPr lang="en-US" dirty="0"/>
              <a:t>die </a:t>
            </a:r>
            <a:r>
              <a:rPr lang="en-US" dirty="0" err="1"/>
              <a:t>Nullhypothese</a:t>
            </a:r>
            <a:r>
              <a:rPr lang="en-US" dirty="0"/>
              <a:t> </a:t>
            </a:r>
            <a:r>
              <a:rPr lang="en-US" dirty="0" err="1"/>
              <a:t>zu</a:t>
            </a:r>
            <a:r>
              <a:rPr lang="en-US" dirty="0"/>
              <a:t> </a:t>
            </a:r>
            <a:r>
              <a:rPr lang="en-US" dirty="0" err="1"/>
              <a:t>entkraeften</a:t>
            </a:r>
            <a:endParaRPr lang="en-US" dirty="0"/>
          </a:p>
          <a:p>
            <a:pPr lvl="1"/>
            <a:r>
              <a:rPr lang="en-US" dirty="0" err="1"/>
              <a:t>Fehler</a:t>
            </a:r>
            <a:r>
              <a:rPr lang="en-US" dirty="0"/>
              <a:t> in der </a:t>
            </a:r>
            <a:r>
              <a:rPr lang="en-US" dirty="0" err="1"/>
              <a:t>Untersuchung</a:t>
            </a:r>
            <a:r>
              <a:rPr lang="en-US" dirty="0"/>
              <a:t>?</a:t>
            </a:r>
          </a:p>
          <a:p>
            <a:pPr lvl="1"/>
            <a:r>
              <a:rPr lang="en-US" dirty="0" err="1"/>
              <a:t>Zweifel</a:t>
            </a:r>
            <a:r>
              <a:rPr lang="en-US" dirty="0"/>
              <a:t> an der </a:t>
            </a:r>
            <a:r>
              <a:rPr lang="en-US" dirty="0" err="1"/>
              <a:t>Allgemeingueltigkeit</a:t>
            </a:r>
            <a:r>
              <a:rPr lang="en-US" dirty="0"/>
              <a:t> der </a:t>
            </a:r>
            <a:r>
              <a:rPr lang="en-US" dirty="0" err="1"/>
              <a:t>urspr</a:t>
            </a:r>
            <a:r>
              <a:rPr lang="en-US" dirty="0"/>
              <a:t>. </a:t>
            </a:r>
            <a:r>
              <a:rPr lang="en-US" dirty="0" err="1" smtClean="0"/>
              <a:t>Hypothese</a:t>
            </a:r>
            <a:endParaRPr lang="en-US" dirty="0" smtClean="0"/>
          </a:p>
          <a:p>
            <a:pPr lvl="1"/>
            <a:r>
              <a:rPr lang="en-US" dirty="0" err="1" smtClean="0"/>
              <a:t>Ueberarbeiten</a:t>
            </a:r>
            <a:r>
              <a:rPr lang="en-US" dirty="0" smtClean="0"/>
              <a:t> </a:t>
            </a:r>
            <a:r>
              <a:rPr lang="en-US" dirty="0" err="1" smtClean="0"/>
              <a:t>der</a:t>
            </a:r>
            <a:r>
              <a:rPr lang="en-US" dirty="0" smtClean="0"/>
              <a:t> </a:t>
            </a:r>
            <a:r>
              <a:rPr lang="en-US" dirty="0" err="1" smtClean="0"/>
              <a:t>Hypothese</a:t>
            </a:r>
            <a:endParaRPr lang="de-DE" dirty="0" smtClean="0"/>
          </a:p>
          <a:p>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62492963"/>
      </p:ext>
    </p:extLst>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de-DE" dirty="0" smtClean="0"/>
              <a:t>Exhaustion</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19</a:t>
            </a:fld>
            <a:endParaRPr lang="en-US"/>
          </a:p>
        </p:txBody>
      </p:sp>
      <p:sp>
        <p:nvSpPr>
          <p:cNvPr id="4" name="Content Placeholder 3"/>
          <p:cNvSpPr>
            <a:spLocks noGrp="1"/>
          </p:cNvSpPr>
          <p:nvPr>
            <p:ph sz="quarter" idx="1"/>
          </p:nvPr>
        </p:nvSpPr>
        <p:spPr/>
        <p:txBody>
          <a:bodyPr/>
          <a:lstStyle/>
          <a:p>
            <a:r>
              <a:rPr lang="en-US" dirty="0" err="1" smtClean="0"/>
              <a:t>Modifikation</a:t>
            </a:r>
            <a:r>
              <a:rPr lang="en-US" dirty="0" smtClean="0"/>
              <a:t> </a:t>
            </a:r>
            <a:r>
              <a:rPr lang="en-US" dirty="0" err="1" smtClean="0"/>
              <a:t>einer</a:t>
            </a:r>
            <a:r>
              <a:rPr lang="en-US" dirty="0" smtClean="0"/>
              <a:t> </a:t>
            </a:r>
            <a:r>
              <a:rPr lang="en-US" dirty="0" err="1" smtClean="0"/>
              <a:t>Theorie</a:t>
            </a:r>
            <a:r>
              <a:rPr lang="en-US" dirty="0" smtClean="0"/>
              <a:t> </a:t>
            </a:r>
            <a:r>
              <a:rPr lang="en-US" dirty="0" err="1" smtClean="0"/>
              <a:t>durch</a:t>
            </a:r>
            <a:r>
              <a:rPr lang="en-US" dirty="0" smtClean="0"/>
              <a:t> </a:t>
            </a:r>
            <a:r>
              <a:rPr lang="en-US" dirty="0" err="1" smtClean="0"/>
              <a:t>falsifizierte</a:t>
            </a:r>
            <a:r>
              <a:rPr lang="en-US" dirty="0" smtClean="0"/>
              <a:t> </a:t>
            </a:r>
            <a:r>
              <a:rPr lang="en-US" dirty="0" err="1" smtClean="0"/>
              <a:t>Hypothese</a:t>
            </a:r>
            <a:endParaRPr lang="en-US" dirty="0" smtClean="0"/>
          </a:p>
          <a:p>
            <a:pPr lvl="1"/>
            <a:r>
              <a:rPr lang="en-US" dirty="0" smtClean="0"/>
              <a:t>“X </a:t>
            </a:r>
            <a:r>
              <a:rPr lang="en-US" dirty="0" err="1" smtClean="0"/>
              <a:t>verbessert</a:t>
            </a:r>
            <a:r>
              <a:rPr lang="en-US" dirty="0" smtClean="0"/>
              <a:t> die </a:t>
            </a:r>
            <a:r>
              <a:rPr lang="en-US" dirty="0" err="1" smtClean="0"/>
              <a:t>Lesbarkeit</a:t>
            </a:r>
            <a:r>
              <a:rPr lang="en-US" dirty="0" smtClean="0"/>
              <a:t> </a:t>
            </a:r>
            <a:r>
              <a:rPr lang="en-US" dirty="0" err="1" smtClean="0"/>
              <a:t>bei</a:t>
            </a:r>
            <a:r>
              <a:rPr lang="en-US" dirty="0" smtClean="0"/>
              <a:t> </a:t>
            </a:r>
            <a:r>
              <a:rPr lang="en-US" dirty="0" err="1" smtClean="0"/>
              <a:t>Probanden</a:t>
            </a:r>
            <a:r>
              <a:rPr lang="en-US" dirty="0" smtClean="0"/>
              <a:t> </a:t>
            </a:r>
            <a:r>
              <a:rPr lang="en-US" dirty="0" err="1" smtClean="0"/>
              <a:t>im</a:t>
            </a:r>
            <a:r>
              <a:rPr lang="en-US" dirty="0" smtClean="0"/>
              <a:t> 4. Semester in </a:t>
            </a:r>
            <a:r>
              <a:rPr lang="en-US" dirty="0" err="1" smtClean="0"/>
              <a:t>Programmiersprachen</a:t>
            </a:r>
            <a:r>
              <a:rPr lang="en-US" dirty="0" smtClean="0"/>
              <a:t> </a:t>
            </a:r>
            <a:r>
              <a:rPr lang="en-US" dirty="0" err="1" smtClean="0"/>
              <a:t>ausser</a:t>
            </a:r>
            <a:r>
              <a:rPr lang="en-US" dirty="0" smtClean="0"/>
              <a:t> Java”</a:t>
            </a:r>
          </a:p>
          <a:p>
            <a:r>
              <a:rPr lang="en-US" dirty="0" err="1" smtClean="0"/>
              <a:t>Durch</a:t>
            </a:r>
            <a:r>
              <a:rPr lang="en-US" dirty="0" smtClean="0"/>
              <a:t> </a:t>
            </a:r>
            <a:r>
              <a:rPr lang="en-US" dirty="0" err="1" smtClean="0"/>
              <a:t>wieviele</a:t>
            </a:r>
            <a:r>
              <a:rPr lang="en-US" dirty="0" smtClean="0"/>
              <a:t> </a:t>
            </a:r>
            <a:r>
              <a:rPr lang="en-US" dirty="0" err="1" smtClean="0"/>
              <a:t>Exhaustionen</a:t>
            </a:r>
            <a:r>
              <a:rPr lang="en-US" dirty="0" smtClean="0"/>
              <a:t> </a:t>
            </a:r>
            <a:r>
              <a:rPr lang="en-US" dirty="0" err="1" smtClean="0"/>
              <a:t>kann</a:t>
            </a:r>
            <a:r>
              <a:rPr lang="en-US" dirty="0" smtClean="0"/>
              <a:t> </a:t>
            </a:r>
            <a:r>
              <a:rPr lang="en-US" dirty="0" err="1" smtClean="0"/>
              <a:t>eine</a:t>
            </a:r>
            <a:r>
              <a:rPr lang="en-US" dirty="0" smtClean="0"/>
              <a:t> </a:t>
            </a:r>
            <a:r>
              <a:rPr lang="en-US" dirty="0" err="1" smtClean="0"/>
              <a:t>Theorie</a:t>
            </a:r>
            <a:r>
              <a:rPr lang="en-US" dirty="0" smtClean="0"/>
              <a:t> </a:t>
            </a:r>
            <a:r>
              <a:rPr lang="en-US" dirty="0" err="1" smtClean="0"/>
              <a:t>belastet</a:t>
            </a:r>
            <a:r>
              <a:rPr lang="en-US" dirty="0" smtClean="0"/>
              <a:t> </a:t>
            </a:r>
            <a:r>
              <a:rPr lang="en-US" dirty="0" err="1" smtClean="0"/>
              <a:t>werden</a:t>
            </a:r>
            <a:r>
              <a:rPr lang="en-US" dirty="0" smtClean="0"/>
              <a:t>?</a:t>
            </a:r>
          </a:p>
          <a:p>
            <a:pPr lvl="1"/>
            <a:r>
              <a:rPr lang="en-US" dirty="0" err="1" smtClean="0"/>
              <a:t>Informationsgehalt</a:t>
            </a:r>
            <a:r>
              <a:rPr lang="en-US" dirty="0" smtClean="0"/>
              <a:t> der </a:t>
            </a:r>
            <a:r>
              <a:rPr lang="en-US" dirty="0" err="1" smtClean="0"/>
              <a:t>Theorie</a:t>
            </a:r>
            <a:r>
              <a:rPr lang="en-US" dirty="0" smtClean="0"/>
              <a:t> </a:t>
            </a:r>
            <a:r>
              <a:rPr lang="en-US" dirty="0" err="1" smtClean="0"/>
              <a:t>geht</a:t>
            </a:r>
            <a:r>
              <a:rPr lang="en-US" dirty="0" smtClean="0"/>
              <a:t> </a:t>
            </a:r>
            <a:r>
              <a:rPr lang="en-US" dirty="0" err="1" smtClean="0"/>
              <a:t>gegen</a:t>
            </a:r>
            <a:r>
              <a:rPr lang="en-US" dirty="0" smtClean="0"/>
              <a:t> Null</a:t>
            </a:r>
          </a:p>
          <a:p>
            <a:pPr lvl="1"/>
            <a:r>
              <a:rPr lang="en-US" dirty="0" err="1" smtClean="0"/>
              <a:t>Interesse</a:t>
            </a:r>
            <a:r>
              <a:rPr lang="en-US" dirty="0" smtClean="0"/>
              <a:t> an </a:t>
            </a:r>
            <a:r>
              <a:rPr lang="en-US" dirty="0" err="1" smtClean="0"/>
              <a:t>Theorie</a:t>
            </a:r>
            <a:r>
              <a:rPr lang="en-US" dirty="0" smtClean="0"/>
              <a:t> </a:t>
            </a:r>
            <a:r>
              <a:rPr lang="en-US" dirty="0" err="1" smtClean="0"/>
              <a:t>laesst</a:t>
            </a:r>
            <a:r>
              <a:rPr lang="en-US" dirty="0" smtClean="0"/>
              <a:t> </a:t>
            </a:r>
            <a:r>
              <a:rPr lang="en-US" dirty="0" err="1" smtClean="0"/>
              <a:t>bei</a:t>
            </a:r>
            <a:r>
              <a:rPr lang="en-US" dirty="0" smtClean="0"/>
              <a:t> </a:t>
            </a:r>
            <a:r>
              <a:rPr lang="en-US" dirty="0" err="1" smtClean="0"/>
              <a:t>mehrfacher</a:t>
            </a:r>
            <a:r>
              <a:rPr lang="en-US" dirty="0" smtClean="0"/>
              <a:t> </a:t>
            </a:r>
            <a:r>
              <a:rPr lang="en-US" dirty="0" err="1" smtClean="0"/>
              <a:t>Falsifikation</a:t>
            </a:r>
            <a:r>
              <a:rPr lang="en-US" dirty="0" smtClean="0"/>
              <a:t>/Exhaustion </a:t>
            </a:r>
            <a:r>
              <a:rPr lang="en-US" dirty="0" err="1" smtClean="0"/>
              <a:t>nach</a:t>
            </a:r>
            <a:r>
              <a:rPr lang="en-US" dirty="0" smtClean="0"/>
              <a:t>, </a:t>
            </a:r>
            <a:r>
              <a:rPr lang="en-US" dirty="0" err="1" smtClean="0"/>
              <a:t>Alternativen</a:t>
            </a:r>
            <a:r>
              <a:rPr lang="en-US" dirty="0" smtClean="0"/>
              <a:t> </a:t>
            </a:r>
            <a:r>
              <a:rPr lang="en-US" dirty="0" err="1" smtClean="0"/>
              <a:t>werden</a:t>
            </a:r>
            <a:r>
              <a:rPr lang="en-US" dirty="0" smtClean="0"/>
              <a:t> </a:t>
            </a:r>
            <a:r>
              <a:rPr lang="en-US" dirty="0" err="1" smtClean="0"/>
              <a:t>gesucht</a:t>
            </a:r>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70116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Kontext</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2</a:t>
            </a:fld>
            <a:endParaRPr lang="en-US"/>
          </a:p>
        </p:txBody>
      </p:sp>
      <p:sp>
        <p:nvSpPr>
          <p:cNvPr id="4" name="Content Placeholder 3"/>
          <p:cNvSpPr>
            <a:spLocks noGrp="1"/>
          </p:cNvSpPr>
          <p:nvPr>
            <p:ph sz="quarter" idx="1"/>
          </p:nvPr>
        </p:nvSpPr>
        <p:spPr/>
        <p:txBody>
          <a:bodyPr/>
          <a:lstStyle/>
          <a:p>
            <a:r>
              <a:rPr lang="en-US" dirty="0" err="1" smtClean="0"/>
              <a:t>Bisher</a:t>
            </a:r>
            <a:r>
              <a:rPr lang="en-US" dirty="0" smtClean="0"/>
              <a:t>: </a:t>
            </a:r>
            <a:r>
              <a:rPr lang="en-US" dirty="0" err="1" smtClean="0"/>
              <a:t>Performancemessungen</a:t>
            </a:r>
            <a:endParaRPr lang="en-US" dirty="0" smtClean="0"/>
          </a:p>
          <a:p>
            <a:r>
              <a:rPr lang="en-US" dirty="0" err="1" smtClean="0"/>
              <a:t>Relativ</a:t>
            </a:r>
            <a:r>
              <a:rPr lang="en-US" dirty="0" smtClean="0"/>
              <a:t> </a:t>
            </a:r>
            <a:r>
              <a:rPr lang="en-US" dirty="0" err="1" smtClean="0"/>
              <a:t>einfach</a:t>
            </a:r>
            <a:endParaRPr lang="en-US" dirty="0" smtClean="0"/>
          </a:p>
          <a:p>
            <a:pPr lvl="1"/>
            <a:r>
              <a:rPr lang="en-US" dirty="0" smtClean="0"/>
              <a:t>rel. </a:t>
            </a:r>
            <a:r>
              <a:rPr lang="en-US" dirty="0" err="1" smtClean="0"/>
              <a:t>geringer</a:t>
            </a:r>
            <a:r>
              <a:rPr lang="en-US" dirty="0" smtClean="0"/>
              <a:t> </a:t>
            </a:r>
            <a:r>
              <a:rPr lang="en-US" dirty="0" err="1" smtClean="0"/>
              <a:t>Aufwand</a:t>
            </a:r>
            <a:r>
              <a:rPr lang="en-US" dirty="0" smtClean="0"/>
              <a:t>, </a:t>
            </a:r>
            <a:r>
              <a:rPr lang="en-US" dirty="0" err="1" smtClean="0"/>
              <a:t>automatisierbar</a:t>
            </a:r>
            <a:r>
              <a:rPr lang="en-US" dirty="0" smtClean="0"/>
              <a:t>, oft </a:t>
            </a:r>
            <a:r>
              <a:rPr lang="en-US" dirty="0" err="1" smtClean="0"/>
              <a:t>wiederholbar</a:t>
            </a:r>
            <a:endParaRPr lang="en-US" dirty="0" smtClean="0"/>
          </a:p>
          <a:p>
            <a:pPr lvl="1"/>
            <a:r>
              <a:rPr lang="en-US" dirty="0" err="1" smtClean="0"/>
              <a:t>klare</a:t>
            </a:r>
            <a:r>
              <a:rPr lang="en-US" dirty="0" smtClean="0"/>
              <a:t> </a:t>
            </a:r>
            <a:r>
              <a:rPr lang="en-US" dirty="0" err="1" smtClean="0"/>
              <a:t>objektive</a:t>
            </a:r>
            <a:r>
              <a:rPr lang="en-US" dirty="0" smtClean="0"/>
              <a:t> </a:t>
            </a:r>
            <a:r>
              <a:rPr lang="en-US" dirty="0" err="1" smtClean="0"/>
              <a:t>Messverfahren</a:t>
            </a:r>
            <a:r>
              <a:rPr lang="en-US" dirty="0" smtClean="0"/>
              <a:t> (</a:t>
            </a:r>
            <a:r>
              <a:rPr lang="en-US" dirty="0" err="1" smtClean="0"/>
              <a:t>Zeit</a:t>
            </a:r>
            <a:r>
              <a:rPr lang="en-US" dirty="0" smtClean="0"/>
              <a:t>, </a:t>
            </a:r>
            <a:r>
              <a:rPr lang="en-US" dirty="0" err="1" smtClean="0"/>
              <a:t>Speicher</a:t>
            </a:r>
            <a:r>
              <a:rPr lang="en-US" dirty="0" smtClean="0"/>
              <a:t>)</a:t>
            </a:r>
          </a:p>
          <a:p>
            <a:pPr lvl="1"/>
            <a:r>
              <a:rPr lang="en-US" dirty="0" err="1" smtClean="0"/>
              <a:t>kaum</a:t>
            </a:r>
            <a:r>
              <a:rPr lang="en-US" dirty="0" smtClean="0"/>
              <a:t> </a:t>
            </a:r>
            <a:r>
              <a:rPr lang="en-US" dirty="0" err="1" smtClean="0"/>
              <a:t>menschlicher</a:t>
            </a:r>
            <a:r>
              <a:rPr lang="en-US" dirty="0" smtClean="0"/>
              <a:t> </a:t>
            </a:r>
            <a:r>
              <a:rPr lang="en-US" dirty="0" err="1" smtClean="0"/>
              <a:t>Einfluss</a:t>
            </a:r>
            <a:r>
              <a:rPr lang="en-US" dirty="0" smtClean="0"/>
              <a:t> (</a:t>
            </a:r>
            <a:r>
              <a:rPr lang="en-US" dirty="0" err="1" smtClean="0"/>
              <a:t>eher</a:t>
            </a:r>
            <a:r>
              <a:rPr lang="en-US" dirty="0" smtClean="0"/>
              <a:t> </a:t>
            </a:r>
            <a:r>
              <a:rPr lang="en-US" dirty="0" err="1" smtClean="0"/>
              <a:t>technische</a:t>
            </a:r>
            <a:r>
              <a:rPr lang="en-US" dirty="0" smtClean="0"/>
              <a:t> </a:t>
            </a:r>
            <a:r>
              <a:rPr lang="en-US" dirty="0" err="1" smtClean="0"/>
              <a:t>Stoervariablen</a:t>
            </a:r>
            <a:r>
              <a:rPr lang="de-DE" dirty="0" smtClean="0"/>
              <a:t>)</a:t>
            </a:r>
          </a:p>
          <a:p>
            <a:r>
              <a:rPr lang="en-US" dirty="0" err="1" smtClean="0"/>
              <a:t>Aber</a:t>
            </a:r>
            <a:r>
              <a:rPr lang="en-US" dirty="0" smtClean="0"/>
              <a:t>:</a:t>
            </a:r>
          </a:p>
          <a:p>
            <a:pPr lvl="1"/>
            <a:r>
              <a:rPr lang="en-US" dirty="0" err="1" smtClean="0"/>
              <a:t>Lesbarkeit</a:t>
            </a:r>
            <a:r>
              <a:rPr lang="en-US" dirty="0" smtClean="0"/>
              <a:t> und </a:t>
            </a:r>
            <a:r>
              <a:rPr lang="en-US" dirty="0" err="1" smtClean="0"/>
              <a:t>Verstaendlichkeit</a:t>
            </a:r>
            <a:r>
              <a:rPr lang="en-US" dirty="0" smtClean="0"/>
              <a:t> von </a:t>
            </a:r>
            <a:r>
              <a:rPr lang="en-US" dirty="0" err="1" smtClean="0"/>
              <a:t>Quelltext</a:t>
            </a:r>
            <a:r>
              <a:rPr lang="en-US" dirty="0" smtClean="0"/>
              <a:t>?</a:t>
            </a:r>
          </a:p>
          <a:p>
            <a:pPr lvl="1"/>
            <a:r>
              <a:rPr lang="en-US" dirty="0" err="1" smtClean="0"/>
              <a:t>Korrektheit</a:t>
            </a:r>
            <a:r>
              <a:rPr lang="en-US" dirty="0" smtClean="0"/>
              <a:t> von </a:t>
            </a:r>
            <a:r>
              <a:rPr lang="en-US" dirty="0" err="1" smtClean="0"/>
              <a:t>Quelltext</a:t>
            </a:r>
            <a:r>
              <a:rPr lang="en-US" dirty="0" smtClean="0"/>
              <a:t>?</a:t>
            </a:r>
          </a:p>
          <a:p>
            <a:pPr lvl="1"/>
            <a:r>
              <a:rPr lang="en-US" dirty="0" err="1" smtClean="0"/>
              <a:t>Qualitaet</a:t>
            </a:r>
            <a:r>
              <a:rPr lang="en-US" dirty="0" smtClean="0"/>
              <a:t> von </a:t>
            </a:r>
            <a:r>
              <a:rPr lang="en-US" dirty="0" err="1" smtClean="0"/>
              <a:t>Vorschlaegen</a:t>
            </a:r>
            <a:r>
              <a:rPr lang="en-US" dirty="0" smtClean="0"/>
              <a:t> </a:t>
            </a:r>
            <a:r>
              <a:rPr lang="en-US" dirty="0" err="1" smtClean="0"/>
              <a:t>fuer</a:t>
            </a:r>
            <a:r>
              <a:rPr lang="en-US" dirty="0" smtClean="0"/>
              <a:t> </a:t>
            </a:r>
            <a:r>
              <a:rPr lang="en-US" dirty="0" err="1" smtClean="0"/>
              <a:t>Autovervollstaendigung</a:t>
            </a:r>
            <a:r>
              <a:rPr lang="en-US" dirty="0" smtClean="0"/>
              <a:t>?</a:t>
            </a:r>
          </a:p>
          <a:p>
            <a:pPr lvl="1"/>
            <a:r>
              <a:rPr lang="en-US" dirty="0" err="1" smtClean="0"/>
              <a:t>Softwareentwicklungskosten</a:t>
            </a:r>
            <a:r>
              <a:rPr lang="en-US" dirty="0" smtClean="0"/>
              <a:t> und </a:t>
            </a:r>
            <a:r>
              <a:rPr lang="en-US" dirty="0" err="1" smtClean="0"/>
              <a:t>Wartungskosten</a:t>
            </a:r>
            <a:r>
              <a:rPr lang="en-US" dirty="0" smtClean="0"/>
              <a:t>?</a:t>
            </a:r>
          </a:p>
          <a:p>
            <a:pPr lvl="1"/>
            <a:r>
              <a:rPr lang="en-US" dirty="0" err="1" smtClean="0"/>
              <a:t>Entwicklerproduktivitaet</a:t>
            </a:r>
            <a:r>
              <a:rPr lang="en-US" dirty="0" smtClean="0"/>
              <a:t>?</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93463049"/>
      </p:ext>
    </p:extLst>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120A1DE-653D-4572-B368-446231BC2768}" type="slidenum">
              <a:rPr lang="en-US" smtClean="0"/>
              <a:pPr/>
              <a:t>20</a:t>
            </a:fld>
            <a:endParaRPr lang="en-US" dirty="0"/>
          </a:p>
        </p:txBody>
      </p:sp>
      <p:sp>
        <p:nvSpPr>
          <p:cNvPr id="4" name="Content Placeholder 3"/>
          <p:cNvSpPr>
            <a:spLocks noGrp="1"/>
          </p:cNvSpPr>
          <p:nvPr>
            <p:ph sz="quarter" idx="4294967295"/>
          </p:nvPr>
        </p:nvSpPr>
        <p:spPr>
          <a:xfrm>
            <a:off x="539552" y="269627"/>
            <a:ext cx="8280920" cy="5967685"/>
          </a:xfrm>
        </p:spPr>
        <p:txBody>
          <a:bodyPr>
            <a:noAutofit/>
          </a:bodyPr>
          <a:lstStyle/>
          <a:p>
            <a:pPr algn="just"/>
            <a:r>
              <a:rPr lang="de-DE" sz="2800" dirty="0" smtClean="0"/>
              <a:t>“So ist die empirische Basis der objektiven Wissenschaft nichts ‘Absolutes’; die Wissenschaft baut nicht auf Felsengrund. Es ist eher ein Sumpfland, über dem sich die kühne Konstruktion ihrer Theorien erhebt; sie ist ein Pfeilerbau, dessen Pfeiler sich von oben her in den Sumpf senken – aber nicht bis zu einem natürlichen ‘gegebene’ Grund. Denn nicht deshalb hört man auf, die Pfeiler tiefer hineinzutreiben, weil man auf eine feste Schicht gestoßen ist: Wenn man hofft das sie das Gebäude tragen werden, beschließt man, sich vorläufig mit der Festigkeit der Pfeiler zu begnügen.” </a:t>
            </a:r>
          </a:p>
          <a:p>
            <a:pPr marL="0" indent="0" algn="r">
              <a:buNone/>
            </a:pPr>
            <a:r>
              <a:rPr lang="de-DE" sz="2800" dirty="0" smtClean="0"/>
              <a:t>(Popper, 1966)</a:t>
            </a:r>
            <a:endParaRPr lang="de-DE" sz="28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118749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Fishing for Results</a:t>
            </a:r>
            <a:endParaRPr lang="de-DE" dirty="0"/>
          </a:p>
        </p:txBody>
      </p:sp>
      <p:sp>
        <p:nvSpPr>
          <p:cNvPr id="3" name="Text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2"/>
          </p:nvPr>
        </p:nvSpPr>
        <p:spPr/>
        <p:txBody>
          <a:bodyPr/>
          <a:lstStyle/>
          <a:p>
            <a:fld id="{5120A1DE-653D-4572-B368-446231BC2768}" type="slidenum">
              <a:rPr lang="en-US" smtClean="0"/>
              <a:pPr/>
              <a:t>21</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164647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Erkundungsexperiment</a:t>
            </a:r>
            <a:r>
              <a:rPr lang="en-US" dirty="0" smtClean="0"/>
              <a:t> vs. </a:t>
            </a:r>
            <a:r>
              <a:rPr lang="en-US" dirty="0" err="1" smtClean="0"/>
              <a:t>Inferenzstatistik</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22</a:t>
            </a:fld>
            <a:endParaRPr lang="en-US"/>
          </a:p>
        </p:txBody>
      </p:sp>
      <p:sp>
        <p:nvSpPr>
          <p:cNvPr id="4" name="Content Placeholder 3"/>
          <p:cNvSpPr>
            <a:spLocks noGrp="1"/>
          </p:cNvSpPr>
          <p:nvPr>
            <p:ph sz="quarter" idx="1"/>
          </p:nvPr>
        </p:nvSpPr>
        <p:spPr/>
        <p:txBody>
          <a:bodyPr>
            <a:normAutofit/>
          </a:bodyPr>
          <a:lstStyle/>
          <a:p>
            <a:r>
              <a:rPr lang="en-US" dirty="0" err="1" smtClean="0"/>
              <a:t>Erkundungsexperiment</a:t>
            </a:r>
            <a:r>
              <a:rPr lang="en-US" dirty="0"/>
              <a:t> </a:t>
            </a:r>
            <a:r>
              <a:rPr lang="en-US" dirty="0" err="1" smtClean="0"/>
              <a:t>zur</a:t>
            </a:r>
            <a:r>
              <a:rPr lang="en-US" dirty="0" smtClean="0"/>
              <a:t> </a:t>
            </a:r>
            <a:r>
              <a:rPr lang="en-US" dirty="0" err="1" smtClean="0"/>
              <a:t>Bildung</a:t>
            </a:r>
            <a:r>
              <a:rPr lang="en-US" dirty="0" smtClean="0"/>
              <a:t> von </a:t>
            </a:r>
            <a:r>
              <a:rPr lang="en-US" dirty="0" err="1" smtClean="0"/>
              <a:t>Theorien</a:t>
            </a:r>
            <a:endParaRPr lang="en-US" dirty="0" smtClean="0"/>
          </a:p>
          <a:p>
            <a:pPr lvl="1"/>
            <a:r>
              <a:rPr lang="en-US" dirty="0" err="1" smtClean="0"/>
              <a:t>Daten</a:t>
            </a:r>
            <a:r>
              <a:rPr lang="en-US" dirty="0" smtClean="0"/>
              <a:t> </a:t>
            </a:r>
            <a:r>
              <a:rPr lang="en-US" dirty="0" err="1" smtClean="0"/>
              <a:t>erheben</a:t>
            </a:r>
            <a:r>
              <a:rPr lang="en-US" dirty="0" smtClean="0"/>
              <a:t>, </a:t>
            </a:r>
            <a:r>
              <a:rPr lang="en-US" dirty="0" smtClean="0"/>
              <a:t>um </a:t>
            </a:r>
            <a:r>
              <a:rPr lang="en-US" dirty="0" err="1" smtClean="0"/>
              <a:t>Hypothesen</a:t>
            </a:r>
            <a:r>
              <a:rPr lang="en-US" dirty="0" smtClean="0"/>
              <a:t> </a:t>
            </a:r>
            <a:r>
              <a:rPr lang="en-US" dirty="0" err="1" smtClean="0"/>
              <a:t>zu</a:t>
            </a:r>
            <a:r>
              <a:rPr lang="en-US" dirty="0" smtClean="0"/>
              <a:t> </a:t>
            </a:r>
            <a:r>
              <a:rPr lang="en-US" dirty="0" err="1" smtClean="0"/>
              <a:t>formulieren</a:t>
            </a:r>
            <a:endParaRPr lang="en-US" dirty="0" smtClean="0"/>
          </a:p>
          <a:p>
            <a:pPr lvl="1"/>
            <a:r>
              <a:rPr lang="en-US" dirty="0" smtClean="0"/>
              <a:t>In </a:t>
            </a:r>
            <a:r>
              <a:rPr lang="en-US" dirty="0" err="1" smtClean="0"/>
              <a:t>erhobenen</a:t>
            </a:r>
            <a:r>
              <a:rPr lang="en-US" dirty="0" smtClean="0"/>
              <a:t> </a:t>
            </a:r>
            <a:r>
              <a:rPr lang="en-US" dirty="0" err="1" smtClean="0"/>
              <a:t>Daten</a:t>
            </a:r>
            <a:r>
              <a:rPr lang="en-US" dirty="0" smtClean="0"/>
              <a:t> </a:t>
            </a:r>
            <a:r>
              <a:rPr lang="en-US" dirty="0" err="1" smtClean="0"/>
              <a:t>nach</a:t>
            </a:r>
            <a:r>
              <a:rPr lang="en-US" dirty="0" smtClean="0"/>
              <a:t> </a:t>
            </a:r>
            <a:r>
              <a:rPr lang="en-US" dirty="0" err="1" smtClean="0"/>
              <a:t>Z</a:t>
            </a:r>
            <a:r>
              <a:rPr lang="en-US" dirty="0" err="1" smtClean="0"/>
              <a:t>usammenhaengen</a:t>
            </a:r>
            <a:r>
              <a:rPr lang="en-US" dirty="0" smtClean="0"/>
              <a:t> </a:t>
            </a:r>
            <a:r>
              <a:rPr lang="en-US" dirty="0" err="1" smtClean="0"/>
              <a:t>suchen</a:t>
            </a:r>
            <a:endParaRPr lang="en-US" dirty="0" smtClean="0"/>
          </a:p>
          <a:p>
            <a:r>
              <a:rPr lang="en-US" dirty="0" err="1" smtClean="0"/>
              <a:t>Inferenzstatistik</a:t>
            </a:r>
            <a:endParaRPr lang="en-US" dirty="0" smtClean="0"/>
          </a:p>
          <a:p>
            <a:pPr lvl="1"/>
            <a:r>
              <a:rPr lang="en-US" dirty="0" err="1" smtClean="0"/>
              <a:t>Ueberpruefung</a:t>
            </a:r>
            <a:r>
              <a:rPr lang="en-US" dirty="0" smtClean="0"/>
              <a:t> von </a:t>
            </a:r>
            <a:r>
              <a:rPr lang="en-US" dirty="0" err="1" smtClean="0"/>
              <a:t>Hypothesen</a:t>
            </a:r>
            <a:endParaRPr lang="en-US" dirty="0" smtClean="0"/>
          </a:p>
          <a:p>
            <a:pPr lvl="1"/>
            <a:endParaRPr lang="en-US" dirty="0"/>
          </a:p>
          <a:p>
            <a:r>
              <a:rPr lang="en-US" b="1" dirty="0" err="1" smtClean="0"/>
              <a:t>Wichtig</a:t>
            </a:r>
            <a:r>
              <a:rPr lang="en-US" b="1" dirty="0" smtClean="0"/>
              <a:t>: </a:t>
            </a:r>
            <a:r>
              <a:rPr lang="en-US" dirty="0" err="1" smtClean="0"/>
              <a:t>Bildung</a:t>
            </a:r>
            <a:r>
              <a:rPr lang="en-US" dirty="0" smtClean="0"/>
              <a:t> der </a:t>
            </a:r>
            <a:r>
              <a:rPr lang="en-US" dirty="0" err="1" smtClean="0"/>
              <a:t>Hypothese</a:t>
            </a:r>
            <a:r>
              <a:rPr lang="en-US" dirty="0" smtClean="0"/>
              <a:t> und </a:t>
            </a:r>
            <a:r>
              <a:rPr lang="en-US" dirty="0" err="1" smtClean="0"/>
              <a:t>Ueberpruefen</a:t>
            </a:r>
            <a:r>
              <a:rPr lang="en-US" dirty="0" smtClean="0"/>
              <a:t> </a:t>
            </a:r>
            <a:r>
              <a:rPr lang="en-US" dirty="0" err="1" smtClean="0"/>
              <a:t>der</a:t>
            </a:r>
            <a:r>
              <a:rPr lang="en-US" dirty="0" smtClean="0"/>
              <a:t> </a:t>
            </a:r>
            <a:r>
              <a:rPr lang="en-US" dirty="0" err="1" smtClean="0"/>
              <a:t>Hypothese</a:t>
            </a:r>
            <a:r>
              <a:rPr lang="en-US" dirty="0" smtClean="0"/>
              <a:t> auf </a:t>
            </a:r>
            <a:r>
              <a:rPr lang="en-US" dirty="0" err="1" smtClean="0"/>
              <a:t>unterschiedlichen</a:t>
            </a:r>
            <a:r>
              <a:rPr lang="en-US" dirty="0" smtClean="0"/>
              <a:t> </a:t>
            </a:r>
            <a:r>
              <a:rPr lang="en-US" dirty="0" err="1" smtClean="0"/>
              <a:t>Daten</a:t>
            </a:r>
            <a:endParaRPr lang="en-US" dirty="0" smtClean="0"/>
          </a:p>
          <a:p>
            <a:pPr lvl="1"/>
            <a:r>
              <a:rPr lang="en-US" dirty="0" err="1"/>
              <a:t>Kann</a:t>
            </a:r>
            <a:r>
              <a:rPr lang="en-US" dirty="0"/>
              <a:t> </a:t>
            </a:r>
            <a:r>
              <a:rPr lang="en-US" dirty="0" err="1"/>
              <a:t>sonst</a:t>
            </a:r>
            <a:r>
              <a:rPr lang="en-US" dirty="0"/>
              <a:t> </a:t>
            </a:r>
            <a:r>
              <a:rPr lang="en-US" dirty="0" err="1"/>
              <a:t>leicht</a:t>
            </a:r>
            <a:r>
              <a:rPr lang="en-US" dirty="0"/>
              <a:t> </a:t>
            </a:r>
            <a:r>
              <a:rPr lang="en-US" dirty="0" err="1"/>
              <a:t>zufaellige</a:t>
            </a:r>
            <a:r>
              <a:rPr lang="en-US" dirty="0"/>
              <a:t> </a:t>
            </a:r>
            <a:r>
              <a:rPr lang="en-US" dirty="0" err="1"/>
              <a:t>Zusammenhaenge</a:t>
            </a:r>
            <a:r>
              <a:rPr lang="en-US" dirty="0"/>
              <a:t> </a:t>
            </a:r>
            <a:r>
              <a:rPr lang="en-US" dirty="0" err="1"/>
              <a:t>belegen</a:t>
            </a:r>
            <a:endParaRPr lang="de-DE" dirty="0"/>
          </a:p>
          <a:p>
            <a:pPr lvl="1"/>
            <a:r>
              <a:rPr lang="en-US" dirty="0" err="1" smtClean="0"/>
              <a:t>Suchen</a:t>
            </a:r>
            <a:r>
              <a:rPr lang="en-US" dirty="0" smtClean="0"/>
              <a:t> und</a:t>
            </a:r>
            <a:r>
              <a:rPr lang="en-US" dirty="0" smtClean="0"/>
              <a:t> </a:t>
            </a:r>
            <a:r>
              <a:rPr lang="en-US" dirty="0" err="1" smtClean="0"/>
              <a:t>b</a:t>
            </a:r>
            <a:r>
              <a:rPr lang="en-US" dirty="0" err="1" smtClean="0"/>
              <a:t>elegen</a:t>
            </a:r>
            <a:r>
              <a:rPr lang="en-US" dirty="0" smtClean="0"/>
              <a:t> </a:t>
            </a:r>
            <a:r>
              <a:rPr lang="en-US" dirty="0" smtClean="0"/>
              <a:t>von </a:t>
            </a:r>
            <a:r>
              <a:rPr lang="en-US" dirty="0" err="1" smtClean="0"/>
              <a:t>Zusammenhaengen</a:t>
            </a:r>
            <a:r>
              <a:rPr lang="en-US" dirty="0" smtClean="0"/>
              <a:t> in den </a:t>
            </a:r>
            <a:r>
              <a:rPr lang="en-US" dirty="0" err="1" smtClean="0"/>
              <a:t>gleichen</a:t>
            </a:r>
            <a:r>
              <a:rPr lang="en-US" dirty="0" smtClean="0"/>
              <a:t> </a:t>
            </a:r>
            <a:r>
              <a:rPr lang="en-US" dirty="0" err="1" smtClean="0"/>
              <a:t>Daten</a:t>
            </a:r>
            <a:r>
              <a:rPr lang="en-US" dirty="0" smtClean="0"/>
              <a:t> </a:t>
            </a:r>
            <a:r>
              <a:rPr lang="en-US" dirty="0" err="1" smtClean="0"/>
              <a:t>ist</a:t>
            </a:r>
            <a:r>
              <a:rPr lang="en-US" dirty="0" smtClean="0"/>
              <a:t> </a:t>
            </a:r>
            <a:r>
              <a:rPr lang="en-US" dirty="0" err="1" smtClean="0"/>
              <a:t>unwissenschaftlich</a:t>
            </a:r>
            <a:endParaRPr lang="en-US" dirty="0" smtClean="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91140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Fishing for Results</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23</a:t>
            </a:fld>
            <a:endParaRPr lang="en-US"/>
          </a:p>
        </p:txBody>
      </p:sp>
      <p:sp>
        <p:nvSpPr>
          <p:cNvPr id="4" name="Content Placeholder 3"/>
          <p:cNvSpPr>
            <a:spLocks noGrp="1"/>
          </p:cNvSpPr>
          <p:nvPr>
            <p:ph sz="quarter" idx="1"/>
          </p:nvPr>
        </p:nvSpPr>
        <p:spPr>
          <a:xfrm>
            <a:off x="457200" y="1219200"/>
            <a:ext cx="5987008" cy="4937760"/>
          </a:xfrm>
        </p:spPr>
        <p:txBody>
          <a:bodyPr/>
          <a:lstStyle/>
          <a:p>
            <a:r>
              <a:rPr lang="en-US" dirty="0" err="1" smtClean="0"/>
              <a:t>Irgendwelche</a:t>
            </a:r>
            <a:r>
              <a:rPr lang="en-US" dirty="0" smtClean="0"/>
              <a:t> </a:t>
            </a:r>
            <a:r>
              <a:rPr lang="en-US" dirty="0" err="1" smtClean="0"/>
              <a:t>statistisch</a:t>
            </a:r>
            <a:r>
              <a:rPr lang="en-US" dirty="0" smtClean="0"/>
              <a:t> </a:t>
            </a:r>
            <a:r>
              <a:rPr lang="en-US" dirty="0" err="1" smtClean="0"/>
              <a:t>signifikanten</a:t>
            </a:r>
            <a:r>
              <a:rPr lang="en-US" dirty="0" smtClean="0"/>
              <a:t> </a:t>
            </a:r>
            <a:r>
              <a:rPr lang="en-US" dirty="0" err="1" smtClean="0"/>
              <a:t>Zusammenhaenge</a:t>
            </a:r>
            <a:r>
              <a:rPr lang="en-US" dirty="0" smtClean="0"/>
              <a:t> </a:t>
            </a:r>
            <a:r>
              <a:rPr lang="en-US" dirty="0" err="1" smtClean="0"/>
              <a:t>finden</a:t>
            </a:r>
            <a:r>
              <a:rPr lang="en-US" dirty="0" smtClean="0"/>
              <a:t> </a:t>
            </a:r>
            <a:r>
              <a:rPr lang="en-US" dirty="0" err="1" smtClean="0"/>
              <a:t>sich</a:t>
            </a:r>
            <a:r>
              <a:rPr lang="en-US" dirty="0" smtClean="0"/>
              <a:t> </a:t>
            </a:r>
            <a:r>
              <a:rPr lang="en-US" dirty="0" err="1" smtClean="0"/>
              <a:t>immer</a:t>
            </a:r>
            <a:endParaRPr lang="en-US" dirty="0" smtClean="0"/>
          </a:p>
          <a:p>
            <a:endParaRPr lang="en-US" dirty="0" smtClean="0"/>
          </a:p>
          <a:p>
            <a:pPr marL="0" indent="0">
              <a:buNone/>
            </a:pPr>
            <a:r>
              <a:rPr lang="en-US" dirty="0" err="1" smtClean="0"/>
              <a:t>Deshalb</a:t>
            </a:r>
            <a:r>
              <a:rPr lang="en-US" dirty="0" smtClean="0"/>
              <a:t>:</a:t>
            </a:r>
            <a:endParaRPr lang="en-US" dirty="0"/>
          </a:p>
          <a:p>
            <a:r>
              <a:rPr lang="en-US" dirty="0" err="1" smtClean="0"/>
              <a:t>Hypothese</a:t>
            </a:r>
            <a:r>
              <a:rPr lang="en-US" dirty="0" smtClean="0"/>
              <a:t> </a:t>
            </a:r>
            <a:r>
              <a:rPr lang="en-US" dirty="0" err="1" smtClean="0"/>
              <a:t>vor</a:t>
            </a:r>
            <a:r>
              <a:rPr lang="en-US" dirty="0" smtClean="0"/>
              <a:t> </a:t>
            </a:r>
            <a:r>
              <a:rPr lang="en-US" dirty="0" err="1" smtClean="0"/>
              <a:t>Beginn</a:t>
            </a:r>
            <a:r>
              <a:rPr lang="en-US" dirty="0" smtClean="0"/>
              <a:t> des Experiments </a:t>
            </a:r>
            <a:r>
              <a:rPr lang="en-US" dirty="0" err="1" smtClean="0"/>
              <a:t>festlegen</a:t>
            </a:r>
            <a:r>
              <a:rPr lang="en-US" dirty="0" smtClean="0"/>
              <a:t> und </a:t>
            </a:r>
            <a:r>
              <a:rPr lang="en-US" dirty="0" err="1" smtClean="0"/>
              <a:t>begruenden</a:t>
            </a:r>
            <a:endParaRPr lang="en-US" dirty="0" smtClean="0"/>
          </a:p>
          <a:p>
            <a:r>
              <a:rPr lang="en-US" dirty="0" err="1" smtClean="0"/>
              <a:t>Hypothesen</a:t>
            </a:r>
            <a:r>
              <a:rPr lang="en-US" dirty="0" smtClean="0"/>
              <a:t>, </a:t>
            </a:r>
            <a:r>
              <a:rPr lang="en-US" dirty="0" smtClean="0"/>
              <a:t>die </a:t>
            </a:r>
            <a:r>
              <a:rPr lang="en-US" dirty="0" err="1" smtClean="0"/>
              <a:t>sich</a:t>
            </a:r>
            <a:r>
              <a:rPr lang="en-US" dirty="0" smtClean="0"/>
              <a:t> </a:t>
            </a:r>
            <a:r>
              <a:rPr lang="en-US" dirty="0" err="1" smtClean="0"/>
              <a:t>beim</a:t>
            </a:r>
            <a:r>
              <a:rPr lang="en-US" dirty="0" smtClean="0"/>
              <a:t> </a:t>
            </a:r>
            <a:r>
              <a:rPr lang="en-US" dirty="0" err="1" smtClean="0"/>
              <a:t>Auswerten</a:t>
            </a:r>
            <a:r>
              <a:rPr lang="en-US" dirty="0" smtClean="0"/>
              <a:t> </a:t>
            </a:r>
            <a:r>
              <a:rPr lang="en-US" dirty="0" err="1" smtClean="0"/>
              <a:t>ergeben</a:t>
            </a:r>
            <a:r>
              <a:rPr lang="en-US" dirty="0" smtClean="0"/>
              <a:t>, </a:t>
            </a:r>
            <a:r>
              <a:rPr lang="en-US" dirty="0" err="1" smtClean="0"/>
              <a:t>als</a:t>
            </a:r>
            <a:r>
              <a:rPr lang="en-US" dirty="0" smtClean="0"/>
              <a:t> </a:t>
            </a:r>
            <a:r>
              <a:rPr lang="en-US" dirty="0" err="1" smtClean="0"/>
              <a:t>solche</a:t>
            </a:r>
            <a:r>
              <a:rPr lang="en-US" dirty="0" smtClean="0"/>
              <a:t> </a:t>
            </a:r>
            <a:r>
              <a:rPr lang="en-US" dirty="0" err="1" smtClean="0"/>
              <a:t>klar</a:t>
            </a:r>
            <a:r>
              <a:rPr lang="en-US" dirty="0" smtClean="0"/>
              <a:t> </a:t>
            </a:r>
            <a:r>
              <a:rPr lang="en-US" dirty="0" err="1" smtClean="0"/>
              <a:t>markieren</a:t>
            </a:r>
            <a:endParaRPr lang="en-US" dirty="0" smtClean="0"/>
          </a:p>
          <a:p>
            <a:pPr lvl="1"/>
            <a:r>
              <a:rPr lang="en-US" dirty="0" err="1" smtClean="0"/>
              <a:t>Erkundungsexperiment</a:t>
            </a:r>
            <a:r>
              <a:rPr lang="en-US" dirty="0" smtClean="0"/>
              <a:t> / Explorative </a:t>
            </a:r>
            <a:r>
              <a:rPr lang="en-US" dirty="0" err="1" smtClean="0"/>
              <a:t>Studie</a:t>
            </a:r>
            <a:endParaRPr lang="de-D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6516216" y="-1"/>
            <a:ext cx="2614179" cy="7251927"/>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sp>
        <p:nvSpPr>
          <p:cNvPr id="5" name="Rectangle 4"/>
          <p:cNvSpPr/>
          <p:nvPr/>
        </p:nvSpPr>
        <p:spPr>
          <a:xfrm>
            <a:off x="107504" y="5589240"/>
            <a:ext cx="6768752" cy="10081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smtClean="0"/>
              <a:t>“</a:t>
            </a:r>
            <a:r>
              <a:rPr lang="en-US" sz="2000" dirty="0" err="1" smtClean="0"/>
              <a:t>Fuer</a:t>
            </a:r>
            <a:r>
              <a:rPr lang="en-US" sz="2000" dirty="0" smtClean="0"/>
              <a:t> den </a:t>
            </a:r>
            <a:r>
              <a:rPr lang="en-US" sz="2000" dirty="0" err="1" smtClean="0"/>
              <a:t>sinnvollen</a:t>
            </a:r>
            <a:r>
              <a:rPr lang="en-US" sz="2000" dirty="0" smtClean="0"/>
              <a:t> </a:t>
            </a:r>
            <a:r>
              <a:rPr lang="en-US" sz="2000" dirty="0" err="1" smtClean="0"/>
              <a:t>Einsatz</a:t>
            </a:r>
            <a:r>
              <a:rPr lang="en-US" sz="2000" dirty="0" smtClean="0"/>
              <a:t> der </a:t>
            </a:r>
            <a:r>
              <a:rPr lang="en-US" sz="2000" dirty="0" err="1" smtClean="0"/>
              <a:t>Inferenzstatistik</a:t>
            </a:r>
            <a:r>
              <a:rPr lang="en-US" sz="2000" dirty="0" smtClean="0"/>
              <a:t> </a:t>
            </a:r>
            <a:r>
              <a:rPr lang="en-US" sz="2000" dirty="0" err="1" smtClean="0"/>
              <a:t>ist</a:t>
            </a:r>
            <a:r>
              <a:rPr lang="en-US" sz="2000" dirty="0" smtClean="0"/>
              <a:t> </a:t>
            </a:r>
            <a:r>
              <a:rPr lang="en-US" sz="2000" dirty="0" err="1" smtClean="0"/>
              <a:t>es</a:t>
            </a:r>
            <a:r>
              <a:rPr lang="en-US" sz="2000" dirty="0" smtClean="0"/>
              <a:t> </a:t>
            </a:r>
            <a:r>
              <a:rPr lang="en-US" sz="2000" dirty="0" err="1" smtClean="0"/>
              <a:t>erforderlich</a:t>
            </a:r>
            <a:r>
              <a:rPr lang="en-US" sz="2000" dirty="0" smtClean="0"/>
              <a:t>, </a:t>
            </a:r>
            <a:r>
              <a:rPr lang="en-US" sz="2000" dirty="0" err="1" smtClean="0"/>
              <a:t>dass</a:t>
            </a:r>
            <a:r>
              <a:rPr lang="en-US" sz="2000" dirty="0" smtClean="0"/>
              <a:t> </a:t>
            </a:r>
            <a:r>
              <a:rPr lang="en-US" sz="2000" dirty="0" err="1" smtClean="0"/>
              <a:t>vor</a:t>
            </a:r>
            <a:r>
              <a:rPr lang="en-US" sz="2000" dirty="0" smtClean="0"/>
              <a:t> </a:t>
            </a:r>
            <a:r>
              <a:rPr lang="en-US" sz="2000" dirty="0" err="1" smtClean="0"/>
              <a:t>Untersuchungsbeginn</a:t>
            </a:r>
            <a:r>
              <a:rPr lang="en-US" sz="2000" dirty="0" smtClean="0"/>
              <a:t> </a:t>
            </a:r>
            <a:r>
              <a:rPr lang="en-US" sz="2000" dirty="0" err="1" smtClean="0"/>
              <a:t>eine</a:t>
            </a:r>
            <a:r>
              <a:rPr lang="en-US" sz="2000" dirty="0" smtClean="0"/>
              <a:t> </a:t>
            </a:r>
            <a:r>
              <a:rPr lang="en-US" sz="2000" dirty="0" err="1" smtClean="0"/>
              <a:t>theoretisch</a:t>
            </a:r>
            <a:r>
              <a:rPr lang="en-US" sz="2000" dirty="0" smtClean="0"/>
              <a:t> gut </a:t>
            </a:r>
            <a:r>
              <a:rPr lang="en-US" sz="2000" dirty="0" err="1" smtClean="0"/>
              <a:t>begruendete</a:t>
            </a:r>
            <a:r>
              <a:rPr lang="en-US" sz="2000" dirty="0" smtClean="0"/>
              <a:t> </a:t>
            </a:r>
            <a:r>
              <a:rPr lang="en-US" sz="2000" dirty="0" err="1" smtClean="0"/>
              <a:t>Hypothese</a:t>
            </a:r>
            <a:r>
              <a:rPr lang="en-US" sz="2000" dirty="0" smtClean="0"/>
              <a:t> </a:t>
            </a:r>
            <a:r>
              <a:rPr lang="en-US" sz="2000" dirty="0" err="1" smtClean="0"/>
              <a:t>formuliert</a:t>
            </a:r>
            <a:r>
              <a:rPr lang="en-US" sz="2000" dirty="0" smtClean="0"/>
              <a:t> </a:t>
            </a:r>
            <a:r>
              <a:rPr lang="en-US" sz="2000" dirty="0" err="1" smtClean="0"/>
              <a:t>wurde</a:t>
            </a:r>
            <a:r>
              <a:rPr lang="en-US" sz="2000" dirty="0" smtClean="0"/>
              <a:t>.”</a:t>
            </a:r>
            <a:endParaRPr lang="de-DE" sz="20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719022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Ausblick</a:t>
            </a:r>
            <a:endParaRPr lang="de-DE" dirty="0"/>
          </a:p>
        </p:txBody>
      </p:sp>
      <p:sp>
        <p:nvSpPr>
          <p:cNvPr id="3" name="Text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2"/>
          </p:nvPr>
        </p:nvSpPr>
        <p:spPr/>
        <p:txBody>
          <a:bodyPr/>
          <a:lstStyle/>
          <a:p>
            <a:fld id="{5120A1DE-653D-4572-B368-446231BC2768}" type="slidenum">
              <a:rPr lang="en-US" smtClean="0"/>
              <a:pPr/>
              <a:t>24</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5477996"/>
      </p:ext>
    </p:extLst>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vs. </a:t>
            </a:r>
            <a:r>
              <a:rPr lang="en-US" dirty="0" err="1" smtClean="0"/>
              <a:t>Quantiative</a:t>
            </a:r>
            <a:r>
              <a:rPr lang="en-US" dirty="0" smtClean="0"/>
              <a:t> </a:t>
            </a:r>
            <a:r>
              <a:rPr lang="en-US" dirty="0" err="1" smtClean="0"/>
              <a:t>Methoden</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25</a:t>
            </a:fld>
            <a:endParaRPr lang="en-US"/>
          </a:p>
        </p:txBody>
      </p:sp>
      <p:sp>
        <p:nvSpPr>
          <p:cNvPr id="4" name="Content Placeholder 3"/>
          <p:cNvSpPr>
            <a:spLocks noGrp="1"/>
          </p:cNvSpPr>
          <p:nvPr>
            <p:ph sz="quarter" idx="1"/>
          </p:nvPr>
        </p:nvSpPr>
        <p:spPr/>
        <p:txBody>
          <a:bodyPr/>
          <a:lstStyle/>
          <a:p>
            <a:pPr>
              <a:tabLst>
                <a:tab pos="803275" algn="l"/>
              </a:tabLst>
            </a:pPr>
            <a:r>
              <a:rPr lang="en-US" dirty="0" smtClean="0">
                <a:solidFill>
                  <a:srgbClr val="FF0000"/>
                </a:solidFill>
              </a:rPr>
              <a:t>TODO</a:t>
            </a:r>
            <a:endParaRPr lang="de-DE" dirty="0">
              <a:solidFill>
                <a:srgbClr val="FF0000"/>
              </a:solidFill>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08394507"/>
      </p:ext>
    </p:extLst>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Literatur</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26</a:t>
            </a:fld>
            <a:endParaRPr lang="en-US"/>
          </a:p>
        </p:txBody>
      </p:sp>
      <p:sp>
        <p:nvSpPr>
          <p:cNvPr id="4" name="Content Placeholder 3"/>
          <p:cNvSpPr>
            <a:spLocks noGrp="1"/>
          </p:cNvSpPr>
          <p:nvPr>
            <p:ph sz="quarter" idx="1"/>
          </p:nvPr>
        </p:nvSpPr>
        <p:spPr/>
        <p:txBody>
          <a:bodyPr/>
          <a:lstStyle/>
          <a:p>
            <a:r>
              <a:rPr lang="en-US" dirty="0" err="1" smtClean="0"/>
              <a:t>Bortz</a:t>
            </a:r>
            <a:r>
              <a:rPr lang="en-US" dirty="0" smtClean="0"/>
              <a:t> und Schuster</a:t>
            </a:r>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3905473"/>
      </p:ext>
    </p:extLst>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Probleme</a:t>
            </a:r>
            <a:r>
              <a:rPr lang="en-US" dirty="0" smtClean="0"/>
              <a:t> (</a:t>
            </a:r>
            <a:r>
              <a:rPr lang="en-US" dirty="0" err="1" smtClean="0"/>
              <a:t>Auszug</a:t>
            </a:r>
            <a:r>
              <a:rPr lang="en-US" dirty="0" smtClean="0"/>
              <a:t>)</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3</a:t>
            </a:fld>
            <a:endParaRPr lang="en-US"/>
          </a:p>
        </p:txBody>
      </p:sp>
      <p:sp>
        <p:nvSpPr>
          <p:cNvPr id="4" name="Content Placeholder 3"/>
          <p:cNvSpPr>
            <a:spLocks noGrp="1"/>
          </p:cNvSpPr>
          <p:nvPr>
            <p:ph sz="quarter" idx="1"/>
          </p:nvPr>
        </p:nvSpPr>
        <p:spPr/>
        <p:txBody>
          <a:bodyPr/>
          <a:lstStyle/>
          <a:p>
            <a:r>
              <a:rPr lang="en-US" dirty="0" err="1" smtClean="0"/>
              <a:t>Teure</a:t>
            </a:r>
            <a:r>
              <a:rPr lang="en-US" dirty="0" smtClean="0"/>
              <a:t> </a:t>
            </a:r>
            <a:r>
              <a:rPr lang="en-US" dirty="0" err="1" smtClean="0"/>
              <a:t>Experimente</a:t>
            </a:r>
            <a:r>
              <a:rPr lang="en-US" dirty="0" smtClean="0"/>
              <a:t>, </a:t>
            </a:r>
            <a:r>
              <a:rPr lang="en-US" dirty="0" err="1" smtClean="0"/>
              <a:t>wenige</a:t>
            </a:r>
            <a:r>
              <a:rPr lang="en-US" dirty="0" smtClean="0"/>
              <a:t> </a:t>
            </a:r>
            <a:r>
              <a:rPr lang="en-US" dirty="0" err="1" smtClean="0"/>
              <a:t>Probanden</a:t>
            </a:r>
            <a:endParaRPr lang="en-US" dirty="0" smtClean="0"/>
          </a:p>
          <a:p>
            <a:r>
              <a:rPr lang="en-US" dirty="0" err="1" smtClean="0"/>
              <a:t>Menschlicher</a:t>
            </a:r>
            <a:r>
              <a:rPr lang="en-US" dirty="0" smtClean="0"/>
              <a:t> </a:t>
            </a:r>
            <a:r>
              <a:rPr lang="en-US" dirty="0" err="1" smtClean="0"/>
              <a:t>Einfluss</a:t>
            </a:r>
            <a:endParaRPr lang="en-US" dirty="0" smtClean="0"/>
          </a:p>
          <a:p>
            <a:pPr lvl="1"/>
            <a:r>
              <a:rPr lang="en-US" dirty="0" err="1" smtClean="0"/>
              <a:t>Frageboegen</a:t>
            </a:r>
            <a:endParaRPr lang="en-US" dirty="0" smtClean="0"/>
          </a:p>
          <a:p>
            <a:pPr lvl="1"/>
            <a:r>
              <a:rPr lang="en-US" dirty="0" err="1" smtClean="0"/>
              <a:t>subjektive</a:t>
            </a:r>
            <a:r>
              <a:rPr lang="en-US" dirty="0" smtClean="0"/>
              <a:t> </a:t>
            </a:r>
            <a:r>
              <a:rPr lang="en-US" dirty="0" err="1" smtClean="0"/>
              <a:t>Einschaetzungen</a:t>
            </a:r>
            <a:endParaRPr lang="en-US" dirty="0" smtClean="0"/>
          </a:p>
          <a:p>
            <a:pPr lvl="1"/>
            <a:r>
              <a:rPr lang="en-US" dirty="0" err="1" smtClean="0"/>
              <a:t>Erwarungshaltung</a:t>
            </a:r>
            <a:endParaRPr lang="en-US" dirty="0" smtClean="0"/>
          </a:p>
          <a:p>
            <a:r>
              <a:rPr lang="en-US" dirty="0" err="1" smtClean="0"/>
              <a:t>Schwierige</a:t>
            </a:r>
            <a:r>
              <a:rPr lang="en-US" dirty="0" smtClean="0"/>
              <a:t> </a:t>
            </a:r>
            <a:r>
              <a:rPr lang="en-US" dirty="0" err="1" smtClean="0"/>
              <a:t>Messung</a:t>
            </a:r>
            <a:r>
              <a:rPr lang="en-US" dirty="0" smtClean="0"/>
              <a:t> (</a:t>
            </a:r>
            <a:r>
              <a:rPr lang="en-US" dirty="0" err="1" smtClean="0"/>
              <a:t>Korrektheit</a:t>
            </a:r>
            <a:r>
              <a:rPr lang="en-US" dirty="0" smtClean="0"/>
              <a:t>, </a:t>
            </a:r>
            <a:r>
              <a:rPr lang="en-US" dirty="0" err="1" smtClean="0"/>
              <a:t>Lesbarkeit</a:t>
            </a:r>
            <a:r>
              <a:rPr lang="en-US" dirty="0" smtClean="0"/>
              <a:t>, …)</a:t>
            </a:r>
          </a:p>
          <a:p>
            <a:pPr lvl="1"/>
            <a:r>
              <a:rPr lang="en-US" dirty="0" smtClean="0"/>
              <a:t>X </a:t>
            </a:r>
            <a:r>
              <a:rPr lang="en-US" dirty="0" err="1" smtClean="0"/>
              <a:t>ist</a:t>
            </a:r>
            <a:r>
              <a:rPr lang="en-US" dirty="0" smtClean="0"/>
              <a:t> 20% </a:t>
            </a:r>
            <a:r>
              <a:rPr lang="en-US" dirty="0" err="1" smtClean="0"/>
              <a:t>lesbarer</a:t>
            </a:r>
            <a:r>
              <a:rPr lang="en-US" dirty="0" smtClean="0"/>
              <a:t> </a:t>
            </a:r>
            <a:r>
              <a:rPr lang="en-US" dirty="0" err="1" smtClean="0"/>
              <a:t>als</a:t>
            </a:r>
            <a:r>
              <a:rPr lang="en-US" dirty="0" smtClean="0"/>
              <a:t> Y?</a:t>
            </a:r>
          </a:p>
          <a:p>
            <a:pPr lvl="1"/>
            <a:r>
              <a:rPr lang="en-US" dirty="0" err="1" smtClean="0"/>
              <a:t>Entwickler</a:t>
            </a:r>
            <a:r>
              <a:rPr lang="en-US" dirty="0" smtClean="0"/>
              <a:t> </a:t>
            </a:r>
            <a:r>
              <a:rPr lang="en-US" dirty="0" err="1" smtClean="0"/>
              <a:t>mit</a:t>
            </a:r>
            <a:r>
              <a:rPr lang="en-US" dirty="0" smtClean="0"/>
              <a:t> 50% </a:t>
            </a:r>
            <a:r>
              <a:rPr lang="en-US" dirty="0" err="1" smtClean="0"/>
              <a:t>mehr</a:t>
            </a:r>
            <a:r>
              <a:rPr lang="en-US" dirty="0" smtClean="0"/>
              <a:t> </a:t>
            </a:r>
            <a:r>
              <a:rPr lang="en-US" dirty="0" err="1" smtClean="0"/>
              <a:t>Erfahrung</a:t>
            </a:r>
            <a:r>
              <a:rPr lang="en-US" dirty="0" smtClean="0"/>
              <a:t> </a:t>
            </a:r>
            <a:r>
              <a:rPr lang="en-US" dirty="0" err="1" smtClean="0"/>
              <a:t>produzieren</a:t>
            </a:r>
            <a:r>
              <a:rPr lang="en-US" dirty="0" smtClean="0"/>
              <a:t> 90% </a:t>
            </a:r>
            <a:r>
              <a:rPr lang="en-US" dirty="0" err="1" smtClean="0"/>
              <a:t>weniger</a:t>
            </a:r>
            <a:r>
              <a:rPr lang="en-US" dirty="0" smtClean="0"/>
              <a:t> </a:t>
            </a:r>
            <a:r>
              <a:rPr lang="en-US" dirty="0" err="1" smtClean="0"/>
              <a:t>Fehler</a:t>
            </a:r>
            <a:r>
              <a:rPr lang="en-US" dirty="0" smtClean="0"/>
              <a:t>?</a:t>
            </a:r>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34386924"/>
      </p:ext>
    </p:extLst>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Agenda: </a:t>
            </a:r>
            <a:r>
              <a:rPr lang="en-US" dirty="0" err="1"/>
              <a:t>Vorgehen</a:t>
            </a:r>
            <a:r>
              <a:rPr lang="en-US" dirty="0"/>
              <a:t> </a:t>
            </a:r>
            <a:r>
              <a:rPr lang="en-US" dirty="0" err="1"/>
              <a:t>bei</a:t>
            </a:r>
            <a:r>
              <a:rPr lang="en-US" dirty="0"/>
              <a:t> </a:t>
            </a:r>
            <a:r>
              <a:rPr lang="en-US" dirty="0" err="1"/>
              <a:t>empirischen</a:t>
            </a:r>
            <a:r>
              <a:rPr lang="en-US" dirty="0"/>
              <a:t> </a:t>
            </a:r>
            <a:r>
              <a:rPr lang="en-US" dirty="0" err="1" smtClean="0"/>
              <a:t>Evaluierungen</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4</a:t>
            </a:fld>
            <a:endParaRPr lang="en-US"/>
          </a:p>
        </p:txBody>
      </p:sp>
      <p:sp>
        <p:nvSpPr>
          <p:cNvPr id="4" name="Content Placeholder 3"/>
          <p:cNvSpPr>
            <a:spLocks noGrp="1"/>
          </p:cNvSpPr>
          <p:nvPr>
            <p:ph sz="quarter" idx="1"/>
          </p:nvPr>
        </p:nvSpPr>
        <p:spPr/>
        <p:txBody>
          <a:bodyPr/>
          <a:lstStyle/>
          <a:p>
            <a:r>
              <a:rPr lang="en-US" dirty="0" err="1" smtClean="0"/>
              <a:t>Variablen</a:t>
            </a:r>
            <a:endParaRPr lang="en-US" dirty="0" smtClean="0"/>
          </a:p>
          <a:p>
            <a:r>
              <a:rPr lang="en-US" dirty="0" err="1" smtClean="0"/>
              <a:t>Abwaegungen</a:t>
            </a:r>
            <a:r>
              <a:rPr lang="en-US" dirty="0" smtClean="0"/>
              <a:t> </a:t>
            </a:r>
            <a:r>
              <a:rPr lang="en-US" dirty="0" err="1" smtClean="0"/>
              <a:t>zur</a:t>
            </a:r>
            <a:r>
              <a:rPr lang="en-US" dirty="0" smtClean="0"/>
              <a:t> </a:t>
            </a:r>
            <a:r>
              <a:rPr lang="en-US" dirty="0" err="1" smtClean="0"/>
              <a:t>internen</a:t>
            </a:r>
            <a:r>
              <a:rPr lang="en-US" dirty="0" smtClean="0"/>
              <a:t>/</a:t>
            </a:r>
            <a:r>
              <a:rPr lang="en-US" dirty="0" err="1" smtClean="0"/>
              <a:t>externen</a:t>
            </a:r>
            <a:r>
              <a:rPr lang="en-US" dirty="0" smtClean="0"/>
              <a:t> </a:t>
            </a:r>
            <a:r>
              <a:rPr lang="en-US" dirty="0" err="1" smtClean="0"/>
              <a:t>Validitaet</a:t>
            </a:r>
            <a:endParaRPr lang="en-US" dirty="0" smtClean="0"/>
          </a:p>
          <a:p>
            <a:r>
              <a:rPr lang="en-US" dirty="0" smtClean="0"/>
              <a:t>Fishing for Results</a:t>
            </a:r>
          </a:p>
          <a:p>
            <a:r>
              <a:rPr lang="en-US" dirty="0"/>
              <a:t>Quantitative vs. qualitative </a:t>
            </a:r>
            <a:r>
              <a:rPr lang="en-US" dirty="0" err="1"/>
              <a:t>Untersuchungen</a:t>
            </a:r>
            <a:endParaRPr lang="en-US" dirty="0"/>
          </a:p>
          <a:p>
            <a:r>
              <a:rPr lang="en-US" dirty="0" err="1" smtClean="0"/>
              <a:t>Ausblick</a:t>
            </a:r>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80164738"/>
      </p:ext>
    </p:extLst>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Variablen</a:t>
            </a:r>
            <a:endParaRPr lang="de-DE" dirty="0"/>
          </a:p>
        </p:txBody>
      </p:sp>
      <p:sp>
        <p:nvSpPr>
          <p:cNvPr id="3" name="Text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2"/>
          </p:nvPr>
        </p:nvSpPr>
        <p:spPr/>
        <p:txBody>
          <a:bodyPr/>
          <a:lstStyle/>
          <a:p>
            <a:fld id="{5120A1DE-653D-4572-B368-446231BC2768}" type="slidenum">
              <a:rPr lang="en-US" smtClean="0"/>
              <a:pPr/>
              <a:t>5</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8220695"/>
      </p:ext>
    </p:extLst>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Unabhaengige</a:t>
            </a:r>
            <a:r>
              <a:rPr lang="en-US" dirty="0" smtClean="0"/>
              <a:t> </a:t>
            </a:r>
            <a:r>
              <a:rPr lang="en-US" dirty="0" err="1" smtClean="0"/>
              <a:t>Variablen</a:t>
            </a:r>
            <a:endParaRPr lang="de-DE" dirty="0"/>
          </a:p>
        </p:txBody>
      </p:sp>
      <p:sp>
        <p:nvSpPr>
          <p:cNvPr id="4" name="Slide Number Placeholder 3"/>
          <p:cNvSpPr>
            <a:spLocks noGrp="1"/>
          </p:cNvSpPr>
          <p:nvPr>
            <p:ph type="sldNum" sz="quarter" idx="12"/>
          </p:nvPr>
        </p:nvSpPr>
        <p:spPr/>
        <p:txBody>
          <a:bodyPr/>
          <a:lstStyle/>
          <a:p>
            <a:fld id="{5120A1DE-653D-4572-B368-446231BC2768}" type="slidenum">
              <a:rPr lang="en-US" smtClean="0"/>
              <a:pPr/>
              <a:t>6</a:t>
            </a:fld>
            <a:endParaRPr lang="en-US"/>
          </a:p>
        </p:txBody>
      </p:sp>
      <p:sp>
        <p:nvSpPr>
          <p:cNvPr id="6" name="Content Placeholder 5"/>
          <p:cNvSpPr>
            <a:spLocks noGrp="1"/>
          </p:cNvSpPr>
          <p:nvPr>
            <p:ph sz="quarter" idx="1"/>
          </p:nvPr>
        </p:nvSpPr>
        <p:spPr/>
        <p:txBody>
          <a:bodyPr/>
          <a:lstStyle/>
          <a:p>
            <a:r>
              <a:rPr lang="en-US" dirty="0" err="1" smtClean="0"/>
              <a:t>Bewusst</a:t>
            </a:r>
            <a:r>
              <a:rPr lang="en-US" dirty="0" smtClean="0"/>
              <a:t> </a:t>
            </a:r>
            <a:r>
              <a:rPr lang="en-US" dirty="0" err="1" smtClean="0"/>
              <a:t>kontrolliert</a:t>
            </a:r>
            <a:r>
              <a:rPr lang="en-US" dirty="0" smtClean="0"/>
              <a:t> </a:t>
            </a:r>
            <a:r>
              <a:rPr lang="en-US" dirty="0" err="1" smtClean="0"/>
              <a:t>variiert</a:t>
            </a:r>
            <a:endParaRPr lang="en-US" dirty="0" smtClean="0"/>
          </a:p>
          <a:p>
            <a:r>
              <a:rPr lang="en-US" dirty="0" err="1" smtClean="0"/>
              <a:t>Ergeben</a:t>
            </a:r>
            <a:r>
              <a:rPr lang="en-US" dirty="0" smtClean="0"/>
              <a:t> </a:t>
            </a:r>
            <a:r>
              <a:rPr lang="en-US" dirty="0" err="1" smtClean="0"/>
              <a:t>sich</a:t>
            </a:r>
            <a:r>
              <a:rPr lang="en-US" dirty="0" smtClean="0"/>
              <a:t> </a:t>
            </a:r>
            <a:r>
              <a:rPr lang="en-US" dirty="0" err="1" smtClean="0"/>
              <a:t>i.d.R</a:t>
            </a:r>
            <a:r>
              <a:rPr lang="en-US" dirty="0" smtClean="0"/>
              <a:t>. </a:t>
            </a:r>
            <a:r>
              <a:rPr lang="en-US" dirty="0" err="1" smtClean="0"/>
              <a:t>aus</a:t>
            </a:r>
            <a:r>
              <a:rPr lang="en-US" dirty="0" smtClean="0"/>
              <a:t> der </a:t>
            </a:r>
            <a:r>
              <a:rPr lang="en-US" dirty="0" err="1" smtClean="0"/>
              <a:t>Hypothese</a:t>
            </a:r>
            <a:endParaRPr lang="en-US" dirty="0" smtClean="0"/>
          </a:p>
          <a:p>
            <a:r>
              <a:rPr lang="en-US" dirty="0" err="1" smtClean="0"/>
              <a:t>Abstufungen</a:t>
            </a:r>
            <a:r>
              <a:rPr lang="en-US" dirty="0" smtClean="0"/>
              <a:t> </a:t>
            </a:r>
            <a:r>
              <a:rPr lang="en-US" dirty="0" err="1" smtClean="0"/>
              <a:t>muessen</a:t>
            </a:r>
            <a:r>
              <a:rPr lang="en-US" dirty="0" smtClean="0"/>
              <a:t> </a:t>
            </a:r>
            <a:r>
              <a:rPr lang="en-US" dirty="0" err="1" smtClean="0"/>
              <a:t>klar</a:t>
            </a:r>
            <a:r>
              <a:rPr lang="en-US" dirty="0" smtClean="0"/>
              <a:t> </a:t>
            </a:r>
            <a:r>
              <a:rPr lang="en-US" dirty="0" err="1" smtClean="0"/>
              <a:t>erkennbar</a:t>
            </a:r>
            <a:r>
              <a:rPr lang="en-US" dirty="0" smtClean="0"/>
              <a:t>/</a:t>
            </a:r>
            <a:r>
              <a:rPr lang="en-US" dirty="0" err="1" smtClean="0"/>
              <a:t>messbar</a:t>
            </a:r>
            <a:r>
              <a:rPr lang="en-US" dirty="0" smtClean="0"/>
              <a:t> </a:t>
            </a:r>
            <a:r>
              <a:rPr lang="en-US" dirty="0" err="1" smtClean="0"/>
              <a:t>sein</a:t>
            </a:r>
            <a:endParaRPr lang="en-US" dirty="0" smtClean="0"/>
          </a:p>
          <a:p>
            <a:endParaRPr lang="en-US" dirty="0"/>
          </a:p>
          <a:p>
            <a:r>
              <a:rPr lang="en-US" dirty="0" err="1" smtClean="0"/>
              <a:t>z.B</a:t>
            </a:r>
            <a:r>
              <a:rPr lang="en-US" dirty="0" smtClean="0"/>
              <a:t>.</a:t>
            </a:r>
          </a:p>
          <a:p>
            <a:pPr lvl="1"/>
            <a:r>
              <a:rPr lang="en-US" dirty="0" smtClean="0"/>
              <a:t>Quicksort vs. </a:t>
            </a:r>
            <a:r>
              <a:rPr lang="en-US" dirty="0" err="1" smtClean="0"/>
              <a:t>Mergesort</a:t>
            </a:r>
            <a:endParaRPr lang="en-US" dirty="0" smtClean="0"/>
          </a:p>
          <a:p>
            <a:pPr lvl="1"/>
            <a:r>
              <a:rPr lang="en-US" dirty="0" smtClean="0"/>
              <a:t>Java vs. Scala vs. Haskell</a:t>
            </a:r>
          </a:p>
          <a:p>
            <a:pPr lvl="1"/>
            <a:r>
              <a:rPr lang="en-US" dirty="0" smtClean="0"/>
              <a:t>Oracle vs. MySQL</a:t>
            </a:r>
          </a:p>
          <a:p>
            <a:pPr lvl="1"/>
            <a:r>
              <a:rPr lang="en-US" dirty="0" err="1" smtClean="0"/>
              <a:t>Speichergroesse</a:t>
            </a:r>
            <a:endParaRPr lang="en-US" dirty="0" smtClean="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82710401"/>
      </p:ext>
    </p:extLst>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Abhaengige</a:t>
            </a:r>
            <a:r>
              <a:rPr lang="en-US" dirty="0" smtClean="0"/>
              <a:t> </a:t>
            </a:r>
            <a:r>
              <a:rPr lang="en-US" dirty="0" err="1" smtClean="0"/>
              <a:t>Variablen</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7</a:t>
            </a:fld>
            <a:endParaRPr lang="en-US"/>
          </a:p>
        </p:txBody>
      </p:sp>
      <p:sp>
        <p:nvSpPr>
          <p:cNvPr id="4" name="Content Placeholder 3"/>
          <p:cNvSpPr>
            <a:spLocks noGrp="1"/>
          </p:cNvSpPr>
          <p:nvPr>
            <p:ph sz="quarter" idx="1"/>
          </p:nvPr>
        </p:nvSpPr>
        <p:spPr/>
        <p:txBody>
          <a:bodyPr/>
          <a:lstStyle/>
          <a:p>
            <a:r>
              <a:rPr lang="en-US" dirty="0" smtClean="0"/>
              <a:t>In </a:t>
            </a:r>
            <a:r>
              <a:rPr lang="en-US" dirty="0" err="1" smtClean="0"/>
              <a:t>Abhaengigkeit</a:t>
            </a:r>
            <a:r>
              <a:rPr lang="en-US" dirty="0"/>
              <a:t> </a:t>
            </a:r>
            <a:r>
              <a:rPr lang="en-US" dirty="0" smtClean="0"/>
              <a:t>der </a:t>
            </a:r>
            <a:r>
              <a:rPr lang="en-US" dirty="0" err="1" smtClean="0"/>
              <a:t>unabhaengigen</a:t>
            </a:r>
            <a:r>
              <a:rPr lang="en-US" dirty="0" smtClean="0"/>
              <a:t> </a:t>
            </a:r>
            <a:r>
              <a:rPr lang="en-US" dirty="0" err="1" smtClean="0"/>
              <a:t>Variablen</a:t>
            </a:r>
            <a:r>
              <a:rPr lang="en-US" dirty="0" smtClean="0"/>
              <a:t> </a:t>
            </a:r>
            <a:r>
              <a:rPr lang="en-US" dirty="0" err="1" smtClean="0"/>
              <a:t>gemessen</a:t>
            </a:r>
            <a:endParaRPr lang="en-US" dirty="0" smtClean="0"/>
          </a:p>
          <a:p>
            <a:r>
              <a:rPr lang="en-US" dirty="0" smtClean="0"/>
              <a:t>Muss </a:t>
            </a:r>
            <a:r>
              <a:rPr lang="en-US" dirty="0" err="1" smtClean="0"/>
              <a:t>messbar</a:t>
            </a:r>
            <a:r>
              <a:rPr lang="en-US" dirty="0" smtClean="0"/>
              <a:t> </a:t>
            </a:r>
            <a:r>
              <a:rPr lang="en-US" dirty="0" err="1" smtClean="0"/>
              <a:t>sein</a:t>
            </a:r>
            <a:r>
              <a:rPr lang="en-US" dirty="0" smtClean="0"/>
              <a:t> </a:t>
            </a:r>
          </a:p>
          <a:p>
            <a:endParaRPr lang="en-US" dirty="0" smtClean="0"/>
          </a:p>
          <a:p>
            <a:r>
              <a:rPr lang="en-US" dirty="0" err="1" smtClean="0"/>
              <a:t>z.B</a:t>
            </a:r>
            <a:r>
              <a:rPr lang="en-US" dirty="0" smtClean="0"/>
              <a:t>. </a:t>
            </a:r>
            <a:endParaRPr lang="en-US" dirty="0" smtClean="0"/>
          </a:p>
          <a:p>
            <a:pPr lvl="1"/>
            <a:r>
              <a:rPr lang="en-US" dirty="0" err="1" smtClean="0"/>
              <a:t>Geschwindigkeit</a:t>
            </a:r>
            <a:r>
              <a:rPr lang="en-US" dirty="0" smtClean="0"/>
              <a:t> von Quicksort vs. </a:t>
            </a:r>
            <a:r>
              <a:rPr lang="en-US" dirty="0" err="1" smtClean="0"/>
              <a:t>Mergesort</a:t>
            </a:r>
            <a:endParaRPr lang="en-US" dirty="0" smtClean="0"/>
          </a:p>
          <a:p>
            <a:pPr lvl="1"/>
            <a:r>
              <a:rPr lang="en-US" dirty="0" err="1" smtClean="0"/>
              <a:t>Speicherverbrauch</a:t>
            </a:r>
            <a:r>
              <a:rPr lang="en-US" dirty="0" smtClean="0"/>
              <a:t> von Scala vs. Java vs. Haskell</a:t>
            </a:r>
          </a:p>
          <a:p>
            <a:pPr lvl="1"/>
            <a:r>
              <a:rPr lang="en-US" dirty="0" err="1" smtClean="0"/>
              <a:t>Verstaendlichkeit</a:t>
            </a:r>
            <a:r>
              <a:rPr lang="en-US" dirty="0" smtClean="0"/>
              <a:t> der </a:t>
            </a:r>
            <a:r>
              <a:rPr lang="en-US" dirty="0" err="1" smtClean="0"/>
              <a:t>Implementierung</a:t>
            </a:r>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31544742"/>
      </p:ext>
    </p:extLst>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Drittvariablen</a:t>
            </a:r>
            <a:r>
              <a:rPr lang="en-US" dirty="0" smtClean="0"/>
              <a:t> / </a:t>
            </a:r>
            <a:r>
              <a:rPr lang="en-US" dirty="0" err="1" smtClean="0"/>
              <a:t>Stoervariablen</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8</a:t>
            </a:fld>
            <a:endParaRPr lang="en-US"/>
          </a:p>
        </p:txBody>
      </p:sp>
      <p:sp>
        <p:nvSpPr>
          <p:cNvPr id="4" name="Content Placeholder 3"/>
          <p:cNvSpPr>
            <a:spLocks noGrp="1"/>
          </p:cNvSpPr>
          <p:nvPr>
            <p:ph sz="quarter" idx="1"/>
          </p:nvPr>
        </p:nvSpPr>
        <p:spPr/>
        <p:txBody>
          <a:bodyPr/>
          <a:lstStyle/>
          <a:p>
            <a:r>
              <a:rPr lang="en-US" dirty="0" err="1" smtClean="0"/>
              <a:t>Beeinflussen</a:t>
            </a:r>
            <a:r>
              <a:rPr lang="en-US" dirty="0" smtClean="0"/>
              <a:t> </a:t>
            </a:r>
            <a:r>
              <a:rPr lang="en-US" dirty="0" err="1" smtClean="0"/>
              <a:t>abhaengige</a:t>
            </a:r>
            <a:r>
              <a:rPr lang="en-US" dirty="0" smtClean="0"/>
              <a:t> </a:t>
            </a:r>
            <a:r>
              <a:rPr lang="en-US" dirty="0" err="1" smtClean="0"/>
              <a:t>Variablen</a:t>
            </a:r>
            <a:r>
              <a:rPr lang="en-US" dirty="0" smtClean="0"/>
              <a:t> </a:t>
            </a:r>
          </a:p>
          <a:p>
            <a:endParaRPr lang="en-US" dirty="0"/>
          </a:p>
          <a:p>
            <a:r>
              <a:rPr lang="en-US" dirty="0" err="1" smtClean="0"/>
              <a:t>z.B</a:t>
            </a:r>
            <a:r>
              <a:rPr lang="en-US" dirty="0" smtClean="0"/>
              <a:t>. </a:t>
            </a:r>
            <a:r>
              <a:rPr lang="en-US" dirty="0" err="1" smtClean="0"/>
              <a:t>Prozessorgeschwindigkeit</a:t>
            </a:r>
            <a:r>
              <a:rPr lang="en-US" dirty="0" smtClean="0"/>
              <a:t>, </a:t>
            </a:r>
            <a:r>
              <a:rPr lang="en-US" dirty="0" err="1" smtClean="0"/>
              <a:t>Speichergroesse</a:t>
            </a:r>
            <a:r>
              <a:rPr lang="en-US" dirty="0" smtClean="0"/>
              <a:t>, </a:t>
            </a:r>
            <a:r>
              <a:rPr lang="en-US" dirty="0" err="1" smtClean="0"/>
              <a:t>Hintergrundprozesse</a:t>
            </a:r>
            <a:r>
              <a:rPr lang="en-US" dirty="0" smtClean="0"/>
              <a:t>, </a:t>
            </a:r>
            <a:r>
              <a:rPr lang="en-US" dirty="0" err="1" smtClean="0"/>
              <a:t>Erfahrung</a:t>
            </a:r>
            <a:r>
              <a:rPr lang="en-US" dirty="0" smtClean="0"/>
              <a:t> des </a:t>
            </a:r>
            <a:r>
              <a:rPr lang="en-US" dirty="0" err="1" smtClean="0"/>
              <a:t>Entwicklers</a:t>
            </a:r>
            <a:endParaRPr lang="en-US" dirty="0" smtClean="0"/>
          </a:p>
          <a:p>
            <a:endParaRPr lang="en-US" dirty="0" smtClean="0"/>
          </a:p>
          <a:p>
            <a:r>
              <a:rPr lang="en-US" dirty="0" err="1" smtClean="0"/>
              <a:t>Umgang</a:t>
            </a:r>
            <a:r>
              <a:rPr lang="en-US" dirty="0" smtClean="0"/>
              <a:t> </a:t>
            </a:r>
            <a:r>
              <a:rPr lang="en-US" dirty="0" err="1" smtClean="0"/>
              <a:t>z.B</a:t>
            </a:r>
            <a:r>
              <a:rPr lang="en-US" dirty="0" smtClean="0"/>
              <a:t>.:</a:t>
            </a:r>
            <a:endParaRPr lang="en-US" dirty="0"/>
          </a:p>
          <a:p>
            <a:pPr lvl="1"/>
            <a:r>
              <a:rPr lang="en-US" dirty="0" err="1" smtClean="0"/>
              <a:t>Miterheben</a:t>
            </a:r>
            <a:r>
              <a:rPr lang="en-US" dirty="0" smtClean="0"/>
              <a:t>, </a:t>
            </a:r>
            <a:r>
              <a:rPr lang="en-US" dirty="0" smtClean="0"/>
              <a:t>um </a:t>
            </a:r>
            <a:r>
              <a:rPr lang="en-US" dirty="0" err="1" smtClean="0"/>
              <a:t>spaeter</a:t>
            </a:r>
            <a:r>
              <a:rPr lang="en-US" dirty="0" smtClean="0"/>
              <a:t> den </a:t>
            </a:r>
            <a:r>
              <a:rPr lang="en-US" dirty="0" err="1" smtClean="0"/>
              <a:t>Einfluss</a:t>
            </a:r>
            <a:r>
              <a:rPr lang="en-US" dirty="0" smtClean="0"/>
              <a:t> </a:t>
            </a:r>
            <a:r>
              <a:rPr lang="en-US" dirty="0" err="1" smtClean="0"/>
              <a:t>zu</a:t>
            </a:r>
            <a:r>
              <a:rPr lang="en-US" dirty="0" smtClean="0"/>
              <a:t> </a:t>
            </a:r>
            <a:r>
              <a:rPr lang="en-US" dirty="0" err="1" smtClean="0"/>
              <a:t>ermitteln</a:t>
            </a:r>
            <a:endParaRPr lang="en-US" dirty="0" smtClean="0"/>
          </a:p>
          <a:p>
            <a:pPr lvl="1"/>
            <a:r>
              <a:rPr lang="en-US" dirty="0" err="1" smtClean="0"/>
              <a:t>Konstant</a:t>
            </a:r>
            <a:r>
              <a:rPr lang="en-US" dirty="0" smtClean="0"/>
              <a:t> </a:t>
            </a:r>
            <a:r>
              <a:rPr lang="en-US" dirty="0" err="1" smtClean="0"/>
              <a:t>halten</a:t>
            </a:r>
            <a:r>
              <a:rPr lang="en-US" dirty="0" smtClean="0"/>
              <a:t>, </a:t>
            </a:r>
            <a:r>
              <a:rPr lang="en-US" dirty="0" smtClean="0"/>
              <a:t>um </a:t>
            </a:r>
            <a:r>
              <a:rPr lang="en-US" dirty="0" err="1" smtClean="0"/>
              <a:t>Einfluss</a:t>
            </a:r>
            <a:r>
              <a:rPr lang="en-US" dirty="0" smtClean="0"/>
              <a:t> </a:t>
            </a:r>
            <a:r>
              <a:rPr lang="en-US" dirty="0" err="1" smtClean="0"/>
              <a:t>zu</a:t>
            </a:r>
            <a:r>
              <a:rPr lang="en-US" dirty="0" smtClean="0"/>
              <a:t> </a:t>
            </a:r>
            <a:r>
              <a:rPr lang="en-US" dirty="0" err="1" smtClean="0"/>
              <a:t>eliminieren</a:t>
            </a:r>
            <a:endParaRPr lang="en-US" dirty="0" smtClean="0"/>
          </a:p>
          <a:p>
            <a:pPr lvl="1"/>
            <a:r>
              <a:rPr lang="en-US" dirty="0" err="1"/>
              <a:t>Zufaellig</a:t>
            </a:r>
            <a:r>
              <a:rPr lang="en-US" dirty="0"/>
              <a:t> </a:t>
            </a:r>
            <a:r>
              <a:rPr lang="en-US" dirty="0" err="1"/>
              <a:t>verteilen</a:t>
            </a:r>
            <a:r>
              <a:rPr lang="en-US" dirty="0"/>
              <a:t> (</a:t>
            </a:r>
            <a:r>
              <a:rPr lang="en-US" dirty="0" err="1"/>
              <a:t>Randomisierung</a:t>
            </a:r>
            <a:r>
              <a:rPr lang="en-US" dirty="0" smtClean="0"/>
              <a:t>), </a:t>
            </a:r>
            <a:r>
              <a:rPr lang="en-US" dirty="0"/>
              <a:t>um </a:t>
            </a:r>
            <a:r>
              <a:rPr lang="en-US" dirty="0" err="1"/>
              <a:t>Einfluss</a:t>
            </a:r>
            <a:r>
              <a:rPr lang="en-US" dirty="0"/>
              <a:t> </a:t>
            </a:r>
            <a:r>
              <a:rPr lang="en-US" dirty="0" err="1"/>
              <a:t>im</a:t>
            </a:r>
            <a:r>
              <a:rPr lang="en-US" dirty="0"/>
              <a:t> </a:t>
            </a:r>
            <a:r>
              <a:rPr lang="en-US" dirty="0" err="1"/>
              <a:t>Mittel</a:t>
            </a:r>
            <a:r>
              <a:rPr lang="en-US" dirty="0"/>
              <a:t> </a:t>
            </a:r>
            <a:r>
              <a:rPr lang="en-US" dirty="0" err="1" smtClean="0"/>
              <a:t>aufzuheben</a:t>
            </a:r>
            <a:endParaRPr lang="de-DE"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36310626"/>
      </p:ext>
    </p:extLst>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Laboruntersuchung</a:t>
            </a:r>
            <a:r>
              <a:rPr lang="en-US" dirty="0" smtClean="0"/>
              <a:t> vs. </a:t>
            </a:r>
            <a:r>
              <a:rPr lang="en-US" dirty="0" err="1" smtClean="0"/>
              <a:t>Felduntersuchung</a:t>
            </a:r>
            <a:endParaRPr lang="de-DE" dirty="0"/>
          </a:p>
        </p:txBody>
      </p:sp>
      <p:sp>
        <p:nvSpPr>
          <p:cNvPr id="3" name="Slide Number Placeholder 2"/>
          <p:cNvSpPr>
            <a:spLocks noGrp="1"/>
          </p:cNvSpPr>
          <p:nvPr>
            <p:ph type="sldNum" sz="quarter" idx="12"/>
          </p:nvPr>
        </p:nvSpPr>
        <p:spPr/>
        <p:txBody>
          <a:bodyPr/>
          <a:lstStyle/>
          <a:p>
            <a:fld id="{5120A1DE-653D-4572-B368-446231BC2768}" type="slidenum">
              <a:rPr lang="en-US" smtClean="0"/>
              <a:pPr/>
              <a:t>9</a:t>
            </a:fld>
            <a:endParaRPr lang="en-US"/>
          </a:p>
        </p:txBody>
      </p:sp>
      <p:sp>
        <p:nvSpPr>
          <p:cNvPr id="4" name="Content Placeholder 3"/>
          <p:cNvSpPr>
            <a:spLocks noGrp="1"/>
          </p:cNvSpPr>
          <p:nvPr>
            <p:ph sz="quarter" idx="1"/>
          </p:nvPr>
        </p:nvSpPr>
        <p:spPr>
          <a:xfrm>
            <a:off x="457200" y="1219200"/>
            <a:ext cx="7211144" cy="4937760"/>
          </a:xfrm>
        </p:spPr>
        <p:txBody>
          <a:bodyPr>
            <a:normAutofit lnSpcReduction="10000"/>
          </a:bodyPr>
          <a:lstStyle/>
          <a:p>
            <a:r>
              <a:rPr lang="en-US" dirty="0" err="1" smtClean="0"/>
              <a:t>Konstanthalten</a:t>
            </a:r>
            <a:r>
              <a:rPr lang="en-US" dirty="0" smtClean="0"/>
              <a:t> von </a:t>
            </a:r>
            <a:r>
              <a:rPr lang="en-US" dirty="0" err="1" smtClean="0"/>
              <a:t>Drittvariablen</a:t>
            </a:r>
            <a:r>
              <a:rPr lang="en-US" dirty="0" smtClean="0"/>
              <a:t> </a:t>
            </a:r>
            <a:r>
              <a:rPr lang="en-US" dirty="0" err="1" smtClean="0"/>
              <a:t>im</a:t>
            </a:r>
            <a:r>
              <a:rPr lang="en-US" dirty="0" smtClean="0"/>
              <a:t> Labor</a:t>
            </a:r>
          </a:p>
          <a:p>
            <a:pPr lvl="1"/>
            <a:r>
              <a:rPr lang="en-US" dirty="0" smtClean="0"/>
              <a:t>“Quicksort </a:t>
            </a:r>
            <a:r>
              <a:rPr lang="en-US" dirty="0" err="1" smtClean="0"/>
              <a:t>ist</a:t>
            </a:r>
            <a:r>
              <a:rPr lang="en-US" dirty="0" smtClean="0"/>
              <a:t> </a:t>
            </a:r>
            <a:r>
              <a:rPr lang="en-US" dirty="0" err="1" smtClean="0"/>
              <a:t>schneller</a:t>
            </a:r>
            <a:r>
              <a:rPr lang="en-US" dirty="0" smtClean="0"/>
              <a:t> </a:t>
            </a:r>
            <a:r>
              <a:rPr lang="en-US" dirty="0" err="1" smtClean="0"/>
              <a:t>als</a:t>
            </a:r>
            <a:r>
              <a:rPr lang="en-US" dirty="0" smtClean="0"/>
              <a:t> </a:t>
            </a:r>
            <a:r>
              <a:rPr lang="en-US" dirty="0" err="1" smtClean="0"/>
              <a:t>Mergesort</a:t>
            </a:r>
            <a:r>
              <a:rPr lang="en-US" dirty="0" smtClean="0"/>
              <a:t> </a:t>
            </a:r>
            <a:r>
              <a:rPr lang="en-US" dirty="0" err="1" smtClean="0"/>
              <a:t>bei</a:t>
            </a:r>
            <a:r>
              <a:rPr lang="en-US" dirty="0" smtClean="0"/>
              <a:t> den </a:t>
            </a:r>
            <a:r>
              <a:rPr lang="en-US" dirty="0" err="1" smtClean="0"/>
              <a:t>Daten</a:t>
            </a:r>
            <a:r>
              <a:rPr lang="en-US" dirty="0" smtClean="0"/>
              <a:t> X auf Computer Y </a:t>
            </a:r>
            <a:r>
              <a:rPr lang="en-US" dirty="0" err="1" smtClean="0"/>
              <a:t>wenn</a:t>
            </a:r>
            <a:r>
              <a:rPr lang="en-US" dirty="0" smtClean="0"/>
              <a:t> </a:t>
            </a:r>
            <a:r>
              <a:rPr lang="en-US" dirty="0" err="1" smtClean="0"/>
              <a:t>implementiert</a:t>
            </a:r>
            <a:r>
              <a:rPr lang="en-US" dirty="0" smtClean="0"/>
              <a:t> </a:t>
            </a:r>
            <a:r>
              <a:rPr lang="en-US" dirty="0" err="1" smtClean="0"/>
              <a:t>mit</a:t>
            </a:r>
            <a:r>
              <a:rPr lang="en-US" dirty="0" smtClean="0"/>
              <a:t> Z von Z’.”</a:t>
            </a:r>
          </a:p>
          <a:p>
            <a:pPr lvl="1"/>
            <a:r>
              <a:rPr lang="en-US" dirty="0" err="1" smtClean="0"/>
              <a:t>Zuverlaessige</a:t>
            </a:r>
            <a:r>
              <a:rPr lang="en-US" dirty="0" smtClean="0"/>
              <a:t> </a:t>
            </a:r>
            <a:r>
              <a:rPr lang="en-US" dirty="0" err="1" smtClean="0"/>
              <a:t>Messung</a:t>
            </a:r>
            <a:r>
              <a:rPr lang="en-US" dirty="0" smtClean="0"/>
              <a:t> der </a:t>
            </a:r>
            <a:r>
              <a:rPr lang="en-US" dirty="0" err="1" smtClean="0"/>
              <a:t>abhaengigen</a:t>
            </a:r>
            <a:r>
              <a:rPr lang="en-US" dirty="0" smtClean="0"/>
              <a:t> </a:t>
            </a:r>
            <a:r>
              <a:rPr lang="en-US" dirty="0" err="1" smtClean="0"/>
              <a:t>Variablen</a:t>
            </a:r>
            <a:r>
              <a:rPr lang="en-US" dirty="0"/>
              <a:t> </a:t>
            </a:r>
            <a:r>
              <a:rPr lang="en-US" dirty="0" smtClean="0"/>
              <a:t>(</a:t>
            </a:r>
            <a:r>
              <a:rPr lang="en-US" dirty="0" err="1" smtClean="0"/>
              <a:t>hohe</a:t>
            </a:r>
            <a:r>
              <a:rPr lang="en-US" dirty="0" smtClean="0"/>
              <a:t> interne </a:t>
            </a:r>
            <a:r>
              <a:rPr lang="en-US" dirty="0" err="1" smtClean="0"/>
              <a:t>Validitaet</a:t>
            </a:r>
            <a:r>
              <a:rPr lang="en-US" dirty="0" smtClean="0"/>
              <a:t>)</a:t>
            </a:r>
          </a:p>
          <a:p>
            <a:pPr lvl="1"/>
            <a:r>
              <a:rPr lang="en-US" dirty="0" err="1" smtClean="0"/>
              <a:t>Nicht</a:t>
            </a:r>
            <a:r>
              <a:rPr lang="en-US" dirty="0" smtClean="0"/>
              <a:t> </a:t>
            </a:r>
            <a:r>
              <a:rPr lang="en-US" dirty="0" err="1" smtClean="0"/>
              <a:t>verallgemeinerbar</a:t>
            </a:r>
            <a:r>
              <a:rPr lang="en-US" dirty="0" smtClean="0"/>
              <a:t> auf </a:t>
            </a:r>
            <a:r>
              <a:rPr lang="en-US" dirty="0" err="1" smtClean="0"/>
              <a:t>andere</a:t>
            </a:r>
            <a:r>
              <a:rPr lang="en-US" dirty="0" smtClean="0"/>
              <a:t> </a:t>
            </a:r>
            <a:r>
              <a:rPr lang="en-US" dirty="0" err="1" smtClean="0"/>
              <a:t>Belegungen</a:t>
            </a:r>
            <a:r>
              <a:rPr lang="en-US" dirty="0" smtClean="0"/>
              <a:t> der </a:t>
            </a:r>
            <a:r>
              <a:rPr lang="en-US" dirty="0" err="1" smtClean="0"/>
              <a:t>Drittvariable</a:t>
            </a:r>
            <a:r>
              <a:rPr lang="en-US" dirty="0" smtClean="0"/>
              <a:t> (</a:t>
            </a:r>
            <a:r>
              <a:rPr lang="en-US" dirty="0" err="1" smtClean="0"/>
              <a:t>geringe</a:t>
            </a:r>
            <a:r>
              <a:rPr lang="en-US" dirty="0" smtClean="0"/>
              <a:t> </a:t>
            </a:r>
            <a:r>
              <a:rPr lang="en-US" dirty="0" err="1" smtClean="0"/>
              <a:t>externe</a:t>
            </a:r>
            <a:r>
              <a:rPr lang="en-US" dirty="0" smtClean="0"/>
              <a:t> </a:t>
            </a:r>
            <a:r>
              <a:rPr lang="en-US" dirty="0" err="1" smtClean="0"/>
              <a:t>Validitaet</a:t>
            </a:r>
            <a:r>
              <a:rPr lang="en-US" dirty="0" smtClean="0"/>
              <a:t>)</a:t>
            </a:r>
          </a:p>
          <a:p>
            <a:pPr lvl="1"/>
            <a:r>
              <a:rPr lang="en-US" dirty="0" err="1" smtClean="0"/>
              <a:t>Aus</a:t>
            </a:r>
            <a:r>
              <a:rPr lang="en-US" dirty="0" smtClean="0"/>
              <a:t> </a:t>
            </a:r>
            <a:r>
              <a:rPr lang="en-US" dirty="0" err="1" smtClean="0"/>
              <a:t>praktischen</a:t>
            </a:r>
            <a:r>
              <a:rPr lang="en-US" dirty="0" smtClean="0"/>
              <a:t> und </a:t>
            </a:r>
            <a:r>
              <a:rPr lang="en-US" dirty="0" err="1" smtClean="0"/>
              <a:t>ethischen</a:t>
            </a:r>
            <a:r>
              <a:rPr lang="en-US" dirty="0" smtClean="0"/>
              <a:t> </a:t>
            </a:r>
            <a:r>
              <a:rPr lang="en-US" dirty="0" err="1" smtClean="0"/>
              <a:t>Gruenden</a:t>
            </a:r>
            <a:r>
              <a:rPr lang="en-US" dirty="0" smtClean="0"/>
              <a:t> </a:t>
            </a:r>
            <a:r>
              <a:rPr lang="en-US" dirty="0" err="1" smtClean="0"/>
              <a:t>nicht</a:t>
            </a:r>
            <a:r>
              <a:rPr lang="en-US" dirty="0" smtClean="0"/>
              <a:t> </a:t>
            </a:r>
            <a:r>
              <a:rPr lang="en-US" dirty="0" err="1" smtClean="0"/>
              <a:t>immer</a:t>
            </a:r>
            <a:r>
              <a:rPr lang="en-US" dirty="0" smtClean="0"/>
              <a:t> </a:t>
            </a:r>
            <a:r>
              <a:rPr lang="en-US" dirty="0" err="1" smtClean="0"/>
              <a:t>moeglich</a:t>
            </a:r>
            <a:endParaRPr lang="en-US" dirty="0" smtClean="0"/>
          </a:p>
          <a:p>
            <a:r>
              <a:rPr lang="en-US" dirty="0" err="1" smtClean="0"/>
              <a:t>Untersuchung</a:t>
            </a:r>
            <a:r>
              <a:rPr lang="en-US" dirty="0" smtClean="0"/>
              <a:t> </a:t>
            </a:r>
            <a:r>
              <a:rPr lang="en-US" dirty="0" err="1" smtClean="0"/>
              <a:t>im</a:t>
            </a:r>
            <a:r>
              <a:rPr lang="en-US" dirty="0" smtClean="0"/>
              <a:t> Feld, </a:t>
            </a:r>
            <a:r>
              <a:rPr lang="en-US" dirty="0" err="1" smtClean="0"/>
              <a:t>Drittvariablen</a:t>
            </a:r>
            <a:r>
              <a:rPr lang="en-US" dirty="0" smtClean="0"/>
              <a:t> </a:t>
            </a:r>
            <a:r>
              <a:rPr lang="en-US" dirty="0" err="1" smtClean="0"/>
              <a:t>nicht</a:t>
            </a:r>
            <a:r>
              <a:rPr lang="en-US" dirty="0" smtClean="0"/>
              <a:t> </a:t>
            </a:r>
            <a:r>
              <a:rPr lang="en-US" dirty="0" err="1" smtClean="0"/>
              <a:t>immer</a:t>
            </a:r>
            <a:r>
              <a:rPr lang="en-US" dirty="0" smtClean="0"/>
              <a:t> </a:t>
            </a:r>
            <a:r>
              <a:rPr lang="en-US" dirty="0" err="1" smtClean="0"/>
              <a:t>kontrollierbar</a:t>
            </a:r>
            <a:endParaRPr lang="en-US" dirty="0" smtClean="0"/>
          </a:p>
          <a:p>
            <a:pPr lvl="1"/>
            <a:r>
              <a:rPr lang="en-US" dirty="0" err="1" smtClean="0"/>
              <a:t>Hohe</a:t>
            </a:r>
            <a:r>
              <a:rPr lang="en-US" dirty="0" smtClean="0"/>
              <a:t> </a:t>
            </a:r>
            <a:r>
              <a:rPr lang="en-US" dirty="0" err="1" smtClean="0"/>
              <a:t>externe</a:t>
            </a:r>
            <a:r>
              <a:rPr lang="en-US" dirty="0" smtClean="0"/>
              <a:t> </a:t>
            </a:r>
            <a:r>
              <a:rPr lang="en-US" dirty="0" err="1" smtClean="0"/>
              <a:t>Validitaet</a:t>
            </a:r>
            <a:endParaRPr lang="en-US" dirty="0" smtClean="0"/>
          </a:p>
          <a:p>
            <a:pPr lvl="1"/>
            <a:r>
              <a:rPr lang="en-US" dirty="0" err="1" smtClean="0"/>
              <a:t>Geringe</a:t>
            </a:r>
            <a:r>
              <a:rPr lang="en-US" dirty="0" smtClean="0"/>
              <a:t> interne </a:t>
            </a:r>
            <a:r>
              <a:rPr lang="en-US" dirty="0" err="1" smtClean="0"/>
              <a:t>Validitaet</a:t>
            </a:r>
            <a:endParaRPr lang="en-US" dirty="0" smtClean="0"/>
          </a:p>
          <a:p>
            <a:endParaRPr lang="de-DE" dirty="0"/>
          </a:p>
        </p:txBody>
      </p:sp>
      <p:sp>
        <p:nvSpPr>
          <p:cNvPr id="5" name="Left-Right Arrow 4"/>
          <p:cNvSpPr/>
          <p:nvPr/>
        </p:nvSpPr>
        <p:spPr>
          <a:xfrm rot="5400000">
            <a:off x="5926460" y="3370684"/>
            <a:ext cx="4752528" cy="69269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Interne vs. </a:t>
            </a:r>
            <a:r>
              <a:rPr lang="en-US" sz="2800" dirty="0" err="1" smtClean="0"/>
              <a:t>Externe</a:t>
            </a:r>
            <a:r>
              <a:rPr lang="en-US" sz="2800" dirty="0" smtClean="0"/>
              <a:t> </a:t>
            </a:r>
            <a:r>
              <a:rPr lang="en-US" sz="2800" dirty="0" err="1" smtClean="0"/>
              <a:t>Validitaet</a:t>
            </a:r>
            <a:endParaRPr lang="de-DE" sz="2800" dirty="0"/>
          </a:p>
        </p:txBody>
      </p:sp>
      <p:sp>
        <p:nvSpPr>
          <p:cNvPr id="6" name="TextBox 5"/>
          <p:cNvSpPr txBox="1"/>
          <p:nvPr/>
        </p:nvSpPr>
        <p:spPr>
          <a:xfrm>
            <a:off x="4932040" y="6021288"/>
            <a:ext cx="2751459" cy="5847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200" dirty="0" smtClean="0"/>
              <a:t>=&gt; </a:t>
            </a:r>
            <a:r>
              <a:rPr lang="en-US" sz="3200" dirty="0" err="1" smtClean="0"/>
              <a:t>Kompromiss</a:t>
            </a:r>
            <a:endParaRPr lang="de-DE" sz="32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58393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19</TotalTime>
  <Words>960</Words>
  <Application>Microsoft Office PowerPoint</Application>
  <PresentationFormat>On-screen Show (4:3)</PresentationFormat>
  <Paragraphs>185</Paragraphs>
  <Slides>26</Slides>
  <Notes>0</Notes>
  <HiddenSlides>0</HiddenSlides>
  <MMClips>0</MMClips>
  <ScaleCrop>false</ScaleCrop>
  <HeadingPairs>
    <vt:vector size="4" baseType="variant">
      <vt:variant>
        <vt:lpstr>Design Template</vt:lpstr>
      </vt:variant>
      <vt:variant>
        <vt:i4>1</vt:i4>
      </vt:variant>
      <vt:variant>
        <vt:lpstr>Slide Titles</vt:lpstr>
      </vt:variant>
      <vt:variant>
        <vt:i4>26</vt:i4>
      </vt:variant>
    </vt:vector>
  </HeadingPairs>
  <TitlesOfParts>
    <vt:vector size="27" baseType="lpstr">
      <vt:lpstr>Origin</vt:lpstr>
      <vt:lpstr>Empirische Methoden für Informatiker Teil 3: Vorgehen bei Empirische Forschung</vt:lpstr>
      <vt:lpstr>Kontext</vt:lpstr>
      <vt:lpstr>Probleme (Auszug)</vt:lpstr>
      <vt:lpstr>Agenda: Vorgehen bei empirischen Evaluierungen</vt:lpstr>
      <vt:lpstr>Variablen</vt:lpstr>
      <vt:lpstr>Unabhaengige Variablen</vt:lpstr>
      <vt:lpstr>Abhaengige Variablen</vt:lpstr>
      <vt:lpstr>Drittvariablen / Stoervariablen</vt:lpstr>
      <vt:lpstr>Laboruntersuchung vs. Felduntersuchung</vt:lpstr>
      <vt:lpstr>Phasen der empirischen Forschung</vt:lpstr>
      <vt:lpstr>Phasen der empirischen Forschung</vt:lpstr>
      <vt:lpstr>Erkundungsphase</vt:lpstr>
      <vt:lpstr>Theoretische Phase</vt:lpstr>
      <vt:lpstr>Planungsphase</vt:lpstr>
      <vt:lpstr>Untersuchungsphase</vt:lpstr>
      <vt:lpstr>Auswertungsphase</vt:lpstr>
      <vt:lpstr>Nullhypothese</vt:lpstr>
      <vt:lpstr>Entscheidungsphase</vt:lpstr>
      <vt:lpstr> Exhaustion</vt:lpstr>
      <vt:lpstr>Slide 20</vt:lpstr>
      <vt:lpstr>Fishing for Results</vt:lpstr>
      <vt:lpstr>Erkundungsexperiment vs. Inferenzstatistik</vt:lpstr>
      <vt:lpstr>Fishing for Results</vt:lpstr>
      <vt:lpstr>Ausblick</vt:lpstr>
      <vt:lpstr>Qualitative vs. Quantiative Methoden</vt:lpstr>
      <vt:lpstr>Literatur</vt:lpstr>
    </vt:vector>
  </TitlesOfParts>
  <Company>Uni Marburg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Empirische Methoden für Informatiker Teil 1: Die wissenschaftliche Methode</dc:title>
  <dc:creator>kaestner</dc:creator>
  <cp:lastModifiedBy>j</cp:lastModifiedBy>
  <cp:revision>64</cp:revision>
  <dcterms:created xsi:type="dcterms:W3CDTF">2012-01-10T20:40:45Z</dcterms:created>
  <dcterms:modified xsi:type="dcterms:W3CDTF">2012-01-10T20:59:57Z</dcterms:modified>
</cp:coreProperties>
</file>