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16" r:id="rId13"/>
    <p:sldId id="319" r:id="rId14"/>
    <p:sldId id="318" r:id="rId15"/>
    <p:sldId id="317" r:id="rId16"/>
    <p:sldId id="320" r:id="rId17"/>
    <p:sldId id="321" r:id="rId18"/>
    <p:sldId id="32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97" r:id="rId39"/>
    <p:sldId id="298" r:id="rId40"/>
    <p:sldId id="299" r:id="rId41"/>
    <p:sldId id="300" r:id="rId42"/>
    <p:sldId id="313" r:id="rId43"/>
    <p:sldId id="302" r:id="rId44"/>
    <p:sldId id="304" r:id="rId45"/>
    <p:sldId id="312" r:id="rId46"/>
    <p:sldId id="314" r:id="rId47"/>
    <p:sldId id="315" r:id="rId48"/>
    <p:sldId id="286" r:id="rId49"/>
    <p:sldId id="287" r:id="rId50"/>
    <p:sldId id="288" r:id="rId51"/>
    <p:sldId id="289" r:id="rId52"/>
    <p:sldId id="295" r:id="rId53"/>
    <p:sldId id="290" r:id="rId54"/>
    <p:sldId id="292" r:id="rId55"/>
    <p:sldId id="291" r:id="rId56"/>
    <p:sldId id="293" r:id="rId57"/>
    <p:sldId id="294" r:id="rId58"/>
    <p:sldId id="296" r:id="rId5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744" y="-102"/>
      </p:cViewPr>
      <p:guideLst>
        <p:guide orient="horz" pos="2115"/>
        <p:guide pos="4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CD555DF-A998-4826-B2E4-6D27A37DCCB3}" type="datetimeFigureOut">
              <a:rPr lang="de-DE" smtClean="0"/>
              <a:pPr/>
              <a:t>16.01.2013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4623-68E4-457B-9D24-B2B87A3D5A01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7CD2-1636-4D35-B619-F82C9AAF6225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29B0-D2E2-4D33-8B08-CBE4487A9A4A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283-59D9-4B6B-9666-4D8CC7ECAEB8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75277-120B-43CF-9798-B4B3678ABEED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4BE-E4DD-4762-AA40-E3414CDAFA3D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A09FE-0067-4E7E-8E09-EE93628996EE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D19B-4283-4268-ADAD-FE058866B38A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3CC35-BE6D-4E7C-873C-589234C3586C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4D466766-6EF4-4FEA-A4E8-9E110CEE94AC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FC99F70-B513-42F7-BCB2-2F681625D570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DEB56746-5286-4F35-A949-5B69EBDFAF92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490C-0D37-4E65-BBDB-59CB94D3BE95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062E-13E7-4914-AAB9-D129D96B124E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2E43-189F-465E-9EFC-779BDD6380E9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EA071-070D-4A29-8979-A0569D750C61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83CAB-C048-418C-93C1-A1A2D0F49E84}" type="datetime1">
              <a:rPr lang="de-DE" smtClean="0"/>
              <a:pPr/>
              <a:t>16.01.2013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64" r:id="rId4"/>
    <p:sldLayoutId id="2147483663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Experimentbeispiele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86512" y="428604"/>
            <a:ext cx="2857488" cy="785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Erst Interview zur Erstellung der Gruppen</a:t>
            </a:r>
          </a:p>
          <a:p>
            <a:r>
              <a:rPr lang="en-US" smtClean="0"/>
              <a:t>16 Stunden Training (dynamisch)</a:t>
            </a:r>
          </a:p>
          <a:p>
            <a:r>
              <a:rPr lang="en-US" smtClean="0"/>
              <a:t>18 Stunden Training (statisch -&gt; braucht mehr Erklärung)</a:t>
            </a:r>
          </a:p>
          <a:p>
            <a:r>
              <a:rPr lang="en-US" smtClean="0"/>
              <a:t>27 Stunden, frei verteilt auf 4 Arbeitstage</a:t>
            </a:r>
          </a:p>
          <a:p>
            <a:r>
              <a:rPr lang="en-US" smtClean="0"/>
              <a:t>Probanden durften kein Material mit nach Hause nehmen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There are no deviations to report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Internal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Lernen einer neuen Sprache</a:t>
            </a:r>
          </a:p>
          <a:p>
            <a:pPr lvl="1"/>
            <a:r>
              <a:rPr lang="en-US" smtClean="0"/>
              <a:t>Kontrolliert durch:</a:t>
            </a:r>
          </a:p>
          <a:p>
            <a:pPr lvl="2"/>
            <a:r>
              <a:rPr lang="en-US" smtClean="0"/>
              <a:t>Sprache ist Java-ähnlich und einfach gehalten</a:t>
            </a:r>
          </a:p>
          <a:p>
            <a:pPr lvl="2"/>
            <a:r>
              <a:rPr lang="en-US" smtClean="0"/>
              <a:t>Intensives Training (16/18 ausreichend?)</a:t>
            </a:r>
          </a:p>
          <a:p>
            <a:pPr lvl="2"/>
            <a:r>
              <a:rPr lang="en-US" smtClean="0"/>
              <a:t>Vergleich zwischen zwei Gruppen, die beide neue Sprache lernen mussten (Effekt müsste in beiden Gruppen gleich groß sein)</a:t>
            </a:r>
          </a:p>
          <a:p>
            <a:pPr lvl="1"/>
            <a:r>
              <a:rPr lang="en-US" smtClean="0"/>
              <a:t>auch Gefahr für externe Validität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</a:t>
            </a:r>
            <a:r>
              <a:rPr lang="en-US" smtClean="0"/>
              <a:t>Internal </a:t>
            </a:r>
            <a:r>
              <a:rPr lang="en-US" smtClean="0"/>
              <a:t>Validity (cont.)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Gruppenbildung basierend auf Interviews</a:t>
            </a:r>
          </a:p>
          <a:p>
            <a:pPr lvl="1"/>
            <a:r>
              <a:rPr lang="en-US" smtClean="0"/>
              <a:t>Nur </a:t>
            </a:r>
            <a:r>
              <a:rPr lang="en-US" smtClean="0"/>
              <a:t>diskutiert, nicht kontrolliert</a:t>
            </a:r>
            <a:endParaRPr lang="en-US" smtClean="0"/>
          </a:p>
          <a:p>
            <a:r>
              <a:rPr lang="en-US" smtClean="0"/>
              <a:t>Unklar, wann welche Aufgabe bearbeitet wurde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Construct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Aufgabe evtl. ungeeignet</a:t>
            </a:r>
          </a:p>
          <a:p>
            <a:pPr lvl="1"/>
            <a:r>
              <a:rPr lang="en-US" smtClean="0"/>
              <a:t>Generell: Tradeoff zwischen kleiner, kontrollierbarer Aufgabe und Realismus</a:t>
            </a:r>
          </a:p>
          <a:p>
            <a:pPr lvl="1"/>
            <a:r>
              <a:rPr lang="en-US" smtClean="0"/>
              <a:t>Hier: eine </a:t>
            </a:r>
            <a:r>
              <a:rPr lang="en-US" smtClean="0"/>
              <a:t>große Aufgabe </a:t>
            </a:r>
            <a:r>
              <a:rPr lang="en-US" smtClean="0"/>
              <a:t>über </a:t>
            </a:r>
            <a:r>
              <a:rPr lang="en-US" smtClean="0"/>
              <a:t>27h, um Forschungsfrage beantworten zu können</a:t>
            </a:r>
            <a:endParaRPr lang="en-US" smtClean="0"/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</a:t>
            </a:r>
            <a:r>
              <a:rPr lang="en-US" smtClean="0"/>
              <a:t>to </a:t>
            </a:r>
            <a:r>
              <a:rPr lang="en-US" smtClean="0"/>
              <a:t>External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</a:t>
            </a:r>
            <a:r>
              <a:rPr lang="en-US" smtClean="0"/>
              <a:t>als </a:t>
            </a:r>
            <a:r>
              <a:rPr lang="en-US" smtClean="0"/>
              <a:t>Probanden</a:t>
            </a:r>
          </a:p>
          <a:p>
            <a:pPr lvl="1"/>
            <a:r>
              <a:rPr lang="en-US" smtClean="0"/>
              <a:t>Studenten können unter bestimmten Umständen als Experten dienen</a:t>
            </a:r>
          </a:p>
          <a:p>
            <a:pPr lvl="1"/>
            <a:r>
              <a:rPr lang="en-US" smtClean="0"/>
              <a:t>Unbekannte Sprache, die auch Experten hätten lernen müssen</a:t>
            </a:r>
          </a:p>
          <a:p>
            <a:r>
              <a:rPr lang="en-US" smtClean="0"/>
              <a:t>Sprache</a:t>
            </a:r>
          </a:p>
          <a:p>
            <a:r>
              <a:rPr lang="en-US" smtClean="0"/>
              <a:t>Tool support ("künstliche" IDE)</a:t>
            </a:r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 (Scanner)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Nochmal Begründung, warum statisches Typsystem besser sein sollte (u.a. statisches Typsystem verhindert Fehler)</a:t>
            </a:r>
          </a:p>
          <a:p>
            <a:r>
              <a:rPr lang="en-US" smtClean="0"/>
              <a:t>Weitere Analyse der Daten: Debugzeiten von Logs rekonstruiert und zwischen Gruppen verglichen -&gt; kein Unterschied, also ist Aufwand zum Debuggen gleich groß</a:t>
            </a:r>
          </a:p>
          <a:p>
            <a:r>
              <a:rPr lang="en-US" smtClean="0"/>
              <a:t>Letztendlich keine Begründung/Deutung der Ergebnisse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Interpretation (Parser)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Wieder keine Unterschiede</a:t>
            </a:r>
          </a:p>
          <a:p>
            <a:r>
              <a:rPr lang="en-US" smtClean="0"/>
              <a:t>Wieder Debugzeiten verglichen: Dynamisches Typsystem schneller beim Debuggen</a:t>
            </a:r>
          </a:p>
          <a:p>
            <a:r>
              <a:rPr lang="en-US" smtClean="0"/>
              <a:t>Allerdings keine weitere Erklärung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Bewertung der Interpretation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Darstellung Daten und Interpretation der Daten nicht deutlich getrennt</a:t>
            </a:r>
          </a:p>
          <a:p>
            <a:r>
              <a:rPr lang="en-US" smtClean="0"/>
              <a:t>Interpretation bricht mittendrin ab</a:t>
            </a:r>
          </a:p>
          <a:p>
            <a:r>
              <a:rPr lang="en-US" smtClean="0"/>
              <a:t>Vermischung von Conclusion und Interpretation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Using Students as Subjects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566858"/>
          </a:xfrm>
        </p:spPr>
        <p:txBody>
          <a:bodyPr/>
          <a:lstStyle/>
          <a:p>
            <a:r>
              <a:rPr lang="en-US" smtClean="0"/>
              <a:t>An Empirical Evaluation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An Experiment about Static and Dynamic Type Systems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15279" y="4071942"/>
            <a:ext cx="7500990" cy="1566858"/>
          </a:xfrm>
        </p:spPr>
        <p:txBody>
          <a:bodyPr/>
          <a:lstStyle/>
          <a:p>
            <a:r>
              <a:rPr lang="en-US" smtClean="0"/>
              <a:t>Doubts about the Positive Impact of Static Type Systems on Development Time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Studenten werden oft herangezogen in Experimenten, und dann Aussagen über Experten getroffen</a:t>
            </a:r>
          </a:p>
          <a:p>
            <a:r>
              <a:rPr lang="en-US" smtClean="0"/>
              <a:t>Eignung von Studenten, um Aussagen über Experten treffen zu können</a:t>
            </a:r>
          </a:p>
          <a:p>
            <a:r>
              <a:rPr lang="en-US" smtClean="0"/>
              <a:t>To what extent are students capable of imagining how industry professionals work in a complex requirements engineering decision process?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Status (Student [2 Sichten], Experte)</a:t>
            </a:r>
          </a:p>
          <a:p>
            <a:pPr lvl="1"/>
            <a:r>
              <a:rPr lang="en-US" smtClean="0"/>
              <a:t>Daten von Experten aus anderem Artikel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Auswahl von Anforderungen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Nicht klar erkennbar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Material/Task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Fragebogen</a:t>
            </a:r>
          </a:p>
          <a:p>
            <a:pPr lvl="1"/>
            <a:r>
              <a:rPr lang="en-US" smtClean="0"/>
              <a:t>Studentensicht auf Anforderungen</a:t>
            </a:r>
          </a:p>
          <a:p>
            <a:pPr lvl="1"/>
            <a:r>
              <a:rPr lang="en-US" smtClean="0"/>
              <a:t>Expertensicht aus Sicht der Studenten auf Anforderungen</a:t>
            </a:r>
          </a:p>
          <a:p>
            <a:endParaRPr lang="en-US" smtClean="0"/>
          </a:p>
          <a:p>
            <a:r>
              <a:rPr lang="en-US" smtClean="0"/>
              <a:t>Auswahl von Anforderungen aus zwei Sichten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Between-Subjects (Studenten vs. Experten)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aus Requirements-Engineering-Kurs</a:t>
            </a:r>
          </a:p>
          <a:p>
            <a:r>
              <a:rPr lang="en-US" smtClean="0"/>
              <a:t>Durchschnittsalter: 26</a:t>
            </a:r>
          </a:p>
          <a:p>
            <a:r>
              <a:rPr lang="en-US" smtClean="0"/>
              <a:t>Verschiedene Kulturen</a:t>
            </a:r>
          </a:p>
          <a:p>
            <a:r>
              <a:rPr lang="en-US" smtClean="0"/>
              <a:t>Praktische Erfahrung: 0-2 Jahre, 2 Studenten mit 7 Jahren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Anforderungsauswahl über 4 Wochen</a:t>
            </a:r>
          </a:p>
          <a:p>
            <a:r>
              <a:rPr lang="en-US" smtClean="0"/>
              <a:t>Auswahl aller Studenten wurde besprochen</a:t>
            </a:r>
          </a:p>
          <a:p>
            <a:r>
              <a:rPr lang="en-US" smtClean="0"/>
              <a:t>Jede Woche konnten Anforderungen angepasst werden</a:t>
            </a:r>
          </a:p>
          <a:p>
            <a:endParaRPr lang="en-US" smtClean="0"/>
          </a:p>
          <a:p>
            <a:r>
              <a:rPr lang="en-US" smtClean="0"/>
              <a:t>There are no deviations to 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Empirical Study of the Effects of Personality in Pair Programming using the Five-Factor Model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Effektivität von Pair-Programming in Ausbildung verbessern</a:t>
            </a:r>
          </a:p>
          <a:p>
            <a:r>
              <a:rPr lang="en-US" smtClean="0"/>
              <a:t>Fokus auf Persönlichkeitstypen</a:t>
            </a:r>
          </a:p>
          <a:p>
            <a:r>
              <a:rPr lang="en-US" smtClean="0"/>
              <a:t>Hypothese:</a:t>
            </a:r>
          </a:p>
          <a:p>
            <a:pPr marL="719138" lvl="1" indent="-26988">
              <a:buNone/>
            </a:pPr>
            <a:r>
              <a:rPr lang="en-US" smtClean="0"/>
              <a:t>Unterschiede in Persönlichkeit beeinflussen Effektivität von Studenten, die Pair-Programming angewendet haben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Persönlichkeitskombinationen (IPIP-NEO)</a:t>
            </a:r>
          </a:p>
          <a:p>
            <a:pPr lvl="1"/>
            <a:r>
              <a:rPr lang="en-US" smtClean="0"/>
              <a:t>2 Stufen: gleiche/verschiedene Persönlichkeit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Effektivität bei Pair-Programming (Benotete Leistung bei Test und 3 Aufgaben)</a:t>
            </a:r>
          </a:p>
          <a:p>
            <a:pPr lvl="1"/>
            <a:r>
              <a:rPr lang="en-US" smtClean="0"/>
              <a:t>Zufriedenheit d. Studenten (Fragebogen)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Motivation</a:t>
            </a:r>
          </a:p>
          <a:p>
            <a:pPr lvl="1"/>
            <a:r>
              <a:rPr lang="en-US" smtClean="0"/>
              <a:t>Programmiererfahrung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Persönlichkeitsfragebogen</a:t>
            </a:r>
          </a:p>
          <a:p>
            <a:r>
              <a:rPr lang="en-US" smtClean="0"/>
              <a:t>Demografischer Fragebogen</a:t>
            </a:r>
          </a:p>
          <a:p>
            <a:r>
              <a:rPr lang="en-US" smtClean="0"/>
              <a:t>Programmiererfahrungsfragebogen</a:t>
            </a:r>
          </a:p>
          <a:p>
            <a:r>
              <a:rPr lang="en-US" smtClean="0"/>
              <a:t>Pair-Programming-Aufgaben (nicht weiter spezifiert)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Evaluierung des Einflusses von statischen und dynamischen Typsystemen auf Entwicklungszeit</a:t>
            </a:r>
          </a:p>
          <a:p>
            <a:r>
              <a:rPr lang="en-US" smtClean="0"/>
              <a:t>Verschiedene Argumente für und gegen statische Typsysteme</a:t>
            </a:r>
          </a:p>
          <a:p>
            <a:r>
              <a:rPr lang="en-US" smtClean="0"/>
              <a:t>Keine Forschungshypothese, sondern Forschungsfrage (nicht explizit genannt)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(BSc)</a:t>
            </a:r>
          </a:p>
          <a:p>
            <a:r>
              <a:rPr lang="en-US" smtClean="0"/>
              <a:t>Einführungskurs Informatik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Persönlichkeitsfragebogen</a:t>
            </a:r>
          </a:p>
          <a:p>
            <a:r>
              <a:rPr lang="en-US" smtClean="0"/>
              <a:t>Demografischer/Programmiererfahrungs-fragebogen</a:t>
            </a:r>
          </a:p>
          <a:p>
            <a:r>
              <a:rPr lang="en-US" smtClean="0"/>
              <a:t>Aufgaben über das ganze Semester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Empirical Studies of Programming Knowledge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Warum sind Experten besser als Anfänger?</a:t>
            </a:r>
          </a:p>
          <a:p>
            <a:r>
              <a:rPr lang="en-US" smtClean="0"/>
              <a:t>Do expert programmers possess programming plans and discourse rules?</a:t>
            </a:r>
          </a:p>
          <a:p>
            <a:r>
              <a:rPr lang="en-US" smtClean="0"/>
              <a:t>Programming plans:</a:t>
            </a:r>
          </a:p>
          <a:p>
            <a:pPr lvl="1"/>
            <a:r>
              <a:rPr lang="en-US" smtClean="0"/>
              <a:t>Programmfragmente, die stereotypische Handlungssequenzen repräsentieren, z.B., Itemsuche in Liste</a:t>
            </a:r>
          </a:p>
          <a:p>
            <a:r>
              <a:rPr lang="en-US" smtClean="0"/>
              <a:t>Discourse rules</a:t>
            </a:r>
          </a:p>
          <a:p>
            <a:pPr lvl="1"/>
            <a:r>
              <a:rPr lang="en-US" smtClean="0"/>
              <a:t>Coding conventions, z.B., Variablennamen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Pläne; 2 Stufen: konform oder nicht-konform</a:t>
            </a:r>
          </a:p>
          <a:p>
            <a:pPr lvl="1"/>
            <a:r>
              <a:rPr lang="en-US" smtClean="0"/>
              <a:t>Aufgabe; 4 Stufen</a:t>
            </a:r>
          </a:p>
          <a:p>
            <a:pPr lvl="1"/>
            <a:r>
              <a:rPr lang="en-US" smtClean="0"/>
              <a:t>Erfahrung; 2 Stufen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Korrektheit von Antworten</a:t>
            </a:r>
          </a:p>
          <a:p>
            <a:pPr lvl="1"/>
            <a:r>
              <a:rPr lang="en-US" smtClean="0"/>
              <a:t>Antwortzeit</a:t>
            </a:r>
          </a:p>
          <a:p>
            <a:r>
              <a:rPr lang="en-US" smtClean="0"/>
              <a:t>Störvariable:</a:t>
            </a:r>
          </a:p>
          <a:p>
            <a:pPr lvl="1"/>
            <a:r>
              <a:rPr lang="en-US" smtClean="0"/>
              <a:t>Motivation (5$ für Teilnahme)</a:t>
            </a:r>
          </a:p>
          <a:p>
            <a:pPr lvl="1"/>
            <a:r>
              <a:rPr lang="en-US" smtClean="0"/>
              <a:t>Reihenfolge (Randomisierung)</a:t>
            </a:r>
          </a:p>
          <a:p>
            <a:pPr lvl="1"/>
            <a:r>
              <a:rPr lang="en-US" smtClean="0"/>
              <a:t>Zeitdruck (kein Zeitlimit)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 verschiedene Programme in jeweils 2 Versionen in Pascal</a:t>
            </a:r>
          </a:p>
          <a:p>
            <a:r>
              <a:rPr lang="en-US" smtClean="0"/>
              <a:t>Auf Papier</a:t>
            </a:r>
          </a:p>
          <a:p>
            <a:r>
              <a:rPr lang="en-US" smtClean="0"/>
              <a:t>Fill-in-the-blank: Probanden sollten fehlende Codezeile ersetzen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Studenten (1. Semester, oder mindestens 3 Programmierkurse bzw. Master)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Probanden bearbeiteten Aufgaben (keine Erwähnung von Einführung, Fragebögen,…)</a:t>
            </a:r>
          </a:p>
          <a:p>
            <a:r>
              <a:rPr lang="en-US" smtClean="0"/>
              <a:t>Keine Abweichungen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Understanding Exception Handling: Viewpoints of Novices and Experts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Herausfinden, wie Anfänger und Experten mit Exceptions umgehen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Unabhängige Variablen:</a:t>
            </a:r>
          </a:p>
          <a:p>
            <a:pPr lvl="1"/>
            <a:r>
              <a:rPr lang="en-US" smtClean="0"/>
              <a:t>Typsystem</a:t>
            </a:r>
          </a:p>
          <a:p>
            <a:pPr lvl="2"/>
            <a:r>
              <a:rPr lang="en-US" smtClean="0"/>
              <a:t>2 Stufen (statisch und dynamisch)</a:t>
            </a:r>
          </a:p>
          <a:p>
            <a:pPr lvl="2"/>
            <a:r>
              <a:rPr lang="en-US" smtClean="0"/>
              <a:t>2 gleiche Programmiersprachen mit unterschiedlichem Typsystem</a:t>
            </a:r>
          </a:p>
          <a:p>
            <a:pPr lvl="1"/>
            <a:r>
              <a:rPr lang="en-US" smtClean="0"/>
              <a:t>Aufgabe</a:t>
            </a:r>
          </a:p>
          <a:p>
            <a:pPr lvl="2"/>
            <a:r>
              <a:rPr lang="en-US" smtClean="0"/>
              <a:t>2 Stufen (Scanner und Parser)</a:t>
            </a:r>
          </a:p>
          <a:p>
            <a:r>
              <a:rPr lang="en-US" smtClean="0"/>
              <a:t>Abhängige Variablen:</a:t>
            </a:r>
          </a:p>
          <a:p>
            <a:pPr lvl="1"/>
            <a:r>
              <a:rPr lang="en-US" smtClean="0"/>
              <a:t>Entwicklungszeit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Unabhängig: Erfahrungslevel</a:t>
            </a:r>
          </a:p>
          <a:p>
            <a:pPr lvl="1"/>
            <a:r>
              <a:rPr lang="en-US" smtClean="0"/>
              <a:t>Anfänger</a:t>
            </a:r>
          </a:p>
          <a:p>
            <a:pPr lvl="1"/>
            <a:r>
              <a:rPr lang="en-US" smtClean="0"/>
              <a:t>Experte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Exception-Handling-Strategien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Erfahrung mit Java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Material-Anfänger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Beispiel-Fragen aus dem Interview-Leitfaden:</a:t>
            </a:r>
          </a:p>
          <a:p>
            <a:pPr lvl="1"/>
            <a:r>
              <a:rPr lang="en-US" smtClean="0"/>
              <a:t>What approach do you follow to understand exception-flow information in a program?</a:t>
            </a:r>
          </a:p>
          <a:p>
            <a:pPr lvl="1"/>
            <a:r>
              <a:rPr lang="en-US" smtClean="0"/>
              <a:t>When working with code (e.g., coding, testing, reviewing, and understanding) how often do you pay attention to the functionality associated with exception-handling?</a:t>
            </a:r>
          </a:p>
          <a:p>
            <a:pPr lvl="1"/>
            <a:r>
              <a:rPr lang="en-US" smtClean="0"/>
              <a:t>Are there scenarios in which you avoid/ignore using exception-handling in your programs? (Yes/No) If yes, when do you do so? Why do you do this?</a:t>
            </a:r>
          </a:p>
          <a:p>
            <a:pPr lvl="1"/>
            <a:r>
              <a:rPr lang="en-US" smtClean="0"/>
              <a:t>Are you satisfied with the way you approach understanding the program with respect to exceptions? (Yes/No/Maybe)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Material-Experten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Beispiel-Fragen aus dem Interview-Leitfaden:</a:t>
            </a:r>
          </a:p>
          <a:p>
            <a:pPr lvl="1"/>
            <a:r>
              <a:rPr lang="en-US" smtClean="0"/>
              <a:t>How do you perceive error/exception-handling when you are coding/designing? Why?</a:t>
            </a:r>
          </a:p>
          <a:p>
            <a:pPr lvl="1"/>
            <a:r>
              <a:rPr lang="en-US" smtClean="0"/>
              <a:t>When do you typically start thinking about exceptional conditions? Has your strategy changed over time? How? What factors caused these changes?</a:t>
            </a:r>
          </a:p>
          <a:p>
            <a:pPr lvl="1"/>
            <a:r>
              <a:rPr lang="en-US" smtClean="0"/>
              <a:t>Have you worked with junior/novice developers? Have you observed any typical patterns in the way they handle the exceptions?</a:t>
            </a:r>
          </a:p>
          <a:p>
            <a:pPr lvl="1"/>
            <a:r>
              <a:rPr lang="en-US" smtClean="0"/>
              <a:t>How did you learn about exception-handling? (Educated in the work place/college/learned on your own.)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Probanden/Design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Anfänger:</a:t>
            </a:r>
          </a:p>
          <a:p>
            <a:pPr lvl="1"/>
            <a:r>
              <a:rPr lang="en-US" smtClean="0"/>
              <a:t>8 Praktikanten, graduate students</a:t>
            </a:r>
          </a:p>
          <a:p>
            <a:pPr lvl="1"/>
            <a:r>
              <a:rPr lang="en-US" smtClean="0"/>
              <a:t>Im Durchschnitt 2 Jahre Programmiererfahrung</a:t>
            </a:r>
          </a:p>
          <a:p>
            <a:pPr lvl="1"/>
            <a:endParaRPr lang="en-US" smtClean="0"/>
          </a:p>
          <a:p>
            <a:r>
              <a:rPr lang="en-US" smtClean="0"/>
              <a:t>Experten</a:t>
            </a:r>
          </a:p>
          <a:p>
            <a:pPr lvl="1"/>
            <a:r>
              <a:rPr lang="en-US" smtClean="0"/>
              <a:t>6 Experten von 5 verschiedenen Firmen</a:t>
            </a:r>
          </a:p>
          <a:p>
            <a:pPr lvl="1"/>
            <a:r>
              <a:rPr lang="en-US" smtClean="0"/>
              <a:t>Min. 5 Jahre professionelle Programmiererfahrung</a:t>
            </a:r>
          </a:p>
          <a:p>
            <a:endParaRPr lang="en-US" smtClean="0"/>
          </a:p>
          <a:p>
            <a:r>
              <a:rPr lang="en-US" smtClean="0"/>
              <a:t>Jeder Proband wurde einmal befragt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Vorher Aufklärung, Erlaubnis über Audioaufzeichung und e-Mail-Kontakt</a:t>
            </a:r>
          </a:p>
          <a:p>
            <a:r>
              <a:rPr lang="en-US" smtClean="0"/>
              <a:t>Ca. 1 Stunde pro Proband</a:t>
            </a:r>
          </a:p>
          <a:p>
            <a:pPr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Auswertung-Anfänger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Zusammenfassung der Antworten der Probanden in 3 Kategorien</a:t>
            </a:r>
          </a:p>
          <a:p>
            <a:pPr lvl="1"/>
            <a:r>
              <a:rPr lang="en-US" smtClean="0"/>
              <a:t>Approaching Exception Handling (ignore)</a:t>
            </a:r>
          </a:p>
          <a:p>
            <a:pPr lvl="1"/>
            <a:r>
              <a:rPr lang="en-US" smtClean="0"/>
              <a:t>Using Exception Handling (debugging)</a:t>
            </a:r>
          </a:p>
          <a:p>
            <a:pPr lvl="1"/>
            <a:r>
              <a:rPr lang="en-US" smtClean="0"/>
              <a:t>Perceiving Exception Handling (forced)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Auswertung-Experten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Zusammenfassung der Antworten der Probanden in 3 Kategorien</a:t>
            </a:r>
          </a:p>
          <a:p>
            <a:pPr lvl="1"/>
            <a:r>
              <a:rPr lang="en-US" smtClean="0"/>
              <a:t>Approaching Exception Handling (handle right away)</a:t>
            </a:r>
          </a:p>
          <a:p>
            <a:pPr lvl="1"/>
            <a:r>
              <a:rPr lang="en-US" smtClean="0"/>
              <a:t>Using Exception Handling (failing gracefully in unexpected situations)</a:t>
            </a:r>
          </a:p>
          <a:p>
            <a:pPr lvl="1"/>
            <a:r>
              <a:rPr lang="en-US" smtClean="0"/>
              <a:t>Perceiving Exception Handling (forced)</a:t>
            </a:r>
          </a:p>
          <a:p>
            <a:r>
              <a:rPr lang="en-US" smtClean="0"/>
              <a:t>Strategie von Anfängern:</a:t>
            </a:r>
          </a:p>
          <a:p>
            <a:pPr lvl="1"/>
            <a:r>
              <a:rPr lang="en-US" smtClean="0"/>
              <a:t>Ignorieren</a:t>
            </a:r>
          </a:p>
          <a:p>
            <a:pPr lvl="1"/>
            <a:r>
              <a:rPr lang="en-US" smtClean="0"/>
              <a:t>Verallgemeinern</a:t>
            </a:r>
          </a:p>
          <a:p>
            <a:pPr lvl="1"/>
            <a:r>
              <a:rPr lang="en-US" smtClean="0"/>
              <a:t>Fehlendes Logging/unvollständiges weiterreichen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Shah, Görg, and Harrold. Understanding Exception Handling: Viewpoints of Novices and Experts. TSE, 36(2), pp. 150-161, 2010.</a:t>
            </a:r>
          </a:p>
          <a:p>
            <a:r>
              <a:rPr lang="en-US" smtClean="0"/>
              <a:t>Nachfolgeexperimente:</a:t>
            </a:r>
          </a:p>
          <a:p>
            <a:pPr lvl="1"/>
            <a:r>
              <a:rPr lang="en-US" sz="2600" smtClean="0"/>
              <a:t>Shah and Harrold. Exception Handling Negligence Due To Intra-Individual Goal Conflicts. CHASE, pp. 80-83, 2009.</a:t>
            </a:r>
          </a:p>
          <a:p>
            <a:pPr lvl="1"/>
            <a:r>
              <a:rPr lang="en-US" sz="2600" smtClean="0"/>
              <a:t>H. Shah, Görg, and Harrold. Visualization of exception handling constructs to support program understanding. In </a:t>
            </a:r>
            <a:r>
              <a:rPr lang="en-US" sz="2600" i="1" smtClean="0"/>
              <a:t>Proceedings of the 4th ACM Symposium on Software Visuallization, </a:t>
            </a:r>
            <a:r>
              <a:rPr lang="en-US" sz="2600" smtClean="0"/>
              <a:t>pages 19–28, Sep 2008.</a:t>
            </a:r>
          </a:p>
          <a:p>
            <a:pPr lvl="1"/>
            <a:r>
              <a:rPr lang="en-US" sz="2600" smtClean="0"/>
              <a:t>Shah, Görg, and Harrold. Why do developers neglect exception handling? In </a:t>
            </a:r>
            <a:r>
              <a:rPr lang="en-US" sz="2600" i="1" smtClean="0"/>
              <a:t>Proceedings of the 4th International Workshop on Exception Handling, pages 62–68, </a:t>
            </a:r>
            <a:r>
              <a:rPr lang="en-US" sz="2600" smtClean="0"/>
              <a:t>Nov 2008.</a:t>
            </a:r>
            <a:endParaRPr lang="en-US" sz="26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The Relevance of Application Domain Knowledge: The Case of Computer Program Comprehension</a:t>
            </a:r>
            <a:endParaRPr lang="en-US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Herausfinden, wie Vorhandensein von Domänenwissen Programmverständnis beeinflusst</a:t>
            </a:r>
          </a:p>
          <a:p>
            <a:r>
              <a:rPr lang="en-US" smtClean="0"/>
              <a:t>Hypothese:</a:t>
            </a:r>
          </a:p>
          <a:p>
            <a:pPr lvl="1"/>
            <a:r>
              <a:rPr lang="en-US" smtClean="0"/>
              <a:t>Domänenwissen vorhanden -&gt; Top-Down-Verständnis</a:t>
            </a:r>
          </a:p>
          <a:p>
            <a:pPr lvl="1"/>
            <a:r>
              <a:rPr lang="en-US" smtClean="0"/>
              <a:t>Domänenwissen nicht vorhanden -&gt; Bottom-Up-Verständnis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Tool-erfahrung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642909" y="2507302"/>
          <a:ext cx="792961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Kontroll-Technik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Gemessen/Gesichert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/>
        </p:nvGraphicFramePr>
        <p:xfrm>
          <a:off x="642909" y="3248982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Matching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Erfahrung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Interview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Um möglichst genaue Einschätzung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von Erfahrung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/>
        </p:nvGraphicFramePr>
        <p:xfrm>
          <a:off x="642909" y="4069096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Konstant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 Sprache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Garantiert gleiche Erfahrung aller Probanden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/>
        </p:nvGraphicFramePr>
        <p:xfrm>
          <a:off x="642909" y="4892056"/>
          <a:ext cx="792961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85"/>
                <a:gridCol w="969328"/>
                <a:gridCol w="2546208"/>
                <a:gridCol w="1018483"/>
                <a:gridCol w="2109715"/>
              </a:tblGrid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Konstant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Spielt große Rolle bei Entwicklungszeit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Neues</a:t>
                      </a:r>
                      <a:r>
                        <a:rPr lang="en-US" sz="1600" b="0" baseline="0" smtClean="0">
                          <a:solidFill>
                            <a:schemeClr val="tx1"/>
                          </a:solidFill>
                        </a:rPr>
                        <a:t> Tool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Garantiert gleiche Erfahrung aller Probanden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Rechteck 21"/>
          <p:cNvSpPr/>
          <p:nvPr/>
        </p:nvSpPr>
        <p:spPr>
          <a:xfrm>
            <a:off x="642910" y="3317251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Erfahrung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42910" y="4071942"/>
            <a:ext cx="1340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Programmier-</a:t>
            </a:r>
          </a:p>
          <a:p>
            <a:r>
              <a:rPr lang="en-US" sz="1600" smtClean="0"/>
              <a:t>sprache</a:t>
            </a:r>
            <a:endParaRPr lang="en-US" sz="1600"/>
          </a:p>
        </p:txBody>
      </p:sp>
      <p:sp>
        <p:nvSpPr>
          <p:cNvPr id="24" name="Rechteck 23"/>
          <p:cNvSpPr/>
          <p:nvPr/>
        </p:nvSpPr>
        <p:spPr>
          <a:xfrm>
            <a:off x="642910" y="4876396"/>
            <a:ext cx="1414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smtClean="0"/>
              <a:t>Tool-</a:t>
            </a:r>
          </a:p>
          <a:p>
            <a:r>
              <a:rPr lang="en-US" sz="1600" smtClean="0"/>
              <a:t>erfahrung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Unabhängig: Domänenwissen in 2 Stufen, gemessen durch Selbsteinschätzung</a:t>
            </a:r>
          </a:p>
          <a:p>
            <a:pPr lvl="1"/>
            <a:r>
              <a:rPr lang="en-US" smtClean="0"/>
              <a:t>Vorhanden (Buchhaltung)</a:t>
            </a:r>
          </a:p>
          <a:p>
            <a:pPr lvl="1"/>
            <a:r>
              <a:rPr lang="en-US" smtClean="0"/>
              <a:t>Nicht vorhanden (Hydrologie)</a:t>
            </a:r>
          </a:p>
          <a:p>
            <a:r>
              <a:rPr lang="en-US" smtClean="0"/>
              <a:t>Abhängig: Programmverständnis</a:t>
            </a:r>
          </a:p>
          <a:p>
            <a:r>
              <a:rPr lang="en-US" smtClean="0"/>
              <a:t>Störvariablen:</a:t>
            </a:r>
          </a:p>
          <a:p>
            <a:pPr lvl="1"/>
            <a:r>
              <a:rPr lang="en-US" smtClean="0"/>
              <a:t>Programmiersprache (COBOL als bekannte Sprache)</a:t>
            </a:r>
          </a:p>
          <a:p>
            <a:pPr lvl="1"/>
            <a:r>
              <a:rPr lang="en-US" smtClean="0"/>
              <a:t>Komplexität des Programms (basierend auf LOC)</a:t>
            </a:r>
          </a:p>
          <a:p>
            <a:pPr lvl="1"/>
            <a:r>
              <a:rPr lang="en-US" smtClean="0"/>
              <a:t>Reihenfolge</a:t>
            </a:r>
          </a:p>
          <a:p>
            <a:pPr lvl="1"/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3 Programme in COBOL</a:t>
            </a:r>
          </a:p>
          <a:p>
            <a:pPr lvl="1"/>
            <a:r>
              <a:rPr lang="en-US" smtClean="0"/>
              <a:t>Einführungsprogramm</a:t>
            </a:r>
          </a:p>
          <a:p>
            <a:pPr lvl="1"/>
            <a:r>
              <a:rPr lang="en-US" smtClean="0"/>
              <a:t>Programm aus Buchhaltung (bekannte Domäne)</a:t>
            </a:r>
          </a:p>
          <a:p>
            <a:pPr lvl="1"/>
            <a:r>
              <a:rPr lang="en-US" smtClean="0"/>
              <a:t>Programm aus Hydrologie (unbekannte Domäne)</a:t>
            </a:r>
          </a:p>
          <a:p>
            <a:pPr lvl="1"/>
            <a:endParaRPr lang="en-US" smtClean="0"/>
          </a:p>
          <a:p>
            <a:r>
              <a:rPr lang="en-US" smtClean="0"/>
              <a:t>Aufgabe</a:t>
            </a:r>
          </a:p>
          <a:p>
            <a:pPr lvl="1"/>
            <a:r>
              <a:rPr lang="en-US" smtClean="0"/>
              <a:t>Quelltext verstehen, dabei Gedanken laut aussprechen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Exkurs: Think aloud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Probanden sprechen aus, was sie denken</a:t>
            </a:r>
          </a:p>
          <a:p>
            <a:r>
              <a:rPr lang="en-US" smtClean="0"/>
              <a:t>Protokollierung der Daten (schriftlich, audio, video und/oder screen capture)</a:t>
            </a:r>
          </a:p>
          <a:p>
            <a:r>
              <a:rPr lang="en-US" smtClean="0"/>
              <a:t>Schwierigkeiten:</a:t>
            </a:r>
          </a:p>
          <a:p>
            <a:pPr lvl="1"/>
            <a:r>
              <a:rPr lang="en-US" smtClean="0"/>
              <a:t>Probanden versuchen, Quelltext zu erklären, statt ihre Gedanken auszusprechen</a:t>
            </a:r>
          </a:p>
          <a:p>
            <a:pPr lvl="1"/>
            <a:r>
              <a:rPr lang="en-US" smtClean="0"/>
              <a:t>Probanden sprechen irrelevant erscheinende Gedanken nicht aus</a:t>
            </a:r>
          </a:p>
          <a:p>
            <a:pPr lvl="1"/>
            <a:r>
              <a:rPr lang="en-US" smtClean="0"/>
              <a:t>Versuchsleiter muss ohne Beeinflussung eingreifen, wenn Proband nicht redet</a:t>
            </a:r>
          </a:p>
          <a:p>
            <a:pPr lvl="1"/>
            <a:r>
              <a:rPr lang="en-US" smtClean="0"/>
              <a:t>Objektive Auswertung der Daten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24 professionelle Entwickler in Buchhaltungsdomäne, erfahren in COBOL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1-faktoriell, within-subjects</a:t>
            </a:r>
          </a:p>
          <a:p>
            <a:r>
              <a:rPr lang="en-US" smtClean="0"/>
              <a:t>Crossover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54</a:t>
            </a:fld>
            <a:endParaRPr lang="de-DE"/>
          </a:p>
        </p:txBody>
      </p:sp>
      <p:graphicFrame>
        <p:nvGraphicFramePr>
          <p:cNvPr id="5" name="Group 27"/>
          <p:cNvGraphicFramePr>
            <a:graphicFrameLocks noGrp="1"/>
          </p:cNvGraphicFramePr>
          <p:nvPr/>
        </p:nvGraphicFramePr>
        <p:xfrm>
          <a:off x="857224" y="2995307"/>
          <a:ext cx="6286544" cy="2122679"/>
        </p:xfrm>
        <a:graphic>
          <a:graphicData uri="http://schemas.openxmlformats.org/drawingml/2006/table">
            <a:tbl>
              <a:tblPr/>
              <a:tblGrid>
                <a:gridCol w="1359643"/>
                <a:gridCol w="2413090"/>
                <a:gridCol w="2513811"/>
              </a:tblGrid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Gruppe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1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Session 2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A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kein Domänenwissen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Domänenwissen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B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Domänenwissen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SimSun" charset="-122"/>
                        </a:rPr>
                        <a:t>kein Domänenwissen</a:t>
                      </a:r>
                    </a:p>
                  </a:txBody>
                  <a:tcPr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Warm-Up-Aufgabe, um an Experiment zu gewöhnen</a:t>
            </a:r>
          </a:p>
          <a:p>
            <a:r>
              <a:rPr lang="en-US" smtClean="0"/>
              <a:t>Alle Probanden einzeln</a:t>
            </a:r>
          </a:p>
          <a:p>
            <a:r>
              <a:rPr lang="en-US" smtClean="0"/>
              <a:t>Keine Angabe, ob Audio- oder Videorecording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 (1)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Entwicklung eines Kodierhandbuchs, was Hypothese (Top-Down) und was Inferenz (Bottom-Up) ist</a:t>
            </a:r>
          </a:p>
          <a:p>
            <a:r>
              <a:rPr lang="en-US" smtClean="0"/>
              <a:t>Training von 2 unabhängigen Reviewern, die Statements als Hypothese oder Inferenz klassifizieren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56</a:t>
            </a:fld>
            <a:endParaRPr lang="de-DE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 (2)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Übereinstimmung mittels Cohen's Kappa</a:t>
            </a:r>
          </a:p>
          <a:p>
            <a:r>
              <a:rPr lang="en-US" smtClean="0"/>
              <a:t>R:</a:t>
            </a:r>
          </a:p>
          <a:p>
            <a:pPr lvl="1"/>
            <a:r>
              <a:rPr lang="en-US" sz="1800" smtClean="0">
                <a:latin typeface="Consolas" pitchFamily="49" charset="0"/>
              </a:rPr>
              <a:t>install.packages("psych")</a:t>
            </a:r>
          </a:p>
          <a:p>
            <a:pPr lvl="1"/>
            <a:r>
              <a:rPr lang="en-US" sz="1800" smtClean="0">
                <a:latin typeface="Consolas" pitchFamily="49" charset="0"/>
              </a:rPr>
              <a:t>library(psych)</a:t>
            </a:r>
          </a:p>
          <a:p>
            <a:pPr lvl="1"/>
            <a:r>
              <a:rPr lang="en-US" sz="1800" smtClean="0">
                <a:latin typeface="Consolas" pitchFamily="49" charset="0"/>
              </a:rPr>
              <a:t>reviewer1 &lt;- c("i", "i", "h", "i")</a:t>
            </a:r>
          </a:p>
          <a:p>
            <a:pPr lvl="1"/>
            <a:r>
              <a:rPr lang="en-US" sz="1800" smtClean="0">
                <a:latin typeface="Consolas" pitchFamily="49" charset="0"/>
              </a:rPr>
              <a:t>reviewer2 &lt;- -c("i", "h", "h", "i")</a:t>
            </a:r>
          </a:p>
          <a:p>
            <a:pPr lvl="1"/>
            <a:r>
              <a:rPr lang="en-US" sz="1800" smtClean="0">
                <a:latin typeface="Consolas" pitchFamily="49" charset="0"/>
              </a:rPr>
              <a:t>cohen.kappa(cbind(reviewer1, reviewer2))</a:t>
            </a:r>
          </a:p>
          <a:p>
            <a:r>
              <a:rPr lang="en-US" smtClean="0"/>
              <a:t>Bei verschiedenen Ansichten Diskussion beider Reviewer mit Erstautor (unklar, ob Kappa vor oder nach Diskussion berechnet wurde)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57</a:t>
            </a:fld>
            <a:endParaRPr lang="de-DE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Literatur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Think-Aloud-Protokoll:</a:t>
            </a:r>
          </a:p>
          <a:p>
            <a:pPr marL="857250" lvl="1" indent="-457200"/>
            <a:r>
              <a:rPr lang="en-US" sz="1800" smtClean="0"/>
              <a:t>Ericson, K.A. &amp; Simon, H.A. (1980). Verbal Reports as Data. </a:t>
            </a:r>
            <a:r>
              <a:rPr lang="en-US" sz="1800" i="1" smtClean="0"/>
              <a:t>Psychological Review, 87, 215–251.</a:t>
            </a:r>
          </a:p>
          <a:p>
            <a:r>
              <a:rPr lang="en-US" smtClean="0"/>
              <a:t>Program Comprehension:</a:t>
            </a:r>
          </a:p>
          <a:p>
            <a:pPr lvl="1"/>
            <a:r>
              <a:rPr lang="en-US" sz="1800" smtClean="0"/>
              <a:t>Teresa Shaft and Iris Vessey. The Relevance of Application Domain Knowledge: The Case of Computer Program Comprehension. Information Systems Research, 6(3):286–299, 1995.</a:t>
            </a:r>
            <a:endParaRPr lang="en-US" sz="1800" smtClean="0">
              <a:solidFill>
                <a:prstClr val="black"/>
              </a:solidFill>
            </a:endParaRPr>
          </a:p>
          <a:p>
            <a:pPr lvl="1"/>
            <a:r>
              <a:rPr lang="en-US" sz="1800" smtClean="0"/>
              <a:t>M. P. O’BRIEN, J. BUCKLEY AND T. M. SHAFT. </a:t>
            </a:r>
            <a:r>
              <a:rPr lang="en-US" sz="1800" smtClean="0">
                <a:solidFill>
                  <a:prstClr val="black"/>
                </a:solidFill>
              </a:rPr>
              <a:t>Expectation-based, inference-based, and bottom-up software comprehension. J. Softw. Maint. Evol.: Res. Pract. 2004; 16:427–447. (Nachfolgeexperiment zum besprochenen Artikel)</a:t>
            </a:r>
          </a:p>
          <a:p>
            <a:pPr marL="457200" indent="-457200">
              <a:buNone/>
            </a:pPr>
            <a:endParaRPr lang="en-US" sz="2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Purity, ein paar Bibliotheken</a:t>
            </a:r>
          </a:p>
          <a:p>
            <a:r>
              <a:rPr lang="en-US" smtClean="0"/>
              <a:t>PurityIDE</a:t>
            </a:r>
          </a:p>
          <a:p>
            <a:r>
              <a:rPr lang="en-US" smtClean="0"/>
              <a:t>-&gt; beides kontrolliert am besten die Einflüsse von Sprache und IDE</a:t>
            </a:r>
          </a:p>
          <a:p>
            <a:endParaRPr lang="en-US" smtClean="0"/>
          </a:p>
          <a:p>
            <a:r>
              <a:rPr lang="en-US" smtClean="0"/>
              <a:t>Spezifikation eines Parsers in kontext-freier Grammatik</a:t>
            </a:r>
          </a:p>
          <a:p>
            <a:r>
              <a:rPr lang="en-US" smtClean="0"/>
              <a:t>Geheimhaltungserklärung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Scanner:</a:t>
            </a:r>
          </a:p>
          <a:p>
            <a:pPr marL="914400" lvl="1" indent="-514350"/>
            <a:r>
              <a:rPr lang="en-US" smtClean="0"/>
              <a:t>Scannt Wort und entfernt Sonderzeichen</a:t>
            </a:r>
          </a:p>
          <a:p>
            <a:pPr marL="914400" lvl="1" indent="-514350"/>
            <a:r>
              <a:rPr lang="en-US" smtClean="0"/>
              <a:t>Characters als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Parser:</a:t>
            </a:r>
          </a:p>
          <a:p>
            <a:pPr marL="914400" lvl="1" indent="-514350"/>
            <a:r>
              <a:rPr lang="en-US" smtClean="0"/>
              <a:t>Bekommt Wort als Input</a:t>
            </a:r>
          </a:p>
          <a:p>
            <a:pPr marL="914400" lvl="1" indent="-514350"/>
            <a:r>
              <a:rPr lang="en-US" smtClean="0"/>
              <a:t>Gibt wahr oder falsch aus, abhängig davon, ob Wort Teil der Grammatik ist</a:t>
            </a:r>
          </a:p>
          <a:p>
            <a:pPr marL="914400" lvl="1" indent="-514350"/>
            <a:endParaRPr lang="en-US" smtClean="0"/>
          </a:p>
          <a:p>
            <a:pPr marL="514350" indent="-514350">
              <a:buNone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Latin Square</a:t>
            </a:r>
          </a:p>
          <a:p>
            <a:r>
              <a:rPr lang="en-US" smtClean="0"/>
              <a:t>Within-Subjects nicht sinnvoll, da man in einem Typsystem denkt</a:t>
            </a:r>
          </a:p>
          <a:p>
            <a:r>
              <a:rPr lang="en-US" smtClean="0"/>
              <a:t>Zeitaufwand zu lang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49 Bachelor-Studenten</a:t>
            </a:r>
          </a:p>
          <a:p>
            <a:r>
              <a:rPr lang="en-US" smtClean="0"/>
              <a:t>Erfahrung mit formalen Sprachen und Java</a:t>
            </a:r>
          </a:p>
          <a:p>
            <a:r>
              <a:rPr lang="en-US" smtClean="0"/>
              <a:t>Unerfahren mit Parser-Implementierung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1803</Words>
  <PresentationFormat>Bildschirmpräsentation (4:3)</PresentationFormat>
  <Paragraphs>376</Paragraphs>
  <Slides>58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59" baseType="lpstr">
      <vt:lpstr>Larissa-Design</vt:lpstr>
      <vt:lpstr>Experimentbeispiele</vt:lpstr>
      <vt:lpstr>An Experiment about Static and Dynamic Type Systems</vt:lpstr>
      <vt:lpstr>Objective</vt:lpstr>
      <vt:lpstr>Variablen (1)</vt:lpstr>
      <vt:lpstr>Variablen (2)</vt:lpstr>
      <vt:lpstr>Material</vt:lpstr>
      <vt:lpstr>Aufgabe</vt:lpstr>
      <vt:lpstr>Design</vt:lpstr>
      <vt:lpstr>Probanden</vt:lpstr>
      <vt:lpstr>Ausführung</vt:lpstr>
      <vt:lpstr>Deviation</vt:lpstr>
      <vt:lpstr>Threats to Internal Validity</vt:lpstr>
      <vt:lpstr>Threats to Internal Validity (cont.)</vt:lpstr>
      <vt:lpstr>Threats to Construct Validity</vt:lpstr>
      <vt:lpstr>Threats to External Validity</vt:lpstr>
      <vt:lpstr>Interpretation (Scanner)</vt:lpstr>
      <vt:lpstr>Interpretation (Parser)</vt:lpstr>
      <vt:lpstr>Bewertung der Interpretation</vt:lpstr>
      <vt:lpstr>Using Students as Subjects</vt:lpstr>
      <vt:lpstr>Objective</vt:lpstr>
      <vt:lpstr>Variablen</vt:lpstr>
      <vt:lpstr>Material/Task</vt:lpstr>
      <vt:lpstr>Design</vt:lpstr>
      <vt:lpstr>Probanden</vt:lpstr>
      <vt:lpstr>Ausführung/Deviation</vt:lpstr>
      <vt:lpstr>An Empirical Study of the Effects of Personality in Pair Programming using the Five-Factor Model</vt:lpstr>
      <vt:lpstr>Objective</vt:lpstr>
      <vt:lpstr>Variablen</vt:lpstr>
      <vt:lpstr>Material/Aufgabe</vt:lpstr>
      <vt:lpstr>Probanden</vt:lpstr>
      <vt:lpstr>Ausführung/Deviation</vt:lpstr>
      <vt:lpstr>Empirical Studies of Programming Knowledge</vt:lpstr>
      <vt:lpstr>Objective</vt:lpstr>
      <vt:lpstr>Variables</vt:lpstr>
      <vt:lpstr>Material/Aufgabe</vt:lpstr>
      <vt:lpstr>Probanden</vt:lpstr>
      <vt:lpstr>Ausführung/Deviation</vt:lpstr>
      <vt:lpstr>Understanding Exception Handling: Viewpoints of Novices and Experts</vt:lpstr>
      <vt:lpstr>Objective</vt:lpstr>
      <vt:lpstr>Variablen</vt:lpstr>
      <vt:lpstr>Material-Anfänger</vt:lpstr>
      <vt:lpstr>Material-Experten</vt:lpstr>
      <vt:lpstr>Probanden/Design</vt:lpstr>
      <vt:lpstr>Ausführung</vt:lpstr>
      <vt:lpstr>Auswertung-Anfänger</vt:lpstr>
      <vt:lpstr>Auswertung-Experten</vt:lpstr>
      <vt:lpstr>Literatur</vt:lpstr>
      <vt:lpstr>The Relevance of Application Domain Knowledge: The Case of Computer Program Comprehension</vt:lpstr>
      <vt:lpstr>Objective</vt:lpstr>
      <vt:lpstr>Variablen</vt:lpstr>
      <vt:lpstr>Material/Aufgabe</vt:lpstr>
      <vt:lpstr>Exkurs: Think aloud</vt:lpstr>
      <vt:lpstr>Probanden</vt:lpstr>
      <vt:lpstr>Design</vt:lpstr>
      <vt:lpstr>Ausführung/Deviation</vt:lpstr>
      <vt:lpstr>Auswertung (1)</vt:lpstr>
      <vt:lpstr>Auswertung (2)</vt:lpstr>
      <vt:lpstr>Literatur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513</cp:revision>
  <dcterms:modified xsi:type="dcterms:W3CDTF">2013-01-16T14:14:16Z</dcterms:modified>
</cp:coreProperties>
</file>