
<file path=[Content_Types].xml><?xml version="1.0" encoding="utf-8"?>
<Types xmlns="http://schemas.openxmlformats.org/package/2006/content-types">
  <Override PartName="/ppt/comments/comment11.xml" ContentType="application/vnd.openxmlformats-officedocument.presentationml.comments+xml"/>
  <Default Extension="rels" ContentType="application/vnd.openxmlformats-package.relationships+xml"/>
  <Override PartName="/ppt/slides/slide14.xml" ContentType="application/vnd.openxmlformats-officedocument.presentationml.slide+xml"/>
  <Override PartName="/ppt/comments/comment3.xml" ContentType="application/vnd.openxmlformats-officedocument.presentationml.comments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comments/comment10.xml" ContentType="application/vnd.openxmlformats-officedocument.presentationml.comments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notesSlides/notesSlide8.xml" ContentType="application/vnd.openxmlformats-officedocument.presentationml.notesSlide+xml"/>
  <Override PartName="/ppt/slides/slide12.xml" ContentType="application/vnd.openxmlformats-officedocument.presentationml.slide+xml"/>
  <Override PartName="/ppt/comments/comment8.xml" ContentType="application/vnd.openxmlformats-officedocument.presentationml.comments+xml"/>
  <Override PartName="/ppt/slides/slide60.xml" ContentType="application/vnd.openxmlformats-officedocument.presentationml.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comments/comment7.xml" ContentType="application/vnd.openxmlformats-officedocument.presentationml.comments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comments/comment6.xml" ContentType="application/vnd.openxmlformats-officedocument.presentationml.comments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commentAuthors.xml" ContentType="application/vnd.openxmlformats-officedocument.presentationml.commentAuthors+xml"/>
  <Override PartName="/ppt/viewProps.xml" ContentType="application/vnd.openxmlformats-officedocument.presentationml.viewProps+xml"/>
  <Override PartName="/ppt/comments/comment5.xml" ContentType="application/vnd.openxmlformats-officedocument.presentationml.comments+xml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s/slide5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comments/comment12.xml" ContentType="application/vnd.openxmlformats-officedocument.presentationml.comments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comments/comment4.xml" ContentType="application/vnd.openxmlformats-officedocument.presentationml.comments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notesMasterIdLst>
    <p:notesMasterId r:id="rId62"/>
  </p:notesMasterIdLst>
  <p:sldIdLst>
    <p:sldId id="256" r:id="rId2"/>
    <p:sldId id="257" r:id="rId3"/>
    <p:sldId id="295" r:id="rId4"/>
    <p:sldId id="297" r:id="rId5"/>
    <p:sldId id="298" r:id="rId6"/>
    <p:sldId id="296" r:id="rId7"/>
    <p:sldId id="273" r:id="rId8"/>
    <p:sldId id="258" r:id="rId9"/>
    <p:sldId id="260" r:id="rId10"/>
    <p:sldId id="259" r:id="rId11"/>
    <p:sldId id="262" r:id="rId12"/>
    <p:sldId id="276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78" r:id="rId30"/>
    <p:sldId id="263" r:id="rId31"/>
    <p:sldId id="264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5" r:id="rId40"/>
    <p:sldId id="302" r:id="rId41"/>
    <p:sldId id="303" r:id="rId42"/>
    <p:sldId id="304" r:id="rId43"/>
    <p:sldId id="305" r:id="rId44"/>
    <p:sldId id="314" r:id="rId45"/>
    <p:sldId id="274" r:id="rId46"/>
    <p:sldId id="307" r:id="rId47"/>
    <p:sldId id="308" r:id="rId48"/>
    <p:sldId id="310" r:id="rId49"/>
    <p:sldId id="309" r:id="rId50"/>
    <p:sldId id="312" r:id="rId51"/>
    <p:sldId id="306" r:id="rId52"/>
    <p:sldId id="299" r:id="rId53"/>
    <p:sldId id="313" r:id="rId54"/>
    <p:sldId id="315" r:id="rId55"/>
    <p:sldId id="300" r:id="rId56"/>
    <p:sldId id="301" r:id="rId57"/>
    <p:sldId id="316" r:id="rId58"/>
    <p:sldId id="317" r:id="rId59"/>
    <p:sldId id="265" r:id="rId60"/>
    <p:sldId id="318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j" initials="j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commentAuthors" Target="commentAuthors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2-01-13T20:48:44.791" idx="1">
    <p:pos x="1470" y="2800"/>
    <p:text>In den anderen Folien sind die Bullet Points alles groß geschrieben</p:text>
  </p:cm>
</p:cmLst>
</file>

<file path=ppt/comments/comment1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2-01-13T21:18:15.722" idx="10">
    <p:pos x="1770" y="3440"/>
    <p:text>Werden in der Praxis Fallstudien benutzt, um Hypothesen zu widerlegen?
Oder ist das Ergebnis von Fallstudien, dass eine Hypothese widerlegt wurde?</p:text>
  </p:cm>
</p:cmLst>
</file>

<file path=ppt/comments/comment1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2-01-13T21:20:58.543" idx="11">
    <p:pos x="2740" y="1360"/>
    <p:text>Es gibt auch strukturierte und halbstrukturierte Interviews; Die lassen sich meistens schneller auswerten, weil ein bißchen was vorgegeben ist</p:text>
  </p:cm>
</p:cmLst>
</file>

<file path=ppt/comments/comment1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2-01-13T21:25:21.831" idx="13">
    <p:pos x="2780" y="2760"/>
    <p:text>Das Wort fällt hier glaub ich zum ersten Mal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2-01-13T20:52:58.062" idx="2">
    <p:pos x="10" y="10"/>
    <p:text>Fragebogen sind eher quantitativ. Seh grad nicht, wie das Bild hier reinpasst.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2-01-13T20:56:42.325" idx="3">
    <p:pos x="3970" y="790"/>
    <p:text>oder wenige einzelne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2-01-13T21:01:40.643" idx="4">
    <p:pos x="10" y="10"/>
    <p:text>Ich versteh nicht, wie die Überschrift der Folie zum Inhalt passt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2-01-13T21:02:44.562" idx="5">
    <p:pos x="3490" y="2050"/>
    <p:text>Keine externe Validität... kann hier vielleicht erwähnen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2-01-13T21:04:59.040" idx="6">
    <p:pos x="4290" y="480"/>
    <p:text>Hattest du nicht extra ein neues Foto gemacht? :)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2-01-13T21:07:01.122" idx="7">
    <p:pos x="3190" y="2000"/>
    <p:text>Soll nicht zur Laufzeit entschieden werden, ob ein Aspekt ausgeführt wird oder nicht?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2-01-13T21:12:11.948" idx="8">
    <p:pos x="4520" y="890"/>
    <p:text>Fallstudien sind nicht per se subjektiv und unkontrolliert. Nur, wenn man die halt so designed.</p:tex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2-01-13T21:16:17.265" idx="9">
    <p:pos x="10" y="10"/>
    <p:text>Titel: Auswahl von Fällen; Fallstudie ist die wissenschaftliche Methode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6F4C8-4382-47C7-BFF2-4548C4A0B255}" type="datetimeFigureOut">
              <a:rPr lang="de-DE" smtClean="0"/>
              <a:pPr/>
              <a:t>1/13/12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75B12-2BEA-4D9B-8F9A-DF2A07C5C30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25621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Messverfahren</a:t>
            </a:r>
            <a:r>
              <a:rPr lang="en-US" dirty="0" smtClean="0"/>
              <a:t> und </a:t>
            </a:r>
            <a:r>
              <a:rPr lang="de-DE" dirty="0" smtClean="0"/>
              <a:t>dem</a:t>
            </a:r>
            <a:r>
              <a:rPr lang="de-DE" baseline="0" dirty="0" smtClean="0"/>
              <a:t> allgemeinen Vorgehen wenden wir uns jetzt </a:t>
            </a:r>
            <a:r>
              <a:rPr lang="de-DE" baseline="0" dirty="0" err="1" smtClean="0"/>
              <a:t>erstmal</a:t>
            </a:r>
            <a:r>
              <a:rPr lang="de-DE" baseline="0" dirty="0" smtClean="0"/>
              <a:t> den qualitative Methoden weg (deutlicher Kontrast, </a:t>
            </a:r>
            <a:r>
              <a:rPr lang="de-DE" baseline="0" dirty="0" err="1" smtClean="0"/>
              <a:t>absicht</a:t>
            </a:r>
            <a:r>
              <a:rPr lang="de-DE" baseline="0" dirty="0" smtClean="0"/>
              <a:t>)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75B12-2BEA-4D9B-8F9A-DF2A07C5C308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4191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qualitativ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quantitativ</a:t>
            </a:r>
            <a:r>
              <a:rPr lang="en-US" baseline="0" dirty="0" smtClean="0"/>
              <a:t>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75B12-2BEA-4D9B-8F9A-DF2A07C5C308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43970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Frage</a:t>
            </a:r>
            <a:r>
              <a:rPr lang="en-US" dirty="0" smtClean="0"/>
              <a:t>: </a:t>
            </a:r>
            <a:r>
              <a:rPr lang="en-US" dirty="0" err="1" smtClean="0"/>
              <a:t>geht</a:t>
            </a:r>
            <a:r>
              <a:rPr lang="en-US" dirty="0" smtClean="0"/>
              <a:t> das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andersherum</a:t>
            </a:r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75B12-2BEA-4D9B-8F9A-DF2A07C5C308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91635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49885" eaLnBrk="0" hangingPunct="0">
              <a:tabLst>
                <a:tab pos="723918" algn="l"/>
                <a:tab pos="1447836" algn="l"/>
                <a:tab pos="2171754" algn="l"/>
                <a:tab pos="2895672" algn="l"/>
              </a:tabLst>
              <a:defRPr sz="2600">
                <a:solidFill>
                  <a:srgbClr val="000000"/>
                </a:solidFill>
                <a:latin typeface="Arial" charset="0"/>
              </a:defRPr>
            </a:lvl1pPr>
            <a:lvl2pPr defTabSz="449885" eaLnBrk="0" hangingPunct="0">
              <a:tabLst>
                <a:tab pos="723918" algn="l"/>
                <a:tab pos="1447836" algn="l"/>
                <a:tab pos="2171754" algn="l"/>
                <a:tab pos="2895672" algn="l"/>
              </a:tabLst>
              <a:defRPr sz="2600">
                <a:solidFill>
                  <a:srgbClr val="000000"/>
                </a:solidFill>
                <a:latin typeface="Arial" charset="0"/>
              </a:defRPr>
            </a:lvl2pPr>
            <a:lvl3pPr defTabSz="449885" eaLnBrk="0" hangingPunct="0">
              <a:tabLst>
                <a:tab pos="723918" algn="l"/>
                <a:tab pos="1447836" algn="l"/>
                <a:tab pos="2171754" algn="l"/>
                <a:tab pos="2895672" algn="l"/>
              </a:tabLst>
              <a:defRPr sz="2600">
                <a:solidFill>
                  <a:srgbClr val="000000"/>
                </a:solidFill>
                <a:latin typeface="Arial" charset="0"/>
              </a:defRPr>
            </a:lvl3pPr>
            <a:lvl4pPr defTabSz="449885" eaLnBrk="0" hangingPunct="0">
              <a:tabLst>
                <a:tab pos="723918" algn="l"/>
                <a:tab pos="1447836" algn="l"/>
                <a:tab pos="2171754" algn="l"/>
                <a:tab pos="2895672" algn="l"/>
              </a:tabLst>
              <a:defRPr sz="2600">
                <a:solidFill>
                  <a:srgbClr val="000000"/>
                </a:solidFill>
                <a:latin typeface="Arial" charset="0"/>
              </a:defRPr>
            </a:lvl4pPr>
            <a:lvl5pPr defTabSz="449885" eaLnBrk="0" hangingPunct="0">
              <a:tabLst>
                <a:tab pos="723918" algn="l"/>
                <a:tab pos="1447836" algn="l"/>
                <a:tab pos="2171754" algn="l"/>
                <a:tab pos="2895672" algn="l"/>
              </a:tabLst>
              <a:defRPr sz="2600">
                <a:solidFill>
                  <a:srgbClr val="000000"/>
                </a:solidFill>
                <a:latin typeface="Arial" charset="0"/>
              </a:defRPr>
            </a:lvl5pPr>
            <a:lvl6pPr marL="2321227" indent="-211021" defTabSz="449885" eaLnBrk="0" fontAlgn="base" hangingPunct="0">
              <a:lnSpc>
                <a:spcPct val="93000"/>
              </a:lnSpc>
              <a:spcBef>
                <a:spcPts val="554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723918" algn="l"/>
                <a:tab pos="1447836" algn="l"/>
                <a:tab pos="2171754" algn="l"/>
                <a:tab pos="2895672" algn="l"/>
              </a:tabLst>
              <a:defRPr sz="2600">
                <a:solidFill>
                  <a:srgbClr val="000000"/>
                </a:solidFill>
                <a:latin typeface="Arial" charset="0"/>
              </a:defRPr>
            </a:lvl6pPr>
            <a:lvl7pPr marL="2743269" indent="-211021" defTabSz="449885" eaLnBrk="0" fontAlgn="base" hangingPunct="0">
              <a:lnSpc>
                <a:spcPct val="93000"/>
              </a:lnSpc>
              <a:spcBef>
                <a:spcPts val="554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723918" algn="l"/>
                <a:tab pos="1447836" algn="l"/>
                <a:tab pos="2171754" algn="l"/>
                <a:tab pos="2895672" algn="l"/>
              </a:tabLst>
              <a:defRPr sz="2600">
                <a:solidFill>
                  <a:srgbClr val="000000"/>
                </a:solidFill>
                <a:latin typeface="Arial" charset="0"/>
              </a:defRPr>
            </a:lvl7pPr>
            <a:lvl8pPr marL="3165310" indent="-211021" defTabSz="449885" eaLnBrk="0" fontAlgn="base" hangingPunct="0">
              <a:lnSpc>
                <a:spcPct val="93000"/>
              </a:lnSpc>
              <a:spcBef>
                <a:spcPts val="554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723918" algn="l"/>
                <a:tab pos="1447836" algn="l"/>
                <a:tab pos="2171754" algn="l"/>
                <a:tab pos="2895672" algn="l"/>
              </a:tabLst>
              <a:defRPr sz="2600">
                <a:solidFill>
                  <a:srgbClr val="000000"/>
                </a:solidFill>
                <a:latin typeface="Arial" charset="0"/>
              </a:defRPr>
            </a:lvl8pPr>
            <a:lvl9pPr marL="3587351" indent="-211021" defTabSz="449885" eaLnBrk="0" fontAlgn="base" hangingPunct="0">
              <a:lnSpc>
                <a:spcPct val="93000"/>
              </a:lnSpc>
              <a:spcBef>
                <a:spcPts val="554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723918" algn="l"/>
                <a:tab pos="1447836" algn="l"/>
                <a:tab pos="2171754" algn="l"/>
                <a:tab pos="2895672" algn="l"/>
              </a:tabLst>
              <a:defRPr sz="26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C211099-99C8-4F22-8DD6-C4EAAEFFD74A}" type="slidenum">
              <a:rPr lang="en-US" sz="1200">
                <a:latin typeface="Times New Roman" pitchFamily="18" charset="0"/>
              </a:rPr>
              <a:pPr eaLnBrk="1" hangingPunct="1"/>
              <a:t>17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026651"/>
          </a:xfrm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49885" eaLnBrk="0" hangingPunct="0">
              <a:tabLst>
                <a:tab pos="723918" algn="l"/>
                <a:tab pos="1447836" algn="l"/>
                <a:tab pos="2171754" algn="l"/>
                <a:tab pos="2895672" algn="l"/>
              </a:tabLst>
              <a:defRPr sz="2600">
                <a:solidFill>
                  <a:srgbClr val="000000"/>
                </a:solidFill>
                <a:latin typeface="Arial" charset="0"/>
              </a:defRPr>
            </a:lvl1pPr>
            <a:lvl2pPr defTabSz="449885" eaLnBrk="0" hangingPunct="0">
              <a:tabLst>
                <a:tab pos="723918" algn="l"/>
                <a:tab pos="1447836" algn="l"/>
                <a:tab pos="2171754" algn="l"/>
                <a:tab pos="2895672" algn="l"/>
              </a:tabLst>
              <a:defRPr sz="2600">
                <a:solidFill>
                  <a:srgbClr val="000000"/>
                </a:solidFill>
                <a:latin typeface="Arial" charset="0"/>
              </a:defRPr>
            </a:lvl2pPr>
            <a:lvl3pPr defTabSz="449885" eaLnBrk="0" hangingPunct="0">
              <a:tabLst>
                <a:tab pos="723918" algn="l"/>
                <a:tab pos="1447836" algn="l"/>
                <a:tab pos="2171754" algn="l"/>
                <a:tab pos="2895672" algn="l"/>
              </a:tabLst>
              <a:defRPr sz="2600">
                <a:solidFill>
                  <a:srgbClr val="000000"/>
                </a:solidFill>
                <a:latin typeface="Arial" charset="0"/>
              </a:defRPr>
            </a:lvl3pPr>
            <a:lvl4pPr defTabSz="449885" eaLnBrk="0" hangingPunct="0">
              <a:tabLst>
                <a:tab pos="723918" algn="l"/>
                <a:tab pos="1447836" algn="l"/>
                <a:tab pos="2171754" algn="l"/>
                <a:tab pos="2895672" algn="l"/>
              </a:tabLst>
              <a:defRPr sz="2600">
                <a:solidFill>
                  <a:srgbClr val="000000"/>
                </a:solidFill>
                <a:latin typeface="Arial" charset="0"/>
              </a:defRPr>
            </a:lvl4pPr>
            <a:lvl5pPr defTabSz="449885" eaLnBrk="0" hangingPunct="0">
              <a:tabLst>
                <a:tab pos="723918" algn="l"/>
                <a:tab pos="1447836" algn="l"/>
                <a:tab pos="2171754" algn="l"/>
                <a:tab pos="2895672" algn="l"/>
              </a:tabLst>
              <a:defRPr sz="2600">
                <a:solidFill>
                  <a:srgbClr val="000000"/>
                </a:solidFill>
                <a:latin typeface="Arial" charset="0"/>
              </a:defRPr>
            </a:lvl5pPr>
            <a:lvl6pPr marL="2321227" indent="-211021" defTabSz="449885" eaLnBrk="0" fontAlgn="base" hangingPunct="0">
              <a:lnSpc>
                <a:spcPct val="93000"/>
              </a:lnSpc>
              <a:spcBef>
                <a:spcPts val="554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723918" algn="l"/>
                <a:tab pos="1447836" algn="l"/>
                <a:tab pos="2171754" algn="l"/>
                <a:tab pos="2895672" algn="l"/>
              </a:tabLst>
              <a:defRPr sz="2600">
                <a:solidFill>
                  <a:srgbClr val="000000"/>
                </a:solidFill>
                <a:latin typeface="Arial" charset="0"/>
              </a:defRPr>
            </a:lvl6pPr>
            <a:lvl7pPr marL="2743269" indent="-211021" defTabSz="449885" eaLnBrk="0" fontAlgn="base" hangingPunct="0">
              <a:lnSpc>
                <a:spcPct val="93000"/>
              </a:lnSpc>
              <a:spcBef>
                <a:spcPts val="554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723918" algn="l"/>
                <a:tab pos="1447836" algn="l"/>
                <a:tab pos="2171754" algn="l"/>
                <a:tab pos="2895672" algn="l"/>
              </a:tabLst>
              <a:defRPr sz="2600">
                <a:solidFill>
                  <a:srgbClr val="000000"/>
                </a:solidFill>
                <a:latin typeface="Arial" charset="0"/>
              </a:defRPr>
            </a:lvl7pPr>
            <a:lvl8pPr marL="3165310" indent="-211021" defTabSz="449885" eaLnBrk="0" fontAlgn="base" hangingPunct="0">
              <a:lnSpc>
                <a:spcPct val="93000"/>
              </a:lnSpc>
              <a:spcBef>
                <a:spcPts val="554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723918" algn="l"/>
                <a:tab pos="1447836" algn="l"/>
                <a:tab pos="2171754" algn="l"/>
                <a:tab pos="2895672" algn="l"/>
              </a:tabLst>
              <a:defRPr sz="2600">
                <a:solidFill>
                  <a:srgbClr val="000000"/>
                </a:solidFill>
                <a:latin typeface="Arial" charset="0"/>
              </a:defRPr>
            </a:lvl8pPr>
            <a:lvl9pPr marL="3587351" indent="-211021" defTabSz="449885" eaLnBrk="0" fontAlgn="base" hangingPunct="0">
              <a:lnSpc>
                <a:spcPct val="93000"/>
              </a:lnSpc>
              <a:spcBef>
                <a:spcPts val="554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723918" algn="l"/>
                <a:tab pos="1447836" algn="l"/>
                <a:tab pos="2171754" algn="l"/>
                <a:tab pos="2895672" algn="l"/>
              </a:tabLst>
              <a:defRPr sz="26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8F858CB-C794-45BD-A667-FCDADE476A4D}" type="slidenum">
              <a:rPr lang="en-US" sz="1200">
                <a:latin typeface="Times New Roman" pitchFamily="18" charset="0"/>
              </a:rPr>
              <a:pPr eaLnBrk="1" hangingPunct="1"/>
              <a:t>18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reproduzierbarkeit</a:t>
            </a:r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75B12-2BEA-4D9B-8F9A-DF2A07C5C308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50756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Probabilistische</a:t>
            </a:r>
            <a:r>
              <a:rPr lang="en-US" dirty="0" smtClean="0"/>
              <a:t> </a:t>
            </a:r>
            <a:r>
              <a:rPr lang="en-US" dirty="0" err="1" smtClean="0"/>
              <a:t>Hypothesen</a:t>
            </a:r>
            <a:r>
              <a:rPr lang="de-DE" baseline="0" dirty="0" smtClean="0"/>
              <a:t> können </a:t>
            </a:r>
            <a:r>
              <a:rPr lang="de-DE" baseline="0" dirty="0" err="1" smtClean="0"/>
              <a:t>einzelfaelle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nichtmal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stichproben</a:t>
            </a:r>
            <a:r>
              <a:rPr lang="de-DE" baseline="0" dirty="0" smtClean="0"/>
              <a:t>) die </a:t>
            </a:r>
            <a:r>
              <a:rPr lang="de-DE" baseline="0" dirty="0" err="1" smtClean="0"/>
              <a:t>hypothese</a:t>
            </a:r>
            <a:r>
              <a:rPr lang="de-DE" baseline="0" dirty="0" smtClean="0"/>
              <a:t> jemals genau wiederlegen. bei </a:t>
            </a:r>
            <a:r>
              <a:rPr lang="de-DE" baseline="0" dirty="0" err="1" smtClean="0"/>
              <a:t>fallstudien</a:t>
            </a:r>
            <a:r>
              <a:rPr lang="de-DE" baseline="0" dirty="0" smtClean="0"/>
              <a:t> nicht anders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75B12-2BEA-4D9B-8F9A-DF2A07C5C308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98478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zeller</a:t>
            </a:r>
            <a:r>
              <a:rPr lang="en-US" dirty="0" smtClean="0"/>
              <a:t>: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kleine</a:t>
            </a:r>
            <a:r>
              <a:rPr lang="en-US" dirty="0" smtClean="0"/>
              <a:t> </a:t>
            </a:r>
            <a:r>
              <a:rPr lang="en-US" dirty="0" err="1" smtClean="0"/>
              <a:t>Fallstudien</a:t>
            </a:r>
            <a:r>
              <a:rPr lang="en-US" dirty="0" smtClean="0"/>
              <a:t>, </a:t>
            </a:r>
            <a:r>
              <a:rPr lang="en-US" dirty="0" err="1" smtClean="0"/>
              <a:t>etwas</a:t>
            </a:r>
            <a:r>
              <a:rPr lang="en-US" dirty="0" smtClean="0"/>
              <a:t> </a:t>
            </a:r>
            <a:r>
              <a:rPr lang="en-US" dirty="0" err="1" smtClean="0"/>
              <a:t>unklare</a:t>
            </a:r>
            <a:r>
              <a:rPr lang="en-US" dirty="0" smtClean="0"/>
              <a:t> </a:t>
            </a:r>
            <a:r>
              <a:rPr lang="en-US" dirty="0" err="1" smtClean="0"/>
              <a:t>beschreibung</a:t>
            </a:r>
            <a:r>
              <a:rPr lang="en-US" dirty="0" smtClean="0"/>
              <a:t> der </a:t>
            </a:r>
            <a:r>
              <a:rPr lang="en-US" dirty="0" err="1" smtClean="0"/>
              <a:t>ziele</a:t>
            </a:r>
            <a:endParaRPr lang="en-US" dirty="0" smtClean="0"/>
          </a:p>
          <a:p>
            <a:r>
              <a:rPr lang="en-US" dirty="0" smtClean="0"/>
              <a:t>Griswold: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ausfuehrliche</a:t>
            </a:r>
            <a:r>
              <a:rPr lang="en-US" dirty="0" smtClean="0"/>
              <a:t> </a:t>
            </a:r>
            <a:r>
              <a:rPr lang="en-US" dirty="0" err="1" smtClean="0"/>
              <a:t>fallstudie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entwickler</a:t>
            </a:r>
            <a:r>
              <a:rPr lang="en-US" dirty="0" smtClean="0"/>
              <a:t>, </a:t>
            </a:r>
            <a:r>
              <a:rPr lang="en-US" smtClean="0"/>
              <a:t>think aloud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75B12-2BEA-4D9B-8F9A-DF2A07C5C308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30231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bortz</a:t>
            </a:r>
            <a:r>
              <a:rPr lang="en-US" dirty="0" smtClean="0"/>
              <a:t> und </a:t>
            </a:r>
            <a:r>
              <a:rPr lang="en-US" dirty="0" err="1" smtClean="0"/>
              <a:t>doehring</a:t>
            </a:r>
            <a:r>
              <a:rPr lang="en-US" dirty="0" smtClean="0"/>
              <a:t> </a:t>
            </a:r>
            <a:r>
              <a:rPr lang="en-US" dirty="0" err="1" smtClean="0"/>
              <a:t>seite</a:t>
            </a:r>
            <a:r>
              <a:rPr lang="en-US" dirty="0" smtClean="0"/>
              <a:t> 327f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75B12-2BEA-4D9B-8F9A-DF2A07C5C308}" type="slidenum">
              <a:rPr lang="de-DE" smtClean="0"/>
              <a:pPr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456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50AAA1D-9217-4D11-9EA2-C35D41EF3343}" type="datetime1">
              <a:rPr lang="en-US" smtClean="0"/>
              <a:pPr/>
              <a:t>1/13/12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5CEA-06C8-4829-ADFB-1D2926F5EB74}" type="datetime1">
              <a:rPr lang="en-US" smtClean="0"/>
              <a:pPr/>
              <a:t>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19EE-873F-4A04-8E3E-23ADF162FF9B}" type="datetime1">
              <a:rPr lang="en-US" smtClean="0"/>
              <a:pPr/>
              <a:t>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73E7-9BFA-4104-9C9E-D07716B60BD8}" type="datetime1">
              <a:rPr lang="en-US" smtClean="0"/>
              <a:pPr/>
              <a:t>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DF33008-4D7B-4545-972C-ACD6BD1B4DA2}" type="datetime1">
              <a:rPr lang="en-US" smtClean="0"/>
              <a:pPr/>
              <a:t>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628D-2C6D-4E1B-B3C0-76889A3394D7}" type="datetime1">
              <a:rPr lang="en-US" smtClean="0"/>
              <a:pPr/>
              <a:t>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2FDD-89C7-4AE2-8761-757DC5C4C1AF}" type="datetime1">
              <a:rPr lang="en-US" smtClean="0"/>
              <a:pPr/>
              <a:t>1/13/12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052F-F47F-4499-A1DE-C45725F050C7}" type="datetime1">
              <a:rPr lang="en-US" smtClean="0"/>
              <a:pPr/>
              <a:t>1/13/12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1F6A-AF34-4000-AE15-9881A30EEC5A}" type="datetime1">
              <a:rPr lang="en-US" smtClean="0"/>
              <a:pPr/>
              <a:t>1/13/12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5F80-3A5D-4A51-A41F-8C52BF32AFAB}" type="datetime1">
              <a:rPr lang="en-US" smtClean="0"/>
              <a:pPr/>
              <a:t>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E4D6-12B7-434C-97B0-3552705C98A9}" type="datetime1">
              <a:rPr lang="en-US" smtClean="0"/>
              <a:pPr/>
              <a:t>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E51A4-FE44-4CF6-ABC8-81732A6271D5}" type="datetime1">
              <a:rPr lang="en-US" smtClean="0"/>
              <a:pPr/>
              <a:t>1/13/12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comments" Target="../comments/comment6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comments" Target="../comments/comment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omments" Target="../comments/commen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comments" Target="../comments/comment2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Empirische Methoden für Informatiker</a:t>
            </a:r>
            <a:br>
              <a:rPr lang="de-DE" dirty="0" smtClean="0"/>
            </a:br>
            <a:r>
              <a:rPr lang="de-DE" dirty="0" smtClean="0"/>
              <a:t>Teil 4: Qualitative Untersuchungen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85184"/>
            <a:ext cx="6858000" cy="648072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Christian Kästner</a:t>
            </a:r>
          </a:p>
          <a:p>
            <a:r>
              <a:rPr lang="de-DE" dirty="0" smtClean="0"/>
              <a:t>Stefan </a:t>
            </a:r>
            <a:r>
              <a:rPr lang="de-DE" dirty="0" err="1" smtClean="0"/>
              <a:t>Hanenberg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451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Vorteile</a:t>
            </a:r>
            <a:r>
              <a:rPr lang="en-US" dirty="0" smtClean="0"/>
              <a:t> und </a:t>
            </a:r>
            <a:r>
              <a:rPr lang="en-US" dirty="0" err="1" smtClean="0"/>
              <a:t>Grenzen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neuen</a:t>
            </a:r>
            <a:r>
              <a:rPr lang="en-US" dirty="0" smtClean="0"/>
              <a:t> </a:t>
            </a:r>
            <a:r>
              <a:rPr lang="en-US" dirty="0" err="1" smtClean="0"/>
              <a:t>Methode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Anwenden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neuen</a:t>
            </a:r>
            <a:r>
              <a:rPr lang="en-US" dirty="0"/>
              <a:t> </a:t>
            </a:r>
            <a:r>
              <a:rPr lang="en-US" dirty="0" err="1"/>
              <a:t>Methode</a:t>
            </a:r>
            <a:endParaRPr lang="en-US" dirty="0" smtClean="0"/>
          </a:p>
          <a:p>
            <a:pPr lvl="1"/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selbst</a:t>
            </a:r>
            <a:r>
              <a:rPr lang="en-US" dirty="0"/>
              <a:t> auf </a:t>
            </a:r>
            <a:r>
              <a:rPr lang="en-US" dirty="0" err="1" smtClean="0"/>
              <a:t>eigenem</a:t>
            </a:r>
            <a:r>
              <a:rPr lang="en-US" dirty="0" smtClean="0"/>
              <a:t> </a:t>
            </a:r>
            <a:r>
              <a:rPr lang="en-US" dirty="0" err="1"/>
              <a:t>Beispiel</a:t>
            </a:r>
            <a:endParaRPr lang="en-US" dirty="0"/>
          </a:p>
          <a:p>
            <a:pPr lvl="1"/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Autor</a:t>
            </a:r>
            <a:r>
              <a:rPr lang="en-US" dirty="0" smtClean="0"/>
              <a:t> </a:t>
            </a:r>
            <a:r>
              <a:rPr lang="en-US" dirty="0" err="1" smtClean="0"/>
              <a:t>selbst</a:t>
            </a:r>
            <a:r>
              <a:rPr lang="en-US" dirty="0" smtClean="0"/>
              <a:t> auf </a:t>
            </a:r>
            <a:r>
              <a:rPr lang="en-US" dirty="0" err="1" smtClean="0"/>
              <a:t>bestehendem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endParaRPr lang="en-US" dirty="0"/>
          </a:p>
          <a:p>
            <a:pPr lvl="1"/>
            <a:r>
              <a:rPr lang="en-US" dirty="0" smtClean="0"/>
              <a:t>Von </a:t>
            </a:r>
            <a:r>
              <a:rPr lang="en-US" dirty="0" err="1" smtClean="0"/>
              <a:t>Drittem</a:t>
            </a:r>
            <a:r>
              <a:rPr lang="en-US" dirty="0" smtClean="0"/>
              <a:t> auf </a:t>
            </a:r>
            <a:r>
              <a:rPr lang="en-US" dirty="0" err="1" smtClean="0"/>
              <a:t>eigenem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endParaRPr lang="en-US" dirty="0" smtClean="0"/>
          </a:p>
          <a:p>
            <a:pPr lvl="1"/>
            <a:r>
              <a:rPr lang="en-US" dirty="0" smtClean="0"/>
              <a:t>Von </a:t>
            </a:r>
            <a:r>
              <a:rPr lang="en-US" dirty="0" err="1" smtClean="0"/>
              <a:t>Drittem</a:t>
            </a:r>
            <a:r>
              <a:rPr lang="en-US" dirty="0" smtClean="0"/>
              <a:t> auf </a:t>
            </a:r>
            <a:r>
              <a:rPr lang="en-US" dirty="0" err="1"/>
              <a:t>bestehendem</a:t>
            </a:r>
            <a:r>
              <a:rPr lang="en-US" dirty="0"/>
              <a:t> </a:t>
            </a:r>
            <a:r>
              <a:rPr lang="en-US" dirty="0" err="1" smtClean="0"/>
              <a:t>Beispiel</a:t>
            </a:r>
            <a:endParaRPr lang="en-US" dirty="0" smtClean="0"/>
          </a:p>
          <a:p>
            <a:pPr lvl="1"/>
            <a:r>
              <a:rPr lang="en-US" dirty="0"/>
              <a:t>Von </a:t>
            </a:r>
            <a:r>
              <a:rPr lang="en-US" dirty="0" err="1" smtClean="0"/>
              <a:t>neutralem</a:t>
            </a:r>
            <a:r>
              <a:rPr lang="en-US" dirty="0" smtClean="0"/>
              <a:t> </a:t>
            </a:r>
            <a:r>
              <a:rPr lang="en-US" dirty="0" err="1" smtClean="0"/>
              <a:t>Drittem</a:t>
            </a:r>
            <a:r>
              <a:rPr lang="en-US" dirty="0" smtClean="0"/>
              <a:t> auf </a:t>
            </a:r>
            <a:r>
              <a:rPr lang="en-US" dirty="0" err="1"/>
              <a:t>bestehendem</a:t>
            </a:r>
            <a:r>
              <a:rPr lang="en-US" dirty="0"/>
              <a:t> </a:t>
            </a:r>
            <a:r>
              <a:rPr lang="en-US" dirty="0" err="1" smtClean="0"/>
              <a:t>Beispiel</a:t>
            </a:r>
            <a:endParaRPr lang="en-US" dirty="0" smtClean="0"/>
          </a:p>
          <a:p>
            <a:pPr lvl="1"/>
            <a:r>
              <a:rPr lang="en-US" dirty="0" err="1" smtClean="0"/>
              <a:t>Kontrolliertes</a:t>
            </a:r>
            <a:r>
              <a:rPr lang="en-US" dirty="0" smtClean="0"/>
              <a:t> Experiment</a:t>
            </a:r>
          </a:p>
          <a:p>
            <a:pPr lvl="1"/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5400000">
            <a:off x="6948264" y="2492896"/>
            <a:ext cx="230425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i.d.R</a:t>
            </a:r>
            <a:r>
              <a:rPr lang="en-US" dirty="0" smtClean="0"/>
              <a:t>. </a:t>
            </a:r>
            <a:r>
              <a:rPr lang="en-US" dirty="0" err="1" smtClean="0"/>
              <a:t>besser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95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Fallstudien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Theoriebildung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Pilotstudie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fruehen</a:t>
            </a:r>
            <a:r>
              <a:rPr lang="en-US" dirty="0" smtClean="0"/>
              <a:t> </a:t>
            </a:r>
            <a:r>
              <a:rPr lang="en-US" dirty="0" err="1" smtClean="0"/>
              <a:t>Phasen</a:t>
            </a:r>
            <a:r>
              <a:rPr lang="en-US" dirty="0" smtClean="0"/>
              <a:t> der </a:t>
            </a:r>
            <a:r>
              <a:rPr lang="en-US" dirty="0" err="1" smtClean="0"/>
              <a:t>Untersuchung</a:t>
            </a:r>
            <a:endParaRPr lang="en-US" dirty="0" smtClean="0"/>
          </a:p>
          <a:p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Bilden</a:t>
            </a:r>
            <a:r>
              <a:rPr lang="en-US" dirty="0" smtClean="0"/>
              <a:t> von </a:t>
            </a:r>
            <a:r>
              <a:rPr lang="en-US" dirty="0" err="1" smtClean="0"/>
              <a:t>Theorien</a:t>
            </a:r>
            <a:r>
              <a:rPr lang="en-US" dirty="0" smtClean="0"/>
              <a:t> (die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etwa</a:t>
            </a:r>
            <a:r>
              <a:rPr lang="en-US" dirty="0" smtClean="0"/>
              <a:t> </a:t>
            </a:r>
            <a:r>
              <a:rPr lang="en-US" dirty="0" err="1" smtClean="0"/>
              <a:t>quantitativ</a:t>
            </a:r>
            <a:r>
              <a:rPr lang="en-US" dirty="0" smtClean="0"/>
              <a:t> </a:t>
            </a:r>
            <a:r>
              <a:rPr lang="en-US" dirty="0" err="1" smtClean="0"/>
              <a:t>untersucht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9049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Fallstudien</a:t>
            </a:r>
            <a:r>
              <a:rPr lang="en-US" dirty="0" smtClean="0"/>
              <a:t> und Quantitative </a:t>
            </a:r>
            <a:r>
              <a:rPr lang="en-US" dirty="0" err="1" smtClean="0"/>
              <a:t>Methoden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Fallstudie</a:t>
            </a:r>
            <a:r>
              <a:rPr lang="en-US" dirty="0" smtClean="0"/>
              <a:t> </a:t>
            </a:r>
            <a:r>
              <a:rPr lang="en-US" dirty="0" err="1" smtClean="0"/>
              <a:t>Messungen</a:t>
            </a:r>
            <a:r>
              <a:rPr lang="en-US" dirty="0" smtClean="0"/>
              <a:t> </a:t>
            </a:r>
            <a:r>
              <a:rPr lang="en-US" dirty="0" err="1" smtClean="0"/>
              <a:t>moeglich</a:t>
            </a:r>
            <a:endParaRPr lang="en-US" dirty="0" smtClean="0"/>
          </a:p>
          <a:p>
            <a:pPr lvl="1"/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Geschwindigkeitsvorteil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neuen</a:t>
            </a:r>
            <a:r>
              <a:rPr lang="en-US" dirty="0" smtClean="0"/>
              <a:t> </a:t>
            </a:r>
            <a:r>
              <a:rPr lang="en-US" dirty="0" err="1" smtClean="0"/>
              <a:t>Datenbankindex</a:t>
            </a:r>
            <a:endParaRPr lang="en-US" dirty="0" smtClean="0"/>
          </a:p>
          <a:p>
            <a:pPr lvl="1"/>
            <a:r>
              <a:rPr lang="en-US" dirty="0" err="1" smtClean="0"/>
              <a:t>Inferenzstatistik</a:t>
            </a:r>
            <a:r>
              <a:rPr lang="en-US" dirty="0" smtClean="0"/>
              <a:t> </a:t>
            </a:r>
            <a:r>
              <a:rPr lang="en-US" dirty="0" err="1" smtClean="0"/>
              <a:t>fuer</a:t>
            </a:r>
            <a:r>
              <a:rPr lang="en-US" dirty="0" smtClean="0"/>
              <a:t> </a:t>
            </a:r>
            <a:r>
              <a:rPr lang="en-US" dirty="0" err="1" smtClean="0"/>
              <a:t>Hypothesen</a:t>
            </a:r>
            <a:r>
              <a:rPr lang="en-US" dirty="0" smtClean="0"/>
              <a:t> </a:t>
            </a:r>
            <a:r>
              <a:rPr lang="en-US" dirty="0" err="1" smtClean="0"/>
              <a:t>ueber</a:t>
            </a:r>
            <a:r>
              <a:rPr lang="en-US" dirty="0" smtClean="0"/>
              <a:t> </a:t>
            </a:r>
            <a:r>
              <a:rPr lang="en-US" dirty="0" err="1" smtClean="0"/>
              <a:t>diesen</a:t>
            </a:r>
            <a:r>
              <a:rPr lang="en-US" dirty="0" smtClean="0"/>
              <a:t> Fall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Schluss</a:t>
            </a:r>
            <a:r>
              <a:rPr lang="en-US" dirty="0" smtClean="0"/>
              <a:t> auf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Faelle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159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</a:t>
            </a:r>
            <a:r>
              <a:rPr lang="en-US" dirty="0" smtClean="0"/>
              <a:t>: Berkeley DB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38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Fallstudie</a:t>
            </a:r>
            <a:r>
              <a:rPr lang="en-US" dirty="0" smtClean="0"/>
              <a:t>: </a:t>
            </a:r>
            <a:r>
              <a:rPr lang="en-US" dirty="0" err="1" smtClean="0"/>
              <a:t>Aspekte</a:t>
            </a:r>
            <a:r>
              <a:rPr lang="en-US" dirty="0" smtClean="0"/>
              <a:t> </a:t>
            </a:r>
            <a:r>
              <a:rPr lang="en-US" dirty="0" err="1" smtClean="0"/>
              <a:t>fuer</a:t>
            </a:r>
            <a:r>
              <a:rPr lang="en-US" dirty="0" smtClean="0"/>
              <a:t> </a:t>
            </a:r>
            <a:r>
              <a:rPr lang="en-US" dirty="0" err="1" smtClean="0"/>
              <a:t>Produktlinien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Ausgangspunkt</a:t>
            </a:r>
            <a:endParaRPr lang="en-US" dirty="0" smtClean="0"/>
          </a:p>
          <a:p>
            <a:pPr lvl="1"/>
            <a:r>
              <a:rPr lang="en-US" dirty="0" err="1" smtClean="0"/>
              <a:t>Forscher</a:t>
            </a:r>
            <a:r>
              <a:rPr lang="en-US" dirty="0" smtClean="0"/>
              <a:t> </a:t>
            </a:r>
            <a:r>
              <a:rPr lang="en-US" dirty="0" err="1" smtClean="0"/>
              <a:t>schlugen</a:t>
            </a:r>
            <a:r>
              <a:rPr lang="en-US" dirty="0" smtClean="0"/>
              <a:t> AOP </a:t>
            </a:r>
            <a:r>
              <a:rPr lang="en-US" dirty="0" err="1" smtClean="0"/>
              <a:t>fuer</a:t>
            </a:r>
            <a:r>
              <a:rPr lang="en-US" dirty="0" smtClean="0"/>
              <a:t> </a:t>
            </a:r>
            <a:r>
              <a:rPr lang="en-US" dirty="0" err="1" smtClean="0"/>
              <a:t>Produktlinien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endParaRPr lang="en-US" dirty="0" smtClean="0"/>
          </a:p>
          <a:p>
            <a:pPr lvl="1"/>
            <a:r>
              <a:rPr lang="en-US" dirty="0" err="1" smtClean="0"/>
              <a:t>V</a:t>
            </a:r>
            <a:r>
              <a:rPr lang="en-US" dirty="0" err="1" smtClean="0"/>
              <a:t>iele</a:t>
            </a:r>
            <a:r>
              <a:rPr lang="en-US" dirty="0" smtClean="0"/>
              <a:t> </a:t>
            </a:r>
            <a:r>
              <a:rPr lang="en-US" dirty="0" err="1" smtClean="0"/>
              <a:t>Publikationen</a:t>
            </a:r>
            <a:r>
              <a:rPr lang="en-US" dirty="0" smtClean="0"/>
              <a:t>, </a:t>
            </a:r>
            <a:r>
              <a:rPr lang="en-US" dirty="0" err="1" smtClean="0"/>
              <a:t>wenig</a:t>
            </a:r>
            <a:r>
              <a:rPr lang="en-US" dirty="0" smtClean="0"/>
              <a:t> </a:t>
            </a:r>
            <a:r>
              <a:rPr lang="en-US" dirty="0" err="1" smtClean="0"/>
              <a:t>Erfahrung</a:t>
            </a:r>
            <a:endParaRPr lang="en-US" dirty="0" smtClean="0"/>
          </a:p>
          <a:p>
            <a:pPr lvl="1"/>
            <a:r>
              <a:rPr lang="en-US" dirty="0" err="1" smtClean="0"/>
              <a:t>K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grossen</a:t>
            </a:r>
            <a:r>
              <a:rPr lang="en-US" dirty="0" smtClean="0"/>
              <a:t> </a:t>
            </a:r>
            <a:r>
              <a:rPr lang="en-US" dirty="0" err="1" smtClean="0"/>
              <a:t>Beispiele</a:t>
            </a:r>
            <a:endParaRPr lang="en-US" dirty="0" smtClean="0"/>
          </a:p>
          <a:p>
            <a:r>
              <a:rPr lang="en-US" dirty="0" err="1" smtClean="0"/>
              <a:t>Idee</a:t>
            </a:r>
            <a:endParaRPr lang="en-US" dirty="0" smtClean="0"/>
          </a:p>
          <a:p>
            <a:pPr lvl="1"/>
            <a:r>
              <a:rPr lang="en-US" dirty="0" err="1" smtClean="0"/>
              <a:t>Umsetzen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praktischen</a:t>
            </a:r>
            <a:r>
              <a:rPr lang="en-US" dirty="0" smtClean="0"/>
              <a:t> </a:t>
            </a:r>
            <a:r>
              <a:rPr lang="en-US" dirty="0" smtClean="0"/>
              <a:t>AOP-</a:t>
            </a:r>
            <a:r>
              <a:rPr lang="en-US" dirty="0" err="1" smtClean="0"/>
              <a:t>Produktlinie</a:t>
            </a:r>
            <a:endParaRPr lang="en-US" dirty="0" smtClean="0"/>
          </a:p>
          <a:p>
            <a:pPr lvl="1"/>
            <a:r>
              <a:rPr lang="en-US" dirty="0" err="1" smtClean="0"/>
              <a:t>Zerlegung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bestehenden</a:t>
            </a:r>
            <a:r>
              <a:rPr lang="en-US" dirty="0" smtClean="0"/>
              <a:t> Systems (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Neuentwicklung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Dadurch</a:t>
            </a:r>
            <a:r>
              <a:rPr lang="en-US" dirty="0" smtClean="0"/>
              <a:t> </a:t>
            </a:r>
            <a:r>
              <a:rPr lang="en-US" dirty="0" err="1" smtClean="0"/>
              <a:t>Realismus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N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Benutzung</a:t>
            </a:r>
            <a:r>
              <a:rPr lang="en-US" dirty="0" smtClean="0"/>
              <a:t> </a:t>
            </a:r>
            <a:r>
              <a:rPr lang="en-US" dirty="0" err="1" smtClean="0"/>
              <a:t>bestehender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)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2502024" y="5517232"/>
            <a:ext cx="639045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2400" dirty="0"/>
              <a:t>Kästner, Apel, Don Batory. </a:t>
            </a:r>
            <a:r>
              <a:rPr lang="de-DE" sz="2400" b="1" dirty="0"/>
              <a:t>A Case Study </a:t>
            </a:r>
            <a:r>
              <a:rPr lang="de-DE" sz="2400" b="1" dirty="0" err="1"/>
              <a:t>Implementing</a:t>
            </a:r>
            <a:r>
              <a:rPr lang="de-DE" sz="2400" b="1" dirty="0"/>
              <a:t> Features </a:t>
            </a:r>
            <a:r>
              <a:rPr lang="de-DE" sz="2400" b="1" dirty="0" err="1"/>
              <a:t>Using</a:t>
            </a:r>
            <a:r>
              <a:rPr lang="de-DE" sz="2400" b="1" dirty="0"/>
              <a:t> AspectJ</a:t>
            </a:r>
            <a:r>
              <a:rPr lang="de-DE" sz="2400" dirty="0"/>
              <a:t>. In SPLC, </a:t>
            </a:r>
            <a:r>
              <a:rPr lang="de-DE" sz="2400" dirty="0" err="1"/>
              <a:t>pages</a:t>
            </a:r>
            <a:r>
              <a:rPr lang="de-DE" sz="2400" dirty="0"/>
              <a:t> 223-232. 2007.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7803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</a:t>
            </a:r>
            <a:r>
              <a:rPr lang="en-US" dirty="0" err="1" smtClean="0"/>
              <a:t>Produktlinien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1220194"/>
            <a:ext cx="5329287" cy="604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3663" y="0"/>
            <a:ext cx="2808287" cy="716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2438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/>
            <a:r>
              <a:rPr lang="en-US" dirty="0" err="1" smtClean="0"/>
              <a:t>Exkurs</a:t>
            </a:r>
            <a:r>
              <a:rPr lang="en-US" dirty="0" smtClean="0"/>
              <a:t>: </a:t>
            </a:r>
            <a:r>
              <a:rPr lang="en-US" dirty="0" err="1" smtClean="0"/>
              <a:t>Bedingte</a:t>
            </a:r>
            <a:r>
              <a:rPr lang="en-US" dirty="0" smtClean="0"/>
              <a:t> </a:t>
            </a:r>
            <a:r>
              <a:rPr lang="en-US" dirty="0" err="1" smtClean="0"/>
              <a:t>Kompilierung</a:t>
            </a:r>
            <a:endParaRPr lang="de-DE" dirty="0" smtClean="0"/>
          </a:p>
        </p:txBody>
      </p:sp>
      <p:sp>
        <p:nvSpPr>
          <p:cNvPr id="16387" name="Text Box 7"/>
          <p:cNvSpPr txBox="1">
            <a:spLocks noChangeArrowheads="1"/>
          </p:cNvSpPr>
          <p:nvPr/>
        </p:nvSpPr>
        <p:spPr bwMode="auto">
          <a:xfrm>
            <a:off x="1692275" y="1341438"/>
            <a:ext cx="6138863" cy="5076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lIns="81606" tIns="48833" rIns="81606" bIns="42435">
            <a:spAutoFit/>
          </a:bodyPr>
          <a:lstStyle>
            <a:lvl1pPr eaLnBrk="0" hangingPunct="0">
              <a:tabLst>
                <a:tab pos="0" algn="l"/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1250" algn="l"/>
                <a:tab pos="8293100" algn="l"/>
                <a:tab pos="91201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1250" algn="l"/>
                <a:tab pos="8293100" algn="l"/>
                <a:tab pos="91201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1250" algn="l"/>
                <a:tab pos="8293100" algn="l"/>
                <a:tab pos="91201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1250" algn="l"/>
                <a:tab pos="8293100" algn="l"/>
                <a:tab pos="91201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1250" algn="l"/>
                <a:tab pos="8293100" algn="l"/>
                <a:tab pos="91201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1250" algn="l"/>
                <a:tab pos="8293100" algn="l"/>
                <a:tab pos="91201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1250" algn="l"/>
                <a:tab pos="8293100" algn="l"/>
                <a:tab pos="91201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1250" algn="l"/>
                <a:tab pos="8293100" algn="l"/>
                <a:tab pos="91201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1250" algn="l"/>
                <a:tab pos="8293100" algn="l"/>
                <a:tab pos="91201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b="1" dirty="0" err="1">
                <a:solidFill>
                  <a:srgbClr val="000000"/>
                </a:solidFill>
              </a:rPr>
              <a:t>static</a:t>
            </a:r>
            <a:r>
              <a:rPr lang="de-DE" b="1" dirty="0">
                <a:solidFill>
                  <a:srgbClr val="000000"/>
                </a:solidFill>
              </a:rPr>
              <a:t> </a:t>
            </a:r>
            <a:r>
              <a:rPr lang="de-DE" b="1" dirty="0" err="1">
                <a:solidFill>
                  <a:srgbClr val="000000"/>
                </a:solidFill>
              </a:rPr>
              <a:t>int</a:t>
            </a:r>
            <a:r>
              <a:rPr lang="de-DE" dirty="0">
                <a:solidFill>
                  <a:srgbClr val="000000"/>
                </a:solidFill>
              </a:rPr>
              <a:t> __</a:t>
            </a:r>
            <a:r>
              <a:rPr lang="de-DE" dirty="0" err="1">
                <a:solidFill>
                  <a:srgbClr val="000000"/>
                </a:solidFill>
              </a:rPr>
              <a:t>rep_queue_filedone</a:t>
            </a:r>
            <a:r>
              <a:rPr lang="de-DE" dirty="0">
                <a:solidFill>
                  <a:srgbClr val="000000"/>
                </a:solidFill>
              </a:rPr>
              <a:t>(</a:t>
            </a:r>
            <a:r>
              <a:rPr lang="de-DE" dirty="0" err="1">
                <a:solidFill>
                  <a:srgbClr val="000000"/>
                </a:solidFill>
              </a:rPr>
              <a:t>dbenv</a:t>
            </a:r>
            <a:r>
              <a:rPr lang="de-DE" dirty="0">
                <a:solidFill>
                  <a:srgbClr val="000000"/>
                </a:solidFill>
              </a:rPr>
              <a:t>, </a:t>
            </a:r>
            <a:r>
              <a:rPr lang="de-DE" dirty="0" err="1">
                <a:solidFill>
                  <a:srgbClr val="000000"/>
                </a:solidFill>
              </a:rPr>
              <a:t>rep</a:t>
            </a:r>
            <a:r>
              <a:rPr lang="de-DE" dirty="0">
                <a:solidFill>
                  <a:srgbClr val="000000"/>
                </a:solidFill>
              </a:rPr>
              <a:t>, </a:t>
            </a:r>
            <a:r>
              <a:rPr lang="de-DE" dirty="0" err="1">
                <a:solidFill>
                  <a:srgbClr val="000000"/>
                </a:solidFill>
              </a:rPr>
              <a:t>rfp</a:t>
            </a:r>
            <a:r>
              <a:rPr lang="de-DE" dirty="0">
                <a:solidFill>
                  <a:srgbClr val="000000"/>
                </a:solidFill>
              </a:rPr>
              <a:t>)</a:t>
            </a:r>
          </a:p>
          <a:p>
            <a:pPr eaLnBrk="1" hangingPunct="1"/>
            <a:r>
              <a:rPr lang="de-DE" dirty="0">
                <a:solidFill>
                  <a:srgbClr val="000000"/>
                </a:solidFill>
              </a:rPr>
              <a:t>		DB_ENV *</a:t>
            </a:r>
            <a:r>
              <a:rPr lang="de-DE" dirty="0" err="1">
                <a:solidFill>
                  <a:srgbClr val="000000"/>
                </a:solidFill>
              </a:rPr>
              <a:t>dbenv</a:t>
            </a:r>
            <a:r>
              <a:rPr lang="de-DE" dirty="0">
                <a:solidFill>
                  <a:srgbClr val="000000"/>
                </a:solidFill>
              </a:rPr>
              <a:t>;</a:t>
            </a:r>
          </a:p>
          <a:p>
            <a:pPr eaLnBrk="1" hangingPunct="1"/>
            <a:r>
              <a:rPr lang="de-DE" dirty="0">
                <a:solidFill>
                  <a:srgbClr val="000000"/>
                </a:solidFill>
              </a:rPr>
              <a:t>		REP *</a:t>
            </a:r>
            <a:r>
              <a:rPr lang="de-DE" dirty="0" err="1">
                <a:solidFill>
                  <a:srgbClr val="000000"/>
                </a:solidFill>
              </a:rPr>
              <a:t>rep</a:t>
            </a:r>
            <a:r>
              <a:rPr lang="de-DE" dirty="0">
                <a:solidFill>
                  <a:srgbClr val="000000"/>
                </a:solidFill>
              </a:rPr>
              <a:t>;</a:t>
            </a:r>
          </a:p>
          <a:p>
            <a:pPr eaLnBrk="1" hangingPunct="1"/>
            <a:r>
              <a:rPr lang="de-DE" dirty="0">
                <a:solidFill>
                  <a:srgbClr val="000000"/>
                </a:solidFill>
              </a:rPr>
              <a:t>		__</a:t>
            </a:r>
            <a:r>
              <a:rPr lang="de-DE" dirty="0" err="1">
                <a:solidFill>
                  <a:srgbClr val="000000"/>
                </a:solidFill>
              </a:rPr>
              <a:t>rep_fileinfo_args</a:t>
            </a:r>
            <a:r>
              <a:rPr lang="de-DE" dirty="0">
                <a:solidFill>
                  <a:srgbClr val="000000"/>
                </a:solidFill>
              </a:rPr>
              <a:t> *</a:t>
            </a:r>
            <a:r>
              <a:rPr lang="de-DE" dirty="0" err="1">
                <a:solidFill>
                  <a:srgbClr val="000000"/>
                </a:solidFill>
              </a:rPr>
              <a:t>rfp</a:t>
            </a:r>
            <a:r>
              <a:rPr lang="de-DE" dirty="0">
                <a:solidFill>
                  <a:srgbClr val="000000"/>
                </a:solidFill>
              </a:rPr>
              <a:t>; {</a:t>
            </a:r>
          </a:p>
          <a:p>
            <a:pPr eaLnBrk="1" hangingPunct="1"/>
            <a:r>
              <a:rPr lang="de-DE" b="1" dirty="0">
                <a:solidFill>
                  <a:srgbClr val="FF0000"/>
                </a:solidFill>
              </a:rPr>
              <a:t>#ifndef HAVE_QUEUE</a:t>
            </a:r>
          </a:p>
          <a:p>
            <a:pPr eaLnBrk="1" hangingPunct="1"/>
            <a:r>
              <a:rPr lang="de-DE" dirty="0">
                <a:solidFill>
                  <a:srgbClr val="000000"/>
                </a:solidFill>
              </a:rPr>
              <a:t>		COMPQUIET(</a:t>
            </a:r>
            <a:r>
              <a:rPr lang="de-DE" dirty="0" err="1">
                <a:solidFill>
                  <a:srgbClr val="000000"/>
                </a:solidFill>
              </a:rPr>
              <a:t>rep</a:t>
            </a:r>
            <a:r>
              <a:rPr lang="de-DE" dirty="0">
                <a:solidFill>
                  <a:srgbClr val="000000"/>
                </a:solidFill>
              </a:rPr>
              <a:t>, </a:t>
            </a:r>
            <a:r>
              <a:rPr lang="de-DE" b="1" dirty="0">
                <a:solidFill>
                  <a:srgbClr val="000000"/>
                </a:solidFill>
              </a:rPr>
              <a:t>NULL</a:t>
            </a:r>
            <a:r>
              <a:rPr lang="de-DE" dirty="0">
                <a:solidFill>
                  <a:srgbClr val="000000"/>
                </a:solidFill>
              </a:rPr>
              <a:t>);</a:t>
            </a:r>
          </a:p>
          <a:p>
            <a:pPr eaLnBrk="1" hangingPunct="1"/>
            <a:r>
              <a:rPr lang="de-DE" dirty="0">
                <a:solidFill>
                  <a:srgbClr val="000000"/>
                </a:solidFill>
              </a:rPr>
              <a:t>		COMPQUIET(</a:t>
            </a:r>
            <a:r>
              <a:rPr lang="de-DE" dirty="0" err="1">
                <a:solidFill>
                  <a:srgbClr val="000000"/>
                </a:solidFill>
              </a:rPr>
              <a:t>rfp</a:t>
            </a:r>
            <a:r>
              <a:rPr lang="de-DE" dirty="0">
                <a:solidFill>
                  <a:srgbClr val="000000"/>
                </a:solidFill>
              </a:rPr>
              <a:t>, </a:t>
            </a:r>
            <a:r>
              <a:rPr lang="de-DE" b="1" dirty="0">
                <a:solidFill>
                  <a:srgbClr val="000000"/>
                </a:solidFill>
              </a:rPr>
              <a:t>NULL</a:t>
            </a:r>
            <a:r>
              <a:rPr lang="de-DE" dirty="0">
                <a:solidFill>
                  <a:srgbClr val="000000"/>
                </a:solidFill>
              </a:rPr>
              <a:t>);</a:t>
            </a:r>
          </a:p>
          <a:p>
            <a:pPr eaLnBrk="1" hangingPunct="1"/>
            <a:r>
              <a:rPr lang="de-DE" dirty="0">
                <a:solidFill>
                  <a:srgbClr val="000000"/>
                </a:solidFill>
              </a:rPr>
              <a:t>		</a:t>
            </a:r>
            <a:r>
              <a:rPr lang="de-DE" b="1" dirty="0" err="1">
                <a:solidFill>
                  <a:srgbClr val="000000"/>
                </a:solidFill>
              </a:rPr>
              <a:t>return</a:t>
            </a:r>
            <a:r>
              <a:rPr lang="de-DE" dirty="0">
                <a:solidFill>
                  <a:srgbClr val="000000"/>
                </a:solidFill>
              </a:rPr>
              <a:t> (__</a:t>
            </a:r>
            <a:r>
              <a:rPr lang="de-DE" dirty="0" err="1">
                <a:solidFill>
                  <a:srgbClr val="000000"/>
                </a:solidFill>
              </a:rPr>
              <a:t>db_no_queue_am</a:t>
            </a:r>
            <a:r>
              <a:rPr lang="de-DE" dirty="0">
                <a:solidFill>
                  <a:srgbClr val="000000"/>
                </a:solidFill>
              </a:rPr>
              <a:t>(</a:t>
            </a:r>
            <a:r>
              <a:rPr lang="de-DE" dirty="0" err="1">
                <a:solidFill>
                  <a:srgbClr val="000000"/>
                </a:solidFill>
              </a:rPr>
              <a:t>dbenv</a:t>
            </a:r>
            <a:r>
              <a:rPr lang="de-DE" dirty="0">
                <a:solidFill>
                  <a:srgbClr val="000000"/>
                </a:solidFill>
              </a:rPr>
              <a:t>));</a:t>
            </a:r>
          </a:p>
          <a:p>
            <a:pPr eaLnBrk="1" hangingPunct="1"/>
            <a:r>
              <a:rPr lang="de-DE" b="1" dirty="0">
                <a:solidFill>
                  <a:srgbClr val="FF0000"/>
                </a:solidFill>
              </a:rPr>
              <a:t>#</a:t>
            </a:r>
            <a:r>
              <a:rPr lang="de-DE" b="1" dirty="0" err="1">
                <a:solidFill>
                  <a:srgbClr val="FF0000"/>
                </a:solidFill>
              </a:rPr>
              <a:t>else</a:t>
            </a:r>
            <a:endParaRPr lang="de-DE" b="1" dirty="0">
              <a:solidFill>
                <a:srgbClr val="FF0000"/>
              </a:solidFill>
            </a:endParaRPr>
          </a:p>
          <a:p>
            <a:pPr eaLnBrk="1" hangingPunct="1"/>
            <a:r>
              <a:rPr lang="de-DE" dirty="0">
                <a:solidFill>
                  <a:srgbClr val="000000"/>
                </a:solidFill>
              </a:rPr>
              <a:t>		</a:t>
            </a:r>
            <a:r>
              <a:rPr lang="de-DE" dirty="0" err="1">
                <a:solidFill>
                  <a:srgbClr val="000000"/>
                </a:solidFill>
              </a:rPr>
              <a:t>db_pgno_t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first</a:t>
            </a:r>
            <a:r>
              <a:rPr lang="de-DE" dirty="0">
                <a:solidFill>
                  <a:srgbClr val="000000"/>
                </a:solidFill>
              </a:rPr>
              <a:t>, last;</a:t>
            </a:r>
          </a:p>
          <a:p>
            <a:pPr eaLnBrk="1" hangingPunct="1"/>
            <a:r>
              <a:rPr lang="de-DE" dirty="0">
                <a:solidFill>
                  <a:srgbClr val="000000"/>
                </a:solidFill>
              </a:rPr>
              <a:t>		u_int32_t </a:t>
            </a:r>
            <a:r>
              <a:rPr lang="de-DE" dirty="0" err="1">
                <a:solidFill>
                  <a:srgbClr val="000000"/>
                </a:solidFill>
              </a:rPr>
              <a:t>flags</a:t>
            </a:r>
            <a:r>
              <a:rPr lang="de-DE" dirty="0">
                <a:solidFill>
                  <a:srgbClr val="000000"/>
                </a:solidFill>
              </a:rPr>
              <a:t>;</a:t>
            </a:r>
          </a:p>
          <a:p>
            <a:pPr eaLnBrk="1" hangingPunct="1"/>
            <a:r>
              <a:rPr lang="de-DE" dirty="0">
                <a:solidFill>
                  <a:srgbClr val="000000"/>
                </a:solidFill>
              </a:rPr>
              <a:t>		</a:t>
            </a:r>
            <a:r>
              <a:rPr lang="de-DE" b="1" dirty="0" err="1">
                <a:solidFill>
                  <a:srgbClr val="000000"/>
                </a:solidFill>
              </a:rPr>
              <a:t>int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empty</a:t>
            </a:r>
            <a:r>
              <a:rPr lang="de-DE" dirty="0">
                <a:solidFill>
                  <a:srgbClr val="000000"/>
                </a:solidFill>
              </a:rPr>
              <a:t>, </a:t>
            </a:r>
            <a:r>
              <a:rPr lang="de-DE" dirty="0" err="1">
                <a:solidFill>
                  <a:srgbClr val="000000"/>
                </a:solidFill>
              </a:rPr>
              <a:t>ret</a:t>
            </a:r>
            <a:r>
              <a:rPr lang="de-DE" dirty="0">
                <a:solidFill>
                  <a:srgbClr val="000000"/>
                </a:solidFill>
              </a:rPr>
              <a:t>, </a:t>
            </a:r>
            <a:r>
              <a:rPr lang="de-DE" dirty="0" err="1">
                <a:solidFill>
                  <a:srgbClr val="000000"/>
                </a:solidFill>
              </a:rPr>
              <a:t>t_ret</a:t>
            </a:r>
            <a:r>
              <a:rPr lang="de-DE" dirty="0">
                <a:solidFill>
                  <a:srgbClr val="000000"/>
                </a:solidFill>
              </a:rPr>
              <a:t>;</a:t>
            </a:r>
          </a:p>
          <a:p>
            <a:pPr eaLnBrk="1" hangingPunct="1"/>
            <a:r>
              <a:rPr lang="de-DE" b="1" dirty="0">
                <a:solidFill>
                  <a:srgbClr val="FF0000"/>
                </a:solidFill>
              </a:rPr>
              <a:t>#ifdef DIAGNOSTIC</a:t>
            </a:r>
          </a:p>
          <a:p>
            <a:pPr eaLnBrk="1" hangingPunct="1"/>
            <a:r>
              <a:rPr lang="de-DE" dirty="0">
                <a:solidFill>
                  <a:srgbClr val="000000"/>
                </a:solidFill>
              </a:rPr>
              <a:t>		DB_MSGBUF </a:t>
            </a:r>
            <a:r>
              <a:rPr lang="de-DE" dirty="0" err="1">
                <a:solidFill>
                  <a:srgbClr val="000000"/>
                </a:solidFill>
              </a:rPr>
              <a:t>mb</a:t>
            </a:r>
            <a:r>
              <a:rPr lang="de-DE" dirty="0">
                <a:solidFill>
                  <a:srgbClr val="000000"/>
                </a:solidFill>
              </a:rPr>
              <a:t>;</a:t>
            </a:r>
          </a:p>
          <a:p>
            <a:pPr eaLnBrk="1" hangingPunct="1"/>
            <a:r>
              <a:rPr lang="de-DE" b="1" dirty="0">
                <a:solidFill>
                  <a:srgbClr val="FF0000"/>
                </a:solidFill>
              </a:rPr>
              <a:t>#endif</a:t>
            </a:r>
          </a:p>
          <a:p>
            <a:pPr eaLnBrk="1" hangingPunct="1"/>
            <a:r>
              <a:rPr lang="de-DE" dirty="0">
                <a:solidFill>
                  <a:srgbClr val="000000"/>
                </a:solidFill>
              </a:rPr>
              <a:t>		</a:t>
            </a:r>
            <a:r>
              <a:rPr lang="de-DE" i="1" dirty="0">
                <a:solidFill>
                  <a:srgbClr val="000000"/>
                </a:solidFill>
              </a:rPr>
              <a:t>// </a:t>
            </a:r>
            <a:r>
              <a:rPr lang="de-DE" i="1" dirty="0" err="1">
                <a:solidFill>
                  <a:srgbClr val="000000"/>
                </a:solidFill>
              </a:rPr>
              <a:t>over</a:t>
            </a:r>
            <a:r>
              <a:rPr lang="de-DE" i="1" dirty="0">
                <a:solidFill>
                  <a:srgbClr val="000000"/>
                </a:solidFill>
              </a:rPr>
              <a:t> 100 </a:t>
            </a:r>
            <a:r>
              <a:rPr lang="de-DE" i="1" dirty="0" err="1">
                <a:solidFill>
                  <a:srgbClr val="000000"/>
                </a:solidFill>
              </a:rPr>
              <a:t>lines</a:t>
            </a:r>
            <a:r>
              <a:rPr lang="de-DE" i="1" dirty="0">
                <a:solidFill>
                  <a:srgbClr val="000000"/>
                </a:solidFill>
              </a:rPr>
              <a:t> </a:t>
            </a:r>
            <a:r>
              <a:rPr lang="de-DE" i="1" dirty="0" err="1">
                <a:solidFill>
                  <a:srgbClr val="000000"/>
                </a:solidFill>
              </a:rPr>
              <a:t>of</a:t>
            </a:r>
            <a:r>
              <a:rPr lang="de-DE" i="1" dirty="0">
                <a:solidFill>
                  <a:srgbClr val="000000"/>
                </a:solidFill>
              </a:rPr>
              <a:t> additional </a:t>
            </a:r>
            <a:r>
              <a:rPr lang="de-DE" i="1" dirty="0" err="1">
                <a:solidFill>
                  <a:srgbClr val="000000"/>
                </a:solidFill>
              </a:rPr>
              <a:t>code</a:t>
            </a:r>
            <a:endParaRPr lang="de-DE" i="1" dirty="0">
              <a:solidFill>
                <a:srgbClr val="000000"/>
              </a:solidFill>
            </a:endParaRPr>
          </a:p>
          <a:p>
            <a:pPr eaLnBrk="1" hangingPunct="1"/>
            <a:r>
              <a:rPr lang="de-DE" dirty="0">
                <a:solidFill>
                  <a:srgbClr val="000000"/>
                </a:solidFill>
              </a:rPr>
              <a:t>}</a:t>
            </a:r>
          </a:p>
          <a:p>
            <a:pPr eaLnBrk="1" hangingPunct="1"/>
            <a:r>
              <a:rPr lang="de-DE" b="1" dirty="0">
                <a:solidFill>
                  <a:srgbClr val="FF0000"/>
                </a:solidFill>
              </a:rPr>
              <a:t>#endif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02EC2-234F-4415-9912-33D17D3F4A3C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91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Exkurs: Aspekt-orientierte Programmierung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de-DE" dirty="0" smtClean="0"/>
              <a:t>Modularisierung von einem querschneidenen Belang in einem Aspekt</a:t>
            </a:r>
          </a:p>
          <a:p>
            <a:pPr eaLnBrk="1" hangingPunct="1"/>
            <a:r>
              <a:rPr lang="de-DE" dirty="0" smtClean="0"/>
              <a:t>Dieser Aspekt beschreibt die Änderungen dieses Belangs in der restlichen Software</a:t>
            </a:r>
          </a:p>
          <a:p>
            <a:pPr eaLnBrk="1" hangingPunct="1"/>
            <a:r>
              <a:rPr lang="de-DE" dirty="0" smtClean="0"/>
              <a:t>Wird mitkompiliert oder nicht</a:t>
            </a:r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809625" y="4949825"/>
            <a:ext cx="900113" cy="1169988"/>
          </a:xfrm>
          <a:prstGeom prst="roundRect">
            <a:avLst>
              <a:gd name="adj" fmla="val 176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60876" rIns="90000" bIns="45000" anchor="ctr" anchorCtr="1"/>
          <a:lstStyle/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800"/>
              <a:t>Graph</a:t>
            </a:r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1979613" y="4949825"/>
            <a:ext cx="900112" cy="1169988"/>
          </a:xfrm>
          <a:prstGeom prst="roundRect">
            <a:avLst>
              <a:gd name="adj" fmla="val 176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60876" rIns="90000" bIns="45000" anchor="ctr" anchorCtr="1"/>
          <a:lstStyle/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800"/>
              <a:t>Edge</a:t>
            </a:r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3060700" y="4949825"/>
            <a:ext cx="900113" cy="809625"/>
          </a:xfrm>
          <a:prstGeom prst="roundRect">
            <a:avLst>
              <a:gd name="adj" fmla="val 194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60876" rIns="90000" bIns="45000" anchor="ctr" anchorCtr="1"/>
          <a:lstStyle/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800"/>
              <a:t>Node</a:t>
            </a:r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1890713" y="4422775"/>
            <a:ext cx="9921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0876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sz="1800"/>
              <a:t>Klassen</a:t>
            </a:r>
          </a:p>
        </p:txBody>
      </p:sp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5776913" y="4427538"/>
            <a:ext cx="8794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0876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sz="1800"/>
              <a:t>Aspekt</a:t>
            </a:r>
          </a:p>
        </p:txBody>
      </p:sp>
      <p:cxnSp>
        <p:nvCxnSpPr>
          <p:cNvPr id="21513" name="AutoShape 10"/>
          <p:cNvCxnSpPr>
            <a:cxnSpLocks noChangeShapeType="1"/>
            <a:endCxn id="21510" idx="2"/>
          </p:cNvCxnSpPr>
          <p:nvPr/>
        </p:nvCxnSpPr>
        <p:spPr bwMode="auto">
          <a:xfrm rot="5400000">
            <a:off x="4775994" y="4379119"/>
            <a:ext cx="115887" cy="2644775"/>
          </a:xfrm>
          <a:prstGeom prst="curvedConnector3">
            <a:avLst>
              <a:gd name="adj1" fmla="val 297259"/>
            </a:avLst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21514" name="AutoShape 11"/>
          <p:cNvCxnSpPr>
            <a:cxnSpLocks noChangeShapeType="1"/>
            <a:endCxn id="21509" idx="2"/>
          </p:cNvCxnSpPr>
          <p:nvPr/>
        </p:nvCxnSpPr>
        <p:spPr bwMode="auto">
          <a:xfrm rot="5400000">
            <a:off x="4055269" y="4018757"/>
            <a:ext cx="476250" cy="3725862"/>
          </a:xfrm>
          <a:prstGeom prst="curvedConnector3">
            <a:avLst>
              <a:gd name="adj1" fmla="val 147667"/>
            </a:avLst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21515" name="AutoShape 12"/>
          <p:cNvCxnSpPr>
            <a:cxnSpLocks noChangeShapeType="1"/>
            <a:endCxn id="21508" idx="2"/>
          </p:cNvCxnSpPr>
          <p:nvPr/>
        </p:nvCxnSpPr>
        <p:spPr bwMode="auto">
          <a:xfrm rot="5400000">
            <a:off x="3470275" y="3433763"/>
            <a:ext cx="476250" cy="4895850"/>
          </a:xfrm>
          <a:prstGeom prst="curvedConnector3">
            <a:avLst>
              <a:gd name="adj1" fmla="val 147667"/>
            </a:avLst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21516" name="Text Box 13"/>
          <p:cNvSpPr txBox="1">
            <a:spLocks noChangeArrowheads="1"/>
          </p:cNvSpPr>
          <p:nvPr/>
        </p:nvSpPr>
        <p:spPr bwMode="auto">
          <a:xfrm>
            <a:off x="5759450" y="6389688"/>
            <a:ext cx="16446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0876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sz="1800"/>
              <a:t>Erweiterungen</a:t>
            </a:r>
          </a:p>
        </p:txBody>
      </p:sp>
      <p:pic>
        <p:nvPicPr>
          <p:cNvPr id="2151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941888"/>
            <a:ext cx="804862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21518" name="Text Box 15"/>
          <p:cNvSpPr txBox="1">
            <a:spLocks noChangeArrowheads="1"/>
          </p:cNvSpPr>
          <p:nvPr/>
        </p:nvSpPr>
        <p:spPr bwMode="auto">
          <a:xfrm>
            <a:off x="6588125" y="5157788"/>
            <a:ext cx="11493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800">
                <a:solidFill>
                  <a:schemeClr val="tx1"/>
                </a:solidFill>
              </a:rPr>
              <a:t>Weighted</a:t>
            </a:r>
            <a:endParaRPr lang="de-DE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133361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Exkurs</a:t>
            </a:r>
            <a:r>
              <a:rPr lang="en-US" dirty="0" smtClean="0"/>
              <a:t>: AspectJ</a:t>
            </a:r>
          </a:p>
        </p:txBody>
      </p:sp>
      <p:sp>
        <p:nvSpPr>
          <p:cNvPr id="50179" name="Content Placeholder 1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de-DE" smtClean="0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1062038" y="1223963"/>
            <a:ext cx="7920037" cy="2825750"/>
          </a:xfrm>
          <a:prstGeom prst="rect">
            <a:avLst/>
          </a:prstGeom>
          <a:solidFill>
            <a:srgbClr val="618FFD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1287463" y="1358900"/>
            <a:ext cx="2379662" cy="257175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lIns="90000" tIns="57384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b="1"/>
              <a:t>class</a:t>
            </a:r>
            <a:r>
              <a:rPr lang="en-US" sz="1200"/>
              <a:t> Graph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/>
              <a:t>  Vector nv = </a:t>
            </a:r>
            <a:r>
              <a:rPr lang="en-US" sz="1200" b="1"/>
              <a:t>new</a:t>
            </a:r>
            <a:r>
              <a:rPr lang="en-US" sz="1200"/>
              <a:t> Vector();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/>
              <a:t>  Vector ev = </a:t>
            </a:r>
            <a:r>
              <a:rPr lang="en-US" sz="1200" b="1"/>
              <a:t>new</a:t>
            </a:r>
            <a:r>
              <a:rPr lang="en-US" sz="1200"/>
              <a:t> Vector();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/>
              <a:t>  Edge add(Node n, Node m)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/>
              <a:t>    Edge e = </a:t>
            </a:r>
            <a:r>
              <a:rPr lang="en-US" sz="1200" b="1"/>
              <a:t>new</a:t>
            </a:r>
            <a:r>
              <a:rPr lang="en-US" sz="1200"/>
              <a:t> Edge(n, m);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/>
              <a:t>    nv.add(n); nv.add(m); 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/>
              <a:t>    ev.add(e); </a:t>
            </a:r>
            <a:r>
              <a:rPr lang="en-US" sz="1200" b="1"/>
              <a:t>return</a:t>
            </a:r>
            <a:r>
              <a:rPr lang="en-US" sz="1200"/>
              <a:t> e;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/>
              <a:t>  }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b="1"/>
              <a:t>  void</a:t>
            </a:r>
            <a:r>
              <a:rPr lang="en-US" sz="1200"/>
              <a:t> print()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/>
              <a:t>    </a:t>
            </a:r>
            <a:r>
              <a:rPr lang="en-US" sz="1200" b="1"/>
              <a:t>for</a:t>
            </a:r>
            <a:r>
              <a:rPr lang="en-US" sz="1200"/>
              <a:t>(</a:t>
            </a:r>
            <a:r>
              <a:rPr lang="en-US" sz="1200" b="1"/>
              <a:t>int</a:t>
            </a:r>
            <a:r>
              <a:rPr lang="en-US" sz="1200"/>
              <a:t> i = 0; i &lt; ev.size(); i++)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/>
              <a:t>      ((Edge)ev.get(i)).print();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/>
              <a:t>  }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/>
              <a:t>}</a:t>
            </a: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6959600" y="1358900"/>
            <a:ext cx="1789113" cy="1135063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lIns="90000" tIns="57384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b="1"/>
              <a:t>class</a:t>
            </a:r>
            <a:r>
              <a:rPr lang="en-US" sz="1200"/>
              <a:t> Node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/>
              <a:t>  </a:t>
            </a:r>
            <a:r>
              <a:rPr lang="en-US" sz="1200" b="1"/>
              <a:t>int</a:t>
            </a:r>
            <a:r>
              <a:rPr lang="en-US" sz="1200"/>
              <a:t> id = 0;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b="1"/>
              <a:t>  void</a:t>
            </a:r>
            <a:r>
              <a:rPr lang="en-US" sz="1200"/>
              <a:t> print() {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/>
              <a:t>    System.out.print(id);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/>
              <a:t>  }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/>
              <a:t>}</a:t>
            </a:r>
          </a:p>
        </p:txBody>
      </p:sp>
      <p:sp>
        <p:nvSpPr>
          <p:cNvPr id="50183" name="Text Box 6"/>
          <p:cNvSpPr txBox="1">
            <a:spLocks noChangeArrowheads="1"/>
          </p:cNvSpPr>
          <p:nvPr/>
        </p:nvSpPr>
        <p:spPr bwMode="auto">
          <a:xfrm>
            <a:off x="4392613" y="1358900"/>
            <a:ext cx="2101850" cy="1800225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lIns="90000" tIns="57384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b="1"/>
              <a:t>class</a:t>
            </a:r>
            <a:r>
              <a:rPr lang="en-US" sz="1200"/>
              <a:t> Edge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/>
              <a:t>  Node a, b;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/>
              <a:t>  Edge(Node _a, Node _b) {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/>
              <a:t>    a = _a; b = _b;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/>
              <a:t>  }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/>
              <a:t>  </a:t>
            </a:r>
            <a:r>
              <a:rPr lang="en-US" sz="1200" b="1"/>
              <a:t>void</a:t>
            </a:r>
            <a:r>
              <a:rPr lang="en-US" sz="1200"/>
              <a:t> print()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/>
              <a:t>    a.print(); b.print();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/>
              <a:t>  }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/>
              <a:t>}</a:t>
            </a:r>
          </a:p>
        </p:txBody>
      </p:sp>
      <p:sp>
        <p:nvSpPr>
          <p:cNvPr id="50184" name="Text Box 7"/>
          <p:cNvSpPr txBox="1">
            <a:spLocks noChangeArrowheads="1"/>
          </p:cNvSpPr>
          <p:nvPr/>
        </p:nvSpPr>
        <p:spPr bwMode="auto">
          <a:xfrm>
            <a:off x="131763" y="2393950"/>
            <a:ext cx="9302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444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sz="2000" b="1">
                <a:solidFill>
                  <a:srgbClr val="063DE8"/>
                </a:solidFill>
              </a:rPr>
              <a:t>Basic</a:t>
            </a:r>
          </a:p>
          <a:p>
            <a:pPr algn="ctr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sz="2000" b="1">
                <a:solidFill>
                  <a:srgbClr val="063DE8"/>
                </a:solidFill>
              </a:rPr>
              <a:t>Graph</a:t>
            </a:r>
          </a:p>
        </p:txBody>
      </p:sp>
      <p:grpSp>
        <p:nvGrpSpPr>
          <p:cNvPr id="50185" name="Group 8"/>
          <p:cNvGrpSpPr>
            <a:grpSpLocks/>
          </p:cNvGrpSpPr>
          <p:nvPr/>
        </p:nvGrpSpPr>
        <p:grpSpPr bwMode="auto">
          <a:xfrm>
            <a:off x="3381375" y="1673225"/>
            <a:ext cx="5511800" cy="4954588"/>
            <a:chOff x="2130" y="1054"/>
            <a:chExt cx="3472" cy="3121"/>
          </a:xfrm>
        </p:grpSpPr>
        <p:sp>
          <p:nvSpPr>
            <p:cNvPr id="50187" name="Text Box 9"/>
            <p:cNvSpPr txBox="1">
              <a:spLocks noChangeArrowheads="1"/>
            </p:cNvSpPr>
            <p:nvPr/>
          </p:nvSpPr>
          <p:spPr bwMode="auto">
            <a:xfrm>
              <a:off x="3078" y="2925"/>
              <a:ext cx="2524" cy="1250"/>
            </a:xfrm>
            <a:prstGeom prst="rect">
              <a:avLst/>
            </a:prstGeom>
            <a:solidFill>
              <a:srgbClr val="FFFF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57384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63DE8"/>
                </a:buClr>
                <a:buSzPct val="79000"/>
                <a:buFont typeface="Monotype Sorts" charset="2"/>
                <a:buChar char="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63DE8"/>
                </a:buClr>
                <a:buSzPct val="79000"/>
                <a:buFont typeface="Monotype Sorts" charset="2"/>
                <a:buChar char="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63DE8"/>
                </a:buClr>
                <a:buSzPct val="79000"/>
                <a:buFont typeface="Monotype Sorts" charset="2"/>
                <a:buChar char="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63DE8"/>
                </a:buClr>
                <a:buSzPct val="79000"/>
                <a:buFont typeface="Monotype Sorts" charset="2"/>
                <a:buChar char="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1200" b="1"/>
                <a:t>aspect</a:t>
              </a:r>
              <a:r>
                <a:rPr lang="en-US" sz="1200"/>
                <a:t> ColorAspect {</a:t>
              </a:r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1200"/>
                <a:t>  Color Node.color = </a:t>
              </a:r>
              <a:r>
                <a:rPr lang="en-US" sz="1200" b="1"/>
                <a:t>new</a:t>
              </a:r>
              <a:r>
                <a:rPr lang="en-US" sz="1200"/>
                <a:t> Color();</a:t>
              </a:r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1200"/>
                <a:t>  Color Edge.color = </a:t>
              </a:r>
              <a:r>
                <a:rPr lang="en-US" sz="1200" b="1"/>
                <a:t>new</a:t>
              </a:r>
              <a:r>
                <a:rPr lang="en-US" sz="1200"/>
                <a:t> Color();</a:t>
              </a:r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1200"/>
                <a:t>  </a:t>
              </a:r>
              <a:r>
                <a:rPr lang="en-US" sz="1200" b="1"/>
                <a:t>before</a:t>
              </a:r>
              <a:r>
                <a:rPr lang="en-US" sz="1200"/>
                <a:t>(Node c) : </a:t>
              </a:r>
              <a:r>
                <a:rPr lang="en-US" sz="1200" b="1"/>
                <a:t>execution</a:t>
              </a:r>
              <a:r>
                <a:rPr lang="en-US" sz="1200"/>
                <a:t>(</a:t>
              </a:r>
              <a:r>
                <a:rPr lang="en-US" sz="1200" b="1"/>
                <a:t>void</a:t>
              </a:r>
              <a:r>
                <a:rPr lang="en-US" sz="1200"/>
                <a:t> print()) &amp;&amp; </a:t>
              </a:r>
              <a:r>
                <a:rPr lang="en-US" sz="1200" b="1"/>
                <a:t>this</a:t>
              </a:r>
              <a:r>
                <a:rPr lang="en-US" sz="1200"/>
                <a:t>(c) {</a:t>
              </a:r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1200"/>
                <a:t>    Color.setDisplayColor(c.color); </a:t>
              </a:r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1200"/>
                <a:t>  }</a:t>
              </a:r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1200"/>
                <a:t>  </a:t>
              </a:r>
              <a:r>
                <a:rPr lang="en-US" sz="1200" b="1"/>
                <a:t>before</a:t>
              </a:r>
              <a:r>
                <a:rPr lang="en-US" sz="1200"/>
                <a:t>(Edge c) : </a:t>
              </a:r>
              <a:r>
                <a:rPr lang="en-US" sz="1200" b="1"/>
                <a:t>execution</a:t>
              </a:r>
              <a:r>
                <a:rPr lang="en-US" sz="1200"/>
                <a:t>(</a:t>
              </a:r>
              <a:r>
                <a:rPr lang="en-US" sz="1200" b="1"/>
                <a:t>void</a:t>
              </a:r>
              <a:r>
                <a:rPr lang="en-US" sz="1200"/>
                <a:t> print()) &amp;&amp; </a:t>
              </a:r>
              <a:r>
                <a:rPr lang="en-US" sz="1200" b="1"/>
                <a:t>this</a:t>
              </a:r>
              <a:r>
                <a:rPr lang="en-US" sz="1200"/>
                <a:t>(c) {</a:t>
              </a:r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1200"/>
                <a:t>    Color.setDisplayColor(c.color); </a:t>
              </a:r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1200"/>
                <a:t>  }</a:t>
              </a:r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1200"/>
                <a:t>  </a:t>
              </a:r>
              <a:r>
                <a:rPr lang="en-US" sz="1200" b="1"/>
                <a:t>static class</a:t>
              </a:r>
              <a:r>
                <a:rPr lang="en-US" sz="1200"/>
                <a:t> Color { ... }</a:t>
              </a:r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1200"/>
                <a:t>}</a:t>
              </a:r>
            </a:p>
          </p:txBody>
        </p:sp>
        <p:sp>
          <p:nvSpPr>
            <p:cNvPr id="50188" name="Freeform 10"/>
            <p:cNvSpPr>
              <a:spLocks/>
            </p:cNvSpPr>
            <p:nvPr/>
          </p:nvSpPr>
          <p:spPr bwMode="auto">
            <a:xfrm>
              <a:off x="2259" y="1537"/>
              <a:ext cx="897" cy="2091"/>
            </a:xfrm>
            <a:custGeom>
              <a:avLst/>
              <a:gdLst>
                <a:gd name="T0" fmla="*/ 897 w 897"/>
                <a:gd name="T1" fmla="*/ 2181 h 2069"/>
                <a:gd name="T2" fmla="*/ 51 w 897"/>
                <a:gd name="T3" fmla="*/ 1669 h 2069"/>
                <a:gd name="T4" fmla="*/ 593 w 897"/>
                <a:gd name="T5" fmla="*/ 0 h 2069"/>
                <a:gd name="T6" fmla="*/ 0 60000 65536"/>
                <a:gd name="T7" fmla="*/ 0 60000 65536"/>
                <a:gd name="T8" fmla="*/ 0 60000 65536"/>
                <a:gd name="T9" fmla="*/ 0 w 897"/>
                <a:gd name="T10" fmla="*/ 0 h 2069"/>
                <a:gd name="T11" fmla="*/ 897 w 897"/>
                <a:gd name="T12" fmla="*/ 2069 h 20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7" h="2069">
                  <a:moveTo>
                    <a:pt x="897" y="2069"/>
                  </a:moveTo>
                  <a:cubicBezTo>
                    <a:pt x="756" y="1987"/>
                    <a:pt x="102" y="1928"/>
                    <a:pt x="51" y="1583"/>
                  </a:cubicBezTo>
                  <a:cubicBezTo>
                    <a:pt x="0" y="1238"/>
                    <a:pt x="480" y="330"/>
                    <a:pt x="593" y="0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0189" name="Freeform 11"/>
            <p:cNvSpPr>
              <a:spLocks/>
            </p:cNvSpPr>
            <p:nvPr/>
          </p:nvSpPr>
          <p:spPr bwMode="auto">
            <a:xfrm>
              <a:off x="2130" y="1111"/>
              <a:ext cx="1020" cy="2121"/>
            </a:xfrm>
            <a:custGeom>
              <a:avLst/>
              <a:gdLst>
                <a:gd name="T0" fmla="*/ 1020 w 1020"/>
                <a:gd name="T1" fmla="*/ 1377 h 2363"/>
                <a:gd name="T2" fmla="*/ 54 w 1020"/>
                <a:gd name="T3" fmla="*/ 1118 h 2363"/>
                <a:gd name="T4" fmla="*/ 693 w 1020"/>
                <a:gd name="T5" fmla="*/ 0 h 2363"/>
                <a:gd name="T6" fmla="*/ 0 60000 65536"/>
                <a:gd name="T7" fmla="*/ 0 60000 65536"/>
                <a:gd name="T8" fmla="*/ 0 60000 65536"/>
                <a:gd name="T9" fmla="*/ 0 w 1020"/>
                <a:gd name="T10" fmla="*/ 0 h 2363"/>
                <a:gd name="T11" fmla="*/ 1020 w 1020"/>
                <a:gd name="T12" fmla="*/ 2363 h 2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0" h="2363">
                  <a:moveTo>
                    <a:pt x="1020" y="2363"/>
                  </a:moveTo>
                  <a:cubicBezTo>
                    <a:pt x="859" y="2288"/>
                    <a:pt x="108" y="2313"/>
                    <a:pt x="54" y="1919"/>
                  </a:cubicBezTo>
                  <a:cubicBezTo>
                    <a:pt x="0" y="1525"/>
                    <a:pt x="560" y="400"/>
                    <a:pt x="693" y="0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0190" name="Freeform 12"/>
            <p:cNvSpPr>
              <a:spLocks/>
            </p:cNvSpPr>
            <p:nvPr/>
          </p:nvSpPr>
          <p:spPr bwMode="auto">
            <a:xfrm>
              <a:off x="2549" y="1054"/>
              <a:ext cx="1890" cy="2064"/>
            </a:xfrm>
            <a:custGeom>
              <a:avLst/>
              <a:gdLst>
                <a:gd name="T0" fmla="*/ 589 w 1890"/>
                <a:gd name="T1" fmla="*/ 1103 h 2414"/>
                <a:gd name="T2" fmla="*/ 217 w 1890"/>
                <a:gd name="T3" fmla="*/ 730 h 2414"/>
                <a:gd name="T4" fmla="*/ 1890 w 1890"/>
                <a:gd name="T5" fmla="*/ 0 h 2414"/>
                <a:gd name="T6" fmla="*/ 0 60000 65536"/>
                <a:gd name="T7" fmla="*/ 0 60000 65536"/>
                <a:gd name="T8" fmla="*/ 0 60000 65536"/>
                <a:gd name="T9" fmla="*/ 0 w 1890"/>
                <a:gd name="T10" fmla="*/ 0 h 2414"/>
                <a:gd name="T11" fmla="*/ 1890 w 1890"/>
                <a:gd name="T12" fmla="*/ 2414 h 24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0" h="2414">
                  <a:moveTo>
                    <a:pt x="589" y="2414"/>
                  </a:moveTo>
                  <a:cubicBezTo>
                    <a:pt x="527" y="2278"/>
                    <a:pt x="0" y="2000"/>
                    <a:pt x="217" y="1598"/>
                  </a:cubicBezTo>
                  <a:cubicBezTo>
                    <a:pt x="434" y="1196"/>
                    <a:pt x="1542" y="333"/>
                    <a:pt x="1890" y="0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0191" name="Freeform 13"/>
            <p:cNvSpPr>
              <a:spLocks/>
            </p:cNvSpPr>
            <p:nvPr/>
          </p:nvSpPr>
          <p:spPr bwMode="auto">
            <a:xfrm>
              <a:off x="2713" y="1196"/>
              <a:ext cx="1726" cy="2149"/>
            </a:xfrm>
            <a:custGeom>
              <a:avLst/>
              <a:gdLst>
                <a:gd name="T0" fmla="*/ 437 w 1726"/>
                <a:gd name="T1" fmla="*/ 1332 h 2422"/>
                <a:gd name="T2" fmla="*/ 215 w 1726"/>
                <a:gd name="T3" fmla="*/ 863 h 2422"/>
                <a:gd name="T4" fmla="*/ 1726 w 1726"/>
                <a:gd name="T5" fmla="*/ 0 h 2422"/>
                <a:gd name="T6" fmla="*/ 0 60000 65536"/>
                <a:gd name="T7" fmla="*/ 0 60000 65536"/>
                <a:gd name="T8" fmla="*/ 0 60000 65536"/>
                <a:gd name="T9" fmla="*/ 0 w 1726"/>
                <a:gd name="T10" fmla="*/ 0 h 2422"/>
                <a:gd name="T11" fmla="*/ 1726 w 1726"/>
                <a:gd name="T12" fmla="*/ 2422 h 24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6" h="2422">
                  <a:moveTo>
                    <a:pt x="437" y="2422"/>
                  </a:moveTo>
                  <a:cubicBezTo>
                    <a:pt x="401" y="2280"/>
                    <a:pt x="0" y="1974"/>
                    <a:pt x="215" y="1570"/>
                  </a:cubicBezTo>
                  <a:cubicBezTo>
                    <a:pt x="430" y="1166"/>
                    <a:pt x="1411" y="327"/>
                    <a:pt x="1726" y="0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50186" name="Text Box 14"/>
          <p:cNvSpPr txBox="1">
            <a:spLocks noChangeArrowheads="1"/>
          </p:cNvSpPr>
          <p:nvPr/>
        </p:nvSpPr>
        <p:spPr bwMode="auto">
          <a:xfrm>
            <a:off x="176213" y="5597525"/>
            <a:ext cx="8445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444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63DE8"/>
              </a:buClr>
              <a:buSzPct val="79000"/>
              <a:buFont typeface="Monotype Sort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sz="2000" b="1">
                <a:solidFill>
                  <a:srgbClr val="063DE8"/>
                </a:solidFill>
              </a:rPr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55611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Kontext</a:t>
            </a:r>
            <a:r>
              <a:rPr lang="en-US" dirty="0" smtClean="0"/>
              <a:t> der </a:t>
            </a:r>
            <a:r>
              <a:rPr lang="en-US" dirty="0" err="1" smtClean="0"/>
              <a:t>Fallstudie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Beginn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Grundwissen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AspectJ,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b="1" dirty="0" err="1" smtClean="0"/>
              <a:t>praktische</a:t>
            </a:r>
            <a:r>
              <a:rPr lang="en-US" b="1" dirty="0" smtClean="0"/>
              <a:t> </a:t>
            </a:r>
            <a:r>
              <a:rPr lang="en-US" dirty="0" err="1" smtClean="0"/>
              <a:t>Erfahrung</a:t>
            </a:r>
            <a:endParaRPr lang="en-US" dirty="0" smtClean="0"/>
          </a:p>
          <a:p>
            <a:r>
              <a:rPr lang="en-US" dirty="0" err="1" smtClean="0"/>
              <a:t>Urspruenglich</a:t>
            </a:r>
            <a:r>
              <a:rPr lang="en-US" dirty="0" smtClean="0"/>
              <a:t> </a:t>
            </a:r>
            <a:r>
              <a:rPr lang="en-US" dirty="0" err="1" smtClean="0"/>
              <a:t>Fallstudie</a:t>
            </a:r>
            <a:r>
              <a:rPr lang="en-US" dirty="0" smtClean="0"/>
              <a:t> </a:t>
            </a:r>
            <a:r>
              <a:rPr lang="en-US" dirty="0" err="1" smtClean="0"/>
              <a:t>fuer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Forschungsfrage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Inwieweit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Reihenfolge</a:t>
            </a:r>
            <a:r>
              <a:rPr lang="en-US" dirty="0" smtClean="0"/>
              <a:t> von </a:t>
            </a:r>
            <a:r>
              <a:rPr lang="en-US" dirty="0" err="1" smtClean="0"/>
              <a:t>Aspekten</a:t>
            </a:r>
            <a:r>
              <a:rPr lang="en-US" dirty="0" smtClean="0"/>
              <a:t> relevant und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geaendert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?”</a:t>
            </a:r>
          </a:p>
          <a:p>
            <a:r>
              <a:rPr lang="en-US" dirty="0" err="1" smtClean="0"/>
              <a:t>Wenige</a:t>
            </a:r>
            <a:r>
              <a:rPr lang="en-US" dirty="0" smtClean="0"/>
              <a:t> </a:t>
            </a:r>
            <a:r>
              <a:rPr lang="en-US" dirty="0" err="1" smtClean="0"/>
              <a:t>verfuegbare</a:t>
            </a:r>
            <a:r>
              <a:rPr lang="en-US" dirty="0" smtClean="0"/>
              <a:t> </a:t>
            </a:r>
            <a:r>
              <a:rPr lang="en-US" dirty="0" err="1" smtClean="0"/>
              <a:t>grosse</a:t>
            </a:r>
            <a:r>
              <a:rPr lang="en-US" dirty="0" smtClean="0"/>
              <a:t>/</a:t>
            </a:r>
            <a:r>
              <a:rPr lang="en-US" dirty="0" err="1" smtClean="0"/>
              <a:t>praktische</a:t>
            </a:r>
            <a:r>
              <a:rPr lang="en-US" dirty="0" smtClean="0"/>
              <a:t> AOP-</a:t>
            </a:r>
            <a:r>
              <a:rPr lang="en-US" dirty="0" err="1" smtClean="0"/>
              <a:t>Quelltexte</a:t>
            </a:r>
            <a:endParaRPr lang="en-US" dirty="0" smtClean="0"/>
          </a:p>
          <a:p>
            <a:r>
              <a:rPr lang="en-US" dirty="0" err="1" smtClean="0"/>
              <a:t>Neuschreiben</a:t>
            </a:r>
            <a:r>
              <a:rPr lang="en-US" dirty="0" smtClean="0"/>
              <a:t> </a:t>
            </a:r>
            <a:r>
              <a:rPr lang="en-US" dirty="0" err="1" smtClean="0"/>
              <a:t>moeglich</a:t>
            </a:r>
            <a:r>
              <a:rPr lang="en-US" dirty="0" smtClean="0"/>
              <a:t>,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aufwendig</a:t>
            </a:r>
            <a:r>
              <a:rPr lang="en-US" dirty="0" smtClean="0"/>
              <a:t> und </a:t>
            </a:r>
            <a:r>
              <a:rPr lang="en-US" dirty="0" err="1" smtClean="0"/>
              <a:t>verfaelschbar</a:t>
            </a:r>
            <a:endParaRPr lang="en-US" dirty="0" smtClean="0"/>
          </a:p>
          <a:p>
            <a:r>
              <a:rPr lang="en-US" dirty="0" err="1" smtClean="0"/>
              <a:t>Daher</a:t>
            </a:r>
            <a:r>
              <a:rPr lang="en-US" dirty="0" smtClean="0"/>
              <a:t>: Refactoring </a:t>
            </a:r>
            <a:r>
              <a:rPr lang="en-US" dirty="0" err="1" smtClean="0"/>
              <a:t>bestehender</a:t>
            </a:r>
            <a:r>
              <a:rPr lang="en-US" dirty="0" smtClean="0"/>
              <a:t> </a:t>
            </a:r>
            <a:r>
              <a:rPr lang="en-US" dirty="0" err="1" smtClean="0"/>
              <a:t>Anwendung</a:t>
            </a:r>
            <a:endParaRPr lang="en-US" dirty="0" smtClean="0"/>
          </a:p>
          <a:p>
            <a:pPr lvl="1"/>
            <a:r>
              <a:rPr lang="en-US" dirty="0" err="1" smtClean="0"/>
              <a:t>Herausloesen</a:t>
            </a:r>
            <a:r>
              <a:rPr lang="en-US" dirty="0" smtClean="0"/>
              <a:t> von </a:t>
            </a:r>
            <a:r>
              <a:rPr lang="en-US" dirty="0" err="1" smtClean="0"/>
              <a:t>Funktionalitaet</a:t>
            </a:r>
            <a:endParaRPr lang="en-US" dirty="0" smtClean="0"/>
          </a:p>
          <a:p>
            <a:pPr lvl="1"/>
            <a:r>
              <a:rPr lang="en-US" dirty="0" err="1" smtClean="0"/>
              <a:t>Reimplementierung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optionaler</a:t>
            </a:r>
            <a:r>
              <a:rPr lang="en-US" dirty="0" smtClean="0"/>
              <a:t> </a:t>
            </a:r>
            <a:r>
              <a:rPr lang="en-US" dirty="0" err="1" smtClean="0"/>
              <a:t>Aspekt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2468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Fallstudien</a:t>
            </a:r>
            <a:endParaRPr lang="en-US" dirty="0" smtClean="0"/>
          </a:p>
          <a:p>
            <a:r>
              <a:rPr lang="en-US" dirty="0" smtClean="0"/>
              <a:t>Think-Aloud-</a:t>
            </a:r>
            <a:r>
              <a:rPr lang="en-US" dirty="0" err="1" smtClean="0"/>
              <a:t>Protokolle</a:t>
            </a:r>
            <a:endParaRPr lang="en-US" dirty="0" smtClean="0"/>
          </a:p>
          <a:p>
            <a:r>
              <a:rPr lang="en-US" dirty="0" smtClean="0"/>
              <a:t>Interviews</a:t>
            </a:r>
          </a:p>
          <a:p>
            <a:r>
              <a:rPr lang="en-US" dirty="0" smtClean="0"/>
              <a:t>Wert und </a:t>
            </a:r>
            <a:r>
              <a:rPr lang="en-US" dirty="0" err="1" smtClean="0"/>
              <a:t>Probleme</a:t>
            </a:r>
            <a:r>
              <a:rPr lang="en-US" dirty="0" smtClean="0"/>
              <a:t> </a:t>
            </a:r>
            <a:r>
              <a:rPr lang="en-US" dirty="0" err="1" smtClean="0"/>
              <a:t>Qualitativer</a:t>
            </a:r>
            <a:r>
              <a:rPr lang="en-US" dirty="0" smtClean="0"/>
              <a:t> </a:t>
            </a:r>
            <a:r>
              <a:rPr lang="en-US" dirty="0" err="1" smtClean="0"/>
              <a:t>Ansaetze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793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Auswahl</a:t>
            </a:r>
            <a:r>
              <a:rPr lang="en-US" dirty="0" smtClean="0"/>
              <a:t> der </a:t>
            </a:r>
            <a:r>
              <a:rPr lang="en-US" dirty="0" err="1" smtClean="0"/>
              <a:t>Fallstudie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einziges</a:t>
            </a:r>
            <a:r>
              <a:rPr lang="en-US" dirty="0" smtClean="0"/>
              <a:t> </a:t>
            </a:r>
            <a:r>
              <a:rPr lang="en-US" dirty="0" err="1" smtClean="0"/>
              <a:t>Projekt</a:t>
            </a:r>
            <a:r>
              <a:rPr lang="en-US" dirty="0" smtClean="0"/>
              <a:t>: </a:t>
            </a:r>
            <a:r>
              <a:rPr lang="en-US" b="1" dirty="0" smtClean="0"/>
              <a:t>Berkeley DB</a:t>
            </a:r>
            <a:r>
              <a:rPr lang="en-US" dirty="0" smtClean="0"/>
              <a:t> Java Edition</a:t>
            </a:r>
          </a:p>
          <a:p>
            <a:r>
              <a:rPr lang="en-US" dirty="0" err="1" smtClean="0"/>
              <a:t>Eingebetette</a:t>
            </a:r>
            <a:r>
              <a:rPr lang="en-US" dirty="0" smtClean="0"/>
              <a:t> </a:t>
            </a:r>
            <a:r>
              <a:rPr lang="en-US" dirty="0" err="1" smtClean="0"/>
              <a:t>Datenbank</a:t>
            </a:r>
            <a:r>
              <a:rPr lang="en-US" dirty="0" smtClean="0"/>
              <a:t> (</a:t>
            </a:r>
            <a:r>
              <a:rPr lang="en-US" dirty="0" err="1" smtClean="0"/>
              <a:t>Bibliothek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Open Source von </a:t>
            </a:r>
            <a:r>
              <a:rPr lang="en-US" dirty="0" err="1" smtClean="0"/>
              <a:t>Sleepycat</a:t>
            </a:r>
            <a:r>
              <a:rPr lang="en-US" dirty="0" smtClean="0"/>
              <a:t> (</a:t>
            </a:r>
            <a:r>
              <a:rPr lang="en-US" dirty="0" err="1" smtClean="0"/>
              <a:t>heute</a:t>
            </a:r>
            <a:r>
              <a:rPr lang="en-US" dirty="0" smtClean="0"/>
              <a:t> Oracle)</a:t>
            </a:r>
          </a:p>
          <a:p>
            <a:r>
              <a:rPr lang="en-US" dirty="0" err="1" smtClean="0"/>
              <a:t>Wohlbekannte</a:t>
            </a:r>
            <a:r>
              <a:rPr lang="en-US" dirty="0" smtClean="0"/>
              <a:t> </a:t>
            </a:r>
            <a:r>
              <a:rPr lang="en-US" dirty="0" err="1" smtClean="0"/>
              <a:t>Domaene</a:t>
            </a:r>
            <a:endParaRPr lang="en-US" dirty="0" smtClean="0"/>
          </a:p>
          <a:p>
            <a:r>
              <a:rPr lang="en-US" dirty="0" err="1" smtClean="0"/>
              <a:t>Realistische</a:t>
            </a:r>
            <a:r>
              <a:rPr lang="en-US" dirty="0" smtClean="0"/>
              <a:t> </a:t>
            </a:r>
            <a:r>
              <a:rPr lang="en-US" dirty="0" err="1" smtClean="0"/>
              <a:t>Groesse</a:t>
            </a:r>
            <a:r>
              <a:rPr lang="en-US" dirty="0" smtClean="0"/>
              <a:t> (ca. </a:t>
            </a:r>
            <a:r>
              <a:rPr lang="en-US" dirty="0" smtClean="0"/>
              <a:t>84 000 </a:t>
            </a:r>
            <a:r>
              <a:rPr lang="en-US" dirty="0" err="1" smtClean="0"/>
              <a:t>Codezeilen</a:t>
            </a:r>
            <a:r>
              <a:rPr lang="en-US" dirty="0" smtClean="0"/>
              <a:t>, 300 </a:t>
            </a:r>
            <a:r>
              <a:rPr lang="en-US" dirty="0" err="1" smtClean="0"/>
              <a:t>Klassen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A</a:t>
            </a:r>
            <a:r>
              <a:rPr lang="en-US" dirty="0" err="1" smtClean="0"/>
              <a:t>ber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gross</a:t>
            </a:r>
          </a:p>
          <a:p>
            <a:r>
              <a:rPr lang="en-US" dirty="0" err="1" smtClean="0"/>
              <a:t>Realistisch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Produktlinie</a:t>
            </a:r>
            <a:r>
              <a:rPr lang="en-US" dirty="0" smtClean="0"/>
              <a:t> </a:t>
            </a:r>
            <a:r>
              <a:rPr lang="en-US" dirty="0" err="1" smtClean="0"/>
              <a:t>benutzbar</a:t>
            </a:r>
            <a:r>
              <a:rPr lang="en-US" dirty="0" smtClean="0"/>
              <a:t> (</a:t>
            </a:r>
            <a:r>
              <a:rPr lang="en-US" dirty="0" err="1" smtClean="0"/>
              <a:t>eingebetette</a:t>
            </a:r>
            <a:r>
              <a:rPr lang="en-US" dirty="0" smtClean="0"/>
              <a:t> </a:t>
            </a:r>
            <a:r>
              <a:rPr lang="en-US" dirty="0" err="1" smtClean="0"/>
              <a:t>Systeme</a:t>
            </a:r>
            <a:r>
              <a:rPr lang="en-US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778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Erfahrungen</a:t>
            </a:r>
            <a:r>
              <a:rPr lang="en-US" dirty="0" smtClean="0"/>
              <a:t> und </a:t>
            </a:r>
            <a:r>
              <a:rPr lang="en-US" dirty="0" err="1" smtClean="0"/>
              <a:t>Beitrag</a:t>
            </a:r>
            <a:r>
              <a:rPr lang="en-US" dirty="0" smtClean="0"/>
              <a:t> der </a:t>
            </a:r>
            <a:r>
              <a:rPr lang="en-US" dirty="0" err="1" smtClean="0"/>
              <a:t>Fallstudie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Auf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gestossen</a:t>
            </a:r>
            <a:endParaRPr lang="en-US" dirty="0"/>
          </a:p>
          <a:p>
            <a:pPr lvl="1"/>
            <a:r>
              <a:rPr lang="en-US" dirty="0" err="1"/>
              <a:t>Einige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 smtClean="0"/>
              <a:t>erwartet</a:t>
            </a:r>
            <a:endParaRPr lang="en-US" dirty="0" smtClean="0"/>
          </a:p>
          <a:p>
            <a:pPr lvl="1"/>
            <a:r>
              <a:rPr lang="en-US" dirty="0" err="1" smtClean="0"/>
              <a:t>Ausmass</a:t>
            </a:r>
            <a:r>
              <a:rPr lang="en-US" dirty="0" smtClean="0"/>
              <a:t> der </a:t>
            </a:r>
            <a:r>
              <a:rPr lang="en-US" dirty="0" err="1" smtClean="0"/>
              <a:t>Probleme</a:t>
            </a:r>
            <a:r>
              <a:rPr lang="en-US" dirty="0" smtClean="0"/>
              <a:t> hat </a:t>
            </a:r>
            <a:r>
              <a:rPr lang="en-US" dirty="0" err="1" smtClean="0"/>
              <a:t>ueberrascht</a:t>
            </a:r>
            <a:endParaRPr lang="en-US" dirty="0" smtClean="0"/>
          </a:p>
          <a:p>
            <a:r>
              <a:rPr lang="en-US" dirty="0" err="1" smtClean="0"/>
              <a:t>Vorgehen</a:t>
            </a:r>
            <a:r>
              <a:rPr lang="en-US" dirty="0" smtClean="0"/>
              <a:t> und </a:t>
            </a:r>
            <a:r>
              <a:rPr lang="en-US" dirty="0" err="1" smtClean="0"/>
              <a:t>Erfahrungen</a:t>
            </a:r>
            <a:r>
              <a:rPr lang="en-US" dirty="0" smtClean="0"/>
              <a:t> (</a:t>
            </a:r>
            <a:r>
              <a:rPr lang="en-US" dirty="0" err="1" smtClean="0"/>
              <a:t>insb</a:t>
            </a:r>
            <a:r>
              <a:rPr lang="en-US" dirty="0" smtClean="0"/>
              <a:t>. </a:t>
            </a:r>
            <a:r>
              <a:rPr lang="en-US" dirty="0" err="1" smtClean="0"/>
              <a:t>Probleme</a:t>
            </a:r>
            <a:r>
              <a:rPr lang="en-US" dirty="0" smtClean="0"/>
              <a:t>) </a:t>
            </a:r>
            <a:r>
              <a:rPr lang="en-US" dirty="0" err="1" smtClean="0"/>
              <a:t>dokumentiert</a:t>
            </a:r>
            <a:endParaRPr lang="en-US" dirty="0" smtClean="0"/>
          </a:p>
          <a:p>
            <a:r>
              <a:rPr lang="en-US" dirty="0" err="1" smtClean="0"/>
              <a:t>Fallstudie</a:t>
            </a:r>
            <a:r>
              <a:rPr lang="en-US" dirty="0" smtClean="0"/>
              <a:t> </a:t>
            </a:r>
            <a:r>
              <a:rPr lang="en-US" dirty="0" err="1" smtClean="0"/>
              <a:t>oeffentlich</a:t>
            </a:r>
            <a:r>
              <a:rPr lang="en-US" dirty="0" smtClean="0"/>
              <a:t> </a:t>
            </a:r>
            <a:r>
              <a:rPr lang="en-US" dirty="0" err="1" smtClean="0"/>
              <a:t>zugaenglich</a:t>
            </a:r>
            <a:r>
              <a:rPr lang="en-US" dirty="0" smtClean="0"/>
              <a:t> </a:t>
            </a:r>
            <a:r>
              <a:rPr lang="en-US" dirty="0" err="1" smtClean="0"/>
              <a:t>gemacht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023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166648"/>
            <a:ext cx="2913112" cy="171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Bericht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Vorgehen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434993" cy="4937760"/>
          </a:xfrm>
        </p:spPr>
        <p:txBody>
          <a:bodyPr/>
          <a:lstStyle/>
          <a:p>
            <a:r>
              <a:rPr lang="en-US" dirty="0" smtClean="0"/>
              <a:t>Feature-</a:t>
            </a:r>
            <a:r>
              <a:rPr lang="en-US" dirty="0" err="1" smtClean="0"/>
              <a:t>Auswahl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Repraesentative</a:t>
            </a:r>
            <a:r>
              <a:rPr lang="en-US" dirty="0" smtClean="0"/>
              <a:t> </a:t>
            </a:r>
            <a:r>
              <a:rPr lang="en-US" dirty="0" err="1" smtClean="0"/>
              <a:t>Auswahl</a:t>
            </a:r>
            <a:r>
              <a:rPr lang="en-US" dirty="0" smtClean="0"/>
              <a:t> von </a:t>
            </a:r>
            <a:r>
              <a:rPr lang="en-US" dirty="0" err="1" smtClean="0"/>
              <a:t>kleinen</a:t>
            </a:r>
            <a:r>
              <a:rPr lang="en-US" dirty="0" smtClean="0"/>
              <a:t> und </a:t>
            </a:r>
            <a:r>
              <a:rPr lang="en-US" dirty="0" err="1" smtClean="0"/>
              <a:t>grossen</a:t>
            </a:r>
            <a:r>
              <a:rPr lang="en-US" dirty="0" smtClean="0"/>
              <a:t> Features (ad-hoc)</a:t>
            </a:r>
          </a:p>
          <a:p>
            <a:pPr lvl="1"/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Dokumentation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K</a:t>
            </a:r>
            <a:r>
              <a:rPr lang="en-US" dirty="0" err="1" smtClean="0"/>
              <a:t>onfigurationsparametern</a:t>
            </a:r>
            <a:r>
              <a:rPr lang="en-US" dirty="0" smtClean="0"/>
              <a:t>, </a:t>
            </a:r>
            <a:r>
              <a:rPr lang="en-US" dirty="0" err="1" smtClean="0"/>
              <a:t>Domaenenwissen</a:t>
            </a:r>
            <a:r>
              <a:rPr lang="en-US" dirty="0" smtClean="0"/>
              <a:t> und </a:t>
            </a:r>
            <a:r>
              <a:rPr lang="en-US" dirty="0" err="1" smtClean="0"/>
              <a:t>Quelltext</a:t>
            </a:r>
            <a:endParaRPr lang="en-US" dirty="0" smtClean="0"/>
          </a:p>
          <a:p>
            <a:r>
              <a:rPr lang="en-US" dirty="0" err="1" smtClean="0"/>
              <a:t>Infrastruktur</a:t>
            </a:r>
            <a:endParaRPr lang="en-US" dirty="0" smtClean="0"/>
          </a:p>
          <a:p>
            <a:r>
              <a:rPr lang="en-US" dirty="0" smtClean="0"/>
              <a:t>Refactorings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2193" y="35644"/>
            <a:ext cx="4251807" cy="6786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rot="21215672">
            <a:off x="3003076" y="4365104"/>
            <a:ext cx="3137847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err="1" smtClean="0"/>
              <a:t>Reproduzierbarkeit</a:t>
            </a:r>
            <a:r>
              <a:rPr lang="en-US" sz="2800" dirty="0" smtClean="0"/>
              <a:t>?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8932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in Berkeley DB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11058"/>
            <a:ext cx="8568952" cy="502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4343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Beobachtungen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Sprachkonstrukte</a:t>
            </a:r>
            <a:r>
              <a:rPr lang="en-US" dirty="0" smtClean="0"/>
              <a:t> </a:t>
            </a:r>
            <a:r>
              <a:rPr lang="en-US" dirty="0" err="1" smtClean="0"/>
              <a:t>kaum</a:t>
            </a:r>
            <a:r>
              <a:rPr lang="en-US" dirty="0" smtClean="0"/>
              <a:t> </a:t>
            </a:r>
            <a:r>
              <a:rPr lang="en-US" dirty="0" err="1" smtClean="0"/>
              <a:t>verwendet</a:t>
            </a:r>
            <a:endParaRPr lang="en-US" dirty="0" smtClean="0"/>
          </a:p>
          <a:p>
            <a:r>
              <a:rPr lang="en-US" dirty="0" err="1" smtClean="0"/>
              <a:t>Wenig</a:t>
            </a:r>
            <a:r>
              <a:rPr lang="en-US" dirty="0" smtClean="0"/>
              <a:t> </a:t>
            </a:r>
            <a:r>
              <a:rPr lang="en-US" dirty="0" err="1" smtClean="0"/>
              <a:t>querschneidende</a:t>
            </a:r>
            <a:r>
              <a:rPr lang="en-US" dirty="0" smtClean="0"/>
              <a:t> </a:t>
            </a:r>
            <a:r>
              <a:rPr lang="en-US" dirty="0" err="1" smtClean="0"/>
              <a:t>Belange</a:t>
            </a:r>
            <a:endParaRPr lang="en-US" dirty="0" smtClean="0"/>
          </a:p>
          <a:p>
            <a:r>
              <a:rPr lang="en-US" dirty="0" err="1" smtClean="0"/>
              <a:t>Praktische</a:t>
            </a:r>
            <a:r>
              <a:rPr lang="en-US" dirty="0" smtClean="0"/>
              <a:t> </a:t>
            </a:r>
            <a:r>
              <a:rPr lang="en-US" dirty="0" err="1" smtClean="0"/>
              <a:t>Limitierungen</a:t>
            </a:r>
            <a:r>
              <a:rPr lang="en-US" dirty="0" smtClean="0"/>
              <a:t> der </a:t>
            </a:r>
            <a:r>
              <a:rPr lang="en-US" dirty="0" err="1" smtClean="0"/>
              <a:t>Sprache</a:t>
            </a:r>
            <a:endParaRPr lang="en-US" dirty="0" smtClean="0"/>
          </a:p>
          <a:p>
            <a:pPr lvl="1"/>
            <a:r>
              <a:rPr lang="en-US" dirty="0" smtClean="0"/>
              <a:t>Statement extensions, Local variable access, Exceptions, …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Theorie</a:t>
            </a:r>
            <a:r>
              <a:rPr lang="en-US" dirty="0" smtClean="0"/>
              <a:t> </a:t>
            </a:r>
            <a:r>
              <a:rPr lang="en-US" dirty="0" err="1" smtClean="0"/>
              <a:t>weitgehend</a:t>
            </a:r>
            <a:r>
              <a:rPr lang="en-US" dirty="0" smtClean="0"/>
              <a:t> </a:t>
            </a:r>
            <a:r>
              <a:rPr lang="en-US" dirty="0" err="1" smtClean="0"/>
              <a:t>bekannt</a:t>
            </a:r>
            <a:r>
              <a:rPr lang="en-US" dirty="0" smtClean="0"/>
              <a:t>,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praktische</a:t>
            </a:r>
            <a:r>
              <a:rPr lang="en-US" dirty="0" smtClean="0"/>
              <a:t> </a:t>
            </a:r>
            <a:r>
              <a:rPr lang="en-US" dirty="0" err="1" smtClean="0"/>
              <a:t>Konsequenzen</a:t>
            </a:r>
            <a:endParaRPr lang="en-US" dirty="0" smtClean="0"/>
          </a:p>
          <a:p>
            <a:r>
              <a:rPr lang="en-US" dirty="0" err="1" smtClean="0"/>
              <a:t>Fragilitaet</a:t>
            </a:r>
            <a:endParaRPr lang="en-US" dirty="0" smtClean="0"/>
          </a:p>
          <a:p>
            <a:r>
              <a:rPr lang="en-US" dirty="0" err="1" smtClean="0"/>
              <a:t>Lesbarkeit</a:t>
            </a:r>
            <a:r>
              <a:rPr lang="en-US" dirty="0" smtClean="0"/>
              <a:t> und </a:t>
            </a:r>
            <a:r>
              <a:rPr lang="en-US" dirty="0" err="1" smtClean="0"/>
              <a:t>Verstandlichkeit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Diverse </a:t>
            </a:r>
            <a:r>
              <a:rPr lang="en-US" dirty="0" err="1" smtClean="0"/>
              <a:t>Argumente</a:t>
            </a:r>
            <a:r>
              <a:rPr lang="en-US" dirty="0" smtClean="0"/>
              <a:t>, </a:t>
            </a:r>
            <a:r>
              <a:rPr lang="en-US" dirty="0" err="1" smtClean="0"/>
              <a:t>weitgehend</a:t>
            </a:r>
            <a:r>
              <a:rPr lang="en-US" dirty="0" smtClean="0"/>
              <a:t> </a:t>
            </a:r>
            <a:r>
              <a:rPr lang="en-US" dirty="0" err="1" smtClean="0"/>
              <a:t>subjektiv</a:t>
            </a:r>
            <a:endParaRPr lang="en-US" dirty="0" smtClean="0"/>
          </a:p>
          <a:p>
            <a:r>
              <a:rPr lang="en-US" dirty="0" err="1" smtClean="0"/>
              <a:t>Werkzeuge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941168"/>
            <a:ext cx="5109567" cy="151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0829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8032" y="144016"/>
            <a:ext cx="4191000" cy="31584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8032" y="3567274"/>
            <a:ext cx="4191000" cy="31584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90252" y="144016"/>
            <a:ext cx="4191000" cy="31584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82878"/>
            <a:ext cx="4191000" cy="31584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9209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Diskussion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AspectJ</a:t>
            </a:r>
            <a:r>
              <a:rPr lang="en-US" dirty="0" smtClean="0"/>
              <a:t> </a:t>
            </a:r>
            <a:r>
              <a:rPr lang="en-US" dirty="0" err="1" smtClean="0"/>
              <a:t>geeignet</a:t>
            </a:r>
            <a:r>
              <a:rPr lang="en-US" dirty="0" smtClean="0"/>
              <a:t>? </a:t>
            </a:r>
            <a:r>
              <a:rPr lang="en-US" dirty="0" err="1" smtClean="0"/>
              <a:t>Alternativen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Das </a:t>
            </a:r>
            <a:r>
              <a:rPr lang="en-US" dirty="0" err="1" smtClean="0"/>
              <a:t>passende</a:t>
            </a:r>
            <a:r>
              <a:rPr lang="en-US" dirty="0" smtClean="0"/>
              <a:t> </a:t>
            </a:r>
            <a:r>
              <a:rPr lang="en-US" dirty="0" err="1" smtClean="0"/>
              <a:t>Werkzeug</a:t>
            </a:r>
            <a:r>
              <a:rPr lang="en-US" dirty="0" smtClean="0"/>
              <a:t> </a:t>
            </a:r>
            <a:r>
              <a:rPr lang="en-US" dirty="0" err="1" smtClean="0"/>
              <a:t>fuer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Problem</a:t>
            </a:r>
          </a:p>
          <a:p>
            <a:r>
              <a:rPr lang="en-US" dirty="0" err="1" smtClean="0"/>
              <a:t>Werkzeugunterstuetzung</a:t>
            </a:r>
            <a:r>
              <a:rPr lang="en-US" dirty="0" smtClean="0"/>
              <a:t> </a:t>
            </a:r>
            <a:r>
              <a:rPr lang="en-US" dirty="0" err="1" smtClean="0"/>
              <a:t>kritisch</a:t>
            </a:r>
            <a:endParaRPr lang="en-US" dirty="0" smtClean="0"/>
          </a:p>
          <a:p>
            <a:r>
              <a:rPr lang="en-US" dirty="0" err="1" smtClean="0"/>
              <a:t>Inherente</a:t>
            </a:r>
            <a:r>
              <a:rPr lang="en-US" dirty="0" smtClean="0"/>
              <a:t> vs. </a:t>
            </a:r>
            <a:r>
              <a:rPr lang="en-US" dirty="0" err="1" smtClean="0"/>
              <a:t>Zufaellige</a:t>
            </a:r>
            <a:r>
              <a:rPr lang="en-US" dirty="0" smtClean="0"/>
              <a:t> </a:t>
            </a:r>
            <a:r>
              <a:rPr lang="en-US" dirty="0" err="1" smtClean="0"/>
              <a:t>Komplexitaet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394813"/>
            <a:ext cx="4191000" cy="31584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824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Reflektion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einziger</a:t>
            </a:r>
            <a:r>
              <a:rPr lang="en-US" dirty="0" smtClean="0"/>
              <a:t> Fall</a:t>
            </a:r>
          </a:p>
          <a:p>
            <a:r>
              <a:rPr lang="en-US" dirty="0" err="1" smtClean="0"/>
              <a:t>Relativ</a:t>
            </a:r>
            <a:r>
              <a:rPr lang="en-US" dirty="0" smtClean="0"/>
              <a:t> </a:t>
            </a:r>
            <a:r>
              <a:rPr lang="en-US" dirty="0" err="1" smtClean="0"/>
              <a:t>aufwendig</a:t>
            </a:r>
            <a:endParaRPr lang="en-US" dirty="0" smtClean="0"/>
          </a:p>
          <a:p>
            <a:r>
              <a:rPr lang="en-US" dirty="0" err="1" smtClean="0"/>
              <a:t>Realismus</a:t>
            </a:r>
            <a:endParaRPr lang="en-US" dirty="0" smtClean="0"/>
          </a:p>
          <a:p>
            <a:r>
              <a:rPr lang="en-US" dirty="0" err="1" smtClean="0"/>
              <a:t>Viel</a:t>
            </a:r>
            <a:r>
              <a:rPr lang="en-US" dirty="0" smtClean="0"/>
              <a:t> </a:t>
            </a:r>
            <a:r>
              <a:rPr lang="en-US" dirty="0" err="1" smtClean="0"/>
              <a:t>gelernt</a:t>
            </a:r>
            <a:r>
              <a:rPr lang="en-US" dirty="0" smtClean="0"/>
              <a:t>, </a:t>
            </a:r>
            <a:r>
              <a:rPr lang="en-US" dirty="0" err="1" smtClean="0"/>
              <a:t>Erfahrung</a:t>
            </a:r>
            <a:r>
              <a:rPr lang="en-US" dirty="0" smtClean="0"/>
              <a:t> </a:t>
            </a:r>
            <a:r>
              <a:rPr lang="en-US" dirty="0" err="1" smtClean="0"/>
              <a:t>spaeter</a:t>
            </a:r>
            <a:r>
              <a:rPr lang="en-US" dirty="0" smtClean="0"/>
              <a:t> </a:t>
            </a:r>
            <a:r>
              <a:rPr lang="en-US" dirty="0" err="1" smtClean="0"/>
              <a:t>nuetzlich</a:t>
            </a:r>
            <a:endParaRPr lang="en-US" dirty="0" smtClean="0"/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statistischen</a:t>
            </a:r>
            <a:r>
              <a:rPr lang="en-US" dirty="0" smtClean="0"/>
              <a:t> Tests,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Vergleiche</a:t>
            </a:r>
            <a:endParaRPr lang="en-US" dirty="0" smtClean="0"/>
          </a:p>
          <a:p>
            <a:r>
              <a:rPr lang="en-US" dirty="0" err="1" smtClean="0"/>
              <a:t>Provokativ</a:t>
            </a:r>
            <a:r>
              <a:rPr lang="en-US" dirty="0" smtClean="0"/>
              <a:t>, </a:t>
            </a:r>
            <a:r>
              <a:rPr lang="en-US" dirty="0" err="1" smtClean="0"/>
              <a:t>widerlegte</a:t>
            </a:r>
            <a:r>
              <a:rPr lang="en-US" dirty="0" smtClean="0"/>
              <a:t> </a:t>
            </a:r>
            <a:r>
              <a:rPr lang="en-US" dirty="0" err="1" smtClean="0"/>
              <a:t>Hypothese</a:t>
            </a:r>
            <a:endParaRPr lang="en-US" dirty="0" smtClean="0"/>
          </a:p>
          <a:p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spezieller</a:t>
            </a:r>
            <a:r>
              <a:rPr lang="en-US" dirty="0" smtClean="0"/>
              <a:t> </a:t>
            </a:r>
            <a:r>
              <a:rPr lang="en-US" dirty="0" err="1" smtClean="0"/>
              <a:t>Kontext</a:t>
            </a:r>
            <a:endParaRPr lang="en-US" dirty="0" smtClean="0"/>
          </a:p>
          <a:p>
            <a:pPr lvl="1"/>
            <a:r>
              <a:rPr lang="en-US" dirty="0" err="1" smtClean="0"/>
              <a:t>Zerlegung</a:t>
            </a:r>
            <a:r>
              <a:rPr lang="en-US" dirty="0" smtClean="0"/>
              <a:t> von </a:t>
            </a:r>
            <a:r>
              <a:rPr lang="en-US" dirty="0" err="1" smtClean="0"/>
              <a:t>bestehendem</a:t>
            </a:r>
            <a:r>
              <a:rPr lang="en-US" dirty="0" smtClean="0"/>
              <a:t> </a:t>
            </a:r>
            <a:r>
              <a:rPr lang="en-US" dirty="0" err="1" smtClean="0"/>
              <a:t>Quelltext</a:t>
            </a:r>
            <a:endParaRPr lang="en-US" dirty="0" smtClean="0"/>
          </a:p>
          <a:p>
            <a:pPr lvl="1"/>
            <a:r>
              <a:rPr lang="en-US" dirty="0" err="1" smtClean="0"/>
              <a:t>Beibehalten</a:t>
            </a:r>
            <a:r>
              <a:rPr lang="en-US" dirty="0" smtClean="0"/>
              <a:t> des </a:t>
            </a:r>
            <a:r>
              <a:rPr lang="en-US" dirty="0" err="1" smtClean="0"/>
              <a:t>Verhaltens</a:t>
            </a:r>
            <a:endParaRPr lang="en-US" dirty="0" smtClean="0"/>
          </a:p>
          <a:p>
            <a:r>
              <a:rPr lang="en-US" dirty="0" err="1" smtClean="0"/>
              <a:t>Teils</a:t>
            </a:r>
            <a:r>
              <a:rPr lang="en-US" dirty="0" smtClean="0"/>
              <a:t> </a:t>
            </a:r>
            <a:r>
              <a:rPr lang="en-US" dirty="0" err="1" smtClean="0"/>
              <a:t>subjektiv</a:t>
            </a:r>
            <a:r>
              <a:rPr lang="en-US" dirty="0" smtClean="0"/>
              <a:t> (</a:t>
            </a:r>
            <a:r>
              <a:rPr lang="en-US" dirty="0" err="1" smtClean="0"/>
              <a:t>insb</a:t>
            </a:r>
            <a:r>
              <a:rPr lang="en-US" dirty="0" smtClean="0"/>
              <a:t>. </a:t>
            </a:r>
            <a:r>
              <a:rPr lang="en-US" dirty="0" err="1" smtClean="0"/>
              <a:t>Lesbarkeit</a:t>
            </a:r>
            <a:r>
              <a:rPr lang="en-US" dirty="0" smtClean="0"/>
              <a:t>, Wartbarkeit)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4256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Bericht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Konferenzpublikation</a:t>
            </a:r>
            <a:endParaRPr lang="en-US" dirty="0" smtClean="0"/>
          </a:p>
          <a:p>
            <a:pPr lvl="1"/>
            <a:r>
              <a:rPr lang="en-US" dirty="0" smtClean="0"/>
              <a:t>ca. 1 </a:t>
            </a:r>
            <a:r>
              <a:rPr lang="en-US" dirty="0" err="1" smtClean="0"/>
              <a:t>Seite</a:t>
            </a:r>
            <a:r>
              <a:rPr lang="en-US" dirty="0" smtClean="0"/>
              <a:t> Motivation und </a:t>
            </a:r>
            <a:r>
              <a:rPr lang="en-US" dirty="0" err="1" smtClean="0"/>
              <a:t>Kontext</a:t>
            </a:r>
            <a:endParaRPr lang="en-US" dirty="0" smtClean="0"/>
          </a:p>
          <a:p>
            <a:pPr lvl="1"/>
            <a:r>
              <a:rPr lang="en-US" dirty="0" smtClean="0"/>
              <a:t>ca. 2 </a:t>
            </a:r>
            <a:r>
              <a:rPr lang="en-US" dirty="0" err="1" smtClean="0"/>
              <a:t>Seiten</a:t>
            </a:r>
            <a:r>
              <a:rPr lang="en-US" dirty="0" smtClean="0"/>
              <a:t> </a:t>
            </a:r>
            <a:r>
              <a:rPr lang="en-US" dirty="0" err="1" smtClean="0"/>
              <a:t>Vorgehensbeschreibung</a:t>
            </a:r>
            <a:endParaRPr lang="en-US" dirty="0" smtClean="0"/>
          </a:p>
          <a:p>
            <a:pPr lvl="1"/>
            <a:r>
              <a:rPr lang="en-US" dirty="0" smtClean="0"/>
              <a:t>ca. 3.5 </a:t>
            </a:r>
            <a:r>
              <a:rPr lang="en-US" dirty="0" err="1" smtClean="0"/>
              <a:t>Seiten</a:t>
            </a:r>
            <a:r>
              <a:rPr lang="en-US" dirty="0" smtClean="0"/>
              <a:t> </a:t>
            </a:r>
            <a:r>
              <a:rPr lang="en-US" dirty="0" err="1" smtClean="0"/>
              <a:t>Erfahrungen</a:t>
            </a:r>
            <a:r>
              <a:rPr lang="en-US" dirty="0" smtClean="0"/>
              <a:t> und </a:t>
            </a:r>
            <a:r>
              <a:rPr lang="en-US" dirty="0" err="1" smtClean="0"/>
              <a:t>Probleme</a:t>
            </a:r>
            <a:endParaRPr lang="en-US" dirty="0" smtClean="0"/>
          </a:p>
          <a:p>
            <a:pPr lvl="1"/>
            <a:r>
              <a:rPr lang="en-US" dirty="0" smtClean="0"/>
              <a:t>ca. 1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r>
              <a:rPr lang="en-US" dirty="0" err="1" smtClean="0"/>
              <a:t>Diskussion</a:t>
            </a:r>
            <a:endParaRPr lang="en-US" dirty="0" smtClean="0"/>
          </a:p>
          <a:p>
            <a:pPr lvl="1"/>
            <a:r>
              <a:rPr lang="en-US" dirty="0" smtClean="0"/>
              <a:t>ca. 2.5 </a:t>
            </a:r>
            <a:r>
              <a:rPr lang="en-US" dirty="0" err="1" smtClean="0"/>
              <a:t>Seiten</a:t>
            </a:r>
            <a:r>
              <a:rPr lang="en-US" dirty="0" smtClean="0"/>
              <a:t> </a:t>
            </a:r>
            <a:r>
              <a:rPr lang="en-US" dirty="0" err="1" smtClean="0"/>
              <a:t>Zusammenfassung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dirty="0" err="1" smtClean="0"/>
              <a:t>erwandte</a:t>
            </a:r>
            <a:r>
              <a:rPr lang="en-US" dirty="0" smtClean="0"/>
              <a:t> </a:t>
            </a:r>
            <a:r>
              <a:rPr lang="en-US" dirty="0" err="1" smtClean="0"/>
              <a:t>Arbeiten</a:t>
            </a:r>
            <a:r>
              <a:rPr lang="en-US" dirty="0" smtClean="0"/>
              <a:t> und </a:t>
            </a:r>
            <a:r>
              <a:rPr lang="en-US" dirty="0" err="1" smtClean="0"/>
              <a:t>Literatur</a:t>
            </a:r>
            <a:endParaRPr lang="en-US" dirty="0" smtClean="0"/>
          </a:p>
          <a:p>
            <a:r>
              <a:rPr lang="en-US" dirty="0" err="1" smtClean="0"/>
              <a:t>Diplomarbeit</a:t>
            </a:r>
            <a:r>
              <a:rPr lang="en-US" dirty="0" smtClean="0"/>
              <a:t> </a:t>
            </a:r>
            <a:r>
              <a:rPr lang="en-US" dirty="0" err="1" smtClean="0"/>
              <a:t>nochmal</a:t>
            </a:r>
            <a:r>
              <a:rPr lang="en-US" dirty="0" smtClean="0"/>
              <a:t> </a:t>
            </a:r>
            <a:r>
              <a:rPr lang="en-US" dirty="0" err="1" smtClean="0"/>
              <a:t>ausfuehrlicher</a:t>
            </a:r>
            <a:endParaRPr lang="en-US" dirty="0" smtClean="0"/>
          </a:p>
          <a:p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Quelltextbeispiele</a:t>
            </a:r>
            <a:r>
              <a:rPr lang="en-US" dirty="0" smtClean="0"/>
              <a:t> und </a:t>
            </a:r>
            <a:r>
              <a:rPr lang="en-US" dirty="0" err="1" smtClean="0"/>
              <a:t>Tabellen</a:t>
            </a:r>
            <a:endParaRPr lang="en-US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9421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Diskussion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Vor</a:t>
            </a:r>
            <a:r>
              <a:rPr lang="en-US" dirty="0" smtClean="0"/>
              <a:t>- und </a:t>
            </a:r>
            <a:r>
              <a:rPr lang="en-US" dirty="0" err="1" smtClean="0"/>
              <a:t>Nachteile</a:t>
            </a:r>
            <a:r>
              <a:rPr lang="en-US" dirty="0" smtClean="0"/>
              <a:t> von </a:t>
            </a:r>
            <a:r>
              <a:rPr lang="en-US" dirty="0" err="1" smtClean="0"/>
              <a:t>Fallstudien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7570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</a:t>
            </a:r>
            <a:r>
              <a:rPr lang="en-US" dirty="0" err="1" smtClean="0"/>
              <a:t>Methoden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Interpretation von </a:t>
            </a:r>
            <a:r>
              <a:rPr lang="en-US" dirty="0" err="1" smtClean="0"/>
              <a:t>verbalem</a:t>
            </a:r>
            <a:r>
              <a:rPr lang="en-US" dirty="0" smtClean="0"/>
              <a:t> Material</a:t>
            </a:r>
          </a:p>
          <a:p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dirty="0" err="1" smtClean="0"/>
              <a:t>Erfahrung</a:t>
            </a:r>
            <a:endParaRPr lang="en-US" dirty="0" smtClean="0"/>
          </a:p>
          <a:p>
            <a:r>
              <a:rPr lang="en-US" dirty="0" err="1" smtClean="0"/>
              <a:t>Offene</a:t>
            </a:r>
            <a:r>
              <a:rPr lang="en-US" dirty="0" smtClean="0"/>
              <a:t> </a:t>
            </a:r>
            <a:r>
              <a:rPr lang="en-US" dirty="0" err="1" smtClean="0"/>
              <a:t>Befragungen</a:t>
            </a:r>
            <a:endParaRPr lang="en-US" dirty="0" smtClean="0"/>
          </a:p>
          <a:p>
            <a:r>
              <a:rPr lang="en-US" dirty="0"/>
              <a:t>“</a:t>
            </a:r>
            <a:r>
              <a:rPr lang="en-US" dirty="0" err="1"/>
              <a:t>Mehr</a:t>
            </a:r>
            <a:r>
              <a:rPr lang="en-US" dirty="0"/>
              <a:t> Details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Messwert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Realismus</a:t>
            </a:r>
            <a:r>
              <a:rPr lang="en-US" dirty="0" smtClean="0"/>
              <a:t>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Laborbedingungen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statistischen</a:t>
            </a:r>
            <a:r>
              <a:rPr lang="en-US" dirty="0" smtClean="0"/>
              <a:t> </a:t>
            </a:r>
            <a:r>
              <a:rPr lang="en-US" dirty="0" err="1" smtClean="0"/>
              <a:t>Signifikanztests</a:t>
            </a:r>
            <a:endParaRPr lang="en-US" dirty="0" smtClean="0"/>
          </a:p>
          <a:p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Zeitaufwand</a:t>
            </a:r>
            <a:endParaRPr lang="en-US" dirty="0" smtClean="0"/>
          </a:p>
          <a:p>
            <a:r>
              <a:rPr lang="en-US" dirty="0" err="1" smtClean="0"/>
              <a:t>Schwer</a:t>
            </a:r>
            <a:r>
              <a:rPr lang="en-US" dirty="0" smtClean="0"/>
              <a:t> </a:t>
            </a:r>
            <a:r>
              <a:rPr lang="en-US" dirty="0" err="1" smtClean="0"/>
              <a:t>vergleichbar</a:t>
            </a:r>
            <a:endParaRPr 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44960" y="4462308"/>
            <a:ext cx="2970636" cy="223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26033" y="548680"/>
            <a:ext cx="2766687" cy="316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18168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Kritik</a:t>
            </a:r>
            <a:r>
              <a:rPr lang="en-US" dirty="0" smtClean="0"/>
              <a:t> an </a:t>
            </a:r>
            <a:r>
              <a:rPr lang="en-US" dirty="0" err="1" smtClean="0"/>
              <a:t>Fallstudien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Unkontrolliert</a:t>
            </a:r>
            <a:r>
              <a:rPr lang="en-US" dirty="0"/>
              <a:t> und </a:t>
            </a:r>
            <a:r>
              <a:rPr lang="en-US" dirty="0" err="1"/>
              <a:t>subjektiv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unzuverlaessig</a:t>
            </a:r>
            <a:endParaRPr lang="en-US" dirty="0"/>
          </a:p>
          <a:p>
            <a:r>
              <a:rPr lang="en-US" dirty="0" err="1"/>
              <a:t>Tendenz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Bestaetigung</a:t>
            </a:r>
            <a:r>
              <a:rPr lang="en-US" dirty="0"/>
              <a:t> </a:t>
            </a:r>
            <a:r>
              <a:rPr lang="en-US" dirty="0" err="1"/>
              <a:t>bestehender</a:t>
            </a:r>
            <a:r>
              <a:rPr lang="en-US" dirty="0"/>
              <a:t> </a:t>
            </a:r>
            <a:r>
              <a:rPr lang="en-US" dirty="0" err="1"/>
              <a:t>Hypothesen</a:t>
            </a:r>
            <a:endParaRPr lang="en-US" dirty="0"/>
          </a:p>
          <a:p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verallgemeinerbar</a:t>
            </a:r>
            <a:endParaRPr lang="en-US" dirty="0" smtClean="0"/>
          </a:p>
          <a:p>
            <a:r>
              <a:rPr lang="en-US" dirty="0" err="1" smtClean="0"/>
              <a:t>Viele</a:t>
            </a:r>
            <a:r>
              <a:rPr lang="en-US" dirty="0" smtClean="0"/>
              <a:t> Details, </a:t>
            </a:r>
            <a:r>
              <a:rPr lang="en-US" dirty="0" err="1" smtClean="0"/>
              <a:t>schwer</a:t>
            </a:r>
            <a:r>
              <a:rPr lang="en-US" dirty="0" smtClean="0"/>
              <a:t> </a:t>
            </a:r>
            <a:r>
              <a:rPr lang="en-US" dirty="0" err="1" smtClean="0"/>
              <a:t>zusammenfassbar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952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Lernen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Fallstudien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Betrachten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Problems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Kontext</a:t>
            </a:r>
            <a:endParaRPr lang="en-US" dirty="0" smtClean="0"/>
          </a:p>
          <a:p>
            <a:r>
              <a:rPr lang="en-US" dirty="0" err="1" smtClean="0"/>
              <a:t>Lernen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Einzelfaellen</a:t>
            </a:r>
            <a:endParaRPr lang="en-US" dirty="0" smtClean="0"/>
          </a:p>
          <a:p>
            <a:pPr lvl="1"/>
            <a:r>
              <a:rPr lang="en-US" dirty="0" smtClean="0"/>
              <a:t>Regel-</a:t>
            </a:r>
            <a:r>
              <a:rPr lang="en-US" dirty="0" err="1" smtClean="0"/>
              <a:t>Lernen</a:t>
            </a:r>
            <a:r>
              <a:rPr lang="en-US" dirty="0" smtClean="0"/>
              <a:t> </a:t>
            </a:r>
            <a:r>
              <a:rPr lang="en-US" dirty="0" err="1" smtClean="0"/>
              <a:t>fuer</a:t>
            </a:r>
            <a:r>
              <a:rPr lang="en-US" dirty="0" smtClean="0"/>
              <a:t> </a:t>
            </a:r>
            <a:r>
              <a:rPr lang="en-US" dirty="0" err="1" smtClean="0"/>
              <a:t>Einsteigerlevel</a:t>
            </a:r>
            <a:endParaRPr lang="en-US" dirty="0" smtClean="0"/>
          </a:p>
          <a:p>
            <a:pPr lvl="1"/>
            <a:r>
              <a:rPr lang="en-US" dirty="0" err="1" smtClean="0"/>
              <a:t>Experten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praktische</a:t>
            </a:r>
            <a:r>
              <a:rPr lang="en-US" dirty="0" smtClean="0"/>
              <a:t> </a:t>
            </a:r>
            <a:r>
              <a:rPr lang="en-US" dirty="0" err="1" smtClean="0"/>
              <a:t>Erfahrung</a:t>
            </a:r>
            <a:endParaRPr lang="en-US" dirty="0" smtClean="0"/>
          </a:p>
          <a:p>
            <a:pPr lvl="1"/>
            <a:r>
              <a:rPr lang="en-US" dirty="0" err="1" smtClean="0"/>
              <a:t>Probleme</a:t>
            </a:r>
            <a:r>
              <a:rPr lang="en-US" dirty="0" smtClean="0"/>
              <a:t> </a:t>
            </a:r>
            <a:r>
              <a:rPr lang="en-US" dirty="0" err="1" smtClean="0"/>
              <a:t>wirklich</a:t>
            </a:r>
            <a:r>
              <a:rPr lang="en-US" dirty="0" smtClean="0"/>
              <a:t> </a:t>
            </a:r>
            <a:r>
              <a:rPr lang="en-US" dirty="0" err="1" smtClean="0"/>
              <a:t>verstehen</a:t>
            </a:r>
            <a:r>
              <a:rPr lang="en-US" dirty="0" smtClean="0"/>
              <a:t> (learning by doing)</a:t>
            </a:r>
          </a:p>
          <a:p>
            <a:r>
              <a:rPr lang="en-US" dirty="0" err="1" smtClean="0"/>
              <a:t>Realistische</a:t>
            </a:r>
            <a:r>
              <a:rPr lang="en-US" dirty="0" smtClean="0"/>
              <a:t> Details</a:t>
            </a:r>
          </a:p>
          <a:p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abstrahiert</a:t>
            </a:r>
            <a:r>
              <a:rPr lang="en-US" dirty="0" smtClean="0"/>
              <a:t>/</a:t>
            </a:r>
            <a:r>
              <a:rPr lang="en-US" dirty="0" err="1" smtClean="0"/>
              <a:t>simplifiziert</a:t>
            </a:r>
            <a:r>
              <a:rPr lang="en-US" dirty="0" smtClean="0"/>
              <a:t> auf </a:t>
            </a:r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Modelle</a:t>
            </a:r>
            <a:endParaRPr lang="en-US" dirty="0" smtClean="0"/>
          </a:p>
          <a:p>
            <a:r>
              <a:rPr lang="en-US" dirty="0" err="1" smtClean="0"/>
              <a:t>Verhindert</a:t>
            </a:r>
            <a:r>
              <a:rPr lang="en-US" dirty="0" smtClean="0"/>
              <a:t> “</a:t>
            </a:r>
            <a:r>
              <a:rPr lang="en-US" dirty="0" err="1" smtClean="0"/>
              <a:t>Elfenbeinturm</a:t>
            </a:r>
            <a:r>
              <a:rPr lang="en-US" dirty="0" err="1" smtClean="0"/>
              <a:t>-</a:t>
            </a:r>
            <a:r>
              <a:rPr lang="en-US" dirty="0" err="1" smtClean="0"/>
              <a:t>Forschung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err="1" smtClean="0"/>
              <a:t>Beweis</a:t>
            </a:r>
            <a:r>
              <a:rPr lang="en-US" dirty="0" smtClean="0"/>
              <a:t> </a:t>
            </a:r>
            <a:r>
              <a:rPr lang="en-US" dirty="0" err="1" smtClean="0"/>
              <a:t>kaum</a:t>
            </a:r>
            <a:r>
              <a:rPr lang="en-US" dirty="0" smtClean="0"/>
              <a:t> </a:t>
            </a:r>
            <a:r>
              <a:rPr lang="en-US" dirty="0" err="1" smtClean="0"/>
              <a:t>moeglich</a:t>
            </a:r>
            <a:r>
              <a:rPr lang="en-US" dirty="0" smtClean="0"/>
              <a:t>,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lernen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Erfahrungen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343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Fallstudien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Falsifizieren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Fallstudie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Hypothese</a:t>
            </a:r>
            <a:r>
              <a:rPr lang="en-US" dirty="0" smtClean="0"/>
              <a:t> </a:t>
            </a:r>
            <a:r>
              <a:rPr lang="en-US" dirty="0" err="1" smtClean="0"/>
              <a:t>falsifizieren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(-&gt; exhaustion)</a:t>
            </a:r>
          </a:p>
          <a:p>
            <a:r>
              <a:rPr lang="en-US" dirty="0" smtClean="0"/>
              <a:t>Gut </a:t>
            </a:r>
            <a:r>
              <a:rPr lang="en-US" dirty="0" err="1" smtClean="0"/>
              <a:t>gewaehltes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reichen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schon</a:t>
            </a:r>
            <a:r>
              <a:rPr lang="en-US" dirty="0" smtClean="0"/>
              <a:t> </a:t>
            </a:r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Beispiele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klappen</a:t>
            </a:r>
            <a:r>
              <a:rPr lang="en-US" dirty="0" smtClean="0"/>
              <a:t>…”</a:t>
            </a:r>
          </a:p>
          <a:p>
            <a:r>
              <a:rPr lang="en-US" dirty="0" err="1" smtClean="0"/>
              <a:t>Diskussion</a:t>
            </a:r>
            <a:r>
              <a:rPr lang="en-US" dirty="0" smtClean="0"/>
              <a:t>: </a:t>
            </a:r>
            <a:r>
              <a:rPr lang="en-US" dirty="0" err="1"/>
              <a:t>Probabilistische</a:t>
            </a:r>
            <a:r>
              <a:rPr lang="en-US" dirty="0"/>
              <a:t> </a:t>
            </a:r>
            <a:r>
              <a:rPr lang="en-US" dirty="0" err="1" smtClean="0"/>
              <a:t>Hypothesen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Beispiel</a:t>
            </a:r>
            <a:endParaRPr lang="en-US" dirty="0" smtClean="0"/>
          </a:p>
          <a:p>
            <a:pPr lvl="1"/>
            <a:r>
              <a:rPr lang="en-US" dirty="0" err="1" smtClean="0"/>
              <a:t>Galileos</a:t>
            </a:r>
            <a:r>
              <a:rPr lang="en-US" dirty="0" smtClean="0"/>
              <a:t> </a:t>
            </a:r>
            <a:r>
              <a:rPr lang="en-US" dirty="0" err="1" smtClean="0"/>
              <a:t>Schwerkraftexperiment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Fallbeispiel</a:t>
            </a:r>
            <a:r>
              <a:rPr lang="en-US" dirty="0" smtClean="0"/>
              <a:t> (</a:t>
            </a:r>
            <a:r>
              <a:rPr lang="en-US" dirty="0" err="1" smtClean="0"/>
              <a:t>Feder</a:t>
            </a:r>
            <a:r>
              <a:rPr lang="en-US" dirty="0" smtClean="0"/>
              <a:t> vs. </a:t>
            </a:r>
            <a:r>
              <a:rPr lang="en-US" dirty="0" err="1" smtClean="0"/>
              <a:t>Blei</a:t>
            </a:r>
            <a:r>
              <a:rPr lang="en-US" dirty="0" smtClean="0"/>
              <a:t>)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Experimentserie</a:t>
            </a:r>
            <a:endParaRPr lang="en-US" dirty="0" smtClean="0"/>
          </a:p>
          <a:p>
            <a:pPr lvl="1"/>
            <a:r>
              <a:rPr lang="en-US" dirty="0" smtClean="0"/>
              <a:t>AOP </a:t>
            </a:r>
            <a:r>
              <a:rPr lang="en-US" dirty="0" err="1" smtClean="0"/>
              <a:t>fuer</a:t>
            </a:r>
            <a:r>
              <a:rPr lang="en-US" dirty="0" smtClean="0"/>
              <a:t> </a:t>
            </a:r>
            <a:r>
              <a:rPr lang="en-US" dirty="0" err="1" smtClean="0"/>
              <a:t>bekannte</a:t>
            </a:r>
            <a:r>
              <a:rPr lang="en-US" dirty="0" smtClean="0"/>
              <a:t> </a:t>
            </a:r>
            <a:r>
              <a:rPr lang="en-US" dirty="0" err="1" smtClean="0"/>
              <a:t>nichttriviale</a:t>
            </a:r>
            <a:r>
              <a:rPr lang="en-US" dirty="0" smtClean="0"/>
              <a:t> </a:t>
            </a:r>
            <a:r>
              <a:rPr lang="en-US" dirty="0" err="1" smtClean="0"/>
              <a:t>querschneidende</a:t>
            </a:r>
            <a:r>
              <a:rPr lang="en-US" dirty="0" smtClean="0"/>
              <a:t> </a:t>
            </a:r>
            <a:r>
              <a:rPr lang="en-US" dirty="0" err="1" smtClean="0"/>
              <a:t>Belange</a:t>
            </a:r>
            <a:r>
              <a:rPr lang="en-US" dirty="0" smtClean="0"/>
              <a:t> in </a:t>
            </a:r>
            <a:r>
              <a:rPr lang="en-US" dirty="0" err="1" smtClean="0"/>
              <a:t>Datenbanken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809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Auswahl</a:t>
            </a:r>
            <a:r>
              <a:rPr lang="en-US" dirty="0" smtClean="0"/>
              <a:t> von </a:t>
            </a:r>
            <a:r>
              <a:rPr lang="en-US" dirty="0" err="1" smtClean="0"/>
              <a:t>Fallstudien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09887933"/>
              </p:ext>
            </p:extLst>
          </p:nvPr>
        </p:nvGraphicFramePr>
        <p:xfrm>
          <a:off x="457200" y="1219200"/>
          <a:ext cx="8229600" cy="519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/>
                <a:gridCol w="5987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Auswahl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Beschreibung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 err="1" smtClean="0"/>
                        <a:t>Zufall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Reduziert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Voreingenommenheit</a:t>
                      </a:r>
                      <a:r>
                        <a:rPr lang="en-US" sz="2000" dirty="0" smtClean="0"/>
                        <a:t>; </a:t>
                      </a:r>
                      <a:r>
                        <a:rPr lang="en-US" sz="2000" dirty="0" err="1" smtClean="0"/>
                        <a:t>eher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verallgemeinerbar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ggf</a:t>
                      </a:r>
                      <a:r>
                        <a:rPr lang="en-US" sz="2000" dirty="0" smtClean="0"/>
                        <a:t>. </a:t>
                      </a:r>
                      <a:r>
                        <a:rPr lang="en-US" sz="2000" dirty="0" err="1" smtClean="0"/>
                        <a:t>zufaellig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aus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Teilgruppe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gewaehlt</a:t>
                      </a:r>
                      <a:r>
                        <a:rPr lang="en-US" sz="2000" dirty="0" smtClean="0"/>
                        <a:t>)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Extremer Fall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Ungewoehnlicher</a:t>
                      </a:r>
                      <a:r>
                        <a:rPr lang="en-US" sz="2000" baseline="0" dirty="0" smtClean="0"/>
                        <a:t> Fall; </a:t>
                      </a:r>
                      <a:r>
                        <a:rPr lang="en-US" sz="2000" baseline="0" dirty="0" err="1" smtClean="0"/>
                        <a:t>besonders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problematisch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oder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besonders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geeignet</a:t>
                      </a:r>
                      <a:r>
                        <a:rPr lang="en-US" sz="2000" baseline="0" dirty="0" smtClean="0"/>
                        <a:t/>
                      </a:r>
                      <a:br>
                        <a:rPr lang="en-US" sz="2000" baseline="0" dirty="0" smtClean="0"/>
                      </a:br>
                      <a:r>
                        <a:rPr lang="en-US" sz="2000" baseline="0" dirty="0" err="1" smtClean="0"/>
                        <a:t>Illustriert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einen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Punkt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sehr</a:t>
                      </a:r>
                      <a:r>
                        <a:rPr lang="en-US" sz="2000" baseline="0" dirty="0" smtClean="0"/>
                        <a:t> stark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Maximale</a:t>
                      </a:r>
                      <a:r>
                        <a:rPr lang="en-US" sz="2000" dirty="0" smtClean="0"/>
                        <a:t> Variation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Mehre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sehr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unterschiedliche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Faelle</a:t>
                      </a:r>
                      <a:r>
                        <a:rPr lang="en-US" sz="2000" dirty="0" smtClean="0"/>
                        <a:t> (</a:t>
                      </a:r>
                      <a:r>
                        <a:rPr lang="en-US" sz="2000" dirty="0" err="1" smtClean="0"/>
                        <a:t>z.b</a:t>
                      </a:r>
                      <a:r>
                        <a:rPr lang="en-US" sz="2000" dirty="0" smtClean="0"/>
                        <a:t>. </a:t>
                      </a:r>
                      <a:r>
                        <a:rPr lang="en-US" sz="2000" dirty="0" err="1" smtClean="0"/>
                        <a:t>drei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Faelle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smtClean="0"/>
                        <a:t>die </a:t>
                      </a:r>
                      <a:r>
                        <a:rPr lang="en-US" sz="2000" dirty="0" err="1" smtClean="0"/>
                        <a:t>sich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durch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Groesse/Sprache/Erfahrung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unterscheiden</a:t>
                      </a:r>
                      <a:r>
                        <a:rPr lang="en-US" sz="2000" dirty="0" smtClean="0"/>
                        <a:t>)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Kritischer</a:t>
                      </a:r>
                      <a:r>
                        <a:rPr lang="en-US" sz="2000" dirty="0" smtClean="0"/>
                        <a:t> Fall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Erlaubt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Schlussfolgerungen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wie</a:t>
                      </a:r>
                      <a:r>
                        <a:rPr lang="en-US" sz="2000" baseline="0" dirty="0" smtClean="0"/>
                        <a:t>: “</a:t>
                      </a:r>
                      <a:r>
                        <a:rPr lang="en-US" sz="2000" baseline="0" dirty="0" err="1" smtClean="0"/>
                        <a:t>Wenn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es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hier</a:t>
                      </a:r>
                      <a:r>
                        <a:rPr lang="en-US" sz="2000" baseline="0" dirty="0" smtClean="0"/>
                        <a:t> (</a:t>
                      </a:r>
                      <a:r>
                        <a:rPr lang="en-US" sz="2000" baseline="0" dirty="0" err="1" smtClean="0"/>
                        <a:t>nicht</a:t>
                      </a:r>
                      <a:r>
                        <a:rPr lang="en-US" sz="2000" baseline="0" dirty="0" smtClean="0"/>
                        <a:t>) </a:t>
                      </a:r>
                      <a:r>
                        <a:rPr lang="en-US" sz="2000" baseline="0" dirty="0" err="1" smtClean="0"/>
                        <a:t>klappt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klappt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es</a:t>
                      </a:r>
                      <a:r>
                        <a:rPr lang="en-US" sz="2000" baseline="0" dirty="0" smtClean="0"/>
                        <a:t> in </a:t>
                      </a:r>
                      <a:r>
                        <a:rPr lang="en-US" sz="2000" baseline="0" dirty="0" err="1" smtClean="0"/>
                        <a:t>allen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Faellen</a:t>
                      </a:r>
                      <a:r>
                        <a:rPr lang="en-US" sz="2000" baseline="0" dirty="0" smtClean="0"/>
                        <a:t> (</a:t>
                      </a:r>
                      <a:r>
                        <a:rPr lang="en-US" sz="2000" baseline="0" dirty="0" err="1" smtClean="0"/>
                        <a:t>nicht</a:t>
                      </a:r>
                      <a:r>
                        <a:rPr lang="en-US" sz="2000" baseline="0" dirty="0" smtClean="0"/>
                        <a:t>)”</a:t>
                      </a:r>
                    </a:p>
                    <a:p>
                      <a:r>
                        <a:rPr lang="en-US" sz="2000" baseline="0" dirty="0" err="1" smtClean="0"/>
                        <a:t>z.B</a:t>
                      </a:r>
                      <a:r>
                        <a:rPr lang="en-US" sz="2000" baseline="0" dirty="0" smtClean="0"/>
                        <a:t>. </a:t>
                      </a:r>
                      <a:r>
                        <a:rPr lang="en-US" sz="2000" baseline="0" dirty="0" err="1" smtClean="0"/>
                        <a:t>zur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Plausibilitaetspruefung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einer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Theorie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Paradigmatisch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Allgemeiner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typischer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smtClean="0"/>
                        <a:t>Fall, </a:t>
                      </a:r>
                      <a:r>
                        <a:rPr lang="en-US" sz="2000" dirty="0" smtClean="0"/>
                        <a:t>der von </a:t>
                      </a:r>
                      <a:r>
                        <a:rPr lang="en-US" sz="2000" dirty="0" err="1" smtClean="0"/>
                        <a:t>mehreren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Forschern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wiederverwendet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wird</a:t>
                      </a:r>
                      <a:r>
                        <a:rPr lang="en-US" sz="2000" baseline="0" dirty="0" smtClean="0"/>
                        <a:t>; </a:t>
                      </a:r>
                      <a:r>
                        <a:rPr lang="en-US" sz="2000" baseline="0" dirty="0" err="1" smtClean="0"/>
                        <a:t>Theorien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basieren</a:t>
                      </a:r>
                      <a:r>
                        <a:rPr lang="en-US" sz="2000" baseline="0" dirty="0" smtClean="0"/>
                        <a:t> auf </a:t>
                      </a:r>
                      <a:r>
                        <a:rPr lang="en-US" sz="2000" baseline="0" dirty="0" err="1" smtClean="0"/>
                        <a:t>diesem</a:t>
                      </a:r>
                      <a:r>
                        <a:rPr lang="en-US" sz="2000" baseline="0" dirty="0" smtClean="0"/>
                        <a:t> Fall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0189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Auswahl</a:t>
            </a:r>
            <a:r>
              <a:rPr lang="en-US" dirty="0"/>
              <a:t> von </a:t>
            </a:r>
            <a:r>
              <a:rPr lang="en-US" dirty="0" err="1"/>
              <a:t>Fallstudien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Auswahl</a:t>
            </a:r>
            <a:r>
              <a:rPr lang="en-US" dirty="0" smtClean="0"/>
              <a:t> von </a:t>
            </a:r>
            <a:r>
              <a:rPr lang="en-US" dirty="0" err="1" smtClean="0"/>
              <a:t>guten</a:t>
            </a:r>
            <a:r>
              <a:rPr lang="en-US" dirty="0" smtClean="0"/>
              <a:t> </a:t>
            </a:r>
            <a:r>
              <a:rPr lang="en-US" dirty="0" err="1" smtClean="0"/>
              <a:t>Fallstudien</a:t>
            </a:r>
            <a:r>
              <a:rPr lang="en-US" dirty="0" smtClean="0"/>
              <a:t> </a:t>
            </a:r>
            <a:r>
              <a:rPr lang="en-US" dirty="0" err="1" smtClean="0"/>
              <a:t>erfordert</a:t>
            </a:r>
            <a:r>
              <a:rPr lang="en-US" dirty="0" smtClean="0"/>
              <a:t> </a:t>
            </a:r>
            <a:r>
              <a:rPr lang="en-US" dirty="0" err="1" smtClean="0"/>
              <a:t>Erfahrung</a:t>
            </a:r>
            <a:endParaRPr lang="en-US" dirty="0" smtClean="0"/>
          </a:p>
          <a:p>
            <a:r>
              <a:rPr lang="en-US" dirty="0" err="1" smtClean="0"/>
              <a:t>Abhaengig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Zweck</a:t>
            </a:r>
            <a:endParaRPr lang="en-US" dirty="0" smtClean="0"/>
          </a:p>
          <a:p>
            <a:pPr lvl="1"/>
            <a:r>
              <a:rPr lang="en-US" dirty="0" err="1" smtClean="0"/>
              <a:t>Machbarkeit</a:t>
            </a:r>
            <a:r>
              <a:rPr lang="en-US" dirty="0" smtClean="0"/>
              <a:t> </a:t>
            </a:r>
            <a:r>
              <a:rPr lang="en-US" dirty="0" err="1" smtClean="0"/>
              <a:t>zeigen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Maximales</a:t>
            </a:r>
            <a:r>
              <a:rPr lang="en-US" dirty="0" smtClean="0"/>
              <a:t> Potential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Methode</a:t>
            </a:r>
            <a:r>
              <a:rPr lang="en-US" dirty="0" smtClean="0"/>
              <a:t> </a:t>
            </a:r>
            <a:r>
              <a:rPr lang="en-US" dirty="0" err="1" smtClean="0"/>
              <a:t>aufzeigen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Praktische</a:t>
            </a:r>
            <a:r>
              <a:rPr lang="en-US" dirty="0" smtClean="0"/>
              <a:t> </a:t>
            </a:r>
            <a:r>
              <a:rPr lang="en-US" dirty="0" err="1" smtClean="0"/>
              <a:t>Anwendbarkeit</a:t>
            </a:r>
            <a:r>
              <a:rPr lang="en-US" dirty="0" smtClean="0"/>
              <a:t> </a:t>
            </a:r>
            <a:r>
              <a:rPr lang="en-US" dirty="0" err="1" smtClean="0"/>
              <a:t>demonstrieren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Bestehende</a:t>
            </a:r>
            <a:r>
              <a:rPr lang="en-US" dirty="0" smtClean="0"/>
              <a:t> </a:t>
            </a:r>
            <a:r>
              <a:rPr lang="en-US" dirty="0" err="1" smtClean="0"/>
              <a:t>Meinung</a:t>
            </a:r>
            <a:r>
              <a:rPr lang="en-US" dirty="0" smtClean="0"/>
              <a:t> </a:t>
            </a:r>
            <a:r>
              <a:rPr lang="en-US" dirty="0" err="1" smtClean="0"/>
              <a:t>widerlegen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vergleichen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Gilt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fuer</a:t>
            </a:r>
            <a:r>
              <a:rPr lang="en-US" dirty="0" smtClean="0"/>
              <a:t> </a:t>
            </a:r>
            <a:r>
              <a:rPr lang="en-US" dirty="0" err="1" smtClean="0"/>
              <a:t>Auswahl</a:t>
            </a:r>
            <a:r>
              <a:rPr lang="en-US" dirty="0" smtClean="0"/>
              <a:t> von Benchmarks!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6021288"/>
            <a:ext cx="4938981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err="1" smtClean="0"/>
              <a:t>Mit</a:t>
            </a:r>
            <a:r>
              <a:rPr lang="en-US" sz="2800" dirty="0" smtClean="0"/>
              <a:t> </a:t>
            </a:r>
            <a:r>
              <a:rPr lang="en-US" sz="2800" dirty="0" err="1" smtClean="0"/>
              <a:t>Betreuer</a:t>
            </a:r>
            <a:r>
              <a:rPr lang="en-US" sz="2800" dirty="0" smtClean="0"/>
              <a:t> / </a:t>
            </a:r>
            <a:r>
              <a:rPr lang="en-US" sz="2800" dirty="0" err="1" smtClean="0"/>
              <a:t>Kollegen</a:t>
            </a:r>
            <a:r>
              <a:rPr lang="en-US" sz="2800" dirty="0" smtClean="0"/>
              <a:t> </a:t>
            </a:r>
            <a:r>
              <a:rPr lang="en-US" sz="2800" dirty="0" err="1" smtClean="0"/>
              <a:t>beraten</a:t>
            </a:r>
            <a:r>
              <a:rPr lang="en-US" sz="2800" dirty="0" smtClean="0"/>
              <a:t>!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0884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Aufgabe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Schlage</a:t>
            </a:r>
            <a:r>
              <a:rPr lang="en-US" dirty="0" smtClean="0"/>
              <a:t> </a:t>
            </a:r>
            <a:r>
              <a:rPr lang="en-US" dirty="0" err="1" smtClean="0"/>
              <a:t>moegliche</a:t>
            </a:r>
            <a:r>
              <a:rPr lang="en-US" dirty="0" smtClean="0"/>
              <a:t> </a:t>
            </a:r>
            <a:r>
              <a:rPr lang="en-US" dirty="0" err="1" smtClean="0"/>
              <a:t>Fallstudien</a:t>
            </a:r>
            <a:r>
              <a:rPr lang="en-US" dirty="0" smtClean="0"/>
              <a:t> </a:t>
            </a:r>
            <a:r>
              <a:rPr lang="en-US" dirty="0" err="1" smtClean="0"/>
              <a:t>fuer</a:t>
            </a:r>
            <a:r>
              <a:rPr lang="en-US" dirty="0" smtClean="0"/>
              <a:t> die </a:t>
            </a:r>
            <a:r>
              <a:rPr lang="en-US" dirty="0" err="1" smtClean="0"/>
              <a:t>folgenden</a:t>
            </a:r>
            <a:r>
              <a:rPr lang="en-US" dirty="0" smtClean="0"/>
              <a:t> </a:t>
            </a:r>
            <a:r>
              <a:rPr lang="en-US" dirty="0" err="1" smtClean="0"/>
              <a:t>Forschungsfragen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Masterarbeit</a:t>
            </a:r>
            <a:r>
              <a:rPr lang="en-US" dirty="0"/>
              <a:t>: </a:t>
            </a:r>
            <a:r>
              <a:rPr lang="en-US" dirty="0" err="1"/>
              <a:t>Neue</a:t>
            </a:r>
            <a:r>
              <a:rPr lang="en-US" dirty="0"/>
              <a:t> </a:t>
            </a:r>
            <a:r>
              <a:rPr lang="en-US" dirty="0" err="1"/>
              <a:t>Compileroptimierung</a:t>
            </a:r>
            <a:r>
              <a:rPr lang="en-US" dirty="0"/>
              <a:t> </a:t>
            </a:r>
            <a:r>
              <a:rPr lang="en-US" dirty="0" err="1"/>
              <a:t>beschleunigt</a:t>
            </a:r>
            <a:r>
              <a:rPr lang="en-US" dirty="0"/>
              <a:t> </a:t>
            </a:r>
            <a:r>
              <a:rPr lang="en-US" dirty="0" smtClean="0"/>
              <a:t>Java-</a:t>
            </a:r>
            <a:r>
              <a:rPr lang="en-US" dirty="0" err="1" smtClean="0"/>
              <a:t>Programme</a:t>
            </a:r>
            <a:r>
              <a:rPr lang="en-US" dirty="0" smtClean="0"/>
              <a:t> </a:t>
            </a:r>
            <a:r>
              <a:rPr lang="en-US" dirty="0" err="1"/>
              <a:t>mit</a:t>
            </a:r>
            <a:r>
              <a:rPr lang="en-US" dirty="0"/>
              <a:t> Floating-Point-</a:t>
            </a:r>
            <a:r>
              <a:rPr lang="en-US" dirty="0" err="1"/>
              <a:t>Operationen</a:t>
            </a:r>
            <a:endParaRPr lang="en-US" dirty="0"/>
          </a:p>
          <a:p>
            <a:pPr lvl="1"/>
            <a:r>
              <a:rPr lang="en-US" dirty="0" err="1" smtClean="0"/>
              <a:t>Bachelorarbeit</a:t>
            </a:r>
            <a:r>
              <a:rPr lang="en-US" dirty="0" smtClean="0"/>
              <a:t>: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Compileroptimierung</a:t>
            </a:r>
            <a:r>
              <a:rPr lang="en-US" dirty="0" smtClean="0"/>
              <a:t> </a:t>
            </a:r>
            <a:r>
              <a:rPr lang="en-US" dirty="0" err="1" smtClean="0"/>
              <a:t>beschleunigt</a:t>
            </a:r>
            <a:r>
              <a:rPr lang="en-US" dirty="0" smtClean="0"/>
              <a:t> </a:t>
            </a:r>
            <a:r>
              <a:rPr lang="en-US" dirty="0" err="1" smtClean="0"/>
              <a:t>Programme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Floating-Point-</a:t>
            </a:r>
            <a:r>
              <a:rPr lang="en-US" dirty="0" err="1" smtClean="0"/>
              <a:t>Operationen</a:t>
            </a:r>
            <a:r>
              <a:rPr lang="en-US" dirty="0" smtClean="0"/>
              <a:t>; </a:t>
            </a:r>
            <a:r>
              <a:rPr lang="en-US" dirty="0" err="1" smtClean="0"/>
              <a:t>implementiert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kleiner</a:t>
            </a:r>
            <a:r>
              <a:rPr lang="en-US" dirty="0" smtClean="0"/>
              <a:t> </a:t>
            </a:r>
            <a:r>
              <a:rPr lang="en-US" dirty="0" err="1" smtClean="0"/>
              <a:t>Teil</a:t>
            </a:r>
            <a:r>
              <a:rPr lang="en-US" dirty="0" smtClean="0"/>
              <a:t> von Java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ohne</a:t>
            </a:r>
            <a:r>
              <a:rPr lang="en-US" dirty="0" smtClean="0"/>
              <a:t> Strings)</a:t>
            </a:r>
          </a:p>
          <a:p>
            <a:pPr lvl="1"/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Speicherverwaltung</a:t>
            </a:r>
            <a:r>
              <a:rPr lang="en-US" dirty="0" smtClean="0"/>
              <a:t> in Linux </a:t>
            </a:r>
            <a:r>
              <a:rPr lang="en-US" dirty="0" err="1" smtClean="0"/>
              <a:t>unterstuetzt</a:t>
            </a:r>
            <a:r>
              <a:rPr lang="en-US" dirty="0" smtClean="0"/>
              <a:t> </a:t>
            </a:r>
            <a:r>
              <a:rPr lang="en-US" dirty="0" err="1" smtClean="0"/>
              <a:t>MultiCore</a:t>
            </a:r>
            <a:r>
              <a:rPr lang="en-US" dirty="0" smtClean="0"/>
              <a:t> </a:t>
            </a:r>
            <a:r>
              <a:rPr lang="en-US" dirty="0" err="1" smtClean="0"/>
              <a:t>Programme</a:t>
            </a:r>
            <a:endParaRPr lang="en-US" dirty="0" smtClean="0"/>
          </a:p>
          <a:p>
            <a:pPr lvl="1"/>
            <a:r>
              <a:rPr lang="en-US" dirty="0" err="1" smtClean="0"/>
              <a:t>Neue</a:t>
            </a:r>
            <a:r>
              <a:rPr lang="en-US" dirty="0" smtClean="0"/>
              <a:t> Eclipse-</a:t>
            </a:r>
            <a:r>
              <a:rPr lang="en-US" dirty="0" err="1" smtClean="0"/>
              <a:t>Funktionalitaet</a:t>
            </a:r>
            <a:r>
              <a:rPr lang="en-US" dirty="0" smtClean="0"/>
              <a:t>: </a:t>
            </a:r>
            <a:r>
              <a:rPr lang="en-US" dirty="0" err="1" smtClean="0"/>
              <a:t>Bereiche</a:t>
            </a:r>
            <a:r>
              <a:rPr lang="en-US" dirty="0" smtClean="0"/>
              <a:t> die </a:t>
            </a:r>
            <a:r>
              <a:rPr lang="en-US" dirty="0" err="1" smtClean="0"/>
              <a:t>haeufig</a:t>
            </a:r>
            <a:r>
              <a:rPr lang="en-US" dirty="0" smtClean="0"/>
              <a:t> </a:t>
            </a:r>
            <a:r>
              <a:rPr lang="en-US" dirty="0" err="1" smtClean="0"/>
              <a:t>editiert</a:t>
            </a:r>
            <a:r>
              <a:rPr lang="en-US" dirty="0" smtClean="0"/>
              <a:t> </a:t>
            </a:r>
            <a:r>
              <a:rPr lang="en-US" dirty="0" err="1" smtClean="0"/>
              <a:t>wurden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Hintergrundfarbe</a:t>
            </a:r>
            <a:r>
              <a:rPr lang="en-US" dirty="0" smtClean="0"/>
              <a:t> </a:t>
            </a:r>
            <a:r>
              <a:rPr lang="en-US" dirty="0" err="1" smtClean="0"/>
              <a:t>markiert</a:t>
            </a:r>
            <a:r>
              <a:rPr lang="en-US" dirty="0" smtClean="0"/>
              <a:t> (</a:t>
            </a:r>
            <a:r>
              <a:rPr lang="en-US" dirty="0" err="1" smtClean="0"/>
              <a:t>Idee</a:t>
            </a:r>
            <a:r>
              <a:rPr lang="en-US" dirty="0" smtClean="0"/>
              <a:t>: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tendentiell</a:t>
            </a:r>
            <a:r>
              <a:rPr lang="en-US" dirty="0" smtClean="0"/>
              <a:t> </a:t>
            </a:r>
            <a:r>
              <a:rPr lang="en-US" dirty="0" err="1" smtClean="0"/>
              <a:t>Fehleranfaelliger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Webseiten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einfacher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navigieren</a:t>
            </a:r>
            <a:r>
              <a:rPr lang="en-US" dirty="0" smtClean="0"/>
              <a:t> </a:t>
            </a:r>
            <a:r>
              <a:rPr lang="en-US" dirty="0" err="1" smtClean="0"/>
              <a:t>wenn</a:t>
            </a:r>
            <a:r>
              <a:rPr lang="en-US" dirty="0" smtClean="0"/>
              <a:t> auf </a:t>
            </a:r>
            <a:r>
              <a:rPr lang="en-US" dirty="0" err="1" smtClean="0"/>
              <a:t>allen</a:t>
            </a:r>
            <a:r>
              <a:rPr lang="en-US" dirty="0" smtClean="0"/>
              <a:t> </a:t>
            </a:r>
            <a:r>
              <a:rPr lang="en-US" dirty="0" err="1" smtClean="0"/>
              <a:t>Seiten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einheitliches</a:t>
            </a:r>
            <a:r>
              <a:rPr lang="en-US" dirty="0" smtClean="0"/>
              <a:t> </a:t>
            </a:r>
            <a:r>
              <a:rPr lang="en-US" dirty="0" err="1" smtClean="0"/>
              <a:t>Farbschema</a:t>
            </a:r>
            <a:r>
              <a:rPr lang="en-US" dirty="0" smtClean="0"/>
              <a:t> </a:t>
            </a:r>
            <a:r>
              <a:rPr lang="en-US" dirty="0" err="1" smtClean="0"/>
              <a:t>verwendet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endParaRPr lang="en-US" dirty="0" smtClean="0"/>
          </a:p>
          <a:p>
            <a:pPr lvl="1"/>
            <a:r>
              <a:rPr lang="en-US" dirty="0" err="1" smtClean="0"/>
              <a:t>Aufgrund</a:t>
            </a:r>
            <a:r>
              <a:rPr lang="en-US" dirty="0" smtClean="0"/>
              <a:t> der </a:t>
            </a:r>
            <a:r>
              <a:rPr lang="en-US" dirty="0" err="1" smtClean="0"/>
              <a:t>neuen</a:t>
            </a:r>
            <a:r>
              <a:rPr lang="en-US" dirty="0" smtClean="0"/>
              <a:t> </a:t>
            </a:r>
            <a:r>
              <a:rPr lang="en-US" dirty="0" err="1" smtClean="0"/>
              <a:t>Kantenglaettung</a:t>
            </a:r>
            <a:r>
              <a:rPr lang="en-US" dirty="0" smtClean="0"/>
              <a:t> </a:t>
            </a:r>
            <a:r>
              <a:rPr lang="en-US" dirty="0" err="1" smtClean="0"/>
              <a:t>sehen</a:t>
            </a:r>
            <a:r>
              <a:rPr lang="en-US" dirty="0" smtClean="0"/>
              <a:t> die </a:t>
            </a:r>
            <a:r>
              <a:rPr lang="en-US" dirty="0" err="1" smtClean="0"/>
              <a:t>Objekte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3D-Renderingverfahren </a:t>
            </a:r>
            <a:r>
              <a:rPr lang="en-US" dirty="0" err="1" smtClean="0"/>
              <a:t>realistischer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endParaRPr lang="en-US" dirty="0" smtClean="0"/>
          </a:p>
          <a:p>
            <a:pPr lvl="1"/>
            <a:r>
              <a:rPr lang="en-US" dirty="0" smtClean="0"/>
              <a:t>UML </a:t>
            </a:r>
            <a:r>
              <a:rPr lang="en-US" dirty="0" err="1" smtClean="0"/>
              <a:t>Modelle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unnuetz</a:t>
            </a:r>
            <a:r>
              <a:rPr lang="en-US" dirty="0" smtClean="0"/>
              <a:t> und </a:t>
            </a:r>
            <a:r>
              <a:rPr lang="en-US" dirty="0" err="1" smtClean="0"/>
              <a:t>stoeren</a:t>
            </a:r>
            <a:r>
              <a:rPr lang="en-US" dirty="0" smtClean="0"/>
              <a:t> den </a:t>
            </a:r>
            <a:r>
              <a:rPr lang="en-US" dirty="0" err="1" smtClean="0"/>
              <a:t>Entwicklungsprozess</a:t>
            </a:r>
            <a:endParaRPr lang="en-US" dirty="0" smtClean="0"/>
          </a:p>
          <a:p>
            <a:pPr lvl="1"/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neuer</a:t>
            </a:r>
            <a:r>
              <a:rPr lang="en-US" dirty="0" smtClean="0"/>
              <a:t> </a:t>
            </a:r>
            <a:r>
              <a:rPr lang="en-US" dirty="0" err="1" smtClean="0"/>
              <a:t>Datenbank</a:t>
            </a:r>
            <a:r>
              <a:rPr lang="en-US" dirty="0" smtClean="0"/>
              <a:t>-Index </a:t>
            </a:r>
            <a:r>
              <a:rPr lang="en-US" dirty="0" err="1" smtClean="0"/>
              <a:t>fuer</a:t>
            </a:r>
            <a:r>
              <a:rPr lang="en-US" dirty="0" smtClean="0"/>
              <a:t> </a:t>
            </a:r>
            <a:r>
              <a:rPr lang="en-US" dirty="0" err="1" smtClean="0"/>
              <a:t>mehrdimensionale</a:t>
            </a:r>
            <a:r>
              <a:rPr lang="en-US" dirty="0" smtClean="0"/>
              <a:t> </a:t>
            </a:r>
            <a:r>
              <a:rPr lang="en-US" dirty="0" err="1" smtClean="0"/>
              <a:t>Anfragen</a:t>
            </a:r>
            <a:r>
              <a:rPr lang="en-US" dirty="0" smtClean="0"/>
              <a:t> </a:t>
            </a:r>
            <a:r>
              <a:rPr lang="en-US" dirty="0" err="1" smtClean="0"/>
              <a:t>unterstuetzt</a:t>
            </a:r>
            <a:r>
              <a:rPr lang="en-US" dirty="0" smtClean="0"/>
              <a:t> </a:t>
            </a:r>
            <a:r>
              <a:rPr lang="en-US" dirty="0" err="1" smtClean="0"/>
              <a:t>Kartenanwendungen</a:t>
            </a:r>
            <a:r>
              <a:rPr lang="en-US" dirty="0" smtClean="0"/>
              <a:t>/</a:t>
            </a:r>
            <a:r>
              <a:rPr lang="en-US" dirty="0" err="1" smtClean="0"/>
              <a:t>Suche</a:t>
            </a:r>
            <a:r>
              <a:rPr lang="en-US" dirty="0" smtClean="0"/>
              <a:t> in Videos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488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Fallstudien</a:t>
            </a:r>
            <a:r>
              <a:rPr lang="en-US" dirty="0" smtClean="0"/>
              <a:t> </a:t>
            </a:r>
            <a:r>
              <a:rPr lang="en-US" dirty="0" err="1" smtClean="0"/>
              <a:t>erfordern</a:t>
            </a:r>
            <a:r>
              <a:rPr lang="en-US" dirty="0" smtClean="0"/>
              <a:t> </a:t>
            </a:r>
            <a:r>
              <a:rPr lang="en-US" dirty="0" err="1" smtClean="0"/>
              <a:t>Selbstreflektion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Gefahr</a:t>
            </a:r>
            <a:r>
              <a:rPr lang="en-US" dirty="0" smtClean="0"/>
              <a:t> der </a:t>
            </a:r>
            <a:r>
              <a:rPr lang="en-US" dirty="0" err="1" smtClean="0"/>
              <a:t>Verfaelschung</a:t>
            </a:r>
            <a:r>
              <a:rPr lang="en-US" dirty="0" smtClean="0"/>
              <a:t> und Manipulation</a:t>
            </a:r>
          </a:p>
          <a:p>
            <a:pPr lvl="1"/>
            <a:r>
              <a:rPr lang="en-US" dirty="0" err="1" smtClean="0"/>
              <a:t>Auswahl</a:t>
            </a:r>
            <a:r>
              <a:rPr lang="en-US" dirty="0" smtClean="0"/>
              <a:t> von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vorteilhaftem</a:t>
            </a:r>
            <a:r>
              <a:rPr lang="en-US" dirty="0" smtClean="0"/>
              <a:t> (</a:t>
            </a:r>
            <a:r>
              <a:rPr lang="en-US" dirty="0" err="1" smtClean="0"/>
              <a:t>trivialen</a:t>
            </a:r>
            <a:r>
              <a:rPr lang="en-US" dirty="0" smtClean="0"/>
              <a:t>) Fall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Vergessen</a:t>
            </a:r>
            <a:r>
              <a:rPr lang="en-US" dirty="0" smtClean="0"/>
              <a:t>” von </a:t>
            </a:r>
            <a:r>
              <a:rPr lang="en-US" dirty="0" err="1" smtClean="0"/>
              <a:t>Problemen</a:t>
            </a:r>
            <a:endParaRPr lang="en-US" dirty="0" smtClean="0"/>
          </a:p>
          <a:p>
            <a:pPr lvl="1"/>
            <a:r>
              <a:rPr lang="en-US" dirty="0" err="1" smtClean="0"/>
              <a:t>Vereinfachende</a:t>
            </a:r>
            <a:r>
              <a:rPr lang="en-US" dirty="0" smtClean="0"/>
              <a:t> </a:t>
            </a:r>
            <a:r>
              <a:rPr lang="en-US" dirty="0" err="1" smtClean="0"/>
              <a:t>Annahmen</a:t>
            </a:r>
            <a:endParaRPr lang="en-US" dirty="0" smtClean="0"/>
          </a:p>
          <a:p>
            <a:r>
              <a:rPr lang="en-US" dirty="0" err="1" smtClean="0"/>
              <a:t>Protokoll</a:t>
            </a:r>
            <a:r>
              <a:rPr lang="en-US" dirty="0" smtClean="0"/>
              <a:t> </a:t>
            </a:r>
            <a:r>
              <a:rPr lang="en-US" dirty="0" err="1" smtClean="0"/>
              <a:t>fuehren</a:t>
            </a:r>
            <a:r>
              <a:rPr lang="en-US" dirty="0" smtClean="0"/>
              <a:t>, </a:t>
            </a:r>
            <a:r>
              <a:rPr lang="en-US" dirty="0" err="1" smtClean="0"/>
              <a:t>eigene</a:t>
            </a:r>
            <a:r>
              <a:rPr lang="en-US" dirty="0" smtClean="0"/>
              <a:t> </a:t>
            </a:r>
            <a:r>
              <a:rPr lang="en-US" dirty="0" err="1" smtClean="0"/>
              <a:t>Arbeit</a:t>
            </a:r>
            <a:r>
              <a:rPr lang="en-US" dirty="0" smtClean="0"/>
              <a:t> </a:t>
            </a:r>
            <a:r>
              <a:rPr lang="en-US" dirty="0" err="1" smtClean="0"/>
              <a:t>kritisch</a:t>
            </a:r>
            <a:r>
              <a:rPr lang="en-US" dirty="0" smtClean="0"/>
              <a:t> </a:t>
            </a:r>
            <a:r>
              <a:rPr lang="en-US" dirty="0" err="1" smtClean="0"/>
              <a:t>ueberpruefen</a:t>
            </a:r>
            <a:endParaRPr lang="en-US" dirty="0" smtClean="0"/>
          </a:p>
          <a:p>
            <a:r>
              <a:rPr lang="en-US" dirty="0" err="1" smtClean="0"/>
              <a:t>Erwartungen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 der </a:t>
            </a:r>
            <a:r>
              <a:rPr lang="en-US" dirty="0" err="1" smtClean="0"/>
              <a:t>Fallstudie</a:t>
            </a:r>
            <a:r>
              <a:rPr lang="en-US" dirty="0" smtClean="0"/>
              <a:t> und </a:t>
            </a:r>
            <a:r>
              <a:rPr lang="en-US" dirty="0" err="1"/>
              <a:t>Hypothesen</a:t>
            </a:r>
            <a:r>
              <a:rPr lang="en-US" dirty="0"/>
              <a:t> </a:t>
            </a:r>
            <a:r>
              <a:rPr lang="en-US" dirty="0" smtClean="0"/>
              <a:t>transparent </a:t>
            </a:r>
            <a:r>
              <a:rPr lang="en-US" dirty="0" err="1" smtClean="0"/>
              <a:t>machen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der Praxis </a:t>
            </a:r>
            <a:r>
              <a:rPr lang="en-US" dirty="0" err="1" smtClean="0"/>
              <a:t>tendieren</a:t>
            </a:r>
            <a:r>
              <a:rPr lang="en-US" dirty="0" smtClean="0"/>
              <a:t> </a:t>
            </a:r>
            <a:r>
              <a:rPr lang="en-US" dirty="0" err="1" smtClean="0"/>
              <a:t>Fallstudien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Widerlegen</a:t>
            </a:r>
            <a:r>
              <a:rPr lang="en-US" dirty="0" smtClean="0"/>
              <a:t> von </a:t>
            </a:r>
            <a:r>
              <a:rPr lang="en-US" dirty="0" err="1" smtClean="0"/>
              <a:t>Hypothesen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6022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Fallstudien</a:t>
            </a:r>
            <a:r>
              <a:rPr lang="en-US" dirty="0" smtClean="0"/>
              <a:t> </a:t>
            </a:r>
            <a:r>
              <a:rPr lang="en-US" dirty="0" err="1" smtClean="0"/>
              <a:t>zusammenfassen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Fallstudienbeschreibungen</a:t>
            </a:r>
            <a:r>
              <a:rPr lang="en-US" dirty="0" smtClean="0"/>
              <a:t> oft </a:t>
            </a:r>
            <a:r>
              <a:rPr lang="en-US" dirty="0" err="1" smtClean="0"/>
              <a:t>lang</a:t>
            </a:r>
            <a:r>
              <a:rPr lang="en-US" dirty="0" smtClean="0"/>
              <a:t>, </a:t>
            </a:r>
            <a:r>
              <a:rPr lang="en-US" dirty="0" err="1" smtClean="0"/>
              <a:t>subjektiv</a:t>
            </a:r>
            <a:r>
              <a:rPr lang="en-US" dirty="0" smtClean="0"/>
              <a:t> und </a:t>
            </a:r>
            <a:r>
              <a:rPr lang="en-US" dirty="0" err="1" smtClean="0"/>
              <a:t>anekdotisch</a:t>
            </a:r>
            <a:endParaRPr lang="en-US" dirty="0" smtClean="0"/>
          </a:p>
          <a:p>
            <a:r>
              <a:rPr lang="en-US" dirty="0"/>
              <a:t>Oft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knapp</a:t>
            </a:r>
            <a:r>
              <a:rPr lang="en-US" dirty="0"/>
              <a:t> </a:t>
            </a:r>
            <a:r>
              <a:rPr lang="en-US" dirty="0" err="1" smtClean="0"/>
              <a:t>zusammenfassbar</a:t>
            </a:r>
            <a:endParaRPr lang="en-US" dirty="0" smtClean="0"/>
          </a:p>
          <a:p>
            <a:r>
              <a:rPr lang="en-US" dirty="0" err="1"/>
              <a:t>Ursache</a:t>
            </a:r>
            <a:r>
              <a:rPr lang="en-US" dirty="0"/>
              <a:t>: </a:t>
            </a:r>
            <a:r>
              <a:rPr lang="en-US" dirty="0" err="1"/>
              <a:t>Komplexitaet</a:t>
            </a:r>
            <a:r>
              <a:rPr lang="en-US" dirty="0"/>
              <a:t> von </a:t>
            </a:r>
            <a:r>
              <a:rPr lang="en-US" dirty="0" err="1"/>
              <a:t>realen</a:t>
            </a:r>
            <a:r>
              <a:rPr lang="en-US" dirty="0"/>
              <a:t> </a:t>
            </a:r>
            <a:r>
              <a:rPr lang="en-US" dirty="0" err="1" smtClean="0"/>
              <a:t>Faellen</a:t>
            </a:r>
            <a:endParaRPr lang="en-US" dirty="0"/>
          </a:p>
          <a:p>
            <a:r>
              <a:rPr lang="en-US" dirty="0" err="1" smtClean="0"/>
              <a:t>Erfahrungen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Kontext</a:t>
            </a:r>
            <a:r>
              <a:rPr lang="en-US" dirty="0" smtClean="0"/>
              <a:t> </a:t>
            </a:r>
            <a:r>
              <a:rPr lang="en-US" dirty="0" err="1" smtClean="0"/>
              <a:t>weitergeben</a:t>
            </a:r>
            <a:endParaRPr lang="en-US" dirty="0" smtClean="0"/>
          </a:p>
          <a:p>
            <a:pPr lvl="1"/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Erfahrungen</a:t>
            </a:r>
            <a:r>
              <a:rPr lang="en-US" dirty="0" smtClean="0"/>
              <a:t> </a:t>
            </a:r>
            <a:r>
              <a:rPr lang="en-US" dirty="0" err="1" smtClean="0"/>
              <a:t>anderer</a:t>
            </a:r>
            <a:r>
              <a:rPr lang="en-US" dirty="0" smtClean="0"/>
              <a:t> </a:t>
            </a:r>
            <a:r>
              <a:rPr lang="en-US" dirty="0" err="1" smtClean="0"/>
              <a:t>lernen</a:t>
            </a:r>
            <a:endParaRPr lang="en-US" dirty="0" smtClean="0"/>
          </a:p>
          <a:p>
            <a:pPr lvl="1"/>
            <a:r>
              <a:rPr lang="en-US" dirty="0" err="1"/>
              <a:t>Zusammenfassung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</a:t>
            </a:r>
            <a:r>
              <a:rPr lang="en-US" dirty="0" err="1" smtClean="0"/>
              <a:t>erwuenscht</a:t>
            </a:r>
            <a:endParaRPr lang="en-US" dirty="0" smtClean="0"/>
          </a:p>
          <a:p>
            <a:r>
              <a:rPr lang="en-US" dirty="0" smtClean="0"/>
              <a:t>Details </a:t>
            </a:r>
            <a:r>
              <a:rPr lang="en-US" dirty="0" smtClean="0"/>
              <a:t>in </a:t>
            </a:r>
            <a:r>
              <a:rPr lang="en-US" dirty="0" err="1" smtClean="0"/>
              <a:t>Anhang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Balance </a:t>
            </a:r>
            <a:r>
              <a:rPr lang="en-US" dirty="0" err="1" smtClean="0"/>
              <a:t>finden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5539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Zusammenfassung</a:t>
            </a:r>
            <a:r>
              <a:rPr lang="en-US" dirty="0" smtClean="0"/>
              <a:t> </a:t>
            </a:r>
            <a:r>
              <a:rPr lang="en-US" dirty="0" err="1" smtClean="0"/>
              <a:t>Fallstudien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Untersuchung</a:t>
            </a:r>
            <a:r>
              <a:rPr lang="en-US" dirty="0" smtClean="0"/>
              <a:t> </a:t>
            </a:r>
            <a:r>
              <a:rPr lang="en-US" dirty="0" err="1" smtClean="0"/>
              <a:t>einzelner</a:t>
            </a:r>
            <a:r>
              <a:rPr lang="en-US" dirty="0" smtClean="0"/>
              <a:t> </a:t>
            </a:r>
            <a:r>
              <a:rPr lang="en-US" dirty="0" err="1" smtClean="0"/>
              <a:t>Faelle</a:t>
            </a:r>
            <a:endParaRPr lang="en-US" dirty="0" smtClean="0"/>
          </a:p>
          <a:p>
            <a:r>
              <a:rPr lang="en-US" dirty="0" err="1" smtClean="0"/>
              <a:t>Praxisnaehe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l</a:t>
            </a:r>
            <a:r>
              <a:rPr lang="en-US" dirty="0" err="1" smtClean="0"/>
              <a:t>ernen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echten</a:t>
            </a:r>
            <a:r>
              <a:rPr lang="en-US" dirty="0" smtClean="0"/>
              <a:t> </a:t>
            </a:r>
            <a:r>
              <a:rPr lang="en-US" dirty="0" err="1" smtClean="0"/>
              <a:t>Faellen</a:t>
            </a:r>
            <a:endParaRPr lang="en-US" dirty="0" smtClean="0"/>
          </a:p>
          <a:p>
            <a:r>
              <a:rPr lang="en-US" dirty="0" err="1" smtClean="0"/>
              <a:t>Wenig</a:t>
            </a:r>
            <a:r>
              <a:rPr lang="en-US" dirty="0" smtClean="0"/>
              <a:t> </a:t>
            </a:r>
            <a:r>
              <a:rPr lang="en-US" dirty="0" err="1" smtClean="0"/>
              <a:t>kontrolliert</a:t>
            </a:r>
            <a:r>
              <a:rPr lang="en-US" dirty="0" smtClean="0"/>
              <a:t>, </a:t>
            </a:r>
            <a:r>
              <a:rPr lang="en-US" dirty="0" err="1" smtClean="0"/>
              <a:t>bedingt</a:t>
            </a:r>
            <a:r>
              <a:rPr lang="en-US" dirty="0" smtClean="0"/>
              <a:t> </a:t>
            </a:r>
            <a:r>
              <a:rPr lang="en-US" dirty="0" err="1" smtClean="0"/>
              <a:t>verallgemeinerbar</a:t>
            </a:r>
            <a:endParaRPr lang="en-US" dirty="0" smtClean="0"/>
          </a:p>
          <a:p>
            <a:r>
              <a:rPr lang="en-US" dirty="0" err="1" smtClean="0"/>
              <a:t>Auswahl</a:t>
            </a:r>
            <a:r>
              <a:rPr lang="en-US" dirty="0" smtClean="0"/>
              <a:t> der </a:t>
            </a:r>
            <a:r>
              <a:rPr lang="en-US" dirty="0" err="1" smtClean="0"/>
              <a:t>Fallstudie</a:t>
            </a:r>
            <a:r>
              <a:rPr lang="en-US" dirty="0" smtClean="0"/>
              <a:t> </a:t>
            </a:r>
            <a:r>
              <a:rPr lang="en-US" dirty="0" err="1" smtClean="0"/>
              <a:t>wichtig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Fallstudien</a:t>
            </a:r>
            <a:r>
              <a:rPr lang="en-US" dirty="0" smtClean="0"/>
              <a:t> </a:t>
            </a:r>
            <a:r>
              <a:rPr lang="en-US" dirty="0" err="1" smtClean="0"/>
              <a:t>koennen</a:t>
            </a:r>
            <a:r>
              <a:rPr lang="en-US" dirty="0" smtClean="0"/>
              <a:t> </a:t>
            </a:r>
            <a:r>
              <a:rPr lang="en-US" dirty="0" err="1" smtClean="0"/>
              <a:t>praktische</a:t>
            </a:r>
            <a:r>
              <a:rPr lang="en-US" dirty="0" smtClean="0"/>
              <a:t> </a:t>
            </a:r>
            <a:r>
              <a:rPr lang="en-US" dirty="0" err="1" smtClean="0"/>
              <a:t>Erkenntnisse</a:t>
            </a:r>
            <a:r>
              <a:rPr lang="en-US" dirty="0" smtClean="0"/>
              <a:t> </a:t>
            </a:r>
            <a:r>
              <a:rPr lang="en-US" dirty="0" err="1" smtClean="0"/>
              <a:t>liefern</a:t>
            </a:r>
            <a:endParaRPr lang="en-US" dirty="0" smtClean="0"/>
          </a:p>
          <a:p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eingeschraenkt</a:t>
            </a:r>
            <a:r>
              <a:rPr lang="en-US" dirty="0" smtClean="0"/>
              <a:t> </a:t>
            </a:r>
            <a:r>
              <a:rPr lang="en-US" dirty="0" err="1" smtClean="0"/>
              <a:t>verallgemeinerbare</a:t>
            </a:r>
            <a:r>
              <a:rPr lang="en-US" dirty="0" smtClean="0"/>
              <a:t> </a:t>
            </a:r>
            <a:r>
              <a:rPr lang="en-US" dirty="0" err="1" smtClean="0"/>
              <a:t>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4852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Interviews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589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Oberflaechliche</a:t>
            </a:r>
            <a:r>
              <a:rPr lang="en-US" dirty="0" smtClean="0"/>
              <a:t> </a:t>
            </a:r>
            <a:r>
              <a:rPr lang="en-US" dirty="0" err="1" smtClean="0"/>
              <a:t>Abgrenzung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Quantitativ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err="1" smtClean="0"/>
              <a:t>Qualitativ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naturwissenschaftlich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Labor</a:t>
            </a:r>
          </a:p>
          <a:p>
            <a:r>
              <a:rPr lang="en-US" dirty="0" err="1" smtClean="0"/>
              <a:t>erklaeren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harte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messen</a:t>
            </a:r>
            <a:endParaRPr lang="en-US" dirty="0" smtClean="0"/>
          </a:p>
          <a:p>
            <a:r>
              <a:rPr lang="en-US" dirty="0" err="1" smtClean="0"/>
              <a:t>Stichprobe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geisteswissenschaftlich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Feld</a:t>
            </a:r>
          </a:p>
          <a:p>
            <a:r>
              <a:rPr lang="en-US" dirty="0" err="1" smtClean="0"/>
              <a:t>verstehen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weiche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beschreiben</a:t>
            </a:r>
            <a:endParaRPr lang="en-US" dirty="0" smtClean="0"/>
          </a:p>
          <a:p>
            <a:r>
              <a:rPr lang="en-US" dirty="0" err="1" smtClean="0"/>
              <a:t>Einzelfall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30655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Forschungs</a:t>
            </a:r>
            <a:r>
              <a:rPr lang="en-US" dirty="0" smtClean="0"/>
              <a:t>- und </a:t>
            </a:r>
            <a:r>
              <a:rPr lang="en-US" dirty="0" err="1" smtClean="0"/>
              <a:t>Feldgespraeche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Vertiefende</a:t>
            </a:r>
            <a:r>
              <a:rPr lang="en-US" dirty="0" smtClean="0"/>
              <a:t> </a:t>
            </a:r>
            <a:r>
              <a:rPr lang="en-US" dirty="0" err="1" smtClean="0"/>
              <a:t>Literatur</a:t>
            </a:r>
            <a:r>
              <a:rPr lang="en-US" dirty="0" smtClean="0"/>
              <a:t> </a:t>
            </a:r>
            <a:r>
              <a:rPr lang="en-US" dirty="0" err="1" smtClean="0"/>
              <a:t>lesen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Offene</a:t>
            </a:r>
            <a:r>
              <a:rPr lang="en-US" dirty="0" smtClean="0"/>
              <a:t> </a:t>
            </a:r>
            <a:r>
              <a:rPr lang="en-US" dirty="0" err="1" smtClean="0"/>
              <a:t>Fragen</a:t>
            </a:r>
            <a:endParaRPr lang="en-US" dirty="0" smtClean="0"/>
          </a:p>
          <a:p>
            <a:r>
              <a:rPr lang="en-US" dirty="0" err="1" smtClean="0"/>
              <a:t>W</a:t>
            </a:r>
            <a:r>
              <a:rPr lang="en-US" dirty="0" err="1" smtClean="0"/>
              <a:t>enig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vorgeben</a:t>
            </a:r>
            <a:endParaRPr lang="en-US" dirty="0" smtClean="0"/>
          </a:p>
          <a:p>
            <a:r>
              <a:rPr lang="en-US" dirty="0" err="1" smtClean="0"/>
              <a:t>Reaktion</a:t>
            </a:r>
            <a:r>
              <a:rPr lang="en-US" dirty="0" smtClean="0"/>
              <a:t> auf </a:t>
            </a:r>
            <a:r>
              <a:rPr lang="en-US" dirty="0" err="1" smtClean="0"/>
              <a:t>Gesagtes</a:t>
            </a:r>
            <a:r>
              <a:rPr lang="en-US" dirty="0" smtClean="0"/>
              <a:t>,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beeinflussen</a:t>
            </a:r>
            <a:endParaRPr lang="en-US" dirty="0" smtClean="0"/>
          </a:p>
          <a:p>
            <a:pPr lvl="1"/>
            <a:r>
              <a:rPr lang="en-US" dirty="0" err="1" smtClean="0"/>
              <a:t>Reaktion</a:t>
            </a:r>
            <a:r>
              <a:rPr lang="en-US" dirty="0" smtClean="0"/>
              <a:t> </a:t>
            </a:r>
            <a:r>
              <a:rPr lang="en-US" dirty="0"/>
              <a:t>des </a:t>
            </a:r>
            <a:r>
              <a:rPr lang="en-US" dirty="0" err="1"/>
              <a:t>Befragten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beeinflussen</a:t>
            </a:r>
            <a:endParaRPr lang="en-US" dirty="0" smtClean="0"/>
          </a:p>
          <a:p>
            <a:pPr lvl="1"/>
            <a:r>
              <a:rPr lang="en-US" dirty="0" err="1"/>
              <a:t>K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Meinung</a:t>
            </a:r>
            <a:r>
              <a:rPr lang="en-US" dirty="0"/>
              <a:t> </a:t>
            </a:r>
            <a:r>
              <a:rPr lang="en-US" dirty="0" err="1"/>
              <a:t>zeigen</a:t>
            </a:r>
            <a:endParaRPr lang="en-US" dirty="0"/>
          </a:p>
          <a:p>
            <a:r>
              <a:rPr lang="en-US" dirty="0" err="1" smtClean="0"/>
              <a:t>Raum</a:t>
            </a:r>
            <a:r>
              <a:rPr lang="en-US" dirty="0" smtClean="0"/>
              <a:t> </a:t>
            </a:r>
            <a:r>
              <a:rPr lang="en-US" dirty="0" err="1"/>
              <a:t>fuer</a:t>
            </a:r>
            <a:r>
              <a:rPr lang="en-US" dirty="0"/>
              <a:t> </a:t>
            </a:r>
            <a:r>
              <a:rPr lang="en-US" dirty="0" err="1"/>
              <a:t>Unerwartetes</a:t>
            </a:r>
            <a:r>
              <a:rPr lang="en-US" dirty="0"/>
              <a:t> </a:t>
            </a:r>
            <a:r>
              <a:rPr lang="en-US" dirty="0" err="1"/>
              <a:t>lassen</a:t>
            </a:r>
            <a:r>
              <a:rPr lang="en-US" dirty="0"/>
              <a:t>, </a:t>
            </a:r>
            <a:r>
              <a:rPr lang="en-US" dirty="0" err="1"/>
              <a:t>aufgreifen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Muendlich</a:t>
            </a:r>
            <a:r>
              <a:rPr lang="en-US" dirty="0" smtClean="0"/>
              <a:t> vs. </a:t>
            </a:r>
            <a:r>
              <a:rPr lang="en-US" dirty="0" err="1" smtClean="0"/>
              <a:t>Schriftlich</a:t>
            </a:r>
            <a:endParaRPr lang="en-US" dirty="0" smtClean="0"/>
          </a:p>
          <a:p>
            <a:r>
              <a:rPr lang="en-US" dirty="0" err="1" smtClean="0"/>
              <a:t>Auswahl</a:t>
            </a:r>
            <a:r>
              <a:rPr lang="en-US" dirty="0" smtClean="0"/>
              <a:t> von </a:t>
            </a:r>
            <a:r>
              <a:rPr lang="en-US" dirty="0" err="1" smtClean="0"/>
              <a:t>Interviewpartnern</a:t>
            </a:r>
            <a:r>
              <a:rPr lang="en-US" dirty="0" smtClean="0"/>
              <a:t>: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Auswahl</a:t>
            </a:r>
            <a:r>
              <a:rPr lang="en-US" dirty="0" smtClean="0"/>
              <a:t> von </a:t>
            </a:r>
            <a:r>
              <a:rPr lang="en-US" dirty="0" err="1" smtClean="0"/>
              <a:t>Fallstudien</a:t>
            </a:r>
            <a:r>
              <a:rPr lang="en-US" dirty="0" smtClean="0"/>
              <a:t> (</a:t>
            </a:r>
            <a:r>
              <a:rPr lang="en-US" dirty="0" err="1" smtClean="0"/>
              <a:t>Zufaellig</a:t>
            </a:r>
            <a:r>
              <a:rPr lang="en-US" dirty="0" smtClean="0"/>
              <a:t>/</a:t>
            </a:r>
            <a:r>
              <a:rPr lang="en-US" dirty="0" err="1" smtClean="0"/>
              <a:t>Begruendet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572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Ablauf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Inhaltliche</a:t>
            </a:r>
            <a:r>
              <a:rPr lang="en-US" dirty="0" smtClean="0"/>
              <a:t> </a:t>
            </a:r>
            <a:r>
              <a:rPr lang="en-US" dirty="0" err="1" smtClean="0"/>
              <a:t>Vorbereitung</a:t>
            </a:r>
            <a:endParaRPr lang="en-US" dirty="0" smtClean="0"/>
          </a:p>
          <a:p>
            <a:pPr lvl="1"/>
            <a:r>
              <a:rPr lang="en-US" dirty="0" err="1" smtClean="0"/>
              <a:t>Warum</a:t>
            </a:r>
            <a:r>
              <a:rPr lang="en-US" dirty="0" smtClean="0"/>
              <a:t>, </a:t>
            </a:r>
            <a:r>
              <a:rPr lang="en-US" dirty="0" err="1" smtClean="0"/>
              <a:t>Thema</a:t>
            </a:r>
            <a:r>
              <a:rPr lang="en-US" dirty="0" smtClean="0"/>
              <a:t>, </a:t>
            </a:r>
            <a:r>
              <a:rPr lang="en-US" dirty="0" err="1" smtClean="0"/>
              <a:t>Personen</a:t>
            </a:r>
            <a:r>
              <a:rPr lang="en-US" dirty="0" smtClean="0"/>
              <a:t>, </a:t>
            </a:r>
            <a:r>
              <a:rPr lang="en-US" dirty="0" err="1" smtClean="0"/>
              <a:t>ggf</a:t>
            </a:r>
            <a:r>
              <a:rPr lang="en-US" dirty="0" smtClean="0"/>
              <a:t>. </a:t>
            </a:r>
            <a:r>
              <a:rPr lang="en-US" dirty="0" err="1" smtClean="0"/>
              <a:t>spezifische</a:t>
            </a:r>
            <a:r>
              <a:rPr lang="en-US" dirty="0" smtClean="0"/>
              <a:t> </a:t>
            </a:r>
            <a:r>
              <a:rPr lang="en-US" dirty="0" err="1" smtClean="0"/>
              <a:t>Fragen</a:t>
            </a:r>
            <a:endParaRPr lang="en-US" dirty="0" smtClean="0"/>
          </a:p>
          <a:p>
            <a:pPr lvl="1"/>
            <a:r>
              <a:rPr lang="en-US" dirty="0" err="1" smtClean="0"/>
              <a:t>Interviewleitfaden</a:t>
            </a:r>
            <a:r>
              <a:rPr lang="en-US" dirty="0" smtClean="0"/>
              <a:t> </a:t>
            </a:r>
            <a:r>
              <a:rPr lang="en-US" dirty="0" err="1" smtClean="0"/>
              <a:t>erstellen</a:t>
            </a:r>
            <a:endParaRPr lang="en-US" dirty="0" smtClean="0"/>
          </a:p>
          <a:p>
            <a:r>
              <a:rPr lang="en-US" dirty="0" err="1" smtClean="0"/>
              <a:t>Organisatorische</a:t>
            </a:r>
            <a:r>
              <a:rPr lang="en-US" dirty="0" smtClean="0"/>
              <a:t> </a:t>
            </a:r>
            <a:r>
              <a:rPr lang="en-US" dirty="0" err="1" smtClean="0"/>
              <a:t>Vorbereitung</a:t>
            </a:r>
            <a:endParaRPr lang="en-US" dirty="0" smtClean="0"/>
          </a:p>
          <a:p>
            <a:pPr lvl="1"/>
            <a:r>
              <a:rPr lang="en-US" dirty="0" err="1" smtClean="0"/>
              <a:t>Kontaktaufnahme</a:t>
            </a:r>
            <a:r>
              <a:rPr lang="en-US" dirty="0" smtClean="0"/>
              <a:t>, </a:t>
            </a:r>
            <a:r>
              <a:rPr lang="en-US" dirty="0" err="1" smtClean="0"/>
              <a:t>Diktiergeraet</a:t>
            </a:r>
            <a:r>
              <a:rPr lang="en-US" dirty="0" smtClean="0"/>
              <a:t> (+Ersatz)/</a:t>
            </a:r>
            <a:r>
              <a:rPr lang="en-US" dirty="0" err="1" smtClean="0"/>
              <a:t>Kamera</a:t>
            </a:r>
            <a:r>
              <a:rPr lang="en-US" dirty="0" smtClean="0"/>
              <a:t>/Skype</a:t>
            </a:r>
          </a:p>
          <a:p>
            <a:r>
              <a:rPr lang="en-US" dirty="0" smtClean="0"/>
              <a:t>Interview</a:t>
            </a:r>
          </a:p>
          <a:p>
            <a:pPr lvl="1"/>
            <a:r>
              <a:rPr lang="en-US" dirty="0" err="1" smtClean="0"/>
              <a:t>Gespraechsbeginn</a:t>
            </a:r>
            <a:r>
              <a:rPr lang="en-US" dirty="0" smtClean="0"/>
              <a:t> + </a:t>
            </a:r>
            <a:r>
              <a:rPr lang="en-US" dirty="0" err="1" smtClean="0"/>
              <a:t>Aufbau</a:t>
            </a:r>
            <a:endParaRPr lang="en-US" dirty="0" smtClean="0"/>
          </a:p>
          <a:p>
            <a:pPr lvl="1"/>
            <a:r>
              <a:rPr lang="en-US" dirty="0" err="1" smtClean="0"/>
              <a:t>Durchfuehrung</a:t>
            </a:r>
            <a:r>
              <a:rPr lang="en-US" dirty="0" smtClean="0"/>
              <a:t> und </a:t>
            </a:r>
            <a:r>
              <a:rPr lang="en-US" dirty="0" err="1" smtClean="0"/>
              <a:t>Aufzeichnung</a:t>
            </a:r>
            <a:endParaRPr lang="en-US" dirty="0" smtClean="0"/>
          </a:p>
          <a:p>
            <a:pPr lvl="1"/>
            <a:r>
              <a:rPr lang="en-US" dirty="0" err="1" smtClean="0"/>
              <a:t>Gespraechsende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Nachgespraech</a:t>
            </a:r>
            <a:r>
              <a:rPr lang="en-US" dirty="0" smtClean="0"/>
              <a:t> + </a:t>
            </a:r>
            <a:r>
              <a:rPr lang="en-US" dirty="0" err="1" smtClean="0"/>
              <a:t>Verabschiedung</a:t>
            </a:r>
            <a:endParaRPr lang="en-US" dirty="0" smtClean="0"/>
          </a:p>
          <a:p>
            <a:pPr lvl="1"/>
            <a:r>
              <a:rPr lang="en-US" dirty="0" err="1" smtClean="0"/>
              <a:t>Gespraechsnotizen</a:t>
            </a:r>
            <a:r>
              <a:rPr lang="en-US" dirty="0" smtClean="0"/>
              <a:t> </a:t>
            </a:r>
            <a:r>
              <a:rPr lang="en-US" dirty="0" err="1" smtClean="0"/>
              <a:t>anfertigen</a:t>
            </a:r>
            <a:endParaRPr lang="en-US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60730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Dokumentation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Transkription</a:t>
            </a:r>
            <a:endParaRPr lang="en-US" dirty="0" smtClean="0"/>
          </a:p>
          <a:p>
            <a:pPr lvl="1"/>
            <a:r>
              <a:rPr lang="en-US" dirty="0" err="1" smtClean="0"/>
              <a:t>Zeitaufwaendig</a:t>
            </a:r>
            <a:endParaRPr lang="en-US" dirty="0" smtClean="0"/>
          </a:p>
          <a:p>
            <a:pPr lvl="1"/>
            <a:r>
              <a:rPr lang="en-US" dirty="0" smtClean="0"/>
              <a:t>ca. 1 </a:t>
            </a:r>
            <a:r>
              <a:rPr lang="en-US" dirty="0" err="1" smtClean="0"/>
              <a:t>Seite</a:t>
            </a:r>
            <a:r>
              <a:rPr lang="en-US" dirty="0" smtClean="0"/>
              <a:t> Text pro Minute</a:t>
            </a:r>
          </a:p>
          <a:p>
            <a:r>
              <a:rPr lang="en-US" dirty="0" err="1" smtClean="0"/>
              <a:t>Archivierung</a:t>
            </a:r>
            <a:r>
              <a:rPr lang="en-US" dirty="0" smtClean="0"/>
              <a:t> des Materials</a:t>
            </a:r>
          </a:p>
          <a:p>
            <a:pPr lvl="1"/>
            <a:r>
              <a:rPr lang="en-US" dirty="0" smtClean="0"/>
              <a:t>10 </a:t>
            </a:r>
            <a:r>
              <a:rPr lang="en-US" dirty="0" err="1" smtClean="0"/>
              <a:t>Jahre</a:t>
            </a:r>
            <a:r>
              <a:rPr lang="en-US" dirty="0"/>
              <a:t> </a:t>
            </a:r>
            <a:r>
              <a:rPr lang="en-US" dirty="0" smtClean="0"/>
              <a:t>(DFG </a:t>
            </a:r>
            <a:r>
              <a:rPr lang="en-US" dirty="0" err="1" smtClean="0"/>
              <a:t>Richtlinie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Datenschutz</a:t>
            </a:r>
            <a:endParaRPr lang="en-US" dirty="0" smtClean="0"/>
          </a:p>
          <a:p>
            <a:pPr lvl="1"/>
            <a:r>
              <a:rPr lang="en-US" dirty="0" err="1" smtClean="0"/>
              <a:t>Anonymisierung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Vernichtung</a:t>
            </a:r>
            <a:r>
              <a:rPr lang="en-US" dirty="0" smtClean="0"/>
              <a:t>/</a:t>
            </a:r>
            <a:r>
              <a:rPr lang="en-US" dirty="0" err="1" smtClean="0"/>
              <a:t>Rueckgabe</a:t>
            </a:r>
            <a:r>
              <a:rPr lang="en-US" dirty="0" smtClean="0"/>
              <a:t> des </a:t>
            </a:r>
            <a:br>
              <a:rPr lang="en-US" dirty="0" smtClean="0"/>
            </a:br>
            <a:r>
              <a:rPr lang="en-US" dirty="0" err="1" smtClean="0"/>
              <a:t>Rohmaterials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89585" y="1052736"/>
            <a:ext cx="3084496" cy="5392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772872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Interviewformen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Gruppenbefragungen</a:t>
            </a:r>
            <a:endParaRPr lang="en-US" dirty="0" smtClean="0"/>
          </a:p>
          <a:p>
            <a:r>
              <a:rPr lang="en-US" dirty="0" smtClean="0"/>
              <a:t>Narrative Interview</a:t>
            </a:r>
          </a:p>
          <a:p>
            <a:r>
              <a:rPr lang="en-US" dirty="0" smtClean="0"/>
              <a:t>Oral History</a:t>
            </a:r>
          </a:p>
          <a:p>
            <a:r>
              <a:rPr lang="en-US" dirty="0" err="1" smtClean="0"/>
              <a:t>u.v.m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siehe</a:t>
            </a:r>
            <a:r>
              <a:rPr lang="en-US" dirty="0" smtClean="0"/>
              <a:t> </a:t>
            </a:r>
            <a:r>
              <a:rPr lang="en-US" dirty="0" err="1" smtClean="0"/>
              <a:t>Literatur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857386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Auswertung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Text und </a:t>
            </a:r>
            <a:r>
              <a:rPr lang="en-US" dirty="0" err="1" smtClean="0"/>
              <a:t>Quellenkritik</a:t>
            </a:r>
            <a:r>
              <a:rPr lang="en-US" dirty="0" smtClean="0"/>
              <a:t> (</a:t>
            </a:r>
            <a:r>
              <a:rPr lang="en-US" dirty="0" err="1" smtClean="0"/>
              <a:t>Qualitaet</a:t>
            </a:r>
            <a:r>
              <a:rPr lang="en-US" dirty="0" smtClean="0"/>
              <a:t> des Materials)</a:t>
            </a:r>
          </a:p>
          <a:p>
            <a:r>
              <a:rPr lang="en-US" dirty="0" err="1" smtClean="0"/>
              <a:t>Auswahl</a:t>
            </a:r>
            <a:r>
              <a:rPr lang="en-US" dirty="0" smtClean="0"/>
              <a:t> von </a:t>
            </a:r>
            <a:r>
              <a:rPr lang="en-US" dirty="0" err="1" smtClean="0"/>
              <a:t>Teilaspekten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einzelnen</a:t>
            </a:r>
            <a:r>
              <a:rPr lang="en-US" dirty="0" smtClean="0"/>
              <a:t> </a:t>
            </a:r>
            <a:r>
              <a:rPr lang="en-US" dirty="0" err="1" smtClean="0"/>
              <a:t>Aussagen</a:t>
            </a:r>
            <a:r>
              <a:rPr lang="en-US" dirty="0" smtClean="0"/>
              <a:t> (</a:t>
            </a:r>
            <a:r>
              <a:rPr lang="en-US" dirty="0" err="1"/>
              <a:t>Z</a:t>
            </a:r>
            <a:r>
              <a:rPr lang="en-US" dirty="0" err="1" smtClean="0"/>
              <a:t>ufall</a:t>
            </a:r>
            <a:r>
              <a:rPr lang="en-US" dirty="0" smtClean="0"/>
              <a:t>/</a:t>
            </a:r>
            <a:r>
              <a:rPr lang="en-US" dirty="0" err="1" smtClean="0"/>
              <a:t>systematisch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Kategoriensystem</a:t>
            </a:r>
            <a:r>
              <a:rPr lang="en-US" dirty="0" smtClean="0"/>
              <a:t>, </a:t>
            </a:r>
            <a:r>
              <a:rPr lang="en-US" dirty="0" err="1" smtClean="0"/>
              <a:t>Kodierung</a:t>
            </a:r>
            <a:r>
              <a:rPr lang="en-US" dirty="0" smtClean="0"/>
              <a:t> (</a:t>
            </a:r>
            <a:r>
              <a:rPr lang="en-US" dirty="0" err="1" smtClean="0"/>
              <a:t>Merkmale</a:t>
            </a:r>
            <a:r>
              <a:rPr lang="en-US" dirty="0" smtClean="0"/>
              <a:t> </a:t>
            </a:r>
            <a:r>
              <a:rPr lang="en-US" dirty="0" err="1" smtClean="0"/>
              <a:t>identifizieren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Vergleich</a:t>
            </a:r>
            <a:r>
              <a:rPr lang="en-US" dirty="0" smtClean="0"/>
              <a:t> und </a:t>
            </a:r>
            <a:r>
              <a:rPr lang="en-US" dirty="0" err="1" smtClean="0"/>
              <a:t>Zusammenfassung</a:t>
            </a:r>
            <a:r>
              <a:rPr lang="en-US" dirty="0" smtClean="0"/>
              <a:t> von </a:t>
            </a:r>
            <a:r>
              <a:rPr lang="en-US" dirty="0" err="1" smtClean="0"/>
              <a:t>Einzelfaellen</a:t>
            </a:r>
            <a:endParaRPr lang="en-US" dirty="0" smtClean="0"/>
          </a:p>
          <a:p>
            <a:r>
              <a:rPr lang="en-US" dirty="0" err="1" smtClean="0"/>
              <a:t>Immer</a:t>
            </a:r>
            <a:r>
              <a:rPr lang="en-US" dirty="0" smtClean="0"/>
              <a:t> </a:t>
            </a:r>
            <a:r>
              <a:rPr lang="en-US" dirty="0" err="1" smtClean="0"/>
              <a:t>methodisch-begruendetes</a:t>
            </a:r>
            <a:r>
              <a:rPr lang="en-US" dirty="0" smtClean="0"/>
              <a:t> </a:t>
            </a:r>
            <a:r>
              <a:rPr lang="en-US" dirty="0" err="1" smtClean="0"/>
              <a:t>Vorgehen</a:t>
            </a:r>
            <a:endParaRPr lang="en-US" dirty="0" smtClean="0"/>
          </a:p>
          <a:p>
            <a:r>
              <a:rPr lang="en-US" dirty="0" err="1" smtClean="0"/>
              <a:t>Kompakte</a:t>
            </a:r>
            <a:r>
              <a:rPr lang="en-US" dirty="0" smtClean="0"/>
              <a:t> </a:t>
            </a:r>
            <a:r>
              <a:rPr lang="en-US" dirty="0" err="1" smtClean="0"/>
              <a:t>Repraesentation</a:t>
            </a:r>
            <a:r>
              <a:rPr lang="en-US" dirty="0" smtClean="0"/>
              <a:t> (</a:t>
            </a:r>
            <a:r>
              <a:rPr lang="en-US" dirty="0" err="1" smtClean="0"/>
              <a:t>vgl</a:t>
            </a:r>
            <a:r>
              <a:rPr lang="en-US" dirty="0" smtClean="0"/>
              <a:t>. </a:t>
            </a:r>
            <a:r>
              <a:rPr lang="en-US" dirty="0" err="1" smtClean="0"/>
              <a:t>Fallstudien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ggf</a:t>
            </a:r>
            <a:r>
              <a:rPr lang="en-US" dirty="0" smtClean="0"/>
              <a:t>. quantitative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gewinnen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69910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Selbstbeobachtung</a:t>
            </a:r>
            <a:r>
              <a:rPr lang="en-US" dirty="0" smtClean="0"/>
              <a:t> von </a:t>
            </a:r>
            <a:r>
              <a:rPr lang="en-US" dirty="0" err="1" smtClean="0"/>
              <a:t>Probanden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Aufgabenloesen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5694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de-DE" dirty="0" smtClean="0"/>
              <a:t>Tagebuch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Entwickler</a:t>
            </a:r>
            <a:r>
              <a:rPr lang="en-US" dirty="0" smtClean="0"/>
              <a:t> </a:t>
            </a:r>
            <a:r>
              <a:rPr lang="en-US" dirty="0" err="1" smtClean="0"/>
              <a:t>protokollieren</a:t>
            </a:r>
            <a:r>
              <a:rPr lang="en-US" dirty="0" smtClean="0"/>
              <a:t> </a:t>
            </a:r>
            <a:r>
              <a:rPr lang="en-US" dirty="0" err="1" smtClean="0"/>
              <a:t>Erfahrung</a:t>
            </a:r>
            <a:r>
              <a:rPr lang="en-US" dirty="0" smtClean="0"/>
              <a:t> in </a:t>
            </a:r>
            <a:r>
              <a:rPr lang="en-US" dirty="0" err="1" smtClean="0"/>
              <a:t>Tagebuch</a:t>
            </a:r>
            <a:endParaRPr lang="en-US" dirty="0" smtClean="0"/>
          </a:p>
          <a:p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077072"/>
            <a:ext cx="2397051" cy="23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70156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Think-Aloud-</a:t>
            </a:r>
            <a:r>
              <a:rPr lang="en-US" dirty="0" err="1" smtClean="0"/>
              <a:t>Protokolle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Denkwege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Aufgabenloesung</a:t>
            </a:r>
            <a:r>
              <a:rPr lang="en-US" dirty="0" smtClean="0"/>
              <a:t> </a:t>
            </a:r>
            <a:r>
              <a:rPr lang="en-US" dirty="0" err="1" smtClean="0"/>
              <a:t>laut</a:t>
            </a:r>
            <a:r>
              <a:rPr lang="en-US" dirty="0" smtClean="0"/>
              <a:t> </a:t>
            </a:r>
            <a:r>
              <a:rPr lang="en-US" dirty="0" err="1" smtClean="0"/>
              <a:t>erzaehlen</a:t>
            </a:r>
            <a:endParaRPr lang="en-US" dirty="0" smtClean="0"/>
          </a:p>
          <a:p>
            <a:r>
              <a:rPr lang="en-US" dirty="0" err="1" smtClean="0"/>
              <a:t>Protokoll</a:t>
            </a:r>
            <a:r>
              <a:rPr lang="en-US" dirty="0" smtClean="0"/>
              <a:t>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Aufzeichnung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Neutraler</a:t>
            </a:r>
            <a:r>
              <a:rPr lang="en-US" dirty="0" smtClean="0"/>
              <a:t> Interviewer</a:t>
            </a:r>
            <a:endParaRPr lang="en-US" dirty="0" smtClean="0"/>
          </a:p>
          <a:p>
            <a:pPr lvl="1"/>
            <a:r>
              <a:rPr lang="en-US" dirty="0" err="1" smtClean="0"/>
              <a:t>Greift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endParaRPr lang="en-US" dirty="0" smtClean="0"/>
          </a:p>
          <a:p>
            <a:pPr lvl="1"/>
            <a:r>
              <a:rPr lang="en-US" dirty="0" err="1" smtClean="0"/>
              <a:t>F</a:t>
            </a:r>
            <a:r>
              <a:rPr lang="en-US" dirty="0" err="1" smtClean="0"/>
              <a:t>ordert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Reden</a:t>
            </a:r>
            <a:r>
              <a:rPr lang="en-US" dirty="0" smtClean="0"/>
              <a:t> auf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996952"/>
            <a:ext cx="47625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82429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Kritik</a:t>
            </a:r>
            <a:r>
              <a:rPr lang="en-US" dirty="0" smtClean="0"/>
              <a:t> </a:t>
            </a:r>
            <a:r>
              <a:rPr lang="en-US" dirty="0" err="1" smtClean="0"/>
              <a:t>Selbstbeobachtung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Selbstbeobachtung</a:t>
            </a:r>
            <a:r>
              <a:rPr lang="en-US" dirty="0" smtClean="0"/>
              <a:t> </a:t>
            </a:r>
            <a:r>
              <a:rPr lang="en-US" dirty="0" err="1" smtClean="0"/>
              <a:t>aendert</a:t>
            </a:r>
            <a:r>
              <a:rPr lang="en-US" dirty="0" smtClean="0"/>
              <a:t> das </a:t>
            </a:r>
            <a:r>
              <a:rPr lang="en-US" dirty="0" err="1" smtClean="0"/>
              <a:t>Verhalten</a:t>
            </a:r>
            <a:r>
              <a:rPr lang="en-US" dirty="0" smtClean="0"/>
              <a:t> (</a:t>
            </a:r>
            <a:r>
              <a:rPr lang="en-US" dirty="0" err="1" smtClean="0"/>
              <a:t>Reaktivitaet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Testsituation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Natuerlichkeit</a:t>
            </a:r>
            <a:r>
              <a:rPr lang="en-US" dirty="0" smtClean="0"/>
              <a:t>/</a:t>
            </a:r>
            <a:r>
              <a:rPr lang="en-US" dirty="0" err="1" smtClean="0"/>
              <a:t>Realismus</a:t>
            </a:r>
            <a:r>
              <a:rPr lang="en-US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06117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Beispielfallstudien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Papern</a:t>
            </a:r>
            <a:r>
              <a:rPr lang="en-US" dirty="0" smtClean="0"/>
              <a:t> </a:t>
            </a:r>
            <a:r>
              <a:rPr lang="en-US" dirty="0" err="1" smtClean="0"/>
              <a:t>lesen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Qualitative </a:t>
            </a:r>
            <a:r>
              <a:rPr lang="en-US" dirty="0" err="1" smtClean="0"/>
              <a:t>Analysen</a:t>
            </a:r>
            <a:r>
              <a:rPr lang="en-US" dirty="0" smtClean="0"/>
              <a:t>/</a:t>
            </a:r>
            <a:r>
              <a:rPr lang="en-US" dirty="0" err="1" smtClean="0"/>
              <a:t>Fallstudien</a:t>
            </a:r>
            <a:endParaRPr lang="en-US" dirty="0" smtClean="0"/>
          </a:p>
          <a:p>
            <a:pPr lvl="1"/>
            <a:r>
              <a:rPr lang="en-US" dirty="0" smtClean="0"/>
              <a:t>Griswold et al. Exploiting </a:t>
            </a:r>
            <a:r>
              <a:rPr lang="en-US" dirty="0"/>
              <a:t>the map metaphor in a tool for software </a:t>
            </a:r>
            <a:r>
              <a:rPr lang="en-US" dirty="0" smtClean="0"/>
              <a:t>evolution. In Proc. ICSE, 2001</a:t>
            </a:r>
          </a:p>
          <a:p>
            <a:pPr lvl="1"/>
            <a:r>
              <a:rPr lang="en-US" dirty="0" smtClean="0"/>
              <a:t>Zeller. Yesterday, my program worked. Today it does not. Why? In Proc. ESEC/FSE, 1999.</a:t>
            </a:r>
          </a:p>
          <a:p>
            <a:endParaRPr lang="en-US" dirty="0"/>
          </a:p>
          <a:p>
            <a:r>
              <a:rPr lang="en-US" dirty="0" err="1" smtClean="0"/>
              <a:t>Ueberzeugend</a:t>
            </a:r>
            <a:r>
              <a:rPr lang="en-US" dirty="0" smtClean="0"/>
              <a:t>? Positives? </a:t>
            </a:r>
            <a:r>
              <a:rPr lang="en-US" dirty="0" err="1" smtClean="0"/>
              <a:t>Kritikpunkte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Diskussion</a:t>
            </a:r>
            <a:r>
              <a:rPr lang="en-US" dirty="0" smtClean="0"/>
              <a:t> </a:t>
            </a:r>
            <a:r>
              <a:rPr lang="en-US" dirty="0" err="1" smtClean="0"/>
              <a:t>Guetekriterien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121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"/>
            <a:ext cx="9180511" cy="6885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258660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Nonreaktive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erheben</a:t>
            </a:r>
            <a:r>
              <a:rPr lang="en-US" dirty="0" smtClean="0"/>
              <a:t>,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Probandenzu</a:t>
            </a:r>
            <a:r>
              <a:rPr lang="en-US" dirty="0" smtClean="0"/>
              <a:t> </a:t>
            </a:r>
            <a:r>
              <a:rPr lang="en-US" dirty="0" err="1" smtClean="0"/>
              <a:t>beeinflussen</a:t>
            </a:r>
            <a:endParaRPr lang="en-US" dirty="0" smtClean="0"/>
          </a:p>
          <a:p>
            <a:r>
              <a:rPr lang="en-US" dirty="0" err="1" smtClean="0"/>
              <a:t>Oeffentliche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, </a:t>
            </a:r>
            <a:r>
              <a:rPr lang="en-US" dirty="0" err="1" smtClean="0"/>
              <a:t>verfuegbare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endParaRPr lang="de-DE" dirty="0"/>
          </a:p>
          <a:p>
            <a:r>
              <a:rPr lang="en-US" dirty="0" smtClean="0"/>
              <a:t>Ex-Post </a:t>
            </a:r>
            <a:r>
              <a:rPr lang="en-US" dirty="0" err="1" smtClean="0"/>
              <a:t>Analyse</a:t>
            </a:r>
            <a:r>
              <a:rPr lang="en-US" dirty="0" smtClean="0"/>
              <a:t> von </a:t>
            </a:r>
            <a:r>
              <a:rPr lang="en-US" dirty="0" err="1" smtClean="0"/>
              <a:t>Quelltext</a:t>
            </a:r>
            <a:r>
              <a:rPr lang="en-US" dirty="0" smtClean="0"/>
              <a:t> (</a:t>
            </a:r>
            <a:r>
              <a:rPr lang="en-US" dirty="0" err="1" smtClean="0"/>
              <a:t>ggf</a:t>
            </a:r>
            <a:r>
              <a:rPr lang="en-US" dirty="0" smtClean="0"/>
              <a:t>. open source)</a:t>
            </a:r>
          </a:p>
          <a:p>
            <a:pPr lvl="1"/>
            <a:r>
              <a:rPr lang="en-US" dirty="0" err="1" smtClean="0"/>
              <a:t>Kommentare</a:t>
            </a:r>
            <a:r>
              <a:rPr lang="en-US" dirty="0" smtClean="0"/>
              <a:t>, Muster, </a:t>
            </a:r>
            <a:r>
              <a:rPr lang="en-US" dirty="0" err="1" smtClean="0"/>
              <a:t>Fehler</a:t>
            </a:r>
            <a:endParaRPr lang="en-US" dirty="0" smtClean="0"/>
          </a:p>
          <a:p>
            <a:pPr lvl="1"/>
            <a:r>
              <a:rPr lang="en-US" dirty="0" err="1" smtClean="0"/>
              <a:t>Anteil</a:t>
            </a:r>
            <a:r>
              <a:rPr lang="en-US" dirty="0" smtClean="0"/>
              <a:t> X in “</a:t>
            </a:r>
            <a:r>
              <a:rPr lang="en-US" dirty="0" err="1" smtClean="0"/>
              <a:t>neuem</a:t>
            </a:r>
            <a:r>
              <a:rPr lang="en-US" dirty="0" smtClean="0"/>
              <a:t>” </a:t>
            </a:r>
            <a:r>
              <a:rPr lang="en-US" dirty="0" err="1" smtClean="0"/>
              <a:t>Quelltext</a:t>
            </a:r>
            <a:endParaRPr lang="en-US" dirty="0" smtClean="0"/>
          </a:p>
          <a:p>
            <a:r>
              <a:rPr lang="en-US" dirty="0" err="1" smtClean="0"/>
              <a:t>Literaturanalyse</a:t>
            </a:r>
            <a:r>
              <a:rPr lang="en-US" dirty="0" smtClean="0"/>
              <a:t>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Buecher</a:t>
            </a:r>
            <a:r>
              <a:rPr lang="en-US" dirty="0" smtClean="0"/>
              <a:t> </a:t>
            </a:r>
            <a:r>
              <a:rPr lang="en-US" dirty="0" err="1" smtClean="0"/>
              <a:t>fuer</a:t>
            </a:r>
            <a:r>
              <a:rPr lang="en-US" dirty="0" smtClean="0"/>
              <a:t> </a:t>
            </a:r>
            <a:r>
              <a:rPr lang="en-US" dirty="0" err="1" smtClean="0"/>
              <a:t>Praktiker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Analyse</a:t>
            </a:r>
            <a:r>
              <a:rPr lang="en-US" dirty="0" smtClean="0"/>
              <a:t> von Commit-</a:t>
            </a:r>
            <a:r>
              <a:rPr lang="en-US" dirty="0" err="1" smtClean="0"/>
              <a:t>Meldungen</a:t>
            </a:r>
            <a:endParaRPr lang="en-US" dirty="0" smtClean="0"/>
          </a:p>
          <a:p>
            <a:r>
              <a:rPr lang="en-US" dirty="0" err="1" smtClean="0"/>
              <a:t>Analyse</a:t>
            </a:r>
            <a:r>
              <a:rPr lang="en-US" dirty="0" smtClean="0"/>
              <a:t> von </a:t>
            </a:r>
            <a:r>
              <a:rPr lang="en-US" dirty="0" err="1" smtClean="0"/>
              <a:t>Netzwerken</a:t>
            </a:r>
            <a:r>
              <a:rPr lang="en-US" dirty="0" smtClean="0"/>
              <a:t>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1800" y="5775647"/>
            <a:ext cx="607204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Oft </a:t>
            </a:r>
            <a:r>
              <a:rPr lang="en-US" sz="2400" dirty="0" err="1" smtClean="0"/>
              <a:t>quantiativ</a:t>
            </a:r>
            <a:r>
              <a:rPr lang="en-US" sz="2400" dirty="0" smtClean="0"/>
              <a:t> </a:t>
            </a:r>
            <a:r>
              <a:rPr lang="en-US" sz="2400" dirty="0" err="1" smtClean="0"/>
              <a:t>ausgewertet</a:t>
            </a:r>
            <a:r>
              <a:rPr lang="en-US" sz="2400" dirty="0" smtClean="0"/>
              <a:t>, </a:t>
            </a:r>
            <a:r>
              <a:rPr lang="en-US" sz="2400" dirty="0" err="1" smtClean="0"/>
              <a:t>mehr</a:t>
            </a:r>
            <a:r>
              <a:rPr lang="en-US" sz="2400" dirty="0" smtClean="0"/>
              <a:t> </a:t>
            </a:r>
            <a:r>
              <a:rPr lang="en-US" sz="2400" dirty="0" err="1" smtClean="0"/>
              <a:t>dazu</a:t>
            </a:r>
            <a:r>
              <a:rPr lang="en-US" sz="2400" dirty="0" smtClean="0"/>
              <a:t> </a:t>
            </a:r>
            <a:r>
              <a:rPr lang="en-US" sz="2400" dirty="0" err="1" smtClean="0"/>
              <a:t>spaeter</a:t>
            </a:r>
            <a:r>
              <a:rPr lang="en-US" sz="2400" dirty="0" smtClean="0"/>
              <a:t>.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027826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Diskussion</a:t>
            </a:r>
            <a:r>
              <a:rPr lang="en-US" dirty="0" smtClean="0"/>
              <a:t> und </a:t>
            </a:r>
            <a:r>
              <a:rPr lang="en-US" dirty="0" err="1" smtClean="0"/>
              <a:t>Zusammenfassung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12105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Diskussion</a:t>
            </a:r>
            <a:r>
              <a:rPr lang="en-US" dirty="0" smtClean="0"/>
              <a:t> </a:t>
            </a:r>
            <a:r>
              <a:rPr lang="en-US" dirty="0" err="1" smtClean="0"/>
              <a:t>Qualitativer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Vorteile</a:t>
            </a:r>
            <a:endParaRPr lang="en-US" dirty="0" smtClean="0"/>
          </a:p>
          <a:p>
            <a:pPr lvl="1"/>
            <a:r>
              <a:rPr lang="en-US" dirty="0" err="1" smtClean="0"/>
              <a:t>Realismus</a:t>
            </a:r>
            <a:r>
              <a:rPr lang="en-US" dirty="0" smtClean="0"/>
              <a:t> </a:t>
            </a:r>
            <a:r>
              <a:rPr lang="en-US" dirty="0" err="1" smtClean="0"/>
              <a:t>statt</a:t>
            </a:r>
            <a:r>
              <a:rPr lang="en-US" dirty="0" smtClean="0"/>
              <a:t> Labor</a:t>
            </a:r>
          </a:p>
          <a:p>
            <a:pPr lvl="1"/>
            <a:r>
              <a:rPr lang="en-US" dirty="0" err="1" smtClean="0"/>
              <a:t>Mehr</a:t>
            </a:r>
            <a:r>
              <a:rPr lang="en-US" dirty="0" smtClean="0"/>
              <a:t> Details</a:t>
            </a:r>
          </a:p>
          <a:p>
            <a:pPr lvl="1"/>
            <a:r>
              <a:rPr lang="en-US" dirty="0" err="1" smtClean="0"/>
              <a:t>Tiefes</a:t>
            </a:r>
            <a:r>
              <a:rPr lang="en-US" dirty="0" smtClean="0"/>
              <a:t> </a:t>
            </a:r>
            <a:r>
              <a:rPr lang="en-US" dirty="0" err="1" smtClean="0"/>
              <a:t>Verstaendnis</a:t>
            </a:r>
            <a:endParaRPr lang="en-US" dirty="0" smtClean="0"/>
          </a:p>
          <a:p>
            <a:r>
              <a:rPr lang="en-US" dirty="0" err="1" smtClean="0"/>
              <a:t>Kritik</a:t>
            </a:r>
            <a:endParaRPr lang="en-US" dirty="0" smtClean="0"/>
          </a:p>
          <a:p>
            <a:pPr lvl="1"/>
            <a:r>
              <a:rPr lang="en-US" dirty="0" err="1"/>
              <a:t>Vorwurf</a:t>
            </a:r>
            <a:r>
              <a:rPr lang="en-US" dirty="0"/>
              <a:t>: </a:t>
            </a:r>
            <a:r>
              <a:rPr lang="en-US" dirty="0" err="1"/>
              <a:t>Beliebig</a:t>
            </a:r>
            <a:r>
              <a:rPr lang="en-US" dirty="0"/>
              <a:t> und </a:t>
            </a:r>
            <a:r>
              <a:rPr lang="en-US" dirty="0" err="1"/>
              <a:t>Unwissenschaftlich</a:t>
            </a:r>
            <a:endParaRPr lang="en-US" dirty="0"/>
          </a:p>
          <a:p>
            <a:pPr lvl="1"/>
            <a:r>
              <a:rPr lang="en-US" dirty="0"/>
              <a:t>Interpretation von </a:t>
            </a:r>
            <a:r>
              <a:rPr lang="en-US" dirty="0" err="1"/>
              <a:t>Einzelfaellen</a:t>
            </a:r>
            <a:r>
              <a:rPr lang="en-US" dirty="0"/>
              <a:t>, </a:t>
            </a:r>
            <a:r>
              <a:rPr lang="en-US" dirty="0" err="1"/>
              <a:t>Schluss</a:t>
            </a:r>
            <a:r>
              <a:rPr lang="en-US" dirty="0"/>
              <a:t> auf </a:t>
            </a:r>
            <a:r>
              <a:rPr lang="en-US" dirty="0" err="1"/>
              <a:t>Allgemeinheit</a:t>
            </a:r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 err="1"/>
              <a:t>W</a:t>
            </a:r>
            <a:r>
              <a:rPr lang="en-US" dirty="0" err="1" smtClean="0"/>
              <a:t>eiche</a:t>
            </a:r>
            <a:r>
              <a:rPr lang="en-US" dirty="0"/>
              <a:t>” </a:t>
            </a:r>
            <a:r>
              <a:rPr lang="en-US" dirty="0" err="1" smtClean="0"/>
              <a:t>Methoden</a:t>
            </a:r>
            <a:endParaRPr lang="en-US" dirty="0" smtClean="0"/>
          </a:p>
          <a:p>
            <a:pPr lvl="1"/>
            <a:r>
              <a:rPr lang="en-US" dirty="0"/>
              <a:t>(</a:t>
            </a:r>
            <a:r>
              <a:rPr lang="en-US" dirty="0" err="1"/>
              <a:t>vgl</a:t>
            </a:r>
            <a:r>
              <a:rPr lang="en-US" dirty="0"/>
              <a:t>. Interpretation </a:t>
            </a:r>
            <a:r>
              <a:rPr lang="en-US" dirty="0" err="1"/>
              <a:t>statistischer</a:t>
            </a:r>
            <a:r>
              <a:rPr lang="en-US" dirty="0"/>
              <a:t> </a:t>
            </a:r>
            <a:r>
              <a:rPr lang="en-US" dirty="0" err="1"/>
              <a:t>Ergebnisse</a:t>
            </a:r>
            <a:r>
              <a:rPr lang="en-US" dirty="0"/>
              <a:t>)</a:t>
            </a:r>
            <a:endParaRPr lang="de-DE" dirty="0"/>
          </a:p>
          <a:p>
            <a:r>
              <a:rPr lang="en-US" dirty="0" err="1" smtClean="0"/>
              <a:t>Aufwand</a:t>
            </a:r>
            <a:endParaRPr lang="en-US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40564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Guetekriterien</a:t>
            </a:r>
            <a:r>
              <a:rPr lang="en-US" dirty="0" smtClean="0"/>
              <a:t> </a:t>
            </a:r>
            <a:r>
              <a:rPr lang="en-US" dirty="0" err="1" smtClean="0"/>
              <a:t>qualitativer</a:t>
            </a:r>
            <a:r>
              <a:rPr lang="en-US" dirty="0" smtClean="0"/>
              <a:t> </a:t>
            </a:r>
            <a:r>
              <a:rPr lang="en-US" dirty="0" err="1" smtClean="0"/>
              <a:t>Datenerhebung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Objektivitaet</a:t>
            </a:r>
            <a:endParaRPr lang="en-US" dirty="0" smtClean="0"/>
          </a:p>
          <a:p>
            <a:pPr lvl="1"/>
            <a:r>
              <a:rPr lang="en-US" dirty="0" err="1" smtClean="0"/>
              <a:t>I</a:t>
            </a:r>
            <a:r>
              <a:rPr lang="en-US" dirty="0" err="1" smtClean="0"/>
              <a:t>nterpersonaler</a:t>
            </a:r>
            <a:r>
              <a:rPr lang="en-US" dirty="0" smtClean="0"/>
              <a:t> </a:t>
            </a:r>
            <a:r>
              <a:rPr lang="en-US" dirty="0" err="1" smtClean="0"/>
              <a:t>Konsens</a:t>
            </a:r>
            <a:endParaRPr lang="en-US" dirty="0" smtClean="0"/>
          </a:p>
          <a:p>
            <a:pPr lvl="1"/>
            <a:r>
              <a:rPr lang="en-US" dirty="0" err="1" smtClean="0"/>
              <a:t>G</a:t>
            </a:r>
            <a:r>
              <a:rPr lang="en-US" dirty="0" err="1" smtClean="0"/>
              <a:t>enaue</a:t>
            </a:r>
            <a:r>
              <a:rPr lang="en-US" dirty="0" smtClean="0"/>
              <a:t> </a:t>
            </a:r>
            <a:r>
              <a:rPr lang="en-US" dirty="0" err="1" smtClean="0"/>
              <a:t>Beschreibung</a:t>
            </a:r>
            <a:r>
              <a:rPr lang="en-US" dirty="0" smtClean="0"/>
              <a:t> des </a:t>
            </a:r>
            <a:r>
              <a:rPr lang="en-US" dirty="0" err="1" smtClean="0"/>
              <a:t>methodischen</a:t>
            </a:r>
            <a:r>
              <a:rPr lang="en-US" dirty="0" smtClean="0"/>
              <a:t> </a:t>
            </a:r>
            <a:r>
              <a:rPr lang="en-US" dirty="0" err="1" smtClean="0"/>
              <a:t>Vorgehens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Objektives</a:t>
            </a:r>
            <a:r>
              <a:rPr lang="en-US" dirty="0" smtClean="0"/>
              <a:t> </a:t>
            </a:r>
            <a:r>
              <a:rPr lang="en-US" dirty="0" err="1" smtClean="0"/>
              <a:t>Vorgehen</a:t>
            </a:r>
            <a:r>
              <a:rPr lang="en-US" dirty="0" smtClean="0"/>
              <a:t> </a:t>
            </a:r>
            <a:r>
              <a:rPr lang="en-US" dirty="0" err="1" smtClean="0"/>
              <a:t>verhindert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subjektive</a:t>
            </a:r>
            <a:r>
              <a:rPr lang="en-US" dirty="0" smtClean="0"/>
              <a:t> </a:t>
            </a:r>
            <a:r>
              <a:rPr lang="en-US" dirty="0" err="1" smtClean="0"/>
              <a:t>Meinung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err="1" smtClean="0"/>
              <a:t>efragten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Reliabilitaet</a:t>
            </a:r>
            <a:r>
              <a:rPr lang="en-US" dirty="0" smtClean="0"/>
              <a:t> </a:t>
            </a:r>
            <a:r>
              <a:rPr lang="en-US" dirty="0" err="1"/>
              <a:t>strittig</a:t>
            </a:r>
            <a:endParaRPr lang="en-US" dirty="0" smtClean="0"/>
          </a:p>
          <a:p>
            <a:pPr lvl="1"/>
            <a:r>
              <a:rPr lang="en-US" dirty="0" err="1" smtClean="0"/>
              <a:t>Wiederholbarkeit</a:t>
            </a:r>
            <a:r>
              <a:rPr lang="en-US" dirty="0" smtClean="0"/>
              <a:t> </a:t>
            </a:r>
            <a:r>
              <a:rPr lang="en-US" dirty="0" err="1" smtClean="0"/>
              <a:t>teils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moeglich/sinnvoll</a:t>
            </a:r>
            <a:endParaRPr lang="en-US" dirty="0" smtClean="0"/>
          </a:p>
          <a:p>
            <a:r>
              <a:rPr lang="en-US" dirty="0" err="1" smtClean="0"/>
              <a:t>Validitaet</a:t>
            </a:r>
            <a:endParaRPr lang="en-US" dirty="0" smtClean="0"/>
          </a:p>
          <a:p>
            <a:pPr lvl="1"/>
            <a:r>
              <a:rPr lang="en-US" dirty="0" err="1" smtClean="0"/>
              <a:t>Interviewaeusserungen</a:t>
            </a:r>
            <a:r>
              <a:rPr lang="en-US" dirty="0" smtClean="0"/>
              <a:t> </a:t>
            </a:r>
            <a:r>
              <a:rPr lang="en-US" dirty="0" err="1" smtClean="0"/>
              <a:t>authentisch</a:t>
            </a:r>
            <a:r>
              <a:rPr lang="en-US" dirty="0" smtClean="0"/>
              <a:t> und </a:t>
            </a:r>
            <a:r>
              <a:rPr lang="en-US" dirty="0" err="1" smtClean="0"/>
              <a:t>ehrlich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Protokolle</a:t>
            </a:r>
            <a:r>
              <a:rPr lang="en-US" dirty="0" smtClean="0"/>
              <a:t> </a:t>
            </a:r>
            <a:r>
              <a:rPr lang="en-US" dirty="0" err="1" smtClean="0"/>
              <a:t>echtes</a:t>
            </a:r>
            <a:r>
              <a:rPr lang="en-US" dirty="0" smtClean="0"/>
              <a:t> </a:t>
            </a:r>
            <a:r>
              <a:rPr lang="en-US" dirty="0" err="1" smtClean="0"/>
              <a:t>Abbild</a:t>
            </a:r>
            <a:r>
              <a:rPr lang="en-US" dirty="0" smtClean="0"/>
              <a:t> der </a:t>
            </a:r>
            <a:r>
              <a:rPr lang="en-US" dirty="0" err="1" smtClean="0"/>
              <a:t>Gespraeche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Relevante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fuer</a:t>
            </a:r>
            <a:r>
              <a:rPr lang="en-US" dirty="0" smtClean="0"/>
              <a:t> </a:t>
            </a:r>
            <a:r>
              <a:rPr lang="en-US" dirty="0" err="1" smtClean="0"/>
              <a:t>Hypothese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dirty="0" err="1" smtClean="0"/>
              <a:t>I</a:t>
            </a:r>
            <a:r>
              <a:rPr lang="en-US" dirty="0" err="1" smtClean="0"/>
              <a:t>nterpersonaler</a:t>
            </a:r>
            <a:r>
              <a:rPr lang="en-US" dirty="0" smtClean="0"/>
              <a:t> </a:t>
            </a:r>
            <a:r>
              <a:rPr lang="en-US" dirty="0" err="1" smtClean="0"/>
              <a:t>Konsens</a:t>
            </a:r>
            <a:r>
              <a:rPr lang="en-US" dirty="0" smtClean="0"/>
              <a:t>, </a:t>
            </a:r>
            <a:r>
              <a:rPr lang="en-US" dirty="0" err="1" smtClean="0"/>
              <a:t>inkl</a:t>
            </a:r>
            <a:r>
              <a:rPr lang="en-US" dirty="0" smtClean="0"/>
              <a:t>. </a:t>
            </a:r>
            <a:r>
              <a:rPr lang="en-US" dirty="0" err="1" smtClean="0"/>
              <a:t>Konsens</a:t>
            </a:r>
            <a:r>
              <a:rPr lang="en-US" dirty="0" smtClean="0"/>
              <a:t> </a:t>
            </a:r>
            <a:r>
              <a:rPr lang="en-US" dirty="0" err="1" smtClean="0"/>
              <a:t>Forscher</a:t>
            </a:r>
            <a:r>
              <a:rPr lang="en-US" dirty="0" smtClean="0"/>
              <a:t> und </a:t>
            </a:r>
            <a:r>
              <a:rPr lang="en-US" dirty="0" err="1" smtClean="0"/>
              <a:t>Befragte</a:t>
            </a:r>
            <a:endParaRPr lang="en-US" dirty="0" smtClean="0"/>
          </a:p>
          <a:p>
            <a:pPr lvl="1"/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6084168" y="1126485"/>
            <a:ext cx="268804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Diskussion</a:t>
            </a:r>
            <a:r>
              <a:rPr lang="en-US" dirty="0" smtClean="0"/>
              <a:t>: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man </a:t>
            </a:r>
            <a:br>
              <a:rPr lang="en-US" dirty="0" smtClean="0"/>
            </a:br>
            <a:r>
              <a:rPr lang="en-US" dirty="0" smtClean="0"/>
              <a:t>das </a:t>
            </a:r>
            <a:r>
              <a:rPr lang="en-US" dirty="0" err="1" smtClean="0"/>
              <a:t>Messen</a:t>
            </a:r>
            <a:r>
              <a:rPr lang="en-US" dirty="0" smtClean="0"/>
              <a:t> </a:t>
            </a:r>
            <a:r>
              <a:rPr lang="en-US" dirty="0" err="1" smtClean="0"/>
              <a:t>sicherstellen</a:t>
            </a:r>
            <a:r>
              <a:rPr lang="en-US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276447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Guetekriterien</a:t>
            </a:r>
            <a:r>
              <a:rPr lang="en-US" dirty="0" smtClean="0"/>
              <a:t> </a:t>
            </a:r>
            <a:r>
              <a:rPr lang="en-US" dirty="0" err="1" smtClean="0"/>
              <a:t>qualitativer</a:t>
            </a:r>
            <a:r>
              <a:rPr lang="en-US" dirty="0" smtClean="0"/>
              <a:t> </a:t>
            </a:r>
            <a:r>
              <a:rPr lang="en-US" dirty="0" err="1" smtClean="0"/>
              <a:t>Datenanalyse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Gueltigkeit</a:t>
            </a:r>
            <a:r>
              <a:rPr lang="en-US" dirty="0" smtClean="0"/>
              <a:t> von </a:t>
            </a:r>
            <a:r>
              <a:rPr lang="en-US" dirty="0" err="1" smtClean="0"/>
              <a:t>Interpretationen</a:t>
            </a:r>
            <a:r>
              <a:rPr lang="en-US" dirty="0" smtClean="0"/>
              <a:t> (interne </a:t>
            </a:r>
            <a:r>
              <a:rPr lang="en-US" dirty="0" err="1" smtClean="0"/>
              <a:t>Validitaet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Interpretation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gedeckt</a:t>
            </a:r>
            <a:r>
              <a:rPr lang="en-US" dirty="0" smtClean="0"/>
              <a:t>? </a:t>
            </a:r>
            <a:r>
              <a:rPr lang="en-US" dirty="0" err="1" smtClean="0"/>
              <a:t>Interpersonaler</a:t>
            </a:r>
            <a:r>
              <a:rPr lang="en-US" dirty="0" smtClean="0"/>
              <a:t> </a:t>
            </a:r>
            <a:r>
              <a:rPr lang="en-US" dirty="0" err="1" smtClean="0"/>
              <a:t>Konsens</a:t>
            </a:r>
            <a:r>
              <a:rPr lang="en-US" dirty="0" smtClean="0"/>
              <a:t>!</a:t>
            </a:r>
          </a:p>
          <a:p>
            <a:pPr lvl="1"/>
            <a:r>
              <a:rPr lang="en-US" dirty="0" err="1" smtClean="0"/>
              <a:t>Mehere</a:t>
            </a:r>
            <a:r>
              <a:rPr lang="en-US" dirty="0" smtClean="0"/>
              <a:t> </a:t>
            </a:r>
            <a:r>
              <a:rPr lang="en-US" dirty="0" err="1" smtClean="0"/>
              <a:t>Erklaerungsmodelle</a:t>
            </a:r>
            <a:r>
              <a:rPr lang="en-US" dirty="0" smtClean="0"/>
              <a:t>? </a:t>
            </a:r>
            <a:r>
              <a:rPr lang="en-US" dirty="0" err="1" smtClean="0"/>
              <a:t>Diskutieren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Generalisierbarkeit</a:t>
            </a:r>
            <a:r>
              <a:rPr lang="en-US" dirty="0" smtClean="0"/>
              <a:t> von </a:t>
            </a:r>
            <a:r>
              <a:rPr lang="en-US" dirty="0" err="1" smtClean="0"/>
              <a:t>Interpretationen</a:t>
            </a:r>
            <a:r>
              <a:rPr lang="en-US" dirty="0" smtClean="0"/>
              <a:t> (</a:t>
            </a:r>
            <a:r>
              <a:rPr lang="en-US" dirty="0" err="1" smtClean="0"/>
              <a:t>externe</a:t>
            </a:r>
            <a:r>
              <a:rPr lang="en-US" dirty="0" smtClean="0"/>
              <a:t> </a:t>
            </a:r>
            <a:r>
              <a:rPr lang="en-US" dirty="0" err="1" smtClean="0"/>
              <a:t>Validitaet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Exemplarische</a:t>
            </a:r>
            <a:r>
              <a:rPr lang="en-US" dirty="0" smtClean="0"/>
              <a:t> </a:t>
            </a:r>
            <a:r>
              <a:rPr lang="en-US" dirty="0" err="1" smtClean="0"/>
              <a:t>Verallgemeinerung</a:t>
            </a:r>
            <a:r>
              <a:rPr lang="en-US" dirty="0" smtClean="0"/>
              <a:t>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Inferenzstatistik</a:t>
            </a:r>
            <a:endParaRPr lang="en-US" dirty="0" smtClean="0"/>
          </a:p>
          <a:p>
            <a:pPr lvl="1"/>
            <a:r>
              <a:rPr lang="en-US" dirty="0" err="1" smtClean="0"/>
              <a:t>Repraesentative</a:t>
            </a:r>
            <a:r>
              <a:rPr lang="en-US" dirty="0" smtClean="0"/>
              <a:t> </a:t>
            </a:r>
            <a:r>
              <a:rPr lang="en-US" dirty="0" err="1" smtClean="0"/>
              <a:t>Erfahrungsbeschreibungen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Gezielte</a:t>
            </a:r>
            <a:r>
              <a:rPr lang="en-US" dirty="0" smtClean="0"/>
              <a:t>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zufaellige</a:t>
            </a:r>
            <a:r>
              <a:rPr lang="en-US" dirty="0" smtClean="0"/>
              <a:t> </a:t>
            </a:r>
            <a:r>
              <a:rPr lang="en-US" dirty="0" err="1" smtClean="0"/>
              <a:t>Stichprobe</a:t>
            </a:r>
            <a:r>
              <a:rPr lang="en-US" dirty="0" smtClean="0"/>
              <a:t>. </a:t>
            </a:r>
            <a:r>
              <a:rPr lang="en-US" dirty="0" err="1" smtClean="0"/>
              <a:t>Faelle</a:t>
            </a:r>
            <a:r>
              <a:rPr lang="en-US" dirty="0" smtClean="0"/>
              <a:t> </a:t>
            </a:r>
            <a:r>
              <a:rPr lang="en-US" dirty="0" err="1" smtClean="0"/>
              <a:t>nachtraeglich</a:t>
            </a:r>
            <a:r>
              <a:rPr lang="en-US" dirty="0" smtClean="0"/>
              <a:t> </a:t>
            </a:r>
            <a:r>
              <a:rPr lang="en-US" dirty="0" err="1" smtClean="0"/>
              <a:t>hinzugefuegt</a:t>
            </a:r>
            <a:r>
              <a:rPr lang="en-US" dirty="0" smtClean="0"/>
              <a:t>/</a:t>
            </a:r>
            <a:r>
              <a:rPr lang="en-US" dirty="0" err="1" smtClean="0"/>
              <a:t>ausgeschlossen</a:t>
            </a:r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Teils</a:t>
            </a:r>
            <a:r>
              <a:rPr lang="en-US" dirty="0" smtClean="0"/>
              <a:t> </a:t>
            </a:r>
            <a:r>
              <a:rPr lang="en-US" dirty="0" err="1" smtClean="0"/>
              <a:t>explizit</a:t>
            </a:r>
            <a:r>
              <a:rPr lang="en-US" dirty="0" smtClean="0"/>
              <a:t> </a:t>
            </a:r>
            <a:r>
              <a:rPr lang="en-US" dirty="0" err="1" smtClean="0"/>
              <a:t>Verzicht</a:t>
            </a:r>
            <a:r>
              <a:rPr lang="en-US" dirty="0" smtClean="0"/>
              <a:t> auf </a:t>
            </a:r>
            <a:r>
              <a:rPr lang="en-US" dirty="0" err="1" smtClean="0"/>
              <a:t>Verallgemeinerung</a:t>
            </a:r>
            <a:endParaRPr lang="en-US" dirty="0" smtClean="0"/>
          </a:p>
          <a:p>
            <a:pPr lvl="1"/>
            <a:r>
              <a:rPr lang="en-US" dirty="0" err="1" smtClean="0"/>
              <a:t>Ergaenzung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quantiative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476387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Qualitativer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 in der </a:t>
            </a:r>
            <a:r>
              <a:rPr lang="en-US" dirty="0" err="1" smtClean="0"/>
              <a:t>Informatik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Fallstudien</a:t>
            </a:r>
            <a:r>
              <a:rPr lang="en-US" dirty="0" smtClean="0"/>
              <a:t> </a:t>
            </a:r>
            <a:r>
              <a:rPr lang="en-US" dirty="0" err="1" smtClean="0"/>
              <a:t>typisch</a:t>
            </a:r>
            <a:endParaRPr lang="en-US" dirty="0" smtClean="0"/>
          </a:p>
          <a:p>
            <a:pPr lvl="1"/>
            <a:r>
              <a:rPr lang="en-US" dirty="0" err="1" smtClean="0"/>
              <a:t>Zeigen</a:t>
            </a:r>
            <a:r>
              <a:rPr lang="en-US" dirty="0" smtClean="0"/>
              <a:t> </a:t>
            </a:r>
            <a:r>
              <a:rPr lang="en-US" dirty="0" err="1" smtClean="0"/>
              <a:t>Erfahrung</a:t>
            </a:r>
            <a:r>
              <a:rPr lang="en-US" dirty="0" smtClean="0"/>
              <a:t>, </a:t>
            </a:r>
            <a:r>
              <a:rPr lang="en-US" dirty="0" err="1" smtClean="0"/>
              <a:t>Versuch</a:t>
            </a:r>
            <a:r>
              <a:rPr lang="en-US" dirty="0" smtClean="0"/>
              <a:t> der Praxis</a:t>
            </a:r>
          </a:p>
          <a:p>
            <a:pPr lvl="1"/>
            <a:r>
              <a:rPr lang="en-US" dirty="0" smtClean="0"/>
              <a:t>“Gut </a:t>
            </a:r>
            <a:r>
              <a:rPr lang="en-US" dirty="0" err="1" smtClean="0"/>
              <a:t>genug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Oft </a:t>
            </a:r>
            <a:r>
              <a:rPr lang="en-US" dirty="0" err="1" smtClean="0"/>
              <a:t>geringerer</a:t>
            </a:r>
            <a:r>
              <a:rPr lang="en-US" dirty="0" smtClean="0"/>
              <a:t> </a:t>
            </a:r>
            <a:r>
              <a:rPr lang="en-US" dirty="0" err="1" smtClean="0"/>
              <a:t>Aufwand</a:t>
            </a:r>
            <a:endParaRPr lang="en-US" dirty="0" smtClean="0"/>
          </a:p>
          <a:p>
            <a:pPr lvl="1"/>
            <a:r>
              <a:rPr lang="en-US" dirty="0" err="1" smtClean="0"/>
              <a:t>Geeignet</a:t>
            </a:r>
            <a:r>
              <a:rPr lang="en-US" dirty="0" smtClean="0"/>
              <a:t> </a:t>
            </a:r>
            <a:r>
              <a:rPr lang="en-US" dirty="0" err="1" smtClean="0"/>
              <a:t>fuer</a:t>
            </a:r>
            <a:r>
              <a:rPr lang="en-US" dirty="0" smtClean="0"/>
              <a:t> </a:t>
            </a:r>
            <a:r>
              <a:rPr lang="en-US" dirty="0" err="1" smtClean="0"/>
              <a:t>Abschlussarbeiten</a:t>
            </a:r>
            <a:endParaRPr lang="en-US" dirty="0" smtClean="0"/>
          </a:p>
          <a:p>
            <a:r>
              <a:rPr lang="en-US" dirty="0" smtClean="0"/>
              <a:t>(Online) </a:t>
            </a:r>
            <a:r>
              <a:rPr lang="en-US" dirty="0" err="1" smtClean="0"/>
              <a:t>Frageboegen</a:t>
            </a:r>
            <a:r>
              <a:rPr lang="en-US" dirty="0" smtClean="0"/>
              <a:t>, </a:t>
            </a:r>
            <a:r>
              <a:rPr lang="en-US" dirty="0" err="1" smtClean="0"/>
              <a:t>Expertenbefragungen</a:t>
            </a:r>
            <a:r>
              <a:rPr lang="en-US" dirty="0" smtClean="0"/>
              <a:t> und Think-Aloud-</a:t>
            </a:r>
            <a:r>
              <a:rPr lang="en-US" dirty="0" err="1" smtClean="0"/>
              <a:t>Protokolle</a:t>
            </a:r>
            <a:r>
              <a:rPr lang="en-US" dirty="0" smtClean="0"/>
              <a:t> </a:t>
            </a:r>
            <a:r>
              <a:rPr lang="en-US" dirty="0" err="1"/>
              <a:t>typisch</a:t>
            </a:r>
            <a:endParaRPr lang="en-US" dirty="0"/>
          </a:p>
          <a:p>
            <a:pPr lvl="1"/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befragen</a:t>
            </a:r>
            <a:endParaRPr lang="en-US" dirty="0" smtClean="0"/>
          </a:p>
          <a:p>
            <a:pPr lvl="1"/>
            <a:r>
              <a:rPr lang="en-US" dirty="0" smtClean="0"/>
              <a:t>Grounded </a:t>
            </a:r>
            <a:r>
              <a:rPr lang="en-US" dirty="0"/>
              <a:t>Theory </a:t>
            </a:r>
            <a:r>
              <a:rPr lang="en-US" dirty="0" err="1"/>
              <a:t>als</a:t>
            </a:r>
            <a:r>
              <a:rPr lang="en-US" dirty="0"/>
              <a:t> “Trend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Teils</a:t>
            </a:r>
            <a:r>
              <a:rPr lang="en-US" dirty="0" smtClean="0"/>
              <a:t> </a:t>
            </a:r>
            <a:r>
              <a:rPr lang="en-US" dirty="0" err="1" smtClean="0"/>
              <a:t>geeignet</a:t>
            </a:r>
            <a:r>
              <a:rPr lang="en-US" dirty="0" smtClean="0"/>
              <a:t> </a:t>
            </a:r>
            <a:r>
              <a:rPr lang="en-US" dirty="0" err="1" smtClean="0"/>
              <a:t>fuer</a:t>
            </a:r>
            <a:r>
              <a:rPr lang="en-US" dirty="0" smtClean="0"/>
              <a:t> </a:t>
            </a:r>
            <a:r>
              <a:rPr lang="en-US" dirty="0" err="1" smtClean="0"/>
              <a:t>Abschlussarbeiten</a:t>
            </a:r>
            <a:endParaRPr lang="en-US" dirty="0" smtClean="0"/>
          </a:p>
          <a:p>
            <a:r>
              <a:rPr lang="en-US" dirty="0" err="1" smtClean="0"/>
              <a:t>Meist</a:t>
            </a:r>
            <a:r>
              <a:rPr lang="en-US" dirty="0" smtClean="0"/>
              <a:t> </a:t>
            </a:r>
            <a:r>
              <a:rPr lang="en-US" dirty="0" err="1" smtClean="0"/>
              <a:t>Kombination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quantiativen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230244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Evaluations in Software Engineering Research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96752"/>
            <a:ext cx="6103751" cy="495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35696" y="6093296"/>
            <a:ext cx="660648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dirty="0" smtClean="0"/>
              <a:t>Buse</a:t>
            </a:r>
            <a:r>
              <a:rPr lang="de-DE" dirty="0"/>
              <a:t>, </a:t>
            </a:r>
            <a:r>
              <a:rPr lang="de-DE" dirty="0" err="1" smtClean="0"/>
              <a:t>Sadowski</a:t>
            </a:r>
            <a:r>
              <a:rPr lang="de-DE" dirty="0"/>
              <a:t>, and </a:t>
            </a:r>
            <a:r>
              <a:rPr lang="de-DE" dirty="0" smtClean="0"/>
              <a:t>Weimer</a:t>
            </a:r>
            <a:r>
              <a:rPr lang="de-DE" dirty="0"/>
              <a:t>. </a:t>
            </a:r>
            <a:r>
              <a:rPr lang="de-DE" b="1" dirty="0" err="1" smtClean="0"/>
              <a:t>Benefits</a:t>
            </a:r>
            <a:r>
              <a:rPr lang="de-DE" b="1" dirty="0" smtClean="0"/>
              <a:t> </a:t>
            </a:r>
            <a:r>
              <a:rPr lang="de-DE" b="1" dirty="0"/>
              <a:t>and </a:t>
            </a:r>
            <a:r>
              <a:rPr lang="de-DE" b="1" dirty="0" err="1"/>
              <a:t>barriers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user</a:t>
            </a:r>
            <a:r>
              <a:rPr lang="de-DE" b="1" dirty="0"/>
              <a:t> </a:t>
            </a:r>
            <a:r>
              <a:rPr lang="de-DE" b="1" dirty="0" err="1"/>
              <a:t>evaluation</a:t>
            </a:r>
            <a:r>
              <a:rPr lang="de-DE" b="1" dirty="0"/>
              <a:t> in </a:t>
            </a:r>
            <a:r>
              <a:rPr lang="de-DE" b="1" dirty="0" err="1"/>
              <a:t>software</a:t>
            </a:r>
            <a:r>
              <a:rPr lang="de-DE" b="1" dirty="0"/>
              <a:t> </a:t>
            </a:r>
            <a:r>
              <a:rPr lang="de-DE" b="1" dirty="0" err="1"/>
              <a:t>engineering</a:t>
            </a:r>
            <a:r>
              <a:rPr lang="de-DE" b="1" dirty="0"/>
              <a:t> </a:t>
            </a:r>
            <a:r>
              <a:rPr lang="de-DE" b="1" dirty="0" err="1"/>
              <a:t>research</a:t>
            </a:r>
            <a:r>
              <a:rPr lang="de-DE" dirty="0"/>
              <a:t>. In </a:t>
            </a:r>
            <a:r>
              <a:rPr lang="de-DE" dirty="0" smtClean="0"/>
              <a:t>OOPSLA. ACM. 2011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807033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Zusammenfassung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318731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Aufgaben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Entwerfen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qualitative </a:t>
            </a:r>
            <a:r>
              <a:rPr lang="en-US" dirty="0" err="1" smtClean="0"/>
              <a:t>Evaluierungsstrategie</a:t>
            </a:r>
            <a:r>
              <a:rPr lang="en-US" dirty="0" smtClean="0"/>
              <a:t> </a:t>
            </a:r>
            <a:r>
              <a:rPr lang="en-US" dirty="0" err="1" smtClean="0"/>
              <a:t>fuer</a:t>
            </a:r>
            <a:r>
              <a:rPr lang="en-US" dirty="0" smtClean="0"/>
              <a:t> </a:t>
            </a:r>
            <a:r>
              <a:rPr lang="en-US" dirty="0" err="1" smtClean="0"/>
              <a:t>folgende</a:t>
            </a:r>
            <a:r>
              <a:rPr lang="en-US" dirty="0" smtClean="0"/>
              <a:t> </a:t>
            </a:r>
            <a:r>
              <a:rPr lang="en-US" dirty="0" err="1" smtClean="0"/>
              <a:t>Hypothesen</a:t>
            </a:r>
            <a:endParaRPr lang="en-US" dirty="0" smtClean="0"/>
          </a:p>
          <a:p>
            <a:pPr lvl="1"/>
            <a:r>
              <a:rPr lang="en-US" dirty="0" smtClean="0"/>
              <a:t>Sind </a:t>
            </a:r>
            <a:r>
              <a:rPr lang="en-US" dirty="0" err="1" smtClean="0"/>
              <a:t>Quelltextkommentare</a:t>
            </a:r>
            <a:r>
              <a:rPr lang="en-US" dirty="0" smtClean="0"/>
              <a:t>, </a:t>
            </a:r>
            <a:r>
              <a:rPr lang="en-US" dirty="0" err="1" smtClean="0"/>
              <a:t>externe</a:t>
            </a:r>
            <a:r>
              <a:rPr lang="en-US" dirty="0" smtClean="0"/>
              <a:t> </a:t>
            </a:r>
            <a:r>
              <a:rPr lang="en-US" dirty="0" err="1" smtClean="0"/>
              <a:t>Dokumentation</a:t>
            </a:r>
            <a:r>
              <a:rPr lang="en-US" dirty="0" smtClean="0"/>
              <a:t>,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- und </a:t>
            </a:r>
            <a:r>
              <a:rPr lang="en-US" dirty="0" err="1" smtClean="0"/>
              <a:t>Variabilenbenennung</a:t>
            </a:r>
            <a:r>
              <a:rPr lang="en-US" dirty="0" smtClean="0"/>
              <a:t> </a:t>
            </a:r>
            <a:r>
              <a:rPr lang="en-US" dirty="0" err="1" smtClean="0"/>
              <a:t>wichtiger</a:t>
            </a:r>
            <a:r>
              <a:rPr lang="en-US" dirty="0" smtClean="0"/>
              <a:t> </a:t>
            </a:r>
            <a:r>
              <a:rPr lang="en-US" dirty="0" err="1" smtClean="0"/>
              <a:t>fuer</a:t>
            </a:r>
            <a:r>
              <a:rPr lang="en-US" dirty="0" smtClean="0"/>
              <a:t> das </a:t>
            </a:r>
            <a:r>
              <a:rPr lang="en-US" dirty="0" err="1" smtClean="0"/>
              <a:t>Verstaendniss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der </a:t>
            </a:r>
            <a:r>
              <a:rPr lang="en-US" dirty="0" err="1" smtClean="0"/>
              <a:t>Wartung</a:t>
            </a:r>
            <a:r>
              <a:rPr lang="en-US" dirty="0" smtClean="0"/>
              <a:t> von Software</a:t>
            </a:r>
          </a:p>
          <a:p>
            <a:pPr lvl="1"/>
            <a:r>
              <a:rPr lang="en-US" dirty="0" smtClean="0"/>
              <a:t>Die </a:t>
            </a:r>
            <a:r>
              <a:rPr lang="en-US" dirty="0" err="1" smtClean="0"/>
              <a:t>neue</a:t>
            </a:r>
            <a:r>
              <a:rPr lang="en-US" dirty="0" smtClean="0"/>
              <a:t> Multi-Touch </a:t>
            </a:r>
            <a:r>
              <a:rPr lang="en-US" dirty="0" err="1" smtClean="0"/>
              <a:t>Benutzeroberflaeche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intuitiv</a:t>
            </a:r>
            <a:r>
              <a:rPr lang="en-US" dirty="0" smtClean="0"/>
              <a:t> </a:t>
            </a:r>
            <a:r>
              <a:rPr lang="en-US" dirty="0" err="1" smtClean="0"/>
              <a:t>bedienbar</a:t>
            </a:r>
            <a:endParaRPr lang="en-US" dirty="0" smtClean="0"/>
          </a:p>
          <a:p>
            <a:pPr lvl="1"/>
            <a:r>
              <a:rPr lang="en-US" dirty="0" smtClean="0"/>
              <a:t>Die </a:t>
            </a:r>
            <a:r>
              <a:rPr lang="en-US" dirty="0" err="1" smtClean="0"/>
              <a:t>Spracherweiterung</a:t>
            </a:r>
            <a:r>
              <a:rPr lang="en-US" dirty="0" smtClean="0"/>
              <a:t> Generics/Closures von Java </a:t>
            </a:r>
            <a:r>
              <a:rPr lang="en-US" dirty="0" err="1" smtClean="0"/>
              <a:t>wird</a:t>
            </a:r>
            <a:r>
              <a:rPr lang="en-US" dirty="0" smtClean="0"/>
              <a:t> von </a:t>
            </a:r>
            <a:r>
              <a:rPr lang="en-US" dirty="0" err="1" smtClean="0"/>
              <a:t>Entwicklern</a:t>
            </a:r>
            <a:r>
              <a:rPr lang="en-US" dirty="0" smtClean="0"/>
              <a:t> </a:t>
            </a:r>
            <a:r>
              <a:rPr lang="en-US" dirty="0" err="1" smtClean="0"/>
              <a:t>akzeptiert</a:t>
            </a:r>
            <a:endParaRPr lang="en-US" dirty="0" smtClean="0"/>
          </a:p>
          <a:p>
            <a:pPr lvl="1"/>
            <a:r>
              <a:rPr lang="en-US" dirty="0" err="1" smtClean="0"/>
              <a:t>Quelltextfragmente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Internet </a:t>
            </a:r>
            <a:r>
              <a:rPr lang="en-US" dirty="0" err="1" smtClean="0"/>
              <a:t>werden</a:t>
            </a:r>
            <a:r>
              <a:rPr lang="en-US" dirty="0" smtClean="0"/>
              <a:t> oft </a:t>
            </a:r>
            <a:r>
              <a:rPr lang="en-US" dirty="0" err="1" smtClean="0"/>
              <a:t>direkt</a:t>
            </a:r>
            <a:r>
              <a:rPr lang="en-US" dirty="0" smtClean="0"/>
              <a:t> </a:t>
            </a:r>
            <a:r>
              <a:rPr lang="en-US" dirty="0" err="1" smtClean="0"/>
              <a:t>uebernommen</a:t>
            </a:r>
            <a:endParaRPr lang="en-US" dirty="0" smtClean="0"/>
          </a:p>
          <a:p>
            <a:pPr lvl="1"/>
            <a:r>
              <a:rPr lang="en-US" dirty="0" smtClean="0"/>
              <a:t>C </a:t>
            </a:r>
            <a:r>
              <a:rPr lang="en-US" dirty="0" err="1" smtClean="0"/>
              <a:t>Entwickler</a:t>
            </a:r>
            <a:r>
              <a:rPr lang="en-US" dirty="0" smtClean="0"/>
              <a:t> </a:t>
            </a:r>
            <a:r>
              <a:rPr lang="en-US" dirty="0" err="1" smtClean="0"/>
              <a:t>schreiben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Zeilen</a:t>
            </a:r>
            <a:r>
              <a:rPr lang="en-US" dirty="0" smtClean="0"/>
              <a:t> </a:t>
            </a:r>
            <a:r>
              <a:rPr lang="en-US" dirty="0" err="1" smtClean="0"/>
              <a:t>Quelltext</a:t>
            </a:r>
            <a:r>
              <a:rPr lang="en-US" dirty="0" smtClean="0"/>
              <a:t> am Tag </a:t>
            </a:r>
            <a:r>
              <a:rPr lang="en-US" dirty="0" err="1" smtClean="0"/>
              <a:t>als</a:t>
            </a:r>
            <a:r>
              <a:rPr lang="en-US" dirty="0" smtClean="0"/>
              <a:t> Ruby </a:t>
            </a:r>
            <a:r>
              <a:rPr lang="en-US" dirty="0" err="1" smtClean="0"/>
              <a:t>Entwickler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Woran</a:t>
            </a:r>
            <a:r>
              <a:rPr lang="en-US" dirty="0" smtClean="0"/>
              <a:t> </a:t>
            </a:r>
            <a:r>
              <a:rPr lang="en-US" dirty="0" err="1" smtClean="0"/>
              <a:t>liegt</a:t>
            </a:r>
            <a:r>
              <a:rPr lang="en-US" dirty="0" smtClean="0"/>
              <a:t> das?</a:t>
            </a:r>
          </a:p>
          <a:p>
            <a:pPr lvl="1"/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Konzepte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der </a:t>
            </a:r>
            <a:r>
              <a:rPr lang="en-US" dirty="0" err="1" smtClean="0"/>
              <a:t>Gestaltung</a:t>
            </a:r>
            <a:r>
              <a:rPr lang="en-US" dirty="0" smtClean="0"/>
              <a:t> von </a:t>
            </a:r>
            <a:r>
              <a:rPr lang="en-US" dirty="0" err="1" smtClean="0"/>
              <a:t>Grafikprogrammen</a:t>
            </a:r>
            <a:r>
              <a:rPr lang="en-US" dirty="0" smtClean="0"/>
              <a:t> </a:t>
            </a:r>
            <a:r>
              <a:rPr lang="en-US" dirty="0" err="1" smtClean="0"/>
              <a:t>bewaehrt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organisieren</a:t>
            </a:r>
            <a:r>
              <a:rPr lang="en-US" dirty="0" smtClean="0"/>
              <a:t> </a:t>
            </a:r>
            <a:r>
              <a:rPr lang="en-US" dirty="0" err="1" smtClean="0"/>
              <a:t>erfolgreiche</a:t>
            </a:r>
            <a:r>
              <a:rPr lang="en-US" dirty="0" smtClean="0"/>
              <a:t> </a:t>
            </a:r>
            <a:r>
              <a:rPr lang="en-US" dirty="0" err="1" smtClean="0"/>
              <a:t>Entwicklerteams</a:t>
            </a:r>
            <a:r>
              <a:rPr lang="en-US" dirty="0" smtClean="0"/>
              <a:t> </a:t>
            </a:r>
            <a:r>
              <a:rPr lang="en-US" dirty="0" err="1" smtClean="0"/>
              <a:t>ihren</a:t>
            </a:r>
            <a:r>
              <a:rPr lang="en-US" dirty="0" smtClean="0"/>
              <a:t> </a:t>
            </a:r>
            <a:r>
              <a:rPr lang="en-US" dirty="0" err="1" smtClean="0"/>
              <a:t>Quelltext</a:t>
            </a:r>
            <a:r>
              <a:rPr lang="en-US" dirty="0" smtClean="0"/>
              <a:t>/</a:t>
            </a:r>
            <a:r>
              <a:rPr lang="en-US" dirty="0" err="1" smtClean="0"/>
              <a:t>ihre</a:t>
            </a:r>
            <a:r>
              <a:rPr lang="en-US" dirty="0" smtClean="0"/>
              <a:t> </a:t>
            </a:r>
            <a:r>
              <a:rPr lang="en-US" dirty="0" err="1" smtClean="0"/>
              <a:t>Zusammenarbeit</a:t>
            </a:r>
            <a:r>
              <a:rPr lang="en-US" smtClean="0"/>
              <a:t>?</a:t>
            </a:r>
            <a:endParaRPr lang="en-US" dirty="0" smtClean="0"/>
          </a:p>
          <a:p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Vorteile</a:t>
            </a:r>
            <a:r>
              <a:rPr lang="en-US" dirty="0" smtClean="0"/>
              <a:t>/</a:t>
            </a:r>
            <a:r>
              <a:rPr lang="en-US" dirty="0" err="1" smtClean="0"/>
              <a:t>Grenzen</a:t>
            </a:r>
            <a:r>
              <a:rPr lang="en-US" dirty="0" smtClean="0"/>
              <a:t> </a:t>
            </a:r>
            <a:r>
              <a:rPr lang="en-US" dirty="0" err="1" smtClean="0"/>
              <a:t>bieten</a:t>
            </a:r>
            <a:r>
              <a:rPr lang="en-US" dirty="0" smtClean="0"/>
              <a:t> qualitative </a:t>
            </a:r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gegenueber</a:t>
            </a:r>
            <a:r>
              <a:rPr lang="en-US" dirty="0" smtClean="0"/>
              <a:t> </a:t>
            </a:r>
            <a:r>
              <a:rPr lang="en-US" dirty="0" err="1" smtClean="0"/>
              <a:t>quantitativen</a:t>
            </a:r>
            <a:r>
              <a:rPr lang="en-US" dirty="0" smtClean="0"/>
              <a:t>?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99485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Literatur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Bortz</a:t>
            </a:r>
            <a:r>
              <a:rPr lang="en-US" dirty="0" smtClean="0"/>
              <a:t> und </a:t>
            </a:r>
            <a:r>
              <a:rPr lang="en-US" dirty="0" err="1" smtClean="0"/>
              <a:t>Doering</a:t>
            </a:r>
            <a:r>
              <a:rPr lang="en-US" dirty="0" smtClean="0"/>
              <a:t>. </a:t>
            </a:r>
            <a:r>
              <a:rPr lang="en-US" b="1" dirty="0" err="1" smtClean="0"/>
              <a:t>Forschungsmethoden</a:t>
            </a:r>
            <a:r>
              <a:rPr lang="en-US" b="1" dirty="0" smtClean="0"/>
              <a:t> und Evaluation </a:t>
            </a:r>
            <a:r>
              <a:rPr lang="en-US" b="1" dirty="0" err="1" smtClean="0"/>
              <a:t>fuer</a:t>
            </a:r>
            <a:r>
              <a:rPr lang="en-US" b="1" dirty="0" smtClean="0"/>
              <a:t> Human- und </a:t>
            </a:r>
            <a:r>
              <a:rPr lang="en-US" b="1" dirty="0" err="1" smtClean="0"/>
              <a:t>Sozialwissenschaftler</a:t>
            </a:r>
            <a:r>
              <a:rPr lang="en-US" b="1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Kapitel</a:t>
            </a:r>
            <a:r>
              <a:rPr lang="en-US" dirty="0" smtClean="0"/>
              <a:t> 5). 4 </a:t>
            </a:r>
            <a:r>
              <a:rPr lang="en-US" dirty="0" err="1" smtClean="0"/>
              <a:t>Auflage</a:t>
            </a:r>
            <a:r>
              <a:rPr lang="en-US" dirty="0" smtClean="0"/>
              <a:t>. Springer, 2006. </a:t>
            </a:r>
          </a:p>
          <a:p>
            <a:r>
              <a:rPr lang="en-US" dirty="0" smtClean="0"/>
              <a:t>B. </a:t>
            </a:r>
            <a:r>
              <a:rPr lang="en-US" dirty="0" err="1" smtClean="0"/>
              <a:t>Flyvbjerg</a:t>
            </a:r>
            <a:r>
              <a:rPr lang="en-US" dirty="0" smtClean="0"/>
              <a:t>. </a:t>
            </a:r>
            <a:r>
              <a:rPr lang="en-US" b="1" dirty="0" smtClean="0"/>
              <a:t>Five Misunderstandings About Case-Study Research</a:t>
            </a:r>
            <a:r>
              <a:rPr lang="en-US" dirty="0" smtClean="0"/>
              <a:t>. Qualitative Inquiry. 12(2):219-245. 2006</a:t>
            </a:r>
          </a:p>
          <a:p>
            <a:r>
              <a:rPr lang="de-DE" sz="2800" dirty="0"/>
              <a:t>Kästner, Apel, Don Batory. </a:t>
            </a:r>
            <a:r>
              <a:rPr lang="de-DE" sz="2800" b="1" dirty="0"/>
              <a:t>A Case Study </a:t>
            </a:r>
            <a:r>
              <a:rPr lang="de-DE" sz="2800" b="1" dirty="0" err="1"/>
              <a:t>Implementing</a:t>
            </a:r>
            <a:r>
              <a:rPr lang="de-DE" sz="2800" b="1" dirty="0"/>
              <a:t> Features </a:t>
            </a:r>
            <a:r>
              <a:rPr lang="de-DE" sz="2800" b="1" dirty="0" err="1"/>
              <a:t>Using</a:t>
            </a:r>
            <a:r>
              <a:rPr lang="de-DE" sz="2800" b="1" dirty="0"/>
              <a:t> AspectJ</a:t>
            </a:r>
            <a:r>
              <a:rPr lang="de-DE" sz="2800" dirty="0"/>
              <a:t>. In SPLC, </a:t>
            </a:r>
            <a:r>
              <a:rPr lang="de-DE" sz="2800" dirty="0" err="1"/>
              <a:t>pages</a:t>
            </a:r>
            <a:r>
              <a:rPr lang="de-DE" sz="2800" dirty="0"/>
              <a:t> 223-232. 2007.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8064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und quantitative </a:t>
            </a:r>
            <a:r>
              <a:rPr lang="en-US" dirty="0" err="1" smtClean="0"/>
              <a:t>Methoden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Kombination</a:t>
            </a:r>
            <a:r>
              <a:rPr lang="en-US" dirty="0"/>
              <a:t> </a:t>
            </a:r>
            <a:r>
              <a:rPr lang="en-US" dirty="0" err="1"/>
              <a:t>qualitativer</a:t>
            </a:r>
            <a:r>
              <a:rPr lang="en-US" dirty="0"/>
              <a:t> und </a:t>
            </a:r>
            <a:r>
              <a:rPr lang="en-US" dirty="0" err="1"/>
              <a:t>quantiativer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typisch</a:t>
            </a:r>
            <a:endParaRPr lang="de-DE" dirty="0"/>
          </a:p>
          <a:p>
            <a:endParaRPr lang="en-US" dirty="0" smtClean="0"/>
          </a:p>
          <a:p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Texten</a:t>
            </a:r>
            <a:r>
              <a:rPr lang="en-US" dirty="0" smtClean="0"/>
              <a:t>/</a:t>
            </a:r>
            <a:r>
              <a:rPr lang="en-US" dirty="0" err="1" smtClean="0"/>
              <a:t>Erfahrungen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extrahieren</a:t>
            </a:r>
            <a:endParaRPr lang="en-US" dirty="0" smtClean="0"/>
          </a:p>
          <a:p>
            <a:r>
              <a:rPr lang="en-US" dirty="0" err="1" smtClean="0"/>
              <a:t>Abstraktion</a:t>
            </a:r>
            <a:endParaRPr lang="en-US" dirty="0" smtClean="0"/>
          </a:p>
          <a:p>
            <a:r>
              <a:rPr lang="en-US" dirty="0" err="1" smtClean="0"/>
              <a:t>Quantiative</a:t>
            </a:r>
            <a:r>
              <a:rPr lang="en-US" dirty="0" smtClean="0"/>
              <a:t> </a:t>
            </a:r>
            <a:r>
              <a:rPr lang="en-US" dirty="0" err="1" smtClean="0"/>
              <a:t>Inhaltsanalyse</a:t>
            </a:r>
            <a:endParaRPr lang="en-US" dirty="0" smtClean="0"/>
          </a:p>
          <a:p>
            <a:r>
              <a:rPr lang="en-US" dirty="0" err="1" smtClean="0"/>
              <a:t>Erfordert</a:t>
            </a:r>
            <a:r>
              <a:rPr lang="en-US" dirty="0" smtClean="0"/>
              <a:t> </a:t>
            </a:r>
            <a:r>
              <a:rPr lang="en-US" dirty="0" err="1" smtClean="0"/>
              <a:t>ggf</a:t>
            </a:r>
            <a:r>
              <a:rPr lang="en-US" dirty="0" smtClean="0"/>
              <a:t>. </a:t>
            </a:r>
            <a:r>
              <a:rPr lang="en-US" dirty="0" err="1" smtClean="0"/>
              <a:t>strukturierte</a:t>
            </a:r>
            <a:r>
              <a:rPr lang="en-US" dirty="0" smtClean="0"/>
              <a:t> Interviews</a:t>
            </a:r>
          </a:p>
          <a:p>
            <a:endParaRPr lang="en-US" dirty="0"/>
          </a:p>
          <a:p>
            <a:r>
              <a:rPr lang="en-US" dirty="0" err="1" smtClean="0"/>
              <a:t>Statistische</a:t>
            </a:r>
            <a:r>
              <a:rPr lang="en-US" dirty="0" smtClean="0"/>
              <a:t> </a:t>
            </a:r>
            <a:r>
              <a:rPr lang="en-US" dirty="0" err="1" smtClean="0"/>
              <a:t>Analyse</a:t>
            </a:r>
            <a:r>
              <a:rPr lang="en-US" dirty="0" smtClean="0"/>
              <a:t> der </a:t>
            </a:r>
            <a:r>
              <a:rPr lang="en-US" dirty="0" err="1" smtClean="0"/>
              <a:t>gewonnen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285511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Zwischenevaluierung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20767879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Fallstudien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Einzelfallbeobachtungen</a:t>
            </a:r>
            <a:r>
              <a:rPr lang="en-US" dirty="0" smtClean="0"/>
              <a:t>)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4977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Fallstudie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Detaillierte</a:t>
            </a:r>
            <a:r>
              <a:rPr lang="en-US" dirty="0" smtClean="0"/>
              <a:t> </a:t>
            </a:r>
            <a:r>
              <a:rPr lang="en-US" dirty="0" err="1" smtClean="0"/>
              <a:t>Untersuchung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einzigen</a:t>
            </a:r>
            <a:r>
              <a:rPr lang="en-US" dirty="0" smtClean="0"/>
              <a:t> </a:t>
            </a:r>
            <a:r>
              <a:rPr lang="en-US" dirty="0" err="1" smtClean="0"/>
              <a:t>Beispiels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Beispiel</a:t>
            </a:r>
            <a:endParaRPr lang="en-US" dirty="0" smtClean="0"/>
          </a:p>
          <a:p>
            <a:pPr lvl="1"/>
            <a:r>
              <a:rPr lang="en-US" dirty="0" err="1" smtClean="0"/>
              <a:t>Anwenden</a:t>
            </a:r>
            <a:r>
              <a:rPr lang="en-US" dirty="0" smtClean="0"/>
              <a:t> des </a:t>
            </a:r>
            <a:r>
              <a:rPr lang="en-US" dirty="0" err="1" smtClean="0"/>
              <a:t>neuen</a:t>
            </a:r>
            <a:r>
              <a:rPr lang="en-US" dirty="0" smtClean="0"/>
              <a:t> Compilers auf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Beispielprogramm</a:t>
            </a:r>
            <a:endParaRPr lang="en-US" dirty="0" smtClean="0"/>
          </a:p>
          <a:p>
            <a:pPr lvl="1"/>
            <a:r>
              <a:rPr lang="en-US" dirty="0" err="1" smtClean="0"/>
              <a:t>Aendern</a:t>
            </a:r>
            <a:r>
              <a:rPr lang="en-US" dirty="0" smtClean="0"/>
              <a:t> der </a:t>
            </a:r>
            <a:r>
              <a:rPr lang="en-US" dirty="0" err="1" smtClean="0"/>
              <a:t>Implementierung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Programms</a:t>
            </a:r>
            <a:r>
              <a:rPr lang="en-US" dirty="0" smtClean="0"/>
              <a:t>, </a:t>
            </a:r>
            <a:r>
              <a:rPr lang="en-US" dirty="0" smtClean="0"/>
              <a:t>so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neues</a:t>
            </a:r>
            <a:r>
              <a:rPr lang="en-US" dirty="0" smtClean="0"/>
              <a:t> </a:t>
            </a:r>
            <a:r>
              <a:rPr lang="en-US" dirty="0" err="1" smtClean="0"/>
              <a:t>Designpattern</a:t>
            </a:r>
            <a:r>
              <a:rPr lang="en-US" dirty="0"/>
              <a:t> </a:t>
            </a:r>
            <a:r>
              <a:rPr lang="en-US" dirty="0" err="1" smtClean="0"/>
              <a:t>nutzt</a:t>
            </a:r>
            <a:endParaRPr lang="en-US" dirty="0" smtClean="0"/>
          </a:p>
          <a:p>
            <a:pPr lvl="1"/>
            <a:r>
              <a:rPr lang="en-US" dirty="0" err="1" smtClean="0"/>
              <a:t>Beobachten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Entwicklers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Stellen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Anfrage</a:t>
            </a:r>
            <a:r>
              <a:rPr lang="en-US" dirty="0" smtClean="0"/>
              <a:t>,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Interagieren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der IDE,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Lesen</a:t>
            </a:r>
            <a:r>
              <a:rPr lang="en-US" dirty="0" smtClean="0"/>
              <a:t> in der </a:t>
            </a:r>
            <a:r>
              <a:rPr lang="en-US" dirty="0" err="1" smtClean="0"/>
              <a:t>Hilfe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Oft </a:t>
            </a:r>
            <a:r>
              <a:rPr lang="en-US" dirty="0" err="1" smtClean="0"/>
              <a:t>Minimalanforderung</a:t>
            </a:r>
            <a:r>
              <a:rPr lang="en-US" dirty="0" smtClean="0"/>
              <a:t> an </a:t>
            </a:r>
            <a:r>
              <a:rPr lang="en-US" dirty="0" err="1" smtClean="0"/>
              <a:t>Diplom</a:t>
            </a:r>
            <a:r>
              <a:rPr lang="en-US" dirty="0" smtClean="0"/>
              <a:t>-/</a:t>
            </a:r>
            <a:r>
              <a:rPr lang="en-US" dirty="0" err="1" smtClean="0"/>
              <a:t>Masterarbeit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2411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Problems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Beobachten</a:t>
            </a:r>
            <a:r>
              <a:rPr lang="en-US" dirty="0" smtClean="0"/>
              <a:t> von </a:t>
            </a:r>
            <a:r>
              <a:rPr lang="en-US" dirty="0" err="1" smtClean="0"/>
              <a:t>Entwicklern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Lesen</a:t>
            </a:r>
            <a:r>
              <a:rPr lang="en-US" dirty="0" smtClean="0"/>
              <a:t> von </a:t>
            </a:r>
            <a:r>
              <a:rPr lang="en-US" dirty="0" err="1" smtClean="0"/>
              <a:t>Kommentaren</a:t>
            </a:r>
            <a:r>
              <a:rPr lang="en-US" dirty="0" smtClean="0"/>
              <a:t>/</a:t>
            </a:r>
            <a:r>
              <a:rPr lang="en-US" dirty="0" err="1" smtClean="0"/>
              <a:t>Hilfe</a:t>
            </a:r>
            <a:endParaRPr lang="en-US" dirty="0" smtClean="0"/>
          </a:p>
          <a:p>
            <a:pPr lvl="1"/>
            <a:r>
              <a:rPr lang="en-US" dirty="0" err="1" smtClean="0"/>
              <a:t>Aendern</a:t>
            </a:r>
            <a:r>
              <a:rPr lang="en-US" dirty="0" smtClean="0"/>
              <a:t> von </a:t>
            </a:r>
            <a:r>
              <a:rPr lang="en-US" dirty="0" err="1" smtClean="0"/>
              <a:t>fremden</a:t>
            </a:r>
            <a:r>
              <a:rPr lang="en-US" dirty="0" smtClean="0"/>
              <a:t> </a:t>
            </a:r>
            <a:r>
              <a:rPr lang="en-US" dirty="0" err="1" smtClean="0"/>
              <a:t>Quelltext</a:t>
            </a:r>
            <a:endParaRPr lang="en-US" dirty="0" smtClean="0"/>
          </a:p>
          <a:p>
            <a:pPr lvl="1"/>
            <a:r>
              <a:rPr lang="en-US" dirty="0" err="1" smtClean="0"/>
              <a:t>Formulieren</a:t>
            </a:r>
            <a:r>
              <a:rPr lang="en-US" dirty="0" smtClean="0"/>
              <a:t> von </a:t>
            </a:r>
            <a:r>
              <a:rPr lang="en-US" dirty="0" err="1" smtClean="0"/>
              <a:t>Anfragen</a:t>
            </a:r>
            <a:r>
              <a:rPr lang="en-US" dirty="0" smtClean="0"/>
              <a:t> in </a:t>
            </a:r>
            <a:r>
              <a:rPr lang="en-US" dirty="0" err="1" smtClean="0"/>
              <a:t>neuer</a:t>
            </a:r>
            <a:r>
              <a:rPr lang="en-US" dirty="0" smtClean="0"/>
              <a:t> </a:t>
            </a:r>
            <a:r>
              <a:rPr lang="en-US" dirty="0" err="1" smtClean="0"/>
              <a:t>Sprache</a:t>
            </a:r>
            <a:endParaRPr lang="en-US" dirty="0" smtClean="0"/>
          </a:p>
          <a:p>
            <a:r>
              <a:rPr lang="en-US" dirty="0" err="1" smtClean="0"/>
              <a:t>Analysieren</a:t>
            </a:r>
            <a:r>
              <a:rPr lang="en-US" dirty="0" smtClean="0"/>
              <a:t> von </a:t>
            </a:r>
            <a:r>
              <a:rPr lang="en-US" dirty="0" err="1" smtClean="0"/>
              <a:t>Quelltext</a:t>
            </a:r>
            <a:endParaRPr lang="en-US" dirty="0" smtClean="0"/>
          </a:p>
          <a:p>
            <a:pPr lvl="1"/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Fehler</a:t>
            </a:r>
            <a:r>
              <a:rPr lang="en-US" dirty="0" smtClean="0"/>
              <a:t> in Open-Source </a:t>
            </a:r>
            <a:r>
              <a:rPr lang="en-US" dirty="0" err="1" smtClean="0"/>
              <a:t>Programm</a:t>
            </a:r>
            <a:endParaRPr lang="en-US" dirty="0" smtClean="0"/>
          </a:p>
          <a:p>
            <a:pPr lvl="1"/>
            <a:r>
              <a:rPr lang="en-US" dirty="0" err="1" smtClean="0"/>
              <a:t>Kommentare</a:t>
            </a:r>
            <a:r>
              <a:rPr lang="en-US" dirty="0" smtClean="0"/>
              <a:t> in </a:t>
            </a:r>
            <a:r>
              <a:rPr lang="en-US" dirty="0" err="1" smtClean="0"/>
              <a:t>industriellem</a:t>
            </a:r>
            <a:r>
              <a:rPr lang="en-US" dirty="0" smtClean="0"/>
              <a:t> </a:t>
            </a:r>
            <a:r>
              <a:rPr lang="en-US" dirty="0" err="1" smtClean="0"/>
              <a:t>Quelltext</a:t>
            </a:r>
            <a:endParaRPr lang="en-US" dirty="0" smtClean="0"/>
          </a:p>
          <a:p>
            <a:r>
              <a:rPr lang="en-US" dirty="0" err="1" smtClean="0"/>
              <a:t>Nachgehen</a:t>
            </a:r>
            <a:r>
              <a:rPr lang="en-US" dirty="0" smtClean="0"/>
              <a:t> von </a:t>
            </a:r>
            <a:r>
              <a:rPr lang="en-US" dirty="0" err="1" smtClean="0"/>
              <a:t>Berichten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der Praxis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viel</a:t>
            </a:r>
            <a:r>
              <a:rPr lang="en-US" dirty="0" smtClean="0"/>
              <a:t> </a:t>
            </a:r>
            <a:r>
              <a:rPr lang="en-US" dirty="0" err="1" smtClean="0"/>
              <a:t>besser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0748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57</TotalTime>
  <Words>2581</Words>
  <Application>Microsoft Office PowerPoint</Application>
  <PresentationFormat>On-screen Show (4:3)</PresentationFormat>
  <Paragraphs>539</Paragraphs>
  <Slides>60</Slides>
  <Notes>9</Notes>
  <HiddenSlides>1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Origin</vt:lpstr>
      <vt:lpstr>Empirische Methoden für Informatiker Teil 4: Qualitative Untersuchungen</vt:lpstr>
      <vt:lpstr>Agenda</vt:lpstr>
      <vt:lpstr>Qualitative Methoden</vt:lpstr>
      <vt:lpstr>Oberflaechliche Abgrenzung</vt:lpstr>
      <vt:lpstr>Slide 5</vt:lpstr>
      <vt:lpstr>Qualitative und quantitative Methoden</vt:lpstr>
      <vt:lpstr>Fallstudien (Einzelfallbeobachtungen)</vt:lpstr>
      <vt:lpstr>Fallstudie</vt:lpstr>
      <vt:lpstr>Analyse eines Problems</vt:lpstr>
      <vt:lpstr>Vorteile und Grenzen einer neuen Methode</vt:lpstr>
      <vt:lpstr>Fallstudien zur Theoriebildung</vt:lpstr>
      <vt:lpstr>Fallstudien und Quantitative Methoden</vt:lpstr>
      <vt:lpstr>Beispiel: Berkeley DB</vt:lpstr>
      <vt:lpstr>Fallstudie: Aspekte fuer Produktlinien</vt:lpstr>
      <vt:lpstr>Exkurs: Produktlinien</vt:lpstr>
      <vt:lpstr>Exkurs: Bedingte Kompilierung</vt:lpstr>
      <vt:lpstr>Exkurs: Aspekt-orientierte Programmierung</vt:lpstr>
      <vt:lpstr>Exkurs: AspectJ</vt:lpstr>
      <vt:lpstr>Kontext der Fallstudie</vt:lpstr>
      <vt:lpstr>Auswahl der Fallstudie</vt:lpstr>
      <vt:lpstr>Erfahrungen und Beitrag der Fallstudie</vt:lpstr>
      <vt:lpstr>Bericht zum Vorgehen</vt:lpstr>
      <vt:lpstr>Features in Berkeley DB</vt:lpstr>
      <vt:lpstr>Beobachtungen</vt:lpstr>
      <vt:lpstr>Slide 25</vt:lpstr>
      <vt:lpstr>Diskussion</vt:lpstr>
      <vt:lpstr>Reflektion</vt:lpstr>
      <vt:lpstr>Bericht</vt:lpstr>
      <vt:lpstr>Diskussion  Vor- und Nachteile von Fallstudien</vt:lpstr>
      <vt:lpstr>Kritik an Fallstudien</vt:lpstr>
      <vt:lpstr>Lernen durch Fallstudien</vt:lpstr>
      <vt:lpstr>Fallstudien zum Falsifizieren</vt:lpstr>
      <vt:lpstr>Auswahl von Fallstudien</vt:lpstr>
      <vt:lpstr>Auswahl von Fallstudien</vt:lpstr>
      <vt:lpstr>Aufgabe</vt:lpstr>
      <vt:lpstr>Fallstudien erfordern Selbstreflektion</vt:lpstr>
      <vt:lpstr>Fallstudien zusammenfassen</vt:lpstr>
      <vt:lpstr>Zusammenfassung Fallstudien</vt:lpstr>
      <vt:lpstr>Interviews</vt:lpstr>
      <vt:lpstr>Forschungs- und Feldgespraeche</vt:lpstr>
      <vt:lpstr>Ablauf</vt:lpstr>
      <vt:lpstr>Dokumentation</vt:lpstr>
      <vt:lpstr>Andere Interviewformen</vt:lpstr>
      <vt:lpstr>Auswertung</vt:lpstr>
      <vt:lpstr>Selbstbeobachtung von Probanden beim Aufgabenloesen</vt:lpstr>
      <vt:lpstr> Tagebuch</vt:lpstr>
      <vt:lpstr>Think-Aloud-Protokolle</vt:lpstr>
      <vt:lpstr>Kritik Selbstbeobachtung</vt:lpstr>
      <vt:lpstr>Beispielfallstudien aus Papern lesen</vt:lpstr>
      <vt:lpstr>Nonreaktive Verfahren</vt:lpstr>
      <vt:lpstr>Diskussion und Zusammenfassung</vt:lpstr>
      <vt:lpstr>Diskussion Qualitativer Methoden</vt:lpstr>
      <vt:lpstr>Guetekriterien qualitativer Datenerhebung</vt:lpstr>
      <vt:lpstr>Guetekriterien qualitativer Datenanalyse</vt:lpstr>
      <vt:lpstr>Qualitativer Methoden in der Informatik</vt:lpstr>
      <vt:lpstr>User Evaluations in Software Engineering Research</vt:lpstr>
      <vt:lpstr>Zusammenfassung</vt:lpstr>
      <vt:lpstr>Aufgaben</vt:lpstr>
      <vt:lpstr>Literatur</vt:lpstr>
      <vt:lpstr>Zwischenevaluierung</vt:lpstr>
    </vt:vector>
  </TitlesOfParts>
  <Company>Uni Marburg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Empirische Methoden für Informatiker Teil 1: Die wissenschaftliche Methode</dc:title>
  <dc:creator>kaestner</dc:creator>
  <cp:lastModifiedBy>j</cp:lastModifiedBy>
  <cp:revision>109</cp:revision>
  <dcterms:created xsi:type="dcterms:W3CDTF">2012-01-14T02:32:37Z</dcterms:created>
  <dcterms:modified xsi:type="dcterms:W3CDTF">2012-01-14T03:29:48Z</dcterms:modified>
</cp:coreProperties>
</file>