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2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8" r:id="rId36"/>
    <p:sldId id="299" r:id="rId37"/>
    <p:sldId id="300" r:id="rId38"/>
    <p:sldId id="301" r:id="rId39"/>
    <p:sldId id="302" r:id="rId40"/>
    <p:sldId id="305" r:id="rId41"/>
    <p:sldId id="304" r:id="rId42"/>
    <p:sldId id="291" r:id="rId43"/>
    <p:sldId id="293" r:id="rId44"/>
    <p:sldId id="297" r:id="rId45"/>
    <p:sldId id="292" r:id="rId46"/>
    <p:sldId id="303" r:id="rId47"/>
    <p:sldId id="294" r:id="rId48"/>
    <p:sldId id="296" r:id="rId49"/>
    <p:sldId id="306" r:id="rId50"/>
    <p:sldId id="295" r:id="rId51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4450" autoAdjust="0"/>
  </p:normalViewPr>
  <p:slideViewPr>
    <p:cSldViewPr>
      <p:cViewPr varScale="1">
        <p:scale>
          <a:sx n="76" d="100"/>
          <a:sy n="76" d="100"/>
        </p:scale>
        <p:origin x="-846" y="-96"/>
      </p:cViewPr>
      <p:guideLst>
        <p:guide orient="horz" pos="3235"/>
        <p:guide pos="17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856B422-3907-44EE-A873-73AAB0FE2E5D}" type="datetimeFigureOut">
              <a:rPr lang="de-DE" smtClean="0"/>
              <a:pPr/>
              <a:t>17.12.2012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1BFE697-DE39-499E-9FF3-667D7ABEB1A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baseline="0" dirty="0" err="1" smtClean="0"/>
              <a:t>überleitung</a:t>
            </a:r>
            <a:r>
              <a:rPr lang="de-DE" baseline="0" dirty="0" smtClean="0"/>
              <a:t> zur nächste Folie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633B7-1810-6044-8E43-507A21445DFB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bessere </a:t>
            </a:r>
            <a:r>
              <a:rPr lang="de-DE" dirty="0" err="1" smtClean="0"/>
              <a:t>überschrift/kategore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633B7-1810-6044-8E43-507A21445DFB}" type="slidenum">
              <a:rPr lang="de-DE" smtClean="0"/>
              <a:pPr/>
              <a:t>37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Experimentdesign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633B7-1810-6044-8E43-507A21445DFB}" type="slidenum">
              <a:rPr lang="de-DE" smtClean="0"/>
              <a:pPr/>
              <a:t>39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ADF7-3042-4773-9950-6C5AF01EFF12}" type="datetime1">
              <a:rPr lang="de-DE" smtClean="0"/>
              <a:pPr/>
              <a:t>17.12.2012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AF7D-AA40-4EBB-A04B-9E20A0CA9A4A}" type="datetime1">
              <a:rPr lang="de-DE" smtClean="0"/>
              <a:pPr/>
              <a:t>17.12.2012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817C-5400-4CE4-9181-6E1390BE9B67}" type="datetime1">
              <a:rPr lang="de-DE" smtClean="0"/>
              <a:pPr/>
              <a:t>17.12.2012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5007-9B63-438D-A1FC-19B96D6E514D}" type="datetime1">
              <a:rPr lang="de-DE" smtClean="0"/>
              <a:pPr/>
              <a:t>17.12.2012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F37B-BAD2-42F9-B5C4-FA7213AC0AEF}" type="datetime1">
              <a:rPr lang="de-DE" smtClean="0"/>
              <a:pPr/>
              <a:t>17.12.2012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D867-038E-4599-AF6A-9C66919EF6B9}" type="datetime1">
              <a:rPr lang="de-DE" smtClean="0"/>
              <a:pPr/>
              <a:t>17.12.2012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A961-5EA6-4636-973D-C6260D966FA5}" type="datetime1">
              <a:rPr lang="de-DE" smtClean="0"/>
              <a:pPr/>
              <a:t>17.12.2012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559D-1F60-49B2-B1D4-1556F2C2D5AC}" type="datetime1">
              <a:rPr lang="de-DE" smtClean="0"/>
              <a:pPr/>
              <a:t>17.12.2012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5F61-B871-49E3-B29B-993301D5507B}" type="datetime1">
              <a:rPr lang="de-DE" smtClean="0"/>
              <a:pPr/>
              <a:t>17.12.2012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142852"/>
            <a:ext cx="8864356" cy="145500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6215074" y="500042"/>
            <a:ext cx="2928926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3C7C-16D5-4F60-B48E-73AD8B3860E9}" type="datetime1">
              <a:rPr lang="de-DE" smtClean="0"/>
              <a:pPr/>
              <a:t>17.12.2012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73E34D82-0F04-4849-B22A-23DF347BB416}" type="datetime1">
              <a:rPr lang="de-DE" smtClean="0"/>
              <a:pPr/>
              <a:t>17.12.2012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FC45F9FA-5B09-47C5-BAC6-F4BCE90E2307}" type="datetime1">
              <a:rPr lang="de-DE" smtClean="0"/>
              <a:pPr/>
              <a:t>17.12.2012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7F82B6D9-094A-4CDE-A2B3-C2CFDC6D35BE}" type="datetime1">
              <a:rPr lang="de-DE" smtClean="0"/>
              <a:pPr/>
              <a:t>17.12.2012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8B5E-276D-4756-B7BA-802E6EDA6E6D}" type="datetime1">
              <a:rPr lang="de-DE" smtClean="0"/>
              <a:pPr/>
              <a:t>17.12.2012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3E7-9E23-42E4-A6B9-BDB64C2BF42A}" type="datetime1">
              <a:rPr lang="de-DE" smtClean="0"/>
              <a:pPr/>
              <a:t>17.12.2012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7773-0770-4100-9A8D-AD9756A1C006}" type="datetime1">
              <a:rPr lang="de-DE" smtClean="0"/>
              <a:pPr/>
              <a:t>17.12.2012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FE844-AAB9-4EBE-BE4B-C9251C9880D8}" type="datetime1">
              <a:rPr lang="de-DE" smtClean="0"/>
              <a:pPr/>
              <a:t>17.12.2012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4" r:id="rId4"/>
    <p:sldLayoutId id="2147483662" r:id="rId5"/>
    <p:sldLayoutId id="2147483663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Qualitative Methoden</a:t>
            </a:r>
            <a:endParaRPr lang="en-US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Evaluieren neuer Methoden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Vom Autor selbst auf eigenem Beispiel</a:t>
            </a:r>
          </a:p>
          <a:p>
            <a:r>
              <a:rPr lang="de-DE" smtClean="0"/>
              <a:t>Vom Autor selbst auf bestehendem Beispiel</a:t>
            </a:r>
          </a:p>
          <a:p>
            <a:r>
              <a:rPr lang="de-DE" smtClean="0"/>
              <a:t>Von Drittem auf eigenem Beispiel</a:t>
            </a:r>
          </a:p>
          <a:p>
            <a:r>
              <a:rPr lang="de-DE" smtClean="0"/>
              <a:t>Von Drittem auf bestehendem Beispiel</a:t>
            </a:r>
          </a:p>
          <a:p>
            <a:r>
              <a:rPr lang="de-DE" smtClean="0"/>
              <a:t>Von neutralem Dritten auf bestehendem Beispiel</a:t>
            </a:r>
          </a:p>
          <a:p>
            <a:r>
              <a:rPr lang="en-US" smtClean="0"/>
              <a:t>Kontrolliertes Experiment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Pfeil nach unten 4"/>
          <p:cNvSpPr/>
          <p:nvPr/>
        </p:nvSpPr>
        <p:spPr>
          <a:xfrm>
            <a:off x="8215338" y="1698627"/>
            <a:ext cx="714348" cy="38735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i.d.R. Höhere Objektivität und Validität</a:t>
            </a:r>
            <a:endParaRPr 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Fallstudien zur Theoriebildung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Pilotstudie, Erkundungsexperiment</a:t>
            </a:r>
          </a:p>
          <a:p>
            <a:r>
              <a:rPr lang="de-DE" smtClean="0"/>
              <a:t>In frühen Phasen der Untersuchung</a:t>
            </a:r>
          </a:p>
          <a:p>
            <a:r>
              <a:rPr lang="de-DE" smtClean="0"/>
              <a:t>Zum Bilden von Theorien (die dann z.B. quantitativ </a:t>
            </a:r>
            <a:r>
              <a:rPr lang="en-US" smtClean="0"/>
              <a:t>untersucht werden)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Fallstudien und Quantitative Methoden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Innerhalb einer Fallstudie Messungen möglich</a:t>
            </a:r>
          </a:p>
          <a:p>
            <a:pPr lvl="1"/>
            <a:r>
              <a:rPr lang="de-DE" smtClean="0"/>
              <a:t>z.B. Geschwindigkeitsvorteil durch neuen Datenbankindex</a:t>
            </a:r>
          </a:p>
          <a:p>
            <a:pPr lvl="1"/>
            <a:r>
              <a:rPr lang="de-DE" smtClean="0"/>
              <a:t>Inferenzstatistik für Hypothesen über diesen Fall</a:t>
            </a:r>
          </a:p>
          <a:p>
            <a:endParaRPr lang="de-DE" smtClean="0"/>
          </a:p>
          <a:p>
            <a:r>
              <a:rPr lang="de-DE" smtClean="0"/>
              <a:t>Kein Schluss auf allgemeine Fälle (externe Validität)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Nehmen Sie zu folgenden Aussagen Stellung:</a:t>
            </a:r>
          </a:p>
          <a:p>
            <a:pPr lvl="1"/>
            <a:r>
              <a:rPr lang="en-US" smtClean="0"/>
              <a:t>Theoretisches Wissen ist wertvoller als praktisches Wissen</a:t>
            </a:r>
          </a:p>
          <a:p>
            <a:pPr lvl="1"/>
            <a:r>
              <a:rPr lang="en-US" smtClean="0"/>
              <a:t>Man kann nicht von einem Fall verallgemeinern; daher sind Fallstudien sinnlos für Wissenschaft</a:t>
            </a:r>
          </a:p>
          <a:p>
            <a:pPr lvl="1"/>
            <a:r>
              <a:rPr lang="en-US" smtClean="0"/>
              <a:t>Fallstudien sind gut, um Hypothesen zu generieren, aber zum Überprüfen sind andere Methoden besser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Beispiel: Aspekte für Produktlinien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1003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86314" y="1484313"/>
            <a:ext cx="4143404" cy="470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hteck 5"/>
          <p:cNvSpPr/>
          <p:nvPr/>
        </p:nvSpPr>
        <p:spPr>
          <a:xfrm>
            <a:off x="428596" y="2714620"/>
            <a:ext cx="621193" cy="2301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Hair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500166" y="2714620"/>
            <a:ext cx="887420" cy="2301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Gender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000364" y="2714620"/>
            <a:ext cx="665565" cy="2301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Body</a:t>
            </a:r>
            <a:endParaRPr lang="de-DE">
              <a:solidFill>
                <a:schemeClr val="tx1"/>
              </a:solidFill>
            </a:endParaRPr>
          </a:p>
        </p:txBody>
      </p:sp>
      <p:pic>
        <p:nvPicPr>
          <p:cNvPr id="9" name="Grafik 8" descr="LEGO-Kopf_Jun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28" y="3159124"/>
            <a:ext cx="352215" cy="412752"/>
          </a:xfrm>
          <a:prstGeom prst="rect">
            <a:avLst/>
          </a:prstGeom>
        </p:spPr>
      </p:pic>
      <p:pic>
        <p:nvPicPr>
          <p:cNvPr id="10" name="Grafik 9" descr="LEGO-Kopf_Maedche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0232" y="3214686"/>
            <a:ext cx="331611" cy="341867"/>
          </a:xfrm>
          <a:prstGeom prst="rect">
            <a:avLst/>
          </a:prstGeom>
        </p:spPr>
      </p:pic>
      <p:pic>
        <p:nvPicPr>
          <p:cNvPr id="11" name="Grafik 10" descr="legoLuk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282" y="3714752"/>
            <a:ext cx="729544" cy="443449"/>
          </a:xfrm>
          <a:prstGeom prst="rect">
            <a:avLst/>
          </a:prstGeom>
        </p:spPr>
      </p:pic>
      <p:pic>
        <p:nvPicPr>
          <p:cNvPr id="12" name="Grafik 11" descr="legoLeia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0100" y="3714752"/>
            <a:ext cx="663222" cy="464876"/>
          </a:xfrm>
          <a:prstGeom prst="rect">
            <a:avLst/>
          </a:prstGeom>
        </p:spPr>
      </p:pic>
      <p:pic>
        <p:nvPicPr>
          <p:cNvPr id="13" name="Inhaltsplatzhalter 8" descr="redUniformHeadles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14612" y="3786190"/>
            <a:ext cx="668657" cy="724378"/>
          </a:xfrm>
          <a:prstGeom prst="rect">
            <a:avLst/>
          </a:prstGeom>
        </p:spPr>
      </p:pic>
      <p:pic>
        <p:nvPicPr>
          <p:cNvPr id="14" name="Grafik 13" descr="blueUniform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71868" y="3786190"/>
            <a:ext cx="660404" cy="729544"/>
          </a:xfrm>
          <a:prstGeom prst="rect">
            <a:avLst/>
          </a:prstGeom>
        </p:spPr>
      </p:pic>
      <p:pic>
        <p:nvPicPr>
          <p:cNvPr id="15" name="Grafik 14" descr="greenUniformHeadles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71670" y="3714752"/>
            <a:ext cx="628795" cy="709851"/>
          </a:xfrm>
          <a:prstGeom prst="rect">
            <a:avLst/>
          </a:prstGeom>
        </p:spPr>
      </p:pic>
      <p:cxnSp>
        <p:nvCxnSpPr>
          <p:cNvPr id="16" name="Gerade Verbindung 15"/>
          <p:cNvCxnSpPr>
            <a:stCxn id="6" idx="2"/>
            <a:endCxn id="11" idx="0"/>
          </p:cNvCxnSpPr>
          <p:nvPr/>
        </p:nvCxnSpPr>
        <p:spPr>
          <a:xfrm rot="5400000">
            <a:off x="274146" y="3249705"/>
            <a:ext cx="769956" cy="160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6" idx="2"/>
            <a:endCxn id="12" idx="0"/>
          </p:cNvCxnSpPr>
          <p:nvPr/>
        </p:nvCxnSpPr>
        <p:spPr>
          <a:xfrm rot="16200000" flipH="1">
            <a:off x="650474" y="3033515"/>
            <a:ext cx="769956" cy="592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7" idx="2"/>
            <a:endCxn id="10" idx="0"/>
          </p:cNvCxnSpPr>
          <p:nvPr/>
        </p:nvCxnSpPr>
        <p:spPr>
          <a:xfrm rot="16200000" flipH="1">
            <a:off x="1920012" y="2968660"/>
            <a:ext cx="269890" cy="222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7" idx="2"/>
            <a:endCxn id="9" idx="0"/>
          </p:cNvCxnSpPr>
          <p:nvPr/>
        </p:nvCxnSpPr>
        <p:spPr>
          <a:xfrm rot="5400000">
            <a:off x="1667192" y="2882440"/>
            <a:ext cx="214328" cy="33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8" idx="2"/>
            <a:endCxn id="15" idx="0"/>
          </p:cNvCxnSpPr>
          <p:nvPr/>
        </p:nvCxnSpPr>
        <p:spPr>
          <a:xfrm rot="5400000">
            <a:off x="2474630" y="2856235"/>
            <a:ext cx="769956" cy="947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8" idx="2"/>
            <a:endCxn id="13" idx="0"/>
          </p:cNvCxnSpPr>
          <p:nvPr/>
        </p:nvCxnSpPr>
        <p:spPr>
          <a:xfrm rot="5400000">
            <a:off x="2770347" y="3223390"/>
            <a:ext cx="841394" cy="28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8" idx="2"/>
            <a:endCxn id="14" idx="0"/>
          </p:cNvCxnSpPr>
          <p:nvPr/>
        </p:nvCxnSpPr>
        <p:spPr>
          <a:xfrm rot="16200000" flipH="1">
            <a:off x="3196911" y="3081031"/>
            <a:ext cx="841394" cy="56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428596" y="1484313"/>
            <a:ext cx="931791" cy="2301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Officer</a:t>
            </a:r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4" name="Gerade Verbindung 23"/>
          <p:cNvCxnSpPr>
            <a:stCxn id="23" idx="2"/>
            <a:endCxn id="8" idx="0"/>
          </p:cNvCxnSpPr>
          <p:nvPr/>
        </p:nvCxnSpPr>
        <p:spPr>
          <a:xfrm rot="16200000" flipH="1">
            <a:off x="1613754" y="995226"/>
            <a:ext cx="1000131" cy="2438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23" idx="2"/>
            <a:endCxn id="7" idx="0"/>
          </p:cNvCxnSpPr>
          <p:nvPr/>
        </p:nvCxnSpPr>
        <p:spPr>
          <a:xfrm rot="16200000" flipH="1">
            <a:off x="919119" y="1689862"/>
            <a:ext cx="1000131" cy="1049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3" idx="2"/>
            <a:endCxn id="6" idx="0"/>
          </p:cNvCxnSpPr>
          <p:nvPr/>
        </p:nvCxnSpPr>
        <p:spPr>
          <a:xfrm rot="5400000">
            <a:off x="316778" y="2136905"/>
            <a:ext cx="1000131" cy="15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 descr="legoBoyHa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43095" y="5018885"/>
            <a:ext cx="353573" cy="462767"/>
          </a:xfrm>
          <a:prstGeom prst="rect">
            <a:avLst/>
          </a:prstGeom>
        </p:spPr>
      </p:pic>
      <p:pic>
        <p:nvPicPr>
          <p:cNvPr id="28" name="Grafik 27" descr="legoGirlLeia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3121" y="5095887"/>
            <a:ext cx="321293" cy="365106"/>
          </a:xfrm>
          <a:prstGeom prst="rect">
            <a:avLst/>
          </a:prstGeom>
        </p:spPr>
      </p:pic>
      <p:pic>
        <p:nvPicPr>
          <p:cNvPr id="29" name="Grafik 28" descr="blueUniform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5786" y="5429264"/>
            <a:ext cx="520952" cy="575492"/>
          </a:xfrm>
          <a:prstGeom prst="rect">
            <a:avLst/>
          </a:prstGeom>
        </p:spPr>
      </p:pic>
      <p:pic>
        <p:nvPicPr>
          <p:cNvPr id="30" name="Grafik 29" descr="greenUniformHeadless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28794" y="5429264"/>
            <a:ext cx="548433" cy="619129"/>
          </a:xfrm>
          <a:prstGeom prst="rect">
            <a:avLst/>
          </a:prstGeom>
        </p:spPr>
      </p:pic>
      <p:pic>
        <p:nvPicPr>
          <p:cNvPr id="31" name="Grafik 30" descr="LEGO-Kopf_Junge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038464" y="5019686"/>
            <a:ext cx="344597" cy="403825"/>
          </a:xfrm>
          <a:prstGeom prst="rect">
            <a:avLst/>
          </a:prstGeom>
        </p:spPr>
      </p:pic>
      <p:pic>
        <p:nvPicPr>
          <p:cNvPr id="32" name="Inhaltsplatzhalter 8" descr="redUniformHeadless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28926" y="5357826"/>
            <a:ext cx="597630" cy="647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6185" y="3500438"/>
            <a:ext cx="6676211" cy="234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Aspekt-orientierte Programmierung (AOP)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86188"/>
          </a:xfrm>
        </p:spPr>
        <p:txBody>
          <a:bodyPr/>
          <a:lstStyle/>
          <a:p>
            <a:r>
              <a:rPr lang="de-DE" smtClean="0"/>
              <a:t>Modularisierung von einem querschneidenen Belang in </a:t>
            </a:r>
            <a:r>
              <a:rPr lang="en-US" smtClean="0"/>
              <a:t>einem Aspekt</a:t>
            </a:r>
          </a:p>
          <a:p>
            <a:r>
              <a:rPr lang="de-DE" smtClean="0"/>
              <a:t>Dieser Aspekt beschreibt die Änderungen dieses Belangs </a:t>
            </a:r>
            <a:r>
              <a:rPr lang="en-US" smtClean="0"/>
              <a:t>in der restlichen Software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Aspekte für Produktlinien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Ausgangspunkt</a:t>
            </a:r>
          </a:p>
          <a:p>
            <a:pPr lvl="1"/>
            <a:r>
              <a:rPr lang="de-DE" smtClean="0"/>
              <a:t>Forscher schlugen AOP fuer Produktlinien vor</a:t>
            </a:r>
          </a:p>
          <a:p>
            <a:pPr lvl="1"/>
            <a:r>
              <a:rPr lang="en-US" smtClean="0"/>
              <a:t>viele Publikationen, wenig Erfahrung</a:t>
            </a:r>
          </a:p>
          <a:p>
            <a:pPr lvl="1"/>
            <a:r>
              <a:rPr lang="en-US" smtClean="0"/>
              <a:t>keine grossen Beispiele</a:t>
            </a:r>
          </a:p>
          <a:p>
            <a:r>
              <a:rPr lang="en-US" smtClean="0"/>
              <a:t>Idee</a:t>
            </a:r>
          </a:p>
          <a:p>
            <a:pPr lvl="1"/>
            <a:r>
              <a:rPr lang="de-DE" smtClean="0"/>
              <a:t>Umsetzen einer praktischen AOP Produktlinie</a:t>
            </a:r>
          </a:p>
          <a:p>
            <a:pPr lvl="1"/>
            <a:r>
              <a:rPr lang="de-DE" smtClean="0"/>
              <a:t>Zerlegung eines bestehenden Systems (statt Neuentwicklung)</a:t>
            </a:r>
          </a:p>
          <a:p>
            <a:pPr lvl="1"/>
            <a:r>
              <a:rPr lang="en-US" smtClean="0"/>
              <a:t>Dadurch Realismus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214810" y="5500702"/>
            <a:ext cx="4786346" cy="85725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ysClr val="windowText" lastClr="000000"/>
                </a:solidFill>
              </a:rPr>
              <a:t>Kästner, Apel, Don Batory. </a:t>
            </a:r>
            <a:r>
              <a:rPr lang="en-US" b="1" smtClean="0">
                <a:solidFill>
                  <a:sysClr val="windowText" lastClr="000000"/>
                </a:solidFill>
              </a:rPr>
              <a:t>A Case Study</a:t>
            </a:r>
          </a:p>
          <a:p>
            <a:r>
              <a:rPr lang="en-US" b="1" smtClean="0">
                <a:solidFill>
                  <a:sysClr val="windowText" lastClr="000000"/>
                </a:solidFill>
              </a:rPr>
              <a:t>Implementing Features Using AspectJ. In SPLC,</a:t>
            </a:r>
          </a:p>
          <a:p>
            <a:r>
              <a:rPr lang="en-US" smtClean="0">
                <a:solidFill>
                  <a:sysClr val="windowText" lastClr="000000"/>
                </a:solidFill>
              </a:rPr>
              <a:t>pages 223-232. 2007.</a:t>
            </a:r>
            <a:endParaRPr 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Auswahl der Fallstudie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Ein einziges Projekt: </a:t>
            </a:r>
            <a:r>
              <a:rPr lang="de-DE" b="1" smtClean="0"/>
              <a:t>Berkeley DB Java Edition</a:t>
            </a:r>
          </a:p>
          <a:p>
            <a:r>
              <a:rPr lang="en-US" smtClean="0"/>
              <a:t>Eingebetette Datenbank</a:t>
            </a:r>
          </a:p>
          <a:p>
            <a:r>
              <a:rPr lang="en-US" smtClean="0"/>
              <a:t>Wohlbekannte Domäne</a:t>
            </a:r>
          </a:p>
          <a:p>
            <a:r>
              <a:rPr lang="de-DE" smtClean="0"/>
              <a:t>Realistische Größe (ca. 84K Codezeilen, 300 Klassen), </a:t>
            </a:r>
            <a:r>
              <a:rPr lang="en-US" smtClean="0"/>
              <a:t>aber nicht zu gross</a:t>
            </a:r>
          </a:p>
          <a:p>
            <a:r>
              <a:rPr lang="de-DE" smtClean="0"/>
              <a:t>Realistisch als Produktlinie benutzbar (eingebetette </a:t>
            </a:r>
            <a:r>
              <a:rPr lang="en-US" smtClean="0"/>
              <a:t>Systeme)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Beobachtungen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Neue Sprachkonstrukte kaum verwendet</a:t>
            </a:r>
          </a:p>
          <a:p>
            <a:r>
              <a:rPr lang="en-US" smtClean="0"/>
              <a:t>Wenig querschneidende Belange</a:t>
            </a:r>
          </a:p>
          <a:p>
            <a:r>
              <a:rPr lang="en-US" smtClean="0"/>
              <a:t>Fragilität</a:t>
            </a:r>
          </a:p>
          <a:p>
            <a:r>
              <a:rPr lang="en-US" smtClean="0"/>
              <a:t>Lesbarkeit und Verständlichkeit</a:t>
            </a:r>
          </a:p>
          <a:p>
            <a:r>
              <a:rPr lang="en-US" smtClean="0"/>
              <a:t>Diverse Argumente, weitgehend subjektiv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Reflektion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Für diesen Fall ist AOP ungeeignet</a:t>
            </a:r>
          </a:p>
          <a:p>
            <a:r>
              <a:rPr lang="en-US" smtClean="0"/>
              <a:t>Nur einziger Fall, aber realistisch</a:t>
            </a:r>
          </a:p>
          <a:p>
            <a:r>
              <a:rPr lang="en-US" smtClean="0"/>
              <a:t>Keine statistischen Tests oder Vergleiche</a:t>
            </a:r>
          </a:p>
          <a:p>
            <a:r>
              <a:rPr lang="en-US" smtClean="0"/>
              <a:t>Widerlegt Hypothese, dass Aspekte geeignet sind für Produktlinien</a:t>
            </a:r>
          </a:p>
          <a:p>
            <a:r>
              <a:rPr lang="en-US" smtClean="0"/>
              <a:t>Teils subjektiv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Überblick</a:t>
            </a:r>
            <a:endParaRPr lang="en-US"/>
          </a:p>
        </p:txBody>
      </p:sp>
      <p:cxnSp>
        <p:nvCxnSpPr>
          <p:cNvPr id="5" name="Gerade Verbindung 4"/>
          <p:cNvCxnSpPr>
            <a:endCxn id="3" idx="3"/>
          </p:cNvCxnSpPr>
          <p:nvPr/>
        </p:nvCxnSpPr>
        <p:spPr>
          <a:xfrm rot="10800000" flipH="1">
            <a:off x="457200" y="3863182"/>
            <a:ext cx="822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endCxn id="3" idx="0"/>
          </p:cNvCxnSpPr>
          <p:nvPr/>
        </p:nvCxnSpPr>
        <p:spPr>
          <a:xfrm rot="5400000" flipH="1">
            <a:off x="2309018" y="3863182"/>
            <a:ext cx="452596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links und rechts 8"/>
          <p:cNvSpPr/>
          <p:nvPr/>
        </p:nvSpPr>
        <p:spPr>
          <a:xfrm>
            <a:off x="785786" y="1357298"/>
            <a:ext cx="7929618" cy="78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Mensch--Technisch</a:t>
            </a:r>
            <a:endParaRPr lang="en-US"/>
          </a:p>
        </p:txBody>
      </p:sp>
      <p:sp>
        <p:nvSpPr>
          <p:cNvPr id="10" name="Pfeil nach oben und unten 9"/>
          <p:cNvSpPr/>
          <p:nvPr/>
        </p:nvSpPr>
        <p:spPr>
          <a:xfrm>
            <a:off x="357158" y="1785926"/>
            <a:ext cx="785818" cy="43577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mtClean="0"/>
              <a:t>Qualitativ---Quantitativ</a:t>
            </a:r>
            <a:endParaRPr lang="en-US"/>
          </a:p>
        </p:txBody>
      </p:sp>
      <p:sp>
        <p:nvSpPr>
          <p:cNvPr id="11" name="Wolke 10"/>
          <p:cNvSpPr/>
          <p:nvPr/>
        </p:nvSpPr>
        <p:spPr>
          <a:xfrm>
            <a:off x="1357290" y="2071678"/>
            <a:ext cx="2428892" cy="14287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Kontrollierte Experimente mit Probanden</a:t>
            </a:r>
            <a:endParaRPr lang="en-US"/>
          </a:p>
        </p:txBody>
      </p:sp>
      <p:sp>
        <p:nvSpPr>
          <p:cNvPr id="12" name="Wolke 11"/>
          <p:cNvSpPr/>
          <p:nvPr/>
        </p:nvSpPr>
        <p:spPr>
          <a:xfrm>
            <a:off x="7143768" y="2928934"/>
            <a:ext cx="1500198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Performance</a:t>
            </a:r>
            <a:endParaRPr lang="en-US"/>
          </a:p>
        </p:txBody>
      </p:sp>
      <p:sp>
        <p:nvSpPr>
          <p:cNvPr id="13" name="Wolke 12"/>
          <p:cNvSpPr/>
          <p:nvPr/>
        </p:nvSpPr>
        <p:spPr>
          <a:xfrm>
            <a:off x="5500694" y="1857364"/>
            <a:ext cx="1785950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Zeitreihenanalysen</a:t>
            </a:r>
            <a:endParaRPr lang="en-US"/>
          </a:p>
        </p:txBody>
      </p:sp>
      <p:sp>
        <p:nvSpPr>
          <p:cNvPr id="14" name="Wolke 13"/>
          <p:cNvSpPr/>
          <p:nvPr/>
        </p:nvSpPr>
        <p:spPr>
          <a:xfrm>
            <a:off x="1000100" y="5286388"/>
            <a:ext cx="207170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Think-Aloud Protokolle</a:t>
            </a:r>
            <a:endParaRPr lang="en-US"/>
          </a:p>
        </p:txBody>
      </p:sp>
      <p:sp>
        <p:nvSpPr>
          <p:cNvPr id="15" name="Wolke 14"/>
          <p:cNvSpPr/>
          <p:nvPr/>
        </p:nvSpPr>
        <p:spPr>
          <a:xfrm>
            <a:off x="2786050" y="3786190"/>
            <a:ext cx="1643074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Interview</a:t>
            </a:r>
            <a:endParaRPr lang="en-US"/>
          </a:p>
        </p:txBody>
      </p:sp>
      <p:sp>
        <p:nvSpPr>
          <p:cNvPr id="16" name="Wolke 15"/>
          <p:cNvSpPr/>
          <p:nvPr/>
        </p:nvSpPr>
        <p:spPr>
          <a:xfrm>
            <a:off x="928662" y="3714752"/>
            <a:ext cx="2000264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Fragebögen</a:t>
            </a:r>
            <a:endParaRPr lang="en-US"/>
          </a:p>
        </p:txBody>
      </p:sp>
      <p:sp>
        <p:nvSpPr>
          <p:cNvPr id="17" name="Wolke 16"/>
          <p:cNvSpPr/>
          <p:nvPr/>
        </p:nvSpPr>
        <p:spPr>
          <a:xfrm>
            <a:off x="7143768" y="3929066"/>
            <a:ext cx="1500198" cy="71438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Beweise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Wolke 21"/>
          <p:cNvSpPr/>
          <p:nvPr/>
        </p:nvSpPr>
        <p:spPr>
          <a:xfrm>
            <a:off x="3500430" y="4929198"/>
            <a:ext cx="2071702" cy="428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Fallstudien</a:t>
            </a:r>
            <a:endParaRPr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Diskutieren Sie, in wie weit die Ergebnisse der Fallstudie nützlich sind</a:t>
            </a:r>
          </a:p>
          <a:p>
            <a:r>
              <a:rPr lang="en-US" smtClean="0"/>
              <a:t>Was hätten Sie anders gemacht?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Kritik an Fallstudien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Unkontrolliert und subjektiv -&gt; unzuverlässig</a:t>
            </a:r>
          </a:p>
          <a:p>
            <a:r>
              <a:rPr lang="de-DE" smtClean="0"/>
              <a:t>Tendenz zur Bestätigung bestehender Hypothesen</a:t>
            </a:r>
          </a:p>
          <a:p>
            <a:r>
              <a:rPr lang="en-US" smtClean="0"/>
              <a:t>Nicht verallgemeinerbar</a:t>
            </a:r>
          </a:p>
          <a:p>
            <a:r>
              <a:rPr lang="en-US" smtClean="0"/>
              <a:t>Viele Details, schwer zusammenfassbar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Lernen durch Fallstudien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smtClean="0"/>
              <a:t>Betrachten eines Problems im Kontext</a:t>
            </a:r>
          </a:p>
          <a:p>
            <a:r>
              <a:rPr lang="en-US" smtClean="0"/>
              <a:t>Lernen aus Einzelfällen</a:t>
            </a:r>
          </a:p>
          <a:p>
            <a:pPr lvl="1"/>
            <a:r>
              <a:rPr lang="en-US" smtClean="0"/>
              <a:t>Regel-Lernen für Einsteigerlevel</a:t>
            </a:r>
          </a:p>
          <a:p>
            <a:pPr lvl="1"/>
            <a:r>
              <a:rPr lang="en-US" smtClean="0"/>
              <a:t>Experten durch praktische Erfahrung</a:t>
            </a:r>
          </a:p>
          <a:p>
            <a:pPr lvl="1"/>
            <a:r>
              <a:rPr lang="en-US" smtClean="0"/>
              <a:t>Probleme wirklich verstehen (learning by doing)</a:t>
            </a:r>
          </a:p>
          <a:p>
            <a:r>
              <a:rPr lang="en-US" smtClean="0"/>
              <a:t>Realistische Details</a:t>
            </a:r>
          </a:p>
          <a:p>
            <a:r>
              <a:rPr lang="de-DE" smtClean="0"/>
              <a:t>Nicht abstrahiert/simplifiziert auf einfache Modelle</a:t>
            </a:r>
          </a:p>
          <a:p>
            <a:r>
              <a:rPr lang="en-US" smtClean="0"/>
              <a:t>Verhindert “Elfenbeinturm-Forschung”</a:t>
            </a:r>
          </a:p>
          <a:p>
            <a:endParaRPr lang="de-DE" smtClean="0"/>
          </a:p>
          <a:p>
            <a:r>
              <a:rPr lang="de-DE" smtClean="0"/>
              <a:t>Beweis kaum möglich, aber lernen aus Erfahrungen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Fallstudie zum Falsifizieren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mtClean="0"/>
              <a:t>Fallstudie kann eine Hypothese falsifizieren</a:t>
            </a:r>
          </a:p>
          <a:p>
            <a:r>
              <a:rPr lang="de-DE" smtClean="0"/>
              <a:t>Gut gewähltes Beispiel kann reichen ("Wenn schon einfache Beispiele nicht klappen…")</a:t>
            </a:r>
          </a:p>
          <a:p>
            <a:endParaRPr lang="en-US" smtClean="0"/>
          </a:p>
          <a:p>
            <a:r>
              <a:rPr lang="en-US" smtClean="0"/>
              <a:t>Beispiel</a:t>
            </a:r>
          </a:p>
          <a:p>
            <a:pPr lvl="1"/>
            <a:r>
              <a:rPr lang="de-DE" smtClean="0"/>
              <a:t>Galileo Schwerkraftexperiment mit Fallbeispiel (Feder vs. Blei) </a:t>
            </a:r>
            <a:r>
              <a:rPr lang="en-US" smtClean="0"/>
              <a:t>statt Experimentserie</a:t>
            </a:r>
          </a:p>
          <a:p>
            <a:pPr lvl="1"/>
            <a:r>
              <a:rPr lang="de-DE" smtClean="0"/>
              <a:t>AOP für bekannte nichttriviale querschneidende Belange in </a:t>
            </a:r>
            <a:r>
              <a:rPr lang="en-US" smtClean="0"/>
              <a:t>Datenbanken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Auswahl von Fällen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519084" y="1671625"/>
          <a:ext cx="2195528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5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ysClr val="windowText" lastClr="000000"/>
                          </a:solidFill>
                        </a:rPr>
                        <a:t>Auswahl</a:t>
                      </a:r>
                      <a:endParaRPr 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Zufall</a:t>
                      </a:r>
                    </a:p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Extremer Fall</a:t>
                      </a:r>
                    </a:p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Maximale Variation</a:t>
                      </a:r>
                    </a:p>
                    <a:p>
                      <a:endParaRPr lang="en-US" b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Kritischer Fall</a:t>
                      </a:r>
                    </a:p>
                    <a:p>
                      <a:endParaRPr lang="en-US" b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Paradigmatisch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714612" y="1671625"/>
          <a:ext cx="219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5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ysClr val="windowText" lastClr="000000"/>
                          </a:solidFill>
                        </a:rPr>
                        <a:t>Begründung</a:t>
                      </a:r>
                      <a:endParaRPr 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/>
        </p:nvGraphicFramePr>
        <p:xfrm>
          <a:off x="2714612" y="2043103"/>
          <a:ext cx="42862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Reduziert</a:t>
                      </a:r>
                      <a:r>
                        <a:rPr lang="en-US" b="0" baseline="0" smtClean="0">
                          <a:solidFill>
                            <a:sysClr val="windowText" lastClr="000000"/>
                          </a:solidFill>
                        </a:rPr>
                        <a:t> Voreingenommenheit; eher verallgemeinerbar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/>
        </p:nvGraphicFramePr>
        <p:xfrm>
          <a:off x="2714612" y="2662232"/>
          <a:ext cx="542928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928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smtClean="0">
                          <a:solidFill>
                            <a:sysClr val="windowText" lastClr="000000"/>
                          </a:solidFill>
                        </a:rPr>
                        <a:t>Ungewöhnlicher Fall; besonders problematisch oder</a:t>
                      </a:r>
                    </a:p>
                    <a:p>
                      <a:r>
                        <a:rPr lang="de-DE" b="0" smtClean="0">
                          <a:solidFill>
                            <a:sysClr val="windowText" lastClr="000000"/>
                          </a:solidFill>
                        </a:rPr>
                        <a:t>besonders geeignet; Verdeutlicht</a:t>
                      </a:r>
                      <a:r>
                        <a:rPr lang="de-DE" b="0" baseline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smtClean="0">
                          <a:solidFill>
                            <a:sysClr val="windowText" lastClr="000000"/>
                          </a:solidFill>
                        </a:rPr>
                        <a:t>einen Punkt sehr stark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/>
        </p:nvGraphicFramePr>
        <p:xfrm>
          <a:off x="2714612" y="3324224"/>
          <a:ext cx="542928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928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smtClean="0">
                          <a:solidFill>
                            <a:sysClr val="windowText" lastClr="000000"/>
                          </a:solidFill>
                        </a:rPr>
                        <a:t>Mehre sehr unterschiedliche Fälle (z.B. drei Fälle die</a:t>
                      </a:r>
                    </a:p>
                    <a:p>
                      <a:r>
                        <a:rPr lang="de-DE" b="0" smtClean="0">
                          <a:solidFill>
                            <a:sysClr val="windowText" lastClr="000000"/>
                          </a:solidFill>
                        </a:rPr>
                        <a:t>sich durch Größe/Sprache/Erfahrung unterscheiden)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2714612" y="3952885"/>
          <a:ext cx="542928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928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smtClean="0">
                          <a:solidFill>
                            <a:sysClr val="windowText" lastClr="000000"/>
                          </a:solidFill>
                        </a:rPr>
                        <a:t>Erlaubt Schlussfolgerungen wie: “Wenn es hier (nicht)</a:t>
                      </a:r>
                    </a:p>
                    <a:p>
                      <a:r>
                        <a:rPr lang="de-DE" b="0" smtClean="0">
                          <a:solidFill>
                            <a:sysClr val="windowText" lastClr="000000"/>
                          </a:solidFill>
                        </a:rPr>
                        <a:t>klappt, klappt es in allen Fällen (nicht)”</a:t>
                      </a:r>
                    </a:p>
                    <a:p>
                      <a:r>
                        <a:rPr lang="de-DE" b="0" smtClean="0">
                          <a:solidFill>
                            <a:sysClr val="windowText" lastClr="000000"/>
                          </a:solidFill>
                        </a:rPr>
                        <a:t>z.B. zur Plausibilitätspruefung einer Theorie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/>
        </p:nvGraphicFramePr>
        <p:xfrm>
          <a:off x="2714612" y="4872054"/>
          <a:ext cx="542928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928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smtClean="0">
                          <a:solidFill>
                            <a:sysClr val="windowText" lastClr="000000"/>
                          </a:solidFill>
                        </a:rPr>
                        <a:t>Allgemeiner typischer Fall, der von mehreren Forschern</a:t>
                      </a:r>
                    </a:p>
                    <a:p>
                      <a:r>
                        <a:rPr lang="de-DE" b="0" smtClean="0">
                          <a:solidFill>
                            <a:sysClr val="windowText" lastClr="000000"/>
                          </a:solidFill>
                        </a:rPr>
                        <a:t>wiederverwendet wird; Theorien basieren auf diesem</a:t>
                      </a:r>
                    </a:p>
                    <a:p>
                      <a:r>
                        <a:rPr lang="de-DE" b="0" smtClean="0">
                          <a:solidFill>
                            <a:sysClr val="windowText" lastClr="000000"/>
                          </a:solidFill>
                        </a:rPr>
                        <a:t>Fall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Auswahl von Fallstudien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mtClean="0"/>
              <a:t>Auswahl von guten Fallstudien erfordert Erfahrung</a:t>
            </a:r>
          </a:p>
          <a:p>
            <a:pPr lvl="1"/>
            <a:r>
              <a:rPr lang="en-US" smtClean="0"/>
              <a:t>Abhängig vom Zweck</a:t>
            </a:r>
          </a:p>
          <a:p>
            <a:pPr lvl="1"/>
            <a:r>
              <a:rPr lang="en-US" smtClean="0"/>
              <a:t>Machbarkeit zeigen?</a:t>
            </a:r>
          </a:p>
          <a:p>
            <a:pPr lvl="1"/>
            <a:r>
              <a:rPr lang="de-DE" smtClean="0"/>
              <a:t>Maximales Potential einer Methode aufzeigen?</a:t>
            </a:r>
          </a:p>
          <a:p>
            <a:pPr lvl="1"/>
            <a:r>
              <a:rPr lang="en-US" smtClean="0"/>
              <a:t>Praktische Anwendbarkeit demonstrieren?</a:t>
            </a:r>
          </a:p>
          <a:p>
            <a:pPr lvl="1"/>
            <a:r>
              <a:rPr lang="en-US" smtClean="0"/>
              <a:t>Bestehende Meinung widerlegen?</a:t>
            </a:r>
          </a:p>
          <a:p>
            <a:pPr lvl="1"/>
            <a:r>
              <a:rPr lang="en-US" smtClean="0"/>
              <a:t>Methoden vergleichen?</a:t>
            </a:r>
          </a:p>
          <a:p>
            <a:pPr lvl="1"/>
            <a:endParaRPr lang="en-US" smtClean="0"/>
          </a:p>
          <a:p>
            <a:r>
              <a:rPr lang="de-DE" smtClean="0"/>
              <a:t>Gilt auch für Auswahl von Benchmarks!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Fallstudien erfordern Selbstreflektion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mtClean="0"/>
              <a:t>Gefahr der Verfälschung und Manipulation</a:t>
            </a:r>
          </a:p>
          <a:p>
            <a:pPr lvl="1"/>
            <a:r>
              <a:rPr lang="de-DE" smtClean="0"/>
              <a:t>Auswahl von sehr vorteilhaftem (trivialen) Fall</a:t>
            </a:r>
          </a:p>
          <a:p>
            <a:pPr lvl="1"/>
            <a:r>
              <a:rPr lang="en-US" smtClean="0"/>
              <a:t>"Vergessen" von Problemen</a:t>
            </a:r>
          </a:p>
          <a:p>
            <a:pPr lvl="1"/>
            <a:r>
              <a:rPr lang="en-US" smtClean="0"/>
              <a:t>Vereinfachende Annahmen</a:t>
            </a:r>
          </a:p>
          <a:p>
            <a:r>
              <a:rPr lang="de-DE" smtClean="0"/>
              <a:t>Protokoll führen, eigene Arbeit kritisch überprüfen</a:t>
            </a:r>
          </a:p>
          <a:p>
            <a:r>
              <a:rPr lang="de-DE" smtClean="0"/>
              <a:t>Erwartungen vor der Fallstudie und Hypothesen </a:t>
            </a:r>
            <a:r>
              <a:rPr lang="en-US" smtClean="0"/>
              <a:t>transparent machen</a:t>
            </a:r>
          </a:p>
          <a:p>
            <a:r>
              <a:rPr lang="de-DE" smtClean="0"/>
              <a:t>In der Praxis tendieren Fallstudien zum Widerlegen von </a:t>
            </a:r>
            <a:r>
              <a:rPr lang="en-US" smtClean="0"/>
              <a:t>Hypothesen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Fallstudien zusammenfassen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Fallstudienbeschreibungen oft lang, subjektiv und </a:t>
            </a:r>
            <a:r>
              <a:rPr lang="en-US" smtClean="0"/>
              <a:t>Anekdotisch</a:t>
            </a:r>
          </a:p>
          <a:p>
            <a:r>
              <a:rPr lang="en-US" smtClean="0"/>
              <a:t>Oft nicht knapp zusammenfassbar</a:t>
            </a:r>
            <a:r>
              <a:rPr lang="de-DE" smtClean="0"/>
              <a:t>, da reale Fälle komplex sind</a:t>
            </a:r>
          </a:p>
          <a:p>
            <a:r>
              <a:rPr lang="en-US" smtClean="0"/>
              <a:t>Erfahrungen im Kontext weitergeben</a:t>
            </a:r>
          </a:p>
          <a:p>
            <a:pPr lvl="1"/>
            <a:r>
              <a:rPr lang="en-US" smtClean="0"/>
              <a:t>Aus Erfahrungen anderer lernen</a:t>
            </a:r>
          </a:p>
          <a:p>
            <a:pPr lvl="1"/>
            <a:r>
              <a:rPr lang="en-US" smtClean="0"/>
              <a:t>Zusammenfassung nicht immer erwünscht</a:t>
            </a:r>
          </a:p>
          <a:p>
            <a:r>
              <a:rPr lang="en-US" smtClean="0"/>
              <a:t>Details in Anhang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Fragebögen</a:t>
            </a:r>
            <a:endParaRPr lang="en-US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Lernziele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Chancen und Risiken von Fragebögen verstehen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Lernziele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Einsatzmöglichkeit von qualitativen Methoden verstehen</a:t>
            </a:r>
          </a:p>
          <a:p>
            <a:r>
              <a:rPr lang="en-US" smtClean="0"/>
              <a:t>Wert von Fallstudien einschätzen können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Entwerfen Sie einen Fragebogen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Wie intiutiv ist die Interaktion mit dem iPad?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Wie zufrieden sind Studierende an der FIN?</a:t>
            </a:r>
          </a:p>
          <a:p>
            <a:r>
              <a:rPr lang="en-US" smtClean="0"/>
              <a:t>Stellen Sie die Ergebnisse vor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Fragebögen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In Informatik oft benutzt, aber meist oberflächlich</a:t>
            </a:r>
          </a:p>
          <a:p>
            <a:r>
              <a:rPr lang="de-DE" smtClean="0"/>
              <a:t>Vor Beginn Literatur dazu lesen!</a:t>
            </a:r>
          </a:p>
          <a:p>
            <a:r>
              <a:rPr lang="de-DE" smtClean="0"/>
              <a:t>Experten befragen!</a:t>
            </a:r>
            <a:endParaRPr lang="en-US" smtClean="0"/>
          </a:p>
          <a:p>
            <a:endParaRPr lang="en-US" smtClean="0"/>
          </a:p>
          <a:p>
            <a:r>
              <a:rPr lang="de-DE" smtClean="0"/>
              <a:t>Wenn möglich, etablierten Fragebogen benutzen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Beispiel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Geschlossene Fragen quantitativ auswerten</a:t>
            </a:r>
          </a:p>
          <a:p>
            <a:r>
              <a:rPr lang="en-US" smtClean="0"/>
              <a:t>Likert-Skala, z.B. 1-5</a:t>
            </a:r>
          </a:p>
          <a:p>
            <a:pPr lvl="1"/>
            <a:r>
              <a:rPr lang="en-US" smtClean="0"/>
              <a:t>Wie erfahren bist du im Umgang mit folgenden Programmiersprachen?</a:t>
            </a:r>
          </a:p>
          <a:p>
            <a:endParaRPr lang="en-US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/>
        </p:nvGraphicFramePr>
        <p:xfrm>
          <a:off x="1285852" y="3714752"/>
          <a:ext cx="685804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8"/>
                <a:gridCol w="1270009"/>
                <a:gridCol w="1270009"/>
                <a:gridCol w="889007"/>
                <a:gridCol w="1143008"/>
                <a:gridCol w="1143008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sehr</a:t>
                      </a:r>
                    </a:p>
                    <a:p>
                      <a:r>
                        <a:rPr lang="de-DE" smtClean="0"/>
                        <a:t>unerfahren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unerfahren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mittel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erfahren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sehr erfahren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Java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Haskell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Prolog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2" name="Group 23"/>
          <p:cNvGrpSpPr/>
          <p:nvPr/>
        </p:nvGrpSpPr>
        <p:grpSpPr>
          <a:xfrm>
            <a:off x="6215074" y="4429132"/>
            <a:ext cx="457200" cy="228600"/>
            <a:chOff x="990600" y="4876800"/>
            <a:chExt cx="2362200" cy="1295400"/>
          </a:xfrm>
        </p:grpSpPr>
        <p:cxnSp>
          <p:nvCxnSpPr>
            <p:cNvPr id="13" name="Straight Connector 24"/>
            <p:cNvCxnSpPr/>
            <p:nvPr/>
          </p:nvCxnSpPr>
          <p:spPr>
            <a:xfrm flipV="1">
              <a:off x="990600" y="4876800"/>
              <a:ext cx="2362200" cy="1295400"/>
            </a:xfrm>
            <a:prstGeom prst="line">
              <a:avLst/>
            </a:prstGeom>
            <a:ln w="5715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25"/>
            <p:cNvCxnSpPr/>
            <p:nvPr/>
          </p:nvCxnSpPr>
          <p:spPr>
            <a:xfrm rot="10800000">
              <a:off x="1143794" y="4877594"/>
              <a:ext cx="2209006" cy="1294606"/>
            </a:xfrm>
            <a:prstGeom prst="line">
              <a:avLst/>
            </a:prstGeom>
            <a:ln w="5715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6"/>
          <p:cNvGrpSpPr/>
          <p:nvPr/>
        </p:nvGrpSpPr>
        <p:grpSpPr>
          <a:xfrm>
            <a:off x="5214942" y="4857760"/>
            <a:ext cx="457200" cy="228600"/>
            <a:chOff x="990600" y="4876800"/>
            <a:chExt cx="2362200" cy="1295400"/>
          </a:xfrm>
        </p:grpSpPr>
        <p:cxnSp>
          <p:nvCxnSpPr>
            <p:cNvPr id="16" name="Straight Connector 27"/>
            <p:cNvCxnSpPr/>
            <p:nvPr/>
          </p:nvCxnSpPr>
          <p:spPr>
            <a:xfrm flipV="1">
              <a:off x="990600" y="4876800"/>
              <a:ext cx="2362200" cy="1295400"/>
            </a:xfrm>
            <a:prstGeom prst="line">
              <a:avLst/>
            </a:prstGeom>
            <a:ln w="5715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28"/>
            <p:cNvCxnSpPr/>
            <p:nvPr/>
          </p:nvCxnSpPr>
          <p:spPr>
            <a:xfrm rot="10800000">
              <a:off x="1143794" y="4877594"/>
              <a:ext cx="2209006" cy="1294606"/>
            </a:xfrm>
            <a:prstGeom prst="line">
              <a:avLst/>
            </a:prstGeom>
            <a:ln w="5715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26"/>
          <p:cNvGrpSpPr/>
          <p:nvPr/>
        </p:nvGrpSpPr>
        <p:grpSpPr>
          <a:xfrm>
            <a:off x="5214942" y="5214950"/>
            <a:ext cx="457200" cy="228600"/>
            <a:chOff x="990600" y="4876800"/>
            <a:chExt cx="2362200" cy="1295400"/>
          </a:xfrm>
        </p:grpSpPr>
        <p:cxnSp>
          <p:nvCxnSpPr>
            <p:cNvPr id="20" name="Straight Connector 27"/>
            <p:cNvCxnSpPr/>
            <p:nvPr/>
          </p:nvCxnSpPr>
          <p:spPr>
            <a:xfrm flipV="1">
              <a:off x="990600" y="4876800"/>
              <a:ext cx="2362200" cy="1295400"/>
            </a:xfrm>
            <a:prstGeom prst="line">
              <a:avLst/>
            </a:prstGeom>
            <a:ln w="5715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8"/>
            <p:cNvCxnSpPr/>
            <p:nvPr/>
          </p:nvCxnSpPr>
          <p:spPr>
            <a:xfrm rot="10800000">
              <a:off x="1143794" y="4877594"/>
              <a:ext cx="2209006" cy="1294606"/>
            </a:xfrm>
            <a:prstGeom prst="line">
              <a:avLst/>
            </a:prstGeom>
            <a:ln w="5715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6"/>
          <p:cNvGrpSpPr/>
          <p:nvPr/>
        </p:nvGrpSpPr>
        <p:grpSpPr>
          <a:xfrm>
            <a:off x="4071934" y="5572140"/>
            <a:ext cx="457200" cy="228600"/>
            <a:chOff x="990600" y="4876800"/>
            <a:chExt cx="2362200" cy="1295400"/>
          </a:xfrm>
        </p:grpSpPr>
        <p:cxnSp>
          <p:nvCxnSpPr>
            <p:cNvPr id="23" name="Straight Connector 27"/>
            <p:cNvCxnSpPr/>
            <p:nvPr/>
          </p:nvCxnSpPr>
          <p:spPr>
            <a:xfrm flipV="1">
              <a:off x="990600" y="4876800"/>
              <a:ext cx="2362200" cy="1295400"/>
            </a:xfrm>
            <a:prstGeom prst="line">
              <a:avLst/>
            </a:prstGeom>
            <a:ln w="5715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8"/>
            <p:cNvCxnSpPr/>
            <p:nvPr/>
          </p:nvCxnSpPr>
          <p:spPr>
            <a:xfrm rot="10800000">
              <a:off x="1143794" y="4877594"/>
              <a:ext cx="2209006" cy="1294606"/>
            </a:xfrm>
            <a:prstGeom prst="line">
              <a:avLst/>
            </a:prstGeom>
            <a:ln w="5715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Falsche Antworten?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571473" y="1500174"/>
          <a:ext cx="8072493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3339"/>
                <a:gridCol w="31091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Frage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Antwort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Immatrikulation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1945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Seit wie vielen Jahren programmierst du?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99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Wie viele Programmierkurse hast du belegt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99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Java,</a:t>
                      </a:r>
                      <a:r>
                        <a:rPr lang="en-US" baseline="0" smtClean="0">
                          <a:solidFill>
                            <a:sysClr val="windowText" lastClr="000000"/>
                          </a:solidFill>
                        </a:rPr>
                        <a:t> C, Haskell, Prolog, Programmierparadigmen</a:t>
                      </a:r>
                      <a:endParaRPr lang="en-US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Anzahl weiterer</a:t>
                      </a:r>
                      <a:r>
                        <a:rPr lang="en-US" baseline="0" smtClean="0">
                          <a:solidFill>
                            <a:sysClr val="windowText" lastClr="000000"/>
                          </a:solidFill>
                        </a:rPr>
                        <a:t> Programmiersprachen mit mittlerer Erfahrung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99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ysClr val="windowText" lastClr="000000"/>
                          </a:solidFill>
                        </a:rPr>
                        <a:t>In welcher Domäne waren/sind diese Projekte hauptsächlich angesiedelt?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5500694" y="3929066"/>
            <a:ext cx="32146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mtClean="0">
                <a:solidFill>
                  <a:sysClr val="windowText" lastClr="000000"/>
                </a:solidFill>
              </a:rPr>
              <a:t>Nirgendwo. Ich habe meine unerträglichen Fähigkeiten vor der Menschheit verborgen weil sonst alle in eine tiefe Depression verfallen wären.</a:t>
            </a:r>
            <a:endParaRPr 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Vorteil von Fragebögen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Geringe Kosten</a:t>
            </a:r>
          </a:p>
          <a:p>
            <a:r>
              <a:rPr lang="en-US" smtClean="0"/>
              <a:t>Große Zielgruppen</a:t>
            </a:r>
          </a:p>
          <a:p>
            <a:r>
              <a:rPr lang="en-US" smtClean="0"/>
              <a:t>Gut zur Ergänzung</a:t>
            </a:r>
          </a:p>
          <a:p>
            <a:r>
              <a:rPr lang="en-US" smtClean="0"/>
              <a:t>Online durchführbar (aber: missverständliche Fragen?)</a:t>
            </a:r>
          </a:p>
          <a:p>
            <a:endParaRPr lang="en-US" smtClean="0"/>
          </a:p>
          <a:p>
            <a:r>
              <a:rPr lang="en-US" smtClean="0"/>
              <a:t>Tools: PROPHET, SurveyMonkey, EFSSurvey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Beispiel: Programmiererfahrung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Expertenbefragung und Literaturanalyse</a:t>
            </a:r>
          </a:p>
          <a:p>
            <a:r>
              <a:rPr lang="en-US" smtClean="0"/>
              <a:t>Kontrolliertes Experiment mit 128 Probanden (Passau, Marburg, Magdeburg)</a:t>
            </a:r>
          </a:p>
          <a:p>
            <a:r>
              <a:rPr lang="en-US" smtClean="0"/>
              <a:t>Vergleich Anzahl korrekter Antworten mit Antworten im Fragebogen</a:t>
            </a:r>
          </a:p>
          <a:p>
            <a:r>
              <a:rPr lang="en-US" smtClean="0"/>
              <a:t>Extraktion von 2 relevanten Fragen</a:t>
            </a:r>
          </a:p>
          <a:p>
            <a:r>
              <a:rPr lang="en-US" smtClean="0"/>
              <a:t>Nächster Schritt: Experiment replizieren und überprüfen, ob dieselben relevanten Fragen extrahiert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rot="16200000" flipH="1">
            <a:off x="5942320" y="3723201"/>
            <a:ext cx="4117968" cy="6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Beispiel: Programmiererfahrung</a:t>
            </a:r>
            <a:endParaRPr lang="de-DE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457026" y="3722720"/>
            <a:ext cx="4116380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142031" y="3723513"/>
            <a:ext cx="4117968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1827826" y="3723505"/>
            <a:ext cx="411796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514418" y="3722710"/>
            <a:ext cx="411637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3199422" y="3723505"/>
            <a:ext cx="411796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3884919" y="3723202"/>
            <a:ext cx="4117968" cy="6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572214" y="3723108"/>
            <a:ext cx="4115584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5256823" y="3723504"/>
            <a:ext cx="411796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33699" y="5779321"/>
            <a:ext cx="53340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10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05300" y="5779321"/>
            <a:ext cx="53340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20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76900" y="5779321"/>
            <a:ext cx="53340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30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49106" y="5779321"/>
            <a:ext cx="53340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40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28599" y="1844675"/>
            <a:ext cx="1066800" cy="2889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Years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28194" y="2244719"/>
            <a:ext cx="2477106" cy="3270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228599" y="2281999"/>
            <a:ext cx="1470025" cy="287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Education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28194" y="2715445"/>
            <a:ext cx="1638905" cy="3270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tangle 33"/>
          <p:cNvSpPr/>
          <p:nvPr/>
        </p:nvSpPr>
        <p:spPr>
          <a:xfrm>
            <a:off x="228599" y="2714620"/>
            <a:ext cx="1470025" cy="2857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mtClean="0">
                <a:solidFill>
                  <a:schemeClr val="tx1"/>
                </a:solidFill>
              </a:rPr>
              <a:t>Self Estimation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28801" y="3318696"/>
            <a:ext cx="1250949" cy="3333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tangle 35"/>
          <p:cNvSpPr/>
          <p:nvPr/>
        </p:nvSpPr>
        <p:spPr>
          <a:xfrm>
            <a:off x="229206" y="3324224"/>
            <a:ext cx="1598988" cy="3190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mtClean="0">
                <a:solidFill>
                  <a:schemeClr val="tx1"/>
                </a:solidFill>
              </a:rPr>
              <a:t>Unspecified Questionnaire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28195" y="3873507"/>
            <a:ext cx="489556" cy="3556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228599" y="3933826"/>
            <a:ext cx="1470025" cy="287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Pretest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828195" y="4325170"/>
            <a:ext cx="314914" cy="3333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tangle 39"/>
          <p:cNvSpPr/>
          <p:nvPr/>
        </p:nvSpPr>
        <p:spPr>
          <a:xfrm>
            <a:off x="228599" y="4365624"/>
            <a:ext cx="1598988" cy="28733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Supervisor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27587" y="4850632"/>
            <a:ext cx="5871788" cy="3413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tangle 41"/>
          <p:cNvSpPr/>
          <p:nvPr/>
        </p:nvSpPr>
        <p:spPr>
          <a:xfrm>
            <a:off x="229206" y="5373688"/>
            <a:ext cx="1470632" cy="3063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Not </a:t>
            </a:r>
            <a:r>
              <a:rPr lang="de-DE" dirty="0" err="1" smtClean="0">
                <a:solidFill>
                  <a:schemeClr val="tx1"/>
                </a:solidFill>
              </a:rPr>
              <a:t>controlled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27586" y="5345932"/>
            <a:ext cx="6173415" cy="3270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 43"/>
          <p:cNvSpPr/>
          <p:nvPr/>
        </p:nvSpPr>
        <p:spPr>
          <a:xfrm>
            <a:off x="227992" y="4868863"/>
            <a:ext cx="1470025" cy="3317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Not </a:t>
            </a:r>
            <a:r>
              <a:rPr lang="de-DE" dirty="0" err="1" smtClean="0">
                <a:solidFill>
                  <a:schemeClr val="tx1"/>
                </a:solidFill>
              </a:rPr>
              <a:t>specified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6" name="Slide Number Placeholder 1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5" name="Rectangle 44"/>
          <p:cNvSpPr/>
          <p:nvPr/>
        </p:nvSpPr>
        <p:spPr>
          <a:xfrm>
            <a:off x="8183616" y="5786454"/>
            <a:ext cx="888978" cy="2889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smtClean="0">
                <a:solidFill>
                  <a:schemeClr val="tx1"/>
                </a:solidFill>
              </a:rPr>
              <a:t># Papers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8194" y="1816921"/>
            <a:ext cx="6630006" cy="3270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828800" y="5780901"/>
            <a:ext cx="66294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-229388" y="3724299"/>
            <a:ext cx="4116379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4"/>
          <p:cNvSpPr/>
          <p:nvPr/>
        </p:nvSpPr>
        <p:spPr>
          <a:xfrm>
            <a:off x="571472" y="1428736"/>
            <a:ext cx="1714512" cy="2889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smtClean="0">
                <a:solidFill>
                  <a:schemeClr val="tx1"/>
                </a:solidFill>
              </a:rPr>
              <a:t>Identified Categories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Questionnaire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14400" y="1371600"/>
            <a:ext cx="106680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 smtClean="0">
                <a:solidFill>
                  <a:schemeClr val="tx1"/>
                </a:solidFill>
              </a:rPr>
              <a:t>Years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4400" y="1371600"/>
            <a:ext cx="198120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 smtClean="0">
                <a:solidFill>
                  <a:schemeClr val="tx1"/>
                </a:solidFill>
              </a:rPr>
              <a:t>Education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9800" y="1371600"/>
            <a:ext cx="266700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 smtClean="0">
                <a:solidFill>
                  <a:schemeClr val="tx1"/>
                </a:solidFill>
              </a:rPr>
              <a:t>Self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Estimation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0600" y="1895469"/>
            <a:ext cx="106680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y.Prog</a:t>
            </a:r>
            <a:endParaRPr lang="de-DE" sz="1600" dirty="0" smtClean="0">
              <a:solidFill>
                <a:schemeClr val="tx1"/>
              </a:solidFill>
            </a:endParaRPr>
          </a:p>
          <a:p>
            <a:r>
              <a:rPr lang="de-DE" sz="1600" dirty="0" err="1" smtClean="0">
                <a:solidFill>
                  <a:schemeClr val="tx1"/>
                </a:solidFill>
              </a:rPr>
              <a:t>y.ProgProf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65080" y="1889760"/>
            <a:ext cx="107852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e.Years</a:t>
            </a:r>
            <a:endParaRPr lang="de-DE" sz="1600" dirty="0" smtClean="0">
              <a:solidFill>
                <a:schemeClr val="tx1"/>
              </a:solidFill>
            </a:endParaRPr>
          </a:p>
          <a:p>
            <a:r>
              <a:rPr lang="de-DE" sz="1600" dirty="0" err="1" smtClean="0">
                <a:solidFill>
                  <a:schemeClr val="tx1"/>
                </a:solidFill>
              </a:rPr>
              <a:t>e.Courses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05600" y="1371600"/>
            <a:ext cx="198120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 smtClean="0">
                <a:solidFill>
                  <a:schemeClr val="tx1"/>
                </a:solidFill>
              </a:rPr>
              <a:t>Other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8000" y="1895469"/>
            <a:ext cx="107852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o.Size</a:t>
            </a:r>
            <a:endParaRPr lang="de-DE" sz="1600" dirty="0" smtClean="0">
              <a:solidFill>
                <a:schemeClr val="tx1"/>
              </a:solidFill>
            </a:endParaRPr>
          </a:p>
          <a:p>
            <a:r>
              <a:rPr lang="de-DE" sz="1600" dirty="0" err="1" smtClean="0">
                <a:solidFill>
                  <a:schemeClr val="tx1"/>
                </a:solidFill>
              </a:rPr>
              <a:t>o.Age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362199" y="1889760"/>
            <a:ext cx="1638297" cy="316231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s.PE</a:t>
            </a:r>
            <a:endParaRPr lang="de-DE" sz="1600" dirty="0" smtClean="0">
              <a:solidFill>
                <a:schemeClr val="tx1"/>
              </a:solidFill>
            </a:endParaRPr>
          </a:p>
          <a:p>
            <a:r>
              <a:rPr lang="de-DE" sz="1600" dirty="0" err="1" smtClean="0">
                <a:solidFill>
                  <a:schemeClr val="tx1"/>
                </a:solidFill>
              </a:rPr>
              <a:t>s.Experts</a:t>
            </a:r>
            <a:endParaRPr lang="de-DE" sz="1600" dirty="0" smtClean="0">
              <a:solidFill>
                <a:schemeClr val="tx1"/>
              </a:solidFill>
            </a:endParaRPr>
          </a:p>
          <a:p>
            <a:r>
              <a:rPr lang="de-DE" sz="1600" smtClean="0">
                <a:solidFill>
                  <a:schemeClr val="tx1"/>
                </a:solidFill>
              </a:rPr>
              <a:t>s.ClassMates</a:t>
            </a:r>
          </a:p>
          <a:p>
            <a:r>
              <a:rPr lang="de-DE" sz="1600" smtClean="0">
                <a:solidFill>
                  <a:schemeClr val="tx1"/>
                </a:solidFill>
              </a:rPr>
              <a:t>s.Java</a:t>
            </a:r>
          </a:p>
          <a:p>
            <a:r>
              <a:rPr lang="de-DE" sz="1600" smtClean="0">
                <a:solidFill>
                  <a:schemeClr val="tx1"/>
                </a:solidFill>
              </a:rPr>
              <a:t>s.C</a:t>
            </a:r>
          </a:p>
          <a:p>
            <a:r>
              <a:rPr lang="de-DE" sz="1600" smtClean="0">
                <a:solidFill>
                  <a:schemeClr val="tx1"/>
                </a:solidFill>
              </a:rPr>
              <a:t>s.Haskell</a:t>
            </a:r>
          </a:p>
          <a:p>
            <a:r>
              <a:rPr lang="de-DE" sz="1600" smtClean="0">
                <a:solidFill>
                  <a:schemeClr val="tx1"/>
                </a:solidFill>
              </a:rPr>
              <a:t>s.Prolog</a:t>
            </a:r>
          </a:p>
          <a:p>
            <a:pPr lvl="0"/>
            <a:r>
              <a:rPr lang="de-DE" sz="1600" smtClean="0">
                <a:solidFill>
                  <a:prstClr val="black"/>
                </a:solidFill>
              </a:rPr>
              <a:t>s.NumLanguages</a:t>
            </a:r>
          </a:p>
          <a:p>
            <a:pPr lvl="0"/>
            <a:r>
              <a:rPr lang="de-DE" sz="1600" smtClean="0">
                <a:solidFill>
                  <a:prstClr val="black"/>
                </a:solidFill>
              </a:rPr>
              <a:t>s.ObjectOriented</a:t>
            </a:r>
          </a:p>
          <a:p>
            <a:pPr lvl="0"/>
            <a:r>
              <a:rPr lang="de-DE" sz="1600" smtClean="0">
                <a:solidFill>
                  <a:prstClr val="black"/>
                </a:solidFill>
              </a:rPr>
              <a:t>s.Imperative</a:t>
            </a:r>
          </a:p>
          <a:p>
            <a:pPr lvl="0"/>
            <a:r>
              <a:rPr lang="de-DE" sz="1600" smtClean="0">
                <a:solidFill>
                  <a:prstClr val="black"/>
                </a:solidFill>
              </a:rPr>
              <a:t>s.Functional</a:t>
            </a:r>
          </a:p>
          <a:p>
            <a:pPr lvl="0"/>
            <a:r>
              <a:rPr lang="de-DE" sz="1600" smtClean="0">
                <a:solidFill>
                  <a:prstClr val="black"/>
                </a:solidFill>
              </a:rPr>
              <a:t>s.Logical</a:t>
            </a:r>
            <a:endParaRPr lang="de-DE" sz="1600" smtClean="0">
              <a:solidFill>
                <a:schemeClr val="tx1"/>
              </a:solidFill>
            </a:endParaRP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Janet Siegmund                Framework for Measuring Program Comprehension</a:t>
            </a:r>
            <a:endParaRPr lang="de-DE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Evaluation</a:t>
            </a:r>
            <a:endParaRPr lang="de-D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71678"/>
            <a:ext cx="8229600" cy="110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Participants</a:t>
            </a: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128 </a:t>
            </a: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students</a:t>
            </a: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</a:t>
            </a: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</a:t>
            </a: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different German </a:t>
            </a: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universities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Janet Siegmund                Framework for Measuring Program Comprehension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9" name="Pfeil nach rechts 8"/>
          <p:cNvSpPr/>
          <p:nvPr/>
        </p:nvSpPr>
        <p:spPr>
          <a:xfrm>
            <a:off x="357159" y="4146551"/>
            <a:ext cx="8572559" cy="357190"/>
          </a:xfrm>
          <a:prstGeom prst="rightArrow">
            <a:avLst>
              <a:gd name="adj1" fmla="val 50000"/>
              <a:gd name="adj2" fmla="val 8253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/>
          <p:nvPr/>
        </p:nvSpPr>
        <p:spPr>
          <a:xfrm>
            <a:off x="357161" y="3643314"/>
            <a:ext cx="1152524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Intro 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tangle 3"/>
          <p:cNvSpPr/>
          <p:nvPr/>
        </p:nvSpPr>
        <p:spPr>
          <a:xfrm>
            <a:off x="1509685" y="3643314"/>
            <a:ext cx="1800225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Questionnaire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tangle 3"/>
          <p:cNvSpPr/>
          <p:nvPr/>
        </p:nvSpPr>
        <p:spPr>
          <a:xfrm>
            <a:off x="4460848" y="3643314"/>
            <a:ext cx="3001982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10 comprehension tasks</a:t>
            </a:r>
          </a:p>
        </p:txBody>
      </p:sp>
      <p:sp>
        <p:nvSpPr>
          <p:cNvPr id="14" name="Rectangle 3"/>
          <p:cNvSpPr/>
          <p:nvPr/>
        </p:nvSpPr>
        <p:spPr>
          <a:xfrm>
            <a:off x="7478397" y="3643314"/>
            <a:ext cx="120904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Debriefing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/>
          <p:nvPr/>
        </p:nvSpPr>
        <p:spPr>
          <a:xfrm>
            <a:off x="357159" y="4714884"/>
            <a:ext cx="1162051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5 Minutes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tangle 3"/>
          <p:cNvSpPr/>
          <p:nvPr/>
        </p:nvSpPr>
        <p:spPr>
          <a:xfrm>
            <a:off x="1533476" y="4716471"/>
            <a:ext cx="1776434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10 Minutes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Rectangle 3"/>
          <p:cNvSpPr/>
          <p:nvPr/>
        </p:nvSpPr>
        <p:spPr>
          <a:xfrm>
            <a:off x="3309910" y="4716471"/>
            <a:ext cx="1150938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5 Minutes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Rectangle 3"/>
          <p:cNvSpPr/>
          <p:nvPr/>
        </p:nvSpPr>
        <p:spPr>
          <a:xfrm>
            <a:off x="4460848" y="4716471"/>
            <a:ext cx="3001982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40 Minutes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Rectangle 3"/>
          <p:cNvSpPr/>
          <p:nvPr/>
        </p:nvSpPr>
        <p:spPr>
          <a:xfrm>
            <a:off x="3309910" y="3643314"/>
            <a:ext cx="1152524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Intro 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Rectangle 3"/>
          <p:cNvSpPr/>
          <p:nvPr/>
        </p:nvSpPr>
        <p:spPr>
          <a:xfrm>
            <a:off x="7508877" y="4716471"/>
            <a:ext cx="1127096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5 Minutes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9" name="Gerade Verbindung 28"/>
          <p:cNvCxnSpPr/>
          <p:nvPr/>
        </p:nvCxnSpPr>
        <p:spPr>
          <a:xfrm rot="5400000" flipH="1" flipV="1">
            <a:off x="1425526" y="4321976"/>
            <a:ext cx="215109" cy="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rot="5400000" flipH="1" flipV="1">
            <a:off x="3212269" y="4321975"/>
            <a:ext cx="215109" cy="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rot="5400000" flipH="1" flipV="1">
            <a:off x="4353691" y="4317217"/>
            <a:ext cx="215109" cy="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rot="5400000" flipH="1" flipV="1">
            <a:off x="7377083" y="4317217"/>
            <a:ext cx="215109" cy="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3" grpId="0"/>
      <p:bldP spid="14" grpId="0"/>
      <p:bldP spid="16" grpId="0"/>
      <p:bldP spid="18" grpId="0"/>
      <p:bldP spid="19" grpId="0"/>
      <p:bldP spid="20" grpId="0"/>
      <p:bldP spid="23" grpId="0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Comprehension Tasks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</a:t>
            </a:r>
            <a:r>
              <a:rPr lang="en-US" sz="1400" b="1" baseline="0" smtClean="0">
                <a:solidFill>
                  <a:srgbClr val="7F0055"/>
                </a:solidFill>
                <a:latin typeface="Consolas"/>
                <a:cs typeface="Consolas"/>
              </a:rPr>
              <a:t>public </a:t>
            </a:r>
            <a:r>
              <a:rPr lang="en-US" sz="1400" b="1" baseline="0" dirty="0" smtClean="0">
                <a:solidFill>
                  <a:srgbClr val="7F0055"/>
                </a:solidFill>
                <a:latin typeface="Consolas"/>
                <a:cs typeface="Consolas"/>
              </a:rPr>
              <a:t>static void </a:t>
            </a:r>
            <a:r>
              <a:rPr lang="en-US" sz="1400" baseline="0" dirty="0" err="1" smtClean="0">
                <a:latin typeface="Consolas"/>
                <a:cs typeface="Consolas"/>
              </a:rPr>
              <a:t>main(String</a:t>
            </a:r>
            <a:r>
              <a:rPr lang="en-US" sz="1400" baseline="0" dirty="0" smtClean="0">
                <a:latin typeface="Consolas"/>
                <a:cs typeface="Consolas"/>
              </a:rPr>
              <a:t>[] </a:t>
            </a:r>
            <a:r>
              <a:rPr lang="en-US" sz="1400" baseline="0" dirty="0" err="1" smtClean="0">
                <a:latin typeface="Consolas"/>
                <a:cs typeface="Consolas"/>
              </a:rPr>
              <a:t>args</a:t>
            </a:r>
            <a:r>
              <a:rPr lang="en-US" sz="1400" baseline="0" dirty="0" smtClean="0">
                <a:latin typeface="Consolas"/>
                <a:cs typeface="Consolas"/>
              </a:rPr>
              <a:t>) {</a:t>
            </a:r>
          </a:p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  </a:t>
            </a:r>
            <a:r>
              <a:rPr lang="en-US" sz="1400" b="1" baseline="0" smtClean="0">
                <a:solidFill>
                  <a:srgbClr val="7F0055"/>
                </a:solidFill>
                <a:latin typeface="Consolas"/>
                <a:cs typeface="Consolas"/>
              </a:rPr>
              <a:t>int</a:t>
            </a:r>
            <a:r>
              <a:rPr lang="en-US" sz="1400" baseline="0" smtClean="0">
                <a:latin typeface="Consolas"/>
                <a:cs typeface="Consolas"/>
              </a:rPr>
              <a:t> </a:t>
            </a:r>
            <a:r>
              <a:rPr lang="en-US" sz="1400" baseline="0" dirty="0" smtClean="0">
                <a:latin typeface="Consolas"/>
                <a:cs typeface="Consolas"/>
              </a:rPr>
              <a:t>array[] = {</a:t>
            </a:r>
            <a:r>
              <a:rPr lang="en-US" sz="1400" baseline="0" smtClean="0">
                <a:latin typeface="Consolas"/>
                <a:cs typeface="Consolas"/>
              </a:rPr>
              <a:t>14, 5, 7</a:t>
            </a:r>
            <a:r>
              <a:rPr lang="en-US" sz="1400" baseline="0" dirty="0" smtClean="0">
                <a:latin typeface="Consolas"/>
                <a:cs typeface="Consolas"/>
              </a:rPr>
              <a:t>};</a:t>
            </a:r>
          </a:p>
          <a:p>
            <a:pPr>
              <a:buFont typeface="+mj-lt"/>
              <a:buAutoNum type="arabicPeriod"/>
            </a:pPr>
            <a:r>
              <a:rPr lang="en-US" sz="1400" smtClean="0">
                <a:latin typeface="Consolas"/>
                <a:cs typeface="Consolas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nsolas"/>
                <a:cs typeface="Consolas"/>
              </a:rPr>
              <a:t>for</a:t>
            </a:r>
            <a:r>
              <a:rPr lang="en-US" sz="1400" smtClean="0">
                <a:latin typeface="Consolas"/>
                <a:cs typeface="Consolas"/>
              </a:rPr>
              <a:t> </a:t>
            </a:r>
            <a:r>
              <a:rPr lang="en-US" sz="1400" baseline="0" smtClean="0">
                <a:latin typeface="Consolas"/>
                <a:cs typeface="Consolas"/>
              </a:rPr>
              <a:t>(</a:t>
            </a:r>
            <a:r>
              <a:rPr lang="en-US" sz="1400" b="1" baseline="0" smtClean="0">
                <a:solidFill>
                  <a:srgbClr val="7F0055"/>
                </a:solidFill>
                <a:latin typeface="Consolas"/>
                <a:cs typeface="Consolas"/>
              </a:rPr>
              <a:t>int</a:t>
            </a:r>
            <a:r>
              <a:rPr lang="en-US" sz="1400" b="1" baseline="0" smtClean="0">
                <a:latin typeface="Consolas"/>
                <a:cs typeface="Consolas"/>
              </a:rPr>
              <a:t> </a:t>
            </a:r>
            <a:r>
              <a:rPr lang="en-US" sz="1400" baseline="0" smtClean="0">
                <a:latin typeface="Consolas"/>
                <a:cs typeface="Consolas"/>
              </a:rPr>
              <a:t>counter1 </a:t>
            </a:r>
            <a:r>
              <a:rPr lang="en-US" sz="1400" baseline="0" dirty="0" smtClean="0">
                <a:latin typeface="Consolas"/>
                <a:cs typeface="Consolas"/>
              </a:rPr>
              <a:t>= 0; </a:t>
            </a:r>
            <a:r>
              <a:rPr lang="en-US" sz="1400" baseline="0" smtClean="0">
                <a:latin typeface="Consolas"/>
                <a:cs typeface="Consolas"/>
              </a:rPr>
              <a:t>counter1 &lt; array.length; counter1</a:t>
            </a:r>
            <a:r>
              <a:rPr lang="en-US" sz="1400" baseline="0" dirty="0" smtClean="0">
                <a:latin typeface="Consolas"/>
                <a:cs typeface="Consolas"/>
              </a:rPr>
              <a:t>++)</a:t>
            </a:r>
          </a:p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  </a:t>
            </a:r>
            <a:r>
              <a:rPr lang="en-US" sz="1400" b="1" baseline="0" smtClean="0">
                <a:solidFill>
                  <a:srgbClr val="7F0055"/>
                </a:solidFill>
                <a:latin typeface="Consolas"/>
                <a:cs typeface="Consolas"/>
              </a:rPr>
              <a:t>for</a:t>
            </a:r>
            <a:r>
              <a:rPr lang="en-US" sz="1400" baseline="0" smtClean="0">
                <a:latin typeface="Consolas"/>
                <a:cs typeface="Consolas"/>
              </a:rPr>
              <a:t> (</a:t>
            </a:r>
            <a:r>
              <a:rPr lang="en-US" sz="1400" b="1" baseline="0" smtClean="0">
                <a:solidFill>
                  <a:srgbClr val="7F0055"/>
                </a:solidFill>
                <a:latin typeface="Consolas"/>
                <a:cs typeface="Consolas"/>
              </a:rPr>
              <a:t>int</a:t>
            </a:r>
            <a:r>
              <a:rPr lang="en-US" sz="1400" b="1" baseline="0" smtClean="0">
                <a:latin typeface="Consolas"/>
                <a:cs typeface="Consolas"/>
              </a:rPr>
              <a:t> </a:t>
            </a:r>
            <a:r>
              <a:rPr lang="en-US" sz="1400" baseline="0" smtClean="0">
                <a:latin typeface="Consolas"/>
                <a:cs typeface="Consolas"/>
              </a:rPr>
              <a:t>counter2 </a:t>
            </a:r>
            <a:r>
              <a:rPr lang="en-US" sz="1400" baseline="0" dirty="0" smtClean="0">
                <a:latin typeface="Consolas"/>
                <a:cs typeface="Consolas"/>
              </a:rPr>
              <a:t>= counter1; counter2 &gt; 0; counter2--)</a:t>
            </a:r>
          </a:p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    </a:t>
            </a:r>
            <a:r>
              <a:rPr lang="en-US" sz="1400" b="1" baseline="0" smtClean="0">
                <a:solidFill>
                  <a:srgbClr val="7F0055"/>
                </a:solidFill>
                <a:latin typeface="Consolas"/>
                <a:cs typeface="Consolas"/>
              </a:rPr>
              <a:t>if</a:t>
            </a:r>
            <a:r>
              <a:rPr lang="en-US" sz="1400" baseline="0" smtClean="0">
                <a:latin typeface="Consolas"/>
                <a:cs typeface="Consolas"/>
              </a:rPr>
              <a:t> </a:t>
            </a:r>
            <a:r>
              <a:rPr lang="en-US" sz="1400" baseline="0" dirty="0" smtClean="0">
                <a:latin typeface="Consolas"/>
                <a:cs typeface="Consolas"/>
              </a:rPr>
              <a:t>(array[counter2 - 1] &gt; array[counter2]) {</a:t>
            </a:r>
          </a:p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      </a:t>
            </a:r>
            <a:r>
              <a:rPr lang="en-US" sz="1400" b="1" baseline="0" smtClean="0">
                <a:solidFill>
                  <a:srgbClr val="7F0055"/>
                </a:solidFill>
                <a:latin typeface="Consolas"/>
                <a:cs typeface="Consolas"/>
              </a:rPr>
              <a:t>int</a:t>
            </a:r>
            <a:r>
              <a:rPr lang="en-US" sz="1400" baseline="0" smtClean="0">
                <a:latin typeface="Consolas"/>
                <a:cs typeface="Consolas"/>
              </a:rPr>
              <a:t> </a:t>
            </a:r>
            <a:r>
              <a:rPr lang="en-US" sz="1400" baseline="0" dirty="0" smtClean="0">
                <a:latin typeface="Consolas"/>
                <a:cs typeface="Consolas"/>
              </a:rPr>
              <a:t>variable1 = array[counter2];</a:t>
            </a:r>
          </a:p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      array[counter2</a:t>
            </a:r>
            <a:r>
              <a:rPr lang="en-US" sz="1400" baseline="0" dirty="0" smtClean="0">
                <a:latin typeface="Consolas"/>
                <a:cs typeface="Consolas"/>
              </a:rPr>
              <a:t>] = array[counter2 - 1];</a:t>
            </a:r>
          </a:p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      array[counter2 </a:t>
            </a:r>
            <a:r>
              <a:rPr lang="en-US" sz="1400" baseline="0" dirty="0" smtClean="0">
                <a:latin typeface="Consolas"/>
                <a:cs typeface="Consolas"/>
              </a:rPr>
              <a:t>- 1] = variable1;</a:t>
            </a:r>
          </a:p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    }</a:t>
            </a:r>
            <a:endParaRPr lang="en-US" sz="1400" baseline="0" dirty="0" smtClean="0">
              <a:latin typeface="Consolas"/>
              <a:cs typeface="Consolas"/>
            </a:endParaRPr>
          </a:p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  </a:t>
            </a:r>
            <a:r>
              <a:rPr lang="en-US" sz="1400" b="1" baseline="0" smtClean="0">
                <a:solidFill>
                  <a:srgbClr val="7F0055"/>
                </a:solidFill>
                <a:latin typeface="Consolas"/>
                <a:cs typeface="Consolas"/>
              </a:rPr>
              <a:t>for</a:t>
            </a:r>
            <a:r>
              <a:rPr lang="en-US" sz="1400" baseline="0" smtClean="0">
                <a:latin typeface="Consolas"/>
                <a:cs typeface="Consolas"/>
              </a:rPr>
              <a:t> (</a:t>
            </a:r>
            <a:r>
              <a:rPr lang="en-US" sz="1400" b="1" baseline="0" smtClean="0">
                <a:solidFill>
                  <a:srgbClr val="7F0055"/>
                </a:solidFill>
                <a:latin typeface="Consolas"/>
                <a:cs typeface="Consolas"/>
              </a:rPr>
              <a:t>int </a:t>
            </a:r>
            <a:r>
              <a:rPr lang="en-US" sz="1400" baseline="0" smtClean="0">
                <a:latin typeface="Consolas"/>
                <a:cs typeface="Consolas"/>
              </a:rPr>
              <a:t>counter3 </a:t>
            </a:r>
            <a:r>
              <a:rPr lang="en-US" sz="1400" baseline="0" dirty="0" smtClean="0">
                <a:latin typeface="Consolas"/>
                <a:cs typeface="Consolas"/>
              </a:rPr>
              <a:t>= 0; </a:t>
            </a:r>
            <a:r>
              <a:rPr lang="en-US" sz="1400" baseline="0" smtClean="0">
                <a:latin typeface="Consolas"/>
                <a:cs typeface="Consolas"/>
              </a:rPr>
              <a:t>counter3 &lt; array.length; counter3</a:t>
            </a:r>
            <a:r>
              <a:rPr lang="en-US" sz="1400" baseline="0" dirty="0" smtClean="0">
                <a:latin typeface="Consolas"/>
                <a:cs typeface="Consolas"/>
              </a:rPr>
              <a:t>++)</a:t>
            </a:r>
          </a:p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    System.out.println(array[counter3</a:t>
            </a:r>
            <a:r>
              <a:rPr lang="en-US" sz="1400" baseline="0" dirty="0" smtClean="0">
                <a:latin typeface="Consolas"/>
                <a:cs typeface="Consolas"/>
              </a:rPr>
              <a:t>]);</a:t>
            </a:r>
          </a:p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}</a:t>
            </a:r>
            <a:endParaRPr lang="en-US" sz="1400" baseline="0" dirty="0" smtClean="0">
              <a:latin typeface="Consolas"/>
              <a:cs typeface="Consola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105400"/>
            <a:ext cx="8229600" cy="1142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What </a:t>
            </a:r>
            <a:r>
              <a:rPr kumimoji="0" 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does executing</a:t>
            </a:r>
            <a:r>
              <a:rPr kumimoji="0" lang="en-US" sz="240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this 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method print?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Janet Siegmund                Framework for Measuring Program Comprehension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Laboruntersuchung vs. Feldstudie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sz="3600" smtClean="0"/>
              <a:t>Konstanthalten von Störvariablen im Labor</a:t>
            </a:r>
          </a:p>
          <a:p>
            <a:pPr lvl="1"/>
            <a:r>
              <a:rPr lang="de-DE" smtClean="0"/>
              <a:t>“Quicksort ist schneller als Mergesort bei den Daten X auf Computer Y wenn implementiert mit Z von V’.”</a:t>
            </a:r>
          </a:p>
          <a:p>
            <a:pPr lvl="1"/>
            <a:r>
              <a:rPr lang="de-DE" smtClean="0"/>
              <a:t>Zuverlässige Messung der abhängigen Variablen </a:t>
            </a:r>
            <a:r>
              <a:rPr lang="en-US" smtClean="0"/>
              <a:t>(hohe interne Validität)</a:t>
            </a:r>
          </a:p>
          <a:p>
            <a:pPr lvl="1"/>
            <a:r>
              <a:rPr lang="de-DE" smtClean="0"/>
              <a:t>Nicht verallgemeinerbar auf andere Belegungen der Störvariablen </a:t>
            </a:r>
            <a:r>
              <a:rPr lang="en-US" smtClean="0"/>
              <a:t>(geringe externe Validität)</a:t>
            </a:r>
          </a:p>
          <a:p>
            <a:pPr lvl="1"/>
            <a:r>
              <a:rPr lang="de-DE" smtClean="0"/>
              <a:t>Aus praktischen und ethischen Gruenden nicht immer </a:t>
            </a:r>
            <a:r>
              <a:rPr lang="en-US" smtClean="0"/>
              <a:t>möglich</a:t>
            </a:r>
          </a:p>
          <a:p>
            <a:r>
              <a:rPr lang="de-DE" sz="3600" smtClean="0"/>
              <a:t>Untersuchung im Feld, Störvariablen nicht immer </a:t>
            </a:r>
            <a:r>
              <a:rPr lang="en-US" sz="3600" smtClean="0"/>
              <a:t>kontrollierbar</a:t>
            </a:r>
          </a:p>
          <a:p>
            <a:pPr lvl="1"/>
            <a:r>
              <a:rPr lang="en-US" smtClean="0"/>
              <a:t>Hohe externe Validität</a:t>
            </a:r>
          </a:p>
          <a:p>
            <a:pPr lvl="1"/>
            <a:r>
              <a:rPr lang="en-US" smtClean="0"/>
              <a:t>Geringe interne Validität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Pfeil nach oben und unten 6"/>
          <p:cNvSpPr/>
          <p:nvPr/>
        </p:nvSpPr>
        <p:spPr>
          <a:xfrm>
            <a:off x="8286776" y="1571612"/>
            <a:ext cx="714348" cy="4500594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smtClean="0">
                <a:solidFill>
                  <a:sysClr val="windowText" lastClr="000000"/>
                </a:solidFill>
              </a:rPr>
              <a:t>Interne vs. externe Validität</a:t>
            </a:r>
            <a:endParaRPr lang="en-US" sz="240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Ergebnis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2 relevante Fragen:</a:t>
            </a:r>
          </a:p>
          <a:p>
            <a:pPr lvl="1"/>
            <a:r>
              <a:rPr lang="en-US" smtClean="0"/>
              <a:t>Erfahrung mit logischer Programmierung</a:t>
            </a:r>
          </a:p>
          <a:p>
            <a:pPr lvl="1"/>
            <a:r>
              <a:rPr lang="en-US" smtClean="0"/>
              <a:t>Programmiererfahrung im Vergleich zu Kommillitonen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Nächster Schritt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Experiment replizieren</a:t>
            </a:r>
          </a:p>
          <a:p>
            <a:r>
              <a:rPr lang="en-US" smtClean="0"/>
              <a:t>Überprüfen, ob dieselben Fragen extrahiert werden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Interviews</a:t>
            </a:r>
            <a:endParaRPr lang="en-US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Arten von Interviews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mtClean="0"/>
              <a:t>Ausmaß der Standardisierung (strukturiert,</a:t>
            </a:r>
            <a:r>
              <a:rPr lang="en-US" smtClean="0"/>
              <a:t> halb-strukturiert, unstrukturiert)</a:t>
            </a:r>
          </a:p>
          <a:p>
            <a:r>
              <a:rPr lang="de-DE" smtClean="0"/>
              <a:t>Autoritatsanspruch des Interviewers </a:t>
            </a:r>
            <a:r>
              <a:rPr lang="en-US" smtClean="0"/>
              <a:t>(weich, neutral, hart)</a:t>
            </a:r>
          </a:p>
          <a:p>
            <a:r>
              <a:rPr lang="de-DE" smtClean="0"/>
              <a:t>Art des Kontaktes (direkt, telefonisch, </a:t>
            </a:r>
            <a:r>
              <a:rPr lang="en-US" smtClean="0"/>
              <a:t>schriftlich)</a:t>
            </a:r>
          </a:p>
          <a:p>
            <a:r>
              <a:rPr lang="de-DE" smtClean="0"/>
              <a:t>Anzahl der befragten Personen (Einzelinterview, </a:t>
            </a:r>
            <a:r>
              <a:rPr lang="en-US" smtClean="0"/>
              <a:t>Gruppeninterview, Survey)</a:t>
            </a:r>
          </a:p>
          <a:p>
            <a:r>
              <a:rPr lang="de-DE" smtClean="0"/>
              <a:t>Anzahl der Interviewer (ein Interviewer, </a:t>
            </a:r>
            <a:r>
              <a:rPr lang="en-US" smtClean="0"/>
              <a:t>Tandem, Hearing)</a:t>
            </a:r>
          </a:p>
          <a:p>
            <a:r>
              <a:rPr lang="de-DE" smtClean="0"/>
              <a:t>Funktion (z. B. ermittelnd – vermittelnd)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Strukturierte Interviews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Fragen und deren Abfolge sind klar definiert</a:t>
            </a:r>
          </a:p>
          <a:p>
            <a:r>
              <a:rPr lang="en-US" smtClean="0"/>
              <a:t>Hauptsächlich geschlossene Fragen</a:t>
            </a:r>
          </a:p>
          <a:p>
            <a:r>
              <a:rPr lang="en-US" smtClean="0"/>
              <a:t>Mögliche Antworten sind vorgefertigt und werden nur angekreuzt (sollten dem Probanden aber nicht gezeigt werden)</a:t>
            </a:r>
          </a:p>
          <a:p>
            <a:endParaRPr lang="en-US" smtClean="0"/>
          </a:p>
          <a:p>
            <a:r>
              <a:rPr lang="en-US" smtClean="0"/>
              <a:t>Geeignet bei gut bekannten Themenbereichen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Offene/Unstrukturierte Interviews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Forschungs- und Feldgespräche</a:t>
            </a:r>
          </a:p>
          <a:p>
            <a:r>
              <a:rPr lang="en-US" smtClean="0"/>
              <a:t>Offene Fragen</a:t>
            </a:r>
          </a:p>
          <a:p>
            <a:r>
              <a:rPr lang="en-US" smtClean="0"/>
              <a:t>Eher Gespräch als typische Frage/Antwort-Situation</a:t>
            </a:r>
          </a:p>
          <a:p>
            <a:r>
              <a:rPr lang="en-US" smtClean="0"/>
              <a:t>Besonders geeignet zum Explorieren</a:t>
            </a:r>
          </a:p>
          <a:p>
            <a:r>
              <a:rPr lang="en-US" smtClean="0"/>
              <a:t>Interviewer darf Befragten nicht beeinflussen und keine eigene Meinung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Führen Sie ein Interview durch</a:t>
            </a:r>
          </a:p>
          <a:p>
            <a:r>
              <a:rPr lang="en-US" smtClean="0"/>
              <a:t>Sammeln Sie Stärken und Schwächen Ihrer Interviewart und stellen Sie diese vor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Arbeitsschritte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Inhaltiche Vorbereitung</a:t>
            </a:r>
          </a:p>
          <a:p>
            <a:pPr lvl="1"/>
            <a:r>
              <a:rPr lang="de-DE" smtClean="0"/>
              <a:t>Warum, Thema, Personen, ggf. spezifische Fragen</a:t>
            </a:r>
          </a:p>
          <a:p>
            <a:pPr lvl="1"/>
            <a:r>
              <a:rPr lang="en-US" smtClean="0"/>
              <a:t>Interviewleitfaden erstellen</a:t>
            </a:r>
          </a:p>
          <a:p>
            <a:r>
              <a:rPr lang="en-US" smtClean="0"/>
              <a:t>Organisatorische Vorbereitung</a:t>
            </a:r>
          </a:p>
          <a:p>
            <a:pPr lvl="1"/>
            <a:r>
              <a:rPr lang="en-US" smtClean="0"/>
              <a:t>Kontaktaufnahme</a:t>
            </a:r>
          </a:p>
          <a:p>
            <a:pPr lvl="1"/>
            <a:r>
              <a:rPr lang="en-US" smtClean="0"/>
              <a:t>Diktiergerät (+Ersatz)/Kamera/Skype</a:t>
            </a:r>
          </a:p>
          <a:p>
            <a:pPr lvl="1"/>
            <a:r>
              <a:rPr lang="en-US" smtClean="0"/>
              <a:t>Schulen/Instruieren Externer Interviewer</a:t>
            </a:r>
          </a:p>
          <a:p>
            <a:r>
              <a:rPr lang="en-US" smtClean="0"/>
              <a:t>Interview</a:t>
            </a:r>
          </a:p>
          <a:p>
            <a:pPr lvl="1"/>
            <a:r>
              <a:rPr lang="en-US" smtClean="0"/>
              <a:t>Gesprächsbeginn + Aufbau</a:t>
            </a:r>
          </a:p>
          <a:p>
            <a:pPr lvl="1"/>
            <a:r>
              <a:rPr lang="en-US" smtClean="0"/>
              <a:t>Durchführung und Aufzeichnung</a:t>
            </a:r>
          </a:p>
          <a:p>
            <a:pPr lvl="1"/>
            <a:r>
              <a:rPr lang="en-US" smtClean="0"/>
              <a:t>Gesprächsende + Nachgespräch + Verabschiedung</a:t>
            </a:r>
          </a:p>
          <a:p>
            <a:pPr lvl="1"/>
            <a:r>
              <a:rPr lang="en-US" smtClean="0"/>
              <a:t>Gesprächsnotizen anfertigen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Dokumentation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Transkription</a:t>
            </a:r>
          </a:p>
          <a:p>
            <a:pPr lvl="1"/>
            <a:r>
              <a:rPr lang="en-US" smtClean="0"/>
              <a:t>Zeitaufwändig</a:t>
            </a:r>
          </a:p>
          <a:p>
            <a:pPr lvl="1"/>
            <a:r>
              <a:rPr lang="en-US" smtClean="0"/>
              <a:t>Ca. 1 Seite Text pro Minute</a:t>
            </a:r>
          </a:p>
          <a:p>
            <a:r>
              <a:rPr lang="en-US" smtClean="0"/>
              <a:t>Archivierung des Materials</a:t>
            </a:r>
          </a:p>
          <a:p>
            <a:pPr lvl="1"/>
            <a:r>
              <a:rPr lang="en-US" smtClean="0"/>
              <a:t>10 Jahre (DFG-Richtlinie)</a:t>
            </a:r>
          </a:p>
          <a:p>
            <a:r>
              <a:rPr lang="en-US" smtClean="0"/>
              <a:t>Datenschutz</a:t>
            </a:r>
          </a:p>
          <a:p>
            <a:pPr lvl="1"/>
            <a:r>
              <a:rPr lang="en-US" smtClean="0"/>
              <a:t>Anonymisierung</a:t>
            </a:r>
          </a:p>
          <a:p>
            <a:pPr lvl="1"/>
            <a:r>
              <a:rPr lang="en-US" smtClean="0"/>
              <a:t>Vernichtung/Rückgabe des Rohmaterials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Dokumentation - Beispiel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49</a:t>
            </a:fld>
            <a:endParaRPr lang="de-D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14422"/>
            <a:ext cx="7481907" cy="471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hteck 5"/>
          <p:cNvSpPr/>
          <p:nvPr/>
        </p:nvSpPr>
        <p:spPr>
          <a:xfrm>
            <a:off x="4357654" y="5429264"/>
            <a:ext cx="4786346" cy="85725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mtClean="0">
                <a:solidFill>
                  <a:sysClr val="windowText" lastClr="000000"/>
                </a:solidFill>
              </a:rPr>
              <a:t>Bortz &amp; Döring. </a:t>
            </a:r>
            <a:r>
              <a:rPr lang="de-DE" i="1" smtClean="0">
                <a:solidFill>
                  <a:sysClr val="windowText" lastClr="000000"/>
                </a:solidFill>
              </a:rPr>
              <a:t>Forschungsmethoden und Evaluation </a:t>
            </a:r>
            <a:r>
              <a:rPr lang="de-DE" i="1" smtClean="0">
                <a:solidFill>
                  <a:prstClr val="black"/>
                </a:solidFill>
              </a:rPr>
              <a:t>für Human- und Sozialwissenschaftler</a:t>
            </a:r>
            <a:r>
              <a:rPr lang="de-DE" smtClean="0">
                <a:solidFill>
                  <a:prstClr val="black"/>
                </a:solidFill>
              </a:rPr>
              <a:t>. 2006. p. 313.</a:t>
            </a:r>
            <a:endParaRPr 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Qualitative Methoden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Interpretation von verbalem Material</a:t>
            </a:r>
          </a:p>
          <a:p>
            <a:r>
              <a:rPr lang="en-US" smtClean="0"/>
              <a:t>Fokus auf Erfahrung</a:t>
            </a:r>
          </a:p>
          <a:p>
            <a:r>
              <a:rPr lang="en-US" smtClean="0"/>
              <a:t>Offene Befragungen</a:t>
            </a:r>
          </a:p>
          <a:p>
            <a:r>
              <a:rPr lang="de-DE" smtClean="0"/>
              <a:t>“Mehr Details als ein Messwert”</a:t>
            </a:r>
          </a:p>
          <a:p>
            <a:r>
              <a:rPr lang="en-US" smtClean="0"/>
              <a:t>Realismus statt Laborbedingungen</a:t>
            </a:r>
          </a:p>
          <a:p>
            <a:endParaRPr lang="en-US" smtClean="0"/>
          </a:p>
          <a:p>
            <a:r>
              <a:rPr lang="en-US" smtClean="0"/>
              <a:t>Keine statistischen Signifikanztests</a:t>
            </a:r>
          </a:p>
          <a:p>
            <a:r>
              <a:rPr lang="en-US" smtClean="0"/>
              <a:t>Mehr Zeitaufwand</a:t>
            </a:r>
          </a:p>
          <a:p>
            <a:r>
              <a:rPr lang="en-US" smtClean="0"/>
              <a:t>Schwer vergleichbar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Literatur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smtClean="0"/>
              <a:t>Bortz &amp; Döring. </a:t>
            </a:r>
            <a:r>
              <a:rPr lang="de-DE" sz="2400" i="1" smtClean="0"/>
              <a:t>Forschungsmethoden und Evaluation für Human- und Sozialwissenschaftler</a:t>
            </a:r>
            <a:r>
              <a:rPr lang="de-DE" sz="2400" smtClean="0"/>
              <a:t>. 4., überarb. Aufl., 2006. Kapitel 4 und 5.</a:t>
            </a:r>
          </a:p>
          <a:p>
            <a:pPr>
              <a:buNone/>
            </a:pPr>
            <a:r>
              <a:rPr lang="de-DE" sz="1800" smtClean="0"/>
              <a:t>	Aus dem Uninetz: http://www.springer.com/psychology/book/978-3-540-33305-0</a:t>
            </a:r>
            <a:endParaRPr lang="en-US" sz="36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Oberflächliche Abgrenzung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43050"/>
            <a:ext cx="4114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mtClean="0"/>
              <a:t>Quantitativ</a:t>
            </a:r>
          </a:p>
          <a:p>
            <a:pPr marL="363538" lvl="1"/>
            <a:r>
              <a:rPr lang="en-US" smtClean="0"/>
              <a:t>"Naturwissenschaftlich"</a:t>
            </a:r>
          </a:p>
          <a:p>
            <a:pPr marL="363538" lvl="1"/>
            <a:r>
              <a:rPr lang="en-US" smtClean="0"/>
              <a:t>Labor</a:t>
            </a:r>
          </a:p>
          <a:p>
            <a:pPr marL="363538" lvl="1"/>
            <a:r>
              <a:rPr lang="en-US" smtClean="0"/>
              <a:t>Erklären</a:t>
            </a:r>
          </a:p>
          <a:p>
            <a:pPr marL="363538" lvl="1"/>
            <a:r>
              <a:rPr lang="en-US" smtClean="0"/>
              <a:t>"Harte Methoden"</a:t>
            </a:r>
          </a:p>
          <a:p>
            <a:pPr marL="363538" lvl="1"/>
            <a:r>
              <a:rPr lang="en-US" smtClean="0"/>
              <a:t>Messen</a:t>
            </a:r>
          </a:p>
          <a:p>
            <a:pPr marL="363538" lvl="1"/>
            <a:r>
              <a:rPr lang="en-US" smtClean="0"/>
              <a:t>Stichprobe</a:t>
            </a:r>
          </a:p>
          <a:p>
            <a:pPr marL="363538" lvl="1"/>
            <a:r>
              <a:rPr lang="en-US" smtClean="0"/>
              <a:t>Zahlen</a:t>
            </a:r>
          </a:p>
          <a:p>
            <a:pPr marL="363538" lvl="1"/>
            <a:r>
              <a:rPr lang="en-US" smtClean="0"/>
              <a:t>Abstraktion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572000" y="1643050"/>
            <a:ext cx="421484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Qualtitativ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"Geisteswissenschaftlich"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Feld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lang="de-DE" sz="3000" smtClean="0"/>
              <a:t>Verstehen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"Weiche</a:t>
            </a:r>
            <a:r>
              <a:rPr kumimoji="0" lang="de-DE" sz="30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Methoden"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Beschreiben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lang="en-US" sz="3000" smtClean="0"/>
              <a:t>Einzelfall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Texte,</a:t>
            </a:r>
            <a:r>
              <a:rPr kumimoji="0" lang="en-US" sz="30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Bilder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lang="en-US" sz="3000" baseline="0" smtClean="0"/>
              <a:t>Komplexität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Qualitative und quantitative Methoden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Kombination qualitativer und quantiativer Methoden typisch</a:t>
            </a:r>
          </a:p>
          <a:p>
            <a:endParaRPr lang="en-US" smtClean="0"/>
          </a:p>
          <a:p>
            <a:r>
              <a:rPr lang="en-US" smtClean="0"/>
              <a:t>Programmverständnis:</a:t>
            </a:r>
          </a:p>
          <a:p>
            <a:pPr lvl="1"/>
            <a:r>
              <a:rPr lang="en-US" smtClean="0"/>
              <a:t>Beobachten von Entwicklern, während sie Fehler in Software beheben</a:t>
            </a:r>
          </a:p>
          <a:p>
            <a:pPr lvl="1"/>
            <a:r>
              <a:rPr lang="en-US" smtClean="0"/>
              <a:t>Lösungsstrategie von Entwicklern beobachten und abstrahieren</a:t>
            </a:r>
          </a:p>
          <a:p>
            <a:pPr lvl="1"/>
            <a:r>
              <a:rPr lang="en-US" smtClean="0"/>
              <a:t>Zeit und Qualität von Fehlerbehebung</a:t>
            </a:r>
          </a:p>
          <a:p>
            <a:pPr lvl="1"/>
            <a:r>
              <a:rPr lang="en-US" smtClean="0"/>
              <a:t>Zusammenhang zwischen Lösungsstrategie und Zeit/Qualität von Fehlerbehebung untersuchen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Fallstudien</a:t>
            </a:r>
            <a:endParaRPr lang="en-US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Fallstudie</a:t>
            </a:r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Detaillierte Untersuchung eines einzigen Beispiels (oder weniger einzelner Beispiele)</a:t>
            </a:r>
          </a:p>
          <a:p>
            <a:r>
              <a:rPr lang="en-US" smtClean="0"/>
              <a:t>Oft im User-Interface-Bereich</a:t>
            </a:r>
          </a:p>
          <a:p>
            <a:endParaRPr lang="en-US" smtClean="0"/>
          </a:p>
          <a:p>
            <a:r>
              <a:rPr lang="en-US" smtClean="0"/>
              <a:t>Beispiele:</a:t>
            </a:r>
          </a:p>
          <a:p>
            <a:pPr lvl="1"/>
            <a:r>
              <a:rPr lang="en-US" smtClean="0"/>
              <a:t>Beobachten, wie Entwickler mit neuem Tool umgehen</a:t>
            </a:r>
          </a:p>
          <a:p>
            <a:pPr lvl="1"/>
            <a:r>
              <a:rPr lang="en-US" smtClean="0"/>
              <a:t>Anwenden eines neuen Programmierparadigmas auf bestehende Implementierung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1689</Words>
  <Application>Microsoft Office PowerPoint</Application>
  <PresentationFormat>Bildschirmpräsentation (4:3)</PresentationFormat>
  <Paragraphs>461</Paragraphs>
  <Slides>50</Slides>
  <Notes>3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51" baseType="lpstr">
      <vt:lpstr>Larissa-Design</vt:lpstr>
      <vt:lpstr>Qualitative Methoden</vt:lpstr>
      <vt:lpstr>Überblick</vt:lpstr>
      <vt:lpstr>Lernziele</vt:lpstr>
      <vt:lpstr>Laboruntersuchung vs. Feldstudie</vt:lpstr>
      <vt:lpstr>Qualitative Methoden</vt:lpstr>
      <vt:lpstr>Oberflächliche Abgrenzung</vt:lpstr>
      <vt:lpstr>Qualitative und quantitative Methoden</vt:lpstr>
      <vt:lpstr>Fallstudien</vt:lpstr>
      <vt:lpstr>Fallstudie</vt:lpstr>
      <vt:lpstr>Evaluieren neuer Methoden</vt:lpstr>
      <vt:lpstr>Fallstudien zur Theoriebildung</vt:lpstr>
      <vt:lpstr>Fallstudien und Quantitative Methoden</vt:lpstr>
      <vt:lpstr>Aufgabe</vt:lpstr>
      <vt:lpstr>Beispiel: Aspekte für Produktlinien</vt:lpstr>
      <vt:lpstr>Aspekt-orientierte Programmierung (AOP)</vt:lpstr>
      <vt:lpstr>Aspekte für Produktlinien</vt:lpstr>
      <vt:lpstr>Auswahl der Fallstudie</vt:lpstr>
      <vt:lpstr>Beobachtungen</vt:lpstr>
      <vt:lpstr>Reflektion</vt:lpstr>
      <vt:lpstr>Aufgabe</vt:lpstr>
      <vt:lpstr>Kritik an Fallstudien</vt:lpstr>
      <vt:lpstr>Lernen durch Fallstudien</vt:lpstr>
      <vt:lpstr>Fallstudie zum Falsifizieren</vt:lpstr>
      <vt:lpstr>Auswahl von Fällen</vt:lpstr>
      <vt:lpstr>Auswahl von Fallstudien</vt:lpstr>
      <vt:lpstr>Fallstudien erfordern Selbstreflektion</vt:lpstr>
      <vt:lpstr>Fallstudien zusammenfassen</vt:lpstr>
      <vt:lpstr>Fragebögen</vt:lpstr>
      <vt:lpstr>Lernziele</vt:lpstr>
      <vt:lpstr>Aufgabe</vt:lpstr>
      <vt:lpstr>Fragebögen</vt:lpstr>
      <vt:lpstr>Beispiel</vt:lpstr>
      <vt:lpstr>Falsche Antworten?</vt:lpstr>
      <vt:lpstr>Vorteil von Fragebögen</vt:lpstr>
      <vt:lpstr>Beispiel: Programmiererfahrung</vt:lpstr>
      <vt:lpstr>Beispiel: Programmiererfahrung</vt:lpstr>
      <vt:lpstr>Questionnaire</vt:lpstr>
      <vt:lpstr>Evaluation</vt:lpstr>
      <vt:lpstr>Comprehension Tasks</vt:lpstr>
      <vt:lpstr>Ergebnis</vt:lpstr>
      <vt:lpstr>Nächster Schritt</vt:lpstr>
      <vt:lpstr>Interviews</vt:lpstr>
      <vt:lpstr>Arten von Interviews</vt:lpstr>
      <vt:lpstr>Strukturierte Interviews</vt:lpstr>
      <vt:lpstr>Offene/Unstrukturierte Interviews</vt:lpstr>
      <vt:lpstr>Aufgabe</vt:lpstr>
      <vt:lpstr>Arbeitsschritte</vt:lpstr>
      <vt:lpstr>Dokumentation</vt:lpstr>
      <vt:lpstr>Dokumentation - Beispiel</vt:lpstr>
      <vt:lpstr>Literatur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janet</cp:lastModifiedBy>
  <cp:revision>640</cp:revision>
  <dcterms:modified xsi:type="dcterms:W3CDTF">2012-12-17T18:20:32Z</dcterms:modified>
</cp:coreProperties>
</file>