
<file path=[Content_Types].xml><?xml version="1.0" encoding="utf-8"?>
<Types xmlns="http://schemas.openxmlformats.org/package/2006/content-types">
  <Override PartName="/ppt/comments/comment2.xml" ContentType="application/vnd.openxmlformats-officedocument.presentationml.comments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comments/comment3.xml" ContentType="application/vnd.openxmlformats-officedocument.presentationml.comment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comments/comment4.xml" ContentType="application/vnd.openxmlformats-officedocument.presentationml.comments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comments/comment1.xml" ContentType="application/vnd.openxmlformats-officedocument.presentationml.comments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8" r:id="rId11"/>
    <p:sldId id="269" r:id="rId12"/>
    <p:sldId id="270" r:id="rId13"/>
    <p:sldId id="273" r:id="rId14"/>
    <p:sldId id="274" r:id="rId15"/>
    <p:sldId id="276" r:id="rId16"/>
    <p:sldId id="275" r:id="rId17"/>
    <p:sldId id="277" r:id="rId18"/>
    <p:sldId id="283" r:id="rId19"/>
    <p:sldId id="285" r:id="rId20"/>
    <p:sldId id="282" r:id="rId21"/>
    <p:sldId id="281" r:id="rId22"/>
    <p:sldId id="279" r:id="rId23"/>
    <p:sldId id="280" r:id="rId24"/>
    <p:sldId id="284" r:id="rId25"/>
    <p:sldId id="264" r:id="rId26"/>
    <p:sldId id="286" r:id="rId27"/>
    <p:sldId id="287" r:id="rId28"/>
    <p:sldId id="288" r:id="rId29"/>
    <p:sldId id="290" r:id="rId30"/>
    <p:sldId id="291" r:id="rId31"/>
    <p:sldId id="289" r:id="rId32"/>
    <p:sldId id="292" r:id="rId33"/>
    <p:sldId id="295" r:id="rId34"/>
    <p:sldId id="297" r:id="rId35"/>
    <p:sldId id="293" r:id="rId36"/>
    <p:sldId id="296" r:id="rId37"/>
    <p:sldId id="294" r:id="rId38"/>
    <p:sldId id="265" r:id="rId39"/>
    <p:sldId id="266" r:id="rId40"/>
    <p:sldId id="27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j" initials="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31:49.091" idx="1">
    <p:pos x="2060" y="1550"/>
    <p:text>Intervall und Verhältnis skala kannst du auch als metrisch zusammenfassen; man braucht in der Regel nicht die Unterscheidung in Experimenten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32:59.352" idx="2">
    <p:pos x="10" y="10"/>
    <p:text>schon wieder?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37:28.312" idx="3">
    <p:pos x="2040" y="790"/>
    <p:text>Ist das ein Variability-Minging-Datensatz?
Oder geht es darum, beim Variability-Mining einen Datensatz bereitzustellen?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3T21:49:04.113" idx="4">
    <p:pos x="1350" y="1130"/>
    <p:text>Dafür!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6F4C8-4382-47C7-BFF2-4548C4A0B255}" type="datetimeFigureOut">
              <a:rPr lang="de-DE" smtClean="0"/>
              <a:pPr/>
              <a:t>1/13/12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5B12-2BEA-4D9B-8F9A-DF2A07C5C30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562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Messverfahren</a:t>
            </a:r>
            <a:r>
              <a:rPr lang="en-US" dirty="0" smtClean="0"/>
              <a:t> und </a:t>
            </a:r>
            <a:r>
              <a:rPr lang="de-DE" dirty="0" smtClean="0"/>
              <a:t>dem</a:t>
            </a:r>
            <a:r>
              <a:rPr lang="de-DE" baseline="0" dirty="0" smtClean="0"/>
              <a:t> allgemeinen Vorgehen wenden wir uns jetzt </a:t>
            </a:r>
            <a:r>
              <a:rPr lang="de-DE" baseline="0" dirty="0" err="1" smtClean="0"/>
              <a:t>erstmal</a:t>
            </a:r>
            <a:r>
              <a:rPr lang="de-DE" baseline="0" dirty="0" smtClean="0"/>
              <a:t> den qualitative Methoden weg (deutlicher Kontrast, </a:t>
            </a:r>
            <a:r>
              <a:rPr lang="de-DE" baseline="0" dirty="0" err="1" smtClean="0"/>
              <a:t>absicht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5B12-2BEA-4D9B-8F9A-DF2A07C5C30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191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reden</a:t>
            </a:r>
            <a:r>
              <a:rPr lang="en-US" dirty="0" smtClean="0"/>
              <a:t> </a:t>
            </a:r>
            <a:r>
              <a:rPr lang="en-US" dirty="0" err="1" smtClean="0"/>
              <a:t>ueber</a:t>
            </a:r>
            <a:r>
              <a:rPr lang="en-US" dirty="0" smtClean="0"/>
              <a:t> </a:t>
            </a:r>
            <a:r>
              <a:rPr lang="en-US" dirty="0" err="1" smtClean="0"/>
              <a:t>fallstudienauswahl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5B12-2BEA-4D9B-8F9A-DF2A07C5C30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714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50AAA1D-9217-4D11-9EA2-C35D41EF3343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5CEA-06C8-4829-ADFB-1D2926F5EB74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19EE-873F-4A04-8E3E-23ADF162FF9B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73E7-9BFA-4104-9C9E-D07716B60BD8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DF33008-4D7B-4545-972C-ACD6BD1B4DA2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628D-2C6D-4E1B-B3C0-76889A3394D7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2FDD-89C7-4AE2-8761-757DC5C4C1AF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052F-F47F-4499-A1DE-C45725F050C7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1F6A-AF34-4000-AE15-9881A30EEC5A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5F80-3A5D-4A51-A41F-8C52BF32AFAB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E4D6-12B7-434C-97B0-3552705C98A9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E51A4-FE44-4CF6-ABC8-81732A6271D5}" type="datetime1">
              <a:rPr lang="en-US" smtClean="0"/>
              <a:pPr/>
              <a:t>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Empirische Methoden für Informatiker</a:t>
            </a:r>
            <a:br>
              <a:rPr lang="de-DE" dirty="0" smtClean="0"/>
            </a:br>
            <a:r>
              <a:rPr lang="de-DE" dirty="0" smtClean="0"/>
              <a:t>Teil 4: Quantitative Untersuchungen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85184"/>
            <a:ext cx="6858000" cy="64807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Christian Kästner</a:t>
            </a:r>
          </a:p>
          <a:p>
            <a:r>
              <a:rPr lang="de-DE" dirty="0" smtClean="0"/>
              <a:t>Stefan </a:t>
            </a:r>
            <a:r>
              <a:rPr lang="de-DE" dirty="0" err="1" smtClean="0"/>
              <a:t>Hanenberg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51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352776"/>
              </p:ext>
            </p:extLst>
          </p:nvPr>
        </p:nvGraphicFramePr>
        <p:xfrm>
          <a:off x="179512" y="548680"/>
          <a:ext cx="4608513" cy="169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171"/>
                <a:gridCol w="1536171"/>
                <a:gridCol w="1536171"/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Relevant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7000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16632"/>
            <a:ext cx="383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10.000 </a:t>
            </a:r>
            <a:r>
              <a:rPr lang="en-US" dirty="0" err="1" smtClean="0"/>
              <a:t>Eintraege</a:t>
            </a:r>
            <a:r>
              <a:rPr lang="en-US" dirty="0" smtClean="0"/>
              <a:t>, </a:t>
            </a:r>
            <a:r>
              <a:rPr lang="en-US" dirty="0" err="1" smtClean="0"/>
              <a:t>davon</a:t>
            </a:r>
            <a:r>
              <a:rPr lang="en-US" dirty="0" smtClean="0"/>
              <a:t> 1000 Relevant</a:t>
            </a:r>
            <a:endParaRPr lang="de-DE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9296298"/>
              </p:ext>
            </p:extLst>
          </p:nvPr>
        </p:nvGraphicFramePr>
        <p:xfrm>
          <a:off x="4355975" y="2420888"/>
          <a:ext cx="4608513" cy="169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171"/>
                <a:gridCol w="1536171"/>
                <a:gridCol w="1536171"/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Relevant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8997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24128" y="332656"/>
            <a:ext cx="324036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Diskussion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bietet</a:t>
            </a:r>
            <a:endParaRPr lang="en-US" dirty="0" smtClean="0"/>
          </a:p>
          <a:p>
            <a:r>
              <a:rPr lang="en-US" dirty="0" smtClean="0"/>
              <a:t>das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Ergebnis</a:t>
            </a:r>
            <a:r>
              <a:rPr lang="en-US" dirty="0" smtClean="0"/>
              <a:t>?</a:t>
            </a:r>
            <a:endParaRPr lang="de-DE" dirty="0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5947239"/>
              </p:ext>
            </p:extLst>
          </p:nvPr>
        </p:nvGraphicFramePr>
        <p:xfrm>
          <a:off x="251520" y="4591392"/>
          <a:ext cx="4608513" cy="169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171"/>
                <a:gridCol w="1536171"/>
                <a:gridCol w="1536171"/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Relevant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8500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03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Produktlinien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20194"/>
            <a:ext cx="5329287" cy="604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2808287" cy="716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19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Adaption von </a:t>
            </a:r>
            <a:r>
              <a:rPr lang="en-US" dirty="0" err="1" smtClean="0"/>
              <a:t>Produktlinien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Oft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r>
              <a:rPr lang="en-US" dirty="0" smtClean="0"/>
              <a:t> </a:t>
            </a:r>
            <a:r>
              <a:rPr lang="en-US" dirty="0" err="1" smtClean="0"/>
              <a:t>vorhanden</a:t>
            </a:r>
            <a:endParaRPr lang="en-US" dirty="0" smtClean="0"/>
          </a:p>
          <a:p>
            <a:r>
              <a:rPr lang="en-US" dirty="0" err="1" smtClean="0"/>
              <a:t>Nachtraeglich</a:t>
            </a:r>
            <a:r>
              <a:rPr lang="en-US" dirty="0" smtClean="0"/>
              <a:t> </a:t>
            </a:r>
            <a:r>
              <a:rPr lang="en-US" dirty="0" err="1" smtClean="0"/>
              <a:t>Variabilitaet</a:t>
            </a:r>
            <a:r>
              <a:rPr lang="en-US" dirty="0" smtClean="0"/>
              <a:t> </a:t>
            </a:r>
            <a:r>
              <a:rPr lang="en-US" dirty="0" err="1" smtClean="0"/>
              <a:t>hinzufuegen</a:t>
            </a:r>
            <a:endParaRPr lang="en-US" dirty="0" smtClean="0"/>
          </a:p>
          <a:p>
            <a:r>
              <a:rPr lang="en-US" dirty="0" err="1" smtClean="0"/>
              <a:t>Aufgabe</a:t>
            </a:r>
            <a:r>
              <a:rPr lang="en-US" dirty="0" smtClean="0"/>
              <a:t>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vorhandenen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r>
              <a:rPr lang="en-US" dirty="0" smtClean="0"/>
              <a:t> der Feature X </a:t>
            </a:r>
            <a:r>
              <a:rPr lang="en-US" dirty="0" err="1" smtClean="0"/>
              <a:t>implementiert</a:t>
            </a:r>
            <a:endParaRPr lang="en-US" dirty="0" smtClean="0"/>
          </a:p>
          <a:p>
            <a:r>
              <a:rPr lang="en-US" dirty="0" err="1" smtClean="0"/>
              <a:t>Gegeben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Startwert</a:t>
            </a:r>
            <a:r>
              <a:rPr lang="en-US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Werkzeug</a:t>
            </a:r>
            <a:r>
              <a:rPr lang="en-US" dirty="0" smtClean="0"/>
              <a:t> </a:t>
            </a:r>
            <a:r>
              <a:rPr lang="en-US" dirty="0" err="1" smtClean="0"/>
              <a:t>schlaegt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Fragmente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endParaRPr lang="de-DE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932040" y="2636912"/>
            <a:ext cx="4104456" cy="378547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square" lIns="81606" tIns="48833" rIns="81606" bIns="42435">
            <a:spAutoFit/>
          </a:bodyPr>
          <a:lstStyle>
            <a:lvl1pPr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1250" algn="l"/>
                <a:tab pos="8293100" algn="l"/>
                <a:tab pos="9120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600" b="1" dirty="0" err="1">
                <a:solidFill>
                  <a:srgbClr val="000000"/>
                </a:solidFill>
              </a:rPr>
              <a:t>static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b="1" dirty="0" err="1">
                <a:solidFill>
                  <a:srgbClr val="000000"/>
                </a:solidFill>
              </a:rPr>
              <a:t>int</a:t>
            </a:r>
            <a:r>
              <a:rPr lang="de-DE" sz="1600" dirty="0">
                <a:solidFill>
                  <a:srgbClr val="000000"/>
                </a:solidFill>
              </a:rPr>
              <a:t> __</a:t>
            </a:r>
            <a:r>
              <a:rPr lang="de-DE" sz="1600" dirty="0" err="1">
                <a:solidFill>
                  <a:srgbClr val="000000"/>
                </a:solidFill>
              </a:rPr>
              <a:t>rep_queue_filedone</a:t>
            </a:r>
            <a:r>
              <a:rPr lang="de-DE" sz="1600" dirty="0">
                <a:solidFill>
                  <a:srgbClr val="000000"/>
                </a:solidFill>
              </a:rPr>
              <a:t>(</a:t>
            </a:r>
            <a:r>
              <a:rPr lang="de-DE" sz="1600" dirty="0" err="1">
                <a:solidFill>
                  <a:srgbClr val="000000"/>
                </a:solidFill>
              </a:rPr>
              <a:t>dbenv</a:t>
            </a:r>
            <a:r>
              <a:rPr lang="de-DE" sz="1600" dirty="0">
                <a:solidFill>
                  <a:srgbClr val="000000"/>
                </a:solidFill>
              </a:rPr>
              <a:t>, </a:t>
            </a:r>
            <a:r>
              <a:rPr lang="de-DE" sz="1600" dirty="0" err="1">
                <a:solidFill>
                  <a:srgbClr val="000000"/>
                </a:solidFill>
              </a:rPr>
              <a:t>rep</a:t>
            </a:r>
            <a:r>
              <a:rPr lang="de-DE" sz="1600" dirty="0">
                <a:solidFill>
                  <a:srgbClr val="000000"/>
                </a:solidFill>
              </a:rPr>
              <a:t>, </a:t>
            </a:r>
            <a:r>
              <a:rPr lang="de-DE" sz="1600" dirty="0" err="1">
                <a:solidFill>
                  <a:srgbClr val="000000"/>
                </a:solidFill>
              </a:rPr>
              <a:t>rfp</a:t>
            </a:r>
            <a:r>
              <a:rPr lang="de-DE" sz="1600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de-DE" sz="1600" dirty="0">
                <a:solidFill>
                  <a:srgbClr val="000000"/>
                </a:solidFill>
              </a:rPr>
              <a:t>		DB_ENV *</a:t>
            </a:r>
            <a:r>
              <a:rPr lang="de-DE" sz="1600" dirty="0" err="1">
                <a:solidFill>
                  <a:srgbClr val="000000"/>
                </a:solidFill>
              </a:rPr>
              <a:t>dbenv</a:t>
            </a:r>
            <a:r>
              <a:rPr lang="de-DE" sz="16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sz="1600" dirty="0">
                <a:solidFill>
                  <a:srgbClr val="000000"/>
                </a:solidFill>
              </a:rPr>
              <a:t>		REP *</a:t>
            </a:r>
            <a:r>
              <a:rPr lang="de-DE" sz="1600" dirty="0" err="1">
                <a:solidFill>
                  <a:srgbClr val="000000"/>
                </a:solidFill>
              </a:rPr>
              <a:t>rep</a:t>
            </a:r>
            <a:r>
              <a:rPr lang="de-DE" sz="16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sz="1600" dirty="0">
                <a:solidFill>
                  <a:srgbClr val="000000"/>
                </a:solidFill>
              </a:rPr>
              <a:t>		__</a:t>
            </a:r>
            <a:r>
              <a:rPr lang="de-DE" sz="1600" dirty="0" err="1">
                <a:solidFill>
                  <a:srgbClr val="000000"/>
                </a:solidFill>
              </a:rPr>
              <a:t>rep_fileinfo_args</a:t>
            </a:r>
            <a:r>
              <a:rPr lang="de-DE" sz="1600" dirty="0">
                <a:solidFill>
                  <a:srgbClr val="000000"/>
                </a:solidFill>
              </a:rPr>
              <a:t> *</a:t>
            </a:r>
            <a:r>
              <a:rPr lang="de-DE" sz="1600" dirty="0" err="1">
                <a:solidFill>
                  <a:srgbClr val="000000"/>
                </a:solidFill>
              </a:rPr>
              <a:t>rfp</a:t>
            </a:r>
            <a:r>
              <a:rPr lang="de-DE" sz="1600" dirty="0">
                <a:solidFill>
                  <a:srgbClr val="000000"/>
                </a:solidFill>
              </a:rPr>
              <a:t>; {</a:t>
            </a:r>
          </a:p>
          <a:p>
            <a:pPr eaLnBrk="1" hangingPunct="1"/>
            <a:r>
              <a:rPr lang="de-DE" sz="1600" b="1" dirty="0">
                <a:solidFill>
                  <a:srgbClr val="FF0000"/>
                </a:solidFill>
              </a:rPr>
              <a:t>#</a:t>
            </a:r>
            <a:r>
              <a:rPr lang="de-DE" sz="1600" b="1" dirty="0" smtClean="0">
                <a:solidFill>
                  <a:srgbClr val="FF0000"/>
                </a:solidFill>
              </a:rPr>
              <a:t>ifdef </a:t>
            </a:r>
            <a:r>
              <a:rPr lang="de-DE" sz="1600" b="1" dirty="0">
                <a:solidFill>
                  <a:srgbClr val="FF0000"/>
                </a:solidFill>
              </a:rPr>
              <a:t>HAVE_QUEUE</a:t>
            </a:r>
          </a:p>
          <a:p>
            <a:pPr eaLnBrk="1" hangingPunct="1"/>
            <a:r>
              <a:rPr lang="de-DE" sz="1600" dirty="0">
                <a:solidFill>
                  <a:srgbClr val="000000"/>
                </a:solidFill>
              </a:rPr>
              <a:t>		</a:t>
            </a:r>
            <a:r>
              <a:rPr lang="de-DE" sz="1600" dirty="0" err="1">
                <a:solidFill>
                  <a:srgbClr val="000000"/>
                </a:solidFill>
              </a:rPr>
              <a:t>db_pgno_t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first</a:t>
            </a:r>
            <a:r>
              <a:rPr lang="de-DE" sz="1600" dirty="0">
                <a:solidFill>
                  <a:srgbClr val="000000"/>
                </a:solidFill>
              </a:rPr>
              <a:t>, last;</a:t>
            </a:r>
          </a:p>
          <a:p>
            <a:pPr eaLnBrk="1" hangingPunct="1"/>
            <a:r>
              <a:rPr lang="de-DE" sz="1600" dirty="0">
                <a:solidFill>
                  <a:srgbClr val="000000"/>
                </a:solidFill>
              </a:rPr>
              <a:t>		u_int32_t </a:t>
            </a:r>
            <a:r>
              <a:rPr lang="de-DE" sz="1600" dirty="0" err="1">
                <a:solidFill>
                  <a:srgbClr val="000000"/>
                </a:solidFill>
              </a:rPr>
              <a:t>flags</a:t>
            </a:r>
            <a:r>
              <a:rPr lang="de-DE" sz="16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sz="1600" dirty="0">
                <a:solidFill>
                  <a:srgbClr val="000000"/>
                </a:solidFill>
              </a:rPr>
              <a:t>		</a:t>
            </a:r>
            <a:r>
              <a:rPr lang="de-DE" sz="1600" b="1" dirty="0" err="1">
                <a:solidFill>
                  <a:srgbClr val="000000"/>
                </a:solidFill>
              </a:rPr>
              <a:t>int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empty</a:t>
            </a:r>
            <a:r>
              <a:rPr lang="de-DE" sz="1600" dirty="0">
                <a:solidFill>
                  <a:srgbClr val="000000"/>
                </a:solidFill>
              </a:rPr>
              <a:t>, </a:t>
            </a:r>
            <a:r>
              <a:rPr lang="de-DE" sz="1600" dirty="0" err="1">
                <a:solidFill>
                  <a:srgbClr val="000000"/>
                </a:solidFill>
              </a:rPr>
              <a:t>ret</a:t>
            </a:r>
            <a:r>
              <a:rPr lang="de-DE" sz="1600" dirty="0">
                <a:solidFill>
                  <a:srgbClr val="000000"/>
                </a:solidFill>
              </a:rPr>
              <a:t>, </a:t>
            </a:r>
            <a:r>
              <a:rPr lang="de-DE" sz="1600" dirty="0" err="1">
                <a:solidFill>
                  <a:srgbClr val="000000"/>
                </a:solidFill>
              </a:rPr>
              <a:t>t_ret</a:t>
            </a:r>
            <a:r>
              <a:rPr lang="de-DE" sz="16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sz="1600" b="1" dirty="0">
                <a:solidFill>
                  <a:srgbClr val="FF0000"/>
                </a:solidFill>
              </a:rPr>
              <a:t>#ifdef DIAGNOSTIC</a:t>
            </a:r>
          </a:p>
          <a:p>
            <a:pPr eaLnBrk="1" hangingPunct="1"/>
            <a:r>
              <a:rPr lang="de-DE" sz="1600" dirty="0">
                <a:solidFill>
                  <a:srgbClr val="000000"/>
                </a:solidFill>
              </a:rPr>
              <a:t>		DB_MSGBUF </a:t>
            </a:r>
            <a:r>
              <a:rPr lang="de-DE" sz="1600" dirty="0" err="1">
                <a:solidFill>
                  <a:srgbClr val="000000"/>
                </a:solidFill>
              </a:rPr>
              <a:t>mb</a:t>
            </a:r>
            <a:r>
              <a:rPr lang="de-DE" sz="16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de-DE" sz="1600" b="1" dirty="0">
                <a:solidFill>
                  <a:srgbClr val="FF0000"/>
                </a:solidFill>
              </a:rPr>
              <a:t>#endif</a:t>
            </a:r>
          </a:p>
          <a:p>
            <a:pPr eaLnBrk="1" hangingPunct="1"/>
            <a:r>
              <a:rPr lang="de-DE" sz="1600" dirty="0">
                <a:solidFill>
                  <a:srgbClr val="000000"/>
                </a:solidFill>
              </a:rPr>
              <a:t>		</a:t>
            </a:r>
            <a:r>
              <a:rPr lang="de-DE" sz="1600" i="1" dirty="0">
                <a:solidFill>
                  <a:srgbClr val="000000"/>
                </a:solidFill>
              </a:rPr>
              <a:t>// </a:t>
            </a:r>
            <a:r>
              <a:rPr lang="de-DE" sz="1600" i="1" dirty="0" err="1">
                <a:solidFill>
                  <a:srgbClr val="000000"/>
                </a:solidFill>
              </a:rPr>
              <a:t>over</a:t>
            </a:r>
            <a:r>
              <a:rPr lang="de-DE" sz="1600" i="1" dirty="0">
                <a:solidFill>
                  <a:srgbClr val="000000"/>
                </a:solidFill>
              </a:rPr>
              <a:t> 100 </a:t>
            </a:r>
            <a:r>
              <a:rPr lang="de-DE" sz="1600" i="1" dirty="0" err="1">
                <a:solidFill>
                  <a:srgbClr val="000000"/>
                </a:solidFill>
              </a:rPr>
              <a:t>lines</a:t>
            </a:r>
            <a:r>
              <a:rPr lang="de-DE" sz="1600" i="1" dirty="0">
                <a:solidFill>
                  <a:srgbClr val="000000"/>
                </a:solidFill>
              </a:rPr>
              <a:t> </a:t>
            </a:r>
            <a:r>
              <a:rPr lang="de-DE" sz="1600" i="1" dirty="0" err="1">
                <a:solidFill>
                  <a:srgbClr val="000000"/>
                </a:solidFill>
              </a:rPr>
              <a:t>of</a:t>
            </a:r>
            <a:r>
              <a:rPr lang="de-DE" sz="1600" i="1" dirty="0">
                <a:solidFill>
                  <a:srgbClr val="000000"/>
                </a:solidFill>
              </a:rPr>
              <a:t> additional </a:t>
            </a:r>
            <a:r>
              <a:rPr lang="de-DE" sz="1600" i="1" dirty="0" err="1">
                <a:solidFill>
                  <a:srgbClr val="000000"/>
                </a:solidFill>
              </a:rPr>
              <a:t>code</a:t>
            </a:r>
            <a:endParaRPr lang="de-DE" sz="1600" i="1" dirty="0">
              <a:solidFill>
                <a:srgbClr val="000000"/>
              </a:solidFill>
            </a:endParaRPr>
          </a:p>
          <a:p>
            <a:pPr eaLnBrk="1" hangingPunct="1"/>
            <a:r>
              <a:rPr lang="de-DE" sz="1600" b="1" dirty="0">
                <a:solidFill>
                  <a:srgbClr val="FF0000"/>
                </a:solidFill>
              </a:rPr>
              <a:t>#endif</a:t>
            </a:r>
          </a:p>
          <a:p>
            <a:pPr eaLnBrk="1" hangingPunct="1"/>
            <a:r>
              <a:rPr lang="de-DE" sz="1600" dirty="0" smtClean="0">
                <a:solidFill>
                  <a:srgbClr val="000000"/>
                </a:solidFill>
              </a:rPr>
              <a:t>}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93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3999" cy="759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15816" y="131148"/>
            <a:ext cx="5886400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Fragestellung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 err="1"/>
              <a:t>Hilft</a:t>
            </a:r>
            <a:r>
              <a:rPr lang="en-US" sz="2400" dirty="0"/>
              <a:t> das </a:t>
            </a:r>
            <a:r>
              <a:rPr lang="en-US" sz="2400" dirty="0" err="1"/>
              <a:t>Werkzeug</a:t>
            </a:r>
            <a:r>
              <a:rPr lang="en-US" sz="2400" dirty="0"/>
              <a:t> </a:t>
            </a:r>
            <a:r>
              <a:rPr lang="en-US" sz="2400" dirty="0" err="1"/>
              <a:t>Entwicklern</a:t>
            </a:r>
            <a:r>
              <a:rPr lang="en-US" sz="2400" dirty="0"/>
              <a:t> </a:t>
            </a:r>
            <a:r>
              <a:rPr lang="en-US" sz="2400" dirty="0" err="1"/>
              <a:t>beim</a:t>
            </a:r>
            <a:r>
              <a:rPr lang="en-US" sz="2400" dirty="0"/>
              <a:t> </a:t>
            </a:r>
            <a:r>
              <a:rPr lang="en-US" sz="2400" dirty="0" err="1"/>
              <a:t>finden</a:t>
            </a:r>
            <a:r>
              <a:rPr lang="en-US" sz="2400" dirty="0"/>
              <a:t> von Feature-</a:t>
            </a:r>
            <a:r>
              <a:rPr lang="en-US" sz="2400" dirty="0" err="1"/>
              <a:t>Quelltext</a:t>
            </a:r>
            <a:r>
              <a:rPr lang="en-US" sz="2400" dirty="0"/>
              <a:t>?</a:t>
            </a:r>
          </a:p>
          <a:p>
            <a:pPr lvl="1"/>
            <a:r>
              <a:rPr lang="en-US" sz="2400" dirty="0" err="1"/>
              <a:t>Welche</a:t>
            </a:r>
            <a:r>
              <a:rPr lang="en-US" sz="2400" dirty="0"/>
              <a:t> </a:t>
            </a:r>
            <a:r>
              <a:rPr lang="en-US" sz="2400" dirty="0" err="1"/>
              <a:t>Qualitaet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die </a:t>
            </a:r>
            <a:r>
              <a:rPr lang="en-US" sz="2400" dirty="0" err="1"/>
              <a:t>Vorschlage</a:t>
            </a:r>
            <a:r>
              <a:rPr lang="en-US" sz="2400" dirty="0"/>
              <a:t>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109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Vorschlagsqualitaet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Praezision</a:t>
            </a:r>
            <a:r>
              <a:rPr lang="en-US" dirty="0" smtClean="0"/>
              <a:t> (Precision)</a:t>
            </a:r>
          </a:p>
          <a:p>
            <a:pPr lvl="1"/>
            <a:r>
              <a:rPr lang="en-US" dirty="0" err="1" smtClean="0"/>
              <a:t>Anteil</a:t>
            </a:r>
            <a:r>
              <a:rPr lang="en-US" dirty="0" smtClean="0"/>
              <a:t> des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relevanten</a:t>
            </a:r>
            <a:r>
              <a:rPr lang="en-US" dirty="0" smtClean="0"/>
              <a:t> </a:t>
            </a:r>
            <a:r>
              <a:rPr lang="en-US" dirty="0" err="1" smtClean="0"/>
              <a:t>Quelltexts</a:t>
            </a:r>
            <a:endParaRPr lang="en-US" dirty="0" smtClean="0"/>
          </a:p>
          <a:p>
            <a:pPr lvl="1"/>
            <a:r>
              <a:rPr lang="en-US" dirty="0" err="1" smtClean="0"/>
              <a:t>Gefundene</a:t>
            </a:r>
            <a:r>
              <a:rPr lang="en-US" dirty="0" smtClean="0"/>
              <a:t> Element / </a:t>
            </a:r>
            <a:r>
              <a:rPr lang="en-US" dirty="0" err="1" smtClean="0"/>
              <a:t>Korrekte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endParaRPr lang="en-US" dirty="0" smtClean="0"/>
          </a:p>
          <a:p>
            <a:pPr lvl="1"/>
            <a:r>
              <a:rPr lang="en-US" dirty="0" err="1" smtClean="0"/>
              <a:t>Aber</a:t>
            </a:r>
            <a:r>
              <a:rPr lang="en-US" dirty="0" smtClean="0"/>
              <a:t>: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vorschlagen</a:t>
            </a:r>
            <a:r>
              <a:rPr lang="en-US" dirty="0" smtClean="0"/>
              <a:t> -&gt; 100% </a:t>
            </a:r>
            <a:r>
              <a:rPr lang="en-US" dirty="0" err="1" smtClean="0"/>
              <a:t>Praezision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Genauigkeit</a:t>
            </a:r>
            <a:r>
              <a:rPr lang="en-US" dirty="0" smtClean="0"/>
              <a:t> (Recall)</a:t>
            </a:r>
          </a:p>
          <a:p>
            <a:pPr lvl="1"/>
            <a:r>
              <a:rPr lang="en-US" dirty="0" err="1" smtClean="0"/>
              <a:t>Anteil</a:t>
            </a:r>
            <a:r>
              <a:rPr lang="en-US" dirty="0" smtClean="0"/>
              <a:t> </a:t>
            </a:r>
            <a:r>
              <a:rPr lang="en-US" dirty="0" err="1" smtClean="0"/>
              <a:t>korrekter</a:t>
            </a:r>
            <a:r>
              <a:rPr lang="en-US" dirty="0" smtClean="0"/>
              <a:t> </a:t>
            </a:r>
            <a:r>
              <a:rPr lang="en-US" dirty="0" err="1" smtClean="0"/>
              <a:t>Vorschlaege</a:t>
            </a:r>
            <a:endParaRPr lang="en-US" dirty="0" smtClean="0"/>
          </a:p>
          <a:p>
            <a:pPr lvl="1"/>
            <a:r>
              <a:rPr lang="en-US" dirty="0" err="1" smtClean="0"/>
              <a:t>Gefundene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/ </a:t>
            </a:r>
            <a:r>
              <a:rPr lang="en-US" dirty="0" err="1" smtClean="0"/>
              <a:t>Vorgeschlagene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endParaRPr lang="en-US" dirty="0" smtClean="0"/>
          </a:p>
          <a:p>
            <a:pPr lvl="1"/>
            <a:r>
              <a:rPr lang="en-US" dirty="0" err="1" smtClean="0"/>
              <a:t>Aber</a:t>
            </a:r>
            <a:r>
              <a:rPr lang="en-US" dirty="0" smtClean="0"/>
              <a:t>: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Vorschlag</a:t>
            </a:r>
            <a:r>
              <a:rPr lang="en-US" dirty="0" smtClean="0"/>
              <a:t> </a:t>
            </a:r>
            <a:r>
              <a:rPr lang="en-US" dirty="0" err="1" smtClean="0"/>
              <a:t>abbrechen</a:t>
            </a:r>
            <a:r>
              <a:rPr lang="en-US" dirty="0" smtClean="0"/>
              <a:t>: 0/100% </a:t>
            </a:r>
            <a:r>
              <a:rPr lang="en-US" dirty="0" err="1" smtClean="0"/>
              <a:t>Genauigkeit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F-Measure (</a:t>
            </a:r>
            <a:r>
              <a:rPr lang="en-US" dirty="0" err="1" smtClean="0"/>
              <a:t>harmonisches</a:t>
            </a:r>
            <a:r>
              <a:rPr lang="en-US" dirty="0" smtClean="0"/>
              <a:t> </a:t>
            </a:r>
            <a:r>
              <a:rPr lang="en-US" dirty="0" err="1" smtClean="0"/>
              <a:t>Mittel</a:t>
            </a:r>
            <a:r>
              <a:rPr lang="en-US" dirty="0" smtClean="0"/>
              <a:t>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68760"/>
            <a:ext cx="48958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2855" y="3429000"/>
            <a:ext cx="46196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39358"/>
            <a:ext cx="20288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72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Precision/Recall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7443592"/>
              </p:ext>
            </p:extLst>
          </p:nvPr>
        </p:nvGraphicFramePr>
        <p:xfrm>
          <a:off x="323528" y="2204864"/>
          <a:ext cx="4608513" cy="169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171"/>
                <a:gridCol w="1536171"/>
                <a:gridCol w="1536171"/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Relevant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7000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1383" y="1331476"/>
            <a:ext cx="404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10.000 </a:t>
            </a:r>
            <a:r>
              <a:rPr lang="en-US" dirty="0" err="1" smtClean="0"/>
              <a:t>Zeilen</a:t>
            </a:r>
            <a:r>
              <a:rPr lang="en-US" dirty="0" smtClean="0"/>
              <a:t> Code, </a:t>
            </a:r>
            <a:r>
              <a:rPr lang="en-US" dirty="0" err="1" smtClean="0"/>
              <a:t>davon</a:t>
            </a:r>
            <a:r>
              <a:rPr lang="en-US" dirty="0" smtClean="0"/>
              <a:t> 1000 Relevant</a:t>
            </a:r>
            <a:endParaRPr lang="de-DE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3439581"/>
              </p:ext>
            </p:extLst>
          </p:nvPr>
        </p:nvGraphicFramePr>
        <p:xfrm>
          <a:off x="4355976" y="4365104"/>
          <a:ext cx="4608513" cy="169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171"/>
                <a:gridCol w="1536171"/>
                <a:gridCol w="1536171"/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Relevant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gefunden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8997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76056" y="2492896"/>
            <a:ext cx="2570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Precision: 900/1000 = 0.9</a:t>
            </a:r>
          </a:p>
          <a:p>
            <a:r>
              <a:rPr lang="en-US" dirty="0" smtClean="0"/>
              <a:t>Recall: 900/2900 = 0.31</a:t>
            </a:r>
          </a:p>
          <a:p>
            <a:r>
              <a:rPr lang="en-US" dirty="0" smtClean="0"/>
              <a:t>F-Measure: 0.46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4869160"/>
            <a:ext cx="2570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Precision: 500/1000 = 0.5</a:t>
            </a:r>
          </a:p>
          <a:p>
            <a:r>
              <a:rPr lang="en-US" dirty="0" smtClean="0"/>
              <a:t>Recall: 500/503 = 0.99</a:t>
            </a:r>
          </a:p>
          <a:p>
            <a:r>
              <a:rPr lang="en-US" dirty="0" smtClean="0"/>
              <a:t>F-Measure: 0.66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332656"/>
            <a:ext cx="324036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Aufgabe</a:t>
            </a:r>
            <a:r>
              <a:rPr lang="en-US" dirty="0" smtClean="0"/>
              <a:t>: </a:t>
            </a:r>
            <a:r>
              <a:rPr lang="en-US" dirty="0" err="1" smtClean="0"/>
              <a:t>Berechnen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Recall, Precision und F-Measure. </a:t>
            </a:r>
            <a:r>
              <a:rPr lang="en-US" dirty="0" err="1" smtClean="0"/>
              <a:t>Diskutieren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welches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41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Orakel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Woher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relevant </a:t>
            </a:r>
            <a:r>
              <a:rPr lang="en-US" dirty="0" err="1" smtClean="0"/>
              <a:t>sind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Moeglichst</a:t>
            </a:r>
            <a:r>
              <a:rPr lang="en-US" dirty="0" smtClean="0"/>
              <a:t> </a:t>
            </a:r>
            <a:r>
              <a:rPr lang="en-US" dirty="0" err="1" smtClean="0"/>
              <a:t>neutrale</a:t>
            </a:r>
            <a:r>
              <a:rPr lang="en-US" dirty="0" smtClean="0"/>
              <a:t> </a:t>
            </a:r>
            <a:r>
              <a:rPr lang="en-US" dirty="0" err="1" smtClean="0"/>
              <a:t>Referenzdaten</a:t>
            </a:r>
            <a:r>
              <a:rPr lang="en-US" dirty="0" smtClean="0"/>
              <a:t> </a:t>
            </a:r>
            <a:r>
              <a:rPr lang="en-US" dirty="0" err="1" smtClean="0"/>
              <a:t>nehmen</a:t>
            </a:r>
            <a:endParaRPr lang="en-US" dirty="0" smtClean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Idealfall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vorhanden</a:t>
            </a:r>
            <a:r>
              <a:rPr lang="en-US" dirty="0" smtClean="0"/>
              <a:t> und </a:t>
            </a:r>
            <a:r>
              <a:rPr lang="en-US" dirty="0" err="1" smtClean="0"/>
              <a:t>verifiziert</a:t>
            </a:r>
            <a:endParaRPr lang="en-US" dirty="0" smtClean="0"/>
          </a:p>
          <a:p>
            <a:pPr lvl="1"/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manchen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</a:t>
            </a:r>
            <a:r>
              <a:rPr lang="en-US" dirty="0" err="1" smtClean="0"/>
              <a:t>fertige</a:t>
            </a:r>
            <a:r>
              <a:rPr lang="en-US" dirty="0" smtClean="0"/>
              <a:t> </a:t>
            </a:r>
            <a:r>
              <a:rPr lang="en-US" dirty="0" err="1" smtClean="0"/>
              <a:t>Datensaetze</a:t>
            </a:r>
            <a:r>
              <a:rPr lang="en-US" dirty="0" smtClean="0"/>
              <a:t> </a:t>
            </a:r>
            <a:r>
              <a:rPr lang="en-US" dirty="0" err="1" smtClean="0"/>
              <a:t>verfuegbar</a:t>
            </a:r>
            <a:endParaRPr lang="en-US" dirty="0" smtClean="0"/>
          </a:p>
          <a:p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selber</a:t>
            </a:r>
            <a:r>
              <a:rPr lang="en-US" dirty="0" smtClean="0"/>
              <a:t> </a:t>
            </a:r>
            <a:r>
              <a:rPr lang="en-US" dirty="0" err="1" smtClean="0"/>
              <a:t>erzeugt</a:t>
            </a:r>
            <a:r>
              <a:rPr lang="en-US" dirty="0" smtClean="0"/>
              <a:t>, </a:t>
            </a:r>
            <a:r>
              <a:rPr lang="en-US" dirty="0" err="1" smtClean="0"/>
              <a:t>Korrektheit</a:t>
            </a:r>
            <a:r>
              <a:rPr lang="en-US" dirty="0" smtClean="0"/>
              <a:t> </a:t>
            </a:r>
            <a:r>
              <a:rPr lang="en-US" dirty="0" err="1" smtClean="0"/>
              <a:t>belegen</a:t>
            </a:r>
            <a:endParaRPr lang="en-US" dirty="0" smtClean="0"/>
          </a:p>
          <a:p>
            <a:pPr lvl="1"/>
            <a:r>
              <a:rPr lang="en-US" dirty="0" err="1" smtClean="0"/>
              <a:t>Interpersonaler</a:t>
            </a:r>
            <a:r>
              <a:rPr lang="en-US" dirty="0" smtClean="0"/>
              <a:t> </a:t>
            </a:r>
            <a:r>
              <a:rPr lang="en-US" dirty="0" err="1" smtClean="0"/>
              <a:t>Konsens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unserem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MobileMedia: </a:t>
            </a:r>
            <a:r>
              <a:rPr lang="en-US" dirty="0" err="1" smtClean="0"/>
              <a:t>Fertige</a:t>
            </a:r>
            <a:r>
              <a:rPr lang="en-US" dirty="0" smtClean="0"/>
              <a:t> </a:t>
            </a:r>
            <a:r>
              <a:rPr lang="en-US" dirty="0" err="1" smtClean="0"/>
              <a:t>Produktlinie</a:t>
            </a:r>
            <a:r>
              <a:rPr lang="en-US" dirty="0" smtClean="0"/>
              <a:t>, code reviewed, von </a:t>
            </a:r>
            <a:r>
              <a:rPr lang="en-US" dirty="0" err="1" smtClean="0"/>
              <a:t>meheren</a:t>
            </a:r>
            <a:r>
              <a:rPr lang="en-US" dirty="0" smtClean="0"/>
              <a:t> </a:t>
            </a:r>
            <a:r>
              <a:rPr lang="en-US" dirty="0" err="1" smtClean="0"/>
              <a:t>Forschern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; 3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Orakel</a:t>
            </a:r>
            <a:endParaRPr lang="en-US" dirty="0" smtClean="0"/>
          </a:p>
          <a:p>
            <a:pPr lvl="1"/>
            <a:r>
              <a:rPr lang="en-US" dirty="0" err="1" smtClean="0"/>
              <a:t>Nachteil</a:t>
            </a:r>
            <a:r>
              <a:rPr lang="en-US" dirty="0" smtClean="0"/>
              <a:t>: </a:t>
            </a:r>
            <a:r>
              <a:rPr lang="en-US" dirty="0" err="1" smtClean="0"/>
              <a:t>Relativ</a:t>
            </a:r>
            <a:r>
              <a:rPr lang="en-US" dirty="0" smtClean="0"/>
              <a:t> </a:t>
            </a:r>
            <a:r>
              <a:rPr lang="en-US" dirty="0" err="1" smtClean="0"/>
              <a:t>klein</a:t>
            </a:r>
            <a:r>
              <a:rPr lang="en-US" dirty="0" smtClean="0"/>
              <a:t>, </a:t>
            </a:r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Validitaet</a:t>
            </a:r>
            <a:r>
              <a:rPr lang="en-US" dirty="0" smtClean="0"/>
              <a:t> </a:t>
            </a:r>
            <a:r>
              <a:rPr lang="en-US" dirty="0" err="1" smtClean="0"/>
              <a:t>angreifbar</a:t>
            </a:r>
            <a:endParaRPr lang="en-US" dirty="0" smtClean="0"/>
          </a:p>
          <a:p>
            <a:pPr lvl="1"/>
            <a:r>
              <a:rPr lang="en-US" dirty="0" smtClean="0"/>
              <a:t>Feature-</a:t>
            </a:r>
            <a:r>
              <a:rPr lang="en-US" dirty="0" err="1" smtClean="0"/>
              <a:t>Markierungen</a:t>
            </a:r>
            <a:r>
              <a:rPr lang="en-US" dirty="0" smtClean="0"/>
              <a:t> </a:t>
            </a:r>
            <a:r>
              <a:rPr lang="en-US" dirty="0" err="1" smtClean="0"/>
              <a:t>entfernt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26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3"/>
            <a:ext cx="6572250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84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Automatisieren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moeglich</a:t>
            </a:r>
            <a:r>
              <a:rPr lang="en-US" dirty="0" smtClean="0"/>
              <a:t>: </a:t>
            </a:r>
            <a:r>
              <a:rPr lang="en-US" dirty="0" err="1" smtClean="0"/>
              <a:t>Messvorgehen</a:t>
            </a:r>
            <a:r>
              <a:rPr lang="en-US" dirty="0" smtClean="0"/>
              <a:t> </a:t>
            </a:r>
            <a:r>
              <a:rPr lang="en-US" dirty="0" err="1" smtClean="0"/>
              <a:t>automatisieren</a:t>
            </a:r>
            <a:endParaRPr lang="en-US" dirty="0" smtClean="0"/>
          </a:p>
          <a:p>
            <a:r>
              <a:rPr lang="en-US" dirty="0" err="1" smtClean="0"/>
              <a:t>Erlaubt</a:t>
            </a:r>
            <a:r>
              <a:rPr lang="en-US" dirty="0" smtClean="0"/>
              <a:t> Variation </a:t>
            </a:r>
            <a:r>
              <a:rPr lang="en-US" dirty="0" smtClean="0"/>
              <a:t>und </a:t>
            </a:r>
            <a:r>
              <a:rPr lang="en-US" dirty="0" err="1" smtClean="0"/>
              <a:t>Sammlung</a:t>
            </a:r>
            <a:r>
              <a:rPr lang="en-US" dirty="0" smtClean="0"/>
              <a:t> grosser </a:t>
            </a:r>
            <a:r>
              <a:rPr lang="en-US" dirty="0" err="1" smtClean="0"/>
              <a:t>Datenmengen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Zufaellige</a:t>
            </a:r>
            <a:r>
              <a:rPr lang="en-US" dirty="0" smtClean="0"/>
              <a:t> Seeds -&gt; </a:t>
            </a:r>
            <a:r>
              <a:rPr lang="en-US" dirty="0" err="1" smtClean="0"/>
              <a:t>Konfidenzintervalle</a:t>
            </a:r>
            <a:endParaRPr lang="en-US" dirty="0" smtClean="0"/>
          </a:p>
          <a:p>
            <a:pPr lvl="1"/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-&gt; </a:t>
            </a:r>
            <a:r>
              <a:rPr lang="en-US" dirty="0" err="1" smtClean="0"/>
              <a:t>Vergleiche</a:t>
            </a:r>
            <a:endParaRPr lang="en-US" dirty="0" smtClean="0"/>
          </a:p>
          <a:p>
            <a:pPr lvl="1"/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Reihenfolgen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338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Automatisierung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Variability Mining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Scripte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Eclipse und </a:t>
            </a:r>
            <a:r>
              <a:rPr lang="en-US" dirty="0" err="1" smtClean="0"/>
              <a:t>folgen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Vorschlaegen</a:t>
            </a:r>
            <a:endParaRPr lang="de-DE" dirty="0" smtClean="0"/>
          </a:p>
          <a:p>
            <a:pPr lvl="1"/>
            <a:r>
              <a:rPr lang="en-US" dirty="0" err="1" smtClean="0"/>
              <a:t>Ersten</a:t>
            </a:r>
            <a:r>
              <a:rPr lang="en-US" dirty="0" smtClean="0"/>
              <a:t> </a:t>
            </a:r>
            <a:r>
              <a:rPr lang="en-US" dirty="0" err="1" smtClean="0"/>
              <a:t>Vorschlag</a:t>
            </a:r>
            <a:r>
              <a:rPr lang="en-US" dirty="0" smtClean="0"/>
              <a:t> </a:t>
            </a:r>
            <a:r>
              <a:rPr lang="en-US" dirty="0" err="1" smtClean="0"/>
              <a:t>ansehen</a:t>
            </a:r>
            <a:endParaRPr lang="en-US" dirty="0" smtClean="0"/>
          </a:p>
          <a:p>
            <a:pPr lvl="1"/>
            <a:r>
              <a:rPr lang="en-US" dirty="0" err="1" smtClean="0"/>
              <a:t>Entsprechend</a:t>
            </a:r>
            <a:r>
              <a:rPr lang="en-US" dirty="0" smtClean="0"/>
              <a:t> </a:t>
            </a:r>
            <a:r>
              <a:rPr lang="en-US" dirty="0" err="1" smtClean="0"/>
              <a:t>Orakel</a:t>
            </a:r>
            <a:r>
              <a:rPr lang="en-US" dirty="0" smtClean="0"/>
              <a:t> </a:t>
            </a:r>
            <a:r>
              <a:rPr lang="en-US" dirty="0" err="1" smtClean="0"/>
              <a:t>akzeptieren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ablehnen</a:t>
            </a:r>
            <a:endParaRPr lang="en-US" dirty="0" smtClean="0"/>
          </a:p>
          <a:p>
            <a:pPr lvl="1"/>
            <a:r>
              <a:rPr lang="en-US" dirty="0" err="1" smtClean="0"/>
              <a:t>Weiter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naechsten</a:t>
            </a:r>
            <a:r>
              <a:rPr lang="en-US" dirty="0" smtClean="0"/>
              <a:t> </a:t>
            </a:r>
            <a:r>
              <a:rPr lang="en-US" dirty="0" err="1" smtClean="0"/>
              <a:t>Vorschlag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Weiter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naechsten</a:t>
            </a:r>
            <a:r>
              <a:rPr lang="en-US" dirty="0" smtClean="0"/>
              <a:t> Feature)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Weiter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naechsten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Loggen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 smtClean="0"/>
          </a:p>
          <a:p>
            <a:r>
              <a:rPr lang="en-US" dirty="0" err="1" smtClean="0"/>
              <a:t>Auswertung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SQL (+Stored Procedures) und 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972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Quantiative</a:t>
            </a:r>
            <a:r>
              <a:rPr lang="en-US" dirty="0" smtClean="0"/>
              <a:t> </a:t>
            </a:r>
            <a:r>
              <a:rPr lang="en-US" dirty="0" err="1" smtClean="0"/>
              <a:t>Untersuchungen</a:t>
            </a:r>
            <a:endParaRPr lang="en-US" dirty="0" smtClean="0"/>
          </a:p>
          <a:p>
            <a:pPr lvl="1"/>
            <a:r>
              <a:rPr lang="en-US" dirty="0" err="1" smtClean="0"/>
              <a:t>A</a:t>
            </a:r>
            <a:r>
              <a:rPr lang="en-US" dirty="0" err="1" smtClean="0"/>
              <a:t>usser</a:t>
            </a:r>
            <a:r>
              <a:rPr lang="en-US" dirty="0" smtClean="0"/>
              <a:t> </a:t>
            </a:r>
            <a:r>
              <a:rPr lang="en-US" dirty="0" smtClean="0"/>
              <a:t>Performance-</a:t>
            </a:r>
            <a:r>
              <a:rPr lang="en-US" dirty="0" err="1" smtClean="0"/>
              <a:t>Messungen</a:t>
            </a:r>
            <a:r>
              <a:rPr lang="en-US" dirty="0" smtClean="0"/>
              <a:t> (</a:t>
            </a:r>
            <a:r>
              <a:rPr lang="en-US" dirty="0" err="1" smtClean="0"/>
              <a:t>Teil</a:t>
            </a:r>
            <a:r>
              <a:rPr lang="en-US" dirty="0" smtClean="0"/>
              <a:t> 2)</a:t>
            </a:r>
            <a:endParaRPr lang="en-US" dirty="0" smtClean="0"/>
          </a:p>
          <a:p>
            <a:pPr lvl="1"/>
            <a:r>
              <a:rPr lang="en-US" dirty="0" err="1" smtClean="0"/>
              <a:t>A</a:t>
            </a:r>
            <a:r>
              <a:rPr lang="en-US" dirty="0" err="1" smtClean="0"/>
              <a:t>usser</a:t>
            </a:r>
            <a:r>
              <a:rPr lang="en-US" dirty="0" smtClean="0"/>
              <a:t> </a:t>
            </a:r>
            <a:r>
              <a:rPr lang="en-US" dirty="0" err="1" smtClean="0"/>
              <a:t>kontrollierten</a:t>
            </a:r>
            <a:r>
              <a:rPr lang="en-US" dirty="0" smtClean="0"/>
              <a:t> </a:t>
            </a:r>
            <a:r>
              <a:rPr lang="en-US" dirty="0" err="1" smtClean="0"/>
              <a:t>Experimenten</a:t>
            </a:r>
            <a:r>
              <a:rPr lang="en-US" dirty="0" smtClean="0"/>
              <a:t> (</a:t>
            </a:r>
            <a:r>
              <a:rPr lang="en-US" dirty="0" err="1" smtClean="0"/>
              <a:t>Teil</a:t>
            </a:r>
            <a:r>
              <a:rPr lang="en-US" dirty="0" smtClean="0"/>
              <a:t> 6)</a:t>
            </a:r>
          </a:p>
          <a:p>
            <a:r>
              <a:rPr lang="en-US" dirty="0" smtClean="0"/>
              <a:t>Metriken</a:t>
            </a:r>
          </a:p>
          <a:p>
            <a:r>
              <a:rPr lang="en-US" dirty="0" err="1" smtClean="0"/>
              <a:t>Datengewinnung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Repositories</a:t>
            </a:r>
          </a:p>
          <a:p>
            <a:r>
              <a:rPr lang="en-US" dirty="0" err="1" smtClean="0"/>
              <a:t>Zeitreihen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endParaRPr lang="en-US" dirty="0" smtClean="0"/>
          </a:p>
          <a:p>
            <a:r>
              <a:rPr lang="en-US" dirty="0" err="1" smtClean="0"/>
              <a:t>Frageboegen</a:t>
            </a:r>
            <a:endParaRPr lang="en-US" dirty="0" smtClean="0"/>
          </a:p>
          <a:p>
            <a:r>
              <a:rPr lang="en-US" dirty="0" err="1"/>
              <a:t>Fallstudien</a:t>
            </a:r>
            <a:r>
              <a:rPr lang="en-US" dirty="0"/>
              <a:t> (</a:t>
            </a:r>
            <a:r>
              <a:rPr lang="en-US" dirty="0" err="1"/>
              <a:t>erneut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93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524347"/>
            <a:ext cx="64103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062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</a:t>
            </a:r>
            <a:r>
              <a:rPr lang="en-US" dirty="0" err="1" smtClean="0"/>
              <a:t>Kriterium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588" y="1228725"/>
            <a:ext cx="81248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013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16632"/>
            <a:ext cx="586740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1" y="630932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Quelle</a:t>
            </a:r>
            <a:r>
              <a:rPr lang="en-US" sz="1600" dirty="0"/>
              <a:t>: </a:t>
            </a:r>
            <a:r>
              <a:rPr lang="en-US" sz="1600" dirty="0" smtClean="0"/>
              <a:t>Ying et al. Predicting </a:t>
            </a:r>
            <a:r>
              <a:rPr lang="en-US" sz="1600" dirty="0"/>
              <a:t>source code changes by mining change </a:t>
            </a:r>
            <a:r>
              <a:rPr lang="en-US" sz="1600" dirty="0" smtClean="0"/>
              <a:t>history, TSE 2004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08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7630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67744" y="5733256"/>
            <a:ext cx="6584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Quelle: </a:t>
            </a:r>
            <a:r>
              <a:rPr lang="de-DE" sz="1600" dirty="0" err="1" smtClean="0"/>
              <a:t>Eaddy</a:t>
            </a:r>
            <a:r>
              <a:rPr lang="de-DE" sz="1600" dirty="0" smtClean="0"/>
              <a:t> et al. Cerberus</a:t>
            </a:r>
            <a:r>
              <a:rPr lang="de-DE" sz="1600" dirty="0"/>
              <a:t>: </a:t>
            </a:r>
            <a:r>
              <a:rPr lang="de-DE" sz="1600" dirty="0" err="1"/>
              <a:t>Tracing</a:t>
            </a:r>
            <a:r>
              <a:rPr lang="de-DE" sz="1600" dirty="0"/>
              <a:t> </a:t>
            </a:r>
            <a:r>
              <a:rPr lang="de-DE" sz="1600" dirty="0" err="1"/>
              <a:t>requirements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source</a:t>
            </a:r>
            <a:r>
              <a:rPr lang="de-DE" sz="1600" dirty="0"/>
              <a:t> </a:t>
            </a:r>
            <a:r>
              <a:rPr lang="de-DE" sz="1600" dirty="0" err="1"/>
              <a:t>code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</a:t>
            </a:r>
            <a:r>
              <a:rPr lang="de-DE" sz="1600" dirty="0" err="1"/>
              <a:t>retrieval</a:t>
            </a:r>
            <a:r>
              <a:rPr lang="de-DE" sz="1600" dirty="0"/>
              <a:t>, </a:t>
            </a:r>
            <a:r>
              <a:rPr lang="de-DE" sz="1600" dirty="0" err="1"/>
              <a:t>dynamic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, and </a:t>
            </a:r>
            <a:r>
              <a:rPr lang="de-DE" sz="1600" dirty="0" err="1"/>
              <a:t>program</a:t>
            </a:r>
            <a:r>
              <a:rPr lang="de-DE" sz="1600" dirty="0"/>
              <a:t> </a:t>
            </a:r>
            <a:r>
              <a:rPr lang="de-DE" sz="1600" dirty="0" err="1" smtClean="0"/>
              <a:t>analysis</a:t>
            </a:r>
            <a:r>
              <a:rPr lang="de-DE" sz="1600" dirty="0" smtClean="0"/>
              <a:t>. In ICPC, </a:t>
            </a:r>
            <a:r>
              <a:rPr lang="de-DE" sz="1600" dirty="0"/>
              <a:t>2008.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17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Moegliche</a:t>
            </a:r>
            <a:r>
              <a:rPr lang="en-US" dirty="0" smtClean="0"/>
              <a:t> </a:t>
            </a:r>
            <a:r>
              <a:rPr lang="en-US" dirty="0" err="1" smtClean="0"/>
              <a:t>Aufgabe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Variability Mining </a:t>
            </a:r>
            <a:r>
              <a:rPr lang="en-US" dirty="0" err="1" smtClean="0"/>
              <a:t>Datensatz</a:t>
            </a:r>
            <a:r>
              <a:rPr lang="en-US" dirty="0" smtClean="0"/>
              <a:t> </a:t>
            </a:r>
            <a:r>
              <a:rPr lang="en-US" dirty="0" err="1" smtClean="0"/>
              <a:t>bereitstellen</a:t>
            </a:r>
            <a:endParaRPr lang="en-US" dirty="0" smtClean="0"/>
          </a:p>
          <a:p>
            <a:pPr lvl="1"/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Herausforderung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nicht-trivialen</a:t>
            </a:r>
            <a:r>
              <a:rPr lang="en-US" dirty="0" smtClean="0"/>
              <a:t>, </a:t>
            </a:r>
            <a:r>
              <a:rPr lang="en-US" dirty="0" err="1" smtClean="0"/>
              <a:t>nicht-aufbereiteten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umzugehen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Existierende</a:t>
            </a:r>
            <a:r>
              <a:rPr lang="en-US" dirty="0" smtClean="0"/>
              <a:t> </a:t>
            </a:r>
            <a:r>
              <a:rPr lang="en-US" dirty="0" smtClean="0"/>
              <a:t>Concern-</a:t>
            </a:r>
            <a:r>
              <a:rPr lang="en-US" dirty="0" err="1" smtClean="0"/>
              <a:t>Location_Paper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oft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Analysen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Robillard</a:t>
            </a:r>
            <a:r>
              <a:rPr lang="en-US" dirty="0" smtClean="0"/>
              <a:t>. </a:t>
            </a:r>
            <a:r>
              <a:rPr lang="en-US" dirty="0"/>
              <a:t>Topology Analysis of Software </a:t>
            </a:r>
            <a:r>
              <a:rPr lang="en-US" dirty="0" smtClean="0"/>
              <a:t>Dependencies. TOSEM, 2008</a:t>
            </a:r>
          </a:p>
          <a:p>
            <a:pPr lvl="1"/>
            <a:r>
              <a:rPr lang="en-US" dirty="0"/>
              <a:t>Valente et al. A semi-automatic approach for extracting software product </a:t>
            </a:r>
            <a:r>
              <a:rPr lang="en-US" dirty="0" smtClean="0"/>
              <a:t>lines. TSE 2011.</a:t>
            </a:r>
          </a:p>
          <a:p>
            <a:pPr lvl="1"/>
            <a:r>
              <a:rPr lang="en-US" dirty="0" err="1" smtClean="0"/>
              <a:t>Insb</a:t>
            </a:r>
            <a:r>
              <a:rPr lang="en-US" dirty="0" smtClean="0"/>
              <a:t>.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eutralitaet</a:t>
            </a:r>
            <a:r>
              <a:rPr lang="en-US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Orakels</a:t>
            </a:r>
            <a:r>
              <a:rPr lang="en-US" dirty="0" smtClean="0"/>
              <a:t> </a:t>
            </a:r>
            <a:r>
              <a:rPr lang="en-US" dirty="0" err="1" smtClean="0"/>
              <a:t>festgestellt</a:t>
            </a:r>
            <a:r>
              <a:rPr lang="en-US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804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Software-Metriken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Software-Metriken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Automatierte</a:t>
            </a:r>
            <a:r>
              <a:rPr lang="en-US" dirty="0"/>
              <a:t> </a:t>
            </a:r>
            <a:r>
              <a:rPr lang="en-US" dirty="0" err="1"/>
              <a:t>Messung</a:t>
            </a:r>
            <a:r>
              <a:rPr lang="en-US" dirty="0"/>
              <a:t> von </a:t>
            </a:r>
            <a:r>
              <a:rPr lang="en-US" dirty="0" err="1" smtClean="0"/>
              <a:t>Quelltexteigenschaften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Metriken </a:t>
            </a:r>
            <a:r>
              <a:rPr lang="en-US" dirty="0" err="1" smtClean="0"/>
              <a:t>existieren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endParaRPr lang="en-US" dirty="0" smtClean="0"/>
          </a:p>
          <a:p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typischerweise</a:t>
            </a:r>
            <a:r>
              <a:rPr lang="en-US" dirty="0" smtClean="0"/>
              <a:t> </a:t>
            </a:r>
            <a:r>
              <a:rPr lang="en-US" dirty="0" err="1" smtClean="0"/>
              <a:t>Qualität</a:t>
            </a:r>
            <a:r>
              <a:rPr lang="en-US" dirty="0" smtClean="0"/>
              <a:t> (</a:t>
            </a:r>
            <a:r>
              <a:rPr lang="en-US" dirty="0" err="1" smtClean="0"/>
              <a:t>Fehler</a:t>
            </a:r>
            <a:r>
              <a:rPr lang="en-US" dirty="0" smtClean="0"/>
              <a:t>, </a:t>
            </a:r>
            <a:r>
              <a:rPr lang="en-US" dirty="0" err="1" smtClean="0"/>
              <a:t>Verständlichkeit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Definition </a:t>
            </a:r>
            <a:r>
              <a:rPr lang="en-US" dirty="0" err="1" smtClean="0"/>
              <a:t>eigener</a:t>
            </a:r>
            <a:r>
              <a:rPr lang="en-US" dirty="0" smtClean="0"/>
              <a:t> Metriken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spezielle</a:t>
            </a:r>
            <a:r>
              <a:rPr lang="en-US" dirty="0" smtClean="0"/>
              <a:t> </a:t>
            </a:r>
            <a:r>
              <a:rPr lang="en-US" dirty="0" err="1" smtClean="0"/>
              <a:t>Evaluierungen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unueblich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115616" y="1916832"/>
            <a:ext cx="770485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2400" dirty="0"/>
              <a:t>Eine Softwaremetrik ist eine Funktion, die eine Software-Einheit in einen Zahlenwert abbildet. Dieser berechnete Wert ist interpretierbar als der Erfüllungsgrad einer Qualitätseigenschaft der Software-Einheit (IEEE Standard 1061, 1992)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3714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Metrik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Groesse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Lines of code (LOC)</a:t>
            </a:r>
          </a:p>
          <a:p>
            <a:r>
              <a:rPr lang="en-US" dirty="0" err="1" smtClean="0"/>
              <a:t>Anzahl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, </a:t>
            </a:r>
            <a:r>
              <a:rPr lang="en-US" dirty="0" err="1" smtClean="0"/>
              <a:t>Klassen</a:t>
            </a:r>
            <a:r>
              <a:rPr lang="en-US" dirty="0" smtClean="0"/>
              <a:t>, </a:t>
            </a:r>
            <a:r>
              <a:rPr lang="en-US" dirty="0" err="1" smtClean="0"/>
              <a:t>Methoden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Grober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Projektgroesse</a:t>
            </a:r>
            <a:endParaRPr lang="en-US" dirty="0" smtClean="0"/>
          </a:p>
          <a:p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endParaRPr lang="en-US" dirty="0" smtClean="0"/>
          </a:p>
          <a:p>
            <a:endParaRPr lang="en-US" dirty="0"/>
          </a:p>
          <a:p>
            <a:pPr lvl="1"/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76256" y="3212976"/>
            <a:ext cx="193129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wc</a:t>
            </a:r>
            <a:r>
              <a:rPr lang="en-US" dirty="0" smtClean="0"/>
              <a:t> –l file1 file2…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114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6144669"/>
              </p:ext>
            </p:extLst>
          </p:nvPr>
        </p:nvGraphicFramePr>
        <p:xfrm>
          <a:off x="457200" y="692696"/>
          <a:ext cx="8229600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Projekte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 Evaluator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Graph Product Line, Sudoku, Functional Graph Library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MobileMedia, FAME-DBMS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Prevayler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MobileRSSReader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OpenVPN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80-100.000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Berkeley DB, </a:t>
                      </a:r>
                      <a:r>
                        <a:rPr lang="en-US" dirty="0" err="1" smtClean="0"/>
                        <a:t>SQLlight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150-300.000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Apache, HyperSQL, Busybox, </a:t>
                      </a:r>
                      <a:r>
                        <a:rPr lang="en-US" dirty="0" err="1" smtClean="0"/>
                        <a:t>Emacs</a:t>
                      </a:r>
                      <a:r>
                        <a:rPr lang="en-US" dirty="0" smtClean="0"/>
                        <a:t>, Vim, ArgoUML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500-800.000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gimp, </a:t>
                      </a:r>
                      <a:r>
                        <a:rPr lang="en-US" dirty="0" err="1" smtClean="0"/>
                        <a:t>glibc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mplayer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php</a:t>
                      </a:r>
                      <a:r>
                        <a:rPr lang="en-US" dirty="0" smtClean="0"/>
                        <a:t>, SVN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1.600.000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gcc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6.000.000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Linux, FreeBSD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8.000.000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</a:t>
                      </a:r>
                      <a:r>
                        <a:rPr lang="en-US" dirty="0" err="1" smtClean="0"/>
                        <a:t>solaris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45.000.000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XP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402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Normalisierungsversuche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Kommentare</a:t>
            </a:r>
            <a:r>
              <a:rPr lang="en-US" dirty="0"/>
              <a:t> und </a:t>
            </a:r>
            <a:r>
              <a:rPr lang="en-US" dirty="0" err="1"/>
              <a:t>Leerzeilen</a:t>
            </a:r>
            <a:r>
              <a:rPr lang="en-US" dirty="0"/>
              <a:t> </a:t>
            </a:r>
            <a:r>
              <a:rPr lang="en-US" dirty="0" err="1" smtClean="0"/>
              <a:t>ignorieren</a:t>
            </a:r>
            <a:endParaRPr lang="en-US" dirty="0" smtClean="0"/>
          </a:p>
          <a:p>
            <a:r>
              <a:rPr lang="en-US" dirty="0" err="1" smtClean="0"/>
              <a:t>Zeilen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&lt;=2 </a:t>
            </a:r>
            <a:r>
              <a:rPr lang="en-US" dirty="0" err="1" smtClean="0"/>
              <a:t>Zeichen</a:t>
            </a:r>
            <a:r>
              <a:rPr lang="en-US" dirty="0" smtClean="0"/>
              <a:t> </a:t>
            </a:r>
            <a:r>
              <a:rPr lang="en-US" dirty="0" err="1" smtClean="0"/>
              <a:t>ignorieren</a:t>
            </a:r>
            <a:endParaRPr lang="en-US" dirty="0"/>
          </a:p>
          <a:p>
            <a:r>
              <a:rPr lang="en-US" dirty="0" err="1"/>
              <a:t>Quelltext</a:t>
            </a:r>
            <a:r>
              <a:rPr lang="en-US" dirty="0"/>
              <a:t> auto-</a:t>
            </a:r>
            <a:r>
              <a:rPr lang="en-US" dirty="0" err="1"/>
              <a:t>formatieren</a:t>
            </a:r>
            <a:endParaRPr lang="en-US" dirty="0"/>
          </a:p>
          <a:p>
            <a:r>
              <a:rPr lang="en-US" dirty="0"/>
              <a:t>Statements </a:t>
            </a:r>
            <a:r>
              <a:rPr lang="en-US" dirty="0" err="1"/>
              <a:t>zaehlen</a:t>
            </a:r>
            <a:r>
              <a:rPr lang="en-US" dirty="0"/>
              <a:t> (In Java/C: </a:t>
            </a:r>
            <a:r>
              <a:rPr lang="en-US" dirty="0" err="1"/>
              <a:t>Semikolon</a:t>
            </a:r>
            <a:r>
              <a:rPr lang="en-US" dirty="0"/>
              <a:t> </a:t>
            </a:r>
            <a:r>
              <a:rPr lang="en-US" dirty="0" err="1"/>
              <a:t>zaehlen</a:t>
            </a:r>
            <a:r>
              <a:rPr lang="en-US" dirty="0"/>
              <a:t>) -&gt; logical lines of code (LLOC)</a:t>
            </a:r>
          </a:p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827584" y="3589273"/>
            <a:ext cx="75963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 += 1) printf("hello"); /* How many lines of code is this? */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827584" y="4012029"/>
            <a:ext cx="759633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/* How many lines of code is this? */</a:t>
            </a:r>
            <a:endParaRPr lang="de-DE" dirty="0"/>
          </a:p>
          <a:p>
            <a:endParaRPr lang="en-US" dirty="0" smtClean="0"/>
          </a:p>
          <a:p>
            <a:r>
              <a:rPr lang="en-US" dirty="0" smtClean="0"/>
              <a:t>for (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100;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  ) {</a:t>
            </a:r>
          </a:p>
          <a:p>
            <a:r>
              <a:rPr lang="en-US" dirty="0"/>
              <a:t>	</a:t>
            </a:r>
            <a:r>
              <a:rPr lang="en-US" dirty="0" smtClean="0"/>
              <a:t>printf</a:t>
            </a:r>
            <a:r>
              <a:rPr lang="en-US" dirty="0"/>
              <a:t>("hello"); </a:t>
            </a:r>
            <a:endParaRPr lang="en-US" dirty="0" smtClean="0"/>
          </a:p>
          <a:p>
            <a:r>
              <a:rPr lang="en-US" dirty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913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5277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Normalisierungsversuch</a:t>
            </a:r>
            <a:r>
              <a:rPr lang="en-US" dirty="0" smtClean="0"/>
              <a:t> pro </a:t>
            </a:r>
            <a:r>
              <a:rPr lang="en-US" dirty="0" err="1" smtClean="0"/>
              <a:t>Sprache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041451"/>
              </p:ext>
            </p:extLst>
          </p:nvPr>
        </p:nvGraphicFramePr>
        <p:xfrm>
          <a:off x="457200" y="1219200"/>
          <a:ext cx="8229600" cy="306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Statement-</a:t>
                      </a:r>
                      <a:r>
                        <a:rPr lang="en-US" dirty="0" err="1" smtClean="0"/>
                        <a:t>Faktor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Zeilen-Faktor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Smalltalk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3928" y="4653136"/>
            <a:ext cx="31549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TODO </a:t>
            </a:r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, </a:t>
            </a:r>
            <a:r>
              <a:rPr lang="en-US" dirty="0" err="1" smtClean="0"/>
              <a:t>McConnel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410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Kein</a:t>
            </a:r>
            <a:r>
              <a:rPr lang="en-US" dirty="0" smtClean="0"/>
              <a:t> Mass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Produktivitaet</a:t>
            </a:r>
            <a:r>
              <a:rPr lang="en-US" dirty="0" smtClean="0"/>
              <a:t>, </a:t>
            </a:r>
            <a:r>
              <a:rPr lang="en-US" dirty="0" err="1" smtClean="0"/>
              <a:t>Komplexitaet</a:t>
            </a:r>
            <a:endParaRPr lang="en-US" dirty="0" smtClean="0"/>
          </a:p>
          <a:p>
            <a:r>
              <a:rPr lang="en-US" dirty="0" err="1" smtClean="0"/>
              <a:t>Generierter</a:t>
            </a:r>
            <a:r>
              <a:rPr lang="en-US" dirty="0" smtClean="0"/>
              <a:t> </a:t>
            </a:r>
            <a:r>
              <a:rPr lang="en-US" dirty="0" err="1" smtClean="0"/>
              <a:t>Quelltext</a:t>
            </a:r>
            <a:endParaRPr lang="en-US" dirty="0" smtClean="0"/>
          </a:p>
          <a:p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Sprachen</a:t>
            </a:r>
            <a:r>
              <a:rPr lang="en-US" dirty="0" smtClean="0"/>
              <a:t> </a:t>
            </a:r>
            <a:r>
              <a:rPr lang="en-US" dirty="0" smtClean="0"/>
              <a:t>(Assembler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H</a:t>
            </a:r>
            <a:r>
              <a:rPr lang="en-US" dirty="0" smtClean="0"/>
              <a:t>askell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akzeptierte</a:t>
            </a:r>
            <a:r>
              <a:rPr lang="en-US" dirty="0" smtClean="0"/>
              <a:t> </a:t>
            </a:r>
            <a:r>
              <a:rPr lang="en-US" dirty="0" err="1" smtClean="0"/>
              <a:t>Normalisierung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err="1" smtClean="0"/>
              <a:t>mmer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angeben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Wird</a:t>
            </a:r>
            <a:r>
              <a:rPr lang="en-US" dirty="0" smtClean="0"/>
              <a:t> fast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Kontextinformation</a:t>
            </a:r>
            <a:r>
              <a:rPr lang="en-US" dirty="0" smtClean="0"/>
              <a:t> </a:t>
            </a:r>
            <a:r>
              <a:rPr lang="en-US" dirty="0" err="1" smtClean="0"/>
              <a:t>gegeben</a:t>
            </a:r>
            <a:endParaRPr lang="en-US" dirty="0" smtClean="0"/>
          </a:p>
          <a:p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vorsichtig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</a:t>
            </a:r>
            <a:r>
              <a:rPr lang="en-US" dirty="0" err="1" smtClean="0"/>
              <a:t>interpretieren</a:t>
            </a:r>
            <a:endParaRPr lang="en-US" dirty="0" smtClean="0"/>
          </a:p>
          <a:p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selten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abhaengige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unabhaengige</a:t>
            </a:r>
            <a:r>
              <a:rPr lang="en-US" dirty="0" smtClean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6947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Metrik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Komplexitaet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/>
              <a:t> Complexity (</a:t>
            </a:r>
            <a:r>
              <a:rPr lang="en-US" dirty="0" err="1"/>
              <a:t>zyklomatische</a:t>
            </a:r>
            <a:r>
              <a:rPr lang="en-US" dirty="0"/>
              <a:t> </a:t>
            </a:r>
            <a:r>
              <a:rPr lang="en-US" dirty="0" err="1" smtClean="0"/>
              <a:t>Komplexität</a:t>
            </a:r>
            <a:r>
              <a:rPr lang="en-US" dirty="0" smtClean="0"/>
              <a:t>)</a:t>
            </a:r>
          </a:p>
          <a:p>
            <a:pPr lvl="1"/>
            <a:r>
              <a:rPr lang="de-DE" dirty="0" smtClean="0"/>
              <a:t>McCabe 1976</a:t>
            </a:r>
          </a:p>
          <a:p>
            <a:pPr lvl="1"/>
            <a:r>
              <a:rPr lang="en-US" dirty="0" err="1" smtClean="0"/>
              <a:t>Anzahl</a:t>
            </a:r>
            <a:r>
              <a:rPr lang="en-US" dirty="0" smtClean="0"/>
              <a:t> der </a:t>
            </a:r>
            <a:r>
              <a:rPr lang="en-US" dirty="0" err="1" smtClean="0"/>
              <a:t>Kontrollfluesse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(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der </a:t>
            </a:r>
            <a:r>
              <a:rPr lang="en-US" dirty="0" err="1" smtClean="0"/>
              <a:t>Verzweigungen</a:t>
            </a:r>
            <a:r>
              <a:rPr lang="en-US" dirty="0" smtClean="0"/>
              <a:t> + 1)</a:t>
            </a:r>
          </a:p>
          <a:p>
            <a:pPr lvl="1"/>
            <a:r>
              <a:rPr lang="en-US" dirty="0" smtClean="0"/>
              <a:t>(Tour de France)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48472" y="2771050"/>
            <a:ext cx="4572000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de-DE" dirty="0" err="1"/>
              <a:t>const</a:t>
            </a:r>
            <a:r>
              <a:rPr lang="de-DE" dirty="0"/>
              <a:t> String </a:t>
            </a:r>
            <a:r>
              <a:rPr lang="de-DE" dirty="0" err="1"/>
              <a:t>wochentagsName</a:t>
            </a:r>
            <a:r>
              <a:rPr lang="de-DE" dirty="0"/>
              <a:t>(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nummer</a:t>
            </a:r>
            <a:r>
              <a:rPr lang="de-DE" dirty="0"/>
              <a:t>) {</a:t>
            </a:r>
          </a:p>
          <a:p>
            <a:r>
              <a:rPr lang="de-DE" dirty="0"/>
              <a:t>  switch(</a:t>
            </a:r>
            <a:r>
              <a:rPr lang="de-DE" dirty="0" err="1"/>
              <a:t>nummer</a:t>
            </a:r>
            <a:r>
              <a:rPr lang="de-DE" dirty="0"/>
              <a:t>)</a:t>
            </a:r>
          </a:p>
          <a:p>
            <a:r>
              <a:rPr lang="de-DE" dirty="0"/>
              <a:t>  {</a:t>
            </a:r>
          </a:p>
          <a:p>
            <a:r>
              <a:rPr lang="de-DE" dirty="0"/>
              <a:t>    </a:t>
            </a:r>
            <a:r>
              <a:rPr lang="de-DE" dirty="0" err="1"/>
              <a:t>case</a:t>
            </a:r>
            <a:r>
              <a:rPr lang="de-DE" dirty="0"/>
              <a:t> 1: </a:t>
            </a:r>
            <a:r>
              <a:rPr lang="de-DE" dirty="0" err="1"/>
              <a:t>return</a:t>
            </a:r>
            <a:r>
              <a:rPr lang="de-DE" dirty="0"/>
              <a:t> "Montag";</a:t>
            </a:r>
          </a:p>
          <a:p>
            <a:r>
              <a:rPr lang="de-DE" dirty="0"/>
              <a:t>    </a:t>
            </a:r>
            <a:r>
              <a:rPr lang="de-DE" dirty="0" err="1"/>
              <a:t>case</a:t>
            </a:r>
            <a:r>
              <a:rPr lang="de-DE" dirty="0"/>
              <a:t> 2: </a:t>
            </a:r>
            <a:r>
              <a:rPr lang="de-DE" dirty="0" err="1"/>
              <a:t>return</a:t>
            </a:r>
            <a:r>
              <a:rPr lang="de-DE" dirty="0"/>
              <a:t> "Dienstag";</a:t>
            </a:r>
          </a:p>
          <a:p>
            <a:r>
              <a:rPr lang="de-DE" dirty="0"/>
              <a:t>    </a:t>
            </a:r>
            <a:r>
              <a:rPr lang="de-DE" dirty="0" err="1"/>
              <a:t>case</a:t>
            </a:r>
            <a:r>
              <a:rPr lang="de-DE" dirty="0"/>
              <a:t> 3: </a:t>
            </a:r>
            <a:r>
              <a:rPr lang="de-DE" dirty="0" err="1"/>
              <a:t>return</a:t>
            </a:r>
            <a:r>
              <a:rPr lang="de-DE" dirty="0"/>
              <a:t> "Mittwoch";</a:t>
            </a:r>
          </a:p>
          <a:p>
            <a:r>
              <a:rPr lang="de-DE" dirty="0"/>
              <a:t>    </a:t>
            </a:r>
            <a:r>
              <a:rPr lang="de-DE" dirty="0" err="1"/>
              <a:t>case</a:t>
            </a:r>
            <a:r>
              <a:rPr lang="de-DE" dirty="0"/>
              <a:t> 4: </a:t>
            </a:r>
            <a:r>
              <a:rPr lang="de-DE" dirty="0" err="1"/>
              <a:t>return</a:t>
            </a:r>
            <a:r>
              <a:rPr lang="de-DE" dirty="0"/>
              <a:t> "Donnerstag";</a:t>
            </a:r>
          </a:p>
          <a:p>
            <a:r>
              <a:rPr lang="de-DE" dirty="0"/>
              <a:t>    </a:t>
            </a:r>
            <a:r>
              <a:rPr lang="de-DE" dirty="0" err="1"/>
              <a:t>case</a:t>
            </a:r>
            <a:r>
              <a:rPr lang="de-DE" dirty="0"/>
              <a:t> 5: </a:t>
            </a:r>
            <a:r>
              <a:rPr lang="de-DE" dirty="0" err="1"/>
              <a:t>return</a:t>
            </a:r>
            <a:r>
              <a:rPr lang="de-DE" dirty="0"/>
              <a:t> "Freitag";</a:t>
            </a:r>
          </a:p>
          <a:p>
            <a:r>
              <a:rPr lang="de-DE" dirty="0"/>
              <a:t>    </a:t>
            </a:r>
            <a:r>
              <a:rPr lang="de-DE" dirty="0" err="1"/>
              <a:t>case</a:t>
            </a:r>
            <a:r>
              <a:rPr lang="de-DE" dirty="0"/>
              <a:t> 6: </a:t>
            </a:r>
            <a:r>
              <a:rPr lang="de-DE" dirty="0" err="1"/>
              <a:t>return</a:t>
            </a:r>
            <a:r>
              <a:rPr lang="de-DE" dirty="0"/>
              <a:t> "Samstag";</a:t>
            </a:r>
          </a:p>
          <a:p>
            <a:r>
              <a:rPr lang="de-DE" dirty="0"/>
              <a:t>    </a:t>
            </a:r>
            <a:r>
              <a:rPr lang="de-DE" dirty="0" err="1"/>
              <a:t>case</a:t>
            </a:r>
            <a:r>
              <a:rPr lang="de-DE" dirty="0"/>
              <a:t> 7: </a:t>
            </a:r>
            <a:r>
              <a:rPr lang="de-DE" dirty="0" err="1"/>
              <a:t>return</a:t>
            </a:r>
            <a:r>
              <a:rPr lang="de-DE" dirty="0"/>
              <a:t> "Sonntag";</a:t>
            </a:r>
          </a:p>
          <a:p>
            <a:r>
              <a:rPr lang="de-DE" dirty="0"/>
              <a:t>  }</a:t>
            </a:r>
          </a:p>
          <a:p>
            <a:r>
              <a:rPr lang="de-DE" dirty="0"/>
              <a:t>  </a:t>
            </a:r>
            <a:r>
              <a:rPr lang="de-DE" dirty="0" err="1"/>
              <a:t>return</a:t>
            </a:r>
            <a:r>
              <a:rPr lang="de-DE" dirty="0"/>
              <a:t> "(unbekannter Wochentag)";</a:t>
            </a:r>
          </a:p>
          <a:p>
            <a:r>
              <a:rPr lang="de-DE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3429000"/>
            <a:ext cx="192596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/>
              <a:t>if (c1) { </a:t>
            </a:r>
          </a:p>
          <a:p>
            <a:r>
              <a:rPr lang="de-DE" dirty="0" smtClean="0"/>
              <a:t>	 </a:t>
            </a:r>
            <a:r>
              <a:rPr lang="de-DE" dirty="0"/>
              <a:t>f1(); </a:t>
            </a:r>
          </a:p>
          <a:p>
            <a:r>
              <a:rPr lang="de-DE" dirty="0"/>
              <a:t> } </a:t>
            </a:r>
            <a:r>
              <a:rPr lang="de-DE" dirty="0" err="1"/>
              <a:t>else</a:t>
            </a:r>
            <a:r>
              <a:rPr lang="de-DE" dirty="0"/>
              <a:t> { </a:t>
            </a:r>
          </a:p>
          <a:p>
            <a:r>
              <a:rPr lang="de-DE" dirty="0" smtClean="0"/>
              <a:t>	 </a:t>
            </a:r>
            <a:r>
              <a:rPr lang="de-DE" dirty="0"/>
              <a:t>f2(); </a:t>
            </a:r>
          </a:p>
          <a:p>
            <a:r>
              <a:rPr lang="de-DE" dirty="0"/>
              <a:t> } </a:t>
            </a:r>
          </a:p>
          <a:p>
            <a:r>
              <a:rPr lang="de-DE" dirty="0"/>
              <a:t> if (c2) { </a:t>
            </a:r>
          </a:p>
          <a:p>
            <a:r>
              <a:rPr lang="de-DE" dirty="0" smtClean="0"/>
              <a:t>	 </a:t>
            </a:r>
            <a:r>
              <a:rPr lang="de-DE" dirty="0"/>
              <a:t>f3(); </a:t>
            </a:r>
          </a:p>
          <a:p>
            <a:r>
              <a:rPr lang="de-DE" dirty="0"/>
              <a:t> } </a:t>
            </a:r>
            <a:r>
              <a:rPr lang="de-DE" dirty="0" err="1"/>
              <a:t>else</a:t>
            </a:r>
            <a:r>
              <a:rPr lang="de-DE" dirty="0"/>
              <a:t> { </a:t>
            </a:r>
          </a:p>
          <a:p>
            <a:r>
              <a:rPr lang="de-DE" dirty="0" smtClean="0"/>
              <a:t>	 </a:t>
            </a:r>
            <a:r>
              <a:rPr lang="de-DE" dirty="0"/>
              <a:t>f4(); </a:t>
            </a:r>
          </a:p>
          <a:p>
            <a:r>
              <a:rPr lang="de-DE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982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Metriken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smtClean="0"/>
              <a:t>Einführung in die Softwaretechnik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Bugs per line of code</a:t>
            </a:r>
          </a:p>
          <a:p>
            <a:r>
              <a:rPr lang="en-US" dirty="0" smtClean="0"/>
              <a:t>Comment density</a:t>
            </a:r>
          </a:p>
          <a:p>
            <a:r>
              <a:rPr lang="en-US" dirty="0" smtClean="0"/>
              <a:t>Halstead </a:t>
            </a:r>
            <a:r>
              <a:rPr lang="en-US" dirty="0"/>
              <a:t>complexity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Derive software complexity from numbers of (distinct) operands and operators</a:t>
            </a:r>
          </a:p>
          <a:p>
            <a:r>
              <a:rPr lang="en-US" dirty="0" smtClean="0"/>
              <a:t>Test Coverage </a:t>
            </a:r>
          </a:p>
          <a:p>
            <a:r>
              <a:rPr lang="en-US" dirty="0" smtClean="0"/>
              <a:t>Number of classes and interfaces</a:t>
            </a:r>
          </a:p>
          <a:p>
            <a:r>
              <a:rPr lang="en-US" dirty="0" smtClean="0"/>
              <a:t>Abstractness = ratio of abstract classes to total number of classes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07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Mechanisch</a:t>
            </a:r>
            <a:r>
              <a:rPr lang="en-US" dirty="0"/>
              <a:t> </a:t>
            </a:r>
            <a:r>
              <a:rPr lang="en-US" dirty="0" err="1"/>
              <a:t>erfassbar</a:t>
            </a:r>
            <a:endParaRPr lang="en-US" dirty="0"/>
          </a:p>
          <a:p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komplexe</a:t>
            </a:r>
            <a:r>
              <a:rPr lang="en-US" dirty="0"/>
              <a:t> Metriken in </a:t>
            </a:r>
            <a:r>
              <a:rPr lang="en-US" dirty="0" err="1"/>
              <a:t>grossen</a:t>
            </a:r>
            <a:r>
              <a:rPr lang="en-US" dirty="0"/>
              <a:t> </a:t>
            </a:r>
            <a:r>
              <a:rPr lang="en-US" dirty="0" err="1"/>
              <a:t>Projekten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Deterministisch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smtClean="0"/>
              <a:t>Performance</a:t>
            </a:r>
            <a:endParaRPr lang="en-US" dirty="0" smtClean="0"/>
          </a:p>
          <a:p>
            <a:pPr lvl="1"/>
            <a:r>
              <a:rPr lang="en-US" dirty="0" err="1" smtClean="0"/>
              <a:t>K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Stichproben</a:t>
            </a:r>
            <a:r>
              <a:rPr lang="en-US" dirty="0" smtClean="0"/>
              <a:t> + </a:t>
            </a:r>
            <a:r>
              <a:rPr lang="en-US" dirty="0" err="1" smtClean="0"/>
              <a:t>Konfidenzintervalle</a:t>
            </a:r>
            <a:r>
              <a:rPr lang="en-US" dirty="0" smtClean="0"/>
              <a:t> </a:t>
            </a:r>
            <a:r>
              <a:rPr lang="en-US" dirty="0" err="1" smtClean="0"/>
              <a:t>noetig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0646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Aussagekraft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I.d.R</a:t>
            </a:r>
            <a:r>
              <a:rPr lang="en-US" dirty="0" smtClean="0"/>
              <a:t> </a:t>
            </a:r>
            <a:r>
              <a:rPr lang="en-US" dirty="0" err="1" smtClean="0"/>
              <a:t>Plausibilitaetsargumente</a:t>
            </a:r>
            <a:endParaRPr lang="en-US" dirty="0" smtClean="0"/>
          </a:p>
          <a:p>
            <a:r>
              <a:rPr lang="en-US" dirty="0" smtClean="0"/>
              <a:t>Oft </a:t>
            </a:r>
            <a:r>
              <a:rPr lang="en-US" dirty="0" err="1" smtClean="0"/>
              <a:t>kontrovers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What can we conclude about quality if the </a:t>
            </a:r>
            <a:r>
              <a:rPr lang="en-US" dirty="0" err="1"/>
              <a:t>cyclomatic</a:t>
            </a:r>
            <a:r>
              <a:rPr lang="en-US" dirty="0"/>
              <a:t> complexity of our code is 12</a:t>
            </a:r>
            <a:r>
              <a:rPr lang="en-US" dirty="0" smtClean="0"/>
              <a:t>?”</a:t>
            </a:r>
            <a:endParaRPr lang="en-US" dirty="0"/>
          </a:p>
          <a:p>
            <a:pPr lvl="1"/>
            <a:r>
              <a:rPr lang="en-US" dirty="0" smtClean="0"/>
              <a:t>“Similar to the attempt of measuring the intelligence of a person in terms of the weight or circumference of the brain”</a:t>
            </a:r>
          </a:p>
          <a:p>
            <a:r>
              <a:rPr lang="en-US" dirty="0" err="1" smtClean="0"/>
              <a:t>Selten</a:t>
            </a:r>
            <a:r>
              <a:rPr lang="en-US" dirty="0" smtClean="0"/>
              <a:t> </a:t>
            </a:r>
            <a:r>
              <a:rPr lang="en-US" dirty="0" err="1" smtClean="0"/>
              <a:t>empirisch</a:t>
            </a:r>
            <a:r>
              <a:rPr lang="en-US" dirty="0" smtClean="0"/>
              <a:t> </a:t>
            </a:r>
            <a:r>
              <a:rPr lang="en-US" dirty="0" err="1" smtClean="0"/>
              <a:t>evaluiert</a:t>
            </a:r>
            <a:endParaRPr lang="en-US" dirty="0" smtClean="0"/>
          </a:p>
          <a:p>
            <a:r>
              <a:rPr lang="en-US" dirty="0" err="1" smtClean="0"/>
              <a:t>Vorsicht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Aussagen</a:t>
            </a:r>
            <a:r>
              <a:rPr lang="en-US" dirty="0" smtClean="0"/>
              <a:t> </a:t>
            </a:r>
            <a:r>
              <a:rPr lang="en-US" dirty="0" err="1" smtClean="0"/>
              <a:t>ueber</a:t>
            </a:r>
            <a:r>
              <a:rPr lang="en-US" dirty="0" smtClean="0"/>
              <a:t> </a:t>
            </a:r>
            <a:r>
              <a:rPr lang="en-US" dirty="0" err="1" smtClean="0"/>
              <a:t>menschliche</a:t>
            </a:r>
            <a:r>
              <a:rPr lang="en-US" dirty="0" smtClean="0"/>
              <a:t> </a:t>
            </a:r>
            <a:r>
              <a:rPr lang="en-US" dirty="0" err="1" smtClean="0"/>
              <a:t>Faktoren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Verstaendniss</a:t>
            </a:r>
            <a:r>
              <a:rPr lang="en-US" dirty="0" smtClean="0"/>
              <a:t> und </a:t>
            </a:r>
            <a:r>
              <a:rPr lang="en-US" dirty="0" err="1" smtClean="0"/>
              <a:t>Lesbarkeit</a:t>
            </a:r>
            <a:endParaRPr lang="en-US" dirty="0"/>
          </a:p>
          <a:p>
            <a:r>
              <a:rPr lang="en-US" dirty="0" err="1" smtClean="0"/>
              <a:t>Vorsicht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Wertungen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Qualitaet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3238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/>
              <a:t>von #ifdef </a:t>
            </a:r>
            <a:r>
              <a:rPr lang="en-US" dirty="0" err="1"/>
              <a:t>Variabilitaet</a:t>
            </a:r>
            <a:r>
              <a:rPr lang="en-US" dirty="0"/>
              <a:t> in 40 C </a:t>
            </a:r>
            <a:r>
              <a:rPr lang="en-US" dirty="0" err="1" smtClean="0"/>
              <a:t>Projekten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0" y="5241974"/>
            <a:ext cx="66064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smtClean="0"/>
              <a:t>Liebig</a:t>
            </a:r>
            <a:r>
              <a:rPr lang="de-DE" dirty="0"/>
              <a:t>, </a:t>
            </a:r>
            <a:r>
              <a:rPr lang="de-DE" dirty="0" smtClean="0"/>
              <a:t>Apel</a:t>
            </a:r>
            <a:r>
              <a:rPr lang="de-DE" dirty="0"/>
              <a:t>, </a:t>
            </a:r>
            <a:r>
              <a:rPr lang="de-DE" dirty="0" smtClean="0"/>
              <a:t>Lengauer</a:t>
            </a:r>
            <a:r>
              <a:rPr lang="de-DE" dirty="0"/>
              <a:t>, </a:t>
            </a:r>
            <a:r>
              <a:rPr lang="de-DE" dirty="0" smtClean="0"/>
              <a:t>Kästner</a:t>
            </a:r>
            <a:r>
              <a:rPr lang="de-DE" dirty="0"/>
              <a:t>, and </a:t>
            </a:r>
            <a:r>
              <a:rPr lang="de-DE" dirty="0" smtClean="0"/>
              <a:t>Schulze</a:t>
            </a:r>
            <a:r>
              <a:rPr lang="de-DE" dirty="0"/>
              <a:t>. An 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Variability</a:t>
            </a:r>
            <a:r>
              <a:rPr lang="de-DE" dirty="0"/>
              <a:t> in </a:t>
            </a:r>
            <a:r>
              <a:rPr lang="de-DE" dirty="0" err="1"/>
              <a:t>Forty</a:t>
            </a:r>
            <a:r>
              <a:rPr lang="de-DE" dirty="0"/>
              <a:t> </a:t>
            </a:r>
            <a:r>
              <a:rPr lang="de-DE" dirty="0" err="1"/>
              <a:t>Preprocessor-Based</a:t>
            </a:r>
            <a:r>
              <a:rPr lang="de-DE" dirty="0"/>
              <a:t> Software </a:t>
            </a:r>
            <a:r>
              <a:rPr lang="de-DE" dirty="0" err="1"/>
              <a:t>Product</a:t>
            </a:r>
            <a:r>
              <a:rPr lang="de-DE" dirty="0"/>
              <a:t> Lines. In </a:t>
            </a:r>
            <a:r>
              <a:rPr lang="de-DE" dirty="0" smtClean="0"/>
              <a:t>ICSE, </a:t>
            </a:r>
            <a:r>
              <a:rPr lang="de-DE" dirty="0" err="1"/>
              <a:t>pages</a:t>
            </a:r>
            <a:r>
              <a:rPr lang="de-DE" dirty="0"/>
              <a:t> 105-114, </a:t>
            </a:r>
            <a:r>
              <a:rPr lang="de-DE" dirty="0" smtClean="0"/>
              <a:t>2010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5996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Eins</a:t>
            </a:r>
            <a:r>
              <a:rPr lang="en-US" dirty="0" smtClean="0"/>
              <a:t> der AOP Metrics Paper </a:t>
            </a:r>
            <a:r>
              <a:rPr lang="en-US" dirty="0" err="1" smtClean="0"/>
              <a:t>diskutieren</a:t>
            </a:r>
            <a:r>
              <a:rPr lang="en-US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608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17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563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</a:t>
            </a:r>
            <a:r>
              <a:rPr lang="en-US" dirty="0" err="1" smtClean="0"/>
              <a:t>Messen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655676" y="1484784"/>
            <a:ext cx="651672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“</a:t>
            </a:r>
            <a:r>
              <a:rPr lang="en-US" sz="3600" dirty="0" err="1" smtClean="0"/>
              <a:t>Zuweisen</a:t>
            </a:r>
            <a:r>
              <a:rPr lang="en-US" sz="3600" dirty="0" smtClean="0"/>
              <a:t> von </a:t>
            </a:r>
            <a:r>
              <a:rPr lang="en-US" sz="3600" dirty="0" err="1" smtClean="0"/>
              <a:t>Zahlen</a:t>
            </a:r>
            <a:r>
              <a:rPr lang="en-US" sz="3600" dirty="0" smtClean="0"/>
              <a:t> </a:t>
            </a:r>
            <a:r>
              <a:rPr lang="en-US" sz="3600" dirty="0" err="1" smtClean="0"/>
              <a:t>zu</a:t>
            </a:r>
            <a:r>
              <a:rPr lang="en-US" sz="3600" dirty="0" smtClean="0"/>
              <a:t> </a:t>
            </a:r>
            <a:r>
              <a:rPr lang="en-US" sz="3600" dirty="0" err="1" smtClean="0"/>
              <a:t>Objekten</a:t>
            </a:r>
            <a:r>
              <a:rPr lang="en-US" sz="3600" dirty="0" smtClean="0"/>
              <a:t> </a:t>
            </a:r>
            <a:r>
              <a:rPr lang="en-US" sz="3600" dirty="0" err="1" smtClean="0"/>
              <a:t>oder</a:t>
            </a:r>
            <a:r>
              <a:rPr lang="en-US" sz="3600" dirty="0" smtClean="0"/>
              <a:t> </a:t>
            </a:r>
            <a:r>
              <a:rPr lang="en-US" sz="3600" dirty="0" err="1" smtClean="0"/>
              <a:t>Ereignissen</a:t>
            </a:r>
            <a:r>
              <a:rPr lang="en-US" sz="3600" dirty="0" smtClean="0"/>
              <a:t> </a:t>
            </a:r>
            <a:r>
              <a:rPr lang="en-US" sz="3600" dirty="0" err="1" smtClean="0"/>
              <a:t>anhand</a:t>
            </a:r>
            <a:r>
              <a:rPr lang="en-US" sz="3600" dirty="0" smtClean="0"/>
              <a:t> </a:t>
            </a:r>
            <a:r>
              <a:rPr lang="en-US" sz="3600" dirty="0" err="1" smtClean="0"/>
              <a:t>einer</a:t>
            </a:r>
            <a:r>
              <a:rPr lang="en-US" sz="3600" dirty="0" smtClean="0"/>
              <a:t> </a:t>
            </a:r>
            <a:r>
              <a:rPr lang="en-US" sz="3600" dirty="0" err="1" smtClean="0"/>
              <a:t>eindeutigen</a:t>
            </a:r>
            <a:r>
              <a:rPr lang="en-US" sz="3600" dirty="0" smtClean="0"/>
              <a:t> Regel”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2229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Metriken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Automatisierungspotential</a:t>
            </a:r>
            <a:endParaRPr lang="en-US" dirty="0" smtClean="0"/>
          </a:p>
          <a:p>
            <a:r>
              <a:rPr lang="en-US" dirty="0" err="1" smtClean="0"/>
              <a:t>Potentiell</a:t>
            </a:r>
            <a:r>
              <a:rPr lang="en-US" dirty="0" smtClean="0"/>
              <a:t> </a:t>
            </a:r>
            <a:r>
              <a:rPr lang="en-US" dirty="0" err="1" smtClean="0"/>
              <a:t>gesparter</a:t>
            </a:r>
            <a:r>
              <a:rPr lang="en-US" dirty="0" smtClean="0"/>
              <a:t> </a:t>
            </a:r>
            <a:r>
              <a:rPr lang="en-US" dirty="0" err="1" smtClean="0"/>
              <a:t>Zeitaufwand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786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Nominal</a:t>
            </a:r>
            <a:r>
              <a:rPr lang="en-US" dirty="0" err="1"/>
              <a:t>skala</a:t>
            </a:r>
            <a:endParaRPr lang="en-US" dirty="0" smtClean="0"/>
          </a:p>
          <a:p>
            <a:r>
              <a:rPr lang="en-US" dirty="0" err="1" smtClean="0"/>
              <a:t>Ordinal</a:t>
            </a:r>
            <a:r>
              <a:rPr lang="en-US" dirty="0" err="1"/>
              <a:t>skala</a:t>
            </a:r>
            <a:endParaRPr lang="en-US" dirty="0" smtClean="0"/>
          </a:p>
          <a:p>
            <a:r>
              <a:rPr lang="en-US" dirty="0" err="1" smtClean="0"/>
              <a:t>Intervall</a:t>
            </a:r>
            <a:r>
              <a:rPr lang="en-US" dirty="0" err="1"/>
              <a:t>skala</a:t>
            </a:r>
            <a:endParaRPr lang="en-US" dirty="0" smtClean="0"/>
          </a:p>
          <a:p>
            <a:r>
              <a:rPr lang="en-US" dirty="0" err="1" smtClean="0"/>
              <a:t>Verhaeltnissskala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673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Messen</a:t>
            </a:r>
            <a:r>
              <a:rPr lang="en-US" dirty="0" smtClean="0"/>
              <a:t> in der </a:t>
            </a:r>
            <a:r>
              <a:rPr lang="en-US" dirty="0" err="1" smtClean="0"/>
              <a:t>Informatik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Performance, </a:t>
            </a:r>
            <a:r>
              <a:rPr lang="en-US" dirty="0" err="1" smtClean="0"/>
              <a:t>Speicherverbrauch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Genauigkeit</a:t>
            </a:r>
            <a:r>
              <a:rPr lang="en-US" dirty="0" smtClean="0"/>
              <a:t> von </a:t>
            </a:r>
            <a:r>
              <a:rPr lang="en-US" dirty="0" err="1" smtClean="0"/>
              <a:t>Vorhersagen</a:t>
            </a:r>
            <a:endParaRPr lang="en-US" dirty="0" smtClean="0"/>
          </a:p>
          <a:p>
            <a:r>
              <a:rPr lang="en-US" dirty="0" err="1" smtClean="0"/>
              <a:t>Lesbarkeit</a:t>
            </a:r>
            <a:r>
              <a:rPr lang="en-US" dirty="0" smtClean="0"/>
              <a:t>, Wartbarkeit, …</a:t>
            </a:r>
          </a:p>
          <a:p>
            <a:r>
              <a:rPr lang="en-US" dirty="0" err="1" smtClean="0"/>
              <a:t>Stabilitaet</a:t>
            </a:r>
            <a:r>
              <a:rPr lang="en-US" dirty="0" smtClean="0"/>
              <a:t>, </a:t>
            </a:r>
            <a:r>
              <a:rPr lang="en-US" dirty="0" err="1" smtClean="0"/>
              <a:t>Fehleranzahl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Nuetzlichkeit</a:t>
            </a:r>
            <a:r>
              <a:rPr lang="en-US" dirty="0" smtClean="0"/>
              <a:t>, </a:t>
            </a:r>
            <a:r>
              <a:rPr lang="en-US" dirty="0" err="1" smtClean="0"/>
              <a:t>Zufriedenheit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863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Datenerhebung</a:t>
            </a:r>
            <a:r>
              <a:rPr lang="en-US" dirty="0" smtClean="0"/>
              <a:t>, </a:t>
            </a:r>
            <a:r>
              <a:rPr lang="en-US" dirty="0" err="1" smtClean="0"/>
              <a:t>Masseinheiten</a:t>
            </a:r>
            <a:r>
              <a:rPr lang="en-US" dirty="0" smtClean="0"/>
              <a:t> und </a:t>
            </a:r>
            <a:r>
              <a:rPr lang="en-US" dirty="0" err="1" smtClean="0"/>
              <a:t>Messmethoden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Stark </a:t>
            </a:r>
            <a:r>
              <a:rPr lang="en-US" dirty="0" err="1"/>
              <a:t>abhaengig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 smtClean="0"/>
              <a:t>Evaluierungsziel</a:t>
            </a:r>
            <a:endParaRPr lang="en-US" dirty="0" smtClean="0"/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Folgenden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</a:t>
            </a:r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Beispiele</a:t>
            </a:r>
            <a:endParaRPr lang="en-US" dirty="0" smtClean="0"/>
          </a:p>
          <a:p>
            <a:r>
              <a:rPr lang="en-US" dirty="0" err="1" smtClean="0"/>
              <a:t>Unvollstaendig</a:t>
            </a:r>
            <a:r>
              <a:rPr lang="en-US" dirty="0" smtClean="0"/>
              <a:t>, </a:t>
            </a:r>
            <a:r>
              <a:rPr lang="en-US" dirty="0" err="1" smtClean="0"/>
              <a:t>kein</a:t>
            </a:r>
            <a:r>
              <a:rPr lang="en-US" dirty="0" smtClean="0"/>
              <a:t> fester </a:t>
            </a:r>
            <a:r>
              <a:rPr lang="en-US" dirty="0" err="1" smtClean="0"/>
              <a:t>Katalog</a:t>
            </a:r>
            <a:endParaRPr lang="en-US" dirty="0" smtClean="0"/>
          </a:p>
          <a:p>
            <a:r>
              <a:rPr lang="en-US" dirty="0" err="1" smtClean="0"/>
              <a:t>Kreativitaet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822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Vorhersagen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(Precision/Recall)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216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und Recall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 smtClean="0"/>
              <a:t>Genauigkeit</a:t>
            </a:r>
            <a:r>
              <a:rPr lang="en-US" dirty="0" smtClean="0"/>
              <a:t> und </a:t>
            </a:r>
            <a:r>
              <a:rPr lang="en-US" dirty="0" err="1" smtClean="0"/>
              <a:t>Trefferquote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Insbesondere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/>
              <a:t> </a:t>
            </a:r>
            <a:r>
              <a:rPr lang="en-US" dirty="0" smtClean="0"/>
              <a:t>Information Retrieval und </a:t>
            </a:r>
            <a:r>
              <a:rPr lang="en-US" dirty="0" err="1" smtClean="0"/>
              <a:t>Vorhersagen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Hier</a:t>
            </a:r>
            <a:r>
              <a:rPr lang="en-US" dirty="0" smtClean="0"/>
              <a:t>: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/>
              <a:t>Variability Mining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27584" y="5169966"/>
            <a:ext cx="766834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smtClean="0"/>
              <a:t>Kästner</a:t>
            </a:r>
            <a:r>
              <a:rPr lang="de-DE" dirty="0"/>
              <a:t>, </a:t>
            </a:r>
            <a:r>
              <a:rPr lang="de-DE" dirty="0" smtClean="0"/>
              <a:t>Dreiling</a:t>
            </a:r>
            <a:r>
              <a:rPr lang="de-DE" dirty="0"/>
              <a:t>, and </a:t>
            </a:r>
            <a:r>
              <a:rPr lang="de-DE" dirty="0" smtClean="0"/>
              <a:t>Ostermann</a:t>
            </a:r>
            <a:r>
              <a:rPr lang="de-DE" dirty="0"/>
              <a:t>. </a:t>
            </a:r>
            <a:r>
              <a:rPr lang="de-DE" b="1" dirty="0" err="1"/>
              <a:t>Variability</a:t>
            </a:r>
            <a:r>
              <a:rPr lang="de-DE" b="1" dirty="0"/>
              <a:t> Mining </a:t>
            </a:r>
            <a:r>
              <a:rPr lang="de-DE" b="1" dirty="0" err="1"/>
              <a:t>with</a:t>
            </a:r>
            <a:r>
              <a:rPr lang="de-DE" b="1" dirty="0"/>
              <a:t> LEADT.</a:t>
            </a:r>
            <a:r>
              <a:rPr lang="de-DE" dirty="0"/>
              <a:t> Technical Report 01/2011, 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Mathematics</a:t>
            </a:r>
            <a:r>
              <a:rPr lang="de-DE" dirty="0"/>
              <a:t> and Computer Science, Philipps University Marburg, September 2011.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493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</TotalTime>
  <Words>1544</Words>
  <Application>Microsoft Office PowerPoint</Application>
  <PresentationFormat>On-screen Show (4:3)</PresentationFormat>
  <Paragraphs>374</Paragraphs>
  <Slides>40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Origin</vt:lpstr>
      <vt:lpstr>Empirische Methoden für Informatiker Teil 4: Quantitative Untersuchungen</vt:lpstr>
      <vt:lpstr>Agenda</vt:lpstr>
      <vt:lpstr>Messen</vt:lpstr>
      <vt:lpstr>Definition: Messen</vt:lpstr>
      <vt:lpstr>TODO</vt:lpstr>
      <vt:lpstr>Messen in der Informatik</vt:lpstr>
      <vt:lpstr>Datenerhebung, Masseinheiten und Messmethoden</vt:lpstr>
      <vt:lpstr>Vorhersagen (Precision/Recall)</vt:lpstr>
      <vt:lpstr>Precision und Recall</vt:lpstr>
      <vt:lpstr>Slide 10</vt:lpstr>
      <vt:lpstr>Exkurs: Produktlinien</vt:lpstr>
      <vt:lpstr>Exkurs: Adaption von Produktlinien</vt:lpstr>
      <vt:lpstr>Slide 13</vt:lpstr>
      <vt:lpstr>Vorschlagsqualitaet messen</vt:lpstr>
      <vt:lpstr>Beispiel: Precision/Recall</vt:lpstr>
      <vt:lpstr>Orakel</vt:lpstr>
      <vt:lpstr>Slide 17</vt:lpstr>
      <vt:lpstr>Automatisieren</vt:lpstr>
      <vt:lpstr>Automatisierung bei Variability Mining</vt:lpstr>
      <vt:lpstr>Vergleiche</vt:lpstr>
      <vt:lpstr>Stop-Kriterium</vt:lpstr>
      <vt:lpstr>Slide 22</vt:lpstr>
      <vt:lpstr>Slide 23</vt:lpstr>
      <vt:lpstr>Moegliche Aufgabe</vt:lpstr>
      <vt:lpstr>Software-Metriken</vt:lpstr>
      <vt:lpstr>Software-Metriken</vt:lpstr>
      <vt:lpstr>Metrik fuer Groesse</vt:lpstr>
      <vt:lpstr>Slide 28</vt:lpstr>
      <vt:lpstr>Normalisierungsversuche</vt:lpstr>
      <vt:lpstr>Normalisierungsversuch pro Sprache</vt:lpstr>
      <vt:lpstr>Aber</vt:lpstr>
      <vt:lpstr>Metrik fuer Komplexitaet</vt:lpstr>
      <vt:lpstr>Weitere Metriken</vt:lpstr>
      <vt:lpstr>Vorteile</vt:lpstr>
      <vt:lpstr>Aussagekraft</vt:lpstr>
      <vt:lpstr>Beispiel:  Analyse von #ifdef Variabilitaet in 40 C Projekten</vt:lpstr>
      <vt:lpstr>Aufgaben</vt:lpstr>
      <vt:lpstr>Slide 38</vt:lpstr>
      <vt:lpstr>Slide 39</vt:lpstr>
      <vt:lpstr>Weitere Metriken</vt:lpstr>
    </vt:vector>
  </TitlesOfParts>
  <Company>Uni Marburg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Empirische Methoden für Informatiker Teil 1: Die wissenschaftliche Methode</dc:title>
  <dc:creator>kaestner</dc:creator>
  <cp:lastModifiedBy>j</cp:lastModifiedBy>
  <cp:revision>97</cp:revision>
  <dcterms:created xsi:type="dcterms:W3CDTF">2012-01-14T03:29:54Z</dcterms:created>
  <dcterms:modified xsi:type="dcterms:W3CDTF">2012-01-14T03:49:14Z</dcterms:modified>
</cp:coreProperties>
</file>