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428604"/>
            <a:ext cx="292892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804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Zusammenfassung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Inferenzstatistik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Schließende Statistik -&gt; Überprüfung von Hypothesen</a:t>
            </a:r>
          </a:p>
          <a:p>
            <a:r>
              <a:rPr lang="de-DE" dirty="0" err="1" smtClean="0"/>
              <a:t>Signifikanzniveau</a:t>
            </a:r>
            <a:r>
              <a:rPr lang="de-DE" dirty="0" smtClean="0"/>
              <a:t>, </a:t>
            </a:r>
            <a:r>
              <a:rPr lang="de-DE" dirty="0" err="1" smtClean="0"/>
              <a:t>alpha</a:t>
            </a:r>
            <a:r>
              <a:rPr lang="de-DE" dirty="0" smtClean="0"/>
              <a:t>-Fehler, p-Wert</a:t>
            </a:r>
          </a:p>
          <a:p>
            <a:r>
              <a:rPr lang="de-DE" dirty="0" smtClean="0"/>
              <a:t>Signifikanz</a:t>
            </a:r>
          </a:p>
          <a:p>
            <a:r>
              <a:rPr lang="de-DE" dirty="0" smtClean="0"/>
              <a:t>Chi^2-Test</a:t>
            </a:r>
          </a:p>
          <a:p>
            <a:r>
              <a:rPr lang="de-DE" dirty="0" smtClean="0"/>
              <a:t>Mann-Whitney-U-Test</a:t>
            </a:r>
          </a:p>
          <a:p>
            <a:r>
              <a:rPr lang="de-DE" dirty="0" smtClean="0"/>
              <a:t>t-Test</a:t>
            </a:r>
          </a:p>
          <a:p>
            <a:r>
              <a:rPr lang="de-DE" dirty="0" smtClean="0"/>
              <a:t>Varianzanalyse</a:t>
            </a:r>
          </a:p>
          <a:p>
            <a:r>
              <a:rPr lang="de-DE" dirty="0" smtClean="0"/>
              <a:t>Korrelationen</a:t>
            </a:r>
          </a:p>
          <a:p>
            <a:r>
              <a:rPr lang="de-DE" dirty="0" smtClean="0"/>
              <a:t>Multiples Testen</a:t>
            </a:r>
          </a:p>
          <a:p>
            <a:r>
              <a:rPr lang="de-DE" dirty="0" smtClean="0"/>
              <a:t>Quellen:</a:t>
            </a:r>
          </a:p>
          <a:p>
            <a:pPr lvl="1"/>
            <a:r>
              <a:rPr lang="de-DE" sz="2200" dirty="0" smtClean="0">
                <a:solidFill>
                  <a:prstClr val="black"/>
                </a:solidFill>
              </a:rPr>
              <a:t>Jürgen Bortz. Statistik: für Human- und Sozialwissenschaftler. Springer, </a:t>
            </a:r>
            <a:r>
              <a:rPr lang="de-DE" sz="2200" dirty="0" err="1" smtClean="0">
                <a:solidFill>
                  <a:prstClr val="black"/>
                </a:solidFill>
              </a:rPr>
              <a:t>sixth</a:t>
            </a:r>
            <a:r>
              <a:rPr lang="de-DE" sz="2200" dirty="0" smtClean="0">
                <a:solidFill>
                  <a:prstClr val="black"/>
                </a:solidFill>
              </a:rPr>
              <a:t> </a:t>
            </a:r>
            <a:r>
              <a:rPr lang="de-DE" sz="2200" dirty="0" err="1" smtClean="0">
                <a:solidFill>
                  <a:prstClr val="black"/>
                </a:solidFill>
              </a:rPr>
              <a:t>edition</a:t>
            </a:r>
            <a:r>
              <a:rPr lang="de-DE" sz="2200" dirty="0" smtClean="0">
                <a:solidFill>
                  <a:prstClr val="black"/>
                </a:solidFill>
              </a:rPr>
              <a:t>, 2004.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Theodore Anderson and Jeremy Finn. The New Statistical Analysis of Data. Springer, 1996.</a:t>
            </a:r>
          </a:p>
          <a:p>
            <a:pPr lvl="1"/>
            <a:r>
              <a:rPr lang="en-US" sz="2200" dirty="0" smtClean="0"/>
              <a:t>Robert A. Donnelly Jr. </a:t>
            </a:r>
            <a:r>
              <a:rPr lang="en-US" sz="2200" i="1" dirty="0" smtClean="0"/>
              <a:t>The Complete Idiot's Guide to Statistics</a:t>
            </a:r>
            <a:r>
              <a:rPr lang="en-US" sz="2200" dirty="0" smtClean="0"/>
              <a:t>. Alpha, 2007</a:t>
            </a:r>
            <a:endParaRPr lang="en-US" sz="2400" dirty="0" smtClean="0"/>
          </a:p>
          <a:p>
            <a:pPr lvl="1"/>
            <a:endParaRPr lang="de-DE" sz="2300" dirty="0" smtClean="0">
              <a:solidFill>
                <a:prstClr val="black"/>
              </a:solidFill>
            </a:endParaRP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Performancemessungen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Metriken</a:t>
            </a:r>
          </a:p>
          <a:p>
            <a:r>
              <a:rPr lang="en-US" smtClean="0"/>
              <a:t>Meß- und Fehlermodell</a:t>
            </a:r>
          </a:p>
          <a:p>
            <a:r>
              <a:rPr lang="en-US" smtClean="0"/>
              <a:t>Zufällige vs. systematische Fehler</a:t>
            </a:r>
          </a:p>
          <a:p>
            <a:endParaRPr lang="en-US" smtClean="0"/>
          </a:p>
          <a:p>
            <a:r>
              <a:rPr lang="en-US" smtClean="0"/>
              <a:t>Quellen:</a:t>
            </a:r>
          </a:p>
          <a:p>
            <a:pPr lvl="1"/>
            <a:r>
              <a:rPr lang="en-US" sz="1900" smtClean="0"/>
              <a:t>David Lilja. </a:t>
            </a:r>
            <a:r>
              <a:rPr lang="en-US" sz="1900" i="1" smtClean="0"/>
              <a:t>Measuring Computer Performance: A practitioner's guide. Cambridge University </a:t>
            </a:r>
            <a:r>
              <a:rPr lang="en-US" sz="1900" smtClean="0"/>
              <a:t>Press. 2000.</a:t>
            </a:r>
          </a:p>
          <a:p>
            <a:pPr lvl="1"/>
            <a:r>
              <a:rPr lang="en-US" sz="2000" smtClean="0"/>
              <a:t>Esmaeilzadeh et al. </a:t>
            </a:r>
            <a:r>
              <a:rPr lang="en-US" sz="1900" i="1" smtClean="0"/>
              <a:t>Looking Back on the Language and Hardware Revolutions: Measured Power, Performance, and Scaling. </a:t>
            </a:r>
            <a:r>
              <a:rPr lang="en-US" sz="1900" smtClean="0"/>
              <a:t>2011.</a:t>
            </a:r>
          </a:p>
          <a:p>
            <a:pPr lvl="1"/>
            <a:r>
              <a:rPr lang="en-US" sz="1900" smtClean="0"/>
              <a:t>Mytkowicz et al.</a:t>
            </a:r>
            <a:r>
              <a:rPr lang="en-US" sz="1900" i="1" smtClean="0"/>
              <a:t> Producing wrong data without doing anything obviously wrong! </a:t>
            </a:r>
            <a:r>
              <a:rPr lang="en-US" sz="1900" smtClean="0"/>
              <a:t>2009.</a:t>
            </a:r>
          </a:p>
          <a:p>
            <a:pPr lvl="1"/>
            <a:r>
              <a:rPr lang="en-US" sz="1900" smtClean="0"/>
              <a:t>Georges et al. </a:t>
            </a:r>
            <a:r>
              <a:rPr lang="en-US" sz="1900" i="1" smtClean="0"/>
              <a:t>Statistically rigorous java performance evaluation. </a:t>
            </a:r>
            <a:r>
              <a:rPr lang="en-US" sz="1900" smtClean="0"/>
              <a:t>2007.</a:t>
            </a:r>
            <a:endParaRPr lang="en-US" sz="19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Kontrollierte Experimente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Kontrolliertes Experiment</a:t>
            </a:r>
          </a:p>
          <a:p>
            <a:r>
              <a:rPr lang="en-US" smtClean="0"/>
              <a:t>Latente Variablen</a:t>
            </a:r>
          </a:p>
          <a:p>
            <a:r>
              <a:rPr lang="en-US" smtClean="0"/>
              <a:t>Kontrolle von Störvariablen</a:t>
            </a:r>
          </a:p>
          <a:p>
            <a:r>
              <a:rPr lang="en-US" smtClean="0"/>
              <a:t>Experimentelle Designs</a:t>
            </a:r>
          </a:p>
          <a:p>
            <a:r>
              <a:rPr lang="en-US" smtClean="0"/>
              <a:t>Haupt-/Interaktionseffekte</a:t>
            </a:r>
          </a:p>
          <a:p>
            <a:r>
              <a:rPr lang="en-US" smtClean="0"/>
              <a:t>Pilotstudien</a:t>
            </a:r>
          </a:p>
          <a:p>
            <a:endParaRPr lang="en-US" smtClean="0"/>
          </a:p>
          <a:p>
            <a:r>
              <a:rPr lang="en-US" smtClean="0"/>
              <a:t>Quellen:</a:t>
            </a:r>
          </a:p>
          <a:p>
            <a:pPr lvl="1"/>
            <a:r>
              <a:rPr lang="en-US" sz="2600" smtClean="0"/>
              <a:t>Jutta Markgraf, Hans-Peter Musahl, Friedrich Wilkening, Karin Wilkening, and Viktor </a:t>
            </a:r>
            <a:r>
              <a:rPr lang="de-DE" sz="2600" smtClean="0"/>
              <a:t>Sarris. </a:t>
            </a:r>
            <a:r>
              <a:rPr lang="de-DE" sz="2600" i="1" smtClean="0"/>
              <a:t>Studieneinheit Versuchsplanung</a:t>
            </a:r>
            <a:r>
              <a:rPr lang="de-DE" sz="2600" smtClean="0"/>
              <a:t>, 2001. FIM-Psychologie Modellversuch, Universitä</a:t>
            </a:r>
            <a:r>
              <a:rPr lang="en-US" sz="2600" smtClean="0"/>
              <a:t>t Erlangen-Nürnberg.</a:t>
            </a:r>
          </a:p>
          <a:p>
            <a:pPr lvl="1"/>
            <a:r>
              <a:rPr lang="de-DE" sz="2600" smtClean="0">
                <a:solidFill>
                  <a:prstClr val="black"/>
                </a:solidFill>
              </a:rPr>
              <a:t>Jürgen Bortz. Statistik: für Human- und Sozialwissenschaftler. Springer, sixth edition, 2004.</a:t>
            </a:r>
            <a:endParaRPr lang="en-US" sz="2600" smtClean="0"/>
          </a:p>
          <a:p>
            <a:pPr lvl="1"/>
            <a:r>
              <a:rPr lang="en-US" sz="2600" smtClean="0"/>
              <a:t>Internet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Fallstudien</a:t>
            </a:r>
          </a:p>
          <a:p>
            <a:r>
              <a:rPr lang="en-US" smtClean="0"/>
              <a:t>Interviews</a:t>
            </a:r>
          </a:p>
          <a:p>
            <a:r>
              <a:rPr lang="en-US" smtClean="0"/>
              <a:t>Fragebögen</a:t>
            </a:r>
          </a:p>
          <a:p>
            <a:r>
              <a:rPr lang="en-US" smtClean="0"/>
              <a:t>Wenige Fälle/Probanden, dafür (viel) mehr Details</a:t>
            </a:r>
          </a:p>
          <a:p>
            <a:endParaRPr lang="en-US" smtClean="0"/>
          </a:p>
          <a:p>
            <a:r>
              <a:rPr lang="en-US" smtClean="0"/>
              <a:t>Quellen:</a:t>
            </a:r>
          </a:p>
          <a:p>
            <a:pPr lvl="1"/>
            <a:r>
              <a:rPr lang="de-DE" sz="2200" smtClean="0"/>
              <a:t>Bortz &amp; Döring. </a:t>
            </a:r>
            <a:r>
              <a:rPr lang="de-DE" sz="2200" i="1" smtClean="0"/>
              <a:t>Forschungsmethoden und Evaluation für Human‐ und Sozialwissenschaftler. 4., überarb. Aufl., 2006. </a:t>
            </a:r>
            <a:r>
              <a:rPr lang="en-US" sz="2200" smtClean="0"/>
              <a:t>Kapitel 4 und 5.</a:t>
            </a:r>
          </a:p>
          <a:p>
            <a:pPr lvl="1"/>
            <a:r>
              <a:rPr lang="en-US" sz="2200" smtClean="0"/>
              <a:t>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Überblick</a:t>
            </a:r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975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20" y="3863181"/>
            <a:ext cx="4525962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813" y="1357313"/>
            <a:ext cx="7929562" cy="7858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Mensch---</a:t>
            </a:r>
            <a:r>
              <a:rPr lang="en-US"/>
              <a:t>Technisch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Qualitativ---Quantitativ</a:t>
            </a:r>
          </a:p>
        </p:txBody>
      </p:sp>
      <p:sp>
        <p:nvSpPr>
          <p:cNvPr id="11" name="Wolke 10"/>
          <p:cNvSpPr/>
          <p:nvPr/>
        </p:nvSpPr>
        <p:spPr>
          <a:xfrm>
            <a:off x="1357313" y="2071688"/>
            <a:ext cx="2428875" cy="14287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Kontrollierte Experimente mit Probanden</a:t>
            </a:r>
          </a:p>
        </p:txBody>
      </p:sp>
      <p:sp>
        <p:nvSpPr>
          <p:cNvPr id="12" name="Wolke 11"/>
          <p:cNvSpPr/>
          <p:nvPr/>
        </p:nvSpPr>
        <p:spPr>
          <a:xfrm>
            <a:off x="7143750" y="2928938"/>
            <a:ext cx="1500188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5500688" y="1857375"/>
            <a:ext cx="1785937" cy="928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Zeitreihenanalysen</a:t>
            </a:r>
          </a:p>
        </p:txBody>
      </p:sp>
      <p:sp>
        <p:nvSpPr>
          <p:cNvPr id="14" name="Wolke 13"/>
          <p:cNvSpPr/>
          <p:nvPr/>
        </p:nvSpPr>
        <p:spPr>
          <a:xfrm>
            <a:off x="1000125" y="5286375"/>
            <a:ext cx="2071688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Think-Aloud Protokolle</a:t>
            </a:r>
          </a:p>
        </p:txBody>
      </p:sp>
      <p:sp>
        <p:nvSpPr>
          <p:cNvPr id="15" name="Wolke 14"/>
          <p:cNvSpPr/>
          <p:nvPr/>
        </p:nvSpPr>
        <p:spPr>
          <a:xfrm>
            <a:off x="2786063" y="3786188"/>
            <a:ext cx="1643062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Interview</a:t>
            </a:r>
          </a:p>
        </p:txBody>
      </p:sp>
      <p:sp>
        <p:nvSpPr>
          <p:cNvPr id="16" name="Wolke 15"/>
          <p:cNvSpPr/>
          <p:nvPr/>
        </p:nvSpPr>
        <p:spPr>
          <a:xfrm>
            <a:off x="1000125" y="3714750"/>
            <a:ext cx="1714500" cy="7143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Fragebögen</a:t>
            </a:r>
          </a:p>
        </p:txBody>
      </p:sp>
      <p:sp>
        <p:nvSpPr>
          <p:cNvPr id="17" name="Wolke 16"/>
          <p:cNvSpPr/>
          <p:nvPr/>
        </p:nvSpPr>
        <p:spPr>
          <a:xfrm>
            <a:off x="7143750" y="3929063"/>
            <a:ext cx="1500188" cy="7143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Beweise</a:t>
            </a:r>
          </a:p>
        </p:txBody>
      </p:sp>
      <p:sp>
        <p:nvSpPr>
          <p:cNvPr id="22" name="Wolke 21"/>
          <p:cNvSpPr/>
          <p:nvPr/>
        </p:nvSpPr>
        <p:spPr>
          <a:xfrm>
            <a:off x="3500438" y="4929188"/>
            <a:ext cx="2071687" cy="4286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Fallstudien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82FFF-4B36-4A15-9D48-07EA543BC17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Ziele der Vorlesung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Wissenschaftliche Methode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Übersicht über verfügbare Methoden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Diskussion Vor- und Nachteile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mtClean="0"/>
              <a:t>Anwendung auf Fragestellungen der Informatik (z.B. in Abschlussarbeiten, Promotion und Beruf)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Von Meinungen/Plausibilität zu Neutralität/Objektivität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Keine Langeweile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30E81-5E6B-4528-AE05-E68F52420B9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Qualitätskriterien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Validität</a:t>
            </a:r>
          </a:p>
          <a:p>
            <a:r>
              <a:rPr lang="en-US" smtClean="0"/>
              <a:t>Reliabilität</a:t>
            </a:r>
          </a:p>
          <a:p>
            <a:r>
              <a:rPr lang="en-US" smtClean="0"/>
              <a:t>Objektivität</a:t>
            </a:r>
          </a:p>
          <a:p>
            <a:r>
              <a:rPr lang="en-US" smtClean="0"/>
              <a:t>Falsifizierbarkeit</a:t>
            </a:r>
          </a:p>
          <a:p>
            <a:r>
              <a:rPr lang="en-US" smtClean="0"/>
              <a:t>Replizierbarkeit</a:t>
            </a:r>
          </a:p>
          <a:p>
            <a:r>
              <a:rPr lang="en-US" smtClean="0"/>
              <a:t>Effizienz</a:t>
            </a:r>
          </a:p>
          <a:p>
            <a:r>
              <a:rPr lang="en-US" smtClean="0"/>
              <a:t>Quellen:</a:t>
            </a:r>
          </a:p>
          <a:p>
            <a:pPr lvl="1"/>
            <a:r>
              <a:rPr lang="de-DE" sz="1900" smtClean="0"/>
              <a:t>K. Popper. </a:t>
            </a:r>
            <a:r>
              <a:rPr lang="de-DE" sz="1900" i="1" smtClean="0"/>
              <a:t>Logik der Forschung. </a:t>
            </a:r>
            <a:r>
              <a:rPr lang="de-DE" sz="1900" smtClean="0"/>
              <a:t>1935.</a:t>
            </a:r>
          </a:p>
          <a:p>
            <a:pPr lvl="1"/>
            <a:r>
              <a:rPr lang="de-DE" sz="1900" smtClean="0"/>
              <a:t>T. Herrmann. </a:t>
            </a:r>
            <a:r>
              <a:rPr lang="de-DE" sz="1900" i="1" smtClean="0"/>
              <a:t>Psychologie als Problem.</a:t>
            </a:r>
            <a:r>
              <a:rPr lang="de-DE" sz="1900" smtClean="0"/>
              <a:t> 1979.</a:t>
            </a:r>
          </a:p>
          <a:p>
            <a:pPr lvl="1"/>
            <a:r>
              <a:rPr lang="en-US" sz="1900" smtClean="0"/>
              <a:t>I. Lakatos. </a:t>
            </a:r>
            <a:r>
              <a:rPr lang="en-US" sz="1900" i="1" smtClean="0"/>
              <a:t>Criticism and the Growth of Knowledge. 1970</a:t>
            </a:r>
          </a:p>
          <a:p>
            <a:pPr lvl="1"/>
            <a:r>
              <a:rPr lang="en-US" sz="1900" smtClean="0"/>
              <a:t>Internet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Empirische Forschung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Duden: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Methode, die sich auf wissenschaftliche Erfahrung stützt, um Erkenntnisse zu gewinnen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aus wissenschaftlicher Erfahrung gewonnenes Wissen; Erfahrungswissen</a:t>
            </a:r>
            <a:endParaRPr lang="en-US" dirty="0" smtClean="0"/>
          </a:p>
          <a:p>
            <a:r>
              <a:rPr lang="de-DE" dirty="0" smtClean="0"/>
              <a:t>Quelle: </a:t>
            </a:r>
            <a:r>
              <a:rPr lang="de-DE" dirty="0" err="1" smtClean="0"/>
              <a:t>Wikipedia</a:t>
            </a:r>
            <a:r>
              <a:rPr lang="de-DE" dirty="0" smtClean="0"/>
              <a:t> und dort angegebene 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Experimentelle Phasen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Natalia </a:t>
            </a:r>
            <a:r>
              <a:rPr lang="en-US" sz="2400" dirty="0" err="1" smtClean="0"/>
              <a:t>Juristo</a:t>
            </a:r>
            <a:r>
              <a:rPr lang="en-US" sz="2400" dirty="0" smtClean="0"/>
              <a:t> and Ana Moreno. Basics of Software Engineering Experimentation. </a:t>
            </a:r>
            <a:r>
              <a:rPr lang="en-US" sz="2400" dirty="0" err="1" smtClean="0"/>
              <a:t>Kluwer</a:t>
            </a:r>
            <a:r>
              <a:rPr lang="en-US" sz="2400" dirty="0" smtClean="0"/>
              <a:t>, </a:t>
            </a:r>
            <a:r>
              <a:rPr lang="de-DE" sz="2400" dirty="0" smtClean="0"/>
              <a:t>2001.</a:t>
            </a:r>
            <a:endParaRPr lang="de-DE" sz="2400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292100" y="1700808"/>
            <a:ext cx="8661436" cy="2647960"/>
            <a:chOff x="292100" y="3517344"/>
            <a:chExt cx="8661436" cy="264796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92100" y="3522114"/>
              <a:ext cx="1279504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dirty="0" smtClean="0"/>
                <a:t>Ziel-Definition</a:t>
              </a:r>
              <a:endParaRPr lang="de-DE" sz="2400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785918" y="3517344"/>
              <a:ext cx="89967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/>
                <a:t>Design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928926" y="3517344"/>
              <a:ext cx="1510871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dirty="0" smtClean="0"/>
                <a:t>Ausführung</a:t>
              </a:r>
              <a:endParaRPr lang="de-DE" sz="2400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643438" y="3517344"/>
              <a:ext cx="102395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smtClean="0"/>
                <a:t>Analyse</a:t>
              </a:r>
              <a:endParaRPr lang="de-DE" sz="24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929322" y="3517344"/>
              <a:ext cx="1782191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/>
                <a:t>Interpretation</a:t>
              </a:r>
            </a:p>
          </p:txBody>
        </p:sp>
        <p:cxnSp>
          <p:nvCxnSpPr>
            <p:cNvPr id="9" name="Straight Arrow Connector 11"/>
            <p:cNvCxnSpPr>
              <a:cxnSpLocks noChangeShapeType="1"/>
              <a:stCxn id="4" idx="3"/>
              <a:endCxn id="5" idx="1"/>
            </p:cNvCxnSpPr>
            <p:nvPr/>
          </p:nvCxnSpPr>
          <p:spPr bwMode="auto">
            <a:xfrm flipV="1">
              <a:off x="1571604" y="3898344"/>
              <a:ext cx="214314" cy="4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" name="Straight Arrow Connector 12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>
              <a:off x="2685588" y="3898344"/>
              <a:ext cx="24333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5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4439797" y="3898344"/>
              <a:ext cx="20364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8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5667388" y="3898344"/>
              <a:ext cx="26193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28596" y="4803228"/>
              <a:ext cx="1714512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Hypothesen; Unabhängige &amp; Abhängige Variablen</a:t>
              </a:r>
              <a:endParaRPr lang="de-DE" sz="1600" i="1"/>
            </a:p>
          </p:txBody>
        </p:sp>
        <p:cxnSp>
          <p:nvCxnSpPr>
            <p:cNvPr id="14" name="Straight Arrow Connector 23"/>
            <p:cNvCxnSpPr>
              <a:cxnSpLocks noChangeShapeType="1"/>
              <a:stCxn id="4" idx="2"/>
              <a:endCxn id="13" idx="0"/>
            </p:cNvCxnSpPr>
            <p:nvPr/>
          </p:nvCxnSpPr>
          <p:spPr bwMode="auto">
            <a:xfrm rot="16200000" flipH="1">
              <a:off x="849295" y="4366671"/>
              <a:ext cx="519114" cy="35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5" name="Straight Arrow Connector 29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 flipV="1">
              <a:off x="1498860" y="4066336"/>
              <a:ext cx="523884" cy="9499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2357422" y="4874666"/>
              <a:ext cx="1500198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Experimentelles </a:t>
              </a:r>
              <a:r>
                <a:rPr lang="de-DE" sz="1600" i="1"/>
                <a:t>Design;</a:t>
              </a:r>
            </a:p>
            <a:p>
              <a:pPr algn="ctr"/>
              <a:r>
                <a:rPr lang="de-DE" sz="1600" i="1" smtClean="0"/>
                <a:t>Störvariablen</a:t>
              </a:r>
              <a:endParaRPr lang="de-DE" sz="1600" i="1"/>
            </a:p>
          </p:txBody>
        </p:sp>
        <p:cxnSp>
          <p:nvCxnSpPr>
            <p:cNvPr id="17" name="Straight Arrow Connector 37"/>
            <p:cNvCxnSpPr>
              <a:cxnSpLocks noChangeShapeType="1"/>
              <a:stCxn id="16" idx="0"/>
              <a:endCxn id="6" idx="2"/>
            </p:cNvCxnSpPr>
            <p:nvPr/>
          </p:nvCxnSpPr>
          <p:spPr bwMode="auto">
            <a:xfrm rot="5400000" flipH="1" flipV="1">
              <a:off x="3098280" y="4288585"/>
              <a:ext cx="595322" cy="5768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8" name="Straight Arrow Connector 40"/>
            <p:cNvCxnSpPr>
              <a:cxnSpLocks noChangeShapeType="1"/>
              <a:stCxn id="5" idx="2"/>
              <a:endCxn id="16" idx="0"/>
            </p:cNvCxnSpPr>
            <p:nvPr/>
          </p:nvCxnSpPr>
          <p:spPr bwMode="auto">
            <a:xfrm rot="16200000" flipH="1">
              <a:off x="2373976" y="4141121"/>
              <a:ext cx="595322" cy="871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19" name="Straight Arrow Connector 43"/>
            <p:cNvCxnSpPr>
              <a:cxnSpLocks noChangeShapeType="1"/>
              <a:stCxn id="6" idx="2"/>
              <a:endCxn id="20" idx="0"/>
            </p:cNvCxnSpPr>
            <p:nvPr/>
          </p:nvCxnSpPr>
          <p:spPr bwMode="auto">
            <a:xfrm rot="16200000" flipH="1">
              <a:off x="3701930" y="4261776"/>
              <a:ext cx="809636" cy="844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4071934" y="5088980"/>
              <a:ext cx="914400" cy="7143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Daten</a:t>
              </a:r>
              <a:endParaRPr lang="de-DE" sz="1600" i="1"/>
            </a:p>
          </p:txBody>
        </p:sp>
        <p:cxnSp>
          <p:nvCxnSpPr>
            <p:cNvPr id="21" name="Straight Arrow Connector 45"/>
            <p:cNvCxnSpPr>
              <a:cxnSpLocks noChangeShapeType="1"/>
              <a:stCxn id="20" idx="0"/>
              <a:endCxn id="7" idx="2"/>
            </p:cNvCxnSpPr>
            <p:nvPr/>
          </p:nvCxnSpPr>
          <p:spPr bwMode="auto">
            <a:xfrm rot="5400000" flipH="1" flipV="1">
              <a:off x="4437455" y="4371023"/>
              <a:ext cx="809636" cy="626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22" name="Straight Arrow Connector 52"/>
            <p:cNvCxnSpPr>
              <a:cxnSpLocks noChangeShapeType="1"/>
              <a:stCxn id="23" idx="0"/>
              <a:endCxn id="8" idx="2"/>
            </p:cNvCxnSpPr>
            <p:nvPr/>
          </p:nvCxnSpPr>
          <p:spPr bwMode="auto">
            <a:xfrm rot="5400000" flipH="1" flipV="1">
              <a:off x="6117688" y="4243375"/>
              <a:ext cx="666760" cy="7386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5357818" y="4946104"/>
              <a:ext cx="1447801" cy="1219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600" i="1" smtClean="0"/>
                <a:t>Angenommene/Abgelehnte Hypothesen</a:t>
              </a:r>
              <a:endParaRPr lang="de-DE" sz="1600" i="1"/>
            </a:p>
          </p:txBody>
        </p:sp>
        <p:cxnSp>
          <p:nvCxnSpPr>
            <p:cNvPr id="24" name="Straight Arrow Connector 56"/>
            <p:cNvCxnSpPr>
              <a:cxnSpLocks noChangeShapeType="1"/>
              <a:stCxn id="7" idx="2"/>
              <a:endCxn id="23" idx="0"/>
            </p:cNvCxnSpPr>
            <p:nvPr/>
          </p:nvCxnSpPr>
          <p:spPr bwMode="auto">
            <a:xfrm rot="16200000" flipH="1">
              <a:off x="5285186" y="4149571"/>
              <a:ext cx="666760" cy="926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929586" y="3517344"/>
              <a:ext cx="102395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0" rIns="0" bIns="0" anchor="ctr"/>
            <a:lstStyle/>
            <a:p>
              <a:r>
                <a:rPr lang="de-DE" sz="2400" smtClean="0"/>
                <a:t>Bericht</a:t>
              </a:r>
              <a:endParaRPr lang="de-DE" sz="2400"/>
            </a:p>
          </p:txBody>
        </p:sp>
        <p:cxnSp>
          <p:nvCxnSpPr>
            <p:cNvPr id="26" name="Straight Arrow Connector 15"/>
            <p:cNvCxnSpPr>
              <a:cxnSpLocks noChangeShapeType="1"/>
              <a:stCxn id="8" idx="3"/>
              <a:endCxn id="25" idx="1"/>
            </p:cNvCxnSpPr>
            <p:nvPr/>
          </p:nvCxnSpPr>
          <p:spPr bwMode="auto">
            <a:xfrm>
              <a:off x="7711513" y="3898344"/>
              <a:ext cx="218073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Unabhängige Variablen</a:t>
            </a:r>
            <a:r>
              <a:rPr lang="de-DE" sz="2000" dirty="0" smtClean="0">
                <a:solidFill>
                  <a:prstClr val="black"/>
                </a:solidFill>
              </a:rPr>
              <a:t> [</a:t>
            </a:r>
            <a:r>
              <a:rPr lang="en-US" sz="2000" dirty="0" smtClean="0">
                <a:solidFill>
                  <a:prstClr val="black"/>
                </a:solidFill>
              </a:rPr>
              <a:t>Natalia </a:t>
            </a:r>
            <a:r>
              <a:rPr lang="en-US" sz="2000" dirty="0" err="1" smtClean="0">
                <a:solidFill>
                  <a:prstClr val="black"/>
                </a:solidFill>
              </a:rPr>
              <a:t>Juristo</a:t>
            </a:r>
            <a:r>
              <a:rPr lang="en-US" sz="2000" dirty="0" smtClean="0">
                <a:solidFill>
                  <a:prstClr val="black"/>
                </a:solidFill>
              </a:rPr>
              <a:t> and Ana Moreno. Basics of Software Engineering Experimentation. </a:t>
            </a:r>
            <a:r>
              <a:rPr lang="en-US" sz="2000" dirty="0" err="1" smtClean="0">
                <a:solidFill>
                  <a:prstClr val="black"/>
                </a:solidFill>
              </a:rPr>
              <a:t>Kluwer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de-DE" sz="2000" dirty="0" smtClean="0">
                <a:solidFill>
                  <a:prstClr val="black"/>
                </a:solidFill>
              </a:rPr>
              <a:t>2001.]</a:t>
            </a:r>
            <a:endParaRPr lang="de-DE" dirty="0" smtClean="0"/>
          </a:p>
          <a:p>
            <a:r>
              <a:rPr lang="de-DE" dirty="0" smtClean="0"/>
              <a:t>Abhängige Variablen</a:t>
            </a:r>
            <a:r>
              <a:rPr lang="de-DE" sz="2000" dirty="0" smtClean="0">
                <a:solidFill>
                  <a:prstClr val="black"/>
                </a:solidFill>
              </a:rPr>
              <a:t> [</a:t>
            </a:r>
            <a:r>
              <a:rPr lang="en-US" sz="2000" dirty="0" smtClean="0">
                <a:solidFill>
                  <a:prstClr val="black"/>
                </a:solidFill>
              </a:rPr>
              <a:t>Natalia </a:t>
            </a:r>
            <a:r>
              <a:rPr lang="en-US" sz="2000" dirty="0" err="1" smtClean="0">
                <a:solidFill>
                  <a:prstClr val="black"/>
                </a:solidFill>
              </a:rPr>
              <a:t>Juristo</a:t>
            </a:r>
            <a:r>
              <a:rPr lang="en-US" sz="2000" dirty="0" smtClean="0">
                <a:solidFill>
                  <a:prstClr val="black"/>
                </a:solidFill>
              </a:rPr>
              <a:t> and Ana Moreno. Basics of Software Engineering Experimentation. </a:t>
            </a:r>
            <a:r>
              <a:rPr lang="en-US" sz="2000" dirty="0" err="1" smtClean="0">
                <a:solidFill>
                  <a:prstClr val="black"/>
                </a:solidFill>
              </a:rPr>
              <a:t>Kluwer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de-DE" sz="2000" dirty="0" smtClean="0">
                <a:solidFill>
                  <a:prstClr val="black"/>
                </a:solidFill>
              </a:rPr>
              <a:t>2001.]</a:t>
            </a:r>
            <a:endParaRPr lang="de-DE" dirty="0" smtClean="0"/>
          </a:p>
          <a:p>
            <a:r>
              <a:rPr lang="de-DE" dirty="0" smtClean="0"/>
              <a:t>Operationale Definition </a:t>
            </a:r>
            <a:r>
              <a:rPr lang="de-DE" sz="2000" dirty="0" smtClean="0"/>
              <a:t>[</a:t>
            </a:r>
            <a:r>
              <a:rPr lang="en-US" sz="2000" dirty="0" smtClean="0"/>
              <a:t>Natalia </a:t>
            </a:r>
            <a:r>
              <a:rPr lang="en-US" sz="2000" dirty="0" err="1" smtClean="0"/>
              <a:t>Juristo</a:t>
            </a:r>
            <a:r>
              <a:rPr lang="en-US" sz="2000" dirty="0" smtClean="0"/>
              <a:t> and Ana Moreno. Basics of Software Engineering Experimentation. </a:t>
            </a:r>
            <a:r>
              <a:rPr lang="en-US" sz="2000" dirty="0" err="1" smtClean="0"/>
              <a:t>Kluwer</a:t>
            </a:r>
            <a:r>
              <a:rPr lang="en-US" sz="2000" dirty="0" smtClean="0"/>
              <a:t>, </a:t>
            </a:r>
            <a:r>
              <a:rPr lang="de-DE" sz="2000" dirty="0" smtClean="0"/>
              <a:t>2001.]</a:t>
            </a:r>
          </a:p>
          <a:p>
            <a:r>
              <a:rPr lang="de-DE" dirty="0" smtClean="0"/>
              <a:t>Skalenniveau </a:t>
            </a:r>
            <a:r>
              <a:rPr lang="de-DE" sz="2000" dirty="0" smtClean="0"/>
              <a:t>[</a:t>
            </a:r>
            <a:r>
              <a:rPr lang="en-US" sz="2000" dirty="0" smtClean="0"/>
              <a:t>Norman Fenton, Shari </a:t>
            </a:r>
            <a:r>
              <a:rPr lang="en-US" sz="2000" dirty="0" err="1" smtClean="0"/>
              <a:t>Pfleeger</a:t>
            </a:r>
            <a:r>
              <a:rPr lang="en-US" sz="2000" dirty="0" smtClean="0"/>
              <a:t>, and Robert Glass. Science and Substance: A Challenge to Software Engineers. IEEE Software, 11(4):86–95, 1994.</a:t>
            </a:r>
            <a:r>
              <a:rPr lang="de-DE" sz="2000" dirty="0" smtClean="0"/>
              <a:t>]</a:t>
            </a:r>
          </a:p>
          <a:p>
            <a:r>
              <a:rPr lang="de-DE" dirty="0" smtClean="0"/>
              <a:t>Störvariablen </a:t>
            </a:r>
            <a:r>
              <a:rPr lang="de-DE" sz="2000" dirty="0" smtClean="0"/>
              <a:t>[</a:t>
            </a:r>
            <a:r>
              <a:rPr lang="en-US" sz="2000" dirty="0" smtClean="0"/>
              <a:t>James Goodwin. Research in Psychology: Methods and Design. Wiley Publishing, Inc.,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</a:t>
            </a:r>
            <a:r>
              <a:rPr lang="de-DE" sz="2000" dirty="0" err="1" smtClean="0"/>
              <a:t>edition</a:t>
            </a:r>
            <a:r>
              <a:rPr lang="de-DE" sz="2000" dirty="0" smtClean="0"/>
              <a:t>, 1999.]</a:t>
            </a:r>
            <a:endParaRPr lang="de-DE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Interne, </a:t>
            </a:r>
            <a:r>
              <a:rPr lang="en-US" dirty="0" err="1" smtClean="0"/>
              <a:t>externe</a:t>
            </a:r>
            <a:endParaRPr lang="en-US" dirty="0" smtClean="0"/>
          </a:p>
          <a:p>
            <a:r>
              <a:rPr lang="en-US" dirty="0" smtClean="0"/>
              <a:t>(Construct, statistical conclusion)</a:t>
            </a:r>
          </a:p>
          <a:p>
            <a:r>
              <a:rPr lang="en-US" dirty="0" err="1" smtClean="0"/>
              <a:t>Quellen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Shadish</a:t>
            </a:r>
            <a:r>
              <a:rPr lang="en-US" dirty="0" smtClean="0"/>
              <a:t>, Thomas Cook, and Donald Campbell. Experimental and Quasi-Experimental Designs for Generalized Causal Inference. Houghton Mifflin Company, 2002.</a:t>
            </a:r>
          </a:p>
          <a:p>
            <a:pPr lvl="1"/>
            <a:r>
              <a:rPr lang="en-US" dirty="0" smtClean="0"/>
              <a:t>Wikipedia (die </a:t>
            </a:r>
            <a:r>
              <a:rPr lang="en-US" dirty="0" err="1" smtClean="0"/>
              <a:t>englische</a:t>
            </a:r>
            <a:r>
              <a:rPr lang="en-US" dirty="0" smtClean="0"/>
              <a:t> Version)</a:t>
            </a:r>
          </a:p>
          <a:p>
            <a:pPr>
              <a:buNone/>
            </a:pP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Deskriptive Statistik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Mittelwerte, Median</a:t>
            </a:r>
          </a:p>
          <a:p>
            <a:r>
              <a:rPr lang="de-DE" dirty="0" smtClean="0"/>
              <a:t>Standardabweichung</a:t>
            </a:r>
          </a:p>
          <a:p>
            <a:r>
              <a:rPr lang="de-DE" dirty="0" smtClean="0"/>
              <a:t>Ausreißer</a:t>
            </a:r>
          </a:p>
          <a:p>
            <a:r>
              <a:rPr lang="de-DE" dirty="0" err="1" smtClean="0"/>
              <a:t>Konfidenzintervall</a:t>
            </a:r>
            <a:endParaRPr lang="de-DE" dirty="0" smtClean="0"/>
          </a:p>
          <a:p>
            <a:r>
              <a:rPr lang="de-DE" dirty="0" smtClean="0"/>
              <a:t>Normalverteilung</a:t>
            </a:r>
          </a:p>
          <a:p>
            <a:r>
              <a:rPr lang="de-DE" dirty="0" smtClean="0"/>
              <a:t>Histogramm</a:t>
            </a:r>
          </a:p>
          <a:p>
            <a:r>
              <a:rPr lang="de-DE" dirty="0" smtClean="0"/>
              <a:t>Boxplot, </a:t>
            </a:r>
            <a:r>
              <a:rPr lang="de-DE" dirty="0" err="1" smtClean="0"/>
              <a:t>Violinplots</a:t>
            </a:r>
            <a:endParaRPr lang="de-DE" dirty="0" smtClean="0"/>
          </a:p>
          <a:p>
            <a:r>
              <a:rPr lang="de-DE" dirty="0" smtClean="0"/>
              <a:t>Quellen:</a:t>
            </a:r>
          </a:p>
          <a:p>
            <a:pPr lvl="1"/>
            <a:r>
              <a:rPr lang="de-DE" sz="2300" dirty="0" smtClean="0"/>
              <a:t>Jürgen Bortz. Statistik: für Human- und Sozialwissenschaftler. Springer, </a:t>
            </a:r>
            <a:r>
              <a:rPr lang="de-DE" sz="2300" dirty="0" err="1" smtClean="0"/>
              <a:t>sixth</a:t>
            </a:r>
            <a:r>
              <a:rPr lang="de-DE" sz="2300" dirty="0" smtClean="0"/>
              <a:t> </a:t>
            </a:r>
            <a:r>
              <a:rPr lang="de-DE" sz="2300" dirty="0" err="1" smtClean="0"/>
              <a:t>edition</a:t>
            </a:r>
            <a:r>
              <a:rPr lang="de-DE" sz="2300" dirty="0" smtClean="0"/>
              <a:t>, 2004.</a:t>
            </a:r>
          </a:p>
          <a:p>
            <a:pPr lvl="1"/>
            <a:r>
              <a:rPr lang="en-US" sz="2300" dirty="0" smtClean="0"/>
              <a:t>Theodore Anderson and Jeremy Finn. The New Statistical Analysis of Data. Springer, 1996.</a:t>
            </a:r>
          </a:p>
          <a:p>
            <a:pPr lvl="1"/>
            <a:r>
              <a:rPr lang="en-US" sz="2300" dirty="0" smtClean="0"/>
              <a:t>Robert A. Donnelly Jr. </a:t>
            </a:r>
            <a:r>
              <a:rPr lang="en-US" sz="2300" i="1" dirty="0" smtClean="0"/>
              <a:t>The Complete Idiot's Guide to Statistics</a:t>
            </a:r>
            <a:r>
              <a:rPr lang="en-US" sz="2300" dirty="0" smtClean="0"/>
              <a:t>. Alpha, 2007</a:t>
            </a:r>
            <a:endParaRPr lang="de-DE" sz="2300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Bildschirmpräsentation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Zusammenfassung</vt:lpstr>
      <vt:lpstr>Überblick</vt:lpstr>
      <vt:lpstr>Ziele der Vorlesung</vt:lpstr>
      <vt:lpstr>Qualitätskriterien</vt:lpstr>
      <vt:lpstr>Empirische Forschung</vt:lpstr>
      <vt:lpstr>Experimentelle Phasen</vt:lpstr>
      <vt:lpstr>Variablen</vt:lpstr>
      <vt:lpstr>Validität</vt:lpstr>
      <vt:lpstr>Deskriptive Statistik</vt:lpstr>
      <vt:lpstr>Inferenzstatistik</vt:lpstr>
      <vt:lpstr>Performancemessungen</vt:lpstr>
      <vt:lpstr>Kontrollierte Experimente</vt:lpstr>
      <vt:lpstr>Qualitative Methoden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51</cp:revision>
  <dcterms:modified xsi:type="dcterms:W3CDTF">2013-01-21T18:37:10Z</dcterms:modified>
</cp:coreProperties>
</file>