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1"/>
  </p:notesMasterIdLst>
  <p:sldIdLst>
    <p:sldId id="388" r:id="rId2"/>
    <p:sldId id="325" r:id="rId3"/>
    <p:sldId id="381" r:id="rId4"/>
    <p:sldId id="257" r:id="rId5"/>
    <p:sldId id="258" r:id="rId6"/>
    <p:sldId id="382" r:id="rId7"/>
    <p:sldId id="323" r:id="rId8"/>
    <p:sldId id="324" r:id="rId9"/>
    <p:sldId id="327" r:id="rId10"/>
    <p:sldId id="326" r:id="rId11"/>
    <p:sldId id="328" r:id="rId12"/>
    <p:sldId id="329" r:id="rId13"/>
    <p:sldId id="330" r:id="rId14"/>
    <p:sldId id="331" r:id="rId15"/>
    <p:sldId id="383" r:id="rId16"/>
    <p:sldId id="332" r:id="rId17"/>
    <p:sldId id="333" r:id="rId18"/>
    <p:sldId id="334" r:id="rId19"/>
    <p:sldId id="338" r:id="rId20"/>
    <p:sldId id="339" r:id="rId21"/>
    <p:sldId id="336" r:id="rId22"/>
    <p:sldId id="337" r:id="rId23"/>
    <p:sldId id="342" r:id="rId24"/>
    <p:sldId id="340" r:id="rId25"/>
    <p:sldId id="341" r:id="rId26"/>
    <p:sldId id="385" r:id="rId27"/>
    <p:sldId id="386" r:id="rId28"/>
    <p:sldId id="335" r:id="rId29"/>
    <p:sldId id="344" r:id="rId30"/>
    <p:sldId id="387" r:id="rId31"/>
    <p:sldId id="349" r:id="rId32"/>
    <p:sldId id="346" r:id="rId33"/>
    <p:sldId id="378" r:id="rId34"/>
    <p:sldId id="345" r:id="rId35"/>
    <p:sldId id="348" r:id="rId36"/>
    <p:sldId id="347" r:id="rId37"/>
    <p:sldId id="350" r:id="rId38"/>
    <p:sldId id="379" r:id="rId39"/>
    <p:sldId id="351" r:id="rId40"/>
    <p:sldId id="353" r:id="rId41"/>
    <p:sldId id="354" r:id="rId42"/>
    <p:sldId id="355" r:id="rId43"/>
    <p:sldId id="357" r:id="rId44"/>
    <p:sldId id="360" r:id="rId45"/>
    <p:sldId id="359" r:id="rId46"/>
    <p:sldId id="361" r:id="rId47"/>
    <p:sldId id="321" r:id="rId48"/>
    <p:sldId id="265" r:id="rId49"/>
    <p:sldId id="384" r:id="rId50"/>
    <p:sldId id="362" r:id="rId51"/>
    <p:sldId id="363" r:id="rId52"/>
    <p:sldId id="364" r:id="rId53"/>
    <p:sldId id="365" r:id="rId54"/>
    <p:sldId id="366" r:id="rId55"/>
    <p:sldId id="368" r:id="rId56"/>
    <p:sldId id="367" r:id="rId57"/>
    <p:sldId id="369" r:id="rId58"/>
    <p:sldId id="370" r:id="rId59"/>
    <p:sldId id="372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53735"/>
    <a:srgbClr val="0000FF"/>
    <a:srgbClr val="FF0D0D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8049" autoAdjust="0"/>
  </p:normalViewPr>
  <p:slideViewPr>
    <p:cSldViewPr>
      <p:cViewPr varScale="1">
        <p:scale>
          <a:sx n="83" d="100"/>
          <a:sy n="83" d="100"/>
        </p:scale>
        <p:origin x="1146" y="90"/>
      </p:cViewPr>
      <p:guideLst>
        <p:guide orient="horz" pos="3793"/>
        <p:guide pos="7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08.10.2019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</a:t>
            </a:r>
            <a:r>
              <a:rPr lang="en-US" dirty="0" err="1"/>
              <a:t>Minuten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Links: </a:t>
            </a:r>
            <a:r>
              <a:rPr lang="en-US" baseline="0" dirty="0"/>
              <a:t>Stakeholder-</a:t>
            </a:r>
            <a:r>
              <a:rPr lang="en-US" baseline="0" dirty="0" err="1"/>
              <a:t>basiert</a:t>
            </a:r>
            <a:endParaRPr lang="en-US" dirty="0"/>
          </a:p>
          <a:p>
            <a:r>
              <a:rPr lang="en-US" dirty="0" err="1"/>
              <a:t>Rechts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dirty="0" err="1"/>
              <a:t>Szenario-basiert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10 Minuten: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Links: </a:t>
            </a:r>
            <a:r>
              <a:rPr lang="en-US" baseline="0"/>
              <a:t>Stakeholder-basiert</a:t>
            </a:r>
            <a:endParaRPr lang="en-US"/>
          </a:p>
          <a:p>
            <a:r>
              <a:rPr lang="en-US"/>
              <a:t>Rechts:</a:t>
            </a:r>
            <a:r>
              <a:rPr lang="en-US" baseline="0"/>
              <a:t> </a:t>
            </a:r>
            <a:r>
              <a:rPr lang="en-US"/>
              <a:t>Szenario-basiert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10 Minuten: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Links: </a:t>
            </a:r>
            <a:r>
              <a:rPr lang="en-US" baseline="0"/>
              <a:t>Stakeholder-basiert</a:t>
            </a:r>
            <a:endParaRPr lang="en-US"/>
          </a:p>
          <a:p>
            <a:r>
              <a:rPr lang="en-US"/>
              <a:t>Rechts:</a:t>
            </a:r>
            <a:r>
              <a:rPr lang="en-US" baseline="0"/>
              <a:t> </a:t>
            </a:r>
            <a:r>
              <a:rPr lang="en-US"/>
              <a:t>Szenario-basiert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08.10.2019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223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08.10.2019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34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08.10.2019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5483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08.10.2019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08.10.2019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08.10.2019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08.10.2019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71" r:id="rId5"/>
    <p:sldLayoutId id="2147483675" r:id="rId6"/>
    <p:sldLayoutId id="2147483684" r:id="rId7"/>
    <p:sldLayoutId id="2147483685" r:id="rId8"/>
    <p:sldLayoutId id="214748367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D8CF5C-9198-4722-B880-7F2344164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55B4FA8-90C4-43CC-94DC-B7619036F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A5601326-8CA7-4AE6-90E4-ABC330B934AA}"/>
              </a:ext>
            </a:extLst>
          </p:cNvPr>
          <p:cNvSpPr txBox="1">
            <a:spLocks/>
          </p:cNvSpPr>
          <p:nvPr/>
        </p:nvSpPr>
        <p:spPr>
          <a:xfrm>
            <a:off x="1704306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30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dirty="0">
              <a:solidFill>
                <a:srgbClr val="898989"/>
              </a:solidFill>
            </a:endParaRP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AAB9B34D-AA2D-4DBC-9D55-89A78521EAE9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Design Patterns</a:t>
            </a:r>
            <a:endParaRPr lang="en-US" sz="2800" dirty="0"/>
          </a:p>
        </p:txBody>
      </p:sp>
      <p:pic>
        <p:nvPicPr>
          <p:cNvPr id="14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83AFE2EE-02CD-460A-ABC6-B5742FB0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8E09BE9A-516A-4D0B-B68F-AF29C3136690}"/>
              </a:ext>
            </a:extLst>
          </p:cNvPr>
          <p:cNvSpPr txBox="1">
            <a:spLocks/>
          </p:cNvSpPr>
          <p:nvPr/>
        </p:nvSpPr>
        <p:spPr bwMode="auto">
          <a:xfrm>
            <a:off x="1703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A987897-2225-4538-8EB8-6780A31A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) Design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Gang of Four”: Erich Gamma, Richard Helm, Ralph Johnson, und John </a:t>
            </a:r>
            <a:r>
              <a:rPr lang="en-US" dirty="0" err="1"/>
              <a:t>Vlissides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“A design pattern names, abstracts, and identifies key aspects of a common design structure that makes it useful for creating a reusable object-oriented design.”</a:t>
            </a:r>
          </a:p>
          <a:p>
            <a:r>
              <a:rPr lang="de-DE" dirty="0"/>
              <a:t>Klassifikation über Zweck und Anwendungsbereich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Zweck</a:t>
            </a:r>
          </a:p>
          <a:p>
            <a:pPr lvl="1"/>
            <a:r>
              <a:rPr lang="de-DE" dirty="0" err="1"/>
              <a:t>Creational</a:t>
            </a:r>
            <a:r>
              <a:rPr lang="de-DE" dirty="0"/>
              <a:t> Patterns </a:t>
            </a:r>
          </a:p>
          <a:p>
            <a:pPr lvl="2"/>
            <a:r>
              <a:rPr lang="de-DE" dirty="0"/>
              <a:t>Helfen bei der Objekterstellung</a:t>
            </a:r>
          </a:p>
          <a:p>
            <a:pPr lvl="1"/>
            <a:r>
              <a:rPr lang="de-DE" dirty="0" err="1"/>
              <a:t>Structural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Komposition von Klassen und Objekten</a:t>
            </a:r>
          </a:p>
          <a:p>
            <a:pPr lvl="1"/>
            <a:r>
              <a:rPr lang="de-DE" dirty="0" err="1"/>
              <a:t>Behavioral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Interaktion von Klassen und Objekten (Verhalten kapseln)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Anwendungsbereich</a:t>
            </a:r>
          </a:p>
          <a:p>
            <a:pPr lvl="1"/>
            <a:r>
              <a:rPr lang="de-DE" dirty="0"/>
              <a:t>Class Patterns</a:t>
            </a:r>
          </a:p>
          <a:p>
            <a:pPr lvl="2"/>
            <a:r>
              <a:rPr lang="de-DE" dirty="0"/>
              <a:t>Fokussieren auf die Beziehung zwischen Klassen und ihren Subklassen (Wiederverwendung mittels Vererbung)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Fokussieren auf die Beziehung zwischen Objekten (Wiederverwendung mittels Komposition)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215680" y="1700808"/>
          <a:ext cx="571263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Präziser Name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Was das Pattern bewirkt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Alternativer</a:t>
                      </a:r>
                      <a:r>
                        <a:rPr lang="de-DE" baseline="0" noProof="0"/>
                        <a:t> Name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Szenario, wo das Pattern sinnvoll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Situationen,</a:t>
                      </a:r>
                      <a:r>
                        <a:rPr lang="de-DE" baseline="0" noProof="0" dirty="0"/>
                        <a:t> wann das Pattern angewendet werden kann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Grafische Repräsentation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Involvierten Klassen und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Wie arbeiten die Teilnehmer</a:t>
                      </a:r>
                      <a:r>
                        <a:rPr lang="de-DE" baseline="0" noProof="0" dirty="0"/>
                        <a:t> zusammen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41352"/>
              </p:ext>
            </p:extLst>
          </p:nvPr>
        </p:nvGraphicFramePr>
        <p:xfrm>
          <a:off x="3215680" y="2204864"/>
          <a:ext cx="571263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Vor- und Nachteile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Hinweise und Techniken</a:t>
                      </a:r>
                      <a:r>
                        <a:rPr lang="de-DE" baseline="0" noProof="0" dirty="0"/>
                        <a:t> zur Implementierung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Code</a:t>
                      </a:r>
                      <a:r>
                        <a:rPr lang="de-DE" baseline="0" noProof="0" dirty="0"/>
                        <a:t> Fragmente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Beispiele in realen Systemen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Auflistung</a:t>
                      </a:r>
                      <a:r>
                        <a:rPr lang="de-DE" baseline="0" noProof="0" dirty="0"/>
                        <a:t> und Beschreibung der Verwandten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851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Wichtige Design 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2770" name="Picture 2" descr="Design Pattern Relationsh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46568"/>
            <a:ext cx="5976664" cy="6811433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4943872" y="6453336"/>
            <a:ext cx="31683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079776" y="652534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Design Patterns. Elements of Reusable Object-Oriented Software.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1847528" y="116632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Beziehungen</a:t>
            </a:r>
            <a:r>
              <a:rPr lang="en-US" sz="2000" dirty="0"/>
              <a:t> </a:t>
            </a:r>
            <a:r>
              <a:rPr lang="en-US" sz="2000" dirty="0" err="1"/>
              <a:t>der</a:t>
            </a:r>
            <a:r>
              <a:rPr lang="en-US" sz="2000" dirty="0"/>
              <a:t> </a:t>
            </a:r>
            <a:r>
              <a:rPr lang="en-US" sz="2000" dirty="0" err="1"/>
              <a:t>GoF</a:t>
            </a:r>
            <a:r>
              <a:rPr lang="en-US" sz="2000" dirty="0"/>
              <a:t> Design Patterns</a:t>
            </a:r>
          </a:p>
        </p:txBody>
      </p:sp>
      <p:sp>
        <p:nvSpPr>
          <p:cNvPr id="10" name="Rechteck 9"/>
          <p:cNvSpPr/>
          <p:nvPr/>
        </p:nvSpPr>
        <p:spPr>
          <a:xfrm>
            <a:off x="7058025" y="2662312"/>
            <a:ext cx="572368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80210" y="21921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924550" y="1047750"/>
            <a:ext cx="570458" cy="242218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419306" y="40304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52184" y="620688"/>
            <a:ext cx="582414" cy="227037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61451"/>
              </p:ext>
            </p:extLst>
          </p:nvPr>
        </p:nvGraphicFramePr>
        <p:xfrm>
          <a:off x="2063552" y="1628800"/>
          <a:ext cx="828092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Adapter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Konvertiert</a:t>
                      </a:r>
                      <a:r>
                        <a:rPr lang="de-DE" baseline="0" noProof="0" dirty="0"/>
                        <a:t> das Interface einer existierenden Klasse, so dass es zu dem Interface eines Klienten (Client) passt.</a:t>
                      </a:r>
                    </a:p>
                    <a:p>
                      <a:r>
                        <a:rPr lang="de-DE" baseline="0" noProof="0" dirty="0"/>
                        <a:t>Ermöglicht, dass Klassen miteinander interagieren können, was sonst nicht möglich wäre aufgrund der Unterschiede im Interface.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Wrapper</a:t>
                      </a:r>
                      <a:r>
                        <a:rPr lang="de-DE" baseline="0" noProof="0" dirty="0"/>
                        <a:t> Pattern oder Wrapper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Eine existierende Klasse bietet eine benötigte Funktionalität an, aber implementiert ein Interface, was nicht den Erwartungen</a:t>
                      </a:r>
                      <a:r>
                        <a:rPr lang="de-DE" baseline="0" noProof="0" dirty="0"/>
                        <a:t> eines  Clients entspricht.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46" name="AutoShape 2" descr="data:image/jpeg;base64,/9j/4AAQSkZJRgABAQAAAQABAAD/2wCEAAkGBhMQEBUUExQUExQWFhgYGBcYFxgWGBsdFxUWFRgbFRQXHSYgFxkkGhQVIDIhIygpLCwsGh8xNTAqNSYrLCkBCQoKDgwOFw8PFCkYFBgpKSkpKSkpKSkpKSkpKSkpKSkpKSkpKSkpKSkpKSkpKSkpKSkpKSkpKSkpKSkpKSkpKf/AABEIALwA+wMBIgACEQEDEQH/xAAcAAEAAQUBAQAAAAAAAAAAAAAABgEDBAUHAgj/xABAEAACAQIEBAQDBgQDBwUAAAABAgADEQQSITEFBkFREyJhcQcygRQjQlKRoWJywfAzgrFDc5Ki0eHxFSRTk9L/xAAXAQEBAQEAAAAAAAAAAAAAAAAAAQID/8QAHBEBAQEAAwEBAQAAAAAAAAAAAAERAiExEmFB/9oADAMBAAIRAxEAPwDuMREBERAREQEREBERAREQEREBF4ms5gxLJRITR6hCKexbc/QXMDA4nzfQRCVqoLMELMQq3PRS2jG/aZPAsdUqFsxDLa4brftpoRaRnh+EFJlUhalNLtcopbxA2jKx+UFTl0/6yZcLoZUufmYlj9TeZl1qxmiJS8wsTxinTr0qJzGpWzlQBcAUwCzMfwjzKPciaZZ0REBERAREQEREBERAREQEREBERAREQKXltsSoYKTq23r7T1VphgQdiCD7HSQFjW4VUy1C1TBu1g4vmp36j8remx6ayauOgxNHT474WU1CGoMBlxIIynoPEH4Se40v2m6Vr6jURqPUSk0/EuaqFB1V2OpsSNQPeUbmYuL4nSokCpURM22Zgt/a8jnFefqVJhk84F730v2yn39Jzjmbjz4tiSzHLmAzgDQnNYWGoF7X9IHcaVYMAVIYHYg3H0IkP5lxZq4ynSB8tIZ2sfxHQAmcXw/MuJwTZqFV6Wuw1Q69UOhE3PL3xRUVHOJpm9RrtVp6/rTPT2Mzy8an66nw/DZ6gX+9JLgJG+TeJ0MTTNSjUSp0Nj5l9GQ6qfcSSGOMw5etPzbxQ4fCuy/O3lXvc6f6XkT+HWEqvUOIPmUhqSM1yQiM2co3epXJP8tMdxLXPuLfEYxMNTOt1prb89S5LH+RAX/yzoPDsAlCklKmLJTUKo9FFh9ZYeRkSsRKyREQEREBERAREQEREBERAREQEsVsaiXzMotYm52B0uew9ZfM5x8Q+W6y1/tuHBby5aqi5NgCLlfxJl0I+sLJroqsDLWMwiVkZHAZGFiD1E5ryfzoadgSXw/4l1aph7nck6vQ7N02Pr0vD4laihkYMpFwwNwfYiTdLMQWthqvCGOhr4FycykXKX0Nwf8AwetjNjR4j9jorVw96+BNywDFqlEG1vDX8VNdbp8wvpe1pK6yAqQ1ipFjfa3W/pOVcwYavw+sauDu2HJzNRuSBYanL27Hp1vAmnEeL51VlayMMykHQg9cw/sTi3MXNH2nF5aZvTTQEemrt9dhMzmfnX/2vh4e6JV1cEf4bFiSKZ0y5wTt0t6TR8J4FkUNWJp5hfILeKw6WUi1NPVtT0WWGMt+IkkKLknZQCWPsoBJ+glxcDVY+YpS/wB44B10HkTMwv62l+hiCBkoJkW4uyk3I1uz1iM7Ea6bd95lng9RUDO60lPmJJFhcsPlNrXuouLaAy4NTV4Ptmqqbn8NNm3NupU62PTpNZjuX6a653GmhCKQT/MHsBYg95JDRw6ebxadhawNlGYbZTY3UruL6m2vSamrRpmxDE3BscrlTck3U2tb17/rKja8t8fpUSKeIpCoQAKeIpCpRxAKja4PmB06jbUGb7gvxhq0WyVh4y62LEJVAvYXdRlc27qp9TIOlNbZVZbgWFja12zaqbGwtv0mvx9CoPKuq3JbQEa2FyR9LD1kV1/4eVUxONqV6lRDVUMEpsR4mapYu+W+wQKgtf8AF3nTbz5Ow1RwwsWUgnQXBBGtx6+t50Plz4pYrD2FU/aqf8WlQe1Tr/mB95Mwrt8TScu83YfHLekxzAXKNo4+nUeom6BhFYiICIiAiIgIiICIiAiIgIiICUKysQOa87civSc4zA3V1uz01H/EyL1uL5k6zX8oc05A1SiNFu2IwgvoL+athB21uydNZ1mcv+I3KuWsMTgSaeJW7uqaabZ17OdRb8Qv2ksXUtrcy069NWpNmpsL36m/QjpIdzTzMKIyBlFVgTc6imuxdh1A6L+I2HWQhedWoo1TwhTqNcMtiKbNawenTJvTcG+YDyEGRkeJiGerWZiSbbX81rjQG9lBBiKk7cxYdxSXD0KatRZiK1ViajFypapk+RXJX5jfLoq9Jl4LDNVBLlrXJYsQVtfMCbWAtcnzHrtcSM8I4afEVg3y3uouTYC4At+h7HtcS7isWWuGU5Kb3YPdSSp+Uhetzs1+xmxLmxGQKuGTMGXVrAArpcszCwXbU3JtcKRrMbDcRZTmC08Q9Riq1ClTw82wWiBc129UCgG9yNppcNXbEOGrN4dEmxLLemmbMFuptmLMhTMfIreXfWWOK84AU2prZyxQ59QyNSNgab30RslOoq7ISQIStwBXrVSNUYOEJWjRVwzUqlRQBaozZhSK/MSSV2vNBj3OeolTEAeG7ZSxrVQ9gbeH4ShVB2uban0mq/8AVsRiahJZ2dmvo2XXKRctcAWUHXTSa18x2Og/T6entLqRI04eXoJUzJdlqsUIDWWmVUXYuxDMzqoUhe50lziWEq0CUqIVIYI/h3AzefILX6qpa1huD1EjNehVpEqwKllFxsSDqMw39bH00mbgOY6tMrdrjzi+hYeKFRyruDlfIgUPuokVswq2DLZ1IsBoLG4sWPQ7313nmjiWpsthoNCvfUkC31OxMzKL4fEK7KVw1VUP3Vi/ju7Hw6dJBayhQiAAX81zexMt1MC7N4RUiplDZFZWLZlzLlZWZSGXb9INboYtUyYigzL5SpAOxvra23Sdg+HnNBx2GOc3q02yue9xdW+o09wZwHDVcoKHZhfX1uQT2JFx9J0D4I44ri61InRqQP1pvYfs5kK7RERIhERAREQEREBERAREQEREBERAw+L8TTDUXrVDZKalm+nQep2+s5Diedy2G8VRmrViXb8qkkgIT2RQot316zq3M/CUxWErUagJV0O29wLgj1BAnzhwDiOUPRb8Rzr/ADAWYfUC/wBJFi3jVLu1asS77i5uPTT3tLZdQuXOGsb3sSCb5ib9rOZ74piMpXW2ua+/yajT3mHQZWIzGw1JsQbdSTax+us3FZGJxeZQLAFtWFhY636e/wC3pqpFdKjeJTpZ8pIQuAcuY5HYW8U65bny5rm8wkpFyFXzM5VFA6ltBv6W/WbHi+LehRGEKlCLGorFXynN4q+DWTem+YuVOYA7GEaurxNippqXWlnLilnZlF7aG+5Fh5tLnW21sY11W91zE7C+g33tvvAAl3DBTcBC7kgKLgLbW4K2uTcjYyXZ4s7Yoq5tCLDoOn0+t5dR3y3F9SEDWJYeU+RTuAQx0G8v42k481ZhnAypTuCVA2uoJFJBewU2Nyfc3+H3p1QjWo57Av8AKy6H5amuVSdytr9wIgsNw1g4WxDaEg2DC4ucygnLre17EydcI+H9NqC1CBULg3vfTpsOshK4Kojv5HGUXfQgZSB1sN7gi+pvN9wD4gvhwKddPFw5OoUhag7WbZ7flO/cSoweM1PBZaBIFXDtejXBsxQedEcruVYaHcd7S3hcd42Zj4r4s1FKkZqniAgBqZUaoy5Q6sNLXHQS/wA6NTxWIFXDEGj4aAvbIEJLABxa4bQ+UXJtpeavh/Evs1dKlCo+ZCfvCq9RlOWmwI+UsPNe+mghmt5xeohKV0BRm8lVSCCtRBleyna4u2u2YgbGbv4d8UXDcTR2+VkcH6rf/UCaPjfDnpjO/iZK4NZHqimKj2a7MyqSKZYVENr3sel7S1wMmpiKKqQGZlQXNhdjlFz21EVqPoJOfMIfx2PqJl0ubMK1rVlN+mt/0E5/T+HGO6ih/wDa3/4mfgvh7iVYMTS0Iv52PUbeQTntXI6OjXAPeepQSs0yREQEREBERAREQEREBESGc2/FLCYDMgbxqy/7Ndgf432X21MCWYyuiIzVGVEAOZmNgB6kz5W4tWpUcTUem3iAVGZMo8tr6Ek77nSZnNnP+J4i33r2QfLTW4QdrL1Pq0irG8uLG6x1cVGBH5AR13JzfW1phmrYHW5tbr36bekxaNfKAp2vdfTXUS/UqjfpmBA0O5BPS/SUbbl/CtVqIvhtWWkhYhQMwA1Fmz0yNW0Cte4Fgdpr+I4kVaj1FzWY5hnc1HsTcZqhsWNrazL4XjEpeKW8a5o5V8IsnzIRd2DABcxS+YEH3mI2CYC5FgdjsO0qMdVvtvpprfXsB0lq15kAlG1Fx1F2Fx65SCRextfW0t1UysR2222IBGlzbQ7bjrIq2wFtLadO9wenb/tL+JxjOUD/ADIMuY5rkA5gGI19NLWG0tsMy6D5ASTm6FugJ7sBYfpPLXIB100/7CVF3E41qm5AUEkIvlprf8ibD33PUmWG1FpVHsb/ANAdxY6HS9j+sqy72BsNr9ulyIHlKQH7/wB/vPKGXFGhMtBZESlsEWwiVVRmyrlqOPHdQNV8xdBTp2JQZVLagbTG4c7Uq1MnRldG/cMD7ET1SxNZcHl8Yikaj0/DFtfuvHYlt8mbJ5Tpm1lzG49alZStgGSgthqfLTSmbm5scyvqf0lqx9TKbytpyrC/HBAvmwpsButUG9tNmUdtpsaHxrwx+ajXXrpkbb/MJgdFiQdfi/gb6+MvvTv0v0Jlx/izgMpIaox6L4TAnpuRb94wTSJreCcwUMYhei+YA2YEFWU9mU6zZQEREBKSsQEREBESl4EE+LnEa9DCUzSc06bVClVl+azKctjuBmGtp884+4chjqD/AHb33n09z8lB8BWp1qi0wy6M2wYaqf1AnzbzAlMVbUy7BVUFnAUt0zhRsp0AB10kl7XOmpMpPV54tNoowvKNUJQjtPRlWoeTPnp75clz4hHfJbb6wJPypj0UYqm9LxDWwdQDzZbeGnjG2huT4YI7ZPWZvCbPhVZRcp5agOwJ1U5b3IKn0G41ItIrgcY9IpUQ2amdCRfQg2DA6EWzKQe83+BwFfA0MPiyo8KrmXKc3np9FdRqM1iy69CbiWIpzHwsGkmIpjayVQBoCbmk/orqCp7Mg/MJoKqjIpuOtrlQSBYWCDW9yTc7j2mRjOJVKl8x0OuUbW9tug9dN5gZYVVK2U3ABOu4uNQRtffWe0wuZczMFUdzq2uyDq3pLmF4a9UgIpJM3PDuVHq1/AqsEZh19OgYjTQGZ5fhK1HBOFVMXV8OijM2ptvpfv6AzoVf4XsmH8jI9bICLjYk6oubTMR1toesxeL8s1cAVfDZSijXJmLa2uSTq97dtBsBJNy5xV+IUx4NRKSKQHbV697E5UVvLTB1sxB2mhx/FUStlIIYfMDoRbSxHQjW/wBJj011nUeeORKS0zVo3Rxq2dywqX6s7fK9zvtpY95BOBYMVKuY5AqDOc4c07KRYVSlylN2AUvsLnW0JWdxjg/gCgMiio9DOSlU1Q2YWUlSoyMSw2JU202Ms8OwiNWUEuVB+8KAGwGh8ItuT62nitifEqsyoqZvNZQoAFsoHkVQepvYXv31nSeQfhq2Iwwrsy0/EJCqyMxyA2B0dbXN/oB3ktWItU5Wwrj7qriAe1SmgHrqjG012P5fejbdgwNimY7aa+UW3naMP8MVXeqPojD/AFqGSPgfL64UMAxbMQdQBt2nPtvY+dKPAKzfLSrH2puf6TY4TkfG1SAuHr66XZCg+rNYAT6Pi01rOopyDyWeHUmLv4lapbORfKAt7Kt9TudTJZEQhERAREQERKNA81KoUXJAHczn3NfxdoUAyYf76ouha9qanbV+p9Bf6SOc68T4hxDFHC0UfJp5FBUEW1NSrsFubfTrJDyh8IKOHy1MWRiKq/KlvuU6+VD859Tp6TPq+IRw/lviXG3FZzkpk6ValwgB38Cjux/iO/eW+euQDwzJlJq0KgszkDMXtqHI77r00tPoALaa/mDgqYzDvQqbOND1UjVWHqDGGvkqvhihtvpcHuO8tFZK+O8Aek70XFqtNiB2J9D+Vhb9pGSs3EWcsoy3FpfG08MJRaw7AXB2O8l+I5xx2NUYU+FUFTKFRaVNCcougR7ix8tl/TrIhUTtMpaZCgsMoOxIIsw1/Q6G/QwelVbeoJ66G/UEdGHUTwGF9f7+skWL4vh62FYVqdRccDc1wFZawFwFrC4IOX/aWJJAYzW47gVSjlzDVkL5QwZlVSAWfL8oubebsZUSflnmejTotTbwqbjzLUuhU2HW+qmSalhftlJGVCADmOI0DXB0NGn+L62B1nJaZIP9mdC5c51pimPFYGrbIVLKoawuHu5CqMt736jreUbDG1sRVvTUUgUtmq3zA31DUaI3Btu5ABvobTVnh9XDMuIoOftKk5/EPlrA3LCp0HS1rAWHvLY5gqvWV6Cs4QOCq/d0shGZx4lQBmIsHztkAsbLbWUxeJaqGeuwFIFCy0w2QK1QUi71NHqhSQSEyr5h5/MLxWHxnnCtiir1LUQXyZmBZKZHlYUKOoJUWvUIZtdMpsJh4vFJQoilRdgxuK7I6vTqBlFhSYE6FTuMhCkq4JmPxPHWaolN1NNrL4gQK2QWtRpgeUUgwJ8gGe4JJ2m95M5JqYypfRWAuqkHKg3zOQLBvTvIYwuWuAtisRToW89VwXt+BFsT/wAK/uRPpbC4daaKiAKqqFUDoALAfpItyNyEnD81RiHrOLFgNFW97LfXU6k9ZLpKEpaViQIiICIiAiIgIiICIiB4FMA3sLnc9/fvPYiUvArETUce5ooYNb1W8x2QasfYQIv8UOVvFpjE0x95TFntuyd/Uqf2nD+OYLI+bbMLkdffLuAZ0vmDnvEY6oKFFXUNoKNPWqf5zsn129JpuOcl1qKr9qWwYHItM3CltG8Spu9Trbb3k1rOnOCJWlQLmyi83D8uMreYgr0I6+h7H0MnPKvwxr4hQxAoUjbzMDmI/gTr7tYe83rKC4Dg4U6+Zv2m1fhiuhR9mFtOh6MPUTu3D+SMLQoNSRAcwsztq5Pct/QWE5jx3l18JVKsDlv5WtoR7zNrXGT+uT16D0WZDrY2KnUbbjqLjW/aZNPi7C4zkhvDDLUJN1pm6oWN70/4bi/bSTbE8JoVv8VCTawdGyuPQ7hh6EaTQY/lVR/htWbsDTV/3psD+0s5FjzX5lWt4viYen969Nvuyq5RTyrZNLqcvii/XOL/ACy1xTiVFxUFGg9LNUUpd2ORFUAjVyPM2cnfcazVnhTEkKjsRvam2mttRrbWX6XL1dtqTAH81lH/ADGXWflep8ZyVkq00pUmpkm2epVz5gVYVMzNcFSQbZdCZ4bG1qwRS71RTUKuY+VVFthoPwrqxPyr2mwpck1soZyFQm1wGYfrYKf1mxwWAXDYvDA2em+UnOoIuSUOm2jFTM/S/NS34U/DwvUXF1lzKpuhcaMw2KId1H5j12HWdnSkF2AHsAP9JY4bVz0Ubuo/YWP7iZUahERAREQEREBERAREQEREBERAREQIJzr8Q/sqlKWUPdxmY2A8O2dgOtiwAEh/L/J+M4o/j1GajSfU1nH3rg//ABUz8i+p/edTrcqYZ6vitTDNmzWPmXN+bI2gOg1E24Eki61HLvK2HwFPLQTKT8znzO3q77n22mfjuH069M06ihlO4P8AQ9D6zJiVEb4RyJhsO2axqm918SzBe1ha1/WSO0rEBaW6lIMLMAw7EXH6GXIgRjjXIOHr6p9w3dAMp902/S05/wAf5fbAVkuwbZ1IBHyt1v10nZ5Cvibgs1GnU/KxU+zD/qJmxrjXMeHoKPF8RT2WqHI9QwFZffYzsHDORsJSs2TxDbQuc37bTjXHKopYzB19gyoCf92xpt/ykTvnCXJoUydDlH7aD9oi8613OHDhUwNVVHyrmAH8Oug9rziHMtEnDUqi/NTqsvsGGdf3Uz6Iq0gylTsQQfYixkLwPwzQVD4zirRvfwimjWN1z3O49BLYceWN7yfi/FwaP0Oo/wA3m/rN3LWGwy00CIoRVFgqgAAegEuysEREBERAREQEREBERAREQEREBERAREQEREBERAREQEwON8JGKotSYlb2sR0INwZnxAjXAuSKWHuamWu17gsgstuqqb2b1kklYgIiICIiAiIgIiICIiAiIgIiICIiAiIgIiICIiAiIgIiICIiAiIgIiICIiAiIgIiICIlutUtAuRMehXJZgehmRAREQEREBERA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 descr="C:\Workspace\Vorlesunge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377" y="332657"/>
            <a:ext cx="1483419" cy="1111087"/>
          </a:xfrm>
          <a:prstGeom prst="rect">
            <a:avLst/>
          </a:prstGeom>
          <a:noFill/>
        </p:spPr>
      </p:pic>
      <p:pic>
        <p:nvPicPr>
          <p:cNvPr id="31750" name="Picture 6" descr="C:\Workspace\Vorlesunge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5403439"/>
            <a:ext cx="1584176" cy="1280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9374"/>
              </p:ext>
            </p:extLst>
          </p:nvPr>
        </p:nvGraphicFramePr>
        <p:xfrm>
          <a:off x="2063552" y="1628800"/>
          <a:ext cx="828092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- Verwende</a:t>
                      </a:r>
                      <a:r>
                        <a:rPr lang="de-DE" baseline="0" noProof="0" dirty="0"/>
                        <a:t> eine ansonsten nicht wiederverwendbare (durch Interface-Inkompatibilität) Klasse wieder: Adaptiere das Interface durch das Ändern der Methodensignaturen.</a:t>
                      </a:r>
                    </a:p>
                    <a:p>
                      <a:r>
                        <a:rPr lang="de-DE" baseline="0" noProof="0" dirty="0"/>
                        <a:t>- Existierende Klasse bietet nicht die benötigte Funktionalität an: Implementiere die benötigte Funktion in Adapterklasse durch neue Methoden, die zum Interface passen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</a:t>
                      </a:r>
                      <a:r>
                        <a:rPr lang="de-DE" baseline="0" noProof="0" dirty="0"/>
                        <a:t> nächste Folien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Klienten rufen Methoden des Adapters auf, die die Anfragen</a:t>
                      </a:r>
                      <a:r>
                        <a:rPr lang="de-DE" baseline="0" noProof="0" dirty="0"/>
                        <a:t> an die adaptierte Klasse (Dienst) weiterleiten.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1:</a:t>
            </a:r>
          </a:p>
          <a:p>
            <a:pPr lvl="2"/>
            <a:r>
              <a:rPr lang="de-DE" dirty="0"/>
              <a:t>Adapter nutzt multiple Vererbung um ein Interface auf ein anderes passend zu machen</a:t>
            </a:r>
          </a:p>
          <a:p>
            <a:pPr lvl="2"/>
            <a:r>
              <a:rPr lang="de-DE" dirty="0"/>
              <a:t>Adapter erbt von Ziel und Dienst (zu adaptierende Klasse)</a:t>
            </a:r>
          </a:p>
          <a:p>
            <a:pPr lvl="2"/>
            <a:r>
              <a:rPr lang="de-DE" dirty="0"/>
              <a:t>Ziel muss Interface-Definition sein bei Sprachen mit Einfachvererbung (wie Java)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44034" name="Picture 2" descr="Klassen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4077073"/>
            <a:ext cx="5522611" cy="2350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"Designing object-oriented software is hard and designing reusable object-oriented software is even harder." </a:t>
            </a:r>
          </a:p>
          <a:p>
            <a:pPr algn="ctr">
              <a:buNone/>
            </a:pPr>
            <a:r>
              <a:rPr lang="en-US" dirty="0"/>
              <a:t>—Erich Gamma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2:</a:t>
            </a:r>
          </a:p>
          <a:p>
            <a:pPr lvl="2"/>
            <a:r>
              <a:rPr lang="de-DE" dirty="0"/>
              <a:t>Adapter nutzt Delegation, um Aufrufe weiterzuleiten</a:t>
            </a:r>
          </a:p>
          <a:p>
            <a:pPr lvl="2"/>
            <a:r>
              <a:rPr lang="de-DE" dirty="0"/>
              <a:t>Adapter hält eine Referenz auf Dienst (zu adaptierende Klasse)</a:t>
            </a:r>
          </a:p>
          <a:p>
            <a:pPr lvl="2"/>
            <a:r>
              <a:rPr lang="de-DE" dirty="0"/>
              <a:t>Methodenaufrufe werden vom Adapter zum Ziel weitergeleitet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" name="Picture 2" descr="Objekt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4173458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47088"/>
              </p:ext>
            </p:extLst>
          </p:nvPr>
        </p:nvGraphicFramePr>
        <p:xfrm>
          <a:off x="2063552" y="1628800"/>
          <a:ext cx="81369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Ziel -&gt; Definiert das domänenspezifische Interface, welches der Client</a:t>
                      </a:r>
                      <a:r>
                        <a:rPr lang="de-DE" baseline="0" noProof="0" dirty="0"/>
                        <a:t> nutzt.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Client -&gt; Interagiert mit Objekten, die das Zielinterface implementieren.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Dienst (zu adaptierende Klasse) -&gt; Repräsentiert existierendes Interface, welches nicht kompatibel zum Ziel ist.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Adapter -&gt; Adaptiert das Interface vom Dienst damit es kompatibel zum Ziel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9798"/>
              </p:ext>
            </p:extLst>
          </p:nvPr>
        </p:nvGraphicFramePr>
        <p:xfrm>
          <a:off x="2063552" y="1580768"/>
          <a:ext cx="8208912" cy="49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 Adapter – </a:t>
                      </a:r>
                      <a:r>
                        <a:rPr lang="de-DE" baseline="0" noProof="0" dirty="0"/>
                        <a:t>Überschreibung der Methoden der Superklasse (Dienst) ist möglich</a:t>
                      </a:r>
                    </a:p>
                    <a:p>
                      <a:r>
                        <a:rPr lang="de-DE" baseline="0" noProof="0" dirty="0"/>
                        <a:t>Objekt Adapter – Dienst muss vererbbar sein, um Methoden überschreiben zu können</a:t>
                      </a:r>
                    </a:p>
                    <a:p>
                      <a:r>
                        <a:rPr lang="de-DE" baseline="0" noProof="0" dirty="0"/>
                        <a:t>Rate der Anpassbarkeit hängt vom Unterschied der Interfaces zwischen Ziel und Dienst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68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GUI Frameworks</a:t>
                      </a:r>
                      <a:r>
                        <a:rPr lang="de-DE" baseline="0" noProof="0" dirty="0"/>
                        <a:t> verwenden existierende Klassenhierarchien, müssen aber adaptiert werden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679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-&gt; Reichert Objekt um Funktionalität an ohne</a:t>
                      </a:r>
                      <a:r>
                        <a:rPr lang="de-DE" baseline="0" noProof="0" dirty="0"/>
                        <a:t> das Interface zu ändern</a:t>
                      </a:r>
                    </a:p>
                    <a:p>
                      <a:r>
                        <a:rPr lang="de-DE" baseline="0" noProof="0" dirty="0"/>
                        <a:t>Bridge -&gt; separiert Interface und Implementierung, so dass unterschiedliche Implementierungen leicht austauschbar sind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der Beispielcode für folgendes Szenario aus:</a:t>
            </a:r>
          </a:p>
          <a:p>
            <a:pPr lvl="1"/>
            <a:r>
              <a:rPr lang="de-DE" dirty="0"/>
              <a:t>Ziel: Stack</a:t>
            </a:r>
          </a:p>
          <a:p>
            <a:pPr lvl="1"/>
            <a:r>
              <a:rPr lang="de-DE" dirty="0"/>
              <a:t>Dienst: List</a:t>
            </a:r>
          </a:p>
          <a:p>
            <a:r>
              <a:rPr lang="de-DE" dirty="0"/>
              <a:t>Implementieren Sie einen Stack mittels des Adapter </a:t>
            </a:r>
            <a:r>
              <a:rPr lang="de-DE" dirty="0" smtClean="0"/>
              <a:t>Patterns, </a:t>
            </a:r>
            <a:r>
              <a:rPr lang="de-DE" dirty="0"/>
              <a:t>bei denen Sie bereits implementierte Funktionen einer generischen Liste wiederverwenden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888232"/>
            <a:ext cx="8651304" cy="512747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5" y="2060848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9" y="2060848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1544" y="4293096"/>
            <a:ext cx="7056784" cy="22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55679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07968" y="1556792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91545" y="3717032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5" y="1882532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969" y="1882532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3784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35960" y="1378476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23941" y="3481844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0348" y="3961337"/>
            <a:ext cx="6516216" cy="27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Modellieren Sie folgenden Sachverhalt als UML-Klassendiagramm:</a:t>
            </a:r>
          </a:p>
          <a:p>
            <a:pPr lvl="1"/>
            <a:r>
              <a:rPr lang="de-DE" dirty="0"/>
              <a:t>Ein Dialogsystem soll die Verwendung folgender Fenstertypen erlauben:</a:t>
            </a:r>
          </a:p>
          <a:p>
            <a:pPr lvl="2"/>
            <a:r>
              <a:rPr lang="de-DE" dirty="0"/>
              <a:t>einfache Fenster, ohne Zusatzfunktionalität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Titelleiste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Statusleiste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horizontal und vertikal “</a:t>
            </a:r>
            <a:r>
              <a:rPr lang="de-DE" dirty="0" err="1"/>
              <a:t>scrollbar</a:t>
            </a:r>
            <a:r>
              <a:rPr lang="de-DE" dirty="0"/>
              <a:t>” sind</a:t>
            </a:r>
          </a:p>
          <a:p>
            <a:pPr lvl="2"/>
            <a:r>
              <a:rPr lang="de-DE" dirty="0"/>
              <a:t>alle daraus konstruierbaren </a:t>
            </a:r>
            <a:r>
              <a:rPr lang="de-DE" dirty="0" smtClean="0"/>
              <a:t>Kombinationen, </a:t>
            </a:r>
            <a:r>
              <a:rPr lang="de-DE" dirty="0"/>
              <a:t>wie z.B. ein Fenster mit </a:t>
            </a:r>
            <a:r>
              <a:rPr lang="de-DE" dirty="0" smtClean="0"/>
              <a:t>Titelleiste, </a:t>
            </a:r>
            <a:r>
              <a:rPr lang="de-DE" dirty="0"/>
              <a:t>das horizontal und vertikal “</a:t>
            </a:r>
            <a:r>
              <a:rPr lang="de-DE" dirty="0" err="1"/>
              <a:t>scrollbar</a:t>
            </a:r>
            <a:r>
              <a:rPr lang="de-DE" dirty="0"/>
              <a:t>”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72031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1: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Explosion der Klassenhierarchie</a:t>
            </a:r>
          </a:p>
          <a:p>
            <a:pPr lvl="1"/>
            <a:r>
              <a:rPr lang="de-DE" dirty="0" err="1"/>
              <a:t>TitleStatusScrollBarWindow</a:t>
            </a:r>
            <a:r>
              <a:rPr lang="de-DE" dirty="0"/>
              <a:t> versus </a:t>
            </a:r>
            <a:r>
              <a:rPr lang="de-DE" dirty="0" err="1"/>
              <a:t>ScrollStatusTitleBarWindow</a:t>
            </a:r>
            <a:endParaRPr lang="de-DE" dirty="0"/>
          </a:p>
          <a:p>
            <a:pPr lvl="1"/>
            <a:r>
              <a:rPr lang="de-DE" dirty="0"/>
              <a:t>Was passiert, wenn weitere Features (z.B. </a:t>
            </a:r>
            <a:r>
              <a:rPr lang="de-DE" dirty="0" err="1"/>
              <a:t>ColoredTitleBars</a:t>
            </a:r>
            <a:r>
              <a:rPr lang="de-DE" dirty="0"/>
              <a:t>, 3DScrollBars,…) berücksichtigt werden müssen? </a:t>
            </a:r>
          </a:p>
          <a:p>
            <a:pPr lvl="1"/>
            <a:r>
              <a:rPr lang="de-DE" dirty="0"/>
              <a:t>Zur Laufzeit nicht änderbar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89" y="4221088"/>
            <a:ext cx="4480047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1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35498"/>
              </p:ext>
            </p:extLst>
          </p:nvPr>
        </p:nvGraphicFramePr>
        <p:xfrm>
          <a:off x="2063552" y="1628800"/>
          <a:ext cx="82809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Fügt dynamisch Funktionalität</a:t>
                      </a:r>
                      <a:r>
                        <a:rPr lang="de-DE" baseline="0" noProof="0" dirty="0"/>
                        <a:t> zu bereits bestehenden Klassen hinzu.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Wir benötigen</a:t>
                      </a:r>
                      <a:r>
                        <a:rPr lang="de-DE" baseline="0" noProof="0" dirty="0"/>
                        <a:t> flexible Implementierungen einer Klasse, die je nach Kontext unterschiedlich ausfallen.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Funktionale Erweiterungen sind optional.</a:t>
                      </a:r>
                    </a:p>
                    <a:p>
                      <a:r>
                        <a:rPr lang="de-DE" noProof="0" dirty="0"/>
                        <a:t>Anwendbar,</a:t>
                      </a:r>
                      <a:r>
                        <a:rPr lang="de-DE" baseline="0" noProof="0" dirty="0"/>
                        <a:t> w</a:t>
                      </a:r>
                      <a:r>
                        <a:rPr lang="de-DE" noProof="0" dirty="0"/>
                        <a:t>enn Erweiterungen mittels Vererbung unpraktisch</a:t>
                      </a:r>
                      <a:r>
                        <a:rPr lang="de-DE" baseline="0" noProof="0" dirty="0"/>
                        <a:t>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Flexibler</a:t>
                      </a:r>
                      <a:r>
                        <a:rPr lang="de-DE" baseline="0" noProof="0" dirty="0"/>
                        <a:t> als statische Vererbung.</a:t>
                      </a:r>
                    </a:p>
                    <a:p>
                      <a:r>
                        <a:rPr lang="de-DE" noProof="0" dirty="0"/>
                        <a:t>Problem der Objektschizophrenie</a:t>
                      </a:r>
                      <a:r>
                        <a:rPr lang="de-DE" baseline="0" noProof="0" dirty="0"/>
                        <a:t> (ein Objekt ist zusammengesetzt aus mehreren Objekten).</a:t>
                      </a:r>
                    </a:p>
                    <a:p>
                      <a:r>
                        <a:rPr lang="de-DE" baseline="0" noProof="0" dirty="0"/>
                        <a:t>Viele kleine Objekte.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Struktur:</a:t>
            </a:r>
          </a:p>
          <a:p>
            <a:pPr lvl="1"/>
            <a:r>
              <a:rPr lang="de-DE" sz="2000" dirty="0"/>
              <a:t>Instanz eines </a:t>
            </a:r>
            <a:r>
              <a:rPr lang="de-DE" sz="2000" dirty="0" err="1"/>
              <a:t>Dekorierers</a:t>
            </a:r>
            <a:r>
              <a:rPr lang="de-DE" sz="2000" dirty="0"/>
              <a:t> wird vor die zu dekorierende Klasse geschaltet -&gt; Funktionalität des </a:t>
            </a:r>
            <a:r>
              <a:rPr lang="de-DE" sz="2000" dirty="0" err="1" smtClean="0"/>
              <a:t>Dekorierers</a:t>
            </a:r>
            <a:r>
              <a:rPr lang="de-DE" sz="2000" dirty="0" smtClean="0"/>
              <a:t> </a:t>
            </a:r>
            <a:r>
              <a:rPr lang="de-DE" sz="2000" dirty="0"/>
              <a:t>wird zuerst ausgeführt</a:t>
            </a:r>
          </a:p>
          <a:p>
            <a:pPr lvl="1"/>
            <a:r>
              <a:rPr lang="de-DE" sz="2000" dirty="0" err="1"/>
              <a:t>Dekorierer</a:t>
            </a:r>
            <a:r>
              <a:rPr lang="de-DE" sz="2000" dirty="0"/>
              <a:t> hat gleiche Schnittstelle wie zu dekorierende Klasse</a:t>
            </a:r>
          </a:p>
          <a:p>
            <a:pPr lvl="1"/>
            <a:r>
              <a:rPr lang="de-DE" sz="2000" dirty="0"/>
              <a:t>Aufrufe werden weitergeleitet oder komplett selbst verarbeitet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47106" name="Picture 2" descr="Entwurfsmuster Dekorier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3" y="3717032"/>
            <a:ext cx="4752975" cy="2847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/>
              </a:rPr>
              <a:t>Responsibility-Driven</a:t>
            </a:r>
            <a:endParaRPr lang="de-DE" dirty="0">
              <a:latin typeface="Calibri"/>
            </a:endParaRPr>
          </a:p>
          <a:p>
            <a:r>
              <a:rPr lang="de-DE" dirty="0">
                <a:solidFill>
                  <a:prstClr val="black"/>
                </a:solidFill>
                <a:latin typeface="Calibri"/>
              </a:rPr>
              <a:t>UML</a:t>
            </a:r>
          </a:p>
          <a:p>
            <a:r>
              <a:rPr lang="de-DE" dirty="0">
                <a:solidFill>
                  <a:srgbClr val="C00000"/>
                </a:solidFill>
                <a:latin typeface="Calibri"/>
              </a:rPr>
              <a:t>Design Patterns</a:t>
            </a:r>
          </a:p>
          <a:p>
            <a:r>
              <a:rPr lang="de-DE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Bessere Lösung: </a:t>
            </a:r>
            <a:r>
              <a:rPr lang="de-DE" dirty="0" err="1"/>
              <a:t>Decorator</a:t>
            </a:r>
            <a:r>
              <a:rPr lang="de-DE" dirty="0"/>
              <a:t> Pattern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2128"/>
            <a:ext cx="8236793" cy="5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365105"/>
            <a:ext cx="3816424" cy="254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3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die Klassenstruktur aus der Demoanwendung aus?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des Beispiels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204864"/>
            <a:ext cx="4131904" cy="4372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bgerundetes Rechteck 5"/>
          <p:cNvSpPr/>
          <p:nvPr/>
        </p:nvSpPr>
        <p:spPr>
          <a:xfrm>
            <a:off x="5663952" y="4850688"/>
            <a:ext cx="144016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544724" y="47158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java.io enthält verschiedene Funktionen zur Ein- und Ausgabe:</a:t>
            </a:r>
          </a:p>
          <a:p>
            <a:pPr lvl="1"/>
            <a:r>
              <a:rPr lang="de-DE" sz="2000" dirty="0"/>
              <a:t>Programme </a:t>
            </a:r>
            <a:r>
              <a:rPr lang="de-DE" sz="2000" b="1" dirty="0"/>
              <a:t>operieren auf Stream-Objekten</a:t>
            </a:r>
            <a:r>
              <a:rPr lang="de-DE" sz="2000" dirty="0"/>
              <a:t> ...</a:t>
            </a:r>
          </a:p>
          <a:p>
            <a:pPr lvl="1"/>
            <a:r>
              <a:rPr lang="de-DE" sz="2000" b="1" dirty="0"/>
              <a:t>Unabhängig </a:t>
            </a:r>
            <a:r>
              <a:rPr lang="de-DE" sz="2000" dirty="0"/>
              <a:t>von der Datenquelle/-ziel und der Art der Daten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800000"/>
                </a:solidFill>
              </a:rPr>
              <a:t>“my.txt"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ObjectInputStream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));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3841130"/>
            <a:ext cx="80645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0020"/>
              </p:ext>
            </p:extLst>
          </p:nvPr>
        </p:nvGraphicFramePr>
        <p:xfrm>
          <a:off x="2063552" y="1484784"/>
          <a:ext cx="828092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Observer – Behavioral Pattern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 verwaltet Liste von abhängigen Objekten und teilt diesen Änderungen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Publish</a:t>
                      </a:r>
                      <a:r>
                        <a:rPr lang="de-DE" noProof="0" dirty="0"/>
                        <a:t>-Subscribe</a:t>
                      </a:r>
                      <a:r>
                        <a:rPr lang="de-DE" baseline="0" noProof="0" dirty="0"/>
                        <a:t>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Implementiert</a:t>
                      </a:r>
                      <a:r>
                        <a:rPr lang="de-DE" baseline="0" noProof="0" dirty="0"/>
                        <a:t> verteilte Ereignisbehandlung (bei einem Ereignis müssen viele Objekte informiert werden).</a:t>
                      </a:r>
                    </a:p>
                    <a:p>
                      <a:r>
                        <a:rPr lang="de-DE" baseline="0" noProof="0" dirty="0"/>
                        <a:t>Schlüsselfunktion beim Model-View-</a:t>
                      </a:r>
                      <a:r>
                        <a:rPr lang="de-DE" baseline="0" noProof="0" dirty="0" err="1"/>
                        <a:t>Controler</a:t>
                      </a:r>
                      <a:r>
                        <a:rPr lang="de-DE" baseline="0" noProof="0" dirty="0"/>
                        <a:t> (MVC) Architektur-Pattern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Wenn eine Änderung an einem Objekt die Änderung</a:t>
                      </a:r>
                      <a:r>
                        <a:rPr lang="de-DE" baseline="0" noProof="0" dirty="0"/>
                        <a:t> an anderen Objekten erfordert und man weiß nicht, wie viele abhängige Objekte es gibt.</a:t>
                      </a:r>
                    </a:p>
                    <a:p>
                      <a:r>
                        <a:rPr lang="de-DE" baseline="0" noProof="0" dirty="0"/>
                        <a:t>Wenn ein Objekt andere Objekte benachrichtigen </a:t>
                      </a:r>
                      <a:r>
                        <a:rPr lang="de-DE" baseline="0" noProof="0" dirty="0" err="1"/>
                        <a:t>willl</a:t>
                      </a:r>
                      <a:r>
                        <a:rPr lang="de-DE" baseline="0" noProof="0" dirty="0"/>
                        <a:t>, ohne dass es die Anderen kennt.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770" name="Picture 2" descr="http://3.bp.blogspot.com/_3PrjRXLjNSI/TDW6TSYCu0I/AAAAAAAABjk/Vm-Vdc0iQJg/s200/Hawk_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1104911" cy="1093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62229"/>
              </p:ext>
            </p:extLst>
          </p:nvPr>
        </p:nvGraphicFramePr>
        <p:xfrm>
          <a:off x="2063552" y="1628800"/>
          <a:ext cx="828092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Loose </a:t>
                      </a:r>
                      <a:r>
                        <a:rPr lang="de-DE" noProof="0" dirty="0" err="1"/>
                        <a:t>coupling</a:t>
                      </a:r>
                      <a:r>
                        <a:rPr lang="de-DE" noProof="0" dirty="0"/>
                        <a:t> (Lose Kopplung) von Objekten verbessert Wiederverwendung.</a:t>
                      </a:r>
                      <a:endParaRPr lang="de-DE" baseline="0" noProof="0" dirty="0"/>
                    </a:p>
                    <a:p>
                      <a:r>
                        <a:rPr lang="de-DE" noProof="0" dirty="0"/>
                        <a:t>Unterstützt „Broadcast“ Kommunikation</a:t>
                      </a:r>
                      <a:r>
                        <a:rPr lang="de-DE" baseline="0" noProof="0" dirty="0"/>
                        <a:t> (eine Nachricht an alle Teilnehmer verschicken).</a:t>
                      </a:r>
                    </a:p>
                    <a:p>
                      <a:r>
                        <a:rPr lang="de-DE" baseline="0" noProof="0" dirty="0"/>
                        <a:t>Mitteilungen können zu weiteren Mitteilungen führen und sich somit aufschaukeln.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113385" y="4869409"/>
            <a:ext cx="17097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Observer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552034" y="4869408"/>
            <a:ext cx="86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Subject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flipH="1" flipV="1">
            <a:off x="3842172" y="5301208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913610" y="5445670"/>
            <a:ext cx="244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3) Informiert über Event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3842172" y="4940845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3913610" y="4580484"/>
            <a:ext cx="2230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1) Bekundet Interesse</a:t>
            </a:r>
          </a:p>
        </p:txBody>
      </p:sp>
      <p:sp>
        <p:nvSpPr>
          <p:cNvPr id="14" name="Freeform 52"/>
          <p:cNvSpPr>
            <a:spLocks/>
          </p:cNvSpPr>
          <p:nvPr/>
        </p:nvSpPr>
        <p:spPr bwMode="auto">
          <a:xfrm>
            <a:off x="7464153" y="4725145"/>
            <a:ext cx="784225" cy="560387"/>
          </a:xfrm>
          <a:custGeom>
            <a:avLst/>
            <a:gdLst>
              <a:gd name="T0" fmla="*/ 0 w 494"/>
              <a:gd name="T1" fmla="*/ 140 h 353"/>
              <a:gd name="T2" fmla="*/ 346 w 494"/>
              <a:gd name="T3" fmla="*/ 0 h 353"/>
              <a:gd name="T4" fmla="*/ 494 w 494"/>
              <a:gd name="T5" fmla="*/ 353 h 353"/>
              <a:gd name="T6" fmla="*/ 9 w 494"/>
              <a:gd name="T7" fmla="*/ 230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494"/>
              <a:gd name="T13" fmla="*/ 0 h 353"/>
              <a:gd name="T14" fmla="*/ 494 w 494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4" h="353">
                <a:moveTo>
                  <a:pt x="0" y="140"/>
                </a:moveTo>
                <a:lnTo>
                  <a:pt x="346" y="0"/>
                </a:lnTo>
                <a:lnTo>
                  <a:pt x="494" y="353"/>
                </a:lnTo>
                <a:lnTo>
                  <a:pt x="9" y="23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752184" y="5301209"/>
            <a:ext cx="236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2) Merke Interessenten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5" name="Picture 4" descr="File:Beobachter-patter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1" y="2348880"/>
            <a:ext cx="7554937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5" name="Picture 4" descr="File:Beobachter-patter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1844825"/>
            <a:ext cx="5819800" cy="2218799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4007768" y="4293096"/>
            <a:ext cx="4392488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ISubject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die Realisierung des Observer Patterns aus für eine Client-Server Kommunikation?</a:t>
            </a:r>
          </a:p>
          <a:p>
            <a:pPr lvl="1"/>
            <a:r>
              <a:rPr lang="de-DE" dirty="0"/>
              <a:t>Mehrere unterschiedliche Clients verbinden sich mit Server und wollen über Änderungen informiert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03512" y="1556793"/>
            <a:ext cx="403244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Server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Subject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   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&lt;Observer&gt;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=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&lt;Observer&gt;();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String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(Observer ob :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ob.update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3992" y="1556794"/>
            <a:ext cx="4536504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Observer 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postOnWebPage</a:t>
            </a:r>
            <a:r>
              <a:rPr lang="en-US" sz="1400" dirty="0">
                <a:solidFill>
                  <a:srgbClr val="000000"/>
                </a:solidFill>
              </a:rPr>
              <a:t>(message);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…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Messenger 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</a:rPr>
              <a:t> Observer 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 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</a:rPr>
              <a:t>(“Receiving message: “ + message);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Main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sz="1400" b="1" dirty="0">
                <a:solidFill>
                  <a:srgbClr val="7F0055"/>
                </a:solidFill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</a:rPr>
              <a:t>main(String 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Server s = new Server();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Messenger m = new Messenger();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sz="1400" dirty="0" err="1">
                <a:solidFill>
                  <a:srgbClr val="000000"/>
                </a:solidFill>
              </a:rPr>
              <a:t>.registerObserver</a:t>
            </a:r>
            <a:r>
              <a:rPr lang="en-US" sz="1400" dirty="0">
                <a:solidFill>
                  <a:srgbClr val="000000"/>
                </a:solidFill>
              </a:rPr>
              <a:t>(m);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(“Hello World!”);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}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  <a:p>
            <a:pPr lvl="1"/>
            <a:r>
              <a:rPr lang="de-DE" dirty="0"/>
              <a:t>Warum notwendig?</a:t>
            </a:r>
          </a:p>
          <a:p>
            <a:pPr lvl="1"/>
            <a:r>
              <a:rPr lang="de-DE" dirty="0"/>
              <a:t>Klassifizierung von Patterns</a:t>
            </a:r>
          </a:p>
          <a:p>
            <a:pPr lvl="1"/>
            <a:r>
              <a:rPr lang="de-DE" dirty="0"/>
              <a:t>Beschreibung von Patterns</a:t>
            </a:r>
          </a:p>
          <a:p>
            <a:pPr lvl="1"/>
            <a:r>
              <a:rPr lang="de-DE" dirty="0"/>
              <a:t>Kennenlernen von Patterns</a:t>
            </a:r>
          </a:p>
          <a:p>
            <a:r>
              <a:rPr lang="de-DE" dirty="0">
                <a:solidFill>
                  <a:srgbClr val="FFC000"/>
                </a:solidFill>
              </a:rPr>
              <a:t>Bonus: Anti-Patterns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3152"/>
              </p:ext>
            </p:extLst>
          </p:nvPr>
        </p:nvGraphicFramePr>
        <p:xfrm>
          <a:off x="2063552" y="1484784"/>
          <a:ext cx="828092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Trennung</a:t>
                      </a:r>
                      <a:r>
                        <a:rPr lang="de-DE" baseline="0" noProof="0" dirty="0"/>
                        <a:t> von Algorithmus und Daten auf denen der Algorithmus angewendet wird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Durch die Trennung können neue Algorithmen / Funktionen auf existierenden Objekt(-strukturen)</a:t>
                      </a:r>
                      <a:r>
                        <a:rPr lang="de-DE" baseline="0" noProof="0" dirty="0"/>
                        <a:t> angewendet werden, ohne diese Objekte/Strukturen ändern zu müssen.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Struktur mit vielen Klassen vorhanden.</a:t>
                      </a:r>
                    </a:p>
                    <a:p>
                      <a:r>
                        <a:rPr lang="de-DE" noProof="0" dirty="0"/>
                        <a:t>Man möchte Funktionen anwenden, die abhängig von der jeweiligen Klasse sind.</a:t>
                      </a:r>
                    </a:p>
                    <a:p>
                      <a:r>
                        <a:rPr lang="de-DE" noProof="0" dirty="0"/>
                        <a:t>Menge der Klassen ist stabil.</a:t>
                      </a:r>
                    </a:p>
                    <a:p>
                      <a:r>
                        <a:rPr lang="de-DE" noProof="0" dirty="0"/>
                        <a:t>Man möchte neue Operationen hinzufügen.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4089"/>
              </p:ext>
            </p:extLst>
          </p:nvPr>
        </p:nvGraphicFramePr>
        <p:xfrm>
          <a:off x="2063552" y="1628800"/>
          <a:ext cx="82809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Einfach</a:t>
                      </a:r>
                      <a:r>
                        <a:rPr lang="de-DE" baseline="0" noProof="0" dirty="0"/>
                        <a:t> neue Operationen hinzufügen.</a:t>
                      </a:r>
                    </a:p>
                    <a:p>
                      <a:r>
                        <a:rPr lang="de-DE" baseline="0" noProof="0" dirty="0"/>
                        <a:t>Gruppiert verwandte Operationen in einem </a:t>
                      </a:r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.</a:t>
                      </a:r>
                    </a:p>
                    <a:p>
                      <a:r>
                        <a:rPr lang="de-DE" baseline="0" noProof="0" dirty="0"/>
                        <a:t>Neue Elemente hinzufügen ist schwierig.</a:t>
                      </a:r>
                    </a:p>
                    <a:p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 kann Zustand speichern.</a:t>
                      </a:r>
                    </a:p>
                    <a:p>
                      <a:r>
                        <a:rPr lang="de-DE" baseline="0" noProof="0" dirty="0"/>
                        <a:t>Elemente müssen ein Interface bereitstellen / </a:t>
                      </a:r>
                      <a:r>
                        <a:rPr lang="de-DE" baseline="0" noProof="0" dirty="0" err="1"/>
                        <a:t>impl</a:t>
                      </a:r>
                      <a:r>
                        <a:rPr lang="de-DE" baseline="0" noProof="0" dirty="0"/>
                        <a:t>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59394" name="Picture 2" descr="Datei:Besu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556792"/>
            <a:ext cx="6858000" cy="468630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6526" y="6309320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CC: </a:t>
            </a:r>
            <a:r>
              <a:rPr lang="en-US" sz="800" dirty="0" err="1"/>
              <a:t>Rayx</a:t>
            </a:r>
            <a:r>
              <a:rPr lang="en-US" sz="800" dirty="0"/>
              <a:t> [http://de.wikipedia.org/w/index.php?title=Datei:Besucher.png&amp;filetimestamp=20110505191845]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5535"/>
              </p:ext>
            </p:extLst>
          </p:nvPr>
        </p:nvGraphicFramePr>
        <p:xfrm>
          <a:off x="2063552" y="1484784"/>
          <a:ext cx="828092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Iterator</a:t>
                      </a:r>
                      <a:r>
                        <a:rPr lang="en-US" dirty="0"/>
                        <a:t>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Sequentieller Zugriff auf Elemente einer aggregierten Struktur, ohne diese zu kennen.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Objekte werden häufige in einer Sammlung (z.B.</a:t>
                      </a:r>
                      <a:r>
                        <a:rPr lang="de-DE" baseline="0" noProof="0" dirty="0"/>
                        <a:t> Liste) zusammengefasst. Auf Elemente dieser Sammlung soll möglichst generisch und ohne Kenntnis von Implementierungsdetails zugegriffen werden können.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Elemente in Sammlung zusammengefasst.</a:t>
                      </a:r>
                    </a:p>
                    <a:p>
                      <a:r>
                        <a:rPr lang="de-DE" noProof="0" dirty="0"/>
                        <a:t>Zugriff auf Elemente unabhängig von der Implementierung der Sammlung.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Implementierung</a:t>
                      </a:r>
                      <a:r>
                        <a:rPr lang="de-DE" baseline="0" noProof="0" dirty="0"/>
                        <a:t> der Sammlung unsichtbar.</a:t>
                      </a:r>
                    </a:p>
                    <a:p>
                      <a:r>
                        <a:rPr lang="de-DE" baseline="0" noProof="0" dirty="0"/>
                        <a:t>Wenn Sammlung sich während Iteration ändert, kann es zu Fehlern kommen.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  <a:p>
            <a:pPr lvl="1"/>
            <a:r>
              <a:rPr lang="de-DE" sz="2000" dirty="0"/>
              <a:t>Aggregate = Sammlung von Elementen</a:t>
            </a:r>
          </a:p>
          <a:p>
            <a:pPr lvl="1"/>
            <a:r>
              <a:rPr lang="de-DE" sz="2000" dirty="0" err="1"/>
              <a:t>IterableAggregate</a:t>
            </a:r>
            <a:r>
              <a:rPr lang="de-DE" sz="2000" dirty="0"/>
              <a:t> = Interface um Sammlung zu iterieren (spezifiziert nicht, welche Datenstruktur als Sammlung genutzt werden soll)</a:t>
            </a:r>
          </a:p>
          <a:p>
            <a:pPr lvl="1"/>
            <a:r>
              <a:rPr lang="de-DE" sz="2000" dirty="0" err="1"/>
              <a:t>ConcreteAggregate</a:t>
            </a:r>
            <a:r>
              <a:rPr lang="de-DE" sz="2000" dirty="0"/>
              <a:t> = Implementierung dieses Interfaces</a:t>
            </a:r>
          </a:p>
          <a:p>
            <a:pPr lvl="1"/>
            <a:r>
              <a:rPr lang="de-DE" sz="2000" dirty="0" err="1"/>
              <a:t>createIterator</a:t>
            </a:r>
            <a:r>
              <a:rPr lang="de-DE" sz="2000" dirty="0"/>
              <a:t>() gibt Objekt vom Typ </a:t>
            </a:r>
            <a:r>
              <a:rPr lang="de-DE" sz="2000" dirty="0" err="1"/>
              <a:t>ConcreteIterator</a:t>
            </a:r>
            <a:r>
              <a:rPr lang="de-DE" sz="2000" dirty="0"/>
              <a:t> zurück</a:t>
            </a:r>
          </a:p>
          <a:p>
            <a:pPr lvl="1"/>
            <a:r>
              <a:rPr lang="de-DE" sz="2000" dirty="0" err="1"/>
              <a:t>ConcreteIterator</a:t>
            </a:r>
            <a:r>
              <a:rPr lang="de-DE" sz="2000" dirty="0"/>
              <a:t> implementiert </a:t>
            </a:r>
            <a:r>
              <a:rPr lang="de-DE" sz="2000" dirty="0" err="1"/>
              <a:t>Iterator</a:t>
            </a:r>
            <a:r>
              <a:rPr lang="de-DE" sz="2000" dirty="0"/>
              <a:t> Interface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65540" name="Picture 4" descr="http://www.as3dp.com/wp-content/uploads/2008/09/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4437112"/>
            <a:ext cx="4536504" cy="2268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07568" y="1397094"/>
            <a:ext cx="770485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remove();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Löscht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zuletzt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zurück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gegebenes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Element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aus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Sammlung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nächstes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 und </a:t>
            </a:r>
            <a:r>
              <a:rPr lang="en-US" sz="1400" dirty="0" err="1">
                <a:solidFill>
                  <a:schemeClr val="accent3"/>
                </a:solidFill>
              </a:rPr>
              <a:t>setzt</a:t>
            </a:r>
            <a:r>
              <a:rPr lang="en-US" sz="1400" dirty="0">
                <a:solidFill>
                  <a:schemeClr val="accent3"/>
                </a:solidFill>
              </a:rPr>
              <a:t> den </a:t>
            </a:r>
            <a:r>
              <a:rPr lang="en-US" sz="1400" dirty="0" err="1">
                <a:solidFill>
                  <a:schemeClr val="accent3"/>
                </a:solidFill>
              </a:rPr>
              <a:t>Zeiger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true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, falls </a:t>
            </a:r>
            <a:r>
              <a:rPr lang="en-US" sz="1400" dirty="0" err="1">
                <a:solidFill>
                  <a:schemeClr val="accent3"/>
                </a:solidFill>
              </a:rPr>
              <a:t>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noch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Elemente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8" name="Rechteck 7"/>
          <p:cNvSpPr/>
          <p:nvPr/>
        </p:nvSpPr>
        <p:spPr>
          <a:xfrm>
            <a:off x="2207568" y="3212976"/>
            <a:ext cx="770485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 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1400" b="1" dirty="0">
                <a:solidFill>
                  <a:srgbClr val="7F0055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&lt;T&gt;();</a:t>
            </a:r>
          </a:p>
          <a:p>
            <a:r>
              <a:rPr lang="en-US" sz="1400" dirty="0">
                <a:solidFill>
                  <a:srgbClr val="646464"/>
                </a:solidFill>
              </a:rPr>
              <a:t>   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</a:t>
            </a:r>
            <a:r>
              <a:rPr lang="en-US" sz="1400" b="1" dirty="0">
                <a:solidFill>
                  <a:srgbClr val="7F0055"/>
                </a:solidFill>
              </a:rPr>
              <a:t>return 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…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 Add, delete, etc.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index = -1;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400" dirty="0">
                <a:solidFill>
                  <a:schemeClr val="accent3"/>
                </a:solidFill>
              </a:rPr>
              <a:t>// </a:t>
            </a:r>
            <a:r>
              <a:rPr lang="en-US" sz="1400" dirty="0" err="1">
                <a:solidFill>
                  <a:schemeClr val="accent3"/>
                </a:solidFill>
              </a:rPr>
              <a:t>Im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Konstruktor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initialisieren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 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[index];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(index &lt; 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sammlung.length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-1)); } 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chemeClr val="accent3"/>
                </a:solidFill>
              </a:rPr>
              <a:t>//remove() </a:t>
            </a:r>
            <a:r>
              <a:rPr lang="en-US" sz="1400" dirty="0" err="1">
                <a:solidFill>
                  <a:schemeClr val="accent3"/>
                </a:solidFill>
              </a:rPr>
              <a:t>nicht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hier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gezeigt</a:t>
            </a:r>
            <a:r>
              <a:rPr lang="en-US" sz="1400" dirty="0">
                <a:solidFill>
                  <a:schemeClr val="accent3"/>
                </a:solidFill>
              </a:rPr>
              <a:t>, muss </a:t>
            </a:r>
            <a:r>
              <a:rPr lang="en-US" sz="1400" dirty="0" err="1">
                <a:solidFill>
                  <a:schemeClr val="accent3"/>
                </a:solidFill>
              </a:rPr>
              <a:t>aber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implementiert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werden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haben sollten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sind Design Patterns wichtig?</a:t>
            </a:r>
          </a:p>
          <a:p>
            <a:r>
              <a:rPr lang="de-DE" dirty="0"/>
              <a:t>Was sind folgende Pattern und wie realisiere ich sie?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Was verbessern Design Patterns und wie sind sie klassifiziert?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Design Patterns. Elements of Reusable Object-Oriented Software, </a:t>
            </a: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r>
              <a:rPr lang="en-US" dirty="0"/>
              <a:t>, Addison Wesley, 1995.</a:t>
            </a:r>
          </a:p>
          <a:p>
            <a:r>
              <a:rPr lang="en-US" i="1" dirty="0"/>
              <a:t>Design Patterns Explained: A New Perspective on Object-Oriented Design</a:t>
            </a:r>
            <a:r>
              <a:rPr lang="en-US" dirty="0"/>
              <a:t>, Alan </a:t>
            </a:r>
            <a:r>
              <a:rPr lang="en-US" dirty="0" err="1"/>
              <a:t>Shalloway</a:t>
            </a:r>
            <a:r>
              <a:rPr lang="en-US" dirty="0"/>
              <a:t>, James R. </a:t>
            </a:r>
            <a:r>
              <a:rPr lang="en-US" dirty="0" err="1"/>
              <a:t>Trott</a:t>
            </a:r>
            <a:r>
              <a:rPr lang="en-US" dirty="0"/>
              <a:t>, 2004.</a:t>
            </a:r>
          </a:p>
          <a:p>
            <a:pPr lvl="1"/>
            <a:r>
              <a:rPr lang="en-US" i="1" dirty="0" err="1"/>
              <a:t>Benutzt</a:t>
            </a:r>
            <a:r>
              <a:rPr lang="en-US" i="1" dirty="0"/>
              <a:t> Java</a:t>
            </a:r>
          </a:p>
          <a:p>
            <a:pPr lvl="1"/>
            <a:r>
              <a:rPr lang="en-US" i="1" dirty="0" err="1"/>
              <a:t>Viele</a:t>
            </a:r>
            <a:r>
              <a:rPr lang="en-US" i="1" dirty="0"/>
              <a:t> </a:t>
            </a:r>
            <a:r>
              <a:rPr lang="en-US" i="1" dirty="0" err="1"/>
              <a:t>Beispiele</a:t>
            </a:r>
            <a:r>
              <a:rPr lang="en-US" i="1" dirty="0"/>
              <a:t> -&gt; </a:t>
            </a:r>
            <a:r>
              <a:rPr lang="en-US" i="1" dirty="0" err="1"/>
              <a:t>Lesenswert</a:t>
            </a:r>
            <a:r>
              <a:rPr lang="en-US" i="1" dirty="0"/>
              <a:t>! </a:t>
            </a:r>
          </a:p>
          <a:p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Diagramme</a:t>
            </a:r>
            <a:r>
              <a:rPr lang="en-US" dirty="0"/>
              <a:t>: Wikipedia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6146" name="Picture 2" descr="http://upload.wikimedia.org/wikipedia/en/7/78/Design_Patterns_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188640"/>
            <a:ext cx="1080120" cy="1350150"/>
          </a:xfrm>
          <a:prstGeom prst="rect">
            <a:avLst/>
          </a:prstGeom>
          <a:noFill/>
        </p:spPr>
      </p:pic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Front 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4" y="4221088"/>
            <a:ext cx="1219200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3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Anti-Patterns…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Kennenlernen von oft wiederkehrenden Implementierungsaufgaben</a:t>
            </a:r>
          </a:p>
          <a:p>
            <a:r>
              <a:rPr lang="de-DE" dirty="0"/>
              <a:t>Wichtiges „Handwerkszeug“ von Software-Entwicklern kennen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In Zukunft bei der Implementierung Wiederverwendung im Hinterkopf haben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, Interfaces, Vererbung, etc.)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0"/>
            <a:ext cx="4752528" cy="5127476"/>
          </a:xfrm>
        </p:spPr>
        <p:txBody>
          <a:bodyPr>
            <a:normAutofit/>
          </a:bodyPr>
          <a:lstStyle/>
          <a:p>
            <a:r>
              <a:rPr lang="de-DE" sz="2400" dirty="0"/>
              <a:t>Anti-Patterns bestehen aus:</a:t>
            </a:r>
          </a:p>
          <a:p>
            <a:pPr lvl="1"/>
            <a:r>
              <a:rPr lang="de-DE" sz="2000" dirty="0"/>
              <a:t>Nicht-optimalen Lösung</a:t>
            </a:r>
          </a:p>
          <a:p>
            <a:pPr lvl="1"/>
            <a:r>
              <a:rPr lang="de-DE" sz="2000" dirty="0"/>
              <a:t>Optimale / verbesserte Lösung</a:t>
            </a:r>
          </a:p>
          <a:p>
            <a:endParaRPr lang="de-DE" sz="2400" dirty="0"/>
          </a:p>
          <a:p>
            <a:r>
              <a:rPr lang="de-DE" sz="2400" dirty="0"/>
              <a:t>Beschreibung WIE und WARUM es zur nicht-optimalen Lösung kam</a:t>
            </a:r>
          </a:p>
          <a:p>
            <a:pPr lvl="1"/>
            <a:r>
              <a:rPr lang="de-DE" sz="2000" dirty="0"/>
              <a:t>Ursächliche Wirkketten</a:t>
            </a:r>
          </a:p>
          <a:p>
            <a:pPr lvl="1"/>
            <a:r>
              <a:rPr lang="de-DE" sz="2000" dirty="0"/>
              <a:t>Nach außen sichtbare Symptome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2567608" y="1628800"/>
            <a:ext cx="2448272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91744" y="2276872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711624" y="306896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Initiale</a:t>
            </a:r>
            <a:r>
              <a:rPr lang="en-US" dirty="0"/>
              <a:t> /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91744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711624" y="4365104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Symptome</a:t>
            </a:r>
            <a:r>
              <a:rPr lang="en-US" dirty="0"/>
              <a:t> / </a:t>
            </a:r>
            <a:r>
              <a:rPr lang="en-US" dirty="0" err="1"/>
              <a:t>Konsquenzen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91744" y="486916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711624" y="5661248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91744" y="2708920"/>
            <a:ext cx="2664296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4799856" y="2276872"/>
            <a:ext cx="1656184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3"/>
          </p:cNvCxnSpPr>
          <p:nvPr/>
        </p:nvCxnSpPr>
        <p:spPr>
          <a:xfrm flipV="1">
            <a:off x="4799856" y="2636912"/>
            <a:ext cx="1584176" cy="32763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799856" y="4653136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2" name="AutoShape 2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6" name="Picture 6" descr="http://www.sorenwinslow.com/PhotoGallery/Misc/AntiAn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11663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Symptome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diese</a:t>
            </a:r>
            <a:r>
              <a:rPr lang="en-US" sz="2800" dirty="0"/>
              <a:t> </a:t>
            </a:r>
            <a:r>
              <a:rPr lang="en-US" sz="2800" dirty="0" err="1"/>
              <a:t>Klasse</a:t>
            </a:r>
            <a:r>
              <a:rPr lang="en-US" sz="2800" dirty="0"/>
              <a:t> </a:t>
            </a:r>
            <a:r>
              <a:rPr lang="en-US" sz="2800" dirty="0" err="1"/>
              <a:t>eigentlich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?”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2800" dirty="0"/>
              <a:t>Designdokumente und Code sind bestenfalls entfernte Verwandte</a:t>
            </a:r>
          </a:p>
          <a:p>
            <a:r>
              <a:rPr lang="de-DE" sz="2800" dirty="0"/>
              <a:t>Fehlerrate steigt mit jeder neuen Version an</a:t>
            </a:r>
          </a:p>
          <a:p>
            <a:r>
              <a:rPr lang="de-DE" sz="2800" dirty="0"/>
              <a:t>„Wenn die Liste mehr als 100 Einträge hat, sinkt die Performance in den Keller.“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/>
              <a:t>„Diese Klasse ist das Herzstück unserer Architektur.“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5" name="Picture 2" descr="http://images.wikia.com/godzilla/images/d/db/THEBL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638942"/>
            <a:ext cx="6387108" cy="359837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4871865" y="476673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TheBlob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326"/>
              </p:ext>
            </p:extLst>
          </p:nvPr>
        </p:nvGraphicFramePr>
        <p:xfrm>
          <a:off x="2063552" y="1484784"/>
          <a:ext cx="828092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Blob</a:t>
                      </a:r>
                      <a:r>
                        <a:rPr lang="en-US" dirty="0"/>
                        <a:t> – Anti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Eile, Faulheit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Winnebago and The God Class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Symptome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</a:t>
                      </a:r>
                      <a:r>
                        <a:rPr lang="de-DE" baseline="0" noProof="0" dirty="0"/>
                        <a:t> mit sehr vielen Methoden.</a:t>
                      </a:r>
                    </a:p>
                    <a:p>
                      <a:r>
                        <a:rPr lang="de-DE" noProof="0" dirty="0"/>
                        <a:t>Methoden und</a:t>
                      </a:r>
                      <a:r>
                        <a:rPr lang="de-DE" baseline="0" noProof="0" dirty="0"/>
                        <a:t> Klassen mit sehr unterschiedlichen Funktionen.</a:t>
                      </a:r>
                    </a:p>
                    <a:p>
                      <a:r>
                        <a:rPr lang="de-DE" baseline="0" noProof="0" dirty="0"/>
                        <a:t>Verbindung mit sehr vielen anderen Klassen, die jeweils wenige Methoden haben.</a:t>
                      </a:r>
                    </a:p>
                    <a:p>
                      <a:r>
                        <a:rPr lang="de-DE" baseline="0" noProof="0" dirty="0"/>
                        <a:t>Klasse zu komplex für Testen und Wiederverwendung.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Refaktorisierung</a:t>
                      </a:r>
                      <a:r>
                        <a:rPr lang="de-DE" baseline="0" noProof="0" dirty="0"/>
                        <a:t> der Klasse anhand Verantwortlichkeiten.</a:t>
                      </a:r>
                    </a:p>
                    <a:p>
                      <a:r>
                        <a:rPr lang="de-DE" baseline="0" noProof="0" dirty="0"/>
                        <a:t>Ähnliche Attribute/Methoden identifizieren und kapseln.</a:t>
                      </a:r>
                    </a:p>
                    <a:p>
                      <a:r>
                        <a:rPr lang="de-DE" baseline="0" noProof="0" dirty="0"/>
                        <a:t>Methoden ggfs. verlagern in bereits existierende Klassen.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Performanceeinbußen.</a:t>
                      </a:r>
                    </a:p>
                    <a:p>
                      <a:r>
                        <a:rPr lang="de-DE" noProof="0" dirty="0"/>
                        <a:t>Schlechte</a:t>
                      </a:r>
                      <a:r>
                        <a:rPr lang="de-DE" baseline="0" noProof="0" dirty="0"/>
                        <a:t> </a:t>
                      </a:r>
                      <a:r>
                        <a:rPr lang="de-DE" noProof="0" dirty="0"/>
                        <a:t>Wartbarkeit.</a:t>
                      </a:r>
                    </a:p>
                    <a:p>
                      <a:r>
                        <a:rPr lang="de-DE" noProof="0" dirty="0"/>
                        <a:t>Kaum Wiederverwendbarkeit der Funktionen.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2706" name="Picture 2" descr="G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116632"/>
            <a:ext cx="2088232" cy="1611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772816"/>
            <a:ext cx="1872208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365104"/>
            <a:ext cx="187220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7" name="Gerade Verbindung mit Pfeil 16"/>
          <p:cNvCxnSpPr>
            <a:stCxn id="10" idx="3"/>
          </p:cNvCxnSpPr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1"/>
            <a:endCxn id="8" idx="3"/>
          </p:cNvCxnSpPr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zusammenhängende</a:t>
            </a:r>
            <a:r>
              <a:rPr lang="en-US" dirty="0"/>
              <a:t> Attribute und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Blop</a:t>
            </a:r>
            <a:r>
              <a:rPr lang="en-US" dirty="0"/>
              <a:t> / God Class und </a:t>
            </a:r>
            <a:r>
              <a:rPr lang="en-US" dirty="0" err="1"/>
              <a:t>gruppiere</a:t>
            </a:r>
            <a:r>
              <a:rPr lang="en-US" dirty="0"/>
              <a:t> </a:t>
            </a:r>
            <a:r>
              <a:rPr lang="en-US" dirty="0" err="1"/>
              <a:t>diese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Gruppen</a:t>
            </a:r>
            <a:r>
              <a:rPr lang="en-US" dirty="0"/>
              <a:t> in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umgebene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628800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221088"/>
            <a:ext cx="2016224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15880" y="3473450"/>
            <a:ext cx="2016224" cy="7239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15880" y="4768850"/>
            <a:ext cx="2016224" cy="34925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015880" y="4221088"/>
            <a:ext cx="2016224" cy="5287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015880" y="5476875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015880" y="5858221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7" idx="3"/>
          </p:cNvCxnSpPr>
          <p:nvPr/>
        </p:nvCxnSpPr>
        <p:spPr>
          <a:xfrm flipV="1">
            <a:off x="7032104" y="3212976"/>
            <a:ext cx="792088" cy="62242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032104" y="3284984"/>
            <a:ext cx="792088" cy="17025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32104" y="4509120"/>
            <a:ext cx="792088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032104" y="5085184"/>
            <a:ext cx="792088" cy="5040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032104" y="5157192"/>
            <a:ext cx="792088" cy="7920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836712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196752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450912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869160"/>
            <a:ext cx="201622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22322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032104" y="4653136"/>
            <a:ext cx="80887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824192" y="2852936"/>
            <a:ext cx="201622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824192" y="5589240"/>
            <a:ext cx="2016224" cy="121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3512" y="314096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dirty="0" err="1"/>
              <a:t>Fernkopplungen</a:t>
            </a:r>
            <a:r>
              <a:rPr lang="en-US" dirty="0"/>
              <a:t> und </a:t>
            </a:r>
            <a:r>
              <a:rPr lang="en-US" dirty="0" err="1"/>
              <a:t>indirekte</a:t>
            </a:r>
            <a:r>
              <a:rPr lang="en-US" dirty="0"/>
              <a:t> </a:t>
            </a:r>
            <a:r>
              <a:rPr lang="en-US" dirty="0" err="1"/>
              <a:t>Verbindungen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Blob / God Class </a:t>
            </a:r>
            <a:r>
              <a:rPr lang="en-US" dirty="0" err="1"/>
              <a:t>trennen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umgebenen</a:t>
            </a:r>
            <a:r>
              <a:rPr lang="en-US" dirty="0"/>
              <a:t> Klassen </a:t>
            </a:r>
            <a:r>
              <a:rPr lang="en-US" dirty="0" err="1"/>
              <a:t>verbinden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7176120" y="2132856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76120" y="2132856"/>
            <a:ext cx="43204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3"/>
          </p:cNvCxnSpPr>
          <p:nvPr/>
        </p:nvCxnSpPr>
        <p:spPr>
          <a:xfrm>
            <a:off x="9840416" y="522920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0200456" y="2060848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9840416" y="2060848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Anti-Pattern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Lava Flow (Dead Code)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7475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1628801"/>
            <a:ext cx="4464496" cy="2592529"/>
          </a:xfrm>
          <a:prstGeom prst="rect">
            <a:avLst/>
          </a:prstGeom>
          <a:noFill/>
        </p:spPr>
      </p:pic>
      <p:pic>
        <p:nvPicPr>
          <p:cNvPr id="74758" name="Picture 6" descr="http://sourcemaking.com/files/sm/images/spage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3" y="4149080"/>
            <a:ext cx="3112021" cy="2064918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337176" y="4149081"/>
            <a:ext cx="4330824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Spaghetti Code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81922" name="Picture 2" descr="AntiPatterns: The Survival 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1988841"/>
            <a:ext cx="1971675" cy="2571751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2639617" y="2276872"/>
            <a:ext cx="555626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 err="1"/>
              <a:t>AntiPatterns</a:t>
            </a:r>
            <a:r>
              <a:rPr lang="en-US" sz="3200" dirty="0"/>
              <a:t>: The Survival Guide</a:t>
            </a:r>
          </a:p>
          <a:p>
            <a:endParaRPr lang="en-US" dirty="0"/>
          </a:p>
          <a:p>
            <a:r>
              <a:rPr lang="en-US" dirty="0"/>
              <a:t>Only available as online PDF:</a:t>
            </a:r>
          </a:p>
          <a:p>
            <a:r>
              <a:rPr lang="en-US" dirty="0"/>
              <a:t>http://sourcemaking.com/antipatterns-book</a:t>
            </a:r>
          </a:p>
        </p:txBody>
      </p:sp>
      <p:sp>
        <p:nvSpPr>
          <p:cNvPr id="8" name="Rechteck 7"/>
          <p:cNvSpPr/>
          <p:nvPr/>
        </p:nvSpPr>
        <p:spPr>
          <a:xfrm>
            <a:off x="2783632" y="5085184"/>
            <a:ext cx="30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http://www.antipatterns.com/</a:t>
            </a:r>
          </a:p>
        </p:txBody>
      </p:sp>
      <p:pic>
        <p:nvPicPr>
          <p:cNvPr id="81924" name="Picture 4" descr="http://www.antipatterns.com/images/2small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193" y="4221088"/>
            <a:ext cx="1438275" cy="1933576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2711624" y="4437113"/>
            <a:ext cx="3737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Find more in the web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1178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Warum Design Pattern?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sind Patterns (Muster)?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r>
              <a:rPr lang="en-US" dirty="0"/>
              <a:t>“Each pattern is a three-part rule, which expresses a relation between a certain </a:t>
            </a:r>
            <a:r>
              <a:rPr lang="en-US" i="1" dirty="0">
                <a:solidFill>
                  <a:srgbClr val="FF0000"/>
                </a:solidFill>
              </a:rPr>
              <a:t>context</a:t>
            </a:r>
            <a:r>
              <a:rPr lang="en-US" i="1" dirty="0"/>
              <a:t>, a </a:t>
            </a:r>
            <a:r>
              <a:rPr lang="en-US" i="1" dirty="0">
                <a:solidFill>
                  <a:srgbClr val="FF0000"/>
                </a:solidFill>
              </a:rPr>
              <a:t>problem</a:t>
            </a:r>
            <a:r>
              <a:rPr lang="en-US" i="1" dirty="0"/>
              <a:t> and a </a:t>
            </a:r>
            <a:r>
              <a:rPr lang="en-US" i="1" dirty="0">
                <a:solidFill>
                  <a:srgbClr val="FF0000"/>
                </a:solidFill>
              </a:rPr>
              <a:t>solution</a:t>
            </a:r>
            <a:r>
              <a:rPr lang="en-US" i="1" dirty="0"/>
              <a:t>.” </a:t>
            </a:r>
          </a:p>
          <a:p>
            <a:endParaRPr lang="en-US" dirty="0"/>
          </a:p>
          <a:p>
            <a:r>
              <a:rPr lang="en-US" dirty="0"/>
              <a:t>Die Definition </a:t>
            </a:r>
            <a:r>
              <a:rPr lang="en-US" dirty="0" err="1"/>
              <a:t>eines</a:t>
            </a:r>
            <a:r>
              <a:rPr lang="en-US" dirty="0"/>
              <a:t> Pattern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: “A</a:t>
            </a:r>
            <a:r>
              <a:rPr lang="en-US" i="1" dirty="0"/>
              <a:t> solution </a:t>
            </a:r>
            <a:r>
              <a:rPr lang="en-US" dirty="0"/>
              <a:t>to a</a:t>
            </a:r>
            <a:r>
              <a:rPr lang="en-US" i="1" dirty="0"/>
              <a:t> problem </a:t>
            </a:r>
            <a:r>
              <a:rPr lang="en-US" dirty="0"/>
              <a:t>in a </a:t>
            </a:r>
            <a:r>
              <a:rPr lang="en-US" i="1" dirty="0"/>
              <a:t>context.</a:t>
            </a:r>
            <a:r>
              <a:rPr lang="en-US" dirty="0"/>
              <a:t>”</a:t>
            </a:r>
            <a:r>
              <a:rPr lang="en-US" i="1" dirty="0"/>
              <a:t> </a:t>
            </a:r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– Christopher Alexander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Patterns benutzen?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Gemeinsame Sprache für Entwickler</a:t>
            </a:r>
          </a:p>
          <a:p>
            <a:pPr lvl="1"/>
            <a:r>
              <a:rPr lang="de-DE" dirty="0"/>
              <a:t>Verbessert Kommunikation</a:t>
            </a:r>
          </a:p>
          <a:p>
            <a:pPr lvl="1"/>
            <a:r>
              <a:rPr lang="de-DE" dirty="0"/>
              <a:t>Beugt Missverständnisse vor</a:t>
            </a:r>
          </a:p>
          <a:p>
            <a:r>
              <a:rPr lang="de-DE" dirty="0"/>
              <a:t>Lernen aus Erfahrung</a:t>
            </a:r>
          </a:p>
          <a:p>
            <a:pPr lvl="1"/>
            <a:r>
              <a:rPr lang="de-DE" dirty="0"/>
              <a:t>Ein guter Designer / Entwickler werden ist schwer</a:t>
            </a:r>
          </a:p>
          <a:p>
            <a:pPr lvl="2"/>
            <a:r>
              <a:rPr lang="de-DE" dirty="0"/>
              <a:t>Gute Designs kennen / verstehen ist der erste Schritt</a:t>
            </a:r>
          </a:p>
          <a:p>
            <a:pPr lvl="1"/>
            <a:r>
              <a:rPr lang="de-DE" dirty="0"/>
              <a:t>Erprobte Lösungen für wiederkehrende Probleme</a:t>
            </a:r>
          </a:p>
          <a:p>
            <a:pPr lvl="2"/>
            <a:r>
              <a:rPr lang="de-DE" dirty="0"/>
              <a:t>Durch Wiederverwendung wird man produktiver</a:t>
            </a:r>
          </a:p>
          <a:p>
            <a:pPr lvl="2"/>
            <a:r>
              <a:rPr lang="de-DE" dirty="0"/>
              <a:t>Eigene Software wird selbst flexibler und wiederverwendbarer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Zusammenhang Patterns und OOP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Fundamentale OOP-Design-Prinzipien:</a:t>
            </a:r>
          </a:p>
          <a:p>
            <a:pPr lvl="1"/>
            <a:r>
              <a:rPr lang="de-DE" dirty="0"/>
              <a:t>Patterns folgen Design-Zielen</a:t>
            </a:r>
          </a:p>
          <a:p>
            <a:pPr lvl="2"/>
            <a:r>
              <a:rPr lang="de-DE" dirty="0"/>
              <a:t>Modularität, Explizite Interfaces, Information </a:t>
            </a:r>
            <a:r>
              <a:rPr lang="de-DE" dirty="0" err="1"/>
              <a:t>Hiding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Patterns entstehen aus OOP Design-Prinzipien</a:t>
            </a:r>
          </a:p>
          <a:p>
            <a:pPr lvl="2"/>
            <a:r>
              <a:rPr lang="de-DE" dirty="0"/>
              <a:t>Design nach Schnittstellen</a:t>
            </a:r>
          </a:p>
          <a:p>
            <a:pPr lvl="2"/>
            <a:r>
              <a:rPr lang="de-DE" dirty="0"/>
              <a:t>Favorisiere Komposition über Vererbung</a:t>
            </a:r>
          </a:p>
          <a:p>
            <a:pPr lvl="2"/>
            <a:r>
              <a:rPr lang="de-DE" dirty="0"/>
              <a:t>Finde Variabilität und kapsele sie</a:t>
            </a:r>
          </a:p>
          <a:p>
            <a:pPr lvl="1"/>
            <a:r>
              <a:rPr lang="de-DE" dirty="0"/>
              <a:t>Patterns werden entdeckt und nicht erfunden</a:t>
            </a:r>
          </a:p>
          <a:p>
            <a:pPr lvl="2"/>
            <a:r>
              <a:rPr lang="de-DE" dirty="0"/>
              <a:t>„Best  Practice“ von erfahrenen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2433</Words>
  <Application>Microsoft Office PowerPoint</Application>
  <PresentationFormat>Breitbild</PresentationFormat>
  <Paragraphs>709</Paragraphs>
  <Slides>59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2" baseType="lpstr">
      <vt:lpstr>Arial</vt:lpstr>
      <vt:lpstr>Calibri</vt:lpstr>
      <vt:lpstr>vorlage_Design1</vt:lpstr>
      <vt:lpstr>PowerPoint-Präsentation</vt:lpstr>
      <vt:lpstr>PowerPoint-Präsentation</vt:lpstr>
      <vt:lpstr>Einordnung</vt:lpstr>
      <vt:lpstr>Inhalt</vt:lpstr>
      <vt:lpstr>Lernziele</vt:lpstr>
      <vt:lpstr>PowerPoint-Präsentation</vt:lpstr>
      <vt:lpstr>Was sind Patterns (Muster)?</vt:lpstr>
      <vt:lpstr>Warum Patterns benutzen?</vt:lpstr>
      <vt:lpstr>Zusammenhang Patterns und OOP</vt:lpstr>
      <vt:lpstr>Gang of Four (GoF) Design Patterns</vt:lpstr>
      <vt:lpstr>Klassifikation I</vt:lpstr>
      <vt:lpstr>Klassifikation II</vt:lpstr>
      <vt:lpstr>Beschreibung eines Patterns I</vt:lpstr>
      <vt:lpstr>Beschreibung eines Patterns II</vt:lpstr>
      <vt:lpstr>PowerPoint-Präsentation</vt:lpstr>
      <vt:lpstr>PowerPoint-Präsentation</vt:lpstr>
      <vt:lpstr>Adapter – Structural Pattern I</vt:lpstr>
      <vt:lpstr>Adapter – Structural Pattern II</vt:lpstr>
      <vt:lpstr>Adapter – Structural Pattern III</vt:lpstr>
      <vt:lpstr>Adapter – Structural Pattern IV</vt:lpstr>
      <vt:lpstr>Adapter – Structural Pattern V</vt:lpstr>
      <vt:lpstr>Adapter – Structural Pattern VI</vt:lpstr>
      <vt:lpstr>Aufgabe</vt:lpstr>
      <vt:lpstr>Adapter – Structural Pattern VII</vt:lpstr>
      <vt:lpstr>Adapter – Structural Pattern VII</vt:lpstr>
      <vt:lpstr>Aufgabe</vt:lpstr>
      <vt:lpstr>Lösung 1: Vererbung</vt:lpstr>
      <vt:lpstr>Decorator – Structural Pattern I</vt:lpstr>
      <vt:lpstr>Decorator – Structural Pattern II</vt:lpstr>
      <vt:lpstr>Bessere Lösung: Decorator Pattern</vt:lpstr>
      <vt:lpstr>Aufgabe</vt:lpstr>
      <vt:lpstr>Decorator – Structural Pattern IV</vt:lpstr>
      <vt:lpstr>Decorator in Java</vt:lpstr>
      <vt:lpstr>Observer – Behavioral Pattern I</vt:lpstr>
      <vt:lpstr>Observer – Behavioral Pattern II</vt:lpstr>
      <vt:lpstr>Observer – Behavioral Pattern III</vt:lpstr>
      <vt:lpstr>Observer – Behavioral Pattern IV</vt:lpstr>
      <vt:lpstr>Aufgabe</vt:lpstr>
      <vt:lpstr>Observer – Behavioral Pattern V</vt:lpstr>
      <vt:lpstr>Visitor – Behavioral Pattern</vt:lpstr>
      <vt:lpstr>Visitor – Behavioral Pattern II</vt:lpstr>
      <vt:lpstr>Visitor – Behavioral Pattern III</vt:lpstr>
      <vt:lpstr>Aufgabe</vt:lpstr>
      <vt:lpstr>Iterator – Behavioral Pattern I</vt:lpstr>
      <vt:lpstr>Iterator – Behavioral Pattern II</vt:lpstr>
      <vt:lpstr>Iterator – Behavioral Pattern III</vt:lpstr>
      <vt:lpstr>Was Sie mitgenommen haben sollten</vt:lpstr>
      <vt:lpstr>Literatur</vt:lpstr>
      <vt:lpstr>PowerPoint-Präsentation</vt:lpstr>
      <vt:lpstr>Anti-Patterns</vt:lpstr>
      <vt:lpstr>Beispiele für Symptome</vt:lpstr>
      <vt:lpstr>PowerPoint-Präsentation</vt:lpstr>
      <vt:lpstr>The Blob I</vt:lpstr>
      <vt:lpstr>The Blob II</vt:lpstr>
      <vt:lpstr>Aufgabe</vt:lpstr>
      <vt:lpstr>The Blob III</vt:lpstr>
      <vt:lpstr>The Blob III</vt:lpstr>
      <vt:lpstr>Weitere Anti-Pattern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1244</cp:revision>
  <dcterms:modified xsi:type="dcterms:W3CDTF">2019-10-08T12:57:39Z</dcterms:modified>
</cp:coreProperties>
</file>