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4"/>
  </p:notesMasterIdLst>
  <p:handoutMasterIdLst>
    <p:handoutMasterId r:id="rId125"/>
  </p:handoutMasterIdLst>
  <p:sldIdLst>
    <p:sldId id="256" r:id="rId2"/>
    <p:sldId id="315" r:id="rId3"/>
    <p:sldId id="314" r:id="rId4"/>
    <p:sldId id="317" r:id="rId5"/>
    <p:sldId id="257" r:id="rId6"/>
    <p:sldId id="323" r:id="rId7"/>
    <p:sldId id="319" r:id="rId8"/>
    <p:sldId id="324" r:id="rId9"/>
    <p:sldId id="355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56" r:id="rId25"/>
    <p:sldId id="339" r:id="rId26"/>
    <p:sldId id="340" r:id="rId27"/>
    <p:sldId id="341" r:id="rId28"/>
    <p:sldId id="342" r:id="rId29"/>
    <p:sldId id="343" r:id="rId30"/>
    <p:sldId id="344" r:id="rId31"/>
    <p:sldId id="273" r:id="rId32"/>
    <p:sldId id="357" r:id="rId33"/>
    <p:sldId id="358" r:id="rId34"/>
    <p:sldId id="359" r:id="rId35"/>
    <p:sldId id="360" r:id="rId36"/>
    <p:sldId id="361" r:id="rId37"/>
    <p:sldId id="362" r:id="rId38"/>
    <p:sldId id="363" r:id="rId39"/>
    <p:sldId id="378" r:id="rId40"/>
    <p:sldId id="364" r:id="rId41"/>
    <p:sldId id="365" r:id="rId42"/>
    <p:sldId id="366" r:id="rId43"/>
    <p:sldId id="367" r:id="rId44"/>
    <p:sldId id="368" r:id="rId45"/>
    <p:sldId id="369" r:id="rId46"/>
    <p:sldId id="370" r:id="rId47"/>
    <p:sldId id="371" r:id="rId48"/>
    <p:sldId id="372" r:id="rId49"/>
    <p:sldId id="264" r:id="rId50"/>
    <p:sldId id="266" r:id="rId51"/>
    <p:sldId id="269" r:id="rId52"/>
    <p:sldId id="373" r:id="rId53"/>
    <p:sldId id="267" r:id="rId54"/>
    <p:sldId id="268" r:id="rId55"/>
    <p:sldId id="270" r:id="rId56"/>
    <p:sldId id="320" r:id="rId57"/>
    <p:sldId id="271" r:id="rId58"/>
    <p:sldId id="272" r:id="rId59"/>
    <p:sldId id="303" r:id="rId60"/>
    <p:sldId id="374" r:id="rId61"/>
    <p:sldId id="375" r:id="rId62"/>
    <p:sldId id="376" r:id="rId63"/>
    <p:sldId id="377" r:id="rId64"/>
    <p:sldId id="274" r:id="rId65"/>
    <p:sldId id="321" r:id="rId66"/>
    <p:sldId id="277" r:id="rId67"/>
    <p:sldId id="279" r:id="rId68"/>
    <p:sldId id="278" r:id="rId69"/>
    <p:sldId id="280" r:id="rId70"/>
    <p:sldId id="281" r:id="rId71"/>
    <p:sldId id="282" r:id="rId72"/>
    <p:sldId id="283" r:id="rId73"/>
    <p:sldId id="284" r:id="rId74"/>
    <p:sldId id="285" r:id="rId75"/>
    <p:sldId id="286" r:id="rId76"/>
    <p:sldId id="287" r:id="rId77"/>
    <p:sldId id="289" r:id="rId78"/>
    <p:sldId id="379" r:id="rId79"/>
    <p:sldId id="380" r:id="rId80"/>
    <p:sldId id="290" r:id="rId81"/>
    <p:sldId id="308" r:id="rId82"/>
    <p:sldId id="291" r:id="rId83"/>
    <p:sldId id="310" r:id="rId84"/>
    <p:sldId id="292" r:id="rId85"/>
    <p:sldId id="309" r:id="rId86"/>
    <p:sldId id="293" r:id="rId87"/>
    <p:sldId id="294" r:id="rId88"/>
    <p:sldId id="311" r:id="rId89"/>
    <p:sldId id="295" r:id="rId90"/>
    <p:sldId id="312" r:id="rId91"/>
    <p:sldId id="296" r:id="rId92"/>
    <p:sldId id="297" r:id="rId93"/>
    <p:sldId id="313" r:id="rId94"/>
    <p:sldId id="298" r:id="rId95"/>
    <p:sldId id="299" r:id="rId96"/>
    <p:sldId id="300" r:id="rId97"/>
    <p:sldId id="301" r:id="rId98"/>
    <p:sldId id="381" r:id="rId99"/>
    <p:sldId id="382" r:id="rId100"/>
    <p:sldId id="383" r:id="rId101"/>
    <p:sldId id="384" r:id="rId102"/>
    <p:sldId id="385" r:id="rId103"/>
    <p:sldId id="386" r:id="rId104"/>
    <p:sldId id="387" r:id="rId105"/>
    <p:sldId id="388" r:id="rId106"/>
    <p:sldId id="389" r:id="rId107"/>
    <p:sldId id="390" r:id="rId108"/>
    <p:sldId id="391" r:id="rId109"/>
    <p:sldId id="392" r:id="rId110"/>
    <p:sldId id="393" r:id="rId111"/>
    <p:sldId id="399" r:id="rId112"/>
    <p:sldId id="400" r:id="rId113"/>
    <p:sldId id="401" r:id="rId114"/>
    <p:sldId id="402" r:id="rId115"/>
    <p:sldId id="403" r:id="rId116"/>
    <p:sldId id="404" r:id="rId117"/>
    <p:sldId id="405" r:id="rId118"/>
    <p:sldId id="394" r:id="rId119"/>
    <p:sldId id="395" r:id="rId120"/>
    <p:sldId id="396" r:id="rId121"/>
    <p:sldId id="397" r:id="rId122"/>
    <p:sldId id="398" r:id="rId1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87827" autoAdjust="0"/>
  </p:normalViewPr>
  <p:slideViewPr>
    <p:cSldViewPr>
      <p:cViewPr varScale="1">
        <p:scale>
          <a:sx n="103" d="100"/>
          <a:sy n="103" d="100"/>
        </p:scale>
        <p:origin x="114" y="228"/>
      </p:cViewPr>
      <p:guideLst>
        <p:guide orient="horz" pos="279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notesMaster" Target="notesMasters/notesMaster1.xml"/><Relationship Id="rId129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686F0-9E9E-4080-9D43-D194CBFA39C9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9F50E-0695-48A5-9EF4-084ABD94E63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53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C887F-5EC8-4B8C-959B-9E68EA0585CE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D7C2A-0750-4EF6-91FA-B51C82CEF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133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Augenscheinvalidität</a:t>
            </a:r>
            <a:r>
              <a:rPr lang="en-US" dirty="0" smtClean="0"/>
              <a:t>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onvergente</a:t>
            </a:r>
            <a:r>
              <a:rPr lang="en-US" dirty="0" smtClean="0"/>
              <a:t>/ </a:t>
            </a:r>
            <a:r>
              <a:rPr lang="en-US" dirty="0" err="1" smtClean="0"/>
              <a:t>diskriminante</a:t>
            </a:r>
            <a:r>
              <a:rPr lang="en-US" dirty="0" smtClean="0"/>
              <a:t> </a:t>
            </a:r>
            <a:r>
              <a:rPr lang="en-US" dirty="0" err="1" smtClean="0"/>
              <a:t>Validität</a:t>
            </a:r>
            <a:r>
              <a:rPr lang="en-US" dirty="0" smtClean="0"/>
              <a:t>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Kriteriumsvalidität</a:t>
            </a:r>
            <a:r>
              <a:rPr lang="en-US" dirty="0" smtClean="0"/>
              <a:t>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Inhaltsvalidität</a:t>
            </a:r>
            <a:r>
              <a:rPr lang="en-US" dirty="0" smtClean="0"/>
              <a:t>…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7C2A-0750-4EF6-91FA-B51C82CEFC9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625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Woher weiß ich, ob es Ausreißer</a:t>
            </a:r>
            <a:r>
              <a:rPr lang="de-DE" baseline="0" dirty="0" smtClean="0"/>
              <a:t> gibt oder Verteilung asymmetrisch ist?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39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63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Tafelbild</a:t>
            </a:r>
            <a:r>
              <a:rPr lang="en-US" dirty="0" smtClean="0"/>
              <a:t>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10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Bei kleinerem Konfidenzintervall wird Präzision erhöht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7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Für stochastische</a:t>
            </a:r>
            <a:r>
              <a:rPr lang="en-US" baseline="0" smtClean="0"/>
              <a:t> Methoden ist Signifikanzniveau wichtig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52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wie wahrscheinlich ist das beobachtete Ergebnis, wenn die Nullhypothese korrekt ist?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96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21B33-D36E-47B9-9BDC-27194CF4D997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48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7C2A-0750-4EF6-91FA-B51C82CEFC93}" type="slidenum">
              <a:rPr lang="de-DE" smtClean="0"/>
              <a:t>91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700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50A78792-2531-4474-A0C0-A2C8381BBE25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71" y="6343706"/>
            <a:ext cx="1553983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7905763" y="2285993"/>
            <a:ext cx="4127500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4022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615518" y="285728"/>
            <a:ext cx="10972801" cy="1143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ln>
                  <a:noFill/>
                </a:ln>
                <a:solidFill>
                  <a:schemeClr val="tx1"/>
                </a:solidFill>
              </a:rPr>
              <a:t>Lernziele</a:t>
            </a:r>
            <a:endParaRPr lang="en-US" sz="44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44C87097-FEC3-472A-ABCC-61E517642E41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7905763" y="2285993"/>
            <a:ext cx="4127500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3868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966F1707-C9EF-406C-BEA4-A8772732FE19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71" y="6343706"/>
            <a:ext cx="1553983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11106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12192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0DBB-A787-4B8C-99D4-7B864465938B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FINEnglish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0459" y="142852"/>
            <a:ext cx="11819141" cy="1455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12192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0DBB-A787-4B8C-99D4-7B864465938B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Lernziele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C957391D-938E-4CF2-965C-71EA4527198C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7905763" y="2285993"/>
            <a:ext cx="412750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5AE462B9-6A30-47CA-976A-BF529C4025E0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5AE462B9-6A30-47CA-976A-BF529C4025E0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12192000" cy="2786058"/>
          </a:xfrm>
          <a:prstGeom prst="rect">
            <a:avLst/>
          </a:prstGeom>
          <a:solidFill>
            <a:srgbClr val="F292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4071942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CC276E-76C6-4264-ADA8-430C1E9AE626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8286765" y="428604"/>
            <a:ext cx="3524275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73485" y="228600"/>
            <a:ext cx="3498849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33758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22.10.2019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22.10.2019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22.10.2019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sp>
        <p:nvSpPr>
          <p:cNvPr id="12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 smtClean="0"/>
              <a:t>Software Engineering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Basics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22.10.2019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solidFill>
                  <a:srgbClr val="AB9DDB"/>
                </a:solidFill>
              </a:defRPr>
            </a:lvl1pPr>
            <a:lvl2pPr marL="457200" indent="0">
              <a:buNone/>
              <a:defRPr sz="2400">
                <a:solidFill>
                  <a:srgbClr val="AB9DDB"/>
                </a:solidFill>
              </a:defRPr>
            </a:lvl2pPr>
            <a:lvl3pPr marL="914400" indent="0">
              <a:buNone/>
              <a:defRPr sz="2000">
                <a:solidFill>
                  <a:srgbClr val="AB9DDB"/>
                </a:solidFill>
              </a:defRPr>
            </a:lvl3pPr>
            <a:lvl4pPr marL="1371600" indent="0">
              <a:buNone/>
              <a:defRPr sz="1800">
                <a:solidFill>
                  <a:srgbClr val="AB9DDB"/>
                </a:solidFill>
              </a:defRPr>
            </a:lvl4pPr>
            <a:lvl5pPr marL="1828800" indent="0">
              <a:buNone/>
              <a:defRPr sz="1800">
                <a:solidFill>
                  <a:srgbClr val="AB9DDB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15034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22.10.2019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160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416051" y="-100013"/>
            <a:ext cx="9251949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>
              <a:solidFill>
                <a:srgbClr val="AB9DDB"/>
              </a:solidFill>
            </a:endParaRP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1930325"/>
            <a:ext cx="9145016" cy="1143000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22.10.2019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5819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8693408" y="3573016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22.10.2019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529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 hasCustomPrompt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</a:t>
            </a:r>
            <a:r>
              <a:rPr lang="de-DE" dirty="0" err="1" smtClean="0"/>
              <a:t>Ebenepain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22.10.2019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4472" y="5348477"/>
            <a:ext cx="1342214" cy="11418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42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 hasCustomPrompt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</a:t>
            </a:r>
            <a:r>
              <a:rPr lang="de-DE" dirty="0" err="1" smtClean="0"/>
              <a:t>Ebenepain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22.10.2019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60496" y="4725144"/>
            <a:ext cx="9048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2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255574" y="6356351"/>
            <a:ext cx="1333509" cy="365125"/>
          </a:xfrm>
        </p:spPr>
        <p:txBody>
          <a:bodyPr/>
          <a:lstStyle/>
          <a:p>
            <a:fld id="{D7E08395-A5A9-411D-A3D3-851CF9301FD9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574" y="6356351"/>
            <a:ext cx="7078949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71" y="6343706"/>
            <a:ext cx="1553983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61435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66" r:id="rId9"/>
    <p:sldLayoutId id="2147483667" r:id="rId10"/>
    <p:sldLayoutId id="2147483668" r:id="rId11"/>
    <p:sldLayoutId id="2147483669" r:id="rId12"/>
    <p:sldLayoutId id="2147483660" r:id="rId13"/>
    <p:sldLayoutId id="2147483661" r:id="rId14"/>
    <p:sldLayoutId id="2147483664" r:id="rId15"/>
    <p:sldLayoutId id="2147483662" r:id="rId16"/>
    <p:sldLayoutId id="2147483663" r:id="rId17"/>
    <p:sldLayoutId id="2147483650" r:id="rId18"/>
    <p:sldLayoutId id="2147483651" r:id="rId19"/>
    <p:sldLayoutId id="2147483652" r:id="rId20"/>
    <p:sldLayoutId id="2147483653" r:id="rId21"/>
    <p:sldLayoutId id="2147483654" r:id="rId22"/>
    <p:sldLayoutId id="2147483655" r:id="rId23"/>
    <p:sldLayoutId id="2147483656" r:id="rId24"/>
    <p:sldLayoutId id="2147483657" r:id="rId25"/>
    <p:sldLayoutId id="2147483658" r:id="rId26"/>
    <p:sldLayoutId id="2147483659" r:id="rId2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hyperlink" Target="http://rtutorialseries.blogspot.de/" TargetMode="External"/><Relationship Id="rId1" Type="http://schemas.openxmlformats.org/officeDocument/2006/relationships/slideLayout" Target="../slideLayouts/slideLayout9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9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9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9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9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9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9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.org/publications/proceedings-template" TargetMode="External"/><Relationship Id="rId1" Type="http://schemas.openxmlformats.org/officeDocument/2006/relationships/slideLayout" Target="../slideLayouts/slideLayout9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6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gi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1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3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5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7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0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2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4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5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3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9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0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1.w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4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5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46.wm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49.w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5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52.w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53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56.w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40.bin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64.wmf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65.wmf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66.wmf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67.wmf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68.wmf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69.wmf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52.bin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59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81.wmf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8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Median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Value that is in the middle</a:t>
            </a:r>
          </a:p>
          <a:p>
            <a:r>
              <a:rPr lang="en-US" dirty="0" smtClean="0"/>
              <a:t>Robust against outliers</a:t>
            </a:r>
          </a:p>
          <a:p>
            <a:r>
              <a:rPr lang="en-US" dirty="0" smtClean="0"/>
              <a:t>R:</a:t>
            </a:r>
          </a:p>
          <a:p>
            <a:pPr lvl="1"/>
            <a:r>
              <a:rPr lang="en-US" dirty="0" smtClean="0"/>
              <a:t>median(</a:t>
            </a:r>
            <a:r>
              <a:rPr lang="en-US" dirty="0" err="1" smtClean="0"/>
              <a:t>rt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Even number of measurements:</a:t>
            </a:r>
          </a:p>
          <a:p>
            <a:pPr lvl="1"/>
            <a:r>
              <a:rPr lang="de-DE" dirty="0" err="1" smtClean="0"/>
              <a:t>Arithmetic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middle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endParaRPr lang="en-US" dirty="0" smtClean="0"/>
          </a:p>
          <a:p>
            <a:pPr lvl="1"/>
            <a:r>
              <a:rPr lang="en-US" dirty="0" smtClean="0"/>
              <a:t>Use one of the two middle values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15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Writing a Report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Literature</a:t>
            </a:r>
            <a:r>
              <a:rPr lang="de-DE" dirty="0" smtClean="0"/>
              <a:t>:</a:t>
            </a:r>
          </a:p>
          <a:p>
            <a:pPr lvl="1"/>
            <a:r>
              <a:rPr lang="de-DE" i="1" dirty="0"/>
              <a:t>Reporting Experiments in Software Engineering</a:t>
            </a:r>
            <a:r>
              <a:rPr lang="de-DE" dirty="0"/>
              <a:t>. Andreas </a:t>
            </a:r>
            <a:r>
              <a:rPr lang="de-DE" dirty="0" err="1"/>
              <a:t>Jedlitschka</a:t>
            </a:r>
            <a:r>
              <a:rPr lang="de-DE" dirty="0"/>
              <a:t>, Marcus </a:t>
            </a:r>
            <a:r>
              <a:rPr lang="de-DE" dirty="0" err="1"/>
              <a:t>Ciolkowski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Dietmar Pfahl. In </a:t>
            </a:r>
            <a:r>
              <a:rPr lang="en-US" dirty="0"/>
              <a:t>Shull, F., Singer, J., and </a:t>
            </a:r>
            <a:r>
              <a:rPr lang="en-US" dirty="0" err="1"/>
              <a:t>Sjøberg</a:t>
            </a:r>
            <a:r>
              <a:rPr lang="en-US" dirty="0"/>
              <a:t>, D.I. </a:t>
            </a:r>
            <a:r>
              <a:rPr lang="en-US" dirty="0" smtClean="0"/>
              <a:t>(</a:t>
            </a:r>
            <a:r>
              <a:rPr lang="en-US" dirty="0" err="1" smtClean="0"/>
              <a:t>Edtrs</a:t>
            </a:r>
            <a:r>
              <a:rPr lang="en-US" dirty="0" smtClean="0"/>
              <a:t>.): </a:t>
            </a:r>
            <a:r>
              <a:rPr lang="en-US" dirty="0"/>
              <a:t>Advanced Topics in Empirical Software Engineering, Springer, 2007.</a:t>
            </a:r>
            <a:endParaRPr lang="de-DE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endParaRPr lang="de-DE" dirty="0" smtClean="0"/>
          </a:p>
          <a:p>
            <a:r>
              <a:rPr lang="de-DE" dirty="0" err="1" smtClean="0"/>
              <a:t>Motivate</a:t>
            </a:r>
            <a:r>
              <a:rPr lang="de-DE" dirty="0" smtClean="0"/>
              <a:t> </a:t>
            </a:r>
            <a:r>
              <a:rPr lang="de-DE" dirty="0" err="1" smtClean="0"/>
              <a:t>reader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read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paper</a:t>
            </a:r>
            <a:endParaRPr lang="de-D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3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Background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Special </a:t>
            </a:r>
            <a:r>
              <a:rPr lang="de-DE" dirty="0" err="1" smtClean="0"/>
              <a:t>knowledge</a:t>
            </a:r>
            <a:r>
              <a:rPr lang="de-DE" dirty="0" smtClean="0"/>
              <a:t> on </a:t>
            </a:r>
            <a:r>
              <a:rPr lang="de-DE" dirty="0" err="1" smtClean="0"/>
              <a:t>area</a:t>
            </a:r>
            <a:r>
              <a:rPr lang="de-DE" dirty="0" smtClean="0"/>
              <a:t>, e.g., type </a:t>
            </a:r>
            <a:r>
              <a:rPr lang="de-DE" dirty="0" err="1" smtClean="0"/>
              <a:t>systems</a:t>
            </a:r>
            <a:r>
              <a:rPr lang="de-DE" dirty="0" smtClean="0"/>
              <a:t>,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comprehension</a:t>
            </a:r>
            <a:r>
              <a:rPr lang="de-DE" dirty="0" smtClean="0"/>
              <a:t>, </a:t>
            </a:r>
            <a:r>
              <a:rPr lang="de-DE" dirty="0" err="1" smtClean="0"/>
              <a:t>usability</a:t>
            </a:r>
            <a:r>
              <a:rPr lang="de-DE" dirty="0" smtClean="0"/>
              <a:t> </a:t>
            </a:r>
            <a:r>
              <a:rPr lang="de-DE" dirty="0" err="1" smtClean="0"/>
              <a:t>heuristics</a:t>
            </a:r>
            <a:endParaRPr lang="de-DE" dirty="0" smtClean="0"/>
          </a:p>
          <a:p>
            <a:r>
              <a:rPr lang="de-DE" dirty="0" err="1" smtClean="0"/>
              <a:t>Everything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common</a:t>
            </a:r>
            <a:r>
              <a:rPr lang="de-DE" dirty="0" smtClean="0"/>
              <a:t> </a:t>
            </a:r>
            <a:r>
              <a:rPr lang="de-DE" dirty="0" err="1" smtClean="0"/>
              <a:t>computer</a:t>
            </a:r>
            <a:r>
              <a:rPr lang="de-DE" dirty="0" smtClean="0"/>
              <a:t> </a:t>
            </a:r>
            <a:r>
              <a:rPr lang="de-DE" dirty="0" err="1" smtClean="0"/>
              <a:t>scientist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know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omit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45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Objective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goal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endParaRPr lang="de-DE" dirty="0" smtClean="0"/>
          </a:p>
          <a:p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goal</a:t>
            </a:r>
            <a:r>
              <a:rPr lang="de-DE" dirty="0" smtClean="0"/>
              <a:t> </a:t>
            </a:r>
            <a:r>
              <a:rPr lang="de-DE" dirty="0" err="1" smtClean="0"/>
              <a:t>come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/</a:t>
            </a:r>
            <a:r>
              <a:rPr lang="de-DE" dirty="0" err="1" smtClean="0"/>
              <a:t>hypotheses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5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Variables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Independent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dependent</a:t>
            </a:r>
            <a:r>
              <a:rPr lang="de-DE" dirty="0" smtClean="0"/>
              <a:t> variable, </a:t>
            </a:r>
            <a:r>
              <a:rPr lang="de-DE" dirty="0" err="1" smtClean="0"/>
              <a:t>including</a:t>
            </a:r>
            <a:r>
              <a:rPr lang="de-DE" dirty="0" smtClean="0"/>
              <a:t> </a:t>
            </a:r>
            <a:r>
              <a:rPr lang="de-DE" dirty="0" err="1" smtClean="0"/>
              <a:t>operationalization</a:t>
            </a:r>
            <a:endParaRPr lang="de-DE" dirty="0" smtClean="0"/>
          </a:p>
          <a:p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counfounding</a:t>
            </a:r>
            <a:r>
              <a:rPr lang="de-DE" dirty="0" smtClean="0"/>
              <a:t> </a:t>
            </a:r>
            <a:r>
              <a:rPr lang="de-DE" dirty="0" err="1" smtClean="0"/>
              <a:t>factors</a:t>
            </a:r>
            <a:r>
              <a:rPr lang="de-DE" dirty="0" smtClean="0"/>
              <a:t>, </a:t>
            </a:r>
            <a:r>
              <a:rPr lang="de-DE" dirty="0" err="1" smtClean="0"/>
              <a:t>including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5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Material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Source </a:t>
            </a:r>
            <a:r>
              <a:rPr lang="de-DE" dirty="0" err="1" smtClean="0"/>
              <a:t>code</a:t>
            </a:r>
            <a:endParaRPr lang="de-DE" dirty="0" smtClean="0"/>
          </a:p>
          <a:p>
            <a:r>
              <a:rPr lang="de-DE" dirty="0" smtClean="0"/>
              <a:t>Tools</a:t>
            </a:r>
          </a:p>
          <a:p>
            <a:r>
              <a:rPr lang="de-DE" dirty="0" err="1" smtClean="0"/>
              <a:t>Questionnaires</a:t>
            </a:r>
            <a:endParaRPr lang="de-DE" dirty="0" smtClean="0"/>
          </a:p>
          <a:p>
            <a:r>
              <a:rPr lang="de-DE" dirty="0" err="1" smtClean="0"/>
              <a:t>Justification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3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were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r>
              <a:rPr lang="de-DE" dirty="0" smtClean="0"/>
              <a:t> </a:t>
            </a:r>
            <a:r>
              <a:rPr lang="de-DE" dirty="0" err="1" smtClean="0"/>
              <a:t>supposed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do?</a:t>
            </a:r>
          </a:p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do </a:t>
            </a:r>
            <a:r>
              <a:rPr lang="de-DE" dirty="0" err="1" smtClean="0"/>
              <a:t>this</a:t>
            </a:r>
            <a:r>
              <a:rPr lang="de-DE" dirty="0" smtClean="0"/>
              <a:t>?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help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answer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hypotheses</a:t>
            </a:r>
            <a:r>
              <a:rPr lang="de-DE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2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Participants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Where</a:t>
            </a:r>
            <a:r>
              <a:rPr lang="de-DE" dirty="0" smtClean="0"/>
              <a:t> do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come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characteristical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? -&gt; </a:t>
            </a:r>
            <a:r>
              <a:rPr lang="de-DE" dirty="0" err="1" smtClean="0"/>
              <a:t>Everything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might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a </a:t>
            </a:r>
            <a:r>
              <a:rPr lang="de-DE" dirty="0" err="1" smtClean="0"/>
              <a:t>confounding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r>
              <a:rPr lang="de-DE" dirty="0" smtClean="0"/>
              <a:t>, e.g., </a:t>
            </a:r>
            <a:r>
              <a:rPr lang="de-DE" dirty="0" err="1" smtClean="0"/>
              <a:t>age</a:t>
            </a:r>
            <a:r>
              <a:rPr lang="de-DE" dirty="0" smtClean="0"/>
              <a:t>,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r>
              <a:rPr lang="de-DE" dirty="0" smtClean="0"/>
              <a:t>, </a:t>
            </a:r>
            <a:r>
              <a:rPr lang="de-DE" dirty="0" err="1" smtClean="0"/>
              <a:t>gender</a:t>
            </a:r>
            <a:endParaRPr lang="de-DE" dirty="0" smtClean="0"/>
          </a:p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r>
              <a:rPr lang="de-DE" dirty="0" smtClean="0"/>
              <a:t> </a:t>
            </a:r>
            <a:r>
              <a:rPr lang="de-DE" dirty="0" err="1" smtClean="0"/>
              <a:t>suitable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answer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/</a:t>
            </a:r>
            <a:r>
              <a:rPr lang="de-DE" dirty="0" err="1" smtClean="0"/>
              <a:t>hypotheses</a:t>
            </a:r>
            <a:r>
              <a:rPr lang="de-DE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1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experimental design </a:t>
            </a:r>
            <a:r>
              <a:rPr lang="de-DE" dirty="0" err="1" smtClean="0"/>
              <a:t>did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choose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Why</a:t>
            </a:r>
            <a:r>
              <a:rPr lang="de-DE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97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Conduct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Procedure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endParaRPr lang="de-DE" dirty="0" smtClean="0"/>
          </a:p>
          <a:p>
            <a:r>
              <a:rPr lang="de-DE" dirty="0" smtClean="0"/>
              <a:t>Was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training</a:t>
            </a:r>
            <a:r>
              <a:rPr lang="de-DE" dirty="0" smtClean="0"/>
              <a:t>/warm </a:t>
            </a:r>
            <a:r>
              <a:rPr lang="de-DE" dirty="0" err="1" smtClean="0"/>
              <a:t>up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Why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Were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deviations</a:t>
            </a:r>
            <a:r>
              <a:rPr lang="de-DE" dirty="0" smtClean="0"/>
              <a:t>? </a:t>
            </a:r>
            <a:r>
              <a:rPr lang="de-DE" dirty="0" err="1" smtClean="0"/>
              <a:t>Why</a:t>
            </a:r>
            <a:r>
              <a:rPr lang="de-DE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0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 or Arithmetic Mean?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Median, if:</a:t>
            </a:r>
          </a:p>
          <a:p>
            <a:pPr lvl="1"/>
            <a:r>
              <a:rPr lang="en-US" dirty="0" smtClean="0"/>
              <a:t>Ordinal Data*</a:t>
            </a:r>
          </a:p>
          <a:p>
            <a:pPr lvl="1"/>
            <a:r>
              <a:rPr lang="en-US" dirty="0" smtClean="0"/>
              <a:t>Few measurement values</a:t>
            </a:r>
          </a:p>
          <a:p>
            <a:pPr lvl="1"/>
            <a:r>
              <a:rPr lang="en-US" dirty="0" smtClean="0"/>
              <a:t>Non-normal distribution</a:t>
            </a:r>
          </a:p>
          <a:p>
            <a:pPr lvl="1"/>
            <a:r>
              <a:rPr lang="en-US" dirty="0" smtClean="0"/>
              <a:t>Outliers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*Scale types</a:t>
            </a:r>
          </a:p>
          <a:p>
            <a:pPr lvl="1"/>
            <a:r>
              <a:rPr lang="en-US" dirty="0" smtClean="0"/>
              <a:t>Nominal (</a:t>
            </a:r>
            <a:r>
              <a:rPr lang="en-US" dirty="0" err="1" smtClean="0"/>
              <a:t>z.B</a:t>
            </a:r>
            <a:r>
              <a:rPr lang="en-US" dirty="0" smtClean="0"/>
              <a:t>. Gender)</a:t>
            </a:r>
          </a:p>
          <a:p>
            <a:pPr lvl="1"/>
            <a:r>
              <a:rPr lang="en-US" dirty="0" smtClean="0"/>
              <a:t>Ordinal (</a:t>
            </a:r>
            <a:r>
              <a:rPr lang="en-US" dirty="0" err="1" smtClean="0"/>
              <a:t>z.B</a:t>
            </a:r>
            <a:r>
              <a:rPr lang="en-US" dirty="0" smtClean="0"/>
              <a:t>. Ranking)</a:t>
            </a:r>
          </a:p>
          <a:p>
            <a:pPr lvl="1"/>
            <a:r>
              <a:rPr lang="en-US" dirty="0" smtClean="0"/>
              <a:t>Metric (</a:t>
            </a:r>
            <a:r>
              <a:rPr lang="en-US" dirty="0" err="1" smtClean="0"/>
              <a:t>z.B</a:t>
            </a:r>
            <a:r>
              <a:rPr lang="en-US" dirty="0" smtClean="0"/>
              <a:t>. Temperature, </a:t>
            </a:r>
            <a:r>
              <a:rPr lang="en-US" dirty="0"/>
              <a:t>r</a:t>
            </a:r>
            <a:r>
              <a:rPr lang="en-US" dirty="0" smtClean="0"/>
              <a:t>esponse time)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80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Analysis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Descriptive</a:t>
            </a:r>
            <a:r>
              <a:rPr lang="de-DE" dirty="0" smtClean="0"/>
              <a:t> </a:t>
            </a:r>
            <a:r>
              <a:rPr lang="de-DE" dirty="0" err="1" smtClean="0"/>
              <a:t>statistics</a:t>
            </a:r>
            <a:endParaRPr lang="de-DE" dirty="0" smtClean="0"/>
          </a:p>
          <a:p>
            <a:pPr lvl="1"/>
            <a:r>
              <a:rPr lang="de-DE" dirty="0" err="1" smtClean="0"/>
              <a:t>Describing</a:t>
            </a:r>
            <a:endParaRPr lang="de-DE" dirty="0" smtClean="0"/>
          </a:p>
          <a:p>
            <a:pPr lvl="1"/>
            <a:r>
              <a:rPr lang="de-DE" dirty="0" err="1" smtClean="0"/>
              <a:t>Mean</a:t>
            </a:r>
            <a:r>
              <a:rPr lang="de-DE" dirty="0" smtClean="0"/>
              <a:t>, </a:t>
            </a:r>
            <a:r>
              <a:rPr lang="de-DE" dirty="0" err="1" smtClean="0"/>
              <a:t>standard</a:t>
            </a:r>
            <a:r>
              <a:rPr lang="de-DE" dirty="0" smtClean="0"/>
              <a:t> </a:t>
            </a:r>
            <a:r>
              <a:rPr lang="de-DE" dirty="0" err="1" smtClean="0"/>
              <a:t>deviation</a:t>
            </a:r>
            <a:r>
              <a:rPr lang="de-DE" dirty="0" smtClean="0"/>
              <a:t>, box </a:t>
            </a:r>
            <a:r>
              <a:rPr lang="de-DE" dirty="0" err="1" smtClean="0"/>
              <a:t>plots</a:t>
            </a:r>
            <a:endParaRPr lang="de-DE" dirty="0" smtClean="0"/>
          </a:p>
          <a:p>
            <a:r>
              <a:rPr lang="de-DE" dirty="0" err="1" smtClean="0"/>
              <a:t>Significance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DE" dirty="0" smtClean="0"/>
          </a:p>
          <a:p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interpretation</a:t>
            </a:r>
            <a:r>
              <a:rPr lang="de-DE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8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One</a:t>
            </a:r>
            <a:r>
              <a:rPr lang="de-DE" dirty="0" smtClean="0"/>
              <a:t>-Way ANOVA </a:t>
            </a:r>
            <a:r>
              <a:rPr lang="de-DE" dirty="0" err="1" smtClean="0"/>
              <a:t>with</a:t>
            </a:r>
            <a:r>
              <a:rPr lang="de-DE" dirty="0" smtClean="0"/>
              <a:t> 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http://rtutorialseries.blogspot.de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r>
              <a:rPr lang="de-DE" dirty="0" err="1"/>
              <a:t>One</a:t>
            </a:r>
            <a:r>
              <a:rPr lang="de-DE" dirty="0"/>
              <a:t>-Way Omnibus </a:t>
            </a:r>
            <a:r>
              <a:rPr lang="de-DE" dirty="0" smtClean="0"/>
              <a:t>ANOVA: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111</a:t>
            </a:fld>
            <a:endParaRPr lang="de-DE"/>
          </a:p>
        </p:txBody>
      </p:sp>
      <p:pic>
        <p:nvPicPr>
          <p:cNvPr id="3074" name="Picture 2" descr="http://1.bp.blogspot.com/-MIDkFLREMd8/T8FKCrH627I/AAAAAAAAA3A/jQ182dAZAck/s1600/20101011_anova_oneWay_omnibus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1" y="3063921"/>
            <a:ext cx="6552723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5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R: </a:t>
            </a:r>
            <a:r>
              <a:rPr lang="de-DE" dirty="0" err="1" smtClean="0"/>
              <a:t>Two</a:t>
            </a:r>
            <a:r>
              <a:rPr lang="de-DE" dirty="0" smtClean="0"/>
              <a:t>-Way ANOVA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Two</a:t>
            </a:r>
            <a:r>
              <a:rPr lang="de-DE" dirty="0" smtClean="0"/>
              <a:t>-Way </a:t>
            </a:r>
            <a:r>
              <a:rPr lang="de-DE" dirty="0"/>
              <a:t>Omnibus ANOVA:</a:t>
            </a:r>
          </a:p>
          <a:p>
            <a:pPr lvl="1"/>
            <a:r>
              <a:rPr lang="de-DE" dirty="0" err="1"/>
              <a:t>anova</a:t>
            </a:r>
            <a:r>
              <a:rPr lang="de-DE" dirty="0"/>
              <a:t>(</a:t>
            </a:r>
            <a:r>
              <a:rPr lang="de-DE" dirty="0" err="1"/>
              <a:t>lm</a:t>
            </a:r>
            <a:r>
              <a:rPr lang="de-DE" dirty="0"/>
              <a:t>(Values ~ Group * Gender, </a:t>
            </a:r>
            <a:r>
              <a:rPr lang="de-DE" dirty="0" err="1"/>
              <a:t>dataTwoWay</a:t>
            </a:r>
            <a:r>
              <a:rPr lang="de-DE" dirty="0"/>
              <a:t>))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112</a:t>
            </a:fld>
            <a:endParaRPr lang="de-DE"/>
          </a:p>
        </p:txBody>
      </p:sp>
      <p:pic>
        <p:nvPicPr>
          <p:cNvPr id="4098" name="Picture 2" descr="20110117_anova_twoWay_omnibus_2.png (441×16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2996952"/>
            <a:ext cx="5421676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76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R: t-Test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2000" dirty="0">
              <a:latin typeface="+mj-lt"/>
              <a:cs typeface="Consolas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113</a:t>
            </a:fld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3429000"/>
            <a:ext cx="5896081" cy="272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2014538"/>
            <a:ext cx="2844777" cy="1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145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R: </a:t>
            </a:r>
            <a:r>
              <a:rPr lang="de-DE" dirty="0" smtClean="0"/>
              <a:t>Mann-Whitney-U 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114</a:t>
            </a:fld>
            <a:endParaRPr lang="de-D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3284985"/>
            <a:ext cx="6768752" cy="1541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257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R: Chi^2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http://ww2.coastal.edu/kingw/statistics/R-tutorials/independ.html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115</a:t>
            </a:fld>
            <a:endParaRPr lang="de-D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2869976"/>
            <a:ext cx="7360974" cy="293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73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R: </a:t>
            </a:r>
            <a:r>
              <a:rPr lang="de-DE" dirty="0" err="1" smtClean="0"/>
              <a:t>Correlation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116</a:t>
            </a:fld>
            <a:endParaRPr lang="de-D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2449539"/>
            <a:ext cx="6657189" cy="25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931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R: </a:t>
            </a:r>
            <a:r>
              <a:rPr lang="de-DE" dirty="0" err="1" smtClean="0"/>
              <a:t>Correlation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117</a:t>
            </a:fld>
            <a:endParaRPr lang="de-D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1" y="2204864"/>
            <a:ext cx="4742151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778" y="1951906"/>
            <a:ext cx="3533571" cy="2882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715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Interpretation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numbers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/</a:t>
            </a:r>
            <a:r>
              <a:rPr lang="de-DE" dirty="0" err="1" smtClean="0"/>
              <a:t>hypotheses</a:t>
            </a:r>
            <a:endParaRPr lang="de-DE" dirty="0" smtClean="0"/>
          </a:p>
          <a:p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further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 </a:t>
            </a:r>
            <a:r>
              <a:rPr lang="de-DE" dirty="0" err="1" smtClean="0"/>
              <a:t>emerge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Come</a:t>
            </a:r>
            <a:r>
              <a:rPr lang="de-DE" dirty="0" smtClean="0"/>
              <a:t> back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4249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Related</a:t>
            </a:r>
            <a:r>
              <a:rPr lang="de-DE" dirty="0" smtClean="0"/>
              <a:t> 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others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 in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Differences</a:t>
            </a:r>
            <a:r>
              <a:rPr lang="de-DE" dirty="0" smtClean="0"/>
              <a:t>/</a:t>
            </a:r>
            <a:r>
              <a:rPr lang="de-DE" dirty="0" err="1" smtClean="0"/>
              <a:t>similarities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de-DE" dirty="0" smtClean="0"/>
          </a:p>
          <a:p>
            <a:r>
              <a:rPr lang="de-DE" dirty="0" smtClean="0"/>
              <a:t>Can </a:t>
            </a:r>
            <a:r>
              <a:rPr lang="de-DE" dirty="0" err="1" smtClean="0"/>
              <a:t>often</a:t>
            </a:r>
            <a:r>
              <a:rPr lang="de-DE" dirty="0" smtClean="0"/>
              <a:t> </a:t>
            </a:r>
            <a:r>
              <a:rPr lang="de-DE" dirty="0" err="1" smtClean="0"/>
              <a:t>help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interpret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omit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Look at </a:t>
            </a:r>
            <a:r>
              <a:rPr lang="de-DE" dirty="0" err="1" smtClean="0"/>
              <a:t>the</a:t>
            </a:r>
            <a:r>
              <a:rPr lang="de-DE" dirty="0" smtClean="0"/>
              <a:t> Data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an overview</a:t>
            </a:r>
          </a:p>
          <a:p>
            <a:r>
              <a:rPr lang="en-US" dirty="0" smtClean="0"/>
              <a:t>Estimate distribution and outliers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849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Threats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Validity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threatens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validity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Distinction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internal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validity</a:t>
            </a:r>
            <a:endParaRPr lang="de-DE" dirty="0" smtClean="0"/>
          </a:p>
          <a:p>
            <a:r>
              <a:rPr lang="de-DE" dirty="0" err="1" smtClean="0"/>
              <a:t>Often</a:t>
            </a:r>
            <a:r>
              <a:rPr lang="de-DE" dirty="0" smtClean="0"/>
              <a:t> also </a:t>
            </a:r>
            <a:r>
              <a:rPr lang="de-DE" dirty="0" err="1" smtClean="0"/>
              <a:t>construct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stastical</a:t>
            </a:r>
            <a:r>
              <a:rPr lang="de-DE" dirty="0" smtClean="0"/>
              <a:t> </a:t>
            </a:r>
            <a:r>
              <a:rPr lang="de-DE" dirty="0" err="1" smtClean="0"/>
              <a:t>conclusion</a:t>
            </a:r>
            <a:r>
              <a:rPr lang="de-DE" dirty="0" smtClean="0"/>
              <a:t> </a:t>
            </a:r>
            <a:r>
              <a:rPr lang="de-DE" dirty="0" err="1" smtClean="0"/>
              <a:t>validity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77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Report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Style </a:t>
            </a:r>
            <a:r>
              <a:rPr lang="de-DE" dirty="0" err="1" smtClean="0"/>
              <a:t>guide</a:t>
            </a:r>
            <a:r>
              <a:rPr lang="de-DE" dirty="0" smtClean="0"/>
              <a:t>:</a:t>
            </a:r>
            <a:endParaRPr lang="de-DE" dirty="0"/>
          </a:p>
          <a:p>
            <a:pPr lvl="1"/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www.acm.org/publications/proceedings-template</a:t>
            </a:r>
            <a:endParaRPr lang="en-US" u="sng" dirty="0" smtClean="0"/>
          </a:p>
          <a:p>
            <a:r>
              <a:rPr lang="de-DE" dirty="0" smtClean="0"/>
              <a:t>Max</a:t>
            </a:r>
            <a:r>
              <a:rPr lang="de-DE" dirty="0"/>
              <a:t>. 10 </a:t>
            </a:r>
            <a:r>
              <a:rPr lang="de-DE" dirty="0" err="1" smtClean="0"/>
              <a:t>pages</a:t>
            </a:r>
            <a:r>
              <a:rPr lang="de-DE" dirty="0" smtClean="0"/>
              <a:t> (</a:t>
            </a:r>
            <a:r>
              <a:rPr lang="de-DE" dirty="0" err="1" smtClean="0"/>
              <a:t>recommendation</a:t>
            </a:r>
            <a:r>
              <a:rPr lang="de-DE" dirty="0" smtClean="0"/>
              <a:t>: at least </a:t>
            </a:r>
            <a:r>
              <a:rPr lang="de-DE" dirty="0"/>
              <a:t>6) </a:t>
            </a:r>
          </a:p>
          <a:p>
            <a:r>
              <a:rPr lang="de-DE" dirty="0" err="1" smtClean="0"/>
              <a:t>Submit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weeks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exam</a:t>
            </a:r>
            <a:endParaRPr lang="de-DE" dirty="0"/>
          </a:p>
          <a:p>
            <a:r>
              <a:rPr lang="de-DE" dirty="0" smtClean="0"/>
              <a:t>Background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related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necessary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6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Suggested</a:t>
            </a:r>
            <a:r>
              <a:rPr lang="de-DE" dirty="0" smtClean="0"/>
              <a:t> </a:t>
            </a:r>
            <a:r>
              <a:rPr lang="de-DE" dirty="0" err="1" smtClean="0"/>
              <a:t>Homework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Revisit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three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papers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session</a:t>
            </a:r>
            <a:endParaRPr lang="de-DE" dirty="0" smtClean="0"/>
          </a:p>
          <a:p>
            <a:r>
              <a:rPr lang="de-DE" dirty="0" err="1" smtClean="0"/>
              <a:t>Evaluate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paper</a:t>
            </a:r>
            <a:r>
              <a:rPr lang="de-DE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7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363272" cy="4525963"/>
          </a:xfrm>
        </p:spPr>
        <p:txBody>
          <a:bodyPr/>
          <a:lstStyle/>
          <a:p>
            <a:r>
              <a:rPr lang="en-US" dirty="0" smtClean="0"/>
              <a:t>Frequency of values in defined buckets</a:t>
            </a:r>
          </a:p>
          <a:p>
            <a:pPr marL="3851275"/>
            <a:r>
              <a:rPr lang="en-US" dirty="0" smtClean="0"/>
              <a:t>R</a:t>
            </a:r>
          </a:p>
          <a:p>
            <a:pPr marL="4130675" lvl="1" indent="-277813" defTabSz="739775"/>
            <a:r>
              <a:rPr lang="en-US" sz="2400" dirty="0" err="1"/>
              <a:t>rtNum</a:t>
            </a:r>
            <a:r>
              <a:rPr lang="en-US" sz="2400" dirty="0"/>
              <a:t> &lt;-</a:t>
            </a:r>
            <a:r>
              <a:rPr lang="en-US" sz="2400" dirty="0" err="1"/>
              <a:t>as.numeric</a:t>
            </a:r>
            <a:r>
              <a:rPr lang="en-US" sz="2400" dirty="0"/>
              <a:t>(</a:t>
            </a:r>
            <a:r>
              <a:rPr lang="en-US" sz="2400" dirty="0" err="1"/>
              <a:t>unlist</a:t>
            </a:r>
            <a:r>
              <a:rPr lang="en-US" sz="2400" dirty="0"/>
              <a:t>(</a:t>
            </a:r>
            <a:r>
              <a:rPr lang="en-US" sz="2400" dirty="0" err="1"/>
              <a:t>rt</a:t>
            </a:r>
            <a:r>
              <a:rPr lang="en-US" sz="2400" dirty="0"/>
              <a:t>))</a:t>
            </a:r>
          </a:p>
          <a:p>
            <a:pPr marL="4130675" lvl="1" indent="-277813" defTabSz="739775"/>
            <a:r>
              <a:rPr lang="en-US" sz="2400" dirty="0" err="1"/>
              <a:t>hist</a:t>
            </a:r>
            <a:r>
              <a:rPr lang="en-US" sz="2400" dirty="0"/>
              <a:t>(</a:t>
            </a:r>
            <a:r>
              <a:rPr lang="en-US" sz="2400" dirty="0" err="1"/>
              <a:t>rt</a:t>
            </a:r>
            <a:r>
              <a:rPr lang="en-US" sz="2400" dirty="0"/>
              <a:t>)</a:t>
            </a:r>
            <a:endParaRPr lang="en-US" sz="24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69634" name="Picture 2" descr="G:\work\lehre\EMCS\h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2708920"/>
            <a:ext cx="2880320" cy="337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17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Boxplots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Boxplot shows</a:t>
            </a:r>
          </a:p>
          <a:p>
            <a:pPr lvl="1"/>
            <a:r>
              <a:rPr lang="en-US" dirty="0" smtClean="0"/>
              <a:t>Median as thick line</a:t>
            </a:r>
          </a:p>
          <a:p>
            <a:pPr lvl="1"/>
            <a:r>
              <a:rPr lang="en-US" dirty="0" smtClean="0"/>
              <a:t>Quartiles as Box </a:t>
            </a:r>
            <a:r>
              <a:rPr lang="de-DE" dirty="0" smtClean="0"/>
              <a:t>(50%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box)</a:t>
            </a:r>
          </a:p>
          <a:p>
            <a:pPr lvl="1"/>
            <a:r>
              <a:rPr lang="en-US" dirty="0" smtClean="0"/>
              <a:t>Whiskers (25% of lowest and 25% of highest values)</a:t>
            </a:r>
          </a:p>
          <a:p>
            <a:pPr lvl="1"/>
            <a:r>
              <a:rPr lang="en-US" dirty="0" smtClean="0"/>
              <a:t>(Outliers as dots)</a:t>
            </a:r>
          </a:p>
          <a:p>
            <a:r>
              <a:rPr lang="en-US" dirty="0" smtClean="0"/>
              <a:t>Gives a hint about the distribution</a:t>
            </a:r>
          </a:p>
          <a:p>
            <a:endParaRPr lang="en-US" dirty="0" smtClean="0"/>
          </a:p>
          <a:p>
            <a:r>
              <a:rPr lang="en-US" dirty="0" smtClean="0"/>
              <a:t>R: boxplot(</a:t>
            </a:r>
            <a:r>
              <a:rPr lang="en-US" dirty="0" err="1" smtClean="0"/>
              <a:t>rt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71682" name="Picture 2" descr="G:\work\lehre\EMCS\box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049303" y="3051762"/>
            <a:ext cx="1219157" cy="499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09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Violin-Plot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Like </a:t>
            </a:r>
            <a:r>
              <a:rPr lang="de-DE" dirty="0" err="1" smtClean="0"/>
              <a:t>boxplots</a:t>
            </a:r>
            <a:r>
              <a:rPr lang="de-DE" dirty="0" smtClean="0"/>
              <a:t>,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additionally</a:t>
            </a:r>
            <a:r>
              <a:rPr lang="de-DE" dirty="0" smtClean="0"/>
              <a:t> </a:t>
            </a:r>
            <a:r>
              <a:rPr lang="de-DE" dirty="0" err="1" smtClean="0"/>
              <a:t>shows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distribution</a:t>
            </a:r>
            <a:endParaRPr lang="en-US" dirty="0"/>
          </a:p>
          <a:p>
            <a:r>
              <a:rPr lang="en-US" dirty="0" smtClean="0"/>
              <a:t>R:</a:t>
            </a:r>
          </a:p>
          <a:p>
            <a:pPr lvl="1"/>
            <a:r>
              <a:rPr lang="en-US" sz="2000" dirty="0" err="1"/>
              <a:t>install.packages</a:t>
            </a:r>
            <a:r>
              <a:rPr lang="en-US" sz="2000" dirty="0"/>
              <a:t>("</a:t>
            </a:r>
            <a:r>
              <a:rPr lang="en-US" sz="2000" dirty="0" err="1"/>
              <a:t>vioplot</a:t>
            </a:r>
            <a:r>
              <a:rPr lang="en-US" sz="2000" dirty="0"/>
              <a:t>")</a:t>
            </a:r>
          </a:p>
          <a:p>
            <a:pPr lvl="1"/>
            <a:r>
              <a:rPr lang="en-US" sz="2000" dirty="0"/>
              <a:t>library(</a:t>
            </a:r>
            <a:r>
              <a:rPr lang="en-US" sz="2000" dirty="0" err="1"/>
              <a:t>vioplot</a:t>
            </a:r>
            <a:r>
              <a:rPr lang="en-US" sz="2000" dirty="0"/>
              <a:t>)</a:t>
            </a:r>
          </a:p>
          <a:p>
            <a:pPr lvl="1"/>
            <a:r>
              <a:rPr lang="en-US" sz="2000" dirty="0" err="1"/>
              <a:t>vioplot</a:t>
            </a:r>
            <a:r>
              <a:rPr lang="en-US" sz="2000" dirty="0"/>
              <a:t>(</a:t>
            </a:r>
            <a:r>
              <a:rPr lang="en-US" sz="2000" dirty="0" err="1"/>
              <a:t>rtNum</a:t>
            </a:r>
            <a:r>
              <a:rPr lang="en-US" sz="2000" dirty="0"/>
              <a:t>)</a:t>
            </a:r>
            <a:endParaRPr lang="en-US" sz="2000" dirty="0"/>
          </a:p>
          <a:p>
            <a:pPr lvl="1"/>
            <a:endParaRPr lang="en-US" dirty="0" smtClean="0"/>
          </a:p>
          <a:p>
            <a:pPr marL="5387975">
              <a:buNone/>
            </a:pPr>
            <a:endParaRPr lang="en-US" sz="28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70658" name="Picture 2" descr="G:\work\lehre\EMCS\vio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3412182"/>
            <a:ext cx="2658430" cy="311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G:\work\lehre\EMCS\h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032403" y="3368065"/>
            <a:ext cx="2763899" cy="337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00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Benchmarks</a:t>
            </a:r>
          </a:p>
          <a:p>
            <a:r>
              <a:rPr lang="en-US" smtClean="0"/>
              <a:t>Metriken zur Performance-Messung</a:t>
            </a:r>
          </a:p>
          <a:p>
            <a:r>
              <a:rPr lang="en-US" smtClean="0"/>
              <a:t>Daten visualisieren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9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Model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 = </a:t>
            </a:r>
            <a:r>
              <a:rPr lang="el-GR" dirty="0" smtClean="0"/>
              <a:t>τ</a:t>
            </a:r>
            <a:r>
              <a:rPr lang="de-DE" dirty="0" smtClean="0"/>
              <a:t> + </a:t>
            </a:r>
            <a:r>
              <a:rPr lang="el-GR" dirty="0" smtClean="0"/>
              <a:t>ε</a:t>
            </a:r>
            <a:endParaRPr lang="de-DE" dirty="0" smtClean="0"/>
          </a:p>
          <a:p>
            <a:endParaRPr lang="en-US" dirty="0" smtClean="0"/>
          </a:p>
          <a:p>
            <a:r>
              <a:rPr lang="en-US" dirty="0" smtClean="0"/>
              <a:t>y: Observed value</a:t>
            </a:r>
          </a:p>
          <a:p>
            <a:r>
              <a:rPr lang="el-GR" dirty="0" smtClean="0"/>
              <a:t>τ</a:t>
            </a:r>
            <a:r>
              <a:rPr lang="en-US" dirty="0" smtClean="0"/>
              <a:t>: True value</a:t>
            </a:r>
          </a:p>
          <a:p>
            <a:r>
              <a:rPr lang="el-GR" dirty="0" smtClean="0"/>
              <a:t>ε</a:t>
            </a:r>
            <a:r>
              <a:rPr lang="en-US" dirty="0" smtClean="0"/>
              <a:t>: Error</a:t>
            </a:r>
          </a:p>
          <a:p>
            <a:endParaRPr lang="en-US" dirty="0" smtClean="0"/>
          </a:p>
          <a:p>
            <a:r>
              <a:rPr lang="en-US" dirty="0" smtClean="0"/>
              <a:t>Population: </a:t>
            </a:r>
            <a:r>
              <a:rPr lang="en-US" dirty="0" err="1" smtClean="0"/>
              <a:t>greek</a:t>
            </a:r>
            <a:r>
              <a:rPr lang="en-US" dirty="0" smtClean="0"/>
              <a:t> letters</a:t>
            </a:r>
          </a:p>
          <a:p>
            <a:r>
              <a:rPr lang="en-US" dirty="0" smtClean="0"/>
              <a:t>Sample: </a:t>
            </a:r>
            <a:r>
              <a:rPr lang="en-US" dirty="0" err="1" smtClean="0"/>
              <a:t>german</a:t>
            </a:r>
            <a:r>
              <a:rPr lang="en-US" dirty="0" smtClean="0"/>
              <a:t> letters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37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Model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True mean: 10</a:t>
            </a:r>
          </a:p>
          <a:p>
            <a:endParaRPr lang="de-DE" dirty="0" smtClean="0"/>
          </a:p>
          <a:p>
            <a:r>
              <a:rPr lang="de-DE" dirty="0" smtClean="0"/>
              <a:t>1 </a:t>
            </a:r>
            <a:r>
              <a:rPr lang="de-DE" dirty="0" err="1" smtClean="0"/>
              <a:t>random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, </a:t>
            </a:r>
            <a:r>
              <a:rPr lang="de-DE" dirty="0" err="1" smtClean="0"/>
              <a:t>influence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+/- 1</a:t>
            </a:r>
          </a:p>
          <a:p>
            <a:r>
              <a:rPr lang="de-DE" dirty="0" smtClean="0"/>
              <a:t>Measurement: 9 (50%) </a:t>
            </a:r>
            <a:r>
              <a:rPr lang="de-DE" dirty="0" err="1" smtClean="0"/>
              <a:t>and</a:t>
            </a:r>
            <a:r>
              <a:rPr lang="de-DE" dirty="0" smtClean="0"/>
              <a:t> 11 (50%)</a:t>
            </a:r>
          </a:p>
          <a:p>
            <a:endParaRPr lang="de-DE" dirty="0" smtClean="0"/>
          </a:p>
          <a:p>
            <a:r>
              <a:rPr lang="de-DE" dirty="0" smtClean="0"/>
              <a:t>2 </a:t>
            </a:r>
            <a:r>
              <a:rPr lang="de-DE" dirty="0" err="1" smtClean="0"/>
              <a:t>random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r>
              <a:rPr lang="de-DE" dirty="0" smtClean="0"/>
              <a:t>, </a:t>
            </a:r>
            <a:r>
              <a:rPr lang="de-DE" dirty="0" err="1" smtClean="0"/>
              <a:t>each</a:t>
            </a:r>
            <a:r>
              <a:rPr lang="de-DE" dirty="0" smtClean="0"/>
              <a:t> +/- 1</a:t>
            </a:r>
          </a:p>
          <a:p>
            <a:r>
              <a:rPr lang="de-DE" dirty="0" smtClean="0"/>
              <a:t>Measurement: 8 (25%), 10 (50%), 12 (25%)</a:t>
            </a:r>
          </a:p>
          <a:p>
            <a:endParaRPr lang="de-DE" dirty="0" smtClean="0"/>
          </a:p>
          <a:p>
            <a:r>
              <a:rPr lang="de-DE" dirty="0"/>
              <a:t>3</a:t>
            </a:r>
            <a:r>
              <a:rPr lang="de-DE" dirty="0" smtClean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, </a:t>
            </a:r>
            <a:r>
              <a:rPr lang="de-DE" dirty="0" err="1"/>
              <a:t>each</a:t>
            </a:r>
            <a:r>
              <a:rPr lang="de-DE" dirty="0"/>
              <a:t> +/- 1</a:t>
            </a:r>
          </a:p>
          <a:p>
            <a:r>
              <a:rPr lang="de-DE" dirty="0" smtClean="0"/>
              <a:t>Measurement: 7 (12.5%), 9 (37.5%), 11 (37.5%), 13 (12.5%)</a:t>
            </a:r>
          </a:p>
          <a:p>
            <a:endParaRPr lang="de-DE" dirty="0" smtClean="0"/>
          </a:p>
          <a:p>
            <a:r>
              <a:rPr lang="de-DE" dirty="0" smtClean="0"/>
              <a:t>N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, </a:t>
            </a:r>
            <a:r>
              <a:rPr lang="de-DE" dirty="0" err="1"/>
              <a:t>each</a:t>
            </a:r>
            <a:r>
              <a:rPr lang="de-DE" dirty="0"/>
              <a:t> +/- 1</a:t>
            </a:r>
          </a:p>
          <a:p>
            <a:r>
              <a:rPr lang="de-DE" dirty="0" smtClean="0"/>
              <a:t>Normal </a:t>
            </a:r>
            <a:r>
              <a:rPr lang="de-DE" dirty="0" err="1" smtClean="0"/>
              <a:t>distribution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309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0051" y="1285861"/>
            <a:ext cx="3446659" cy="5182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9854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Homework</a:t>
            </a:r>
            <a:r>
              <a:rPr lang="de-DE" dirty="0" smtClean="0"/>
              <a:t> </a:t>
            </a:r>
            <a:r>
              <a:rPr lang="de-DE" dirty="0" err="1" smtClean="0"/>
              <a:t>Assignment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Falsifiability</a:t>
            </a:r>
            <a:endParaRPr lang="de-DE" dirty="0" smtClean="0"/>
          </a:p>
          <a:p>
            <a:r>
              <a:rPr lang="de-DE" dirty="0" err="1" smtClean="0"/>
              <a:t>Validity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860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Dispersion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Mean</a:t>
            </a:r>
            <a:r>
              <a:rPr lang="de-DE" dirty="0" smtClean="0"/>
              <a:t>: 45,55</a:t>
            </a:r>
          </a:p>
          <a:p>
            <a:r>
              <a:rPr lang="de-DE" dirty="0" smtClean="0"/>
              <a:t>Boxplot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5" name="Picture 2" descr="G:\work\lehre\EMCS\box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20911" y="1035538"/>
            <a:ext cx="1219157" cy="499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58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Deviation</a:t>
            </a:r>
            <a:endParaRPr lang="en-US" dirty="0"/>
          </a:p>
        </p:txBody>
      </p:sp>
      <p:graphicFrame>
        <p:nvGraphicFramePr>
          <p:cNvPr id="8" name="Inhaltsplatzhalter 7"/>
          <p:cNvGraphicFramePr>
            <a:graphicFrameLocks noGrp="1" noChangeAspect="1"/>
          </p:cNvGraphicFramePr>
          <p:nvPr>
            <p:ph idx="1"/>
          </p:nvPr>
        </p:nvGraphicFramePr>
        <p:xfrm>
          <a:off x="4356100" y="3621088"/>
          <a:ext cx="3479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93" name="Formel" r:id="rId3" imgW="3479760" imgH="482400" progId="Equation.3">
                  <p:embed/>
                </p:oleObj>
              </mc:Choice>
              <mc:Fallback>
                <p:oleObj name="Formel" r:id="rId3" imgW="3479760" imgH="482400" progId="Equation.3">
                  <p:embed/>
                  <p:pic>
                    <p:nvPicPr>
                      <p:cNvPr id="8" name="Inhaltsplatzhalter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621088"/>
                        <a:ext cx="3479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7568" y="2141274"/>
            <a:ext cx="7714448" cy="337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hteck 6"/>
          <p:cNvSpPr/>
          <p:nvPr/>
        </p:nvSpPr>
        <p:spPr>
          <a:xfrm>
            <a:off x="8524893" y="6286520"/>
            <a:ext cx="19239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/>
              <a:t>Bildquelle CC BY 2.5 Mwtoews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425874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R:</a:t>
            </a:r>
          </a:p>
          <a:p>
            <a:pPr lvl="1"/>
            <a:r>
              <a:rPr lang="de-DE" dirty="0" err="1" smtClean="0"/>
              <a:t>sd</a:t>
            </a:r>
            <a:r>
              <a:rPr lang="de-DE" dirty="0" smtClean="0"/>
              <a:t>(</a:t>
            </a:r>
            <a:r>
              <a:rPr lang="de-DE" dirty="0" err="1" smtClean="0"/>
              <a:t>rtNum</a:t>
            </a:r>
            <a:r>
              <a:rPr lang="de-DE" dirty="0"/>
              <a:t>)</a:t>
            </a:r>
            <a:endParaRPr lang="de-DE" dirty="0" smtClean="0"/>
          </a:p>
          <a:p>
            <a:pPr lvl="1"/>
            <a:r>
              <a:rPr lang="de-DE" dirty="0" smtClean="0"/>
              <a:t>21,55</a:t>
            </a:r>
          </a:p>
          <a:p>
            <a:r>
              <a:rPr lang="de-DE" dirty="0" err="1" smtClean="0"/>
              <a:t>Mean</a:t>
            </a:r>
            <a:r>
              <a:rPr lang="de-DE" dirty="0" smtClean="0"/>
              <a:t>: 45,55</a:t>
            </a:r>
          </a:p>
          <a:p>
            <a:endParaRPr lang="de-DE" dirty="0"/>
          </a:p>
          <a:p>
            <a:r>
              <a:rPr lang="de-DE" dirty="0" smtClean="0"/>
              <a:t>24 –&gt; 45,55 (34 %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measurement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)</a:t>
            </a:r>
          </a:p>
          <a:p>
            <a:r>
              <a:rPr lang="de-DE" dirty="0" smtClean="0"/>
              <a:t>45,55 –&gt; 67,1 (34%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measurement</a:t>
            </a:r>
            <a:r>
              <a:rPr lang="de-DE" dirty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03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cases for Standard Deviation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outlier</a:t>
            </a:r>
          </a:p>
          <a:p>
            <a:r>
              <a:rPr lang="en-US" dirty="0" smtClean="0"/>
              <a:t>Define giftedness</a:t>
            </a:r>
          </a:p>
          <a:p>
            <a:r>
              <a:rPr lang="en-US" dirty="0" smtClean="0"/>
              <a:t>Announce the discovery of the Higgs-Boson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27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Variance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squared</a:t>
            </a:r>
            <a:r>
              <a:rPr lang="de-DE" dirty="0" smtClean="0"/>
              <a:t> </a:t>
            </a:r>
            <a:r>
              <a:rPr lang="de-DE" dirty="0" err="1" smtClean="0"/>
              <a:t>standard</a:t>
            </a:r>
            <a:r>
              <a:rPr lang="de-DE" dirty="0" smtClean="0"/>
              <a:t> </a:t>
            </a:r>
            <a:r>
              <a:rPr lang="de-DE" dirty="0" err="1" smtClean="0"/>
              <a:t>deviation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67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 txBox="1">
            <a:spLocks/>
          </p:cNvSpPr>
          <p:nvPr/>
        </p:nvSpPr>
        <p:spPr>
          <a:xfrm>
            <a:off x="2133600" y="17526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/>
              <a:t>  : Mittelwert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/>
              <a:t>z: x-Wert der Standardnormalverteilung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 err="1"/>
              <a:t>alpha</a:t>
            </a:r>
            <a:r>
              <a:rPr lang="de-DE" sz="3200" dirty="0"/>
              <a:t>: 1-Wert des Konfidenzintervall (z.B. 95%)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/>
              <a:t>s: </a:t>
            </a:r>
            <a:r>
              <a:rPr lang="de-DE" sz="3200" dirty="0" err="1"/>
              <a:t>Standardaweichung</a:t>
            </a: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/>
              <a:t>n: Anzahl der Messungen</a:t>
            </a:r>
            <a:endParaRPr lang="en-US" sz="3200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/>
          </a:p>
          <a:p>
            <a:pPr marL="342900" indent="-342900">
              <a:spcBef>
                <a:spcPct val="20000"/>
              </a:spcBef>
              <a:defRPr/>
            </a:pPr>
            <a:endParaRPr lang="en-US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Konfidenzintervall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3071665" y="1752600"/>
          <a:ext cx="5271409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96" name="Formel" r:id="rId3" imgW="1663560" imgH="431640" progId="Equation.3">
                  <p:embed/>
                </p:oleObj>
              </mc:Choice>
              <mc:Fallback>
                <p:oleObj name="Formel" r:id="rId3" imgW="1663560" imgH="431640" progId="Equation.3">
                  <p:embed/>
                  <p:pic>
                    <p:nvPicPr>
                      <p:cNvPr id="5" name="Inhaltsplatzhalt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665" y="1752600"/>
                        <a:ext cx="5271409" cy="13681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/>
          </p:nvPr>
        </p:nvGraphicFramePr>
        <p:xfrm>
          <a:off x="2495600" y="3373527"/>
          <a:ext cx="288032" cy="489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97" name="Formel" r:id="rId5" imgW="126720" imgH="215640" progId="Equation.3">
                  <p:embed/>
                </p:oleObj>
              </mc:Choice>
              <mc:Fallback>
                <p:oleObj name="Formel" r:id="rId5" imgW="126720" imgH="215640" progId="Equation.3">
                  <p:embed/>
                  <p:pic>
                    <p:nvPicPr>
                      <p:cNvPr id="3" name="Objek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5600" y="3373527"/>
                        <a:ext cx="288032" cy="489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820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Konfidenzintervall: Bedeutung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smtClean="0"/>
              <a:t>Bedeutung</a:t>
            </a:r>
          </a:p>
          <a:p>
            <a:pPr marL="400050"/>
            <a:r>
              <a:rPr lang="en-US" sz="3600"/>
              <a:t>Vertrauensintervall</a:t>
            </a:r>
          </a:p>
          <a:p>
            <a:pPr marL="400050"/>
            <a:r>
              <a:rPr lang="en-US" sz="3600"/>
              <a:t>Wahrer Mittelwert liegt in 95% im Intervall</a:t>
            </a:r>
          </a:p>
          <a:p>
            <a:pPr marL="400050"/>
            <a:r>
              <a:rPr lang="en-US" sz="3600"/>
              <a:t>Technischer: </a:t>
            </a:r>
            <a:r>
              <a:rPr lang="de-DE" sz="3600"/>
              <a:t>Bei grosser Anzahl von Wiederholungen des Experiments liegt in 95% der Fälle der wahre Mittelwert in dem jeweils berechneten Konfidenzintervall</a:t>
            </a:r>
            <a:endParaRPr lang="en-US" sz="3600"/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07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Konfidenzintervall: Anwendung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Überlappung: </a:t>
            </a:r>
            <a:r>
              <a:rPr lang="de-DE" dirty="0" err="1" smtClean="0"/>
              <a:t>vmtl</a:t>
            </a:r>
            <a:r>
              <a:rPr lang="de-DE" dirty="0" smtClean="0"/>
              <a:t> kein Unterschied</a:t>
            </a:r>
          </a:p>
          <a:p>
            <a:r>
              <a:rPr lang="de-DE" dirty="0" smtClean="0"/>
              <a:t>Keine Überlappung: </a:t>
            </a:r>
            <a:r>
              <a:rPr lang="de-DE" dirty="0" err="1" smtClean="0"/>
              <a:t>vmtl</a:t>
            </a:r>
            <a:r>
              <a:rPr lang="de-DE" dirty="0" smtClean="0"/>
              <a:t> Unterschied</a:t>
            </a:r>
          </a:p>
          <a:p>
            <a:endParaRPr lang="de-DE" dirty="0" smtClean="0"/>
          </a:p>
          <a:p>
            <a:endParaRPr lang="de-DE" smtClean="0"/>
          </a:p>
          <a:p>
            <a:endParaRPr lang="de-DE" smtClean="0"/>
          </a:p>
          <a:p>
            <a:endParaRPr lang="de-DE" smtClean="0"/>
          </a:p>
          <a:p>
            <a:endParaRPr lang="de-DE" smtClean="0"/>
          </a:p>
          <a:p>
            <a:r>
              <a:rPr lang="de-DE" smtClean="0"/>
              <a:t>Mehr Messungen verkleinert Intervalle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  <p:pic>
        <p:nvPicPr>
          <p:cNvPr id="5" name="Grafik 4" descr="normalDistr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52663" y="2857516"/>
            <a:ext cx="3929090" cy="2376456"/>
          </a:xfrm>
          <a:prstGeom prst="rect">
            <a:avLst/>
          </a:prstGeom>
        </p:spPr>
      </p:pic>
      <p:pic>
        <p:nvPicPr>
          <p:cNvPr id="6" name="Grafik 5" descr="normal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38876" y="2428888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7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vs. Precision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2596" y="2347926"/>
            <a:ext cx="65532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Pfeil nach links und rechts 5"/>
          <p:cNvSpPr/>
          <p:nvPr/>
        </p:nvSpPr>
        <p:spPr>
          <a:xfrm>
            <a:off x="4310050" y="5143512"/>
            <a:ext cx="2071702" cy="3571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3524232" y="5500702"/>
            <a:ext cx="3571900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Precision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Dispersion around mean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Pfeil nach links und rechts 7"/>
          <p:cNvSpPr/>
          <p:nvPr/>
        </p:nvSpPr>
        <p:spPr>
          <a:xfrm>
            <a:off x="5381620" y="2428074"/>
            <a:ext cx="500066" cy="3571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3809984" y="1571612"/>
            <a:ext cx="4357718" cy="713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Accuracy: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Deviation of observed mean from true mean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Gerade Verbindung 10"/>
          <p:cNvCxnSpPr/>
          <p:nvPr/>
        </p:nvCxnSpPr>
        <p:spPr>
          <a:xfrm rot="5400000">
            <a:off x="4630727" y="3678239"/>
            <a:ext cx="2501124" cy="79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8345348" y="1643050"/>
            <a:ext cx="2143140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Important when measuring response time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8273340" y="5429264"/>
            <a:ext cx="2143140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Cause of measurement errors is unclear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03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vs. Systematic Errors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/>
              <a:t>Systematic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r>
              <a:rPr lang="de-DE" dirty="0" smtClean="0"/>
              <a:t>: Errors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epxeriment</a:t>
            </a:r>
            <a:r>
              <a:rPr lang="de-DE" dirty="0" smtClean="0"/>
              <a:t>/</a:t>
            </a:r>
            <a:r>
              <a:rPr lang="de-DE" dirty="0" err="1" smtClean="0"/>
              <a:t>measurement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pPr lvl="1"/>
            <a:r>
              <a:rPr lang="de-DE" dirty="0" smtClean="0"/>
              <a:t>CPU </a:t>
            </a:r>
            <a:r>
              <a:rPr lang="de-DE" dirty="0" err="1" smtClean="0"/>
              <a:t>speed</a:t>
            </a:r>
            <a:r>
              <a:rPr lang="de-DE" dirty="0" smtClean="0"/>
              <a:t>: </a:t>
            </a:r>
            <a:r>
              <a:rPr lang="de-DE" dirty="0" err="1" smtClean="0"/>
              <a:t>measurement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different </a:t>
            </a:r>
            <a:r>
              <a:rPr lang="de-DE" dirty="0" err="1" smtClean="0"/>
              <a:t>tempertatures</a:t>
            </a:r>
            <a:endParaRPr lang="de-DE" dirty="0" smtClean="0"/>
          </a:p>
          <a:p>
            <a:pPr lvl="1"/>
            <a:r>
              <a:rPr lang="de-DE" dirty="0" smtClean="0"/>
              <a:t>State not </a:t>
            </a:r>
            <a:r>
              <a:rPr lang="de-DE" dirty="0" err="1" smtClean="0"/>
              <a:t>resetted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measurement</a:t>
            </a:r>
            <a:endParaRPr lang="de-DE" dirty="0" smtClean="0"/>
          </a:p>
          <a:p>
            <a:pPr lvl="1"/>
            <a:r>
              <a:rPr lang="de-DE" dirty="0" smtClean="0"/>
              <a:t>Low </a:t>
            </a:r>
            <a:r>
              <a:rPr lang="de-DE" dirty="0" err="1" smtClean="0"/>
              <a:t>variance</a:t>
            </a:r>
            <a:r>
              <a:rPr lang="de-DE" dirty="0" smtClean="0"/>
              <a:t>,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constant</a:t>
            </a:r>
            <a:r>
              <a:rPr lang="de-DE" dirty="0" smtClean="0"/>
              <a:t> </a:t>
            </a:r>
            <a:r>
              <a:rPr lang="de-DE" dirty="0" err="1" smtClean="0"/>
              <a:t>variance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all </a:t>
            </a:r>
            <a:r>
              <a:rPr lang="de-DE" dirty="0" err="1" smtClean="0"/>
              <a:t>measurements</a:t>
            </a:r>
            <a:endParaRPr lang="de-DE" dirty="0" smtClean="0"/>
          </a:p>
          <a:p>
            <a:pPr lvl="1"/>
            <a:r>
              <a:rPr lang="de-DE" dirty="0" smtClean="0"/>
              <a:t>Need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excluded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design,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practice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endParaRPr lang="de-DE" dirty="0" smtClean="0"/>
          </a:p>
          <a:p>
            <a:pPr lvl="1">
              <a:buFont typeface="Arial" pitchFamily="34" charset="0"/>
              <a:buChar char="→"/>
            </a:pPr>
            <a:r>
              <a:rPr lang="en-US" dirty="0" smtClean="0"/>
              <a:t> Affect accuracy</a:t>
            </a:r>
          </a:p>
          <a:p>
            <a:r>
              <a:rPr lang="en-US" dirty="0" smtClean="0"/>
              <a:t>Random errors:</a:t>
            </a:r>
          </a:p>
          <a:p>
            <a:pPr lvl="1"/>
            <a:r>
              <a:rPr lang="de-DE" dirty="0" err="1" smtClean="0"/>
              <a:t>Cannot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controlled</a:t>
            </a:r>
            <a:endParaRPr lang="de-DE" dirty="0" smtClean="0"/>
          </a:p>
          <a:p>
            <a:pPr lvl="1"/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statistical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pPr lvl="1">
              <a:buFont typeface="Arial" pitchFamily="34" charset="0"/>
              <a:buChar char="→"/>
            </a:pPr>
            <a:r>
              <a:rPr lang="en-US" dirty="0" smtClean="0"/>
              <a:t> Affect precision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350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Hypotheses?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Provide</a:t>
            </a:r>
            <a:r>
              <a:rPr lang="de-DE" dirty="0" smtClean="0"/>
              <a:t> </a:t>
            </a:r>
            <a:r>
              <a:rPr lang="de-DE" dirty="0" err="1" smtClean="0"/>
              <a:t>guidance</a:t>
            </a:r>
            <a:endParaRPr lang="en-US" dirty="0" smtClean="0"/>
          </a:p>
          <a:p>
            <a:r>
              <a:rPr lang="de-DE" dirty="0" err="1" smtClean="0"/>
              <a:t>Avoid</a:t>
            </a:r>
            <a:r>
              <a:rPr lang="de-DE" dirty="0" smtClean="0"/>
              <a:t> </a:t>
            </a:r>
            <a:r>
              <a:rPr lang="en-US" i="1" dirty="0" smtClean="0"/>
              <a:t>Fishing for Results</a:t>
            </a:r>
          </a:p>
          <a:p>
            <a:r>
              <a:rPr lang="de-DE" dirty="0" err="1" smtClean="0"/>
              <a:t>Combines</a:t>
            </a:r>
            <a:r>
              <a:rPr lang="de-DE" dirty="0" smtClean="0"/>
              <a:t> </a:t>
            </a:r>
            <a:r>
              <a:rPr lang="de-DE" dirty="0" err="1" smtClean="0"/>
              <a:t>theory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empirical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endParaRPr lang="en-US" dirty="0" smtClean="0"/>
          </a:p>
          <a:p>
            <a:pPr lvl="1"/>
            <a:r>
              <a:rPr lang="de-DE" dirty="0" err="1" smtClean="0"/>
              <a:t>Derived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theory</a:t>
            </a:r>
            <a:endParaRPr lang="de-DE" dirty="0" smtClean="0"/>
          </a:p>
          <a:p>
            <a:pPr lvl="1"/>
            <a:r>
              <a:rPr lang="de-DE" dirty="0" err="1" smtClean="0"/>
              <a:t>Evaluated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empirical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endParaRPr lang="de-DE" dirty="0" smtClean="0"/>
          </a:p>
          <a:p>
            <a:r>
              <a:rPr lang="de-DE" dirty="0" err="1" smtClean="0"/>
              <a:t>Falsifiability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When</a:t>
            </a:r>
            <a:r>
              <a:rPr lang="de-DE" dirty="0" smtClean="0"/>
              <a:t> a </a:t>
            </a:r>
            <a:r>
              <a:rPr lang="de-DE" dirty="0" err="1" smtClean="0"/>
              <a:t>hypothesis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wrong</a:t>
            </a:r>
            <a:r>
              <a:rPr lang="de-DE" dirty="0" smtClean="0"/>
              <a:t>, </a:t>
            </a:r>
            <a:r>
              <a:rPr lang="de-DE" dirty="0" err="1" smtClean="0"/>
              <a:t>it</a:t>
            </a:r>
            <a:r>
              <a:rPr lang="de-DE" dirty="0" smtClean="0"/>
              <a:t> must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disprove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61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Tests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To evaluate whether an observed result appeared rather randomly or not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15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Expected</a:t>
            </a:r>
            <a:r>
              <a:rPr lang="de-DE" dirty="0" smtClean="0"/>
              <a:t> Value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err="1" smtClean="0"/>
                  <a:t>Theoretical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value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describing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expectation</a:t>
                </a:r>
                <a:endParaRPr lang="de-DE" dirty="0" smtClean="0"/>
              </a:p>
              <a:p>
                <a:r>
                  <a:rPr lang="de-DE" dirty="0" smtClean="0"/>
                  <a:t>E.g.,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discrete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values</a:t>
                </a:r>
                <a:r>
                  <a:rPr lang="de-DE" dirty="0" smtClean="0"/>
                  <a:t>:</a:t>
                </a:r>
              </a:p>
              <a:p>
                <a:r>
                  <a:rPr lang="de-DE" dirty="0" err="1" smtClean="0"/>
                  <a:t>Throwing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dice</a:t>
                </a:r>
                <a:r>
                  <a:rPr lang="de-DE" dirty="0" smtClean="0"/>
                  <a:t> (D6):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e-DE" sz="2000" i="1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de-DE" sz="2000" i="1">
                        <a:latin typeface="Cambria Math"/>
                      </a:rPr>
                      <m:t>∗1+</m:t>
                    </m:r>
                    <m:f>
                      <m:f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e-DE" sz="2000" i="1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de-DE" sz="2000" i="1">
                        <a:latin typeface="Cambria Math"/>
                      </a:rPr>
                      <m:t>∗2+</m:t>
                    </m:r>
                    <m:f>
                      <m:f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e-DE" sz="2000" i="1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de-DE" sz="2000" i="1">
                        <a:latin typeface="Cambria Math"/>
                      </a:rPr>
                      <m:t>∗3+</m:t>
                    </m:r>
                    <m:f>
                      <m:f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e-DE" sz="2000" i="1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de-DE" sz="2000" i="1">
                        <a:latin typeface="Cambria Math"/>
                      </a:rPr>
                      <m:t>∗4+</m:t>
                    </m:r>
                    <m:f>
                      <m:f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e-DE" sz="2000" i="1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de-DE" sz="2000" i="1">
                        <a:latin typeface="Cambria Math"/>
                      </a:rPr>
                      <m:t>∗5+</m:t>
                    </m:r>
                    <m:f>
                      <m:f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e-DE" sz="2000" i="1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de-DE" sz="2000" i="1">
                        <a:latin typeface="Cambria Math"/>
                      </a:rPr>
                      <m:t>∗6=3,5</m:t>
                    </m:r>
                  </m:oMath>
                </a14:m>
                <a:endParaRPr lang="de-DE" sz="2000" dirty="0"/>
              </a:p>
              <a:p>
                <a:endParaRPr lang="de-DE" dirty="0" smtClean="0"/>
              </a:p>
              <a:p>
                <a:r>
                  <a:rPr lang="de-DE" dirty="0" err="1" smtClean="0"/>
                  <a:t>Arithmetic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mean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observed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value</a:t>
                </a:r>
                <a:endParaRPr lang="de-DE" dirty="0" smtClean="0"/>
              </a:p>
            </p:txBody>
          </p:sp>
        </mc:Choice>
        <mc:Fallback xmlns="">
          <p:sp>
            <p:nvSpPr>
              <p:cNvPr id="7" name="Inhaltsplatzhalt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6816081" y="2204864"/>
          <a:ext cx="2587625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78" name="Formel" r:id="rId7" imgW="1091880" imgH="431640" progId="Equation.3">
                  <p:embed/>
                </p:oleObj>
              </mc:Choice>
              <mc:Fallback>
                <p:oleObj name="Formel" r:id="rId7" imgW="109188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081" y="2204864"/>
                        <a:ext cx="2587625" cy="720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T-Test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Designed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Student (William </a:t>
            </a:r>
            <a:r>
              <a:rPr lang="de-DE" dirty="0" err="1" smtClean="0"/>
              <a:t>Sealy</a:t>
            </a:r>
            <a:r>
              <a:rPr lang="de-DE" dirty="0" smtClean="0"/>
              <a:t> </a:t>
            </a:r>
            <a:r>
              <a:rPr lang="de-DE" dirty="0" err="1" smtClean="0"/>
              <a:t>Gosset</a:t>
            </a:r>
            <a:r>
              <a:rPr lang="de-DE" dirty="0" smtClean="0"/>
              <a:t>)</a:t>
            </a:r>
            <a:endParaRPr lang="en-US" dirty="0" smtClean="0"/>
          </a:p>
          <a:p>
            <a:r>
              <a:rPr lang="en-US" dirty="0" err="1" smtClean="0"/>
              <a:t>Comparision</a:t>
            </a:r>
            <a:r>
              <a:rPr lang="en-US" dirty="0" smtClean="0"/>
              <a:t> of two measurements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228814"/>
              </p:ext>
            </p:extLst>
          </p:nvPr>
        </p:nvGraphicFramePr>
        <p:xfrm>
          <a:off x="2452662" y="3304504"/>
          <a:ext cx="7286676" cy="2696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3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3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8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Null hypothesis (H</a:t>
                      </a:r>
                      <a:r>
                        <a:rPr lang="en-US" b="1" baseline="-25000" dirty="0" smtClean="0"/>
                        <a:t>0</a:t>
                      </a:r>
                      <a:r>
                        <a:rPr lang="en-US" b="1" dirty="0" smtClean="0"/>
                        <a:t>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Alternative</a:t>
                      </a:r>
                      <a:r>
                        <a:rPr lang="en-US" b="1" baseline="0" dirty="0" smtClean="0"/>
                        <a:t> hypothesis</a:t>
                      </a:r>
                      <a:r>
                        <a:rPr lang="en-US" b="1" dirty="0" smtClean="0"/>
                        <a:t> (H</a:t>
                      </a:r>
                      <a:r>
                        <a:rPr lang="en-US" b="1" baseline="-25000" dirty="0" smtClean="0"/>
                        <a:t>1</a:t>
                      </a:r>
                      <a:r>
                        <a:rPr lang="en-US" b="1" dirty="0" smtClean="0"/>
                        <a:t>)</a:t>
                      </a:r>
                    </a:p>
                    <a:p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8"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Statistical </a:t>
                      </a:r>
                      <a:r>
                        <a:rPr lang="de-DE" dirty="0" err="1" smtClean="0"/>
                        <a:t>hypotheses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441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Measurements</a:t>
                      </a:r>
                      <a:r>
                        <a:rPr lang="de-DE" baseline="0" dirty="0" smtClean="0"/>
                        <a:t> do not </a:t>
                      </a:r>
                      <a:r>
                        <a:rPr lang="de-DE" baseline="0" dirty="0" err="1" smtClean="0"/>
                        <a:t>differ</a:t>
                      </a:r>
                      <a:r>
                        <a:rPr lang="de-DE" baseline="0" dirty="0" smtClean="0"/>
                        <a:t>, i.e., </a:t>
                      </a:r>
                      <a:r>
                        <a:rPr lang="de-DE" baseline="0" dirty="0" err="1" smtClean="0"/>
                        <a:t>they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come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from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the</a:t>
                      </a:r>
                      <a:r>
                        <a:rPr lang="de-DE" baseline="0" dirty="0" smtClean="0"/>
                        <a:t> same </a:t>
                      </a:r>
                      <a:r>
                        <a:rPr lang="de-DE" baseline="0" dirty="0" err="1" smtClean="0"/>
                        <a:t>population</a:t>
                      </a:r>
                      <a:endParaRPr lang="en-US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of both measurements</a:t>
                      </a:r>
                      <a:r>
                        <a:rPr lang="en-US" baseline="0" dirty="0" smtClean="0"/>
                        <a:t> are from different populations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838">
                <a:tc>
                  <a:txBody>
                    <a:bodyPr/>
                    <a:lstStyle/>
                    <a:p>
                      <a:r>
                        <a:rPr lang="en-US" smtClean="0"/>
                        <a:t>Formal: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Formal: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3452794" y="5396260"/>
          <a:ext cx="1571636" cy="551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28" name="Formel" r:id="rId3" imgW="723600" imgH="253800" progId="Equation.3">
                  <p:embed/>
                </p:oleObj>
              </mc:Choice>
              <mc:Fallback>
                <p:oleObj name="Formel" r:id="rId3" imgW="723600" imgH="253800" progId="Equation.3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794" y="5396260"/>
                        <a:ext cx="1571636" cy="551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7096133" y="5396260"/>
          <a:ext cx="1544637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29" name="Formel" r:id="rId5" imgW="711000" imgH="241200" progId="Equation.3">
                  <p:embed/>
                </p:oleObj>
              </mc:Choice>
              <mc:Fallback>
                <p:oleObj name="Formel" r:id="rId5" imgW="711000" imgH="241200" progId="Equation.3">
                  <p:embed/>
                  <p:pic>
                    <p:nvPicPr>
                      <p:cNvPr id="522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3" y="5396260"/>
                        <a:ext cx="1544637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778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T-Test: Result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/>
              <a:t>Determines</a:t>
            </a:r>
            <a:r>
              <a:rPr lang="de-DE" dirty="0" smtClean="0"/>
              <a:t> </a:t>
            </a:r>
            <a:r>
              <a:rPr lang="de-DE" dirty="0" err="1" smtClean="0"/>
              <a:t>probability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observed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,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assumption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null </a:t>
            </a:r>
            <a:r>
              <a:rPr lang="de-DE" dirty="0" err="1" smtClean="0"/>
              <a:t>hypothesis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valid -&gt; </a:t>
            </a:r>
            <a:r>
              <a:rPr lang="de-DE" dirty="0" err="1" smtClean="0"/>
              <a:t>conditional</a:t>
            </a:r>
            <a:r>
              <a:rPr lang="de-DE" dirty="0" smtClean="0"/>
              <a:t> </a:t>
            </a:r>
            <a:r>
              <a:rPr lang="de-DE" dirty="0" err="1" smtClean="0"/>
              <a:t>probability</a:t>
            </a:r>
            <a:endParaRPr lang="en-US" dirty="0" smtClean="0"/>
          </a:p>
          <a:p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probability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smaller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0.001</a:t>
            </a:r>
          </a:p>
          <a:p>
            <a:pPr lvl="1"/>
            <a:r>
              <a:rPr lang="de-DE" dirty="0" smtClean="0"/>
              <a:t>0.01</a:t>
            </a:r>
          </a:p>
          <a:p>
            <a:pPr lvl="1"/>
            <a:r>
              <a:rPr lang="de-DE" dirty="0" smtClean="0"/>
              <a:t>0.05</a:t>
            </a:r>
          </a:p>
          <a:p>
            <a:pPr lvl="1"/>
            <a:r>
              <a:rPr lang="de-DE" dirty="0" smtClean="0"/>
              <a:t>0.10</a:t>
            </a:r>
          </a:p>
          <a:p>
            <a:pPr indent="17463">
              <a:buNone/>
            </a:pPr>
            <a:r>
              <a:rPr lang="de-DE" dirty="0" smtClean="0"/>
              <a:t>null </a:t>
            </a:r>
            <a:r>
              <a:rPr lang="de-DE" dirty="0" err="1" smtClean="0"/>
              <a:t>hypothesis</a:t>
            </a:r>
            <a:r>
              <a:rPr lang="de-DE" dirty="0" smtClean="0"/>
              <a:t> must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wrong</a:t>
            </a:r>
            <a:endParaRPr lang="de-DE" dirty="0" smtClean="0"/>
          </a:p>
          <a:p>
            <a:r>
              <a:rPr lang="de-DE" dirty="0" err="1" smtClean="0"/>
              <a:t>Significance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en-US" dirty="0"/>
              <a:t> </a:t>
            </a:r>
            <a:r>
              <a:rPr lang="en-US" dirty="0" smtClean="0"/>
              <a:t>must be defined in advance!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667108" y="3068960"/>
            <a:ext cx="6572296" cy="15001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v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ery 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</a:rPr>
              <a:t>very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 significant</a:t>
            </a:r>
          </a:p>
          <a:p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very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significant</a:t>
            </a:r>
          </a:p>
          <a:p>
            <a:r>
              <a:rPr lang="de-DE" sz="2600" dirty="0" err="1">
                <a:solidFill>
                  <a:schemeClr val="bg1">
                    <a:lumMod val="50000"/>
                  </a:schemeClr>
                </a:solidFill>
              </a:rPr>
              <a:t>typical</a:t>
            </a:r>
            <a:r>
              <a:rPr lang="de-DE" sz="2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600" dirty="0" err="1">
                <a:solidFill>
                  <a:schemeClr val="bg1">
                    <a:lumMod val="50000"/>
                  </a:schemeClr>
                </a:solidFill>
              </a:rPr>
              <a:t>significance</a:t>
            </a:r>
            <a:r>
              <a:rPr lang="de-DE" sz="2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600" dirty="0" err="1">
                <a:solidFill>
                  <a:schemeClr val="bg1">
                    <a:lumMod val="50000"/>
                  </a:schemeClr>
                </a:solidFill>
              </a:rPr>
              <a:t>level</a:t>
            </a:r>
            <a:endParaRPr lang="de-DE" sz="2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2600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de-DE" sz="2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600" dirty="0" err="1">
                <a:solidFill>
                  <a:schemeClr val="bg1">
                    <a:lumMod val="50000"/>
                  </a:schemeClr>
                </a:solidFill>
              </a:rPr>
              <a:t>exploraty</a:t>
            </a:r>
            <a:r>
              <a:rPr lang="de-DE" sz="2600" dirty="0">
                <a:solidFill>
                  <a:schemeClr val="bg1">
                    <a:lumMod val="50000"/>
                  </a:schemeClr>
                </a:solidFill>
              </a:rPr>
              <a:t>/initial </a:t>
            </a:r>
            <a:r>
              <a:rPr lang="de-DE" sz="2600" dirty="0" err="1">
                <a:solidFill>
                  <a:schemeClr val="bg1">
                    <a:lumMod val="50000"/>
                  </a:schemeClr>
                </a:solidFill>
              </a:rPr>
              <a:t>studies</a:t>
            </a:r>
            <a:endParaRPr lang="en-US" sz="2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82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T-Test: </a:t>
            </a:r>
            <a:r>
              <a:rPr lang="de-DE" dirty="0" err="1" smtClean="0"/>
              <a:t>Conclusion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significant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Is</a:t>
            </a:r>
            <a:r>
              <a:rPr lang="de-DE" dirty="0" smtClean="0"/>
              <a:t> null </a:t>
            </a:r>
            <a:r>
              <a:rPr lang="de-DE" dirty="0" err="1" smtClean="0"/>
              <a:t>hypothesis</a:t>
            </a:r>
            <a:r>
              <a:rPr lang="de-DE" dirty="0" smtClean="0"/>
              <a:t> </a:t>
            </a:r>
            <a:r>
              <a:rPr lang="de-DE" dirty="0" err="1" smtClean="0"/>
              <a:t>incorrect</a:t>
            </a:r>
            <a:r>
              <a:rPr lang="de-DE" dirty="0" smtClean="0"/>
              <a:t>? -&gt; </a:t>
            </a:r>
            <a:r>
              <a:rPr lang="de-DE" dirty="0" err="1" smtClean="0"/>
              <a:t>No</a:t>
            </a:r>
            <a:endParaRPr lang="de-DE" dirty="0" smtClean="0"/>
          </a:p>
          <a:p>
            <a:r>
              <a:rPr lang="de-DE" dirty="0" err="1" smtClean="0"/>
              <a:t>Is</a:t>
            </a:r>
            <a:r>
              <a:rPr lang="de-DE" dirty="0" smtClean="0"/>
              <a:t> alternative </a:t>
            </a:r>
            <a:r>
              <a:rPr lang="de-DE" dirty="0" err="1" smtClean="0"/>
              <a:t>hypotheses</a:t>
            </a:r>
            <a:r>
              <a:rPr lang="de-DE" dirty="0" smtClean="0"/>
              <a:t> </a:t>
            </a:r>
            <a:r>
              <a:rPr lang="de-DE" dirty="0" err="1" smtClean="0"/>
              <a:t>correct</a:t>
            </a:r>
            <a:r>
              <a:rPr lang="de-DE" dirty="0" smtClean="0"/>
              <a:t>? -&gt; </a:t>
            </a:r>
            <a:r>
              <a:rPr lang="de-DE" dirty="0" err="1" smtClean="0"/>
              <a:t>No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evidence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null </a:t>
            </a:r>
            <a:r>
              <a:rPr lang="de-DE" dirty="0" err="1" smtClean="0"/>
              <a:t>hypothesis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valid  (</a:t>
            </a:r>
            <a:r>
              <a:rPr lang="de-DE" dirty="0" err="1" smtClean="0"/>
              <a:t>thus</a:t>
            </a:r>
            <a:r>
              <a:rPr lang="de-DE" dirty="0" smtClean="0"/>
              <a:t>, I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statements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null </a:t>
            </a:r>
            <a:r>
              <a:rPr lang="de-DE" dirty="0" err="1" smtClean="0"/>
              <a:t>hypothesis</a:t>
            </a:r>
            <a:r>
              <a:rPr lang="de-DE" dirty="0" smtClean="0"/>
              <a:t>)</a:t>
            </a:r>
          </a:p>
          <a:p>
            <a:r>
              <a:rPr lang="de-DE" dirty="0" smtClean="0"/>
              <a:t>Writing a </a:t>
            </a:r>
            <a:r>
              <a:rPr lang="de-DE" dirty="0" err="1" smtClean="0"/>
              <a:t>report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Reject</a:t>
            </a:r>
            <a:r>
              <a:rPr lang="de-DE" dirty="0" smtClean="0"/>
              <a:t>/</a:t>
            </a:r>
            <a:r>
              <a:rPr lang="de-DE" dirty="0" err="1" smtClean="0"/>
              <a:t>could</a:t>
            </a:r>
            <a:r>
              <a:rPr lang="de-DE" dirty="0" smtClean="0"/>
              <a:t> not </a:t>
            </a:r>
            <a:r>
              <a:rPr lang="de-DE" dirty="0" err="1" smtClean="0"/>
              <a:t>reject</a:t>
            </a:r>
            <a:r>
              <a:rPr lang="de-DE" dirty="0" smtClean="0"/>
              <a:t> null </a:t>
            </a:r>
            <a:r>
              <a:rPr lang="de-DE" dirty="0" err="1" smtClean="0"/>
              <a:t>hypothesis</a:t>
            </a:r>
            <a:endParaRPr lang="de-DE" dirty="0" smtClean="0"/>
          </a:p>
          <a:p>
            <a:pPr lvl="1"/>
            <a:r>
              <a:rPr lang="de-DE" dirty="0" smtClean="0"/>
              <a:t>Never: </a:t>
            </a:r>
            <a:r>
              <a:rPr lang="de-DE" dirty="0" err="1" smtClean="0"/>
              <a:t>Confirmation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null </a:t>
            </a:r>
            <a:r>
              <a:rPr lang="de-DE" dirty="0" err="1" smtClean="0"/>
              <a:t>or</a:t>
            </a:r>
            <a:r>
              <a:rPr lang="de-DE" dirty="0" smtClean="0"/>
              <a:t> alternative </a:t>
            </a:r>
            <a:r>
              <a:rPr lang="de-DE" dirty="0" err="1" smtClean="0"/>
              <a:t>hypothesis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60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T-Test</a:t>
            </a:r>
            <a:r>
              <a:rPr lang="de-DE" dirty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Hand (1)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Computation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35</a:t>
            </a:fld>
            <a:endParaRPr lang="de-DE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3167042" y="2285992"/>
          <a:ext cx="1643074" cy="1209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952" name="Formel" r:id="rId3" imgW="672840" imgH="495000" progId="Equation.3">
                  <p:embed/>
                </p:oleObj>
              </mc:Choice>
              <mc:Fallback>
                <p:oleObj name="Formel" r:id="rId3" imgW="672840" imgH="495000" progId="Equation.3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42" y="2285992"/>
                        <a:ext cx="1643074" cy="1209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Inhaltsplatzhalter 7"/>
          <p:cNvGraphicFramePr>
            <a:graphicFrameLocks noChangeAspect="1"/>
          </p:cNvGraphicFramePr>
          <p:nvPr/>
        </p:nvGraphicFramePr>
        <p:xfrm>
          <a:off x="3016250" y="3849688"/>
          <a:ext cx="6364288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953" name="Formel" r:id="rId5" imgW="3073320" imgH="698400" progId="Equation.3">
                  <p:embed/>
                </p:oleObj>
              </mc:Choice>
              <mc:Fallback>
                <p:oleObj name="Formel" r:id="rId5" imgW="3073320" imgH="698400" progId="Equation.3">
                  <p:embed/>
                  <p:pic>
                    <p:nvPicPr>
                      <p:cNvPr id="53251" name="Inhaltsplatzhalter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3849688"/>
                        <a:ext cx="6364288" cy="1446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/>
        </p:nvSpPr>
        <p:spPr>
          <a:xfrm>
            <a:off x="5953124" y="2571744"/>
            <a:ext cx="4000528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Datensatz (rt.csv):</a:t>
            </a:r>
          </a:p>
          <a:p>
            <a:r>
              <a:rPr lang="de-DE" dirty="0">
                <a:solidFill>
                  <a:schemeClr val="tx1"/>
                </a:solidFill>
              </a:rPr>
              <a:t>t = 1.522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50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T-Test </a:t>
            </a:r>
            <a:r>
              <a:rPr lang="de-DE" dirty="0" err="1" smtClean="0"/>
              <a:t>by</a:t>
            </a:r>
            <a:r>
              <a:rPr lang="de-DE" dirty="0" smtClean="0"/>
              <a:t> Hand (2)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Degrees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freedom</a:t>
            </a:r>
            <a:r>
              <a:rPr lang="de-DE" dirty="0" smtClean="0"/>
              <a:t>, </a:t>
            </a:r>
            <a:r>
              <a:rPr lang="de-DE" dirty="0" err="1" smtClean="0"/>
              <a:t>df</a:t>
            </a:r>
            <a:endParaRPr lang="de-DE" dirty="0" smtClean="0"/>
          </a:p>
          <a:p>
            <a:pPr lvl="1"/>
            <a:r>
              <a:rPr lang="de-DE" dirty="0" err="1" smtClean="0"/>
              <a:t>for</a:t>
            </a:r>
            <a:r>
              <a:rPr lang="de-DE" dirty="0" smtClean="0"/>
              <a:t> t-Test: n</a:t>
            </a:r>
            <a:r>
              <a:rPr lang="de-DE" baseline="-25000" dirty="0" smtClean="0"/>
              <a:t>1</a:t>
            </a:r>
            <a:r>
              <a:rPr lang="de-DE" dirty="0" smtClean="0"/>
              <a:t> + n</a:t>
            </a:r>
            <a:r>
              <a:rPr lang="de-DE" baseline="-25000" dirty="0" smtClean="0"/>
              <a:t>2 </a:t>
            </a:r>
            <a:r>
              <a:rPr lang="de-DE" baseline="30000" dirty="0" smtClean="0"/>
              <a:t>_</a:t>
            </a:r>
            <a:r>
              <a:rPr lang="de-DE" dirty="0" smtClean="0"/>
              <a:t> 2 (in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: 11)</a:t>
            </a:r>
            <a:endParaRPr lang="de-DE" baseline="-25000" dirty="0" smtClean="0"/>
          </a:p>
          <a:p>
            <a:r>
              <a:rPr lang="de-DE" dirty="0" smtClean="0"/>
              <a:t>Table </a:t>
            </a:r>
            <a:r>
              <a:rPr lang="de-DE" dirty="0" err="1" smtClean="0"/>
              <a:t>with</a:t>
            </a:r>
            <a:r>
              <a:rPr lang="de-DE" dirty="0" smtClean="0"/>
              <a:t> t </a:t>
            </a:r>
            <a:r>
              <a:rPr lang="de-DE" dirty="0" err="1" smtClean="0"/>
              <a:t>distribution</a:t>
            </a:r>
            <a:r>
              <a:rPr lang="de-DE" dirty="0" smtClean="0"/>
              <a:t> (e.g., </a:t>
            </a:r>
            <a:r>
              <a:rPr lang="de-DE" dirty="0" err="1" smtClean="0"/>
              <a:t>wikipedia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calculated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(</a:t>
            </a:r>
            <a:r>
              <a:rPr lang="de-DE" dirty="0" err="1" smtClean="0"/>
              <a:t>t</a:t>
            </a:r>
            <a:r>
              <a:rPr lang="de-DE" baseline="-25000" dirty="0" err="1" smtClean="0"/>
              <a:t>emp</a:t>
            </a:r>
            <a:r>
              <a:rPr lang="de-DE" dirty="0" smtClean="0"/>
              <a:t> = 1.522)</a:t>
            </a:r>
            <a:endParaRPr lang="en-US" dirty="0" smtClean="0"/>
          </a:p>
          <a:p>
            <a:pPr lvl="1"/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</a:t>
            </a:r>
            <a:r>
              <a:rPr lang="de-DE" baseline="-25000" dirty="0" err="1" smtClean="0"/>
              <a:t>emp</a:t>
            </a:r>
            <a:r>
              <a:rPr lang="de-DE" baseline="-25000" dirty="0" smtClean="0"/>
              <a:t>    </a:t>
            </a:r>
            <a:r>
              <a:rPr lang="de-DE" dirty="0" smtClean="0"/>
              <a:t>&gt;                      ?</a:t>
            </a:r>
            <a:r>
              <a:rPr lang="de-DE" baseline="30000" dirty="0" smtClean="0"/>
              <a:t> </a:t>
            </a:r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, so not </a:t>
            </a:r>
            <a:r>
              <a:rPr lang="de-DE" dirty="0" err="1" smtClean="0"/>
              <a:t>significant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36</a:t>
            </a:fld>
            <a:endParaRPr lang="de-DE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2738415" y="3214687"/>
          <a:ext cx="3071834" cy="758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976" name="Formel" r:id="rId3" imgW="977760" imgH="241200" progId="Equation.3">
                  <p:embed/>
                </p:oleObj>
              </mc:Choice>
              <mc:Fallback>
                <p:oleObj name="Formel" r:id="rId3" imgW="977760" imgH="241200" progId="Equation.3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15" y="3214687"/>
                        <a:ext cx="3071834" cy="7580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97292"/>
              </p:ext>
            </p:extLst>
          </p:nvPr>
        </p:nvGraphicFramePr>
        <p:xfrm>
          <a:off x="4294186" y="4797153"/>
          <a:ext cx="1516062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977" name="Formel" r:id="rId5" imgW="482400" imgH="241200" progId="Equation.3">
                  <p:embed/>
                </p:oleObj>
              </mc:Choice>
              <mc:Fallback>
                <p:oleObj name="Formel" r:id="rId5" imgW="482400" imgH="241200" progId="Equation.3">
                  <p:embed/>
                  <p:pic>
                    <p:nvPicPr>
                      <p:cNvPr id="542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186" y="4797153"/>
                        <a:ext cx="1516062" cy="75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071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One-tailed</a:t>
            </a:r>
            <a:r>
              <a:rPr lang="de-DE" dirty="0" smtClean="0"/>
              <a:t> vs. </a:t>
            </a:r>
            <a:r>
              <a:rPr lang="de-DE" dirty="0" err="1" smtClean="0"/>
              <a:t>Two-tailed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Two-tailed</a:t>
            </a:r>
            <a:r>
              <a:rPr lang="de-DE" dirty="0"/>
              <a:t>: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assumption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direction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effect</a:t>
            </a:r>
            <a:r>
              <a:rPr lang="de-DE" dirty="0" smtClean="0"/>
              <a:t> (e.g.,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UIs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usable</a:t>
            </a:r>
            <a:endParaRPr lang="de-DE" dirty="0" smtClean="0"/>
          </a:p>
          <a:p>
            <a:pPr lvl="1"/>
            <a:r>
              <a:rPr lang="de-DE" dirty="0" err="1" smtClean="0"/>
              <a:t>Compute</a:t>
            </a:r>
            <a:r>
              <a:rPr lang="de-DE" dirty="0" smtClean="0"/>
              <a:t> half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significance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r>
              <a:rPr lang="de-DE" dirty="0" err="1" smtClean="0"/>
              <a:t>One-tailed</a:t>
            </a:r>
            <a:r>
              <a:rPr lang="en-US" dirty="0" smtClean="0"/>
              <a:t>:</a:t>
            </a:r>
          </a:p>
          <a:p>
            <a:pPr lvl="1"/>
            <a:r>
              <a:rPr lang="de-DE" dirty="0" err="1" smtClean="0"/>
              <a:t>Assumption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UI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usable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cut</a:t>
            </a:r>
            <a:r>
              <a:rPr lang="de-DE" dirty="0" smtClean="0"/>
              <a:t> </a:t>
            </a:r>
            <a:r>
              <a:rPr lang="de-DE" dirty="0" err="1" smtClean="0"/>
              <a:t>significance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in half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37</a:t>
            </a:fld>
            <a:endParaRPr lang="de-DE"/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2935288" y="5170504"/>
          <a:ext cx="253365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89" name="Formel" r:id="rId3" imgW="888840" imgH="241200" progId="Equation.3">
                  <p:embed/>
                </p:oleObj>
              </mc:Choice>
              <mc:Fallback>
                <p:oleObj name="Formel" r:id="rId3" imgW="888840" imgH="241200" progId="Equation.3">
                  <p:embed/>
                  <p:pic>
                    <p:nvPicPr>
                      <p:cNvPr id="552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5170504"/>
                        <a:ext cx="2533650" cy="68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079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t.test</a:t>
            </a:r>
            <a:r>
              <a:rPr lang="en-US" dirty="0" smtClean="0"/>
              <a:t>(rt1, rt2)</a:t>
            </a:r>
          </a:p>
          <a:p>
            <a:r>
              <a:rPr lang="de-DE" dirty="0" smtClean="0"/>
              <a:t>Output:</a:t>
            </a:r>
            <a:endParaRPr lang="en-US" dirty="0" smtClean="0"/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Welch Two Sample t-test</a:t>
            </a:r>
          </a:p>
          <a:p>
            <a:pPr marL="1169988" lvl="1">
              <a:buNone/>
            </a:pPr>
            <a:endParaRPr lang="en-US" sz="1400" dirty="0">
              <a:latin typeface="Consolas" pitchFamily="49" charset="0"/>
            </a:endParaRPr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data:  dataPC1 and dataPC2 </a:t>
            </a:r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t = 1.5222, </a:t>
            </a:r>
            <a:r>
              <a:rPr lang="en-US" sz="1400" dirty="0" err="1">
                <a:latin typeface="Consolas" pitchFamily="49" charset="0"/>
              </a:rPr>
              <a:t>df</a:t>
            </a:r>
            <a:r>
              <a:rPr lang="en-US" sz="1400" dirty="0">
                <a:latin typeface="Consolas" pitchFamily="49" charset="0"/>
              </a:rPr>
              <a:t> = 10.566, p-value = 0.1573</a:t>
            </a:r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alternative hypothesis: true difference in means is not equal to 0 </a:t>
            </a:r>
          </a:p>
          <a:p>
            <a:pPr marL="1169988" lvl="1">
              <a:buNone/>
            </a:pPr>
            <a:endParaRPr lang="en-US" sz="1400" dirty="0">
              <a:latin typeface="Consolas" pitchFamily="49" charset="0"/>
            </a:endParaRPr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95 percent confidence interval:</a:t>
            </a:r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 -5.095727 27.583584 </a:t>
            </a:r>
          </a:p>
          <a:p>
            <a:pPr marL="1169988" lvl="1">
              <a:buNone/>
            </a:pPr>
            <a:endParaRPr lang="en-US" sz="1400" dirty="0">
              <a:latin typeface="Consolas" pitchFamily="49" charset="0"/>
            </a:endParaRPr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sample estimates:</a:t>
            </a:r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mean of x mean of y </a:t>
            </a:r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 50.74243  39.49850</a:t>
            </a:r>
          </a:p>
          <a:p>
            <a:pPr marL="361950"/>
            <a:r>
              <a:rPr lang="de-DE" dirty="0" smtClean="0"/>
              <a:t>p </a:t>
            </a:r>
            <a:r>
              <a:rPr lang="de-DE" dirty="0" err="1" smtClean="0"/>
              <a:t>value</a:t>
            </a:r>
            <a:r>
              <a:rPr lang="de-DE" dirty="0" smtClean="0"/>
              <a:t>: </a:t>
            </a:r>
            <a:r>
              <a:rPr lang="de-DE" dirty="0" err="1" smtClean="0"/>
              <a:t>conditional</a:t>
            </a:r>
            <a:r>
              <a:rPr lang="de-DE" dirty="0" smtClean="0"/>
              <a:t> </a:t>
            </a:r>
            <a:r>
              <a:rPr lang="de-DE" dirty="0" err="1" smtClean="0"/>
              <a:t>probability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having</a:t>
            </a:r>
            <a:r>
              <a:rPr lang="de-DE" dirty="0" smtClean="0"/>
              <a:t> </a:t>
            </a:r>
            <a:r>
              <a:rPr lang="de-DE" dirty="0" err="1" smtClean="0"/>
              <a:t>observed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assumption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nul</a:t>
            </a:r>
            <a:r>
              <a:rPr lang="de-DE" dirty="0" smtClean="0"/>
              <a:t> </a:t>
            </a:r>
            <a:r>
              <a:rPr lang="de-DE" dirty="0" err="1" smtClean="0"/>
              <a:t>hypothesis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valid</a:t>
            </a:r>
          </a:p>
          <a:p>
            <a:pPr marL="361950"/>
            <a:r>
              <a:rPr lang="de-DE" dirty="0" err="1" smtClean="0"/>
              <a:t>If</a:t>
            </a:r>
            <a:r>
              <a:rPr lang="de-DE" dirty="0" smtClean="0"/>
              <a:t> p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smaller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significance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,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significant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null </a:t>
            </a:r>
            <a:r>
              <a:rPr lang="de-DE" dirty="0" err="1" smtClean="0"/>
              <a:t>hypothesis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rejected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T-Test: R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006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2723335"/>
              </p:ext>
            </p:extLst>
          </p:nvPr>
        </p:nvGraphicFramePr>
        <p:xfrm>
          <a:off x="1981200" y="1600200"/>
          <a:ext cx="8230852" cy="3070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4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4666"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Valid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</a:rPr>
                        <a:t>is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800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800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 rowSpan="2">
                  <a:txBody>
                    <a:bodyPr/>
                    <a:lstStyle/>
                    <a:p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</a:rPr>
                        <a:t>Decision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2800" b="0" baseline="0" dirty="0" err="1" smtClean="0">
                          <a:solidFill>
                            <a:sysClr val="windowText" lastClr="000000"/>
                          </a:solidFill>
                        </a:rPr>
                        <a:t>for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800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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error</a:t>
                      </a:r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;</a:t>
                      </a:r>
                    </a:p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Type-2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error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64">
                <a:tc vMerge="1"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109855" marR="109855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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error</a:t>
                      </a:r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;</a:t>
                      </a:r>
                    </a:p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Type-1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error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Grafik 4" descr="correc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450978">
            <a:off x="6160198" y="2949249"/>
            <a:ext cx="672350" cy="504821"/>
          </a:xfrm>
          <a:prstGeom prst="rect">
            <a:avLst/>
          </a:prstGeom>
        </p:spPr>
      </p:pic>
      <p:pic>
        <p:nvPicPr>
          <p:cNvPr id="6" name="Grafik 5" descr="correc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450978">
            <a:off x="8311778" y="3979994"/>
            <a:ext cx="672350" cy="504821"/>
          </a:xfrm>
          <a:prstGeom prst="rect">
            <a:avLst/>
          </a:prstGeom>
        </p:spPr>
      </p:pic>
      <p:pic>
        <p:nvPicPr>
          <p:cNvPr id="90114" name="Picture 2" descr="https://pbs.twimg.com/media/BnLHzXxIYAAqzr6.jpg: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2132856"/>
            <a:ext cx="6286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91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Kinds of Validity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Construct</a:t>
            </a:r>
            <a:r>
              <a:rPr lang="de-DE" dirty="0" smtClean="0"/>
              <a:t> </a:t>
            </a:r>
            <a:r>
              <a:rPr lang="de-DE" dirty="0" err="1" smtClean="0"/>
              <a:t>validty</a:t>
            </a:r>
            <a:endParaRPr lang="de-DE" dirty="0" smtClean="0"/>
          </a:p>
          <a:p>
            <a:pPr lvl="1"/>
            <a:r>
              <a:rPr lang="de-DE" dirty="0" err="1" smtClean="0"/>
              <a:t>Describes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well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construct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being</a:t>
            </a:r>
            <a:r>
              <a:rPr lang="de-DE" dirty="0" smtClean="0"/>
              <a:t> </a:t>
            </a:r>
            <a:r>
              <a:rPr lang="de-DE" dirty="0" err="1" smtClean="0"/>
              <a:t>measured</a:t>
            </a:r>
            <a:endParaRPr lang="en-US" dirty="0"/>
          </a:p>
          <a:p>
            <a:r>
              <a:rPr lang="en-US" dirty="0" smtClean="0"/>
              <a:t>Statistical Conclusion Validity</a:t>
            </a:r>
          </a:p>
          <a:p>
            <a:pPr lvl="1"/>
            <a:r>
              <a:rPr lang="en-US" dirty="0" smtClean="0"/>
              <a:t>Describes how suitable the statistical methods are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595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T-Test: Variants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 test for independent samples:</a:t>
            </a:r>
          </a:p>
          <a:p>
            <a:pPr lvl="1"/>
            <a:r>
              <a:rPr lang="de-DE" dirty="0" err="1" smtClean="0"/>
              <a:t>Creation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r>
              <a:rPr lang="de-DE" dirty="0" smtClean="0"/>
              <a:t> must not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dependent</a:t>
            </a:r>
            <a:r>
              <a:rPr lang="de-DE" dirty="0" smtClean="0"/>
              <a:t> on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endParaRPr lang="en-US" dirty="0" smtClean="0"/>
          </a:p>
          <a:p>
            <a:pPr lvl="1"/>
            <a:r>
              <a:rPr lang="en-US" dirty="0" smtClean="0"/>
              <a:t>E.g., random assignment of participants to one or the other sample</a:t>
            </a:r>
          </a:p>
          <a:p>
            <a:r>
              <a:rPr lang="en-US" dirty="0"/>
              <a:t>T test for </a:t>
            </a:r>
            <a:r>
              <a:rPr lang="en-US" dirty="0" smtClean="0"/>
              <a:t>dependent samples:</a:t>
            </a:r>
          </a:p>
          <a:p>
            <a:pPr lvl="1"/>
            <a:r>
              <a:rPr lang="de-DE" dirty="0" err="1" smtClean="0"/>
              <a:t>Creation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r>
              <a:rPr lang="de-DE" dirty="0" smtClean="0"/>
              <a:t> </a:t>
            </a:r>
            <a:r>
              <a:rPr lang="de-DE" dirty="0" err="1" smtClean="0"/>
              <a:t>depends</a:t>
            </a:r>
            <a:r>
              <a:rPr lang="de-DE" dirty="0" smtClean="0"/>
              <a:t> on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endParaRPr lang="de-DE" dirty="0" smtClean="0"/>
          </a:p>
          <a:p>
            <a:pPr lvl="1"/>
            <a:r>
              <a:rPr lang="de-DE" dirty="0" smtClean="0"/>
              <a:t>E.g., in a </a:t>
            </a:r>
            <a:r>
              <a:rPr lang="de-DE" dirty="0" err="1" smtClean="0"/>
              <a:t>within-subjects</a:t>
            </a:r>
            <a:r>
              <a:rPr lang="de-DE" dirty="0" smtClean="0"/>
              <a:t> design,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spouses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different </a:t>
            </a:r>
            <a:r>
              <a:rPr lang="de-DE" dirty="0" err="1" smtClean="0"/>
              <a:t>samples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97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T-Test: </a:t>
            </a:r>
            <a:r>
              <a:rPr lang="en-US" dirty="0" err="1" smtClean="0"/>
              <a:t>Prerequisits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Metric</a:t>
            </a:r>
            <a:r>
              <a:rPr lang="de-DE" dirty="0" smtClean="0"/>
              <a:t> </a:t>
            </a:r>
            <a:r>
              <a:rPr lang="de-DE" dirty="0" err="1" smtClean="0"/>
              <a:t>scale</a:t>
            </a:r>
            <a:r>
              <a:rPr lang="de-DE" dirty="0" smtClean="0"/>
              <a:t> type</a:t>
            </a:r>
          </a:p>
          <a:p>
            <a:r>
              <a:rPr lang="de-DE" dirty="0" err="1" smtClean="0"/>
              <a:t>Normally</a:t>
            </a:r>
            <a:r>
              <a:rPr lang="de-DE" dirty="0" smtClean="0"/>
              <a:t> </a:t>
            </a:r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en-US" dirty="0" smtClean="0"/>
              <a:t>e.g., </a:t>
            </a:r>
            <a:r>
              <a:rPr lang="en-US" dirty="0"/>
              <a:t>Shapiro-Wilk)</a:t>
            </a:r>
            <a:endParaRPr lang="de-DE" dirty="0" smtClean="0"/>
          </a:p>
          <a:p>
            <a:r>
              <a:rPr lang="de-DE" dirty="0" err="1" smtClean="0"/>
              <a:t>Or</a:t>
            </a:r>
            <a:r>
              <a:rPr lang="de-DE" dirty="0" smtClean="0"/>
              <a:t>: sample </a:t>
            </a:r>
            <a:r>
              <a:rPr lang="de-DE" dirty="0" err="1" smtClean="0"/>
              <a:t>size</a:t>
            </a:r>
            <a:r>
              <a:rPr lang="de-DE" dirty="0" smtClean="0"/>
              <a:t> &gt;= 30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85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Mann-Whitney-U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Non-parametric test</a:t>
            </a:r>
          </a:p>
          <a:p>
            <a:r>
              <a:rPr lang="de-DE" dirty="0" err="1" smtClean="0"/>
              <a:t>Ordinal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or</a:t>
            </a:r>
            <a:r>
              <a:rPr lang="de-DE" dirty="0" smtClean="0"/>
              <a:t> non-normal </a:t>
            </a:r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dirty="0" err="1" smtClean="0"/>
              <a:t>metric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)</a:t>
            </a:r>
            <a:endParaRPr lang="en-US" dirty="0" smtClean="0"/>
          </a:p>
          <a:p>
            <a:r>
              <a:rPr lang="en-US" dirty="0" smtClean="0"/>
              <a:t>Computation of test:</a:t>
            </a:r>
          </a:p>
          <a:p>
            <a:endParaRPr lang="en-US" dirty="0" smtClean="0"/>
          </a:p>
          <a:p>
            <a:endParaRPr lang="en-US" dirty="0" smtClean="0"/>
          </a:p>
          <a:p>
            <a:pPr marL="2152650" lvl="1"/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baseline="30000" dirty="0" smtClean="0"/>
              <a:t>:</a:t>
            </a:r>
            <a:r>
              <a:rPr lang="en-US" dirty="0" smtClean="0"/>
              <a:t> Ranks in the sample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42</a:t>
            </a:fld>
            <a:endParaRPr lang="de-DE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504692"/>
              </p:ext>
            </p:extLst>
          </p:nvPr>
        </p:nvGraphicFramePr>
        <p:xfrm>
          <a:off x="2854325" y="3929063"/>
          <a:ext cx="35115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4" name="Formel" r:id="rId3" imgW="1612800" imgH="393480" progId="Equation.3">
                  <p:embed/>
                </p:oleObj>
              </mc:Choice>
              <mc:Fallback>
                <p:oleObj name="Formel" r:id="rId3" imgW="1612800" imgH="393480" progId="Equation.3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325" y="3929063"/>
                        <a:ext cx="351155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/>
        </p:nvGraphicFramePr>
        <p:xfrm>
          <a:off x="2809852" y="5000636"/>
          <a:ext cx="1000132" cy="772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5" name="Formel" r:id="rId5" imgW="558720" imgH="431640" progId="Equation.3">
                  <p:embed/>
                </p:oleObj>
              </mc:Choice>
              <mc:Fallback>
                <p:oleObj name="Formel" r:id="rId5" imgW="558720" imgH="431640" progId="Equation.3">
                  <p:embed/>
                  <p:pic>
                    <p:nvPicPr>
                      <p:cNvPr id="6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52" y="5000636"/>
                        <a:ext cx="1000132" cy="7728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886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ym typeface="Symbol"/>
              </a:rPr>
              <a:t></a:t>
            </a:r>
            <a:r>
              <a:rPr lang="de-DE" baseline="30000" dirty="0" smtClean="0">
                <a:sym typeface="Symbol"/>
              </a:rPr>
              <a:t>2</a:t>
            </a:r>
            <a:r>
              <a:rPr lang="de-DE" dirty="0" smtClean="0">
                <a:sym typeface="Symbol"/>
              </a:rPr>
              <a:t>-Test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Compares</a:t>
            </a:r>
            <a:r>
              <a:rPr lang="de-DE" dirty="0" smtClean="0"/>
              <a:t> </a:t>
            </a:r>
            <a:r>
              <a:rPr lang="de-DE" dirty="0" err="1" smtClean="0"/>
              <a:t>frequencies</a:t>
            </a:r>
            <a:endParaRPr lang="de-DE" dirty="0" smtClean="0"/>
          </a:p>
          <a:p>
            <a:r>
              <a:rPr lang="de-DE" dirty="0" smtClean="0"/>
              <a:t>Can </a:t>
            </a:r>
            <a:r>
              <a:rPr lang="de-DE" dirty="0" err="1" smtClean="0"/>
              <a:t>answer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Do </a:t>
            </a:r>
            <a:r>
              <a:rPr lang="de-DE" dirty="0" err="1" smtClean="0"/>
              <a:t>observed</a:t>
            </a:r>
            <a:r>
              <a:rPr lang="de-DE" dirty="0" smtClean="0"/>
              <a:t> </a:t>
            </a:r>
            <a:r>
              <a:rPr lang="de-DE" dirty="0" err="1" smtClean="0"/>
              <a:t>frequencies</a:t>
            </a:r>
            <a:r>
              <a:rPr lang="de-DE" dirty="0" smtClean="0"/>
              <a:t> </a:t>
            </a:r>
            <a:r>
              <a:rPr lang="de-DE" dirty="0" err="1" smtClean="0"/>
              <a:t>deviate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expected</a:t>
            </a:r>
            <a:r>
              <a:rPr lang="de-DE" dirty="0" smtClean="0"/>
              <a:t> </a:t>
            </a:r>
            <a:r>
              <a:rPr lang="de-DE" dirty="0" err="1" smtClean="0"/>
              <a:t>frequencies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Do </a:t>
            </a:r>
            <a:r>
              <a:rPr lang="de-DE" dirty="0" err="1" smtClean="0"/>
              <a:t>observed</a:t>
            </a:r>
            <a:r>
              <a:rPr lang="de-DE" dirty="0" smtClean="0"/>
              <a:t> </a:t>
            </a:r>
            <a:r>
              <a:rPr lang="de-DE" dirty="0" err="1" smtClean="0"/>
              <a:t>frequencies</a:t>
            </a:r>
            <a:r>
              <a:rPr lang="de-DE" dirty="0" smtClean="0"/>
              <a:t> </a:t>
            </a:r>
            <a:r>
              <a:rPr lang="de-DE" dirty="0" err="1" smtClean="0"/>
              <a:t>deviate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3159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ym typeface="Symbol"/>
              </a:rPr>
              <a:t></a:t>
            </a:r>
            <a:r>
              <a:rPr lang="de-DE" baseline="30000" dirty="0" smtClean="0">
                <a:sym typeface="Symbol"/>
              </a:rPr>
              <a:t>2</a:t>
            </a:r>
            <a:r>
              <a:rPr lang="de-DE" dirty="0" smtClean="0">
                <a:sym typeface="Symbol"/>
              </a:rPr>
              <a:t>-Test </a:t>
            </a:r>
            <a:r>
              <a:rPr lang="de-DE" dirty="0" err="1" smtClean="0">
                <a:sym typeface="Symbol"/>
              </a:rPr>
              <a:t>by</a:t>
            </a:r>
            <a:r>
              <a:rPr lang="de-DE" dirty="0" smtClean="0">
                <a:sym typeface="Symbol"/>
              </a:rPr>
              <a:t> Hand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Do </a:t>
            </a:r>
            <a:r>
              <a:rPr lang="de-DE" dirty="0" err="1" smtClean="0"/>
              <a:t>observed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deviate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expected</a:t>
            </a:r>
            <a:r>
              <a:rPr lang="de-DE" dirty="0" smtClean="0"/>
              <a:t> </a:t>
            </a:r>
            <a:r>
              <a:rPr lang="de-DE" dirty="0" err="1" smtClean="0"/>
              <a:t>vaules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Throwing</a:t>
            </a:r>
            <a:r>
              <a:rPr lang="de-DE" dirty="0" smtClean="0"/>
              <a:t> a </a:t>
            </a:r>
            <a:r>
              <a:rPr lang="de-DE" dirty="0" err="1" smtClean="0"/>
              <a:t>dice</a:t>
            </a:r>
            <a:r>
              <a:rPr lang="de-DE" dirty="0" smtClean="0"/>
              <a:t> at a bar (20 </a:t>
            </a:r>
            <a:r>
              <a:rPr lang="de-DE" dirty="0" err="1" smtClean="0"/>
              <a:t>times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  <p:graphicFrame>
        <p:nvGraphicFramePr>
          <p:cNvPr id="6" name="Inhaltsplatzhalter 3"/>
          <p:cNvGraphicFramePr>
            <a:graphicFrameLocks/>
          </p:cNvGraphicFramePr>
          <p:nvPr>
            <p:extLst/>
          </p:nvPr>
        </p:nvGraphicFramePr>
        <p:xfrm>
          <a:off x="3287688" y="3429000"/>
          <a:ext cx="42343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Not 3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err="1" smtClean="0">
                          <a:solidFill>
                            <a:sysClr val="windowText" lastClr="000000"/>
                          </a:solidFill>
                        </a:rPr>
                        <a:t>Expected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err="1" smtClean="0">
                          <a:solidFill>
                            <a:sysClr val="windowText" lastClr="000000"/>
                          </a:solidFill>
                        </a:rPr>
                        <a:t>Observed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/>
          </p:nvPr>
        </p:nvGraphicFramePr>
        <p:xfrm>
          <a:off x="2063552" y="4908452"/>
          <a:ext cx="3098800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16" name="Formel" r:id="rId3" imgW="1307880" imgH="469800" progId="Equation.3">
                  <p:embed/>
                </p:oleObj>
              </mc:Choice>
              <mc:Fallback>
                <p:oleObj name="Formel" r:id="rId3" imgW="1307880" imgH="469800" progId="Equation.3">
                  <p:embed/>
                  <p:pic>
                    <p:nvPicPr>
                      <p:cNvPr id="7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2" y="4908452"/>
                        <a:ext cx="3098800" cy="1112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/>
          </p:nvPr>
        </p:nvGraphicFramePr>
        <p:xfrm>
          <a:off x="5519936" y="4940301"/>
          <a:ext cx="484505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17" name="Formel" r:id="rId5" imgW="2044440" imgH="444240" progId="Equation.3">
                  <p:embed/>
                </p:oleObj>
              </mc:Choice>
              <mc:Fallback>
                <p:oleObj name="Formel" r:id="rId5" imgW="2044440" imgH="444240" progId="Equation.3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936" y="4940301"/>
                        <a:ext cx="4845050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elle 3"/>
          <p:cNvGraphicFramePr>
            <a:graphicFrameLocks noGrp="1"/>
          </p:cNvGraphicFramePr>
          <p:nvPr>
            <p:extLst/>
          </p:nvPr>
        </p:nvGraphicFramePr>
        <p:xfrm>
          <a:off x="5337480" y="4101517"/>
          <a:ext cx="21769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5337480" y="3778240"/>
          <a:ext cx="21769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3,33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16,66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66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ym typeface="Symbol"/>
              </a:rPr>
              <a:t></a:t>
            </a:r>
            <a:r>
              <a:rPr lang="de-DE" baseline="30000" dirty="0" smtClean="0">
                <a:sym typeface="Symbol"/>
              </a:rPr>
              <a:t>2</a:t>
            </a:r>
            <a:r>
              <a:rPr lang="de-DE" dirty="0" smtClean="0">
                <a:sym typeface="Symbol"/>
              </a:rPr>
              <a:t>-Test </a:t>
            </a:r>
            <a:r>
              <a:rPr lang="de-DE" dirty="0" err="1" smtClean="0">
                <a:sym typeface="Symbol"/>
              </a:rPr>
              <a:t>by</a:t>
            </a:r>
            <a:r>
              <a:rPr lang="de-DE" dirty="0" smtClean="0">
                <a:sym typeface="Symbol"/>
              </a:rPr>
              <a:t> Hand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calculated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r>
              <a:rPr lang="de-DE" dirty="0" smtClean="0"/>
              <a:t>:</a:t>
            </a:r>
          </a:p>
          <a:p>
            <a:r>
              <a:rPr lang="de-DE" dirty="0" smtClean="0"/>
              <a:t>3.84 &lt; 3.99; </a:t>
            </a:r>
            <a:r>
              <a:rPr lang="de-DE" dirty="0" err="1" smtClean="0"/>
              <a:t>significant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One-tailed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two-tailed</a:t>
            </a:r>
            <a:r>
              <a:rPr lang="de-DE" dirty="0" smtClean="0"/>
              <a:t>?</a:t>
            </a:r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4439817" y="2060849"/>
          <a:ext cx="25288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70" name="Formel" r:id="rId3" imgW="1066680" imgH="228600" progId="Equation.3">
                  <p:embed/>
                </p:oleObj>
              </mc:Choice>
              <mc:Fallback>
                <p:oleObj name="Formel" r:id="rId3" imgW="1066680" imgH="22860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9817" y="2060849"/>
                        <a:ext cx="2528887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431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ym typeface="Symbol"/>
              </a:rPr>
              <a:t></a:t>
            </a:r>
            <a:r>
              <a:rPr lang="de-DE" baseline="30000" dirty="0" smtClean="0">
                <a:sym typeface="Symbol"/>
              </a:rPr>
              <a:t>2</a:t>
            </a:r>
            <a:r>
              <a:rPr lang="de-DE" dirty="0" smtClean="0">
                <a:sym typeface="Symbol"/>
              </a:rPr>
              <a:t>-Test </a:t>
            </a:r>
            <a:r>
              <a:rPr lang="de-DE" dirty="0" err="1" smtClean="0">
                <a:sym typeface="Symbol"/>
              </a:rPr>
              <a:t>by</a:t>
            </a:r>
            <a:r>
              <a:rPr lang="de-DE" dirty="0" smtClean="0">
                <a:sym typeface="Symbol"/>
              </a:rPr>
              <a:t> Hand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600200"/>
          <a:ext cx="448491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4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r>
                        <a:rPr lang="de-DE" sz="2000" b="0" baseline="0" dirty="0" smtClean="0">
                          <a:solidFill>
                            <a:sysClr val="windowText" lastClr="000000"/>
                          </a:solidFill>
                        </a:rPr>
                        <a:t> 1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r>
                        <a:rPr lang="de-DE" sz="2000" b="0" baseline="0" dirty="0" smtClean="0">
                          <a:solidFill>
                            <a:sysClr val="windowText" lastClr="000000"/>
                          </a:solidFill>
                        </a:rPr>
                        <a:t> 2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G 3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39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Task 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Task</a:t>
                      </a:r>
                      <a:r>
                        <a:rPr lang="de-DE" sz="20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Inhaltsplatzhalter 2"/>
          <p:cNvSpPr txBox="1">
            <a:spLocks/>
          </p:cNvSpPr>
          <p:nvPr/>
        </p:nvSpPr>
        <p:spPr>
          <a:xfrm>
            <a:off x="1981200" y="3645024"/>
            <a:ext cx="8363272" cy="1689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 err="1"/>
              <a:t>Calculate</a:t>
            </a:r>
            <a:r>
              <a:rPr lang="de-DE" sz="3200" dirty="0"/>
              <a:t> </a:t>
            </a:r>
            <a:r>
              <a:rPr lang="de-DE" sz="3200" dirty="0" err="1"/>
              <a:t>expected</a:t>
            </a:r>
            <a:r>
              <a:rPr lang="de-DE" sz="3200" dirty="0"/>
              <a:t> </a:t>
            </a:r>
            <a:r>
              <a:rPr lang="de-DE" sz="3200" dirty="0" err="1"/>
              <a:t>frequencies</a:t>
            </a:r>
            <a:r>
              <a:rPr lang="de-DE" sz="3200" dirty="0"/>
              <a:t> (</a:t>
            </a:r>
            <a:r>
              <a:rPr lang="de-DE" sz="3200" dirty="0" err="1"/>
              <a:t>Sum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row</a:t>
            </a:r>
            <a:r>
              <a:rPr lang="de-DE" sz="3200" dirty="0"/>
              <a:t>*</a:t>
            </a:r>
            <a:r>
              <a:rPr lang="de-DE" sz="3200" dirty="0" err="1"/>
              <a:t>Sum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column</a:t>
            </a:r>
            <a:r>
              <a:rPr lang="de-DE" sz="3200" dirty="0"/>
              <a:t>/Overall </a:t>
            </a:r>
            <a:r>
              <a:rPr lang="de-DE" sz="3200" dirty="0" err="1"/>
              <a:t>sum</a:t>
            </a:r>
            <a:r>
              <a:rPr lang="de-DE" sz="3200" dirty="0"/>
              <a:t>)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/>
              <a:t>2.22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 err="1"/>
              <a:t>Degrees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freedom</a:t>
            </a:r>
            <a:r>
              <a:rPr lang="de-DE" sz="3200" dirty="0"/>
              <a:t>: (</a:t>
            </a:r>
            <a:r>
              <a:rPr lang="de-DE" sz="3200" dirty="0" err="1"/>
              <a:t>Number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rows</a:t>
            </a:r>
            <a:r>
              <a:rPr lang="de-DE" sz="3200" dirty="0"/>
              <a:t> - 1)*(</a:t>
            </a:r>
            <a:r>
              <a:rPr lang="de-DE" sz="3200" dirty="0" err="1"/>
              <a:t>Number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columns</a:t>
            </a:r>
            <a:r>
              <a:rPr lang="de-DE" sz="3200" dirty="0"/>
              <a:t> - 1)</a:t>
            </a:r>
            <a:endParaRPr lang="de-DE" sz="3200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2279576" y="2817520"/>
          <a:ext cx="410445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de-DE" sz="2000" b="0" dirty="0" err="1" smtClean="0">
                          <a:solidFill>
                            <a:sysClr val="windowText" lastClr="000000"/>
                          </a:solidFill>
                        </a:rPr>
                        <a:t>Sum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33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    38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/>
          </p:nvPr>
        </p:nvGraphicFramePr>
        <p:xfrm>
          <a:off x="6384032" y="1952248"/>
          <a:ext cx="79208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39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4007768" y="2060848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4,5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4007768" y="2420888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4,5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4844154" y="2060848"/>
            <a:ext cx="60377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16,5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4844154" y="2420888"/>
            <a:ext cx="60377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16,5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5879976" y="2060848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19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5879976" y="2420888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19</a:t>
            </a:r>
            <a:endParaRPr lang="de-DE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7120548" y="2276872"/>
          <a:ext cx="3295933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64" name="Formel" r:id="rId3" imgW="1549080" imgH="507960" progId="Equation.3">
                  <p:embed/>
                </p:oleObj>
              </mc:Choice>
              <mc:Fallback>
                <p:oleObj name="Formel" r:id="rId3" imgW="1549080" imgH="507960" progId="Equation.3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0548" y="2276872"/>
                        <a:ext cx="3295933" cy="1080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2395539" y="5445126"/>
          <a:ext cx="25876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65" name="Formel" r:id="rId5" imgW="1091880" imgH="228600" progId="Equation.3">
                  <p:embed/>
                </p:oleObj>
              </mc:Choice>
              <mc:Fallback>
                <p:oleObj name="Formel" r:id="rId5" imgW="1091880" imgH="228600" progId="Equation.3">
                  <p:embed/>
                  <p:pic>
                    <p:nvPicPr>
                      <p:cNvPr id="30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39" y="5445126"/>
                        <a:ext cx="258762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6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ym typeface="Symbol"/>
              </a:rPr>
              <a:t></a:t>
            </a:r>
            <a:r>
              <a:rPr lang="de-DE" baseline="30000" dirty="0" smtClean="0">
                <a:sym typeface="Symbol"/>
              </a:rPr>
              <a:t>2</a:t>
            </a:r>
            <a:r>
              <a:rPr lang="de-DE" dirty="0" smtClean="0">
                <a:sym typeface="Symbol"/>
              </a:rPr>
              <a:t>-Test </a:t>
            </a:r>
            <a:r>
              <a:rPr lang="de-DE" dirty="0" err="1" smtClean="0">
                <a:sym typeface="Symbol"/>
              </a:rPr>
              <a:t>with</a:t>
            </a:r>
            <a:r>
              <a:rPr lang="de-DE" dirty="0" smtClean="0">
                <a:sym typeface="Symbol"/>
              </a:rPr>
              <a:t> 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Define</a:t>
            </a:r>
            <a:r>
              <a:rPr lang="de-DE" dirty="0" smtClean="0"/>
              <a:t> a </a:t>
            </a:r>
            <a:r>
              <a:rPr lang="de-DE" dirty="0" err="1" smtClean="0"/>
              <a:t>matrix</a:t>
            </a:r>
            <a:r>
              <a:rPr lang="de-DE" dirty="0" smtClean="0"/>
              <a:t>:</a:t>
            </a:r>
          </a:p>
          <a:p>
            <a:r>
              <a:rPr lang="de-DE" dirty="0" err="1" smtClean="0"/>
              <a:t>freqs</a:t>
            </a:r>
            <a:r>
              <a:rPr lang="de-DE" dirty="0" smtClean="0"/>
              <a:t> &lt;- </a:t>
            </a:r>
            <a:r>
              <a:rPr lang="de-DE" dirty="0" err="1" smtClean="0"/>
              <a:t>matrix</a:t>
            </a:r>
            <a:r>
              <a:rPr lang="de-DE" dirty="0" smtClean="0"/>
              <a:t>(c(6,3,18,15,16,22),</a:t>
            </a:r>
            <a:r>
              <a:rPr lang="de-DE" dirty="0" err="1" smtClean="0"/>
              <a:t>nrow</a:t>
            </a:r>
            <a:r>
              <a:rPr lang="de-DE" dirty="0" smtClean="0"/>
              <a:t>=2)</a:t>
            </a:r>
          </a:p>
          <a:p>
            <a:r>
              <a:rPr lang="de-DE" dirty="0" err="1" smtClean="0"/>
              <a:t>chisq.test</a:t>
            </a:r>
            <a:r>
              <a:rPr lang="de-DE" dirty="0" smtClean="0"/>
              <a:t>(</a:t>
            </a:r>
            <a:r>
              <a:rPr lang="de-DE" dirty="0" err="1" smtClean="0"/>
              <a:t>freqs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394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ym typeface="Symbol"/>
              </a:rPr>
              <a:t></a:t>
            </a:r>
            <a:r>
              <a:rPr lang="de-DE" baseline="30000" dirty="0" smtClean="0">
                <a:sym typeface="Symbol"/>
              </a:rPr>
              <a:t>2</a:t>
            </a:r>
            <a:r>
              <a:rPr lang="de-DE" dirty="0" smtClean="0">
                <a:sym typeface="Symbol"/>
              </a:rPr>
              <a:t>-Test - </a:t>
            </a:r>
            <a:r>
              <a:rPr lang="de-DE" dirty="0" err="1" smtClean="0">
                <a:sym typeface="Symbol"/>
              </a:rPr>
              <a:t>Prerequisits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frequencies</a:t>
            </a:r>
            <a:endParaRPr lang="de-DE" dirty="0" smtClean="0"/>
          </a:p>
          <a:p>
            <a:r>
              <a:rPr lang="de-DE" dirty="0" err="1" smtClean="0"/>
              <a:t>Expected</a:t>
            </a:r>
            <a:r>
              <a:rPr lang="de-DE" dirty="0" smtClean="0"/>
              <a:t> </a:t>
            </a:r>
            <a:r>
              <a:rPr lang="de-DE" dirty="0" err="1" smtClean="0"/>
              <a:t>frequencies</a:t>
            </a:r>
            <a:r>
              <a:rPr lang="de-DE" dirty="0" smtClean="0"/>
              <a:t> &gt; 5 (</a:t>
            </a:r>
            <a:r>
              <a:rPr lang="de-DE" dirty="0" err="1" smtClean="0"/>
              <a:t>Fisher‘s</a:t>
            </a:r>
            <a:r>
              <a:rPr lang="de-DE" dirty="0" smtClean="0"/>
              <a:t> </a:t>
            </a:r>
            <a:r>
              <a:rPr lang="de-DE" dirty="0" err="1" smtClean="0"/>
              <a:t>exact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, </a:t>
            </a:r>
            <a:r>
              <a:rPr lang="de-DE" dirty="0" err="1" smtClean="0"/>
              <a:t>otherwise</a:t>
            </a:r>
            <a:r>
              <a:rPr lang="de-DE" dirty="0" smtClean="0"/>
              <a:t>)</a:t>
            </a:r>
          </a:p>
          <a:p>
            <a:r>
              <a:rPr lang="de-DE" dirty="0" smtClean="0"/>
              <a:t>Nominal </a:t>
            </a:r>
            <a:r>
              <a:rPr lang="de-DE" dirty="0" err="1" smtClean="0"/>
              <a:t>scale</a:t>
            </a:r>
            <a:r>
              <a:rPr lang="de-DE" dirty="0" smtClean="0"/>
              <a:t> type</a:t>
            </a:r>
          </a:p>
        </p:txBody>
      </p:sp>
    </p:spTree>
    <p:extLst>
      <p:ext uri="{BB962C8B-B14F-4D97-AF65-F5344CB8AC3E}">
        <p14:creationId xmlns:p14="http://schemas.microsoft.com/office/powerpoint/2010/main" val="246750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Correlation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Value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relationship</a:t>
            </a:r>
            <a:r>
              <a:rPr lang="de-DE" dirty="0" smtClean="0"/>
              <a:t> in </a:t>
            </a:r>
            <a:r>
              <a:rPr lang="de-DE" dirty="0" err="1" smtClean="0"/>
              <a:t>data</a:t>
            </a:r>
            <a:endParaRPr lang="de-DE" dirty="0" smtClean="0"/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causality</a:t>
            </a:r>
            <a:endParaRPr lang="de-DE" dirty="0" smtClean="0"/>
          </a:p>
          <a:p>
            <a:r>
              <a:rPr lang="de-DE" dirty="0" smtClean="0"/>
              <a:t>Values </a:t>
            </a:r>
            <a:r>
              <a:rPr lang="de-DE" dirty="0" err="1" smtClean="0"/>
              <a:t>range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: -1 &lt;= r &lt;=+1</a:t>
            </a:r>
          </a:p>
          <a:p>
            <a:r>
              <a:rPr lang="de-DE" dirty="0" smtClean="0"/>
              <a:t> r : 0.0-0.1: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relationship</a:t>
            </a:r>
            <a:endParaRPr lang="de-DE" dirty="0" smtClean="0"/>
          </a:p>
          <a:p>
            <a:r>
              <a:rPr lang="de-DE" dirty="0" smtClean="0"/>
              <a:t> r : 0.1-0.3: </a:t>
            </a:r>
            <a:r>
              <a:rPr lang="de-DE" dirty="0" err="1" smtClean="0"/>
              <a:t>weak</a:t>
            </a:r>
            <a:r>
              <a:rPr lang="de-DE" dirty="0" smtClean="0"/>
              <a:t> </a:t>
            </a:r>
            <a:r>
              <a:rPr lang="de-DE" dirty="0" err="1" smtClean="0"/>
              <a:t>relationship</a:t>
            </a:r>
            <a:endParaRPr lang="de-DE" dirty="0" smtClean="0"/>
          </a:p>
          <a:p>
            <a:r>
              <a:rPr lang="de-DE" dirty="0" smtClean="0"/>
              <a:t> r : 0.3-0.5: median </a:t>
            </a:r>
            <a:r>
              <a:rPr lang="de-DE" dirty="0" err="1" smtClean="0"/>
              <a:t>relationship</a:t>
            </a:r>
            <a:endParaRPr lang="de-DE" dirty="0" smtClean="0"/>
          </a:p>
          <a:p>
            <a:r>
              <a:rPr lang="de-DE" dirty="0" smtClean="0"/>
              <a:t> r : &gt;0.5: strong </a:t>
            </a:r>
            <a:r>
              <a:rPr lang="de-DE" dirty="0" err="1" smtClean="0"/>
              <a:t>relationship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cxnSp>
        <p:nvCxnSpPr>
          <p:cNvPr id="6" name="Gerade Verbindung 5"/>
          <p:cNvCxnSpPr/>
          <p:nvPr/>
        </p:nvCxnSpPr>
        <p:spPr>
          <a:xfrm>
            <a:off x="2423592" y="3429000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2711624" y="3429000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423592" y="4005015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2711624" y="4005015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2423592" y="4581128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2711624" y="4581128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2423592" y="5157192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2711624" y="5157192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Learning Goals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>
                <a:sym typeface="Symbol"/>
              </a:rPr>
              <a:t>Understand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the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principle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of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standard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statistical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tests</a:t>
            </a:r>
            <a:endParaRPr lang="de-DE" dirty="0" smtClean="0">
              <a:sym typeface="Symbol"/>
            </a:endParaRPr>
          </a:p>
          <a:p>
            <a:r>
              <a:rPr lang="de-DE" dirty="0" err="1" smtClean="0">
                <a:sym typeface="Symbol"/>
              </a:rPr>
              <a:t>Understand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the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principle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of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correlations</a:t>
            </a:r>
            <a:endParaRPr lang="de-DE" dirty="0" smtClean="0"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Visualisierung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1744216"/>
            <a:ext cx="74866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701" y="3933056"/>
            <a:ext cx="54864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Significance</a:t>
            </a:r>
            <a:r>
              <a:rPr lang="de-DE" dirty="0" smtClean="0"/>
              <a:t> Tests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Correlation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correlation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different </a:t>
            </a:r>
            <a:r>
              <a:rPr lang="de-DE" dirty="0" err="1" smtClean="0"/>
              <a:t>tests</a:t>
            </a:r>
            <a:endParaRPr lang="de-DE" dirty="0" smtClean="0"/>
          </a:p>
          <a:p>
            <a:r>
              <a:rPr lang="de-DE" dirty="0" smtClean="0"/>
              <a:t>Null </a:t>
            </a:r>
            <a:r>
              <a:rPr lang="de-DE" dirty="0" err="1" smtClean="0"/>
              <a:t>hypotheses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H0: r = 0</a:t>
            </a:r>
          </a:p>
          <a:p>
            <a:r>
              <a:rPr lang="de-DE" dirty="0" err="1" smtClean="0"/>
              <a:t>Significance</a:t>
            </a:r>
            <a:r>
              <a:rPr lang="de-DE" dirty="0" smtClean="0"/>
              <a:t> </a:t>
            </a:r>
            <a:r>
              <a:rPr lang="de-DE" dirty="0" err="1" smtClean="0"/>
              <a:t>means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correlation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likely</a:t>
            </a:r>
            <a:r>
              <a:rPr lang="de-DE" dirty="0" smtClean="0"/>
              <a:t> different </a:t>
            </a:r>
            <a:r>
              <a:rPr lang="de-DE" dirty="0" err="1" smtClean="0"/>
              <a:t>from</a:t>
            </a:r>
            <a:r>
              <a:rPr lang="de-DE" dirty="0" smtClean="0"/>
              <a:t> 0s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Careful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Small, but </a:t>
            </a:r>
            <a:r>
              <a:rPr lang="de-DE" dirty="0" err="1" smtClean="0"/>
              <a:t>Significant</a:t>
            </a:r>
            <a:r>
              <a:rPr lang="de-DE" dirty="0" smtClean="0"/>
              <a:t> </a:t>
            </a:r>
            <a:r>
              <a:rPr lang="de-DE" dirty="0" err="1" smtClean="0"/>
              <a:t>Correlations</a:t>
            </a:r>
            <a:r>
              <a:rPr lang="de-DE" dirty="0" smtClean="0"/>
              <a:t>!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t </a:t>
            </a:r>
            <a:r>
              <a:rPr lang="de-DE" dirty="0" err="1" smtClean="0"/>
              <a:t>test</a:t>
            </a:r>
            <a:r>
              <a:rPr lang="de-DE" dirty="0" smtClean="0"/>
              <a:t>: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52</a:t>
            </a:fld>
            <a:endParaRPr lang="de-DE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3167042" y="2285992"/>
          <a:ext cx="1643074" cy="1209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18" name="Formel" r:id="rId3" imgW="672840" imgH="495000" progId="Equation.3">
                  <p:embed/>
                </p:oleObj>
              </mc:Choice>
              <mc:Fallback>
                <p:oleObj name="Formel" r:id="rId3" imgW="672840" imgH="495000" progId="Equation.3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42" y="2285992"/>
                        <a:ext cx="1643074" cy="1209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Inhaltsplatzhalter 7"/>
          <p:cNvGraphicFramePr>
            <a:graphicFrameLocks noChangeAspect="1"/>
          </p:cNvGraphicFramePr>
          <p:nvPr/>
        </p:nvGraphicFramePr>
        <p:xfrm>
          <a:off x="3016250" y="3849688"/>
          <a:ext cx="6364288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19" name="Formel" r:id="rId5" imgW="3073320" imgH="698400" progId="Equation.3">
                  <p:embed/>
                </p:oleObj>
              </mc:Choice>
              <mc:Fallback>
                <p:oleObj name="Formel" r:id="rId5" imgW="3073320" imgH="698400" progId="Equation.3">
                  <p:embed/>
                  <p:pic>
                    <p:nvPicPr>
                      <p:cNvPr id="53251" name="Inhaltsplatzhalter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3849688"/>
                        <a:ext cx="6364288" cy="1446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504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Pearson‘s</a:t>
            </a:r>
            <a:r>
              <a:rPr lang="de-DE" dirty="0" smtClean="0"/>
              <a:t> 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Metric-Metric</a:t>
            </a:r>
            <a:endParaRPr lang="de-DE" dirty="0" smtClean="0"/>
          </a:p>
          <a:p>
            <a:endParaRPr lang="de-DE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2423592" y="2903797"/>
          <a:ext cx="4637194" cy="1533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81" name="Formel" r:id="rId3" imgW="1574640" imgH="520560" progId="Equation.3">
                  <p:embed/>
                </p:oleObj>
              </mc:Choice>
              <mc:Fallback>
                <p:oleObj name="Formel" r:id="rId3" imgW="1574640" imgH="520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2903797"/>
                        <a:ext cx="4637194" cy="15332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Spearman - </a:t>
            </a:r>
            <a:r>
              <a:rPr lang="de-DE" dirty="0" err="1" smtClean="0"/>
              <a:t>Correlation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Rank </a:t>
            </a:r>
            <a:r>
              <a:rPr lang="de-DE" dirty="0" err="1" smtClean="0"/>
              <a:t>korrelation</a:t>
            </a:r>
            <a:endParaRPr lang="de-DE" dirty="0" smtClean="0"/>
          </a:p>
          <a:p>
            <a:r>
              <a:rPr lang="de-DE" dirty="0" err="1" smtClean="0"/>
              <a:t>Ordinal-ordinal</a:t>
            </a:r>
            <a:r>
              <a:rPr lang="de-DE" dirty="0" smtClean="0"/>
              <a:t>, </a:t>
            </a:r>
            <a:r>
              <a:rPr lang="de-DE" dirty="0" err="1" smtClean="0"/>
              <a:t>ordinal-metric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d: </a:t>
            </a:r>
            <a:r>
              <a:rPr lang="de-DE" dirty="0" err="1" smtClean="0"/>
              <a:t>difference</a:t>
            </a:r>
            <a:r>
              <a:rPr lang="de-DE" dirty="0" smtClean="0"/>
              <a:t> in </a:t>
            </a:r>
            <a:r>
              <a:rPr lang="de-DE" dirty="0" err="1" smtClean="0"/>
              <a:t>ranks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observations</a:t>
            </a:r>
            <a:endParaRPr lang="de-DE" dirty="0" smtClean="0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3078163" y="2940051"/>
          <a:ext cx="3327400" cy="14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5" name="Formel" r:id="rId3" imgW="1130040" imgH="495000" progId="Equation.3">
                  <p:embed/>
                </p:oleObj>
              </mc:Choice>
              <mc:Fallback>
                <p:oleObj name="Formel" r:id="rId3" imgW="1130040" imgH="495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163" y="2940051"/>
                        <a:ext cx="3327400" cy="1458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Contingency</a:t>
            </a:r>
            <a:r>
              <a:rPr lang="de-DE" dirty="0" smtClean="0"/>
              <a:t> </a:t>
            </a:r>
            <a:r>
              <a:rPr lang="de-DE" dirty="0" err="1" smtClean="0"/>
              <a:t>Coefficient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Nominal-nominal</a:t>
            </a:r>
          </a:p>
          <a:p>
            <a:endParaRPr lang="de-DE" dirty="0" smtClean="0"/>
          </a:p>
          <a:p>
            <a:endParaRPr lang="de-DE" dirty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2423592" y="2286000"/>
          <a:ext cx="198596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9" name="Formel" r:id="rId3" imgW="838080" imgH="482400" progId="Equation.3">
                  <p:embed/>
                </p:oleObj>
              </mc:Choice>
              <mc:Fallback>
                <p:oleObj name="Formel" r:id="rId3" imgW="83808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2286000"/>
                        <a:ext cx="1985962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</a:t>
            </a:r>
            <a:r>
              <a:rPr lang="de-DE" dirty="0" err="1" smtClean="0"/>
              <a:t>orrelation</a:t>
            </a:r>
            <a:r>
              <a:rPr lang="de-DE" dirty="0" smtClean="0"/>
              <a:t> != </a:t>
            </a:r>
            <a:r>
              <a:rPr lang="de-DE" dirty="0" err="1" smtClean="0"/>
              <a:t>Causality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 descr="Corre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2348880"/>
            <a:ext cx="5895700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7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Regression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Vorhersage einer Variablen basierend auf </a:t>
            </a:r>
            <a:r>
              <a:rPr lang="de-DE" dirty="0" err="1" smtClean="0"/>
              <a:t>Prädiktorvariable</a:t>
            </a:r>
            <a:endParaRPr lang="de-DE" dirty="0" smtClean="0"/>
          </a:p>
          <a:p>
            <a:r>
              <a:rPr lang="de-DE" dirty="0" smtClean="0"/>
              <a:t>Geradengleichung:</a:t>
            </a:r>
          </a:p>
          <a:p>
            <a:pPr lvl="2"/>
            <a:r>
              <a:rPr lang="de-DE" dirty="0" smtClean="0"/>
              <a:t>y=b*x + a</a:t>
            </a:r>
          </a:p>
          <a:p>
            <a:r>
              <a:rPr lang="de-DE" dirty="0" smtClean="0"/>
              <a:t>Quadrierte Abweichung der Punkte von der Geraden soll minimal sein</a:t>
            </a:r>
          </a:p>
          <a:p>
            <a:r>
              <a:rPr lang="de-DE" dirty="0" smtClean="0"/>
              <a:t>R: </a:t>
            </a:r>
            <a:r>
              <a:rPr lang="de-DE" dirty="0" err="1" smtClean="0"/>
              <a:t>lm</a:t>
            </a:r>
            <a:r>
              <a:rPr lang="de-DE" dirty="0" smtClean="0"/>
              <a:t>(</a:t>
            </a:r>
            <a:r>
              <a:rPr lang="de-DE" dirty="0" err="1" smtClean="0"/>
              <a:t>x~y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44073" y="2275261"/>
            <a:ext cx="3703117" cy="3696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Zusammenhang Korrelation und Regression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Regression erweckt den Anschein von Kausalität</a:t>
            </a:r>
          </a:p>
          <a:p>
            <a:endParaRPr lang="de-DE" dirty="0" smtClean="0"/>
          </a:p>
          <a:p>
            <a:r>
              <a:rPr lang="de-DE" dirty="0" smtClean="0"/>
              <a:t>Aber auch statistisch nicht gegeben, sondern muss aus Versuchsdesign hervorgehen</a:t>
            </a: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994367"/>
              </p:ext>
            </p:extLst>
          </p:nvPr>
        </p:nvGraphicFramePr>
        <p:xfrm>
          <a:off x="4295801" y="1988841"/>
          <a:ext cx="14446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53" name="Formel" r:id="rId3" imgW="609480" imgH="444240" progId="Equation.3">
                  <p:embed/>
                </p:oleObj>
              </mc:Choice>
              <mc:Fallback>
                <p:oleObj name="Formel" r:id="rId3" imgW="60948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801" y="1988841"/>
                        <a:ext cx="1444625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4925053"/>
              </p:ext>
            </p:extLst>
          </p:nvPr>
        </p:nvGraphicFramePr>
        <p:xfrm>
          <a:off x="1981200" y="1600200"/>
          <a:ext cx="8230852" cy="3497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4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4666"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Valid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</a:rPr>
                        <a:t>is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800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800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 rowSpan="2">
                  <a:txBody>
                    <a:bodyPr/>
                    <a:lstStyle/>
                    <a:p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</a:rPr>
                        <a:t>Decision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2800" b="0" baseline="0" dirty="0" err="1" smtClean="0">
                          <a:solidFill>
                            <a:sysClr val="windowText" lastClr="000000"/>
                          </a:solidFill>
                        </a:rPr>
                        <a:t>for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800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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error</a:t>
                      </a:r>
                      <a:endParaRPr lang="de-DE" sz="2800" b="0" dirty="0" smtClean="0">
                        <a:solidFill>
                          <a:sysClr val="windowText" lastClr="000000"/>
                        </a:solidFill>
                        <a:sym typeface="Symbol"/>
                      </a:endParaRPr>
                    </a:p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Type-2s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error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64">
                <a:tc vMerge="1"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109855" marR="109855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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error</a:t>
                      </a:r>
                      <a:endParaRPr lang="de-DE" sz="2800" b="0" dirty="0" smtClean="0">
                        <a:solidFill>
                          <a:sysClr val="windowText" lastClr="000000"/>
                        </a:solidFill>
                        <a:sym typeface="Symbol"/>
                      </a:endParaRPr>
                    </a:p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Type-1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error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Grafik 4" descr="correc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450978">
            <a:off x="6160198" y="2949249"/>
            <a:ext cx="672350" cy="504821"/>
          </a:xfrm>
          <a:prstGeom prst="rect">
            <a:avLst/>
          </a:prstGeom>
        </p:spPr>
      </p:pic>
      <p:pic>
        <p:nvPicPr>
          <p:cNvPr id="6" name="Grafik 5" descr="correc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450978">
            <a:off x="8311778" y="3979994"/>
            <a:ext cx="672350" cy="504821"/>
          </a:xfrm>
          <a:prstGeom prst="rect">
            <a:avLst/>
          </a:prstGeom>
        </p:spPr>
      </p:pic>
      <p:pic>
        <p:nvPicPr>
          <p:cNvPr id="90114" name="Picture 2" descr="https://pbs.twimg.com/media/BnLHzXxIYAAqzr6.jpg: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48" y="2080772"/>
            <a:ext cx="6286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cxnSp>
        <p:nvCxnSpPr>
          <p:cNvPr id="5" name="Gerade Verbindung 4"/>
          <p:cNvCxnSpPr/>
          <p:nvPr/>
        </p:nvCxnSpPr>
        <p:spPr>
          <a:xfrm rot="10800000" flipH="1">
            <a:off x="1981200" y="3863182"/>
            <a:ext cx="8229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rot="5400000" flipH="1">
            <a:off x="3833019" y="3863182"/>
            <a:ext cx="4525963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feil nach links und rechts 8"/>
          <p:cNvSpPr/>
          <p:nvPr/>
        </p:nvSpPr>
        <p:spPr>
          <a:xfrm>
            <a:off x="2309786" y="1357298"/>
            <a:ext cx="7929618" cy="7858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Human--Technology</a:t>
            </a:r>
            <a:endParaRPr lang="en-US" dirty="0"/>
          </a:p>
        </p:txBody>
      </p:sp>
      <p:sp>
        <p:nvSpPr>
          <p:cNvPr id="10" name="Pfeil nach oben und unten 9"/>
          <p:cNvSpPr/>
          <p:nvPr/>
        </p:nvSpPr>
        <p:spPr>
          <a:xfrm>
            <a:off x="1881158" y="1785926"/>
            <a:ext cx="785818" cy="435771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Qualitative---Quantitative</a:t>
            </a:r>
            <a:endParaRPr lang="en-US" dirty="0"/>
          </a:p>
        </p:txBody>
      </p:sp>
      <p:sp>
        <p:nvSpPr>
          <p:cNvPr id="11" name="Wolke 10"/>
          <p:cNvSpPr/>
          <p:nvPr/>
        </p:nvSpPr>
        <p:spPr>
          <a:xfrm>
            <a:off x="2881290" y="2071678"/>
            <a:ext cx="3071835" cy="14287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Controlled experiments with human participants</a:t>
            </a:r>
            <a:endParaRPr lang="en-US" dirty="0"/>
          </a:p>
        </p:txBody>
      </p:sp>
      <p:sp>
        <p:nvSpPr>
          <p:cNvPr id="12" name="Wolke 11"/>
          <p:cNvSpPr/>
          <p:nvPr/>
        </p:nvSpPr>
        <p:spPr>
          <a:xfrm>
            <a:off x="8667768" y="2928934"/>
            <a:ext cx="1500198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Performance</a:t>
            </a:r>
            <a:endParaRPr lang="en-US"/>
          </a:p>
        </p:txBody>
      </p:sp>
      <p:sp>
        <p:nvSpPr>
          <p:cNvPr id="13" name="Wolke 12"/>
          <p:cNvSpPr/>
          <p:nvPr/>
        </p:nvSpPr>
        <p:spPr>
          <a:xfrm>
            <a:off x="7024694" y="1857364"/>
            <a:ext cx="2000264" cy="9286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Time-series analysis</a:t>
            </a:r>
            <a:endParaRPr lang="en-US" dirty="0"/>
          </a:p>
        </p:txBody>
      </p:sp>
      <p:sp>
        <p:nvSpPr>
          <p:cNvPr id="14" name="Wolke 13"/>
          <p:cNvSpPr/>
          <p:nvPr/>
        </p:nvSpPr>
        <p:spPr>
          <a:xfrm>
            <a:off x="2524100" y="5286388"/>
            <a:ext cx="2071702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Think-Aloud Protocols</a:t>
            </a:r>
            <a:endParaRPr lang="en-US" dirty="0"/>
          </a:p>
        </p:txBody>
      </p:sp>
      <p:sp>
        <p:nvSpPr>
          <p:cNvPr id="15" name="Wolke 14"/>
          <p:cNvSpPr/>
          <p:nvPr/>
        </p:nvSpPr>
        <p:spPr>
          <a:xfrm>
            <a:off x="4310050" y="3786190"/>
            <a:ext cx="1785155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Interviews</a:t>
            </a:r>
            <a:endParaRPr lang="en-US" dirty="0"/>
          </a:p>
        </p:txBody>
      </p:sp>
      <p:sp>
        <p:nvSpPr>
          <p:cNvPr id="16" name="Wolke 15"/>
          <p:cNvSpPr/>
          <p:nvPr/>
        </p:nvSpPr>
        <p:spPr>
          <a:xfrm>
            <a:off x="2524100" y="3714752"/>
            <a:ext cx="1714512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Questionnaires</a:t>
            </a:r>
            <a:endParaRPr lang="en-US" dirty="0"/>
          </a:p>
        </p:txBody>
      </p:sp>
      <p:sp>
        <p:nvSpPr>
          <p:cNvPr id="17" name="Wolke 16"/>
          <p:cNvSpPr/>
          <p:nvPr/>
        </p:nvSpPr>
        <p:spPr>
          <a:xfrm>
            <a:off x="8667768" y="3929066"/>
            <a:ext cx="1500198" cy="71438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Proofs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Wolke 21"/>
          <p:cNvSpPr/>
          <p:nvPr/>
        </p:nvSpPr>
        <p:spPr>
          <a:xfrm>
            <a:off x="5024430" y="4929198"/>
            <a:ext cx="2071702" cy="4286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studies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85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Multiple </a:t>
            </a:r>
            <a:r>
              <a:rPr lang="de-DE" dirty="0" err="1" smtClean="0"/>
              <a:t>Testing</a:t>
            </a:r>
            <a:r>
              <a:rPr lang="de-DE" dirty="0" smtClean="0"/>
              <a:t> - </a:t>
            </a:r>
            <a:r>
              <a:rPr lang="de-DE" dirty="0" err="1" smtClean="0"/>
              <a:t>Example</a:t>
            </a:r>
            <a:r>
              <a:rPr lang="de-DE" dirty="0" smtClean="0"/>
              <a:t>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4 </a:t>
            </a:r>
            <a:r>
              <a:rPr lang="de-DE" dirty="0" err="1" smtClean="0"/>
              <a:t>levels</a:t>
            </a:r>
            <a:r>
              <a:rPr lang="de-DE" dirty="0" smtClean="0"/>
              <a:t>, </a:t>
            </a:r>
            <a:r>
              <a:rPr lang="de-DE" dirty="0" err="1" smtClean="0"/>
              <a:t>pairwise</a:t>
            </a:r>
            <a:r>
              <a:rPr lang="de-DE" dirty="0" smtClean="0"/>
              <a:t> </a:t>
            </a:r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all </a:t>
            </a:r>
            <a:r>
              <a:rPr lang="de-DE" dirty="0" err="1" smtClean="0"/>
              <a:t>levels</a:t>
            </a:r>
            <a:endParaRPr lang="de-DE" dirty="0" smtClean="0"/>
          </a:p>
          <a:p>
            <a:r>
              <a:rPr lang="de-DE" dirty="0" err="1" smtClean="0"/>
              <a:t>Altogether</a:t>
            </a:r>
            <a:r>
              <a:rPr lang="de-DE" dirty="0" smtClean="0"/>
              <a:t>:</a:t>
            </a:r>
          </a:p>
          <a:p>
            <a:endParaRPr lang="de-DE" dirty="0" smtClean="0"/>
          </a:p>
          <a:p>
            <a:r>
              <a:rPr lang="de-DE" dirty="0" err="1" smtClean="0"/>
              <a:t>Probability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correctly</a:t>
            </a:r>
            <a:r>
              <a:rPr lang="de-DE" dirty="0" smtClean="0"/>
              <a:t> </a:t>
            </a:r>
            <a:r>
              <a:rPr lang="de-DE" dirty="0" err="1" smtClean="0"/>
              <a:t>accepting</a:t>
            </a:r>
            <a:r>
              <a:rPr lang="de-DE" dirty="0" smtClean="0"/>
              <a:t> null </a:t>
            </a:r>
            <a:r>
              <a:rPr lang="de-DE" dirty="0" err="1" smtClean="0"/>
              <a:t>hypothesis</a:t>
            </a:r>
            <a:r>
              <a:rPr lang="de-DE" dirty="0" smtClean="0"/>
              <a:t>: 0.95</a:t>
            </a:r>
          </a:p>
          <a:p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correctly</a:t>
            </a:r>
            <a:r>
              <a:rPr lang="de-DE" dirty="0"/>
              <a:t> </a:t>
            </a:r>
            <a:r>
              <a:rPr lang="de-DE" dirty="0" err="1"/>
              <a:t>accepting</a:t>
            </a:r>
            <a:r>
              <a:rPr lang="de-DE" dirty="0"/>
              <a:t> </a:t>
            </a:r>
            <a:r>
              <a:rPr lang="de-DE" b="1" dirty="0" err="1" smtClean="0"/>
              <a:t>two</a:t>
            </a:r>
            <a:r>
              <a:rPr lang="de-DE" dirty="0" smtClean="0"/>
              <a:t> null </a:t>
            </a:r>
            <a:r>
              <a:rPr lang="de-DE" dirty="0" err="1" smtClean="0"/>
              <a:t>hypotheses</a:t>
            </a:r>
            <a:r>
              <a:rPr lang="de-DE" dirty="0" smtClean="0"/>
              <a:t>: 0.95*0.95</a:t>
            </a:r>
          </a:p>
          <a:p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correctly</a:t>
            </a:r>
            <a:r>
              <a:rPr lang="de-DE" dirty="0"/>
              <a:t> </a:t>
            </a:r>
            <a:r>
              <a:rPr lang="de-DE" dirty="0" err="1"/>
              <a:t>accepting</a:t>
            </a:r>
            <a:r>
              <a:rPr lang="de-DE" dirty="0"/>
              <a:t> </a:t>
            </a:r>
            <a:r>
              <a:rPr lang="de-DE" b="1" dirty="0" err="1" smtClean="0"/>
              <a:t>six</a:t>
            </a:r>
            <a:r>
              <a:rPr lang="de-DE" dirty="0" smtClean="0"/>
              <a:t> </a:t>
            </a:r>
            <a:r>
              <a:rPr lang="de-DE" dirty="0"/>
              <a:t>null </a:t>
            </a:r>
            <a:r>
              <a:rPr lang="de-DE" dirty="0" err="1" smtClean="0"/>
              <a:t>hypotheses</a:t>
            </a:r>
            <a:r>
              <a:rPr lang="de-DE" dirty="0" smtClean="0"/>
              <a:t>: 0.95</a:t>
            </a:r>
            <a:r>
              <a:rPr lang="de-DE" baseline="30000" dirty="0" smtClean="0"/>
              <a:t>6</a:t>
            </a:r>
            <a:r>
              <a:rPr lang="de-DE" dirty="0" smtClean="0"/>
              <a:t> = 0.74</a:t>
            </a:r>
            <a:endParaRPr lang="de-DE" baseline="30000" dirty="0" smtClean="0"/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612376"/>
              </p:ext>
            </p:extLst>
          </p:nvPr>
        </p:nvGraphicFramePr>
        <p:xfrm>
          <a:off x="5231904" y="2132856"/>
          <a:ext cx="1017566" cy="941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92" name="Formel" r:id="rId3" imgW="495000" imgH="457200" progId="Equation.3">
                  <p:embed/>
                </p:oleObj>
              </mc:Choice>
              <mc:Fallback>
                <p:oleObj name="Formel" r:id="rId3" imgW="495000" imgH="457200" progId="Equation.3">
                  <p:embed/>
                  <p:pic>
                    <p:nvPicPr>
                      <p:cNvPr id="645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1904" y="2132856"/>
                        <a:ext cx="1017566" cy="9418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955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Multiple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smtClean="0"/>
              <a:t>– </a:t>
            </a:r>
            <a:r>
              <a:rPr lang="de-DE" dirty="0" err="1" smtClean="0"/>
              <a:t>Example</a:t>
            </a:r>
            <a:r>
              <a:rPr lang="de-DE" dirty="0" smtClean="0"/>
              <a:t>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Probability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six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r>
              <a:rPr lang="de-DE" dirty="0" smtClean="0"/>
              <a:t>, at least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significant</a:t>
            </a:r>
            <a:r>
              <a:rPr lang="de-DE" dirty="0" smtClean="0"/>
              <a:t>:</a:t>
            </a:r>
          </a:p>
          <a:p>
            <a:r>
              <a:rPr lang="de-DE" dirty="0" smtClean="0"/>
              <a:t>1 - 0.95</a:t>
            </a:r>
            <a:r>
              <a:rPr lang="de-DE" baseline="30000" dirty="0" smtClean="0"/>
              <a:t>6 </a:t>
            </a:r>
            <a:r>
              <a:rPr lang="de-DE" dirty="0" smtClean="0"/>
              <a:t>=</a:t>
            </a:r>
            <a:r>
              <a:rPr lang="de-DE" baseline="30000" dirty="0" smtClean="0"/>
              <a:t> </a:t>
            </a:r>
            <a:r>
              <a:rPr lang="de-DE" dirty="0" smtClean="0"/>
              <a:t>0.26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769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Multiple </a:t>
            </a:r>
            <a:r>
              <a:rPr lang="de-DE" dirty="0" err="1" smtClean="0"/>
              <a:t>Testing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conducting</a:t>
            </a:r>
            <a:r>
              <a:rPr lang="de-DE" dirty="0" smtClean="0"/>
              <a:t> multiple </a:t>
            </a:r>
            <a:r>
              <a:rPr lang="de-DE" dirty="0" err="1" smtClean="0"/>
              <a:t>significance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significance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adapted</a:t>
            </a:r>
            <a:endParaRPr lang="de-DE" dirty="0" smtClean="0"/>
          </a:p>
          <a:p>
            <a:r>
              <a:rPr lang="de-DE" dirty="0" err="1" smtClean="0"/>
              <a:t>Bonferoni</a:t>
            </a:r>
            <a:r>
              <a:rPr lang="de-DE" dirty="0" smtClean="0"/>
              <a:t> </a:t>
            </a:r>
            <a:r>
              <a:rPr lang="de-DE" dirty="0" err="1" smtClean="0"/>
              <a:t>correction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t: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DE" dirty="0" smtClean="0"/>
          </a:p>
          <a:p>
            <a:pPr lvl="1"/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 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783632" y="3789041"/>
          <a:ext cx="129381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36" name="Formel" r:id="rId3" imgW="545760" imgH="177480" progId="Equation.3">
                  <p:embed/>
                </p:oleObj>
              </mc:Choice>
              <mc:Fallback>
                <p:oleObj name="Formel" r:id="rId3" imgW="545760" imgH="177480" progId="Equation.3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632" y="3789041"/>
                        <a:ext cx="1293812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2795991" y="4333320"/>
          <a:ext cx="20748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37" name="Formel" r:id="rId5" imgW="876240" imgH="177480" progId="Equation.3">
                  <p:embed/>
                </p:oleObj>
              </mc:Choice>
              <mc:Fallback>
                <p:oleObj name="Formel" r:id="rId5" imgW="876240" imgH="177480" progId="Equation.3">
                  <p:embed/>
                  <p:pic>
                    <p:nvPicPr>
                      <p:cNvPr id="634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991" y="4333320"/>
                        <a:ext cx="2074863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387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1200" y="1600201"/>
            <a:ext cx="6059016" cy="4525963"/>
          </a:xfrm>
        </p:spPr>
        <p:txBody>
          <a:bodyPr/>
          <a:lstStyle/>
          <a:p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How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many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independent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variables?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How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many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levels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?</a:t>
            </a:r>
          </a:p>
          <a:p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</a:t>
            </a:r>
            <a:r>
              <a:rPr lang="de-DE" dirty="0">
                <a:solidFill>
                  <a:sysClr val="windowText" lastClr="000000"/>
                </a:solidFill>
                <a:sym typeface="Symbol"/>
              </a:rPr>
              <a:t>-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Fehler (Type-1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error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),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that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green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jelly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beans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cause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acne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: </a:t>
            </a:r>
            <a:r>
              <a:rPr lang="de-DE" dirty="0" smtClean="0"/>
              <a:t>0.95</a:t>
            </a:r>
            <a:r>
              <a:rPr lang="de-DE" baseline="30000" dirty="0" smtClean="0"/>
              <a:t>25</a:t>
            </a:r>
            <a:r>
              <a:rPr lang="de-DE" dirty="0" smtClean="0"/>
              <a:t> =</a:t>
            </a:r>
            <a:r>
              <a:rPr lang="de-DE" baseline="30000" dirty="0" smtClean="0"/>
              <a:t> 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64%</a:t>
            </a:r>
          </a:p>
          <a:p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Adjusted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significance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level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:</a:t>
            </a:r>
          </a:p>
          <a:p>
            <a:pPr marL="0" indent="357188">
              <a:buNone/>
            </a:pP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0.05/20 = 0.0025</a:t>
            </a:r>
            <a:endParaRPr lang="de-DE" dirty="0">
              <a:solidFill>
                <a:sysClr val="windowText" lastClr="000000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63</a:t>
            </a:fld>
            <a:endParaRPr lang="de-DE"/>
          </a:p>
        </p:txBody>
      </p:sp>
      <p:pic>
        <p:nvPicPr>
          <p:cNvPr id="5" name="Picture 2" descr="Significa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992" y="659980"/>
            <a:ext cx="1923505" cy="533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39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Analysis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Variances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ANOVA</a:t>
            </a:r>
          </a:p>
          <a:p>
            <a:r>
              <a:rPr lang="de-DE" dirty="0" smtClean="0"/>
              <a:t>Analysis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evaluate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variance</a:t>
            </a:r>
            <a:r>
              <a:rPr lang="de-DE" dirty="0" smtClean="0"/>
              <a:t> in </a:t>
            </a:r>
            <a:r>
              <a:rPr lang="de-DE" dirty="0" err="1" smtClean="0"/>
              <a:t>dependent</a:t>
            </a:r>
            <a:r>
              <a:rPr lang="de-DE" dirty="0" smtClean="0"/>
              <a:t> variable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explained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variance</a:t>
            </a:r>
            <a:r>
              <a:rPr lang="de-DE" dirty="0" smtClean="0"/>
              <a:t> in </a:t>
            </a:r>
            <a:r>
              <a:rPr lang="de-DE" dirty="0" err="1" smtClean="0"/>
              <a:t>independent</a:t>
            </a:r>
            <a:r>
              <a:rPr lang="de-DE" dirty="0" smtClean="0"/>
              <a:t> variable</a:t>
            </a:r>
          </a:p>
          <a:p>
            <a:r>
              <a:rPr lang="de-DE" dirty="0" err="1" smtClean="0"/>
              <a:t>Variance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divided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treatment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variance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H</a:t>
            </a:r>
            <a:r>
              <a:rPr lang="de-DE" baseline="-25000" dirty="0" smtClean="0"/>
              <a:t>0</a:t>
            </a:r>
            <a:r>
              <a:rPr lang="de-DE" dirty="0" smtClean="0"/>
              <a:t>: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groups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</a:t>
            </a:r>
          </a:p>
          <a:p>
            <a:r>
              <a:rPr lang="de-DE" dirty="0" smtClean="0"/>
              <a:t>H</a:t>
            </a:r>
            <a:r>
              <a:rPr lang="de-DE" baseline="-25000" dirty="0" smtClean="0"/>
              <a:t>1</a:t>
            </a:r>
            <a:r>
              <a:rPr lang="de-DE" dirty="0" smtClean="0"/>
              <a:t>: At least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means</a:t>
            </a:r>
            <a:r>
              <a:rPr lang="de-DE" dirty="0" smtClean="0"/>
              <a:t> </a:t>
            </a:r>
            <a:r>
              <a:rPr lang="de-DE" dirty="0" err="1" smtClean="0"/>
              <a:t>differ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ANOVA: </a:t>
            </a:r>
            <a:r>
              <a:rPr lang="de-DE" dirty="0" err="1" smtClean="0"/>
              <a:t>Steps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Total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Treatment </a:t>
            </a: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squares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Error </a:t>
            </a: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squares</a:t>
            </a:r>
            <a:r>
              <a:rPr lang="de-DE" dirty="0"/>
              <a:t> 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Degrees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freedom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variances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F </a:t>
            </a:r>
            <a:r>
              <a:rPr lang="de-DE" dirty="0" err="1" smtClean="0"/>
              <a:t>value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Pairwise</a:t>
            </a:r>
            <a:r>
              <a:rPr lang="de-DE" dirty="0" smtClean="0"/>
              <a:t> </a:t>
            </a:r>
            <a:r>
              <a:rPr lang="de-DE" dirty="0" err="1" smtClean="0"/>
              <a:t>comparison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213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1: Total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Squared</a:t>
            </a:r>
            <a:r>
              <a:rPr lang="de-DE" dirty="0" smtClean="0"/>
              <a:t>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measurement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total </a:t>
            </a:r>
            <a:r>
              <a:rPr lang="de-DE" dirty="0" err="1" smtClean="0"/>
              <a:t>mean</a:t>
            </a:r>
            <a:endParaRPr lang="de-DE" dirty="0" smtClean="0"/>
          </a:p>
          <a:p>
            <a:r>
              <a:rPr lang="de-DE" dirty="0"/>
              <a:t>M</a:t>
            </a:r>
            <a:r>
              <a:rPr lang="de-DE" dirty="0" smtClean="0"/>
              <a:t>: 4</a:t>
            </a:r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tot</a:t>
            </a:r>
            <a:r>
              <a:rPr lang="de-DE" baseline="-25000" dirty="0" smtClean="0"/>
              <a:t> </a:t>
            </a:r>
            <a:r>
              <a:rPr lang="de-DE" dirty="0" smtClean="0"/>
              <a:t>= 100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3569793"/>
              </p:ext>
            </p:extLst>
          </p:nvPr>
        </p:nvGraphicFramePr>
        <p:xfrm>
          <a:off x="4481381" y="3068956"/>
          <a:ext cx="3888432" cy="288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2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0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5660536"/>
              </p:ext>
            </p:extLst>
          </p:nvPr>
        </p:nvGraphicFramePr>
        <p:xfrm>
          <a:off x="5503348" y="3055102"/>
          <a:ext cx="3168353" cy="2894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345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7" name="Gerade Verbindung 6"/>
          <p:cNvCxnSpPr/>
          <p:nvPr/>
        </p:nvCxnSpPr>
        <p:spPr>
          <a:xfrm>
            <a:off x="2423592" y="2780928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mtClean="0"/>
              <a:t>n: Anzahl Probanden pro Gruppe</a:t>
            </a:r>
          </a:p>
          <a:p>
            <a:pPr>
              <a:buNone/>
            </a:pPr>
            <a:r>
              <a:rPr lang="de-DE" smtClean="0"/>
              <a:t>m: Anzahl Faktorstufen</a:t>
            </a:r>
            <a:endParaRPr lang="de-DE"/>
          </a:p>
        </p:txBody>
      </p:sp>
      <p:graphicFrame>
        <p:nvGraphicFramePr>
          <p:cNvPr id="675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527262"/>
              </p:ext>
            </p:extLst>
          </p:nvPr>
        </p:nvGraphicFramePr>
        <p:xfrm>
          <a:off x="2135561" y="3208314"/>
          <a:ext cx="258762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00" name="Formel" r:id="rId3" imgW="1091880" imgH="482400" progId="Equation.3">
                  <p:embed/>
                </p:oleObj>
              </mc:Choice>
              <mc:Fallback>
                <p:oleObj name="Formel" r:id="rId3" imgW="109188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1" y="3208314"/>
                        <a:ext cx="2587625" cy="114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029520"/>
              </p:ext>
            </p:extLst>
          </p:nvPr>
        </p:nvGraphicFramePr>
        <p:xfrm>
          <a:off x="2080642" y="4505300"/>
          <a:ext cx="39433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01" name="Formel" r:id="rId5" imgW="1663560" imgH="304560" progId="Equation.3">
                  <p:embed/>
                </p:oleObj>
              </mc:Choice>
              <mc:Fallback>
                <p:oleObj name="Formel" r:id="rId5" imgW="1663560" imgH="3045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0642" y="4505300"/>
                        <a:ext cx="394335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2: Treatment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Part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attributed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4 </a:t>
            </a:r>
            <a:r>
              <a:rPr lang="de-DE" dirty="0" err="1" smtClean="0"/>
              <a:t>levels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independent</a:t>
            </a:r>
            <a:r>
              <a:rPr lang="de-DE" dirty="0" smtClean="0"/>
              <a:t> variable</a:t>
            </a:r>
          </a:p>
          <a:p>
            <a:r>
              <a:rPr lang="de-DE" dirty="0" err="1" smtClean="0"/>
              <a:t>Assumption</a:t>
            </a:r>
            <a:r>
              <a:rPr lang="de-DE" dirty="0" smtClean="0"/>
              <a:t>: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independent</a:t>
            </a:r>
            <a:r>
              <a:rPr lang="de-DE" dirty="0" smtClean="0"/>
              <a:t> variable </a:t>
            </a:r>
            <a:r>
              <a:rPr lang="de-DE" dirty="0" err="1" smtClean="0"/>
              <a:t>causes</a:t>
            </a:r>
            <a:r>
              <a:rPr lang="de-DE" dirty="0" smtClean="0"/>
              <a:t> </a:t>
            </a:r>
            <a:r>
              <a:rPr lang="de-DE" dirty="0" err="1" smtClean="0"/>
              <a:t>variance</a:t>
            </a:r>
            <a:r>
              <a:rPr lang="de-DE" dirty="0" smtClean="0"/>
              <a:t> in </a:t>
            </a:r>
            <a:r>
              <a:rPr lang="de-DE" dirty="0" err="1" smtClean="0"/>
              <a:t>result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treat</a:t>
            </a:r>
            <a:r>
              <a:rPr lang="de-DE" baseline="-25000" dirty="0" smtClean="0"/>
              <a:t> </a:t>
            </a:r>
            <a:r>
              <a:rPr lang="de-DE" dirty="0" smtClean="0"/>
              <a:t>= 70</a:t>
            </a:r>
          </a:p>
        </p:txBody>
      </p:sp>
      <p:graphicFrame>
        <p:nvGraphicFramePr>
          <p:cNvPr id="4" name="Inhaltsplatzhalter 3"/>
          <p:cNvGraphicFramePr>
            <a:graphicFrameLocks/>
          </p:cNvGraphicFramePr>
          <p:nvPr/>
        </p:nvGraphicFramePr>
        <p:xfrm>
          <a:off x="6672064" y="3717032"/>
          <a:ext cx="360040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48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48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456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256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6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hteck 5"/>
          <p:cNvSpPr/>
          <p:nvPr/>
        </p:nvSpPr>
        <p:spPr>
          <a:xfrm>
            <a:off x="1991544" y="3717032"/>
            <a:ext cx="46805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360363">
              <a:buFont typeface="Arial" pitchFamily="34" charset="0"/>
              <a:buChar char="•"/>
            </a:pPr>
            <a:r>
              <a:rPr lang="de-DE" sz="3200" dirty="0" err="1"/>
              <a:t>Squared</a:t>
            </a:r>
            <a:r>
              <a:rPr lang="de-DE" sz="3200" dirty="0"/>
              <a:t> </a:t>
            </a:r>
            <a:r>
              <a:rPr lang="de-DE" sz="3200" dirty="0" err="1"/>
              <a:t>difference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all </a:t>
            </a:r>
            <a:r>
              <a:rPr lang="de-DE" sz="3200" dirty="0" err="1"/>
              <a:t>measurement</a:t>
            </a:r>
            <a:r>
              <a:rPr lang="de-DE" sz="3200" dirty="0"/>
              <a:t> </a:t>
            </a:r>
            <a:r>
              <a:rPr lang="de-DE" sz="3200" dirty="0" err="1"/>
              <a:t>value</a:t>
            </a:r>
            <a:r>
              <a:rPr lang="de-DE" sz="3200" dirty="0"/>
              <a:t> </a:t>
            </a:r>
            <a:r>
              <a:rPr lang="de-DE" sz="3200" dirty="0" err="1"/>
              <a:t>from</a:t>
            </a:r>
            <a:r>
              <a:rPr lang="de-DE" sz="3200" dirty="0"/>
              <a:t> total </a:t>
            </a:r>
            <a:r>
              <a:rPr lang="de-DE" sz="3200" dirty="0" err="1"/>
              <a:t>mean</a:t>
            </a:r>
            <a:r>
              <a:rPr lang="de-DE" sz="3200" dirty="0"/>
              <a:t> (4)</a:t>
            </a:r>
          </a:p>
        </p:txBody>
      </p:sp>
      <p:graphicFrame>
        <p:nvGraphicFramePr>
          <p:cNvPr id="7" name="Inhaltsplatzhalter 3"/>
          <p:cNvGraphicFramePr>
            <a:graphicFrameLocks/>
          </p:cNvGraphicFramePr>
          <p:nvPr/>
        </p:nvGraphicFramePr>
        <p:xfrm>
          <a:off x="6960096" y="3717032"/>
          <a:ext cx="3600401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48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48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456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256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6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6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3337028"/>
              </p:ext>
            </p:extLst>
          </p:nvPr>
        </p:nvGraphicFramePr>
        <p:xfrm>
          <a:off x="3062763" y="3789042"/>
          <a:ext cx="3888432" cy="288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2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0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</a:t>
            </a:r>
            <a:r>
              <a:rPr lang="de-DE" baseline="-25000" dirty="0" smtClean="0"/>
              <a:t>i</a:t>
            </a:r>
            <a:r>
              <a:rPr lang="de-DE" dirty="0" smtClean="0"/>
              <a:t>: Gruppenmittelwert</a:t>
            </a:r>
            <a:endParaRPr lang="de-DE" dirty="0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2078038" y="2484439"/>
          <a:ext cx="35496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17" name="Formel" r:id="rId3" imgW="1498320" imgH="330120" progId="Equation.3">
                  <p:embed/>
                </p:oleObj>
              </mc:Choice>
              <mc:Fallback>
                <p:oleObj name="Formel" r:id="rId3" imgW="1498320" imgH="330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8" y="2484439"/>
                        <a:ext cx="3549650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2063552" y="1656510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Descriptive</a:t>
            </a:r>
            <a:r>
              <a:rPr lang="de-DE" dirty="0" smtClean="0"/>
              <a:t> </a:t>
            </a:r>
            <a:r>
              <a:rPr lang="de-DE" dirty="0" err="1" smtClean="0"/>
              <a:t>statistics</a:t>
            </a:r>
            <a:endParaRPr lang="de-DE" dirty="0" smtClean="0"/>
          </a:p>
          <a:p>
            <a:r>
              <a:rPr lang="de-DE" dirty="0" err="1" smtClean="0"/>
              <a:t>Vizualization</a:t>
            </a:r>
            <a:endParaRPr lang="de-DE" dirty="0" smtClean="0"/>
          </a:p>
          <a:p>
            <a:r>
              <a:rPr lang="de-DE" dirty="0" err="1" smtClean="0"/>
              <a:t>Significance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30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Schritt 3: Error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Assumption</a:t>
            </a:r>
            <a:r>
              <a:rPr lang="de-DE" dirty="0" smtClean="0"/>
              <a:t>: </a:t>
            </a:r>
            <a:r>
              <a:rPr lang="de-DE" dirty="0" err="1" smtClean="0"/>
              <a:t>Differences</a:t>
            </a:r>
            <a:r>
              <a:rPr lang="de-DE" dirty="0" smtClean="0"/>
              <a:t> in </a:t>
            </a:r>
            <a:r>
              <a:rPr lang="de-DE" dirty="0" err="1" smtClean="0"/>
              <a:t>result</a:t>
            </a:r>
            <a:r>
              <a:rPr lang="de-DE" dirty="0" smtClean="0"/>
              <a:t> per </a:t>
            </a:r>
            <a:r>
              <a:rPr lang="de-DE" dirty="0" err="1" smtClean="0"/>
              <a:t>group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caused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confounding</a:t>
            </a:r>
            <a:r>
              <a:rPr lang="de-DE" dirty="0" smtClean="0"/>
              <a:t> </a:t>
            </a:r>
            <a:r>
              <a:rPr lang="de-DE" dirty="0" err="1" smtClean="0"/>
              <a:t>factors</a:t>
            </a:r>
            <a:endParaRPr lang="de-DE" dirty="0" smtClean="0"/>
          </a:p>
          <a:p>
            <a:r>
              <a:rPr lang="de-DE" dirty="0" err="1" smtClean="0"/>
              <a:t>Squared</a:t>
            </a:r>
            <a:r>
              <a:rPr lang="de-DE" dirty="0" smtClean="0"/>
              <a:t> </a:t>
            </a:r>
            <a:r>
              <a:rPr lang="de-DE" dirty="0" err="1" smtClean="0"/>
              <a:t>differences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individual </a:t>
            </a:r>
            <a:r>
              <a:rPr lang="de-DE" dirty="0" err="1" smtClean="0"/>
              <a:t>measurement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group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endParaRPr lang="de-DE" dirty="0" smtClean="0"/>
          </a:p>
          <a:p>
            <a:r>
              <a:rPr lang="de-DE" dirty="0" err="1" smtClean="0"/>
              <a:t>SS</a:t>
            </a:r>
            <a:r>
              <a:rPr lang="de-DE" baseline="-25000" dirty="0" err="1" smtClean="0"/>
              <a:t>error</a:t>
            </a:r>
            <a:r>
              <a:rPr lang="de-DE" dirty="0" smtClean="0"/>
              <a:t> = 30</a:t>
            </a:r>
            <a:endParaRPr lang="de-DE" dirty="0"/>
          </a:p>
        </p:txBody>
      </p:sp>
      <p:graphicFrame>
        <p:nvGraphicFramePr>
          <p:cNvPr id="5" name="Inhaltsplatzhalter 3"/>
          <p:cNvGraphicFramePr>
            <a:graphicFrameLocks/>
          </p:cNvGraphicFramePr>
          <p:nvPr/>
        </p:nvGraphicFramePr>
        <p:xfrm>
          <a:off x="6672064" y="3356992"/>
          <a:ext cx="3600401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48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48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456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256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6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6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Inhaltsplatzhalter 3"/>
          <p:cNvGraphicFramePr>
            <a:graphicFrameLocks/>
          </p:cNvGraphicFramePr>
          <p:nvPr/>
        </p:nvGraphicFramePr>
        <p:xfrm>
          <a:off x="6960096" y="3356992"/>
          <a:ext cx="3600401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48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48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456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256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6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6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75777" name="Object 1"/>
          <p:cNvGraphicFramePr>
            <a:graphicFrameLocks noChangeAspect="1"/>
          </p:cNvGraphicFramePr>
          <p:nvPr/>
        </p:nvGraphicFramePr>
        <p:xfrm>
          <a:off x="2045272" y="1844825"/>
          <a:ext cx="412273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84" name="Formel" r:id="rId3" imgW="1739880" imgH="330120" progId="Equation.3">
                  <p:embed/>
                </p:oleObj>
              </mc:Choice>
              <mc:Fallback>
                <p:oleObj name="Formel" r:id="rId3" imgW="1739880" imgH="33012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5272" y="1844825"/>
                        <a:ext cx="4122737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Relationship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tot</a:t>
            </a:r>
            <a:r>
              <a:rPr lang="de-DE" baseline="-25000" dirty="0" smtClean="0"/>
              <a:t> </a:t>
            </a:r>
            <a:r>
              <a:rPr lang="de-DE" dirty="0" smtClean="0"/>
              <a:t>= 100</a:t>
            </a:r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treat</a:t>
            </a:r>
            <a:r>
              <a:rPr lang="de-DE" baseline="-25000" dirty="0" smtClean="0"/>
              <a:t> </a:t>
            </a:r>
            <a:r>
              <a:rPr lang="de-DE" dirty="0" smtClean="0"/>
              <a:t>= 70</a:t>
            </a:r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error</a:t>
            </a:r>
            <a:r>
              <a:rPr lang="de-DE" dirty="0" smtClean="0"/>
              <a:t> = 30</a:t>
            </a:r>
          </a:p>
          <a:p>
            <a:endParaRPr lang="de-DE" dirty="0" smtClean="0"/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tot</a:t>
            </a:r>
            <a:r>
              <a:rPr lang="de-DE" dirty="0" smtClean="0"/>
              <a:t>  = </a:t>
            </a:r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treat</a:t>
            </a:r>
            <a:r>
              <a:rPr lang="de-DE" dirty="0" smtClean="0"/>
              <a:t>  + </a:t>
            </a:r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error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4a: </a:t>
            </a:r>
            <a:r>
              <a:rPr lang="de-DE" dirty="0" err="1" smtClean="0"/>
              <a:t>Degrees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Freedom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579296" cy="4525963"/>
          </a:xfrm>
        </p:spPr>
        <p:txBody>
          <a:bodyPr/>
          <a:lstStyle/>
          <a:p>
            <a:pPr lvl="0"/>
            <a:r>
              <a:rPr lang="de-DE" dirty="0" err="1" smtClean="0">
                <a:solidFill>
                  <a:prstClr val="black"/>
                </a:solidFill>
              </a:rPr>
              <a:t>df</a:t>
            </a:r>
            <a:r>
              <a:rPr lang="de-DE" baseline="-25000" dirty="0" err="1" smtClean="0">
                <a:solidFill>
                  <a:prstClr val="black"/>
                </a:solidFill>
              </a:rPr>
              <a:t>tot</a:t>
            </a:r>
            <a:r>
              <a:rPr lang="de-DE" dirty="0" smtClean="0">
                <a:solidFill>
                  <a:prstClr val="black"/>
                </a:solidFill>
              </a:rPr>
              <a:t>: </a:t>
            </a:r>
            <a:r>
              <a:rPr lang="de-DE" sz="2400" dirty="0">
                <a:solidFill>
                  <a:prstClr val="black"/>
                </a:solidFill>
              </a:rPr>
              <a:t>Levels * </a:t>
            </a:r>
            <a:r>
              <a:rPr lang="de-DE" sz="2400" dirty="0" err="1">
                <a:solidFill>
                  <a:prstClr val="black"/>
                </a:solidFill>
              </a:rPr>
              <a:t>Number</a:t>
            </a:r>
            <a:r>
              <a:rPr lang="de-DE" sz="2400" dirty="0">
                <a:solidFill>
                  <a:prstClr val="black"/>
                </a:solidFill>
              </a:rPr>
              <a:t> </a:t>
            </a:r>
            <a:r>
              <a:rPr lang="de-DE" sz="2400" dirty="0" err="1">
                <a:solidFill>
                  <a:prstClr val="black"/>
                </a:solidFill>
              </a:rPr>
              <a:t>of</a:t>
            </a:r>
            <a:r>
              <a:rPr lang="de-DE" sz="2400" dirty="0">
                <a:solidFill>
                  <a:prstClr val="black"/>
                </a:solidFill>
              </a:rPr>
              <a:t> </a:t>
            </a:r>
            <a:r>
              <a:rPr lang="de-DE" sz="2400" dirty="0" err="1">
                <a:solidFill>
                  <a:prstClr val="black"/>
                </a:solidFill>
              </a:rPr>
              <a:t>particpants</a:t>
            </a:r>
            <a:r>
              <a:rPr lang="de-DE" sz="2400" dirty="0">
                <a:solidFill>
                  <a:prstClr val="black"/>
                </a:solidFill>
              </a:rPr>
              <a:t> per </a:t>
            </a:r>
            <a:r>
              <a:rPr lang="de-DE" sz="2400" dirty="0" err="1">
                <a:solidFill>
                  <a:prstClr val="black"/>
                </a:solidFill>
              </a:rPr>
              <a:t>group</a:t>
            </a:r>
            <a:r>
              <a:rPr lang="de-DE" sz="2400" dirty="0">
                <a:solidFill>
                  <a:prstClr val="black"/>
                </a:solidFill>
              </a:rPr>
              <a:t> – 1 (=19)</a:t>
            </a:r>
          </a:p>
          <a:p>
            <a:r>
              <a:rPr lang="de-DE" dirty="0" err="1" smtClean="0"/>
              <a:t>df</a:t>
            </a:r>
            <a:r>
              <a:rPr lang="de-DE" baseline="-25000" dirty="0" err="1" smtClean="0"/>
              <a:t>treat</a:t>
            </a:r>
            <a:r>
              <a:rPr lang="de-DE" dirty="0" smtClean="0"/>
              <a:t> : </a:t>
            </a:r>
            <a:r>
              <a:rPr lang="de-DE" sz="2400" dirty="0" err="1"/>
              <a:t>Number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levels</a:t>
            </a:r>
            <a:r>
              <a:rPr lang="de-DE" sz="2400" dirty="0"/>
              <a:t> – 1 (=3)</a:t>
            </a:r>
          </a:p>
          <a:p>
            <a:r>
              <a:rPr lang="de-DE" dirty="0" err="1" smtClean="0"/>
              <a:t>df</a:t>
            </a:r>
            <a:r>
              <a:rPr lang="de-DE" baseline="-25000" dirty="0" err="1" smtClean="0"/>
              <a:t>error</a:t>
            </a:r>
            <a:r>
              <a:rPr lang="de-DE" dirty="0" smtClean="0"/>
              <a:t>: </a:t>
            </a:r>
            <a:r>
              <a:rPr lang="de-DE" sz="2400" dirty="0" err="1"/>
              <a:t>Number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levels</a:t>
            </a:r>
            <a:r>
              <a:rPr lang="de-DE" sz="2400" dirty="0"/>
              <a:t> </a:t>
            </a:r>
            <a:r>
              <a:rPr lang="de-DE" sz="2400" dirty="0"/>
              <a:t>* (</a:t>
            </a:r>
            <a:r>
              <a:rPr lang="de-DE" sz="2400" dirty="0" err="1">
                <a:solidFill>
                  <a:prstClr val="black"/>
                </a:solidFill>
              </a:rPr>
              <a:t>Number</a:t>
            </a:r>
            <a:r>
              <a:rPr lang="de-DE" sz="2400" dirty="0">
                <a:solidFill>
                  <a:prstClr val="black"/>
                </a:solidFill>
              </a:rPr>
              <a:t> </a:t>
            </a:r>
            <a:r>
              <a:rPr lang="de-DE" sz="2400" dirty="0" err="1">
                <a:solidFill>
                  <a:prstClr val="black"/>
                </a:solidFill>
              </a:rPr>
              <a:t>of</a:t>
            </a:r>
            <a:r>
              <a:rPr lang="de-DE" sz="2400" dirty="0">
                <a:solidFill>
                  <a:prstClr val="black"/>
                </a:solidFill>
              </a:rPr>
              <a:t> </a:t>
            </a:r>
            <a:r>
              <a:rPr lang="de-DE" sz="2400" dirty="0" err="1">
                <a:solidFill>
                  <a:prstClr val="black"/>
                </a:solidFill>
              </a:rPr>
              <a:t>particpants</a:t>
            </a:r>
            <a:r>
              <a:rPr lang="de-DE" sz="2400" dirty="0">
                <a:solidFill>
                  <a:prstClr val="black"/>
                </a:solidFill>
              </a:rPr>
              <a:t> per </a:t>
            </a:r>
            <a:r>
              <a:rPr lang="de-DE" sz="2400" dirty="0" err="1">
                <a:solidFill>
                  <a:prstClr val="black"/>
                </a:solidFill>
              </a:rPr>
              <a:t>group</a:t>
            </a:r>
            <a:r>
              <a:rPr lang="de-DE" sz="2400" dirty="0">
                <a:solidFill>
                  <a:prstClr val="black"/>
                </a:solidFill>
              </a:rPr>
              <a:t> – 1</a:t>
            </a:r>
            <a:r>
              <a:rPr lang="de-DE" sz="2400" dirty="0"/>
              <a:t>) </a:t>
            </a:r>
            <a:r>
              <a:rPr lang="de-DE" sz="2400" dirty="0"/>
              <a:t>(</a:t>
            </a:r>
            <a:r>
              <a:rPr lang="de-DE" sz="2400" dirty="0"/>
              <a:t>=16)</a:t>
            </a:r>
            <a:endParaRPr lang="de-DE" sz="2400" baseline="-25000" dirty="0"/>
          </a:p>
          <a:p>
            <a:pPr>
              <a:buNone/>
            </a:pPr>
            <a:endParaRPr lang="de-DE" sz="2400" dirty="0"/>
          </a:p>
          <a:p>
            <a:r>
              <a:rPr lang="de-DE" dirty="0" err="1" smtClean="0"/>
              <a:t>df</a:t>
            </a:r>
            <a:r>
              <a:rPr lang="de-DE" baseline="-25000" dirty="0" err="1" smtClean="0"/>
              <a:t>tot</a:t>
            </a:r>
            <a:r>
              <a:rPr lang="de-DE" dirty="0" smtClean="0"/>
              <a:t> = </a:t>
            </a:r>
            <a:r>
              <a:rPr lang="de-DE" dirty="0" err="1" smtClean="0"/>
              <a:t>df</a:t>
            </a:r>
            <a:r>
              <a:rPr lang="de-DE" baseline="-25000" dirty="0" err="1" smtClean="0"/>
              <a:t>treat</a:t>
            </a:r>
            <a:r>
              <a:rPr lang="de-DE" baseline="-25000" dirty="0" smtClean="0"/>
              <a:t> </a:t>
            </a:r>
            <a:r>
              <a:rPr lang="de-DE" dirty="0" smtClean="0"/>
              <a:t>+ </a:t>
            </a:r>
            <a:r>
              <a:rPr lang="de-DE" dirty="0" err="1" smtClean="0"/>
              <a:t>df</a:t>
            </a:r>
            <a:r>
              <a:rPr lang="de-DE" baseline="-25000" dirty="0" err="1" smtClean="0"/>
              <a:t>error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4b: </a:t>
            </a:r>
            <a:r>
              <a:rPr lang="de-DE" dirty="0" err="1" smtClean="0"/>
              <a:t>Variances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727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242729"/>
              </p:ext>
            </p:extLst>
          </p:nvPr>
        </p:nvGraphicFramePr>
        <p:xfrm>
          <a:off x="2093914" y="3267076"/>
          <a:ext cx="40036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27" name="Formel" r:id="rId3" imgW="1688760" imgH="431640" progId="Equation.3">
                  <p:embed/>
                </p:oleObj>
              </mc:Choice>
              <mc:Fallback>
                <p:oleObj name="Formel" r:id="rId3" imgW="168876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4" y="3267076"/>
                        <a:ext cx="4003675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981655"/>
              </p:ext>
            </p:extLst>
          </p:nvPr>
        </p:nvGraphicFramePr>
        <p:xfrm>
          <a:off x="2093914" y="1755776"/>
          <a:ext cx="412432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28" name="Formel" r:id="rId5" imgW="1739880" imgH="431640" progId="Equation.3">
                  <p:embed/>
                </p:oleObj>
              </mc:Choice>
              <mc:Fallback>
                <p:oleObj name="Formel" r:id="rId5" imgW="173988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4" y="1755776"/>
                        <a:ext cx="4124325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34037"/>
              </p:ext>
            </p:extLst>
          </p:nvPr>
        </p:nvGraphicFramePr>
        <p:xfrm>
          <a:off x="2089150" y="4724401"/>
          <a:ext cx="3760788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29" name="Formel" r:id="rId7" imgW="1587240" imgH="431640" progId="Equation.3">
                  <p:embed/>
                </p:oleObj>
              </mc:Choice>
              <mc:Fallback>
                <p:oleObj name="Formel" r:id="rId7" imgW="158724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4724401"/>
                        <a:ext cx="3760788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5: F </a:t>
            </a:r>
            <a:r>
              <a:rPr lang="de-DE" dirty="0" err="1" smtClean="0"/>
              <a:t>value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H</a:t>
            </a:r>
            <a:r>
              <a:rPr lang="de-DE" baseline="-25000" dirty="0" smtClean="0"/>
              <a:t>0</a:t>
            </a:r>
            <a:r>
              <a:rPr lang="de-DE" dirty="0" smtClean="0"/>
              <a:t>: </a:t>
            </a:r>
            <a:r>
              <a:rPr lang="de-DE" dirty="0" err="1" smtClean="0"/>
              <a:t>Mean</a:t>
            </a:r>
            <a:r>
              <a:rPr lang="de-DE" dirty="0" smtClean="0"/>
              <a:t> in all </a:t>
            </a:r>
            <a:r>
              <a:rPr lang="de-DE" dirty="0" err="1" smtClean="0"/>
              <a:t>groups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</a:t>
            </a:r>
          </a:p>
          <a:p>
            <a:r>
              <a:rPr lang="de-DE" dirty="0" smtClean="0"/>
              <a:t>H</a:t>
            </a:r>
            <a:r>
              <a:rPr lang="de-DE" baseline="-25000" dirty="0" smtClean="0"/>
              <a:t>0</a:t>
            </a:r>
            <a:r>
              <a:rPr lang="de-DE" dirty="0" smtClean="0"/>
              <a:t>:</a:t>
            </a:r>
          </a:p>
          <a:p>
            <a:pPr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Signiciant</a:t>
            </a:r>
            <a:r>
              <a:rPr lang="de-DE" dirty="0" smtClean="0"/>
              <a:t> </a:t>
            </a:r>
            <a:r>
              <a:rPr lang="de-DE" dirty="0" err="1" smtClean="0"/>
              <a:t>difference</a:t>
            </a:r>
            <a:r>
              <a:rPr lang="de-DE" dirty="0" smtClean="0"/>
              <a:t>, i.e.:</a:t>
            </a:r>
          </a:p>
          <a:p>
            <a:pPr indent="17463">
              <a:buNone/>
            </a:pPr>
            <a:r>
              <a:rPr lang="de-DE" dirty="0" smtClean="0"/>
              <a:t>At least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differ</a:t>
            </a:r>
            <a:endParaRPr lang="de-DE" dirty="0" smtClean="0"/>
          </a:p>
        </p:txBody>
      </p:sp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2999657" y="2204864"/>
          <a:ext cx="21669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53" name="Formel" r:id="rId3" imgW="914400" imgH="203040" progId="Equation.3">
                  <p:embed/>
                </p:oleObj>
              </mc:Choice>
              <mc:Fallback>
                <p:oleObj name="Formel" r:id="rId3" imgW="91440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657" y="2204864"/>
                        <a:ext cx="216693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2441576" y="2852739"/>
          <a:ext cx="40036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54" name="Formel" r:id="rId5" imgW="1688760" imgH="431640" progId="Equation.3">
                  <p:embed/>
                </p:oleObj>
              </mc:Choice>
              <mc:Fallback>
                <p:oleObj name="Formel" r:id="rId5" imgW="168876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6" y="2852739"/>
                        <a:ext cx="4003675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182861"/>
              </p:ext>
            </p:extLst>
          </p:nvPr>
        </p:nvGraphicFramePr>
        <p:xfrm>
          <a:off x="1928813" y="4149725"/>
          <a:ext cx="499745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55" name="Formel" r:id="rId7" imgW="2108160" imgH="241200" progId="Equation.3">
                  <p:embed/>
                </p:oleObj>
              </mc:Choice>
              <mc:Fallback>
                <p:oleObj name="Formel" r:id="rId7" imgW="210816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4149725"/>
                        <a:ext cx="4997450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 txBox="1">
            <a:spLocks/>
          </p:cNvSpPr>
          <p:nvPr/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6: </a:t>
            </a:r>
            <a:r>
              <a:rPr lang="de-DE" dirty="0" err="1" smtClean="0"/>
              <a:t>Pairwise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omparisons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317618"/>
              </p:ext>
            </p:extLst>
          </p:nvPr>
        </p:nvGraphicFramePr>
        <p:xfrm>
          <a:off x="1981200" y="1600200"/>
          <a:ext cx="5626968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064">
                <a:tc>
                  <a:txBody>
                    <a:bodyPr/>
                    <a:lstStyle/>
                    <a:p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64">
                <a:tc>
                  <a:txBody>
                    <a:bodyPr/>
                    <a:lstStyle/>
                    <a:p>
                      <a:r>
                        <a:rPr lang="de-DE" sz="2000" b="0" dirty="0" err="1" smtClean="0">
                          <a:solidFill>
                            <a:sysClr val="windowText" lastClr="000000"/>
                          </a:solidFill>
                        </a:rPr>
                        <a:t>Mean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2279576" y="3951312"/>
          <a:ext cx="2951162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3" name="Formel" r:id="rId3" imgW="1244520" imgH="507960" progId="Equation.3">
                  <p:embed/>
                </p:oleObj>
              </mc:Choice>
              <mc:Fallback>
                <p:oleObj name="Formel" r:id="rId3" imgW="1244520" imgH="507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3951312"/>
                        <a:ext cx="2951162" cy="120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5231904" y="3946911"/>
          <a:ext cx="4062412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4" name="Formel" r:id="rId5" imgW="1714320" imgH="444240" progId="Equation.3">
                  <p:embed/>
                </p:oleObj>
              </mc:Choice>
              <mc:Fallback>
                <p:oleObj name="Formel" r:id="rId5" imgW="171432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1904" y="3946911"/>
                        <a:ext cx="4062412" cy="1055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2281239" y="3213100"/>
          <a:ext cx="743743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5" name="Formel" r:id="rId7" imgW="3136680" imgH="253800" progId="Equation.3">
                  <p:embed/>
                </p:oleObj>
              </mc:Choice>
              <mc:Fallback>
                <p:oleObj name="Formel" r:id="rId7" imgW="3136680" imgH="25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239" y="3213100"/>
                        <a:ext cx="7437437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814244"/>
              </p:ext>
            </p:extLst>
          </p:nvPr>
        </p:nvGraphicFramePr>
        <p:xfrm>
          <a:off x="7896200" y="1772816"/>
          <a:ext cx="16256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6" name="Formel" r:id="rId9" imgW="685800" imgH="291960" progId="Equation.3">
                  <p:embed/>
                </p:oleObj>
              </mc:Choice>
              <mc:Fallback>
                <p:oleObj name="Formel" r:id="rId9" imgW="685800" imgH="2919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6200" y="1772816"/>
                        <a:ext cx="1625600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970030"/>
              </p:ext>
            </p:extLst>
          </p:nvPr>
        </p:nvGraphicFramePr>
        <p:xfrm>
          <a:off x="1957388" y="5373689"/>
          <a:ext cx="5027612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7" name="Formel" r:id="rId11" imgW="2120760" imgH="241200" progId="Equation.3">
                  <p:embed/>
                </p:oleObj>
              </mc:Choice>
              <mc:Fallback>
                <p:oleObj name="Formel" r:id="rId11" imgW="212076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388" y="5373689"/>
                        <a:ext cx="5027612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factorial</a:t>
            </a:r>
            <a:r>
              <a:rPr lang="de-DE" dirty="0" smtClean="0"/>
              <a:t> ANOVA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Test </a:t>
            </a:r>
            <a:r>
              <a:rPr lang="de-DE" dirty="0" err="1" smtClean="0"/>
              <a:t>whether</a:t>
            </a:r>
            <a:r>
              <a:rPr lang="de-DE" dirty="0" smtClean="0"/>
              <a:t> </a:t>
            </a:r>
            <a:r>
              <a:rPr lang="de-DE" dirty="0" err="1" smtClean="0"/>
              <a:t>influence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factors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significant</a:t>
            </a:r>
            <a:endParaRPr lang="de-DE" dirty="0" smtClean="0"/>
          </a:p>
          <a:p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factorial</a:t>
            </a:r>
            <a:r>
              <a:rPr lang="de-DE" dirty="0" smtClean="0"/>
              <a:t> ANOVA:</a:t>
            </a:r>
          </a:p>
          <a:p>
            <a:pPr lvl="1"/>
            <a:r>
              <a:rPr lang="de-DE" dirty="0" smtClean="0"/>
              <a:t>Main </a:t>
            </a:r>
            <a:r>
              <a:rPr lang="de-DE" dirty="0" err="1" smtClean="0"/>
              <a:t>effects</a:t>
            </a:r>
            <a:endParaRPr lang="de-DE" dirty="0" smtClean="0"/>
          </a:p>
          <a:p>
            <a:pPr lvl="1"/>
            <a:r>
              <a:rPr lang="de-DE" dirty="0" smtClean="0"/>
              <a:t>Interaction </a:t>
            </a:r>
            <a:r>
              <a:rPr lang="de-DE" dirty="0" err="1" smtClean="0"/>
              <a:t>effects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Main- and Interaction Effects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7" name="Foliennummernplatzhalt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78</a:t>
            </a:fld>
            <a:endParaRPr lang="de-DE"/>
          </a:p>
        </p:txBody>
      </p:sp>
      <p:cxnSp>
        <p:nvCxnSpPr>
          <p:cNvPr id="5" name="Gerade Verbindung 4"/>
          <p:cNvCxnSpPr/>
          <p:nvPr/>
        </p:nvCxnSpPr>
        <p:spPr>
          <a:xfrm rot="5400000">
            <a:off x="2416943" y="2964653"/>
            <a:ext cx="1214446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3024166" y="3571876"/>
            <a:ext cx="1571636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3238480" y="3714752"/>
            <a:ext cx="357190" cy="2857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095472" y="2214554"/>
            <a:ext cx="714380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Gerade Verbindung 9"/>
          <p:cNvCxnSpPr/>
          <p:nvPr/>
        </p:nvCxnSpPr>
        <p:spPr>
          <a:xfrm rot="16200000" flipH="1">
            <a:off x="3313897" y="3577442"/>
            <a:ext cx="150813" cy="15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rot="16200000" flipH="1">
            <a:off x="4163990" y="3575062"/>
            <a:ext cx="150813" cy="15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rot="10800000" flipV="1">
            <a:off x="3443292" y="2612231"/>
            <a:ext cx="764379" cy="29051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rot="10800000" flipV="1">
            <a:off x="3452815" y="2974181"/>
            <a:ext cx="735804" cy="28336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3369470" y="290036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/>
          <p:cNvSpPr/>
          <p:nvPr/>
        </p:nvSpPr>
        <p:spPr>
          <a:xfrm>
            <a:off x="3367107" y="325993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/>
          <p:cNvSpPr/>
          <p:nvPr/>
        </p:nvSpPr>
        <p:spPr>
          <a:xfrm>
            <a:off x="4241026" y="256222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/>
          <p:cNvSpPr/>
          <p:nvPr/>
        </p:nvSpPr>
        <p:spPr>
          <a:xfrm>
            <a:off x="4219577" y="294084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4595802" y="2428868"/>
            <a:ext cx="785818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Expert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4595802" y="2786058"/>
            <a:ext cx="928694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Novice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024298" y="3714752"/>
            <a:ext cx="357190" cy="285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grpSp>
        <p:nvGrpSpPr>
          <p:cNvPr id="93" name="Gruppieren 92"/>
          <p:cNvGrpSpPr/>
          <p:nvPr/>
        </p:nvGrpSpPr>
        <p:grpSpPr>
          <a:xfrm>
            <a:off x="2095472" y="4214818"/>
            <a:ext cx="3429072" cy="1857388"/>
            <a:chOff x="571472" y="4143380"/>
            <a:chExt cx="3429072" cy="1857388"/>
          </a:xfrm>
        </p:grpSpPr>
        <p:cxnSp>
          <p:nvCxnSpPr>
            <p:cNvPr id="43" name="Gerade Verbindung 42"/>
            <p:cNvCxnSpPr/>
            <p:nvPr/>
          </p:nvCxnSpPr>
          <p:spPr>
            <a:xfrm rot="5400000">
              <a:off x="892943" y="4893479"/>
              <a:ext cx="121444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/>
          </p:nvCxnSpPr>
          <p:spPr>
            <a:xfrm>
              <a:off x="1500166" y="5500702"/>
              <a:ext cx="157163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hteck 45"/>
            <p:cNvSpPr/>
            <p:nvPr/>
          </p:nvSpPr>
          <p:spPr>
            <a:xfrm>
              <a:off x="571472" y="4143380"/>
              <a:ext cx="714380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PC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47" name="Gerade Verbindung 46"/>
            <p:cNvCxnSpPr/>
            <p:nvPr/>
          </p:nvCxnSpPr>
          <p:spPr>
            <a:xfrm rot="16200000" flipH="1">
              <a:off x="1789896" y="5506267"/>
              <a:ext cx="150813" cy="156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 rot="16200000" flipH="1">
              <a:off x="2639989" y="5503887"/>
              <a:ext cx="150813" cy="156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 rot="10800000" flipV="1">
              <a:off x="1919292" y="4831555"/>
              <a:ext cx="728658" cy="1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/>
          </p:nvCxnSpPr>
          <p:spPr>
            <a:xfrm rot="10800000" flipV="1">
              <a:off x="1928817" y="5186363"/>
              <a:ext cx="709608" cy="1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Ellipse 50"/>
            <p:cNvSpPr/>
            <p:nvPr/>
          </p:nvSpPr>
          <p:spPr>
            <a:xfrm>
              <a:off x="1850251" y="481727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Ellipse 51"/>
            <p:cNvSpPr/>
            <p:nvPr/>
          </p:nvSpPr>
          <p:spPr>
            <a:xfrm>
              <a:off x="1843106" y="516732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Ellipse 52"/>
            <p:cNvSpPr/>
            <p:nvPr/>
          </p:nvSpPr>
          <p:spPr>
            <a:xfrm>
              <a:off x="2700369" y="480489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llipse 53"/>
            <p:cNvSpPr/>
            <p:nvPr/>
          </p:nvSpPr>
          <p:spPr>
            <a:xfrm>
              <a:off x="2695576" y="516923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3133726" y="4643446"/>
              <a:ext cx="866818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Expert</a:t>
              </a:r>
            </a:p>
          </p:txBody>
        </p:sp>
        <p:sp>
          <p:nvSpPr>
            <p:cNvPr id="56" name="Rechteck 55"/>
            <p:cNvSpPr/>
            <p:nvPr/>
          </p:nvSpPr>
          <p:spPr>
            <a:xfrm>
              <a:off x="3143240" y="5000636"/>
              <a:ext cx="857256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Novice</a:t>
              </a:r>
            </a:p>
          </p:txBody>
        </p:sp>
        <p:sp>
          <p:nvSpPr>
            <p:cNvPr id="86" name="Rechteck 85"/>
            <p:cNvSpPr/>
            <p:nvPr/>
          </p:nvSpPr>
          <p:spPr>
            <a:xfrm>
              <a:off x="1714480" y="5715016"/>
              <a:ext cx="357190" cy="28575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89" name="Rechteck 88"/>
            <p:cNvSpPr/>
            <p:nvPr/>
          </p:nvSpPr>
          <p:spPr>
            <a:xfrm>
              <a:off x="2500298" y="5715016"/>
              <a:ext cx="357190" cy="2857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uppieren 94"/>
          <p:cNvGrpSpPr/>
          <p:nvPr/>
        </p:nvGrpSpPr>
        <p:grpSpPr>
          <a:xfrm>
            <a:off x="5738810" y="4214818"/>
            <a:ext cx="3429024" cy="1857388"/>
            <a:chOff x="4214810" y="4214818"/>
            <a:chExt cx="3429024" cy="1857388"/>
          </a:xfrm>
        </p:grpSpPr>
        <p:cxnSp>
          <p:nvCxnSpPr>
            <p:cNvPr id="61" name="Gerade Verbindung 60"/>
            <p:cNvCxnSpPr/>
            <p:nvPr/>
          </p:nvCxnSpPr>
          <p:spPr>
            <a:xfrm rot="5400000">
              <a:off x="4536281" y="4964917"/>
              <a:ext cx="121444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/>
          </p:nvCxnSpPr>
          <p:spPr>
            <a:xfrm>
              <a:off x="5143504" y="5572140"/>
              <a:ext cx="157163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63"/>
            <p:cNvSpPr/>
            <p:nvPr/>
          </p:nvSpPr>
          <p:spPr>
            <a:xfrm>
              <a:off x="4214810" y="4214818"/>
              <a:ext cx="714380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PC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65" name="Gerade Verbindung 64"/>
            <p:cNvCxnSpPr/>
            <p:nvPr/>
          </p:nvCxnSpPr>
          <p:spPr>
            <a:xfrm rot="16200000" flipH="1">
              <a:off x="5433234" y="5577705"/>
              <a:ext cx="150813" cy="156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/>
          </p:nvCxnSpPr>
          <p:spPr>
            <a:xfrm rot="16200000" flipH="1">
              <a:off x="6283327" y="5575325"/>
              <a:ext cx="150813" cy="156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/>
          </p:nvCxnSpPr>
          <p:spPr>
            <a:xfrm rot="10800000" flipV="1">
              <a:off x="5572153" y="4974444"/>
              <a:ext cx="735804" cy="28336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Ellipse 69"/>
            <p:cNvSpPr/>
            <p:nvPr/>
          </p:nvSpPr>
          <p:spPr>
            <a:xfrm>
              <a:off x="5486444" y="526019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Ellipse 71"/>
            <p:cNvSpPr/>
            <p:nvPr/>
          </p:nvSpPr>
          <p:spPr>
            <a:xfrm>
              <a:off x="6338914" y="494110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hteck 73"/>
            <p:cNvSpPr/>
            <p:nvPr/>
          </p:nvSpPr>
          <p:spPr>
            <a:xfrm>
              <a:off x="6715140" y="4786322"/>
              <a:ext cx="928694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Expert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</a:rPr>
                <a:t>Novice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0" name="Rechteck 89"/>
            <p:cNvSpPr/>
            <p:nvPr/>
          </p:nvSpPr>
          <p:spPr>
            <a:xfrm>
              <a:off x="5357818" y="5786454"/>
              <a:ext cx="357190" cy="28575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91" name="Rechteck 90"/>
            <p:cNvSpPr/>
            <p:nvPr/>
          </p:nvSpPr>
          <p:spPr>
            <a:xfrm>
              <a:off x="6143636" y="5786454"/>
              <a:ext cx="357190" cy="2857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Gruppieren 98"/>
          <p:cNvGrpSpPr/>
          <p:nvPr/>
        </p:nvGrpSpPr>
        <p:grpSpPr>
          <a:xfrm>
            <a:off x="5738810" y="2214554"/>
            <a:ext cx="3357634" cy="1785950"/>
            <a:chOff x="4214810" y="2214554"/>
            <a:chExt cx="3357634" cy="1785950"/>
          </a:xfrm>
        </p:grpSpPr>
        <p:cxnSp>
          <p:nvCxnSpPr>
            <p:cNvPr id="18" name="Gerade Verbindung 17"/>
            <p:cNvCxnSpPr/>
            <p:nvPr/>
          </p:nvCxnSpPr>
          <p:spPr>
            <a:xfrm rot="5400000">
              <a:off x="4536281" y="2964653"/>
              <a:ext cx="1214446" cy="1588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5143504" y="3571876"/>
              <a:ext cx="1571636" cy="1588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hteck 23"/>
            <p:cNvSpPr/>
            <p:nvPr/>
          </p:nvSpPr>
          <p:spPr>
            <a:xfrm>
              <a:off x="4214810" y="2214554"/>
              <a:ext cx="714380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PC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25" name="Gerade Verbindung 24"/>
            <p:cNvCxnSpPr/>
            <p:nvPr/>
          </p:nvCxnSpPr>
          <p:spPr>
            <a:xfrm rot="16200000" flipH="1">
              <a:off x="5433234" y="3577441"/>
              <a:ext cx="150813" cy="1567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 rot="16200000" flipH="1">
              <a:off x="6283327" y="3575061"/>
              <a:ext cx="150813" cy="1567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10800000" flipV="1">
              <a:off x="5562630" y="2809103"/>
              <a:ext cx="722840" cy="93640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10800000" flipV="1">
              <a:off x="5572154" y="2809103"/>
              <a:ext cx="713317" cy="448446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hteck 36"/>
            <p:cNvSpPr/>
            <p:nvPr/>
          </p:nvSpPr>
          <p:spPr>
            <a:xfrm>
              <a:off x="6715140" y="2428868"/>
              <a:ext cx="857304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Expert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hteck 37"/>
            <p:cNvSpPr/>
            <p:nvPr/>
          </p:nvSpPr>
          <p:spPr>
            <a:xfrm>
              <a:off x="6715140" y="2786058"/>
              <a:ext cx="857256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Novice</a:t>
              </a:r>
            </a:p>
          </p:txBody>
        </p:sp>
        <p:sp>
          <p:nvSpPr>
            <p:cNvPr id="60" name="Rechteck 59"/>
            <p:cNvSpPr/>
            <p:nvPr/>
          </p:nvSpPr>
          <p:spPr>
            <a:xfrm>
              <a:off x="5357818" y="3714752"/>
              <a:ext cx="357190" cy="28575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71" name="Rechteck 70"/>
            <p:cNvSpPr/>
            <p:nvPr/>
          </p:nvSpPr>
          <p:spPr>
            <a:xfrm>
              <a:off x="6143636" y="3714752"/>
              <a:ext cx="357190" cy="2857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96" name="Ellipse 95"/>
            <p:cNvSpPr/>
            <p:nvPr/>
          </p:nvSpPr>
          <p:spPr>
            <a:xfrm>
              <a:off x="5484031" y="288845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Ellipse 96"/>
            <p:cNvSpPr/>
            <p:nvPr/>
          </p:nvSpPr>
          <p:spPr>
            <a:xfrm>
              <a:off x="5481668" y="324802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Ellipse 97"/>
            <p:cNvSpPr/>
            <p:nvPr/>
          </p:nvSpPr>
          <p:spPr>
            <a:xfrm>
              <a:off x="6334138" y="27741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988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factorial</a:t>
            </a:r>
            <a:r>
              <a:rPr lang="de-DE" dirty="0" smtClean="0"/>
              <a:t> ANOVA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Null </a:t>
            </a:r>
            <a:r>
              <a:rPr lang="de-DE" dirty="0" err="1" smtClean="0"/>
              <a:t>hypotheses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H</a:t>
            </a:r>
            <a:r>
              <a:rPr lang="de-DE" baseline="-25000" dirty="0" smtClean="0"/>
              <a:t>0</a:t>
            </a:r>
            <a:r>
              <a:rPr lang="de-DE" sz="2000" baseline="-25000" dirty="0"/>
              <a:t>A</a:t>
            </a:r>
            <a:r>
              <a:rPr lang="de-DE" dirty="0" smtClean="0"/>
              <a:t>: Same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levels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r>
              <a:rPr lang="de-DE" dirty="0" smtClean="0"/>
              <a:t> A</a:t>
            </a:r>
          </a:p>
          <a:p>
            <a:pPr lvl="1"/>
            <a:r>
              <a:rPr lang="de-DE" dirty="0" smtClean="0"/>
              <a:t>H</a:t>
            </a:r>
            <a:r>
              <a:rPr lang="de-DE" baseline="-25000" dirty="0" smtClean="0"/>
              <a:t>0</a:t>
            </a:r>
            <a:r>
              <a:rPr lang="de-DE" sz="2000" baseline="-25000" dirty="0"/>
              <a:t>B</a:t>
            </a:r>
            <a:r>
              <a:rPr lang="de-DE" dirty="0" smtClean="0"/>
              <a:t>: </a:t>
            </a:r>
            <a:r>
              <a:rPr lang="de-DE" dirty="0"/>
              <a:t>Same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factor</a:t>
            </a:r>
            <a:r>
              <a:rPr lang="de-DE" dirty="0"/>
              <a:t> </a:t>
            </a:r>
            <a:r>
              <a:rPr lang="de-DE" dirty="0" smtClean="0"/>
              <a:t>B</a:t>
            </a:r>
          </a:p>
          <a:p>
            <a:pPr lvl="1"/>
            <a:r>
              <a:rPr lang="de-DE" dirty="0" smtClean="0"/>
              <a:t>H</a:t>
            </a:r>
            <a:r>
              <a:rPr lang="de-DE" baseline="-25000" dirty="0" smtClean="0"/>
              <a:t>0</a:t>
            </a:r>
            <a:r>
              <a:rPr lang="de-DE" sz="2000" baseline="-25000" dirty="0"/>
              <a:t>AxB</a:t>
            </a:r>
            <a:r>
              <a:rPr lang="de-DE" dirty="0" smtClean="0"/>
              <a:t>: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interaction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A und B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428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Mean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measurement</a:t>
            </a:r>
          </a:p>
          <a:p>
            <a:r>
              <a:rPr lang="en-US" dirty="0" smtClean="0"/>
              <a:t>Compute mean: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de-DE" dirty="0" smtClean="0"/>
          </a:p>
          <a:p>
            <a:r>
              <a:rPr lang="de-DE" dirty="0" smtClean="0"/>
              <a:t>R:</a:t>
            </a:r>
          </a:p>
          <a:p>
            <a:pPr lvl="1"/>
            <a:r>
              <a:rPr lang="de-DE" dirty="0" err="1" smtClean="0"/>
              <a:t>mean</a:t>
            </a:r>
            <a:r>
              <a:rPr lang="de-DE" dirty="0" smtClean="0"/>
              <a:t>(</a:t>
            </a:r>
            <a:r>
              <a:rPr lang="en-US" dirty="0" err="1" smtClean="0"/>
              <a:t>rt</a:t>
            </a:r>
            <a:r>
              <a:rPr lang="de-DE" dirty="0" smtClean="0"/>
              <a:t>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2406651" y="3135314"/>
          <a:ext cx="5453063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69" name="Formel" r:id="rId3" imgW="2044440" imgH="431640" progId="Equation.3">
                  <p:embed/>
                </p:oleObj>
              </mc:Choice>
              <mc:Fallback>
                <p:oleObj name="Formel" r:id="rId3" imgW="2044440" imgH="431640" progId="Equation.3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1" y="3135314"/>
                        <a:ext cx="5453063" cy="1150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808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2536117"/>
              </p:ext>
            </p:extLst>
          </p:nvPr>
        </p:nvGraphicFramePr>
        <p:xfrm>
          <a:off x="2145904" y="1556745"/>
          <a:ext cx="3528392" cy="2468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7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6264487"/>
              </p:ext>
            </p:extLst>
          </p:nvPr>
        </p:nvGraphicFramePr>
        <p:xfrm>
          <a:off x="3226024" y="4064372"/>
          <a:ext cx="2808312" cy="2067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1.21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4.41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4.41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9.61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8.41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15.21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4.41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8.41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1: Total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995541"/>
              </p:ext>
            </p:extLst>
          </p:nvPr>
        </p:nvGraphicFramePr>
        <p:xfrm>
          <a:off x="1127449" y="1600201"/>
          <a:ext cx="8234327" cy="2472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2283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61826" marR="11618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827550"/>
              </p:ext>
            </p:extLst>
          </p:nvPr>
        </p:nvGraphicFramePr>
        <p:xfrm>
          <a:off x="3226024" y="2009802"/>
          <a:ext cx="2808312" cy="2067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26.01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15.21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65.61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24.01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26.01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24.01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3.61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15.21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26.01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3.61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24.01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5924339"/>
              </p:ext>
            </p:extLst>
          </p:nvPr>
        </p:nvGraphicFramePr>
        <p:xfrm>
          <a:off x="2145904" y="4022071"/>
          <a:ext cx="3528392" cy="2057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74">
                <a:tc>
                  <a:txBody>
                    <a:bodyPr/>
                    <a:lstStyle/>
                    <a:p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Inhaltsplatzhalt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6808662"/>
              </p:ext>
            </p:extLst>
          </p:nvPr>
        </p:nvGraphicFramePr>
        <p:xfrm>
          <a:off x="2217912" y="4057501"/>
          <a:ext cx="648072" cy="2054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4226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Inhaltsplatzhalter 2"/>
          <p:cNvSpPr txBox="1">
            <a:spLocks/>
          </p:cNvSpPr>
          <p:nvPr/>
        </p:nvSpPr>
        <p:spPr>
          <a:xfrm>
            <a:off x="6312024" y="1988841"/>
            <a:ext cx="3898776" cy="413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 err="1"/>
              <a:t>Squared</a:t>
            </a:r>
            <a:r>
              <a:rPr lang="de-DE" sz="3200" dirty="0"/>
              <a:t> </a:t>
            </a:r>
            <a:r>
              <a:rPr lang="de-DE" sz="3200" dirty="0" err="1"/>
              <a:t>difference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all </a:t>
            </a:r>
            <a:r>
              <a:rPr lang="de-DE" sz="3200" dirty="0" err="1"/>
              <a:t>values</a:t>
            </a:r>
            <a:r>
              <a:rPr lang="de-DE" sz="3200" dirty="0"/>
              <a:t> </a:t>
            </a:r>
            <a:r>
              <a:rPr lang="de-DE" sz="3200" dirty="0" err="1"/>
              <a:t>from</a:t>
            </a:r>
            <a:r>
              <a:rPr lang="de-DE" sz="3200" dirty="0"/>
              <a:t> total </a:t>
            </a:r>
            <a:r>
              <a:rPr lang="de-DE" sz="3200" dirty="0" err="1"/>
              <a:t>mean</a:t>
            </a: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/>
              <a:t>M</a:t>
            </a:r>
            <a:r>
              <a:rPr lang="de-DE" sz="3200" dirty="0"/>
              <a:t>: 16,9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 err="1"/>
              <a:t>SS</a:t>
            </a:r>
            <a:r>
              <a:rPr lang="de-DE" sz="3200" baseline="-25000" dirty="0" err="1"/>
              <a:t>tot</a:t>
            </a:r>
            <a:r>
              <a:rPr lang="de-DE" sz="3200" baseline="-25000" dirty="0"/>
              <a:t> </a:t>
            </a:r>
            <a:r>
              <a:rPr lang="de-DE" sz="3200" dirty="0"/>
              <a:t>= 348.7</a:t>
            </a:r>
            <a:endParaRPr lang="de-DE" sz="3200" dirty="0"/>
          </a:p>
        </p:txBody>
      </p:sp>
      <p:cxnSp>
        <p:nvCxnSpPr>
          <p:cNvPr id="14" name="Gerade Verbindung 13"/>
          <p:cNvCxnSpPr/>
          <p:nvPr/>
        </p:nvCxnSpPr>
        <p:spPr>
          <a:xfrm>
            <a:off x="6744072" y="3678532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2073524" y="1700213"/>
          <a:ext cx="44545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53" name="Formel" r:id="rId3" imgW="1879560" imgH="304560" progId="Equation.3">
                  <p:embed/>
                </p:oleObj>
              </mc:Choice>
              <mc:Fallback>
                <p:oleObj name="Formel" r:id="rId3" imgW="187956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524" y="1700213"/>
                        <a:ext cx="445452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Step</a:t>
            </a:r>
            <a:r>
              <a:rPr lang="de-DE" dirty="0" smtClean="0"/>
              <a:t> 2: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r>
              <a:rPr lang="de-DE" dirty="0" smtClean="0"/>
              <a:t> per </a:t>
            </a:r>
            <a:r>
              <a:rPr lang="de-DE" dirty="0" err="1" smtClean="0"/>
              <a:t>Cell</a:t>
            </a:r>
            <a:endParaRPr lang="de-DE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2351584" y="4077072"/>
            <a:ext cx="4104456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800" dirty="0" err="1"/>
              <a:t>Squared</a:t>
            </a:r>
            <a:r>
              <a:rPr lang="de-DE" sz="2800" dirty="0"/>
              <a:t> </a:t>
            </a:r>
            <a:r>
              <a:rPr lang="de-DE" sz="2800" dirty="0" err="1"/>
              <a:t>difference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group</a:t>
            </a:r>
            <a:r>
              <a:rPr lang="de-DE" sz="2800" dirty="0"/>
              <a:t> </a:t>
            </a:r>
            <a:r>
              <a:rPr lang="de-DE" sz="2800" dirty="0" err="1"/>
              <a:t>mean</a:t>
            </a:r>
            <a:r>
              <a:rPr lang="de-DE" sz="2800" dirty="0"/>
              <a:t> </a:t>
            </a:r>
            <a:r>
              <a:rPr lang="de-DE" sz="2800" dirty="0" err="1"/>
              <a:t>from</a:t>
            </a:r>
            <a:r>
              <a:rPr lang="de-DE" sz="2800" dirty="0"/>
              <a:t> total </a:t>
            </a:r>
            <a:r>
              <a:rPr lang="de-DE" sz="2800" dirty="0" err="1"/>
              <a:t>mean</a:t>
            </a:r>
            <a:endParaRPr lang="de-DE" sz="28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800" dirty="0"/>
              <a:t>S</a:t>
            </a:r>
            <a:r>
              <a:rPr lang="de-DE" sz="2800" dirty="0"/>
              <a:t>S</a:t>
            </a:r>
            <a:r>
              <a:rPr lang="de-DE" sz="2800" baseline="-25000" dirty="0" err="1"/>
              <a:t>cells</a:t>
            </a:r>
            <a:r>
              <a:rPr lang="de-DE" sz="2800" baseline="-25000" dirty="0"/>
              <a:t> </a:t>
            </a:r>
            <a:r>
              <a:rPr lang="de-DE" sz="2800" dirty="0"/>
              <a:t>= 307.9</a:t>
            </a:r>
            <a:endParaRPr lang="de-DE" sz="2800" dirty="0"/>
          </a:p>
        </p:txBody>
      </p:sp>
      <p:graphicFrame>
        <p:nvGraphicFramePr>
          <p:cNvPr id="7" name="Inhaltsplatzhalter 7"/>
          <p:cNvGraphicFramePr>
            <a:graphicFrameLocks/>
          </p:cNvGraphicFramePr>
          <p:nvPr/>
        </p:nvGraphicFramePr>
        <p:xfrm>
          <a:off x="6744072" y="1600200"/>
          <a:ext cx="28803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5*(22.4-16.9)</a:t>
                      </a:r>
                      <a:r>
                        <a:rPr lang="de-DE" b="0" baseline="30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5*(18.8-16.9)</a:t>
                      </a:r>
                      <a:r>
                        <a:rPr lang="de-DE" b="0" baseline="30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5*(15.6-16.9)</a:t>
                      </a:r>
                      <a:r>
                        <a:rPr lang="de-DE" b="0" baseline="30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5*(17.6-16.9)</a:t>
                      </a:r>
                      <a:r>
                        <a:rPr lang="de-DE" b="0" baseline="30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5*(12.4-16.9)</a:t>
                      </a:r>
                      <a:r>
                        <a:rPr lang="de-DE" b="0" baseline="30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5*(14.6-16.9)</a:t>
                      </a:r>
                      <a:r>
                        <a:rPr lang="de-DE" b="0" baseline="30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Inhaltsplatzhalter 3"/>
          <p:cNvGraphicFramePr>
            <a:graphicFrameLocks/>
          </p:cNvGraphicFramePr>
          <p:nvPr/>
        </p:nvGraphicFramePr>
        <p:xfrm>
          <a:off x="2279576" y="1772816"/>
          <a:ext cx="367240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6188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22.4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12.4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18.8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14.6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AB</a:t>
            </a:r>
            <a:r>
              <a:rPr lang="de-DE" baseline="-25000" dirty="0" err="1" smtClean="0"/>
              <a:t>ij</a:t>
            </a:r>
            <a:r>
              <a:rPr lang="de-DE" dirty="0" smtClean="0"/>
              <a:t>: Mittelwerte der einzelnen Gruppen</a:t>
            </a:r>
            <a:endParaRPr lang="de-DE" baseline="-25000" dirty="0"/>
          </a:p>
        </p:txBody>
      </p:sp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2349500" y="1700213"/>
          <a:ext cx="424338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01" name="Formel" r:id="rId3" imgW="1790640" imgH="304560" progId="Equation.3">
                  <p:embed/>
                </p:oleObj>
              </mc:Choice>
              <mc:Fallback>
                <p:oleObj name="Formel" r:id="rId3" imgW="179064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1700213"/>
                        <a:ext cx="4243388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2407004" y="2708920"/>
            <a:ext cx="5040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Schritt 3: Error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402832" cy="4525963"/>
          </a:xfrm>
        </p:spPr>
        <p:txBody>
          <a:bodyPr>
            <a:normAutofit fontScale="92500"/>
          </a:bodyPr>
          <a:lstStyle/>
          <a:p>
            <a:r>
              <a:rPr lang="de-DE" dirty="0" err="1"/>
              <a:t>Assumption</a:t>
            </a:r>
            <a:r>
              <a:rPr lang="de-DE" dirty="0"/>
              <a:t>: </a:t>
            </a:r>
            <a:r>
              <a:rPr lang="de-DE" dirty="0" err="1"/>
              <a:t>Differences</a:t>
            </a:r>
            <a:r>
              <a:rPr lang="de-DE" dirty="0"/>
              <a:t> in </a:t>
            </a:r>
            <a:r>
              <a:rPr lang="de-DE" dirty="0" err="1"/>
              <a:t>result</a:t>
            </a:r>
            <a:r>
              <a:rPr lang="de-DE" dirty="0"/>
              <a:t> per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caused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confounding</a:t>
            </a:r>
            <a:r>
              <a:rPr lang="de-DE" dirty="0"/>
              <a:t> </a:t>
            </a:r>
            <a:r>
              <a:rPr lang="de-DE" dirty="0" err="1"/>
              <a:t>factors</a:t>
            </a:r>
            <a:endParaRPr lang="de-DE" dirty="0"/>
          </a:p>
          <a:p>
            <a:r>
              <a:rPr lang="de-DE" dirty="0" err="1"/>
              <a:t>Squared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individual </a:t>
            </a:r>
            <a:r>
              <a:rPr lang="de-DE" dirty="0" err="1"/>
              <a:t>measurement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mean</a:t>
            </a:r>
            <a:endParaRPr lang="de-DE" dirty="0"/>
          </a:p>
          <a:p>
            <a:endParaRPr lang="de-DE" dirty="0" smtClean="0"/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error</a:t>
            </a:r>
            <a:r>
              <a:rPr lang="de-DE" dirty="0" smtClean="0"/>
              <a:t> = 40,80</a:t>
            </a:r>
          </a:p>
          <a:p>
            <a:endParaRPr lang="de-DE" dirty="0"/>
          </a:p>
        </p:txBody>
      </p:sp>
      <p:graphicFrame>
        <p:nvGraphicFramePr>
          <p:cNvPr id="12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1605287"/>
              </p:ext>
            </p:extLst>
          </p:nvPr>
        </p:nvGraphicFramePr>
        <p:xfrm>
          <a:off x="6888088" y="1124747"/>
          <a:ext cx="3672408" cy="276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900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solidFill>
                            <a:sysClr val="windowText" lastClr="000000"/>
                          </a:solidFill>
                        </a:rPr>
                        <a:t>Mean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ysClr val="windowText" lastClr="000000"/>
                          </a:solidFill>
                        </a:rPr>
                        <a:t>22.4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ysClr val="windowText" lastClr="000000"/>
                          </a:solidFill>
                        </a:rPr>
                        <a:t>15.6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12.4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5225965"/>
              </p:ext>
            </p:extLst>
          </p:nvPr>
        </p:nvGraphicFramePr>
        <p:xfrm>
          <a:off x="6888088" y="3861048"/>
          <a:ext cx="3528392" cy="2468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74">
                <a:tc>
                  <a:txBody>
                    <a:bodyPr/>
                    <a:lstStyle/>
                    <a:p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solidFill>
                            <a:sysClr val="windowText" lastClr="000000"/>
                          </a:solidFill>
                        </a:rPr>
                        <a:t>Mean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ysClr val="windowText" lastClr="000000"/>
                          </a:solidFill>
                        </a:rPr>
                        <a:t>18.8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ysClr val="windowText" lastClr="000000"/>
                          </a:solidFill>
                        </a:rPr>
                        <a:t>17.6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ysClr val="windowText" lastClr="000000"/>
                          </a:solidFill>
                        </a:rPr>
                        <a:t>14.6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Inhaltsplatzhalt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4351444"/>
              </p:ext>
            </p:extLst>
          </p:nvPr>
        </p:nvGraphicFramePr>
        <p:xfrm>
          <a:off x="6888088" y="1124745"/>
          <a:ext cx="504056" cy="2472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2283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Inhaltsplatzhalt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6804697"/>
              </p:ext>
            </p:extLst>
          </p:nvPr>
        </p:nvGraphicFramePr>
        <p:xfrm>
          <a:off x="6960096" y="3861048"/>
          <a:ext cx="648072" cy="2054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4226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Inhaltsplatzhalter 3"/>
          <p:cNvGraphicFramePr>
            <a:graphicFrameLocks/>
          </p:cNvGraphicFramePr>
          <p:nvPr/>
        </p:nvGraphicFramePr>
        <p:xfrm>
          <a:off x="8137624" y="1556792"/>
          <a:ext cx="2808312" cy="1995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9052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052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6.76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052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052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1.96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052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Inhaltsplatzhalter 3"/>
          <p:cNvGraphicFramePr>
            <a:graphicFrameLocks/>
          </p:cNvGraphicFramePr>
          <p:nvPr/>
        </p:nvGraphicFramePr>
        <p:xfrm>
          <a:off x="8137624" y="3890356"/>
          <a:ext cx="2808312" cy="2067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0.64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1.96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1.96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0.04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5.76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3.24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1.96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4.84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2.56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2.56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0.04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2.56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AB</a:t>
            </a:r>
            <a:r>
              <a:rPr lang="de-DE" baseline="-25000" dirty="0" err="1" smtClean="0"/>
              <a:t>ij</a:t>
            </a:r>
            <a:r>
              <a:rPr lang="de-DE" dirty="0" smtClean="0"/>
              <a:t>: Mittelwerte der einzelnen Gruppen</a:t>
            </a:r>
            <a:endParaRPr lang="de-DE" baseline="-25000" dirty="0"/>
          </a:p>
        </p:txBody>
      </p:sp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2063553" y="1700213"/>
          <a:ext cx="50276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78" name="Formel" r:id="rId3" imgW="2120760" imgH="304560" progId="Equation.3">
                  <p:embed/>
                </p:oleObj>
              </mc:Choice>
              <mc:Fallback>
                <p:oleObj name="Formel" r:id="rId3" imgW="212076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3" y="1700213"/>
                        <a:ext cx="5027613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2407004" y="2708920"/>
            <a:ext cx="5040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Relationship</a:t>
            </a:r>
            <a:r>
              <a:rPr lang="de-DE" dirty="0" smtClean="0"/>
              <a:t>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tot</a:t>
            </a:r>
            <a:r>
              <a:rPr lang="de-DE" baseline="-25000" dirty="0" smtClean="0"/>
              <a:t> </a:t>
            </a:r>
            <a:r>
              <a:rPr lang="de-DE" dirty="0" smtClean="0"/>
              <a:t>= 348.7</a:t>
            </a:r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cells</a:t>
            </a:r>
            <a:r>
              <a:rPr lang="de-DE" baseline="-25000" dirty="0" smtClean="0"/>
              <a:t> </a:t>
            </a:r>
            <a:r>
              <a:rPr lang="de-DE" dirty="0" smtClean="0"/>
              <a:t>= 307.9</a:t>
            </a:r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error</a:t>
            </a:r>
            <a:r>
              <a:rPr lang="de-DE" dirty="0" smtClean="0"/>
              <a:t> = 40.8</a:t>
            </a:r>
          </a:p>
          <a:p>
            <a:endParaRPr lang="de-DE" dirty="0" smtClean="0"/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tot</a:t>
            </a:r>
            <a:r>
              <a:rPr lang="de-DE" dirty="0" smtClean="0"/>
              <a:t>  = </a:t>
            </a:r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cells</a:t>
            </a:r>
            <a:r>
              <a:rPr lang="de-DE" baseline="-25000" dirty="0" smtClean="0"/>
              <a:t> </a:t>
            </a:r>
            <a:r>
              <a:rPr lang="de-DE" dirty="0" smtClean="0"/>
              <a:t>+ </a:t>
            </a:r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error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Schritt 4: Main </a:t>
            </a:r>
            <a:r>
              <a:rPr lang="de-DE" dirty="0" err="1" smtClean="0"/>
              <a:t>Effects</a:t>
            </a:r>
            <a:r>
              <a:rPr lang="de-DE" dirty="0" smtClean="0"/>
              <a:t>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1775520" y="1600201"/>
            <a:ext cx="4608512" cy="4525963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 smtClean="0"/>
              <a:t>Factor</a:t>
            </a:r>
            <a:r>
              <a:rPr lang="de-DE" dirty="0" smtClean="0"/>
              <a:t> A: </a:t>
            </a:r>
            <a:r>
              <a:rPr lang="de-DE" dirty="0" err="1" smtClean="0"/>
              <a:t>Squared</a:t>
            </a:r>
            <a:r>
              <a:rPr lang="de-DE" dirty="0" smtClean="0"/>
              <a:t>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group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total </a:t>
            </a:r>
            <a:r>
              <a:rPr lang="de-DE" dirty="0" err="1" smtClean="0"/>
              <a:t>mean</a:t>
            </a:r>
            <a:endParaRPr lang="de-DE" dirty="0" smtClean="0"/>
          </a:p>
          <a:p>
            <a:r>
              <a:rPr lang="de-DE" dirty="0" err="1" smtClean="0"/>
              <a:t>Factor</a:t>
            </a:r>
            <a:r>
              <a:rPr lang="de-DE" dirty="0" smtClean="0"/>
              <a:t> B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ignored</a:t>
            </a:r>
            <a:endParaRPr lang="de-DE" dirty="0" smtClean="0"/>
          </a:p>
          <a:p>
            <a:r>
              <a:rPr lang="de-DE" dirty="0"/>
              <a:t>M</a:t>
            </a:r>
            <a:r>
              <a:rPr lang="de-DE" dirty="0" smtClean="0"/>
              <a:t>: 16.9</a:t>
            </a:r>
          </a:p>
          <a:p>
            <a:r>
              <a:rPr lang="de-DE" dirty="0" err="1" smtClean="0"/>
              <a:t>Weighted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r>
              <a:rPr lang="de-DE" dirty="0" smtClean="0"/>
              <a:t> per </a:t>
            </a:r>
            <a:r>
              <a:rPr lang="de-DE" dirty="0" err="1" smtClean="0"/>
              <a:t>group</a:t>
            </a:r>
            <a:r>
              <a:rPr lang="de-DE" dirty="0" smtClean="0"/>
              <a:t> (5) *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levels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B (2)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QS</a:t>
            </a:r>
            <a:r>
              <a:rPr lang="de-DE" baseline="-25000" dirty="0" smtClean="0"/>
              <a:t>A</a:t>
            </a:r>
            <a:r>
              <a:rPr lang="de-DE" dirty="0" smtClean="0"/>
              <a:t>: 253.4</a:t>
            </a:r>
            <a:endParaRPr lang="de-DE" dirty="0"/>
          </a:p>
        </p:txBody>
      </p:sp>
      <p:graphicFrame>
        <p:nvGraphicFramePr>
          <p:cNvPr id="10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7690040"/>
              </p:ext>
            </p:extLst>
          </p:nvPr>
        </p:nvGraphicFramePr>
        <p:xfrm>
          <a:off x="6456040" y="1124747"/>
          <a:ext cx="3672408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900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r>
                        <a:rPr lang="de-DE" sz="2000" dirty="0" err="1" smtClean="0">
                          <a:solidFill>
                            <a:sysClr val="windowText" lastClr="000000"/>
                          </a:solidFill>
                        </a:rPr>
                        <a:t>Mean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13.5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/>
        </p:nvGraphicFramePr>
        <p:xfrm>
          <a:off x="7896201" y="5517232"/>
          <a:ext cx="3096343" cy="413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13.69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0.09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11.56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Gerade Verbindung 11"/>
          <p:cNvCxnSpPr/>
          <p:nvPr/>
        </p:nvCxnSpPr>
        <p:spPr>
          <a:xfrm>
            <a:off x="2207568" y="3212976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n: Anzahl Probanden pro Gruppe</a:t>
            </a:r>
          </a:p>
          <a:p>
            <a:r>
              <a:rPr lang="de-DE" dirty="0" smtClean="0"/>
              <a:t>q: Anzahl </a:t>
            </a:r>
            <a:r>
              <a:rPr lang="de-DE" dirty="0" err="1" smtClean="0"/>
              <a:t>Faktorstufen</a:t>
            </a:r>
            <a:r>
              <a:rPr lang="de-DE" dirty="0" smtClean="0"/>
              <a:t> B</a:t>
            </a:r>
          </a:p>
          <a:p>
            <a:r>
              <a:rPr lang="de-DE" dirty="0" smtClean="0"/>
              <a:t>A</a:t>
            </a:r>
            <a:r>
              <a:rPr lang="de-DE" baseline="-25000" dirty="0" smtClean="0"/>
              <a:t>i</a:t>
            </a:r>
            <a:r>
              <a:rPr lang="de-DE" dirty="0" smtClean="0"/>
              <a:t>: Mittelwert Faktor (über alle Stufen von Faktor B)</a:t>
            </a:r>
            <a:endParaRPr lang="de-DE" dirty="0"/>
          </a:p>
        </p:txBody>
      </p:sp>
      <p:graphicFrame>
        <p:nvGraphicFramePr>
          <p:cNvPr id="860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062296"/>
              </p:ext>
            </p:extLst>
          </p:nvPr>
        </p:nvGraphicFramePr>
        <p:xfrm>
          <a:off x="2524927" y="4437063"/>
          <a:ext cx="3643313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26" name="Formel" r:id="rId3" imgW="1536480" imgH="291960" progId="Equation.3">
                  <p:embed/>
                </p:oleObj>
              </mc:Choice>
              <mc:Fallback>
                <p:oleObj name="Formel" r:id="rId3" imgW="1536480" imgH="291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927" y="4437063"/>
                        <a:ext cx="3643313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2351584" y="3861048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Schritt 4: </a:t>
            </a:r>
            <a:r>
              <a:rPr lang="de-DE" dirty="0"/>
              <a:t>Main </a:t>
            </a:r>
            <a:r>
              <a:rPr lang="de-DE" dirty="0" err="1"/>
              <a:t>Effects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Squares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Factor</a:t>
            </a:r>
            <a:r>
              <a:rPr lang="de-DE" dirty="0" smtClean="0"/>
              <a:t> B (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r>
              <a:rPr lang="de-DE" dirty="0" smtClean="0"/>
              <a:t> A)</a:t>
            </a:r>
          </a:p>
          <a:p>
            <a:pPr lvl="1"/>
            <a:r>
              <a:rPr lang="de-DE" dirty="0" err="1"/>
              <a:t>Squared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total </a:t>
            </a:r>
            <a:r>
              <a:rPr lang="de-DE" dirty="0" err="1"/>
              <a:t>mean</a:t>
            </a:r>
            <a:endParaRPr lang="de-DE" dirty="0"/>
          </a:p>
          <a:p>
            <a:pPr lvl="1"/>
            <a:r>
              <a:rPr lang="de-DE" dirty="0" err="1"/>
              <a:t>Factor</a:t>
            </a:r>
            <a:r>
              <a:rPr lang="de-DE" dirty="0"/>
              <a:t> A</a:t>
            </a:r>
            <a:r>
              <a:rPr lang="de-DE" dirty="0" smtClean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ignored</a:t>
            </a:r>
            <a:endParaRPr lang="de-DE" dirty="0"/>
          </a:p>
          <a:p>
            <a:pPr lvl="1"/>
            <a:r>
              <a:rPr lang="de-DE" dirty="0" err="1"/>
              <a:t>Weighted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participants</a:t>
            </a:r>
            <a:r>
              <a:rPr lang="de-DE" dirty="0"/>
              <a:t> per </a:t>
            </a:r>
            <a:r>
              <a:rPr lang="de-DE" dirty="0" err="1"/>
              <a:t>group</a:t>
            </a:r>
            <a:r>
              <a:rPr lang="de-DE" dirty="0"/>
              <a:t> (5) *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smtClean="0"/>
              <a:t>A (3)</a:t>
            </a:r>
            <a:endParaRPr lang="de-DE" dirty="0"/>
          </a:p>
          <a:p>
            <a:pPr lvl="1"/>
            <a:r>
              <a:rPr lang="de-DE" dirty="0"/>
              <a:t>S</a:t>
            </a:r>
            <a:r>
              <a:rPr lang="de-DE" dirty="0" smtClean="0"/>
              <a:t>S</a:t>
            </a:r>
            <a:r>
              <a:rPr lang="de-DE" baseline="-25000" dirty="0" smtClean="0"/>
              <a:t>B</a:t>
            </a:r>
            <a:r>
              <a:rPr lang="de-DE" dirty="0" smtClean="0"/>
              <a:t>: 0.30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Suggested</a:t>
            </a:r>
            <a:r>
              <a:rPr lang="de-DE" dirty="0" smtClean="0"/>
              <a:t> </a:t>
            </a:r>
            <a:r>
              <a:rPr lang="de-DE" dirty="0" err="1" smtClean="0"/>
              <a:t>Homework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Familiarize</a:t>
            </a:r>
            <a:r>
              <a:rPr lang="de-DE" dirty="0" smtClean="0"/>
              <a:t> </a:t>
            </a:r>
            <a:r>
              <a:rPr lang="de-DE" dirty="0" err="1" smtClean="0"/>
              <a:t>yourself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R (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another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-analysis </a:t>
            </a:r>
            <a:r>
              <a:rPr lang="de-DE" dirty="0" err="1" smtClean="0"/>
              <a:t>tool</a:t>
            </a:r>
            <a:r>
              <a:rPr lang="de-DE" dirty="0" smtClean="0"/>
              <a:t>, such </a:t>
            </a:r>
            <a:r>
              <a:rPr lang="de-DE" dirty="0" err="1" smtClean="0"/>
              <a:t>as</a:t>
            </a:r>
            <a:r>
              <a:rPr lang="de-DE" dirty="0" smtClean="0"/>
              <a:t> SPSS </a:t>
            </a:r>
            <a:r>
              <a:rPr lang="de-DE" dirty="0" err="1" smtClean="0"/>
              <a:t>or</a:t>
            </a:r>
            <a:r>
              <a:rPr lang="de-DE" dirty="0" smtClean="0"/>
              <a:t> PSPP)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12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n: Anzahl Probanden pro Gruppe</a:t>
            </a:r>
          </a:p>
          <a:p>
            <a:r>
              <a:rPr lang="de-DE" dirty="0" smtClean="0"/>
              <a:t>p: Anzahl </a:t>
            </a:r>
            <a:r>
              <a:rPr lang="de-DE" dirty="0" err="1" smtClean="0"/>
              <a:t>Faktorstufen</a:t>
            </a:r>
            <a:r>
              <a:rPr lang="de-DE" dirty="0" smtClean="0"/>
              <a:t> A</a:t>
            </a:r>
          </a:p>
          <a:p>
            <a:r>
              <a:rPr lang="de-DE" dirty="0" smtClean="0"/>
              <a:t>B</a:t>
            </a:r>
            <a:r>
              <a:rPr lang="de-DE" baseline="-25000" dirty="0" smtClean="0"/>
              <a:t>i</a:t>
            </a:r>
            <a:r>
              <a:rPr lang="de-DE" dirty="0" smtClean="0"/>
              <a:t>: Mittelwert Faktor (über alle Stufen von Faktor A)</a:t>
            </a:r>
            <a:endParaRPr lang="de-DE" dirty="0"/>
          </a:p>
        </p:txBody>
      </p:sp>
      <p:graphicFrame>
        <p:nvGraphicFramePr>
          <p:cNvPr id="86018" name="Object 2"/>
          <p:cNvGraphicFramePr>
            <a:graphicFrameLocks noChangeAspect="1"/>
          </p:cNvGraphicFramePr>
          <p:nvPr/>
        </p:nvGraphicFramePr>
        <p:xfrm>
          <a:off x="2135561" y="1700213"/>
          <a:ext cx="37941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49" name="Formel" r:id="rId3" imgW="1600200" imgH="304560" progId="Equation.3">
                  <p:embed/>
                </p:oleObj>
              </mc:Choice>
              <mc:Fallback>
                <p:oleObj name="Formel" r:id="rId3" imgW="160020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1" y="1700213"/>
                        <a:ext cx="379412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2351584" y="3861048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Relationship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Main </a:t>
            </a:r>
            <a:r>
              <a:rPr lang="de-DE" dirty="0" err="1" smtClean="0"/>
              <a:t>Effect</a:t>
            </a:r>
            <a:r>
              <a:rPr lang="de-DE" dirty="0" smtClean="0"/>
              <a:t> Square Sums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114800" cy="45259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cells</a:t>
            </a:r>
            <a:r>
              <a:rPr lang="de-DE" baseline="-25000" dirty="0" smtClean="0"/>
              <a:t> </a:t>
            </a:r>
            <a:r>
              <a:rPr lang="de-DE" dirty="0" smtClean="0"/>
              <a:t>= 307.9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de-DE" dirty="0"/>
              <a:t>S</a:t>
            </a:r>
            <a:r>
              <a:rPr lang="de-DE" dirty="0" smtClean="0"/>
              <a:t>S</a:t>
            </a:r>
            <a:r>
              <a:rPr lang="de-DE" baseline="-25000" dirty="0" smtClean="0"/>
              <a:t>A</a:t>
            </a:r>
            <a:r>
              <a:rPr lang="de-DE" dirty="0" smtClean="0"/>
              <a:t>= 253.4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de-DE" dirty="0"/>
              <a:t>S</a:t>
            </a:r>
            <a:r>
              <a:rPr lang="de-DE" dirty="0" smtClean="0"/>
              <a:t>S</a:t>
            </a:r>
            <a:r>
              <a:rPr lang="de-DE" baseline="-25000" dirty="0" smtClean="0"/>
              <a:t>B</a:t>
            </a:r>
            <a:r>
              <a:rPr lang="de-DE" dirty="0" smtClean="0"/>
              <a:t>= 0.30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de-DE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  <p:graphicFrame>
        <p:nvGraphicFramePr>
          <p:cNvPr id="8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9997074"/>
              </p:ext>
            </p:extLst>
          </p:nvPr>
        </p:nvGraphicFramePr>
        <p:xfrm>
          <a:off x="1966743" y="4077072"/>
          <a:ext cx="367240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6188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22.4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12.4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18.8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14.6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4815445"/>
              </p:ext>
            </p:extLst>
          </p:nvPr>
        </p:nvGraphicFramePr>
        <p:xfrm>
          <a:off x="6312025" y="4077072"/>
          <a:ext cx="4217431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3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6188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13.4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16.8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13.6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17.0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13.5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16.9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hteck 2"/>
          <p:cNvSpPr/>
          <p:nvPr/>
        </p:nvSpPr>
        <p:spPr>
          <a:xfrm>
            <a:off x="6168008" y="1988840"/>
            <a:ext cx="39095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de-DE" sz="2800" dirty="0" err="1"/>
              <a:t>SS</a:t>
            </a:r>
            <a:r>
              <a:rPr lang="de-DE" sz="2800" baseline="-25000" dirty="0" err="1"/>
              <a:t>cells</a:t>
            </a:r>
            <a:r>
              <a:rPr lang="de-DE" sz="2800" baseline="-25000" dirty="0"/>
              <a:t> </a:t>
            </a:r>
            <a:r>
              <a:rPr lang="de-DE" sz="2800" dirty="0"/>
              <a:t>= SS</a:t>
            </a:r>
            <a:r>
              <a:rPr lang="de-DE" sz="2800" baseline="-25000" dirty="0"/>
              <a:t>A</a:t>
            </a:r>
            <a:r>
              <a:rPr lang="de-DE" sz="2800" dirty="0"/>
              <a:t> + SS</a:t>
            </a:r>
            <a:r>
              <a:rPr lang="de-DE" sz="2800" baseline="-25000" dirty="0"/>
              <a:t>B</a:t>
            </a:r>
            <a:r>
              <a:rPr lang="de-DE" sz="2800" dirty="0"/>
              <a:t> + </a:t>
            </a:r>
            <a:r>
              <a:rPr lang="de-DE" sz="2800" dirty="0" err="1"/>
              <a:t>SS</a:t>
            </a:r>
            <a:r>
              <a:rPr lang="de-DE" sz="2800" baseline="-25000" dirty="0" err="1"/>
              <a:t>AxB</a:t>
            </a:r>
            <a:endParaRPr lang="de-DE" sz="2800" dirty="0"/>
          </a:p>
        </p:txBody>
      </p:sp>
      <p:sp>
        <p:nvSpPr>
          <p:cNvPr id="4" name="Rechteck 3"/>
          <p:cNvSpPr/>
          <p:nvPr/>
        </p:nvSpPr>
        <p:spPr>
          <a:xfrm>
            <a:off x="2684768" y="3696535"/>
            <a:ext cx="1759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de-DE" dirty="0" err="1"/>
              <a:t>Observed</a:t>
            </a:r>
            <a:r>
              <a:rPr lang="de-DE" dirty="0"/>
              <a:t> </a:t>
            </a:r>
            <a:r>
              <a:rPr lang="de-DE" dirty="0" err="1"/>
              <a:t>means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7541172" y="3707740"/>
            <a:ext cx="1717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de-DE" dirty="0" err="1"/>
              <a:t>Expected</a:t>
            </a:r>
            <a:r>
              <a:rPr lang="de-DE" dirty="0"/>
              <a:t> </a:t>
            </a:r>
            <a:r>
              <a:rPr lang="de-DE" dirty="0" err="1"/>
              <a:t>means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Schritt 5: Quadratsumme Interaktionseffekt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063552" y="4221089"/>
            <a:ext cx="7920880" cy="1905075"/>
          </a:xfrm>
        </p:spPr>
        <p:txBody>
          <a:bodyPr>
            <a:normAutofit fontScale="85000" lnSpcReduction="10000"/>
          </a:bodyPr>
          <a:lstStyle/>
          <a:p>
            <a:r>
              <a:rPr lang="de-DE" dirty="0" err="1" smtClean="0"/>
              <a:t>Squared</a:t>
            </a:r>
            <a:r>
              <a:rPr lang="de-DE" dirty="0" smtClean="0"/>
              <a:t>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expected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observed</a:t>
            </a:r>
            <a:r>
              <a:rPr lang="de-DE" dirty="0" smtClean="0"/>
              <a:t> </a:t>
            </a:r>
            <a:r>
              <a:rPr lang="de-DE" dirty="0" err="1" smtClean="0"/>
              <a:t>group</a:t>
            </a:r>
            <a:r>
              <a:rPr lang="de-DE" dirty="0" smtClean="0"/>
              <a:t> </a:t>
            </a:r>
            <a:r>
              <a:rPr lang="de-DE" dirty="0" err="1" smtClean="0"/>
              <a:t>means</a:t>
            </a:r>
            <a:endParaRPr lang="de-DE" dirty="0" smtClean="0"/>
          </a:p>
          <a:p>
            <a:r>
              <a:rPr lang="de-DE" dirty="0" err="1" smtClean="0"/>
              <a:t>Weighted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r>
              <a:rPr lang="de-DE" dirty="0" smtClean="0"/>
              <a:t> per </a:t>
            </a:r>
            <a:r>
              <a:rPr lang="de-DE" dirty="0" err="1" smtClean="0"/>
              <a:t>group</a:t>
            </a:r>
            <a:r>
              <a:rPr lang="de-DE" dirty="0" smtClean="0"/>
              <a:t> (5)</a:t>
            </a:r>
          </a:p>
          <a:p>
            <a:r>
              <a:rPr lang="de-DE" dirty="0" err="1" smtClean="0"/>
              <a:t>QS</a:t>
            </a:r>
            <a:r>
              <a:rPr lang="de-DE" baseline="-25000" dirty="0" err="1" smtClean="0"/>
              <a:t>AxB</a:t>
            </a:r>
            <a:r>
              <a:rPr lang="de-DE" dirty="0" smtClean="0"/>
              <a:t> = 54.2</a:t>
            </a:r>
            <a:endParaRPr lang="de-DE" dirty="0"/>
          </a:p>
        </p:txBody>
      </p:sp>
      <p:graphicFrame>
        <p:nvGraphicFramePr>
          <p:cNvPr id="8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0629352"/>
              </p:ext>
            </p:extLst>
          </p:nvPr>
        </p:nvGraphicFramePr>
        <p:xfrm>
          <a:off x="1991544" y="1628800"/>
          <a:ext cx="5328592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6188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0" dirty="0" err="1" smtClean="0">
                          <a:solidFill>
                            <a:schemeClr val="tx1"/>
                          </a:solidFill>
                        </a:rPr>
                        <a:t>Mean</a:t>
                      </a:r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de-DE" b="0" baseline="-25000" dirty="0" err="1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de-DE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13.4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16.8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13.6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17.0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Mean</a:t>
                      </a:r>
                      <a:r>
                        <a:rPr lang="de-DE" baseline="0" dirty="0" smtClean="0"/>
                        <a:t> A</a:t>
                      </a:r>
                      <a:r>
                        <a:rPr lang="de-DE" baseline="-25000" dirty="0" smtClean="0"/>
                        <a:t>i</a:t>
                      </a:r>
                      <a:endParaRPr lang="de-DE" baseline="-25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13.5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679049"/>
              </p:ext>
            </p:extLst>
          </p:nvPr>
        </p:nvGraphicFramePr>
        <p:xfrm>
          <a:off x="3791745" y="2037179"/>
          <a:ext cx="3096343" cy="82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3.61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3.61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7618192"/>
              </p:ext>
            </p:extLst>
          </p:nvPr>
        </p:nvGraphicFramePr>
        <p:xfrm>
          <a:off x="7752184" y="2204864"/>
          <a:ext cx="280831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6188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22.4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12.4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18.8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14.6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88066" name="Object 2"/>
          <p:cNvGraphicFramePr>
            <a:graphicFrameLocks noChangeAspect="1"/>
          </p:cNvGraphicFramePr>
          <p:nvPr/>
        </p:nvGraphicFramePr>
        <p:xfrm>
          <a:off x="2152650" y="1677989"/>
          <a:ext cx="6561138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680" name="Formel" r:id="rId3" imgW="2768400" imgH="342720" progId="Equation.3">
                  <p:embed/>
                </p:oleObj>
              </mc:Choice>
              <mc:Fallback>
                <p:oleObj name="Formel" r:id="rId3" imgW="2768400" imgH="342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1677989"/>
                        <a:ext cx="6561138" cy="814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2135561" y="2913064"/>
          <a:ext cx="4636467" cy="875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681" name="Formel" r:id="rId5" imgW="1549080" imgH="291960" progId="Equation.3">
                  <p:embed/>
                </p:oleObj>
              </mc:Choice>
              <mc:Fallback>
                <p:oleObj name="Formel" r:id="rId5" imgW="1549080" imgH="2919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1" y="2913064"/>
                        <a:ext cx="4636467" cy="8759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Relationship</a:t>
            </a:r>
            <a:r>
              <a:rPr lang="de-DE" dirty="0" smtClean="0"/>
              <a:t>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SS</a:t>
            </a:r>
            <a:r>
              <a:rPr lang="de-DE" baseline="-25000" dirty="0" err="1" smtClean="0"/>
              <a:t>tot</a:t>
            </a:r>
            <a:r>
              <a:rPr lang="de-DE" dirty="0" smtClean="0"/>
              <a:t>  = </a:t>
            </a:r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cells</a:t>
            </a:r>
            <a:r>
              <a:rPr lang="de-DE" baseline="-25000" dirty="0" smtClean="0"/>
              <a:t> </a:t>
            </a:r>
            <a:r>
              <a:rPr lang="de-DE" dirty="0" smtClean="0"/>
              <a:t>+ </a:t>
            </a:r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error</a:t>
            </a:r>
            <a:endParaRPr lang="de-DE" dirty="0" smtClean="0"/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tot</a:t>
            </a:r>
            <a:r>
              <a:rPr lang="de-DE" dirty="0" smtClean="0"/>
              <a:t>  = SS</a:t>
            </a:r>
            <a:r>
              <a:rPr lang="de-DE" baseline="-25000" dirty="0" smtClean="0"/>
              <a:t>A</a:t>
            </a:r>
            <a:r>
              <a:rPr lang="de-DE" dirty="0" smtClean="0"/>
              <a:t> + SS</a:t>
            </a:r>
            <a:r>
              <a:rPr lang="de-DE" baseline="-25000" dirty="0" smtClean="0"/>
              <a:t>B</a:t>
            </a:r>
            <a:r>
              <a:rPr lang="de-DE" dirty="0" smtClean="0"/>
              <a:t> + </a:t>
            </a:r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AxB</a:t>
            </a:r>
            <a:r>
              <a:rPr lang="de-DE" baseline="-25000" dirty="0" smtClean="0"/>
              <a:t> </a:t>
            </a:r>
            <a:r>
              <a:rPr lang="de-DE" dirty="0" smtClean="0"/>
              <a:t>+ </a:t>
            </a:r>
            <a:r>
              <a:rPr lang="de-DE" dirty="0" err="1" smtClean="0"/>
              <a:t>SS</a:t>
            </a:r>
            <a:r>
              <a:rPr lang="de-DE" baseline="-25000" dirty="0" err="1" smtClean="0"/>
              <a:t>error</a:t>
            </a:r>
            <a:endParaRPr lang="de-DE" baseline="-25000" dirty="0" smtClean="0"/>
          </a:p>
          <a:p>
            <a:r>
              <a:rPr lang="de-DE" dirty="0" smtClean="0"/>
              <a:t>348.7 = 253.4 + 0.3 + 54.2 + 40.8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6a: </a:t>
            </a:r>
            <a:r>
              <a:rPr lang="de-DE" dirty="0" err="1" smtClean="0"/>
              <a:t>Degrees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Freedom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err="1"/>
              <a:t>df</a:t>
            </a:r>
            <a:r>
              <a:rPr lang="de-DE" sz="2400" baseline="-25000" dirty="0" err="1"/>
              <a:t>tot</a:t>
            </a:r>
            <a:r>
              <a:rPr lang="de-DE" sz="2400" dirty="0"/>
              <a:t>: Levels (A) * Levels (B) * </a:t>
            </a:r>
            <a:r>
              <a:rPr lang="de-DE" sz="2400" dirty="0" err="1"/>
              <a:t>Number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participants</a:t>
            </a:r>
            <a:r>
              <a:rPr lang="de-DE" sz="2400" dirty="0"/>
              <a:t> per </a:t>
            </a:r>
            <a:r>
              <a:rPr lang="de-DE" sz="2400" dirty="0" err="1"/>
              <a:t>group</a:t>
            </a:r>
            <a:r>
              <a:rPr lang="de-DE" sz="2400" dirty="0"/>
              <a:t> – 1 (=29)</a:t>
            </a:r>
          </a:p>
          <a:p>
            <a:r>
              <a:rPr lang="de-DE" sz="2400" dirty="0" err="1"/>
              <a:t>df</a:t>
            </a:r>
            <a:r>
              <a:rPr lang="de-DE" sz="2400" baseline="-25000" dirty="0" err="1"/>
              <a:t>A</a:t>
            </a:r>
            <a:r>
              <a:rPr lang="de-DE" sz="2400" dirty="0"/>
              <a:t>: Levels (A) – 1 (=2)</a:t>
            </a:r>
          </a:p>
          <a:p>
            <a:r>
              <a:rPr lang="de-DE" sz="2400" dirty="0" err="1"/>
              <a:t>df</a:t>
            </a:r>
            <a:r>
              <a:rPr lang="de-DE" sz="2400" baseline="-25000" dirty="0" err="1"/>
              <a:t>B</a:t>
            </a:r>
            <a:r>
              <a:rPr lang="de-DE" sz="2400" dirty="0"/>
              <a:t>: Levels (B) – 1 (=1)</a:t>
            </a:r>
          </a:p>
          <a:p>
            <a:r>
              <a:rPr lang="de-DE" sz="2400" dirty="0" err="1"/>
              <a:t>df</a:t>
            </a:r>
            <a:r>
              <a:rPr lang="de-DE" sz="2400" baseline="-25000" dirty="0" err="1"/>
              <a:t>AxB</a:t>
            </a:r>
            <a:r>
              <a:rPr lang="de-DE" sz="2400" dirty="0"/>
              <a:t>: (Levels (A) – 1)*(Levels (B) – 1) (=2)</a:t>
            </a:r>
          </a:p>
          <a:p>
            <a:r>
              <a:rPr lang="de-DE" sz="2400" dirty="0" err="1"/>
              <a:t>df</a:t>
            </a:r>
            <a:r>
              <a:rPr lang="de-DE" sz="2400" baseline="-25000" dirty="0" err="1"/>
              <a:t>error</a:t>
            </a:r>
            <a:r>
              <a:rPr lang="de-DE" sz="2400" dirty="0"/>
              <a:t>: Levels (A) * Levels (B) * </a:t>
            </a:r>
            <a:r>
              <a:rPr lang="de-DE" sz="2400" dirty="0"/>
              <a:t>(</a:t>
            </a:r>
            <a:r>
              <a:rPr lang="de-DE" sz="2400" dirty="0" err="1"/>
              <a:t>Number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participants</a:t>
            </a:r>
            <a:r>
              <a:rPr lang="de-DE" sz="2400" dirty="0"/>
              <a:t> per </a:t>
            </a:r>
            <a:r>
              <a:rPr lang="de-DE" sz="2400" dirty="0" err="1"/>
              <a:t>group</a:t>
            </a:r>
            <a:r>
              <a:rPr lang="de-DE" sz="2400" dirty="0"/>
              <a:t> – 1) (=24)</a:t>
            </a:r>
          </a:p>
          <a:p>
            <a:endParaRPr lang="de-DE" sz="2400" baseline="-25000" dirty="0"/>
          </a:p>
          <a:p>
            <a:r>
              <a:rPr lang="de-DE" sz="2400" dirty="0" err="1"/>
              <a:t>df</a:t>
            </a:r>
            <a:r>
              <a:rPr lang="de-DE" sz="2400" baseline="-25000" dirty="0" err="1"/>
              <a:t>tot</a:t>
            </a:r>
            <a:r>
              <a:rPr lang="de-DE" sz="2400" dirty="0"/>
              <a:t> = </a:t>
            </a:r>
            <a:r>
              <a:rPr lang="de-DE" sz="2400" dirty="0" err="1"/>
              <a:t>df</a:t>
            </a:r>
            <a:r>
              <a:rPr lang="de-DE" sz="2400" baseline="-25000" dirty="0" err="1"/>
              <a:t>A</a:t>
            </a:r>
            <a:r>
              <a:rPr lang="de-DE" sz="2400" dirty="0"/>
              <a:t> + </a:t>
            </a:r>
            <a:r>
              <a:rPr lang="de-DE" sz="2400" dirty="0" err="1"/>
              <a:t>df</a:t>
            </a:r>
            <a:r>
              <a:rPr lang="de-DE" sz="2400" baseline="-25000" dirty="0" err="1"/>
              <a:t>B</a:t>
            </a:r>
            <a:r>
              <a:rPr lang="de-DE" sz="2400" dirty="0"/>
              <a:t> + </a:t>
            </a:r>
            <a:r>
              <a:rPr lang="de-DE" sz="2400" dirty="0" err="1"/>
              <a:t>df</a:t>
            </a:r>
            <a:r>
              <a:rPr lang="de-DE" sz="2400" baseline="-25000" dirty="0" err="1"/>
              <a:t>AxB</a:t>
            </a:r>
            <a:r>
              <a:rPr lang="de-DE" sz="2400" dirty="0"/>
              <a:t> + </a:t>
            </a:r>
            <a:r>
              <a:rPr lang="de-DE" sz="2400" dirty="0" err="1"/>
              <a:t>df</a:t>
            </a:r>
            <a:r>
              <a:rPr lang="de-DE" sz="2400" baseline="-25000" dirty="0" err="1"/>
              <a:t>error</a:t>
            </a:r>
            <a:endParaRPr lang="de-DE" sz="24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6b: </a:t>
            </a:r>
            <a:r>
              <a:rPr lang="de-DE" dirty="0" err="1" smtClean="0"/>
              <a:t>Variances</a:t>
            </a:r>
            <a:endParaRPr lang="de-DE" dirty="0"/>
          </a:p>
        </p:txBody>
      </p:sp>
      <p:graphicFrame>
        <p:nvGraphicFramePr>
          <p:cNvPr id="798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370388"/>
              </p:ext>
            </p:extLst>
          </p:nvPr>
        </p:nvGraphicFramePr>
        <p:xfrm>
          <a:off x="2046289" y="2636838"/>
          <a:ext cx="3030537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82" name="Formel" r:id="rId3" imgW="1739880" imgH="431640" progId="Equation.3">
                  <p:embed/>
                </p:oleObj>
              </mc:Choice>
              <mc:Fallback>
                <p:oleObj name="Formel" r:id="rId3" imgW="173988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9" y="2636838"/>
                        <a:ext cx="3030537" cy="75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849599"/>
              </p:ext>
            </p:extLst>
          </p:nvPr>
        </p:nvGraphicFramePr>
        <p:xfrm>
          <a:off x="2014539" y="3644901"/>
          <a:ext cx="296227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83" name="Formel" r:id="rId5" imgW="1701720" imgH="431640" progId="Equation.3">
                  <p:embed/>
                </p:oleObj>
              </mc:Choice>
              <mc:Fallback>
                <p:oleObj name="Formel" r:id="rId5" imgW="170172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9" y="3644901"/>
                        <a:ext cx="2962275" cy="75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353112"/>
              </p:ext>
            </p:extLst>
          </p:nvPr>
        </p:nvGraphicFramePr>
        <p:xfrm>
          <a:off x="2085975" y="1628776"/>
          <a:ext cx="2960688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84" name="Formel" r:id="rId7" imgW="1701720" imgH="431640" progId="Equation.3">
                  <p:embed/>
                </p:oleObj>
              </mc:Choice>
              <mc:Fallback>
                <p:oleObj name="Formel" r:id="rId7" imgW="170172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1628776"/>
                        <a:ext cx="2960688" cy="75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972767"/>
              </p:ext>
            </p:extLst>
          </p:nvPr>
        </p:nvGraphicFramePr>
        <p:xfrm>
          <a:off x="2057400" y="4508500"/>
          <a:ext cx="24320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85" name="Formel" r:id="rId9" imgW="1396800" imgH="431640" progId="Equation.3">
                  <p:embed/>
                </p:oleObj>
              </mc:Choice>
              <mc:Fallback>
                <p:oleObj name="Formel" r:id="rId9" imgW="139680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508500"/>
                        <a:ext cx="243205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238259"/>
              </p:ext>
            </p:extLst>
          </p:nvPr>
        </p:nvGraphicFramePr>
        <p:xfrm>
          <a:off x="2097088" y="5300663"/>
          <a:ext cx="30289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86" name="Formel" r:id="rId11" imgW="1739880" imgH="431640" progId="Equation.3">
                  <p:embed/>
                </p:oleObj>
              </mc:Choice>
              <mc:Fallback>
                <p:oleObj name="Formel" r:id="rId11" imgW="1739880" imgH="431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88" y="5300663"/>
                        <a:ext cx="302895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7: </a:t>
            </a:r>
            <a:r>
              <a:rPr lang="de-DE" dirty="0" err="1" smtClean="0"/>
              <a:t>Significance</a:t>
            </a:r>
            <a:r>
              <a:rPr lang="de-DE" dirty="0" smtClean="0"/>
              <a:t> Tests</a:t>
            </a:r>
            <a:endParaRPr lang="de-DE" dirty="0"/>
          </a:p>
        </p:txBody>
      </p:sp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1991544" y="1628801"/>
          <a:ext cx="2756898" cy="904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49" name="Formel" r:id="rId3" imgW="1206360" imgH="393480" progId="Equation.3">
                  <p:embed/>
                </p:oleObj>
              </mc:Choice>
              <mc:Fallback>
                <p:oleObj name="Formel" r:id="rId3" imgW="120636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544" y="1628801"/>
                        <a:ext cx="2756898" cy="9043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0" name="Object 4"/>
          <p:cNvGraphicFramePr>
            <a:graphicFrameLocks noChangeAspect="1"/>
          </p:cNvGraphicFramePr>
          <p:nvPr/>
        </p:nvGraphicFramePr>
        <p:xfrm>
          <a:off x="2063553" y="2780929"/>
          <a:ext cx="22637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50" name="Formel" r:id="rId5" imgW="990360" imgH="393480" progId="Equation.3">
                  <p:embed/>
                </p:oleObj>
              </mc:Choice>
              <mc:Fallback>
                <p:oleObj name="Formel" r:id="rId5" imgW="99036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3" y="2780929"/>
                        <a:ext cx="2263775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5"/>
          <p:cNvGraphicFramePr>
            <a:graphicFrameLocks noChangeAspect="1"/>
          </p:cNvGraphicFramePr>
          <p:nvPr/>
        </p:nvGraphicFramePr>
        <p:xfrm>
          <a:off x="2084214" y="3984626"/>
          <a:ext cx="27876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51" name="Formel" r:id="rId7" imgW="1218960" imgH="393480" progId="Equation.3">
                  <p:embed/>
                </p:oleObj>
              </mc:Choice>
              <mc:Fallback>
                <p:oleObj name="Formel" r:id="rId7" imgW="121896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214" y="3984626"/>
                        <a:ext cx="278765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668704"/>
              </p:ext>
            </p:extLst>
          </p:nvPr>
        </p:nvGraphicFramePr>
        <p:xfrm>
          <a:off x="4984750" y="1773239"/>
          <a:ext cx="48768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52" name="Formel" r:id="rId9" imgW="2057400" imgH="241200" progId="Equation.3">
                  <p:embed/>
                </p:oleObj>
              </mc:Choice>
              <mc:Fallback>
                <p:oleObj name="Formel" r:id="rId9" imgW="205740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0" y="1773239"/>
                        <a:ext cx="4876800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356956"/>
              </p:ext>
            </p:extLst>
          </p:nvPr>
        </p:nvGraphicFramePr>
        <p:xfrm>
          <a:off x="4922839" y="2924175"/>
          <a:ext cx="50260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53" name="Formel" r:id="rId11" imgW="2120760" imgH="241200" progId="Equation.3">
                  <p:embed/>
                </p:oleObj>
              </mc:Choice>
              <mc:Fallback>
                <p:oleObj name="Formel" r:id="rId11" imgW="2120760" imgH="241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2839" y="2924175"/>
                        <a:ext cx="5026025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065630"/>
              </p:ext>
            </p:extLst>
          </p:nvPr>
        </p:nvGraphicFramePr>
        <p:xfrm>
          <a:off x="5037138" y="4151313"/>
          <a:ext cx="48752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54" name="Formel" r:id="rId13" imgW="2057400" imgH="241200" progId="Equation.3">
                  <p:embed/>
                </p:oleObj>
              </mc:Choice>
              <mc:Fallback>
                <p:oleObj name="Formel" r:id="rId13" imgW="2057400" imgH="241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7138" y="4151313"/>
                        <a:ext cx="4875212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?</a:t>
            </a:r>
            <a:endParaRPr lang="en-US" dirty="0"/>
          </a:p>
        </p:txBody>
      </p:sp>
      <p:graphicFrame>
        <p:nvGraphicFramePr>
          <p:cNvPr id="6" name="Inhaltsplatzhalt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0370058"/>
              </p:ext>
            </p:extLst>
          </p:nvPr>
        </p:nvGraphicFramePr>
        <p:xfrm>
          <a:off x="1127449" y="1600201"/>
          <a:ext cx="8234327" cy="2472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2283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61826" marR="11618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9976" y="1600201"/>
            <a:ext cx="4330824" cy="4525963"/>
          </a:xfrm>
        </p:spPr>
        <p:txBody>
          <a:bodyPr/>
          <a:lstStyle/>
          <a:p>
            <a:r>
              <a:rPr lang="de-DE" dirty="0" err="1" smtClean="0"/>
              <a:t>Pairwise</a:t>
            </a:r>
            <a:r>
              <a:rPr lang="de-DE" dirty="0" smtClean="0"/>
              <a:t> </a:t>
            </a:r>
            <a:r>
              <a:rPr lang="de-DE" dirty="0" err="1" smtClean="0"/>
              <a:t>comparisons</a:t>
            </a:r>
            <a:r>
              <a:rPr lang="de-DE" dirty="0" smtClean="0"/>
              <a:t>, e.g., </a:t>
            </a:r>
            <a:r>
              <a:rPr lang="de-DE" dirty="0" err="1" smtClean="0"/>
              <a:t>with</a:t>
            </a:r>
            <a:r>
              <a:rPr lang="de-DE" dirty="0" smtClean="0"/>
              <a:t> a t </a:t>
            </a:r>
            <a:r>
              <a:rPr lang="de-DE" dirty="0" err="1" smtClean="0"/>
              <a:t>test</a:t>
            </a:r>
            <a:endParaRPr lang="en-US" dirty="0"/>
          </a:p>
        </p:txBody>
      </p:sp>
      <p:graphicFrame>
        <p:nvGraphicFramePr>
          <p:cNvPr id="4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408458"/>
              </p:ext>
            </p:extLst>
          </p:nvPr>
        </p:nvGraphicFramePr>
        <p:xfrm>
          <a:off x="2145904" y="1556745"/>
          <a:ext cx="3528392" cy="2468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7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13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12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12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13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12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6431198"/>
              </p:ext>
            </p:extLst>
          </p:nvPr>
        </p:nvGraphicFramePr>
        <p:xfrm>
          <a:off x="2145904" y="4022071"/>
          <a:ext cx="3528392" cy="2057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74">
                <a:tc>
                  <a:txBody>
                    <a:bodyPr/>
                    <a:lstStyle/>
                    <a:p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Inhaltsplatzhalt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834535"/>
              </p:ext>
            </p:extLst>
          </p:nvPr>
        </p:nvGraphicFramePr>
        <p:xfrm>
          <a:off x="2217912" y="4057501"/>
          <a:ext cx="648072" cy="2054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4226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72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Effect</a:t>
            </a:r>
            <a:r>
              <a:rPr lang="de-DE" dirty="0" smtClean="0"/>
              <a:t> Sizes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ANOVA:</a:t>
            </a:r>
          </a:p>
          <a:p>
            <a:endParaRPr lang="de-DE" dirty="0">
              <a:sym typeface="Symbol" panose="05050102010706020507" pitchFamily="18" charset="2"/>
            </a:endParaRPr>
          </a:p>
          <a:p>
            <a:r>
              <a:rPr lang="de-DE" dirty="0" err="1" smtClean="0">
                <a:sym typeface="Symbol" panose="05050102010706020507" pitchFamily="18" charset="2"/>
              </a:rPr>
              <a:t>Metric</a:t>
            </a:r>
            <a:r>
              <a:rPr lang="de-DE" dirty="0" smtClean="0">
                <a:sym typeface="Symbol" panose="05050102010706020507" pitchFamily="18" charset="2"/>
              </a:rPr>
              <a:t> </a:t>
            </a:r>
            <a:r>
              <a:rPr lang="de-DE" dirty="0" err="1" smtClean="0">
                <a:sym typeface="Symbol" panose="05050102010706020507" pitchFamily="18" charset="2"/>
              </a:rPr>
              <a:t>data</a:t>
            </a:r>
            <a:r>
              <a:rPr lang="de-DE" dirty="0" smtClean="0">
                <a:sym typeface="Symbol" panose="05050102010706020507" pitchFamily="18" charset="2"/>
              </a:rPr>
              <a:t>, </a:t>
            </a:r>
            <a:r>
              <a:rPr lang="de-DE" dirty="0" err="1" smtClean="0">
                <a:sym typeface="Symbol" panose="05050102010706020507" pitchFamily="18" charset="2"/>
              </a:rPr>
              <a:t>normally</a:t>
            </a:r>
            <a:r>
              <a:rPr lang="de-DE" dirty="0" smtClean="0">
                <a:sym typeface="Symbol" panose="05050102010706020507" pitchFamily="18" charset="2"/>
              </a:rPr>
              <a:t> </a:t>
            </a:r>
            <a:r>
              <a:rPr lang="de-DE" dirty="0" err="1" smtClean="0">
                <a:sym typeface="Symbol" panose="05050102010706020507" pitchFamily="18" charset="2"/>
              </a:rPr>
              <a:t>distributed</a:t>
            </a:r>
            <a:r>
              <a:rPr lang="de-DE" dirty="0" smtClean="0">
                <a:sym typeface="Symbol" panose="05050102010706020507" pitchFamily="18" charset="2"/>
              </a:rPr>
              <a:t>: </a:t>
            </a:r>
            <a:r>
              <a:rPr lang="de-DE" dirty="0" err="1" smtClean="0">
                <a:sym typeface="Symbol" panose="05050102010706020507" pitchFamily="18" charset="2"/>
              </a:rPr>
              <a:t>Cohen‘s</a:t>
            </a:r>
            <a:r>
              <a:rPr lang="de-DE" dirty="0" smtClean="0">
                <a:sym typeface="Symbol" panose="05050102010706020507" pitchFamily="18" charset="2"/>
              </a:rPr>
              <a:t> d</a:t>
            </a:r>
          </a:p>
          <a:p>
            <a:r>
              <a:rPr lang="de-DE" dirty="0" err="1" smtClean="0"/>
              <a:t>Ordinal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metric</a:t>
            </a:r>
            <a:r>
              <a:rPr lang="de-DE" dirty="0"/>
              <a:t> </a:t>
            </a:r>
            <a:r>
              <a:rPr lang="de-DE" dirty="0" smtClean="0"/>
              <a:t>non-normal </a:t>
            </a:r>
            <a:r>
              <a:rPr lang="de-DE" dirty="0" err="1" smtClean="0"/>
              <a:t>data</a:t>
            </a:r>
            <a:r>
              <a:rPr lang="de-DE" dirty="0" smtClean="0"/>
              <a:t>): </a:t>
            </a:r>
            <a:r>
              <a:rPr lang="de-DE" dirty="0" err="1" smtClean="0"/>
              <a:t>Cliff‘s</a:t>
            </a:r>
            <a:r>
              <a:rPr lang="de-DE" dirty="0" smtClean="0"/>
              <a:t> </a:t>
            </a:r>
            <a:r>
              <a:rPr lang="de-DE" dirty="0" err="1" smtClean="0"/>
              <a:t>delta</a:t>
            </a:r>
            <a:endParaRPr lang="de-DE" dirty="0" smtClean="0"/>
          </a:p>
          <a:p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concrete</a:t>
            </a:r>
            <a:r>
              <a:rPr lang="de-DE" dirty="0" smtClean="0"/>
              <a:t> </a:t>
            </a:r>
            <a:r>
              <a:rPr lang="de-DE" dirty="0" err="1" smtClean="0"/>
              <a:t>measure</a:t>
            </a:r>
            <a:r>
              <a:rPr lang="de-DE" dirty="0" smtClean="0"/>
              <a:t>, different </a:t>
            </a:r>
            <a:r>
              <a:rPr lang="de-DE" dirty="0" err="1" smtClean="0"/>
              <a:t>thresholds</a:t>
            </a:r>
            <a:r>
              <a:rPr lang="de-DE" dirty="0" smtClean="0"/>
              <a:t> </a:t>
            </a:r>
            <a:r>
              <a:rPr lang="de-DE" dirty="0" err="1" smtClean="0"/>
              <a:t>count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weak</a:t>
            </a:r>
            <a:r>
              <a:rPr lang="de-DE" dirty="0" smtClean="0"/>
              <a:t>, medium, </a:t>
            </a:r>
            <a:r>
              <a:rPr lang="de-DE" dirty="0" err="1" smtClean="0"/>
              <a:t>or</a:t>
            </a:r>
            <a:r>
              <a:rPr lang="de-DE" dirty="0" smtClean="0"/>
              <a:t> strong </a:t>
            </a:r>
            <a:r>
              <a:rPr lang="de-DE" dirty="0" err="1" smtClean="0"/>
              <a:t>effects</a:t>
            </a:r>
            <a:endParaRPr lang="de-DE" dirty="0"/>
          </a:p>
          <a:p>
            <a:r>
              <a:rPr lang="de-DE" dirty="0" err="1" smtClean="0"/>
              <a:t>Overview</a:t>
            </a:r>
            <a:r>
              <a:rPr lang="de-DE" dirty="0"/>
              <a:t>: https://www.psychometrica.de/effect_size.html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059695"/>
              </p:ext>
            </p:extLst>
          </p:nvPr>
        </p:nvGraphicFramePr>
        <p:xfrm>
          <a:off x="3791745" y="1340769"/>
          <a:ext cx="4003675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0" name="Formel" r:id="rId3" imgW="1752480" imgH="495000" progId="Equation.3">
                  <p:embed/>
                </p:oleObj>
              </mc:Choice>
              <mc:Fallback>
                <p:oleObj name="Formel" r:id="rId3" imgW="1752480" imgH="495000" progId="Equation.3">
                  <p:embed/>
                  <p:pic>
                    <p:nvPicPr>
                      <p:cNvPr id="808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1745" y="1340769"/>
                        <a:ext cx="4003675" cy="1138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098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3546</Words>
  <Application>Microsoft Office PowerPoint</Application>
  <PresentationFormat>Breitbild</PresentationFormat>
  <Paragraphs>1202</Paragraphs>
  <Slides>122</Slides>
  <Notes>9</Notes>
  <HiddenSlides>16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122</vt:i4>
      </vt:variant>
    </vt:vector>
  </HeadingPairs>
  <TitlesOfParts>
    <vt:vector size="129" baseType="lpstr">
      <vt:lpstr>Arial</vt:lpstr>
      <vt:lpstr>Calibri</vt:lpstr>
      <vt:lpstr>Cambria Math</vt:lpstr>
      <vt:lpstr>Consolas</vt:lpstr>
      <vt:lpstr>Symbol</vt:lpstr>
      <vt:lpstr>Larissa-Design</vt:lpstr>
      <vt:lpstr>Formel</vt:lpstr>
      <vt:lpstr>Analysis</vt:lpstr>
      <vt:lpstr>Homework Assignment</vt:lpstr>
      <vt:lpstr>Why Hypotheses?</vt:lpstr>
      <vt:lpstr>Further Kinds of Validity</vt:lpstr>
      <vt:lpstr>Learning Goals</vt:lpstr>
      <vt:lpstr>Overview</vt:lpstr>
      <vt:lpstr>Analysis</vt:lpstr>
      <vt:lpstr>Arithmetic Mean</vt:lpstr>
      <vt:lpstr>Suggested Homework</vt:lpstr>
      <vt:lpstr>Median</vt:lpstr>
      <vt:lpstr>Median or Arithmetic Mean?</vt:lpstr>
      <vt:lpstr>Look at the Data</vt:lpstr>
      <vt:lpstr>Histogram</vt:lpstr>
      <vt:lpstr>Boxplots</vt:lpstr>
      <vt:lpstr>Violin-Plot</vt:lpstr>
      <vt:lpstr>Recap</vt:lpstr>
      <vt:lpstr>Measurement Model</vt:lpstr>
      <vt:lpstr>Error Model</vt:lpstr>
      <vt:lpstr>Normal Distribution</vt:lpstr>
      <vt:lpstr>Dispersion</vt:lpstr>
      <vt:lpstr>Standard Deviation</vt:lpstr>
      <vt:lpstr>Standard Deviation</vt:lpstr>
      <vt:lpstr>Use cases for Standard Deviation</vt:lpstr>
      <vt:lpstr>Variance</vt:lpstr>
      <vt:lpstr>Konfidenzintervall</vt:lpstr>
      <vt:lpstr>Konfidenzintervall: Bedeutung</vt:lpstr>
      <vt:lpstr>Konfidenzintervall: Anwendung</vt:lpstr>
      <vt:lpstr>Accuracy vs. Precision</vt:lpstr>
      <vt:lpstr>Random vs. Systematic Errors</vt:lpstr>
      <vt:lpstr>Significance Tests</vt:lpstr>
      <vt:lpstr>Expected Value</vt:lpstr>
      <vt:lpstr>T-Test</vt:lpstr>
      <vt:lpstr>T-Test: Result</vt:lpstr>
      <vt:lpstr>T-Test: Conclusion</vt:lpstr>
      <vt:lpstr>T-Test by Hand (1)</vt:lpstr>
      <vt:lpstr>T-Test by Hand (2)</vt:lpstr>
      <vt:lpstr>One-tailed vs. Two-tailed</vt:lpstr>
      <vt:lpstr>T-Test: R</vt:lpstr>
      <vt:lpstr>Types of errors</vt:lpstr>
      <vt:lpstr>T-Test: Variants</vt:lpstr>
      <vt:lpstr>T-Test: Prerequisits</vt:lpstr>
      <vt:lpstr>Mann-Whitney-U</vt:lpstr>
      <vt:lpstr>2-Test</vt:lpstr>
      <vt:lpstr>2-Test by Hand</vt:lpstr>
      <vt:lpstr>2-Test by Hand</vt:lpstr>
      <vt:lpstr>2-Test by Hand</vt:lpstr>
      <vt:lpstr>2-Test with R</vt:lpstr>
      <vt:lpstr>2-Test - Prerequisits</vt:lpstr>
      <vt:lpstr>Correlation</vt:lpstr>
      <vt:lpstr>Visualisierung</vt:lpstr>
      <vt:lpstr>Significance Tests for Correlation</vt:lpstr>
      <vt:lpstr>Be Careful with Small, but Significant Correlations!</vt:lpstr>
      <vt:lpstr>Pearson‘s r</vt:lpstr>
      <vt:lpstr>Spearman - Correlation</vt:lpstr>
      <vt:lpstr>Contingency Coefficient</vt:lpstr>
      <vt:lpstr>Correlation != Causality</vt:lpstr>
      <vt:lpstr>Regression</vt:lpstr>
      <vt:lpstr>Zusammenhang Korrelation und Regression</vt:lpstr>
      <vt:lpstr>Types of errors</vt:lpstr>
      <vt:lpstr>Multiple Testing - Example (1)</vt:lpstr>
      <vt:lpstr>Multiple Testing – Example (2)</vt:lpstr>
      <vt:lpstr>Multiple Testing</vt:lpstr>
      <vt:lpstr>PowerPoint-Präsentation</vt:lpstr>
      <vt:lpstr>Analysis of Variances</vt:lpstr>
      <vt:lpstr>ANOVA: Steps</vt:lpstr>
      <vt:lpstr>Step 1: Total Sum of Squares</vt:lpstr>
      <vt:lpstr>Formal</vt:lpstr>
      <vt:lpstr>Step 2: Treatment Sum of Squares</vt:lpstr>
      <vt:lpstr>Formal</vt:lpstr>
      <vt:lpstr>Schritt 3: Error Sum of Squares</vt:lpstr>
      <vt:lpstr>Formal</vt:lpstr>
      <vt:lpstr>Relationship of Sum of Squares</vt:lpstr>
      <vt:lpstr>Step 4a: Degrees of Freedom</vt:lpstr>
      <vt:lpstr>Step 4b: Variances</vt:lpstr>
      <vt:lpstr>Step 5: F value</vt:lpstr>
      <vt:lpstr>Step 6: Pairwise Comparisons</vt:lpstr>
      <vt:lpstr>Two factorial ANOVA</vt:lpstr>
      <vt:lpstr>Main- and Interaction Effects</vt:lpstr>
      <vt:lpstr>Two factorial ANOVA</vt:lpstr>
      <vt:lpstr>Step 1: Total Sum of Squares</vt:lpstr>
      <vt:lpstr>Formal</vt:lpstr>
      <vt:lpstr>Step 2: Sum of Squares per Cell</vt:lpstr>
      <vt:lpstr>Formal</vt:lpstr>
      <vt:lpstr>Schritt 3: Error Sum of Squares</vt:lpstr>
      <vt:lpstr>Formal</vt:lpstr>
      <vt:lpstr>Relationship Sum of Squares</vt:lpstr>
      <vt:lpstr>Schritt 4: Main Effects Sum of Squares</vt:lpstr>
      <vt:lpstr>Formal</vt:lpstr>
      <vt:lpstr>Schritt 4: Main Effects Sum of Squares</vt:lpstr>
      <vt:lpstr>Formal</vt:lpstr>
      <vt:lpstr>Relationship of Main Effect Square Sums</vt:lpstr>
      <vt:lpstr>Schritt 5: Quadratsumme Interaktionseffekt</vt:lpstr>
      <vt:lpstr>Formal</vt:lpstr>
      <vt:lpstr>Relationship Sum of Squares</vt:lpstr>
      <vt:lpstr>Step 6a: Degrees of Freedom</vt:lpstr>
      <vt:lpstr>Step 6b: Variances</vt:lpstr>
      <vt:lpstr>Step 7: Significance Tests</vt:lpstr>
      <vt:lpstr>What does that mean?</vt:lpstr>
      <vt:lpstr>Effect Sizes</vt:lpstr>
      <vt:lpstr>Writing a Report</vt:lpstr>
      <vt:lpstr>Introduction</vt:lpstr>
      <vt:lpstr>Background</vt:lpstr>
      <vt:lpstr>Objective</vt:lpstr>
      <vt:lpstr>Variables</vt:lpstr>
      <vt:lpstr>Material</vt:lpstr>
      <vt:lpstr>Tasks</vt:lpstr>
      <vt:lpstr>Participants</vt:lpstr>
      <vt:lpstr>Design</vt:lpstr>
      <vt:lpstr>Conduct</vt:lpstr>
      <vt:lpstr>Analysis</vt:lpstr>
      <vt:lpstr>One-Way ANOVA with R</vt:lpstr>
      <vt:lpstr>R: Two-Way ANOVA</vt:lpstr>
      <vt:lpstr>R: t-Test</vt:lpstr>
      <vt:lpstr>R: Mann-Whitney-U Test</vt:lpstr>
      <vt:lpstr>R: Chi^2</vt:lpstr>
      <vt:lpstr>R: Correlation</vt:lpstr>
      <vt:lpstr>R: Correlation</vt:lpstr>
      <vt:lpstr>Interpretation</vt:lpstr>
      <vt:lpstr>Related Work</vt:lpstr>
      <vt:lpstr>Threats to Validity</vt:lpstr>
      <vt:lpstr>Report</vt:lpstr>
      <vt:lpstr>Suggested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Janet</dc:creator>
  <cp:lastModifiedBy>Janet</cp:lastModifiedBy>
  <cp:revision>921</cp:revision>
  <cp:lastPrinted>2018-01-25T10:29:54Z</cp:lastPrinted>
  <dcterms:modified xsi:type="dcterms:W3CDTF">2019-10-22T08:37:05Z</dcterms:modified>
</cp:coreProperties>
</file>