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42" r:id="rId2"/>
    <p:sldId id="359" r:id="rId3"/>
    <p:sldId id="343" r:id="rId4"/>
    <p:sldId id="339" r:id="rId5"/>
    <p:sldId id="315" r:id="rId6"/>
    <p:sldId id="316" r:id="rId7"/>
    <p:sldId id="317" r:id="rId8"/>
    <p:sldId id="318" r:id="rId9"/>
    <p:sldId id="322" r:id="rId10"/>
    <p:sldId id="321" r:id="rId11"/>
    <p:sldId id="323" r:id="rId12"/>
    <p:sldId id="324" r:id="rId13"/>
    <p:sldId id="345" r:id="rId14"/>
    <p:sldId id="320" r:id="rId15"/>
    <p:sldId id="32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31" r:id="rId29"/>
    <p:sldId id="300" r:id="rId30"/>
    <p:sldId id="358" r:id="rId31"/>
    <p:sldId id="301" r:id="rId3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t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9DDB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566" autoAdjust="0"/>
  </p:normalViewPr>
  <p:slideViewPr>
    <p:cSldViewPr>
      <p:cViewPr>
        <p:scale>
          <a:sx n="75" d="100"/>
          <a:sy n="75" d="100"/>
        </p:scale>
        <p:origin x="181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E05659-AF03-4270-906C-19F04FADB845}" type="datetimeFigureOut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0051AE9-091A-44FB-832F-2DD345C43E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23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8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2,345 * 10^2 -&gt; </a:t>
            </a:r>
            <a:r>
              <a:rPr lang="de-DE" dirty="0" err="1"/>
              <a:t>exponent</a:t>
            </a:r>
            <a:r>
              <a:rPr lang="de-DE" dirty="0"/>
              <a:t> bestimmt stelle des Kommas == 234,5</a:t>
            </a:r>
          </a:p>
          <a:p>
            <a:pPr>
              <a:spcBef>
                <a:spcPct val="0"/>
              </a:spcBef>
            </a:pPr>
            <a:r>
              <a:rPr lang="de-DE" dirty="0"/>
              <a:t>Zahl: Mantisse * 2 ^ Exponent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Zahl x = m * 10^2^Exponent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1h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68FDF9-0DBF-44DA-AC2A-C09AB7520B6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1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Tafel…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5 : 41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19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89B9B-F43A-4DA3-BC3F-2340902CB08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89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94DABB-5E55-4311-B922-EE4198F9092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2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0 : 11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2969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7C42FF-D1AE-4E19-A5BC-CE9F432A01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67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/>
              <a:t>isBirthday</a:t>
            </a:r>
            <a:r>
              <a:rPr lang="de-DE" dirty="0" smtClean="0"/>
              <a:t>()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getAge</a:t>
            </a:r>
            <a:r>
              <a:rPr lang="de-DE" dirty="0" smtClean="0"/>
              <a:t>()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Song </a:t>
            </a:r>
            <a:r>
              <a:rPr lang="de-DE" dirty="0" err="1" smtClean="0"/>
              <a:t>findSong</a:t>
            </a:r>
            <a:r>
              <a:rPr lang="de-DE" dirty="0" smtClean="0"/>
              <a:t>(String title)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An </a:t>
            </a:r>
            <a:r>
              <a:rPr lang="de-DE" dirty="0"/>
              <a:t>Tafel den Zusammenhang mit Funktionen zeichnen y = f(x) = x^2 + 3x</a:t>
            </a: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</a:t>
            </a:r>
            <a:r>
              <a:rPr lang="de-DE" dirty="0" smtClean="0"/>
              <a:t>34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399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CC3E83-FDC6-441D-B2B3-801C13AFAA8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02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19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12A472-813F-424E-92C5-F427C414E1B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53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36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0BB10D-7E1B-4E0F-AF12-42FC60041E3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98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37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60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288D34-B1E1-466A-84C5-5A8A2760B04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57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Frage an Studierende: i = ~5 +1; ? </a:t>
            </a:r>
            <a:r>
              <a:rPr lang="de-DE" dirty="0">
                <a:sym typeface="Wingdings" pitchFamily="2" charset="2"/>
              </a:rPr>
              <a:t> -5</a:t>
            </a:r>
          </a:p>
          <a:p>
            <a:pPr>
              <a:spcBef>
                <a:spcPct val="0"/>
              </a:spcBef>
            </a:pPr>
            <a:r>
              <a:rPr lang="de-DE" dirty="0">
                <a:sym typeface="Wingdings" pitchFamily="2" charset="2"/>
              </a:rPr>
              <a:t>Warum +1? Weil Java Zweierkomplement verwendet</a:t>
            </a:r>
          </a:p>
          <a:p>
            <a:pPr>
              <a:spcBef>
                <a:spcPct val="0"/>
              </a:spcBef>
            </a:pPr>
            <a:endParaRPr lang="de-DE" dirty="0"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de-DE" dirty="0">
                <a:sym typeface="Wingdings" pitchFamily="2" charset="2"/>
              </a:rPr>
              <a:t>An Tafel: </a:t>
            </a:r>
            <a:r>
              <a:rPr lang="de-DE" dirty="0" err="1">
                <a:sym typeface="Wingdings" pitchFamily="2" charset="2"/>
              </a:rPr>
              <a:t>modulu</a:t>
            </a:r>
            <a:r>
              <a:rPr lang="de-DE" dirty="0">
                <a:sym typeface="Wingdings" pitchFamily="2" charset="2"/>
              </a:rPr>
              <a:t> zeigen ,</a:t>
            </a:r>
          </a:p>
          <a:p>
            <a:pPr>
              <a:spcBef>
                <a:spcPct val="0"/>
              </a:spcBef>
            </a:pPr>
            <a:endParaRPr lang="de-DE" dirty="0"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de-DE" dirty="0">
                <a:sym typeface="Wingdings" pitchFamily="2" charset="2"/>
              </a:rPr>
              <a:t>Aufgabe: Wochen zählen mit Hilfe von </a:t>
            </a:r>
            <a:r>
              <a:rPr lang="de-DE" dirty="0" err="1">
                <a:sym typeface="Wingdings" pitchFamily="2" charset="2"/>
              </a:rPr>
              <a:t>modulo</a:t>
            </a:r>
            <a:r>
              <a:rPr lang="de-DE" baseline="0" dirty="0">
                <a:sym typeface="Wingdings" pitchFamily="2" charset="2"/>
              </a:rPr>
              <a:t> Operation</a:t>
            </a:r>
          </a:p>
          <a:p>
            <a:pPr>
              <a:spcBef>
                <a:spcPct val="0"/>
              </a:spcBef>
            </a:pPr>
            <a:endParaRPr lang="de-DE" dirty="0"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42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A0CC71-C58D-4F4C-AA19-E055E57D345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0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5 : 47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D660CA-FB74-40A5-88C9-144945BCBAD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library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describe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behavior</a:t>
            </a:r>
            <a:r>
              <a:rPr lang="de-DE" baseline="0" dirty="0" smtClean="0"/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?</a:t>
            </a:r>
            <a:endParaRPr lang="de-DE" dirty="0" smtClean="0"/>
          </a:p>
          <a:p>
            <a:pPr eaLnBrk="1" hangingPunct="1">
              <a:spcBef>
                <a:spcPct val="0"/>
              </a:spcBef>
            </a:pPr>
            <a:endParaRPr lang="de-DE" dirty="0" smtClean="0"/>
          </a:p>
          <a:p>
            <a:pPr eaLnBrk="1" hangingPunct="1">
              <a:spcBef>
                <a:spcPct val="0"/>
              </a:spcBef>
            </a:pPr>
            <a:r>
              <a:rPr lang="de-DE" dirty="0" smtClean="0"/>
              <a:t>Zeit </a:t>
            </a:r>
            <a:r>
              <a:rPr lang="de-DE" dirty="0"/>
              <a:t>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3 : 1h20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7680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40F811-1E05-4BDE-AFC4-E837303B59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12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50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Tafel</a:t>
            </a:r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FE524F-EA37-4DA1-BCB8-02A0AAB3CF1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53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err="1"/>
              <a:t>Hiweis</a:t>
            </a:r>
            <a:r>
              <a:rPr lang="de-DE" dirty="0"/>
              <a:t> an Tafel:</a:t>
            </a:r>
          </a:p>
          <a:p>
            <a:pPr>
              <a:spcBef>
                <a:spcPct val="0"/>
              </a:spcBef>
            </a:pPr>
            <a:r>
              <a:rPr lang="de-DE" dirty="0" err="1"/>
              <a:t>Int</a:t>
            </a:r>
            <a:r>
              <a:rPr lang="de-DE" dirty="0"/>
              <a:t> a = 2;</a:t>
            </a:r>
          </a:p>
          <a:p>
            <a:pPr>
              <a:spcBef>
                <a:spcPct val="0"/>
              </a:spcBef>
            </a:pPr>
            <a:r>
              <a:rPr lang="de-DE" dirty="0"/>
              <a:t>(a++ &gt; 2) || (x &lt; 5)</a:t>
            </a:r>
          </a:p>
          <a:p>
            <a:pPr>
              <a:spcBef>
                <a:spcPct val="0"/>
              </a:spcBef>
            </a:pPr>
            <a:r>
              <a:rPr lang="de-DE" dirty="0"/>
              <a:t>//a == 2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55</a:t>
            </a:r>
          </a:p>
          <a:p>
            <a:pPr>
              <a:spcBef>
                <a:spcPct val="0"/>
              </a:spcBef>
            </a:pPr>
            <a:r>
              <a:rPr lang="de-DE" dirty="0"/>
              <a:t>An Tafel umschreiben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num2 == 6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87CCE1-391D-498B-B154-B0277EC4135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76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Klammern entsprechen der Bindungspriorität</a:t>
            </a: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57</a:t>
            </a:r>
          </a:p>
          <a:p>
            <a:pPr>
              <a:spcBef>
                <a:spcPct val="0"/>
              </a:spcBef>
            </a:pPr>
            <a:r>
              <a:rPr lang="de-DE" dirty="0"/>
              <a:t>Tafel</a:t>
            </a:r>
          </a:p>
        </p:txBody>
      </p:sp>
      <p:sp>
        <p:nvSpPr>
          <p:cNvPr id="563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57D856-1341-4EBE-88EB-DC3B96E1513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45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6 : 1h32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 = 2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T = 0</a:t>
            </a:r>
          </a:p>
          <a:p>
            <a:pPr>
              <a:spcBef>
                <a:spcPct val="0"/>
              </a:spcBef>
            </a:pPr>
            <a:r>
              <a:rPr lang="de-DE" dirty="0"/>
              <a:t>R = 4, da t++ erst nach der Berechnung erhöht wird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L = 3</a:t>
            </a:r>
          </a:p>
          <a:p>
            <a:pPr>
              <a:spcBef>
                <a:spcPct val="0"/>
              </a:spcBef>
            </a:pPr>
            <a:r>
              <a:rPr lang="de-DE" dirty="0"/>
              <a:t>K = 0</a:t>
            </a:r>
          </a:p>
        </p:txBody>
      </p:sp>
      <p:sp>
        <p:nvSpPr>
          <p:cNvPr id="921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A6132E-8EE6-4A67-AB12-FD0E45A0888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3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fragen…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4 : 1h21</a:t>
            </a:r>
          </a:p>
        </p:txBody>
      </p:sp>
      <p:sp>
        <p:nvSpPr>
          <p:cNvPr id="624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9CEE01-5E5C-4DD3-A2CE-D9946E35158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61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451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D7DD5C-DDF6-4197-B930-EE22A10D621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1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80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220AED-CC82-4936-9EB5-9A0EF346322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15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65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49D0C9-CD2C-481A-90BC-288840B46E4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1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26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37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D385A2-6ADF-4529-B931-633AA5E93A0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5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Studierende fragen…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Tafel: Vergleich mit Mathe: Gegeben </a:t>
            </a:r>
            <a:r>
              <a:rPr lang="de-DE" dirty="0" err="1"/>
              <a:t>x,y</a:t>
            </a:r>
            <a:r>
              <a:rPr lang="de-DE" dirty="0"/>
              <a:t> in R oder N -&gt; bekannt, aber was ist wenn wir nun Gegeben: „x ist ein Stein“ oder „y ist ein Satz“ haben? Wir müssen ja dem Computer mitteilen, was wir damit vorhaben.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30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81A904-3EC2-4F17-A148-FBD028D6B94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1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</a:t>
            </a:r>
            <a:r>
              <a:rPr lang="de-DE" dirty="0" smtClean="0"/>
              <a:t>34</a:t>
            </a:r>
          </a:p>
          <a:p>
            <a:pPr>
              <a:spcBef>
                <a:spcPct val="0"/>
              </a:spcBef>
            </a:pP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Eclipse</a:t>
            </a:r>
            <a:endParaRPr lang="de-DE" dirty="0"/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F5B7B9-D8BD-407A-BB04-AFB85183217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5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fragen</a:t>
            </a:r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99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DCE201-B986-49E7-821A-1CD80D7A87A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2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</a:t>
            </a:r>
            <a:r>
              <a:rPr lang="de-DE" dirty="0" smtClean="0"/>
              <a:t>48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power,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isn‘t</a:t>
            </a:r>
            <a:endParaRPr lang="de-DE" dirty="0"/>
          </a:p>
        </p:txBody>
      </p:sp>
      <p:sp>
        <p:nvSpPr>
          <p:cNvPr id="460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D60B5C-CB56-4B3D-96CC-3402EDD287D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97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lots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numbers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so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?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44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3C6278-E668-4A5B-BF1E-93923A838FC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0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Tafel: Einige Zahlen durchgehen, </a:t>
            </a:r>
            <a:r>
              <a:rPr lang="de-DE" dirty="0" err="1"/>
              <a:t>evt</a:t>
            </a:r>
            <a:r>
              <a:rPr lang="de-DE" dirty="0"/>
              <a:t>. auch Hexadezimal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8 : 56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CA53AE-5D12-4255-A0EA-6353FFD11FF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6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2000">
                <a:solidFill>
                  <a:srgbClr val="AB9DDB"/>
                </a:solidFill>
              </a:defRPr>
            </a:lvl3pPr>
            <a:lvl4pPr>
              <a:defRPr sz="1800">
                <a:solidFill>
                  <a:srgbClr val="AB9DDB"/>
                </a:solidFill>
              </a:defRPr>
            </a:lvl4pPr>
            <a:lvl5pPr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4945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23207-540A-49DF-895A-1BC82BC9F4EB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B2FBD-6206-4111-9E15-A55EC71ED7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8C791-0E89-484C-A196-B97EF4A3C630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644BA-2AA7-423C-84E0-29BBBDF3C7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3A065-2439-471D-B77B-18FD498D8E0D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22AD6-DE5C-421D-B20D-BACC29A4DD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245FF-2917-49A9-837A-BB1DE2F6F34A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74CCC-FCF6-4B4E-9406-8E03B057D5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F6935-2B4A-4845-9246-5B4D3347E66D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D5EDD-BFFC-48DF-92EE-0518FD59A9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EC632-05BF-48D1-864E-E8CBEE48C07E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E8CAA-24AC-4E3C-A26B-407A36A058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80DB7-0F3D-45BA-ADD1-3092C6627EFC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87501-A88C-4CA8-9777-60238F3F65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9549F-69D9-40FF-A46C-E3DCA5C3868D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A31A3-5152-4BDC-A342-1578627ACDF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51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1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9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67311-703F-4295-9705-C25D2FA50308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562F8-5700-4A54-9D70-0940B78ADA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6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2A8EF-66B5-4F74-B84E-BBCF228E9440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64651" y="6618289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AC245-D597-4168-9FEA-7514667626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C7722-2344-4FE4-941E-73BB91532627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F19BD-2DBD-4ECE-A2C3-B7E5E7761B6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8876D7-EAB1-45D4-97DD-136E7166D391}" type="datetime1">
              <a:rPr lang="de-DE"/>
              <a:pPr>
                <a:defRPr/>
              </a:pPr>
              <a:t>14.10.2019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91347C-DABB-4BDA-B94D-C7C84A9E76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4" r:id="rId4"/>
    <p:sldLayoutId id="2147483659" r:id="rId5"/>
    <p:sldLayoutId id="2147483661" r:id="rId6"/>
    <p:sldLayoutId id="2147483662" r:id="rId7"/>
    <p:sldLayoutId id="2147483660" r:id="rId8"/>
    <p:sldLayoutId id="2147483658" r:id="rId9"/>
    <p:sldLayoutId id="2147483657" r:id="rId10"/>
    <p:sldLayoutId id="2147483656" r:id="rId11"/>
    <p:sldLayoutId id="2147483655" r:id="rId12"/>
    <p:sldLayoutId id="2147483654" r:id="rId13"/>
    <p:sldLayoutId id="2147483653" r:id="rId14"/>
    <p:sldLayoutId id="2147483652" r:id="rId15"/>
    <p:sldLayoutId id="2147483651" r:id="rId16"/>
    <p:sldLayoutId id="2147483650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d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309634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expressions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Primitive </a:t>
            </a: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1447866"/>
              </p:ext>
            </p:extLst>
          </p:nvPr>
        </p:nvGraphicFramePr>
        <p:xfrm>
          <a:off x="1631950" y="2133600"/>
          <a:ext cx="10513272" cy="350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Length</a:t>
                      </a:r>
                      <a:r>
                        <a:rPr lang="de-DE" dirty="0" smtClean="0"/>
                        <a:t> in </a:t>
                      </a:r>
                      <a:r>
                        <a:rPr lang="de-DE" dirty="0" err="1" smtClean="0"/>
                        <a:t>bytes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Range</a:t>
                      </a: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byte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7</a:t>
                      </a:r>
                      <a:r>
                        <a:rPr lang="de-DE" dirty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7</a:t>
                      </a:r>
                      <a:r>
                        <a:rPr lang="de-DE" dirty="0"/>
                        <a:t> – 1 (-128 … 127)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short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15</a:t>
                      </a:r>
                      <a:r>
                        <a:rPr lang="de-DE" dirty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15</a:t>
                      </a:r>
                      <a:r>
                        <a:rPr lang="de-DE" dirty="0"/>
                        <a:t> – 1 (-32768 … 32767)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int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31</a:t>
                      </a:r>
                      <a:r>
                        <a:rPr lang="de-DE" dirty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31</a:t>
                      </a:r>
                      <a:r>
                        <a:rPr lang="de-DE" dirty="0"/>
                        <a:t> – 1 (-2147483648 … 2147483647)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rgbClr val="7F0055"/>
                          </a:solidFill>
                          <a:latin typeface="Consolas"/>
                        </a:rPr>
                        <a:t>long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63</a:t>
                      </a:r>
                      <a:r>
                        <a:rPr lang="de-DE" dirty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63</a:t>
                      </a:r>
                      <a:r>
                        <a:rPr lang="de-DE" dirty="0"/>
                        <a:t> –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 (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−9223372036854775808</a:t>
                      </a:r>
                      <a:r>
                        <a:rPr lang="de-DE" dirty="0"/>
                        <a:t> …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9223372036854775807</a:t>
                      </a:r>
                      <a:r>
                        <a:rPr lang="de-DE" dirty="0"/>
                        <a:t>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float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±(1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40239846E–45f 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. .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40282347E+38f)</a:t>
                      </a: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7F0055"/>
                          </a:solidFill>
                          <a:latin typeface="Consolas"/>
                        </a:rPr>
                        <a:t>double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±(4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94065645841246544E–324 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. .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79769131486231570E+308)</a:t>
                      </a: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314C2-5399-4166-8EB2-255C1349897B}" type="slidenum">
              <a:rPr lang="de-DE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Negative </a:t>
            </a:r>
            <a:r>
              <a:rPr lang="de-DE" dirty="0" smtClean="0"/>
              <a:t>Numbers in Binary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r>
              <a:rPr lang="en-US" sz="2400" dirty="0"/>
              <a:t>Ones' </a:t>
            </a:r>
            <a:r>
              <a:rPr lang="en-US" sz="2400" dirty="0" smtClean="0"/>
              <a:t>complement</a:t>
            </a:r>
          </a:p>
          <a:p>
            <a:pPr lvl="1"/>
            <a:r>
              <a:rPr lang="de-DE" sz="2000" dirty="0" smtClean="0"/>
              <a:t>Bit </a:t>
            </a:r>
            <a:r>
              <a:rPr lang="en-US" sz="2000" dirty="0"/>
              <a:t>complement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absolute </a:t>
            </a:r>
            <a:r>
              <a:rPr lang="de-DE" sz="2000" dirty="0" err="1" smtClean="0"/>
              <a:t>value</a:t>
            </a:r>
            <a:endParaRPr lang="en-US" sz="2000" dirty="0"/>
          </a:p>
          <a:p>
            <a:pPr lvl="1"/>
            <a:r>
              <a:rPr lang="de-DE" sz="2000" dirty="0" smtClean="0"/>
              <a:t>+</a:t>
            </a:r>
            <a:r>
              <a:rPr lang="de-DE" sz="2000" dirty="0"/>
              <a:t>5 = 0101</a:t>
            </a:r>
            <a:r>
              <a:rPr lang="de-DE" sz="2000" baseline="-25000" dirty="0"/>
              <a:t>2</a:t>
            </a:r>
            <a:r>
              <a:rPr lang="de-DE" sz="2000" dirty="0"/>
              <a:t> ; -5 = 1010</a:t>
            </a:r>
            <a:r>
              <a:rPr lang="de-DE" sz="2000" baseline="-25000" dirty="0"/>
              <a:t>2 </a:t>
            </a:r>
          </a:p>
          <a:p>
            <a:pPr lvl="1"/>
            <a:r>
              <a:rPr lang="de-DE" sz="2000" dirty="0" smtClean="0"/>
              <a:t>Range </a:t>
            </a:r>
            <a:r>
              <a:rPr lang="de-DE" sz="2000" dirty="0"/>
              <a:t>[-2</a:t>
            </a:r>
            <a:r>
              <a:rPr lang="de-DE" sz="2000" baseline="30000" dirty="0"/>
              <a:t>b-1</a:t>
            </a:r>
            <a:r>
              <a:rPr lang="de-DE" sz="2000" dirty="0"/>
              <a:t> +1; 2</a:t>
            </a:r>
            <a:r>
              <a:rPr lang="de-DE" sz="2000" baseline="30000" dirty="0"/>
              <a:t>b-1</a:t>
            </a:r>
            <a:r>
              <a:rPr lang="de-DE" sz="2000" dirty="0"/>
              <a:t> -1] ; b = 4 Bits</a:t>
            </a:r>
          </a:p>
          <a:p>
            <a:pPr lvl="1"/>
            <a:r>
              <a:rPr lang="de-DE" sz="2000" dirty="0" smtClean="0"/>
              <a:t>Problem: </a:t>
            </a:r>
            <a:r>
              <a:rPr lang="de-DE" sz="2000" dirty="0"/>
              <a:t>0 = 0000</a:t>
            </a:r>
            <a:r>
              <a:rPr lang="de-DE" sz="2000" baseline="-25000" dirty="0"/>
              <a:t>2</a:t>
            </a:r>
            <a:r>
              <a:rPr lang="de-DE" sz="2000" dirty="0"/>
              <a:t> = 1111</a:t>
            </a:r>
            <a:r>
              <a:rPr lang="de-DE" sz="2000" baseline="-25000" dirty="0"/>
              <a:t>2</a:t>
            </a:r>
          </a:p>
          <a:p>
            <a:r>
              <a:rPr lang="de-DE" sz="2400" dirty="0" err="1" smtClean="0"/>
              <a:t>Two‘s</a:t>
            </a:r>
            <a:r>
              <a:rPr lang="de-DE" sz="2400" dirty="0" smtClean="0"/>
              <a:t> </a:t>
            </a:r>
            <a:r>
              <a:rPr lang="de-DE" sz="2400" dirty="0" err="1" smtClean="0"/>
              <a:t>complement</a:t>
            </a:r>
            <a:endParaRPr lang="de-DE" sz="2400" dirty="0"/>
          </a:p>
          <a:p>
            <a:pPr lvl="1"/>
            <a:r>
              <a:rPr lang="de-DE" sz="2000" dirty="0"/>
              <a:t>Bit </a:t>
            </a:r>
            <a:r>
              <a:rPr lang="en-US" sz="2000" dirty="0"/>
              <a:t>complement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absolute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/>
              <a:t>+ 1</a:t>
            </a:r>
          </a:p>
          <a:p>
            <a:pPr lvl="1"/>
            <a:r>
              <a:rPr lang="de-DE" sz="2000" dirty="0"/>
              <a:t>-5 = 1010</a:t>
            </a:r>
            <a:r>
              <a:rPr lang="de-DE" sz="2000" baseline="-25000" dirty="0"/>
              <a:t>2 </a:t>
            </a:r>
            <a:r>
              <a:rPr lang="de-DE" sz="2000" dirty="0"/>
              <a:t>+ 1</a:t>
            </a:r>
            <a:r>
              <a:rPr lang="de-DE" sz="2000" baseline="-25000" dirty="0"/>
              <a:t>2</a:t>
            </a:r>
            <a:r>
              <a:rPr lang="de-DE" sz="2000" dirty="0"/>
              <a:t> = 1011</a:t>
            </a:r>
            <a:r>
              <a:rPr lang="de-DE" sz="2000" baseline="-25000" dirty="0"/>
              <a:t>2</a:t>
            </a:r>
          </a:p>
          <a:p>
            <a:pPr lvl="1"/>
            <a:r>
              <a:rPr lang="de-DE" sz="2000" dirty="0" smtClean="0"/>
              <a:t>Range </a:t>
            </a:r>
            <a:r>
              <a:rPr lang="de-DE" sz="2000" dirty="0"/>
              <a:t>[-2</a:t>
            </a:r>
            <a:r>
              <a:rPr lang="de-DE" sz="2000" baseline="30000" dirty="0"/>
              <a:t>b-1</a:t>
            </a:r>
            <a:r>
              <a:rPr lang="de-DE" sz="2000" dirty="0"/>
              <a:t>; 2</a:t>
            </a:r>
            <a:r>
              <a:rPr lang="de-DE" sz="2000" baseline="30000" dirty="0"/>
              <a:t>b-1</a:t>
            </a:r>
            <a:r>
              <a:rPr lang="de-DE" sz="2000" dirty="0"/>
              <a:t> -1] ; b = 4 Bits</a:t>
            </a:r>
          </a:p>
          <a:p>
            <a:pPr lvl="1"/>
            <a:r>
              <a:rPr lang="de-DE" sz="2000" dirty="0" err="1" smtClean="0"/>
              <a:t>Careful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overflow</a:t>
            </a:r>
            <a:endParaRPr lang="de-DE" sz="2000" dirty="0"/>
          </a:p>
          <a:p>
            <a:pPr lvl="1"/>
            <a:r>
              <a:rPr lang="de-DE" sz="2000" dirty="0"/>
              <a:t> 5+5 = -6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2DA5E-A1B7-48ED-B7DB-FDFA3126852A}" type="slidenum">
              <a:rPr lang="de-DE"/>
              <a:pPr>
                <a:defRPr/>
              </a:pPr>
              <a:t>11</a:t>
            </a:fld>
            <a:endParaRPr lang="de-DE"/>
          </a:p>
        </p:txBody>
      </p:sp>
      <p:pic>
        <p:nvPicPr>
          <p:cNvPr id="5122" name="Picture 2" descr="http://upload.wikimedia.org/wikipedia/commons/thumb/5/5d/4Bit-2Komplement.svg/300px-4Bit-2Komplement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6241" y="3620206"/>
            <a:ext cx="2087563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03010"/>
              </p:ext>
            </p:extLst>
          </p:nvPr>
        </p:nvGraphicFramePr>
        <p:xfrm>
          <a:off x="7172264" y="5633826"/>
          <a:ext cx="25202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5807968" y="6019007"/>
            <a:ext cx="12239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de-DE" dirty="0">
                <a:latin typeface="Calibri" pitchFamily="34" charset="0"/>
              </a:rPr>
              <a:t>+</a:t>
            </a:r>
          </a:p>
          <a:p>
            <a:pPr lvl="2"/>
            <a:r>
              <a:rPr lang="de-DE" dirty="0">
                <a:latin typeface="Calibri" pitchFamily="34" charset="0"/>
              </a:rPr>
              <a:t>=</a:t>
            </a:r>
          </a:p>
        </p:txBody>
      </p:sp>
      <p:pic>
        <p:nvPicPr>
          <p:cNvPr id="7" name="Picture 7" descr="java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3333" y="4651375"/>
            <a:ext cx="1257301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7945" y="5941119"/>
            <a:ext cx="86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800" dirty="0"/>
              <a:t>Internal </a:t>
            </a:r>
            <a:r>
              <a:rPr lang="de-DE" sz="3800" dirty="0" err="1" smtClean="0"/>
              <a:t>Representation</a:t>
            </a:r>
            <a:r>
              <a:rPr lang="de-DE" sz="3800" dirty="0" smtClean="0"/>
              <a:t> </a:t>
            </a:r>
            <a:r>
              <a:rPr lang="de-DE" sz="3800" dirty="0" err="1" smtClean="0"/>
              <a:t>of</a:t>
            </a:r>
            <a:r>
              <a:rPr lang="de-DE" sz="3800" dirty="0" smtClean="0"/>
              <a:t> Floating Point Numbers</a:t>
            </a:r>
            <a:endParaRPr lang="de-DE" sz="3800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800" b="1" dirty="0" err="1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de-DE" sz="2800" b="1" dirty="0" smtClean="0">
                <a:solidFill>
                  <a:srgbClr val="7F0055"/>
                </a:solidFill>
                <a:latin typeface="Consolas"/>
              </a:rPr>
              <a:t>: </a:t>
            </a:r>
            <a:r>
              <a:rPr lang="de-DE" sz="2800" dirty="0" smtClean="0"/>
              <a:t>Floating Point </a:t>
            </a:r>
            <a:r>
              <a:rPr lang="de-DE" sz="2800" dirty="0" err="1" smtClean="0"/>
              <a:t>according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IEEE </a:t>
            </a:r>
            <a:r>
              <a:rPr lang="de-DE" sz="2800" dirty="0"/>
              <a:t>754-Standard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/>
              <a:t>32 Bit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2800" b="1" dirty="0" smtClean="0">
              <a:solidFill>
                <a:srgbClr val="7F0055"/>
              </a:solidFill>
              <a:latin typeface="Consola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800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2800" b="1" dirty="0">
                <a:solidFill>
                  <a:srgbClr val="7F0055"/>
                </a:solidFill>
                <a:latin typeface="Consolas"/>
              </a:rPr>
              <a:t>: </a:t>
            </a:r>
            <a:r>
              <a:rPr lang="de-DE" sz="2800" dirty="0"/>
              <a:t>Fließkommazahl nach IEEE 754-Standard mit 64 Bit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1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 err="1" smtClean="0"/>
              <a:t>Fraction</a:t>
            </a:r>
            <a:r>
              <a:rPr lang="de-DE" sz="1800" dirty="0" smtClean="0"/>
              <a:t> </a:t>
            </a:r>
            <a:r>
              <a:rPr lang="de-DE" sz="1800" dirty="0"/>
              <a:t>= </a:t>
            </a:r>
            <a:r>
              <a:rPr lang="de-DE" sz="1800" dirty="0" err="1" smtClean="0"/>
              <a:t>binary</a:t>
            </a:r>
            <a:r>
              <a:rPr lang="de-DE" sz="1800" dirty="0" smtClean="0"/>
              <a:t> </a:t>
            </a:r>
            <a:r>
              <a:rPr lang="de-DE" sz="1800" dirty="0" err="1" smtClean="0"/>
              <a:t>coded</a:t>
            </a:r>
            <a:r>
              <a:rPr lang="de-DE" sz="1800" dirty="0" smtClean="0"/>
              <a:t> </a:t>
            </a:r>
            <a:r>
              <a:rPr lang="de-DE" sz="1800" dirty="0" err="1" smtClean="0"/>
              <a:t>posive</a:t>
            </a:r>
            <a:r>
              <a:rPr lang="de-DE" sz="1800" dirty="0" smtClean="0"/>
              <a:t> </a:t>
            </a:r>
            <a:r>
              <a:rPr lang="de-DE" sz="1800" dirty="0" err="1" smtClean="0"/>
              <a:t>natural</a:t>
            </a:r>
            <a:r>
              <a:rPr lang="de-DE" sz="1800" dirty="0" smtClean="0"/>
              <a:t> </a:t>
            </a:r>
            <a:r>
              <a:rPr lang="de-DE" sz="1800" dirty="0" err="1" smtClean="0"/>
              <a:t>number</a:t>
            </a:r>
            <a:endParaRPr lang="de-DE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/>
              <a:t>Exponent = </a:t>
            </a:r>
            <a:r>
              <a:rPr lang="de-DE" sz="1800" dirty="0" err="1"/>
              <a:t>binary</a:t>
            </a:r>
            <a:r>
              <a:rPr lang="de-DE" sz="1800" dirty="0"/>
              <a:t> </a:t>
            </a:r>
            <a:r>
              <a:rPr lang="de-DE" sz="1800" dirty="0" err="1"/>
              <a:t>coded</a:t>
            </a:r>
            <a:r>
              <a:rPr lang="de-DE" sz="1800" dirty="0"/>
              <a:t> </a:t>
            </a:r>
            <a:r>
              <a:rPr lang="de-DE" sz="1800" dirty="0" err="1"/>
              <a:t>posive</a:t>
            </a:r>
            <a:r>
              <a:rPr lang="de-DE" sz="1800" dirty="0"/>
              <a:t> </a:t>
            </a:r>
            <a:r>
              <a:rPr lang="de-DE" sz="1800" dirty="0" err="1"/>
              <a:t>natural</a:t>
            </a:r>
            <a:r>
              <a:rPr lang="de-DE" sz="1800" dirty="0"/>
              <a:t> </a:t>
            </a:r>
            <a:r>
              <a:rPr lang="de-DE" sz="1800" dirty="0" err="1"/>
              <a:t>number</a:t>
            </a:r>
            <a:endParaRPr lang="de-DE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 err="1" smtClean="0"/>
              <a:t>Number</a:t>
            </a:r>
            <a:r>
              <a:rPr lang="de-DE" sz="1800" dirty="0" smtClean="0"/>
              <a:t> </a:t>
            </a:r>
            <a:r>
              <a:rPr lang="de-DE" sz="1800" dirty="0"/>
              <a:t>x = </a:t>
            </a:r>
            <a:r>
              <a:rPr lang="de-DE" sz="1800" dirty="0" err="1" smtClean="0"/>
              <a:t>Fraction</a:t>
            </a:r>
            <a:r>
              <a:rPr lang="de-DE" sz="1800" dirty="0" smtClean="0"/>
              <a:t> </a:t>
            </a:r>
            <a:r>
              <a:rPr lang="de-DE" sz="1800" dirty="0"/>
              <a:t>* 10^2^Exponent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BCBFA-4B4C-474C-B869-AAB92B7720BD}" type="slidenum">
              <a:rPr lang="de-DE"/>
              <a:pPr>
                <a:defRPr/>
              </a:pPr>
              <a:t>12</a:t>
            </a:fld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528"/>
              </p:ext>
            </p:extLst>
          </p:nvPr>
        </p:nvGraphicFramePr>
        <p:xfrm>
          <a:off x="2501453" y="2638499"/>
          <a:ext cx="20828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93650"/>
              </p:ext>
            </p:extLst>
          </p:nvPr>
        </p:nvGraphicFramePr>
        <p:xfrm>
          <a:off x="6676578" y="2638499"/>
          <a:ext cx="20828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Gerade Verbindung mit Pfeil 8"/>
          <p:cNvCxnSpPr/>
          <p:nvPr/>
        </p:nvCxnSpPr>
        <p:spPr>
          <a:xfrm flipV="1">
            <a:off x="2574478" y="3070299"/>
            <a:ext cx="0" cy="2873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04" name="Textfeld 9"/>
          <p:cNvSpPr txBox="1">
            <a:spLocks noChangeArrowheads="1"/>
          </p:cNvSpPr>
          <p:nvPr/>
        </p:nvSpPr>
        <p:spPr bwMode="auto">
          <a:xfrm>
            <a:off x="2036315" y="3368749"/>
            <a:ext cx="574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Sign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3687315" y="3081413"/>
            <a:ext cx="0" cy="28733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06" name="Textfeld 12"/>
          <p:cNvSpPr txBox="1">
            <a:spLocks noChangeArrowheads="1"/>
          </p:cNvSpPr>
          <p:nvPr/>
        </p:nvSpPr>
        <p:spPr bwMode="auto">
          <a:xfrm>
            <a:off x="3149154" y="3379863"/>
            <a:ext cx="1552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50"/>
                </a:solidFill>
                <a:latin typeface="Calibri" pitchFamily="34" charset="0"/>
              </a:rPr>
              <a:t>Exponent 8 Bit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7182990" y="3060775"/>
            <a:ext cx="0" cy="2889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644828" y="3360813"/>
            <a:ext cx="15424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Fraction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23 Bit</a:t>
            </a: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8334"/>
              </p:ext>
            </p:extLst>
          </p:nvPr>
        </p:nvGraphicFramePr>
        <p:xfrm>
          <a:off x="4590603" y="2638499"/>
          <a:ext cx="20828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66998"/>
              </p:ext>
            </p:extLst>
          </p:nvPr>
        </p:nvGraphicFramePr>
        <p:xfrm>
          <a:off x="8765728" y="2636912"/>
          <a:ext cx="20828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75663"/>
              </p:ext>
            </p:extLst>
          </p:nvPr>
        </p:nvGraphicFramePr>
        <p:xfrm>
          <a:off x="2527852" y="4297859"/>
          <a:ext cx="249936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Gerade Verbindung mit Pfeil 18"/>
          <p:cNvCxnSpPr/>
          <p:nvPr/>
        </p:nvCxnSpPr>
        <p:spPr>
          <a:xfrm flipV="1">
            <a:off x="2600877" y="4729660"/>
            <a:ext cx="0" cy="2889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86" name="Textfeld 19"/>
          <p:cNvSpPr txBox="1">
            <a:spLocks noChangeArrowheads="1"/>
          </p:cNvSpPr>
          <p:nvPr/>
        </p:nvSpPr>
        <p:spPr bwMode="auto">
          <a:xfrm>
            <a:off x="2062714" y="5029696"/>
            <a:ext cx="574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Sign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3713714" y="4740772"/>
            <a:ext cx="0" cy="28892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88" name="Textfeld 21"/>
          <p:cNvSpPr txBox="1">
            <a:spLocks noChangeArrowheads="1"/>
          </p:cNvSpPr>
          <p:nvPr/>
        </p:nvSpPr>
        <p:spPr bwMode="auto">
          <a:xfrm>
            <a:off x="3175552" y="5040809"/>
            <a:ext cx="16684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50"/>
                </a:solidFill>
                <a:latin typeface="Calibri" pitchFamily="34" charset="0"/>
              </a:rPr>
              <a:t>Exponent 11 Bit</a:t>
            </a:r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83346"/>
              </p:ext>
            </p:extLst>
          </p:nvPr>
        </p:nvGraphicFramePr>
        <p:xfrm>
          <a:off x="5040865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63172"/>
              </p:ext>
            </p:extLst>
          </p:nvPr>
        </p:nvGraphicFramePr>
        <p:xfrm>
          <a:off x="5969553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11240"/>
              </p:ext>
            </p:extLst>
          </p:nvPr>
        </p:nvGraphicFramePr>
        <p:xfrm>
          <a:off x="6898240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55692"/>
              </p:ext>
            </p:extLst>
          </p:nvPr>
        </p:nvGraphicFramePr>
        <p:xfrm>
          <a:off x="7815815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02316"/>
              </p:ext>
            </p:extLst>
          </p:nvPr>
        </p:nvGraphicFramePr>
        <p:xfrm>
          <a:off x="8744503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2852"/>
              </p:ext>
            </p:extLst>
          </p:nvPr>
        </p:nvGraphicFramePr>
        <p:xfrm>
          <a:off x="9671602" y="4293096"/>
          <a:ext cx="168814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V="1">
            <a:off x="7247489" y="4718547"/>
            <a:ext cx="0" cy="2889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09327" y="5018584"/>
            <a:ext cx="15424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Fraction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52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00F9A-28F2-4FE4-97CA-7780882D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D1DB41-D734-4D3E-9514-485D160A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4FDB8E-D23D-481D-AED7-C83BA89C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81" y="2276872"/>
            <a:ext cx="8882238" cy="20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Primitive </a:t>
            </a:r>
            <a:r>
              <a:rPr lang="de-DE" dirty="0" smtClean="0"/>
              <a:t>Data </a:t>
            </a:r>
            <a:r>
              <a:rPr lang="de-DE" dirty="0" err="1"/>
              <a:t>T</a:t>
            </a:r>
            <a:r>
              <a:rPr lang="de-DE" dirty="0" err="1" smtClean="0"/>
              <a:t>ypes</a:t>
            </a:r>
            <a:r>
              <a:rPr lang="de-DE" dirty="0" smtClean="0"/>
              <a:t> </a:t>
            </a:r>
            <a:r>
              <a:rPr lang="de-DE" dirty="0"/>
              <a:t>II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93957193"/>
              </p:ext>
            </p:extLst>
          </p:nvPr>
        </p:nvGraphicFramePr>
        <p:xfrm>
          <a:off x="1631950" y="2133600"/>
          <a:ext cx="10513272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Length</a:t>
                      </a:r>
                      <a:r>
                        <a:rPr lang="de-DE" dirty="0" smtClean="0"/>
                        <a:t> in Bytes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Range</a:t>
                      </a: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char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16-Bit Unicode </a:t>
                      </a:r>
                      <a:r>
                        <a:rPr lang="de-DE" dirty="0" err="1" smtClean="0"/>
                        <a:t>Character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('\u0000' … '\</a:t>
                      </a:r>
                      <a:r>
                        <a:rPr lang="de-DE" dirty="0" err="1"/>
                        <a:t>uffff</a:t>
                      </a:r>
                      <a:r>
                        <a:rPr lang="de-DE" dirty="0"/>
                        <a:t>')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1A462-30CF-4851-8453-E6727864EA5F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1919289" y="2946424"/>
            <a:ext cx="85693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Characters</a:t>
            </a:r>
            <a:r>
              <a:rPr lang="de-DE" sz="2000" dirty="0" smtClean="0">
                <a:latin typeface="Calibri" pitchFamily="34" charset="0"/>
              </a:rPr>
              <a:t>:</a:t>
            </a:r>
            <a:endParaRPr lang="de-DE" sz="2000" dirty="0">
              <a:latin typeface="Calibri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All </a:t>
            </a:r>
            <a:r>
              <a:rPr lang="de-DE" sz="2000" dirty="0" err="1" smtClean="0">
                <a:latin typeface="Calibri" pitchFamily="34" charset="0"/>
              </a:rPr>
              <a:t>characters</a:t>
            </a:r>
            <a:r>
              <a:rPr lang="de-DE" sz="2000" dirty="0" smtClean="0">
                <a:latin typeface="Calibri" pitchFamily="34" charset="0"/>
              </a:rPr>
              <a:t> on </a:t>
            </a:r>
            <a:r>
              <a:rPr lang="de-DE" sz="2000" dirty="0" err="1" smtClean="0">
                <a:latin typeface="Calibri" pitchFamily="34" charset="0"/>
              </a:rPr>
              <a:t>the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keyboard</a:t>
            </a:r>
            <a:endParaRPr lang="de-DE" sz="2000" dirty="0" smtClean="0">
              <a:latin typeface="Calibri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National </a:t>
            </a:r>
            <a:r>
              <a:rPr lang="de-DE" sz="2000" dirty="0" err="1" smtClean="0">
                <a:latin typeface="Calibri" pitchFamily="34" charset="0"/>
              </a:rPr>
              <a:t>special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characters</a:t>
            </a:r>
            <a:r>
              <a:rPr lang="de-DE" sz="2000" dirty="0" smtClean="0">
                <a:latin typeface="Calibri" pitchFamily="34" charset="0"/>
              </a:rPr>
              <a:t> (</a:t>
            </a:r>
            <a:r>
              <a:rPr lang="de-DE" sz="2000" dirty="0">
                <a:latin typeface="Calibri" pitchFamily="34" charset="0"/>
              </a:rPr>
              <a:t>'ä', 'ß', </a:t>
            </a:r>
            <a:r>
              <a:rPr lang="de-DE" sz="2000" dirty="0" smtClean="0">
                <a:latin typeface="Calibri" pitchFamily="34" charset="0"/>
              </a:rPr>
              <a:t>'ê‚…)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Characters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of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other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languages</a:t>
            </a:r>
            <a:r>
              <a:rPr lang="de-DE" sz="2000" dirty="0" smtClean="0">
                <a:latin typeface="Calibri" pitchFamily="34" charset="0"/>
              </a:rPr>
              <a:t> (e.g., k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Zeichen </a:t>
            </a:r>
            <a:r>
              <a:rPr lang="de-DE" sz="2000" dirty="0">
                <a:latin typeface="Calibri" pitchFamily="34" charset="0"/>
              </a:rPr>
              <a:t>aus anderen Sprachen (z.B., </a:t>
            </a:r>
            <a:r>
              <a:rPr lang="de-DE" sz="2000" dirty="0" err="1" smtClean="0">
                <a:latin typeface="Calibri" pitchFamily="34" charset="0"/>
              </a:rPr>
              <a:t>Cyrillic</a:t>
            </a:r>
            <a:r>
              <a:rPr lang="de-DE" sz="2000" dirty="0" smtClean="0">
                <a:latin typeface="Calibri" pitchFamily="34" charset="0"/>
              </a:rPr>
              <a:t>)</a:t>
            </a:r>
            <a:endParaRPr lang="de-DE" sz="2000" dirty="0">
              <a:latin typeface="Calibri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000" dirty="0">
                <a:latin typeface="Calibri" pitchFamily="34" charset="0"/>
              </a:rPr>
              <a:t>In Java </a:t>
            </a:r>
            <a:r>
              <a:rPr lang="de-DE" sz="2000" dirty="0" err="1" smtClean="0">
                <a:latin typeface="Calibri" pitchFamily="34" charset="0"/>
              </a:rPr>
              <a:t>labeled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with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>
                <a:latin typeface="Calibri" pitchFamily="34" charset="0"/>
              </a:rPr>
              <a:t>„' </a:t>
            </a:r>
            <a:r>
              <a:rPr lang="de-DE" sz="2000" dirty="0" smtClean="0">
                <a:latin typeface="+mn-lt"/>
              </a:rPr>
              <a:t>“</a:t>
            </a:r>
            <a:endParaRPr lang="de-DE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Internal </a:t>
            </a:r>
            <a:r>
              <a:rPr lang="de-DE" sz="2000" dirty="0" err="1" smtClean="0">
                <a:latin typeface="Calibri" pitchFamily="34" charset="0"/>
              </a:rPr>
              <a:t>Representation</a:t>
            </a:r>
            <a:r>
              <a:rPr lang="de-DE" sz="2000" dirty="0" smtClean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4-digit </a:t>
            </a:r>
            <a:r>
              <a:rPr lang="de-DE" sz="2000" dirty="0" err="1" smtClean="0">
                <a:latin typeface="Calibri" pitchFamily="34" charset="0"/>
              </a:rPr>
              <a:t>number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hexadecimal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value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represent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characteres</a:t>
            </a:r>
            <a:r>
              <a:rPr lang="de-DE" sz="2000" dirty="0" smtClean="0">
                <a:latin typeface="Calibri" pitchFamily="34" charset="0"/>
              </a:rPr>
              <a:t> (</a:t>
            </a:r>
            <a:r>
              <a:rPr lang="de-DE" sz="2000" dirty="0">
                <a:latin typeface="Calibri" pitchFamily="34" charset="0"/>
              </a:rPr>
              <a:t>'a' = '\u0061')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Complete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tabel</a:t>
            </a:r>
            <a:r>
              <a:rPr lang="de-DE" sz="2000" dirty="0" smtClean="0">
                <a:latin typeface="Calibri" pitchFamily="34" charset="0"/>
              </a:rPr>
              <a:t>(s) </a:t>
            </a:r>
            <a:r>
              <a:rPr lang="de-DE" sz="2000" dirty="0">
                <a:latin typeface="Calibri" pitchFamily="34" charset="0"/>
                <a:hlinkClick r:id="rId3"/>
              </a:rPr>
              <a:t>http://www.unicode.org/</a:t>
            </a:r>
            <a:endParaRPr lang="de-DE" sz="2000" dirty="0">
              <a:latin typeface="Calibri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000" dirty="0">
                <a:latin typeface="Calibri" pitchFamily="34" charset="0"/>
              </a:rPr>
              <a:t>\u </a:t>
            </a:r>
            <a:r>
              <a:rPr lang="de-DE" sz="2000" dirty="0" err="1" smtClean="0">
                <a:latin typeface="Calibri" pitchFamily="34" charset="0"/>
              </a:rPr>
              <a:t>lets</a:t>
            </a:r>
            <a:r>
              <a:rPr lang="de-DE" sz="2000" dirty="0" smtClean="0">
                <a:latin typeface="Calibri" pitchFamily="34" charset="0"/>
              </a:rPr>
              <a:t> Java </a:t>
            </a:r>
            <a:r>
              <a:rPr lang="de-DE" sz="2000" dirty="0" err="1" smtClean="0">
                <a:latin typeface="Calibri" pitchFamily="34" charset="0"/>
              </a:rPr>
              <a:t>know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that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it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is</a:t>
            </a:r>
            <a:r>
              <a:rPr lang="de-DE" sz="2000" dirty="0" smtClean="0">
                <a:latin typeface="Calibri" pitchFamily="34" charset="0"/>
              </a:rPr>
              <a:t> a </a:t>
            </a:r>
            <a:r>
              <a:rPr lang="de-DE" sz="2000" dirty="0" err="1" smtClean="0">
                <a:latin typeface="Calibri" pitchFamily="34" charset="0"/>
              </a:rPr>
              <a:t>unicode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character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Primitive Datentypen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: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: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/>
              <a:t> </a:t>
            </a:r>
            <a:r>
              <a:rPr lang="de-DE" dirty="0"/>
              <a:t>oder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de-DE" dirty="0"/>
          </a:p>
          <a:p>
            <a:r>
              <a:rPr lang="de-DE" dirty="0" err="1" smtClean="0"/>
              <a:t>Convention</a:t>
            </a:r>
            <a:r>
              <a:rPr lang="de-DE" dirty="0" smtClean="0"/>
              <a:t>: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letter</a:t>
            </a:r>
            <a:r>
              <a:rPr lang="de-DE" dirty="0" smtClean="0"/>
              <a:t>,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capital</a:t>
            </a:r>
            <a:r>
              <a:rPr lang="de-DE" dirty="0" smtClean="0"/>
              <a:t> </a:t>
            </a:r>
            <a:r>
              <a:rPr lang="de-DE" dirty="0" err="1" smtClean="0"/>
              <a:t>letter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natural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: </a:t>
            </a:r>
            <a:r>
              <a:rPr lang="de-DE" dirty="0" err="1" smtClean="0"/>
              <a:t>array</a:t>
            </a:r>
            <a:r>
              <a:rPr lang="de-DE" dirty="0" err="1"/>
              <a:t>s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D9335-6CF8-4B1C-AC4E-CE58A46F2146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3287713" y="4005264"/>
            <a:ext cx="4572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vorname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Ort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wohnort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8674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434548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Behavior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in Java:</a:t>
            </a:r>
          </a:p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Methods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8675" name="Picture 7" descr="java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6763" y="2763838"/>
            <a:ext cx="3344862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4398C-CDEC-4A86-983B-B26F3F471862}" type="slidenum">
              <a:rPr lang="de-DE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/>
              <a:t>in Java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D12B4-763C-4F2F-9855-37BFE9C5EF68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668463" y="2420566"/>
            <a:ext cx="2843212" cy="1108075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>
                <a:latin typeface="+mn-lt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>
                <a:latin typeface="+mn-lt"/>
                <a:cs typeface="+mn-cs"/>
              </a:rPr>
              <a:t>  </a:t>
            </a:r>
            <a:r>
              <a:rPr lang="de-DE" sz="2200" dirty="0" err="1" smtClean="0">
                <a:solidFill>
                  <a:srgbClr val="FF0000"/>
                </a:solidFill>
                <a:latin typeface="+mn-lt"/>
                <a:cs typeface="+mn-cs"/>
              </a:rPr>
              <a:t>Method</a:t>
            </a:r>
            <a:r>
              <a:rPr lang="de-DE" sz="2200" dirty="0" smtClean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de-DE" sz="2200" dirty="0" err="1" smtClean="0">
                <a:solidFill>
                  <a:srgbClr val="FF0000"/>
                </a:solidFill>
                <a:latin typeface="+mn-lt"/>
                <a:cs typeface="+mn-cs"/>
              </a:rPr>
              <a:t>body</a:t>
            </a:r>
            <a:endParaRPr lang="de-DE" sz="2200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>
                <a:latin typeface="+mn-lt"/>
                <a:cs typeface="+mn-cs"/>
              </a:rPr>
              <a:t>}</a:t>
            </a:r>
          </a:p>
        </p:txBody>
      </p:sp>
      <p:pic>
        <p:nvPicPr>
          <p:cNvPr id="4098" name="Picture 2" descr="C:\Users\siegmunn\AppData\Local\Microsoft\Windows\Temporary Internet Files\Content.IE5\GDBVIYJY\MC90043252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4006" y="6130400"/>
            <a:ext cx="35083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8616280" y="5982763"/>
            <a:ext cx="2881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referred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functions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8917" name="Rechteck 4"/>
          <p:cNvSpPr>
            <a:spLocks noChangeArrowheads="1"/>
          </p:cNvSpPr>
          <p:nvPr/>
        </p:nvSpPr>
        <p:spPr bwMode="auto">
          <a:xfrm>
            <a:off x="1631951" y="2060204"/>
            <a:ext cx="17380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 err="1" smtClean="0">
                <a:solidFill>
                  <a:srgbClr val="FF0000"/>
                </a:solidFill>
                <a:latin typeface="Calibri" pitchFamily="34" charset="0"/>
              </a:rPr>
              <a:t>Method</a:t>
            </a:r>
            <a:r>
              <a:rPr lang="de-DE" sz="22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sz="2200" dirty="0" err="1" smtClean="0">
                <a:solidFill>
                  <a:srgbClr val="FF0000"/>
                </a:solidFill>
                <a:latin typeface="Calibri" pitchFamily="34" charset="0"/>
              </a:rPr>
              <a:t>head</a:t>
            </a:r>
            <a:endParaRPr lang="de-DE" sz="2200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16063" y="4006479"/>
            <a:ext cx="17380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 err="1">
                <a:solidFill>
                  <a:srgbClr val="FF0000"/>
                </a:solidFill>
                <a:latin typeface="Calibri" pitchFamily="34" charset="0"/>
              </a:rPr>
              <a:t>Method</a:t>
            </a:r>
            <a:r>
              <a:rPr lang="de-DE" sz="2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sz="2200" dirty="0" err="1">
                <a:solidFill>
                  <a:srgbClr val="FF0000"/>
                </a:solidFill>
                <a:latin typeface="Calibri" pitchFamily="34" charset="0"/>
              </a:rPr>
              <a:t>head</a:t>
            </a:r>
            <a:endParaRPr lang="de-DE" sz="2200" dirty="0">
              <a:latin typeface="Calibri" pitchFamily="34" charset="0"/>
            </a:endParaRP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5254626" y="4006479"/>
            <a:ext cx="431175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 err="1" smtClean="0">
                <a:solidFill>
                  <a:srgbClr val="FF0000"/>
                </a:solidFill>
                <a:latin typeface="Calibri" pitchFamily="34" charset="0"/>
              </a:rPr>
              <a:t>ReturnType</a:t>
            </a:r>
            <a:r>
              <a:rPr lang="de-DE" sz="2200" dirty="0" smtClean="0">
                <a:solidFill>
                  <a:srgbClr val="FF0000"/>
                </a:solidFill>
                <a:latin typeface="Calibri" pitchFamily="34" charset="0"/>
              </a:rPr>
              <a:t>   Name([</a:t>
            </a:r>
            <a:r>
              <a:rPr lang="de-DE" sz="2200" dirty="0">
                <a:solidFill>
                  <a:srgbClr val="FF0000"/>
                </a:solidFill>
                <a:latin typeface="Calibri" pitchFamily="34" charset="0"/>
              </a:rPr>
              <a:t>Parameter,…])</a:t>
            </a:r>
            <a:r>
              <a:rPr lang="de-DE" sz="2200" dirty="0">
                <a:latin typeface="Calibri" pitchFamily="34" charset="0"/>
              </a:rPr>
              <a:t> </a:t>
            </a: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524001" y="5589216"/>
            <a:ext cx="189667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/>
              <a:t> </a:t>
            </a:r>
            <a:r>
              <a:rPr lang="de-DE" sz="2200" dirty="0" err="1">
                <a:solidFill>
                  <a:srgbClr val="FF0000"/>
                </a:solidFill>
              </a:rPr>
              <a:t>Method</a:t>
            </a:r>
            <a:r>
              <a:rPr lang="de-DE" sz="2200" dirty="0">
                <a:solidFill>
                  <a:srgbClr val="FF0000"/>
                </a:solidFill>
              </a:rPr>
              <a:t> </a:t>
            </a:r>
            <a:r>
              <a:rPr lang="de-DE" sz="2200" dirty="0" err="1">
                <a:solidFill>
                  <a:srgbClr val="FF0000"/>
                </a:solidFill>
              </a:rPr>
              <a:t>body</a:t>
            </a:r>
            <a:endParaRPr lang="de-DE" sz="2200" dirty="0">
              <a:latin typeface="Calibri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313442" y="5589067"/>
            <a:ext cx="2736647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 smtClean="0">
                <a:solidFill>
                  <a:srgbClr val="FF0000"/>
                </a:solidFill>
                <a:latin typeface="+mn-lt"/>
                <a:cs typeface="+mn-cs"/>
              </a:rPr>
              <a:t>Sub </a:t>
            </a:r>
            <a:r>
              <a:rPr lang="de-DE" sz="2200" dirty="0" err="1" smtClean="0">
                <a:solidFill>
                  <a:srgbClr val="FF0000"/>
                </a:solidFill>
                <a:latin typeface="+mn-lt"/>
                <a:cs typeface="+mn-cs"/>
              </a:rPr>
              <a:t>program</a:t>
            </a:r>
            <a:r>
              <a:rPr lang="de-DE" sz="2200" dirty="0" smtClean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endParaRPr lang="de-DE" sz="2200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>
                <a:solidFill>
                  <a:srgbClr val="FF0000"/>
                </a:solidFill>
                <a:highlight>
                  <a:srgbClr val="E8F2FE"/>
                </a:highlight>
              </a:rPr>
              <a:t>[</a:t>
            </a:r>
            <a:r>
              <a:rPr lang="de-DE" sz="2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  <a:cs typeface="+mn-cs"/>
              </a:rPr>
              <a:t>return</a:t>
            </a:r>
            <a:r>
              <a:rPr lang="de-DE" sz="22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  <a:cs typeface="+mn-cs"/>
              </a:rPr>
              <a:t> </a:t>
            </a:r>
            <a:r>
              <a:rPr lang="de-DE" sz="2200" dirty="0" err="1" smtClean="0">
                <a:solidFill>
                  <a:srgbClr val="FF0000"/>
                </a:solidFill>
                <a:latin typeface="+mn-lt"/>
                <a:cs typeface="+mn-cs"/>
              </a:rPr>
              <a:t>expression</a:t>
            </a:r>
            <a:r>
              <a:rPr lang="de-DE" sz="2200" dirty="0" smtClean="0">
                <a:solidFill>
                  <a:srgbClr val="FF0000"/>
                </a:solidFill>
                <a:latin typeface="+mn-lt"/>
                <a:cs typeface="+mn-cs"/>
              </a:rPr>
              <a:t>];</a:t>
            </a:r>
            <a:endParaRPr lang="de-DE" sz="2200" dirty="0">
              <a:latin typeface="+mn-lt"/>
              <a:cs typeface="+mn-cs"/>
            </a:endParaRPr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8292704" y="3768354"/>
            <a:ext cx="390525" cy="15843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auto">
          <a:xfrm>
            <a:off x="7248129" y="4725616"/>
            <a:ext cx="32303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 smtClean="0">
                <a:solidFill>
                  <a:srgbClr val="FF0000"/>
                </a:solidFill>
                <a:latin typeface="Calibri" pitchFamily="34" charset="0"/>
              </a:rPr>
              <a:t>Type </a:t>
            </a:r>
            <a:r>
              <a:rPr lang="de-DE" sz="2200" dirty="0">
                <a:solidFill>
                  <a:srgbClr val="FF0000"/>
                </a:solidFill>
                <a:latin typeface="Calibri" pitchFamily="34" charset="0"/>
              </a:rPr>
              <a:t>Name, </a:t>
            </a:r>
            <a:r>
              <a:rPr lang="de-DE" sz="2200" dirty="0" smtClean="0">
                <a:solidFill>
                  <a:srgbClr val="FF0000"/>
                </a:solidFill>
                <a:latin typeface="Calibri" pitchFamily="34" charset="0"/>
              </a:rPr>
              <a:t>Type </a:t>
            </a:r>
            <a:r>
              <a:rPr lang="de-DE" sz="2200" dirty="0">
                <a:solidFill>
                  <a:srgbClr val="FF0000"/>
                </a:solidFill>
                <a:latin typeface="Calibri" pitchFamily="34" charset="0"/>
              </a:rPr>
              <a:t>Name, …</a:t>
            </a:r>
            <a:endParaRPr lang="de-DE" sz="2200" dirty="0">
              <a:latin typeface="Calibri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403975" y="2545979"/>
            <a:ext cx="2376488" cy="7572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6403976" y="2187204"/>
            <a:ext cx="1152525" cy="358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Name</a:t>
            </a:r>
          </a:p>
        </p:txBody>
      </p:sp>
      <p:sp>
        <p:nvSpPr>
          <p:cNvPr id="21" name="Rechteck 20"/>
          <p:cNvSpPr/>
          <p:nvPr/>
        </p:nvSpPr>
        <p:spPr>
          <a:xfrm>
            <a:off x="7564439" y="2184028"/>
            <a:ext cx="1216025" cy="360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(Input)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243514" y="2931741"/>
            <a:ext cx="1150937" cy="360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Output</a:t>
            </a:r>
            <a:endParaRPr lang="de-DE" dirty="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4353340" y="4220914"/>
            <a:ext cx="4603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440239" y="5808290"/>
            <a:ext cx="4603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819775" y="3303216"/>
            <a:ext cx="0" cy="703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7464425" y="2544390"/>
            <a:ext cx="0" cy="146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8472488" y="2544390"/>
            <a:ext cx="0" cy="146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3" grpId="0" animBg="1"/>
      <p:bldP spid="17" grpId="0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encapsulated</a:t>
            </a:r>
            <a:r>
              <a:rPr lang="de-DE" dirty="0" smtClean="0"/>
              <a:t> in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Goal: Split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in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sz="15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>
                <a:solidFill>
                  <a:srgbClr val="FF0000"/>
                </a:solidFill>
              </a:rPr>
              <a:t>Expressions</a:t>
            </a:r>
            <a:r>
              <a:rPr lang="de-DE" dirty="0" smtClean="0">
                <a:solidFill>
                  <a:srgbClr val="FF0000"/>
                </a:solidFill>
              </a:rPr>
              <a:t>: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/</a:t>
            </a:r>
            <a:r>
              <a:rPr lang="de-DE" dirty="0" err="1" smtClean="0"/>
              <a:t>Operations</a:t>
            </a:r>
            <a:r>
              <a:rPr lang="de-DE" dirty="0" smtClean="0"/>
              <a:t>/</a:t>
            </a:r>
            <a:r>
              <a:rPr lang="de-DE" dirty="0" err="1" smtClean="0"/>
              <a:t>Assignments</a:t>
            </a:r>
            <a:r>
              <a:rPr lang="de-DE" dirty="0" smtClean="0"/>
              <a:t> via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>
                <a:solidFill>
                  <a:srgbClr val="FF0000"/>
                </a:solidFill>
              </a:rPr>
              <a:t>Creating</a:t>
            </a:r>
            <a:r>
              <a:rPr lang="de-DE" dirty="0" smtClean="0">
                <a:solidFill>
                  <a:srgbClr val="FF0000"/>
                </a:solidFill>
              </a:rPr>
              <a:t> (i.e., </a:t>
            </a:r>
            <a:r>
              <a:rPr lang="de-DE" dirty="0" err="1">
                <a:solidFill>
                  <a:srgbClr val="FF0000"/>
                </a:solidFill>
              </a:rPr>
              <a:t>i</a:t>
            </a:r>
            <a:r>
              <a:rPr lang="de-DE" dirty="0" err="1" smtClean="0">
                <a:solidFill>
                  <a:srgbClr val="FF0000"/>
                </a:solidFill>
              </a:rPr>
              <a:t>nstantiating</a:t>
            </a:r>
            <a:r>
              <a:rPr lang="de-DE" dirty="0" smtClean="0">
                <a:solidFill>
                  <a:srgbClr val="FF0000"/>
                </a:solidFill>
              </a:rPr>
              <a:t>) an </a:t>
            </a:r>
            <a:r>
              <a:rPr lang="de-DE" dirty="0" err="1" smtClean="0">
                <a:solidFill>
                  <a:srgbClr val="FF0000"/>
                </a:solidFill>
              </a:rPr>
              <a:t>object</a:t>
            </a:r>
            <a:r>
              <a:rPr lang="de-DE" dirty="0" smtClean="0"/>
              <a:t>: </a:t>
            </a: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>
                <a:solidFill>
                  <a:srgbClr val="FF0000"/>
                </a:solidFill>
              </a:rPr>
              <a:t>Method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calls</a:t>
            </a:r>
            <a:r>
              <a:rPr lang="de-DE" dirty="0" smtClean="0"/>
              <a:t>: </a:t>
            </a:r>
            <a:r>
              <a:rPr lang="de-DE" dirty="0" err="1" smtClean="0"/>
              <a:t>Activating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18686-C589-4883-A6DB-BA3D105D10EF}" type="slidenum">
              <a:rPr lang="de-DE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3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86087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Expressions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and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Operators 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in Java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F4D26-03F5-432C-A843-F70CB1B2939B}" type="slidenum">
              <a:rPr lang="de-DE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0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Bring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laptops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excercise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0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Expressions</a:t>
            </a:r>
            <a:endParaRPr lang="de-DE" dirty="0"/>
          </a:p>
        </p:txBody>
      </p:sp>
      <p:sp>
        <p:nvSpPr>
          <p:cNvPr id="450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Constants </a:t>
            </a:r>
            <a:r>
              <a:rPr lang="de-DE" dirty="0" err="1" smtClean="0"/>
              <a:t>and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combined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endParaRPr lang="de-DE" dirty="0" smtClean="0"/>
          </a:p>
          <a:p>
            <a:pPr lvl="1"/>
            <a:r>
              <a:rPr lang="de-DE" dirty="0" smtClean="0"/>
              <a:t>Logical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boolean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err="1" smtClean="0"/>
              <a:t>Assignments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variables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constants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9E23-0C03-4882-9491-E917587D0DA9}" type="slidenum">
              <a:rPr lang="de-DE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8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Arithmetic</a:t>
            </a:r>
            <a:r>
              <a:rPr lang="de-DE" dirty="0" smtClean="0"/>
              <a:t> Operators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1631950" y="2133600"/>
          <a:ext cx="10512951" cy="39968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2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484">
                <a:tc>
                  <a:txBody>
                    <a:bodyPr/>
                    <a:lstStyle/>
                    <a:p>
                      <a:r>
                        <a:rPr lang="de-DE" dirty="0"/>
                        <a:t># </a:t>
                      </a:r>
                      <a:r>
                        <a:rPr lang="de-DE" dirty="0" smtClean="0"/>
                        <a:t>Operators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Operation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Example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unary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 - 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int</a:t>
                      </a:r>
                      <a:r>
                        <a:rPr lang="de-DE" dirty="0"/>
                        <a:t> i =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-5; 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 r = +5; </a:t>
                      </a:r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 -- </a:t>
                      </a:r>
                      <a:r>
                        <a:rPr lang="de-DE" dirty="0" smtClean="0"/>
                        <a:t>(at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same time </a:t>
                      </a:r>
                      <a:r>
                        <a:rPr lang="de-DE" dirty="0" err="1" smtClean="0"/>
                        <a:t>computation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assignment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dirty="0"/>
                        <a:t> i = 5; i++; //</a:t>
                      </a:r>
                      <a:r>
                        <a:rPr lang="de-DE" baseline="0" dirty="0"/>
                        <a:t> i == 6 </a:t>
                      </a:r>
                    </a:p>
                    <a:p>
                      <a:r>
                        <a:rPr lang="de-DE" baseline="0" dirty="0"/>
                        <a:t>++i; // i == 7</a:t>
                      </a:r>
                    </a:p>
                    <a:p>
                      <a:r>
                        <a:rPr lang="de-DE" baseline="0" dirty="0"/>
                        <a:t>--i; // i == 6</a:t>
                      </a:r>
                    </a:p>
                    <a:p>
                      <a:r>
                        <a:rPr lang="de-DE" baseline="0" dirty="0"/>
                        <a:t>i--; // i == 5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dirty="0"/>
                        <a:t> i = 1; i = ~i</a:t>
                      </a:r>
                      <a:r>
                        <a:rPr lang="de-DE" baseline="0" dirty="0"/>
                        <a:t> + 1</a:t>
                      </a:r>
                      <a:r>
                        <a:rPr lang="de-DE" dirty="0"/>
                        <a:t>; // ~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one‘s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complement</a:t>
                      </a:r>
                      <a:r>
                        <a:rPr lang="de-DE" dirty="0" smtClean="0"/>
                        <a:t>: </a:t>
                      </a:r>
                      <a:r>
                        <a:rPr lang="de-DE" dirty="0"/>
                        <a:t>i == -1</a:t>
                      </a:r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binary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 / % + </a:t>
                      </a:r>
                      <a:r>
                        <a:rPr lang="de-DE" baseline="0" dirty="0"/>
                        <a:t>– 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Arithmetic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Operations</a:t>
                      </a:r>
                      <a:r>
                        <a:rPr lang="de-DE" baseline="0" dirty="0"/>
                        <a:t/>
                      </a:r>
                      <a:br>
                        <a:rPr lang="de-DE" baseline="0" dirty="0"/>
                      </a:br>
                      <a:r>
                        <a:rPr lang="de-DE" baseline="0" dirty="0"/>
                        <a:t>(% == </a:t>
                      </a:r>
                      <a:r>
                        <a:rPr lang="de-DE" baseline="0" dirty="0" err="1"/>
                        <a:t>modulo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baseline="0" dirty="0" err="1" smtClean="0">
                          <a:sym typeface="Wingdings" panose="05000000000000000000" pitchFamily="2" charset="2"/>
                        </a:rPr>
                        <a:t>remainder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aseline="0" dirty="0" err="1" smtClean="0"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 a </a:t>
                      </a:r>
                      <a:r>
                        <a:rPr lang="de-DE" baseline="0" dirty="0" err="1" smtClean="0">
                          <a:sym typeface="Wingdings" panose="05000000000000000000" pitchFamily="2" charset="2"/>
                        </a:rPr>
                        <a:t>division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&lt;&lt;   &gt;&gt;    &gt;&gt;&gt;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dirty="0"/>
                        <a:t> k = 2 &lt;&lt; 3; //</a:t>
                      </a:r>
                      <a:r>
                        <a:rPr lang="de-DE" baseline="0" dirty="0"/>
                        <a:t> k == 16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&amp; ^ |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baseline="0" dirty="0"/>
                        <a:t> k = 2 &amp; 1; // k == 0</a:t>
                      </a:r>
                    </a:p>
                    <a:p>
                      <a:r>
                        <a:rPr lang="de-DE" baseline="0" dirty="0"/>
                        <a:t>k = 2|1; // k == 3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9B58C-D6E5-42F2-A3AE-E6A00FDCD769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47140" name="Textfeld 5"/>
          <p:cNvSpPr txBox="1">
            <a:spLocks noChangeArrowheads="1"/>
          </p:cNvSpPr>
          <p:nvPr/>
        </p:nvSpPr>
        <p:spPr bwMode="auto">
          <a:xfrm>
            <a:off x="1631504" y="6130484"/>
            <a:ext cx="53719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err="1" smtClean="0">
                <a:latin typeface="Calibri" pitchFamily="34" charset="0"/>
              </a:rPr>
              <a:t>Arithmetic</a:t>
            </a:r>
            <a:r>
              <a:rPr lang="de-DE" sz="2000" dirty="0" smtClean="0">
                <a:latin typeface="Calibri" pitchFamily="34" charset="0"/>
              </a:rPr>
              <a:t> Operators </a:t>
            </a:r>
            <a:r>
              <a:rPr lang="de-DE" sz="2000" dirty="0" err="1" smtClean="0">
                <a:latin typeface="Calibri" pitchFamily="34" charset="0"/>
              </a:rPr>
              <a:t>are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left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associative</a:t>
            </a:r>
            <a:r>
              <a:rPr lang="de-DE" sz="2000" dirty="0" smtClean="0">
                <a:latin typeface="Calibri" pitchFamily="34" charset="0"/>
              </a:rPr>
              <a:t>:</a:t>
            </a:r>
            <a:endParaRPr lang="de-DE" sz="2000" dirty="0">
              <a:latin typeface="Calibri" pitchFamily="34" charset="0"/>
            </a:endParaRPr>
          </a:p>
          <a:p>
            <a:r>
              <a:rPr lang="de-DE" sz="2000" dirty="0">
                <a:latin typeface="Calibri" pitchFamily="34" charset="0"/>
              </a:rPr>
              <a:t>1 / 2 / 4 == (1 / 2) / 4 == 0.125  </a:t>
            </a:r>
            <a:r>
              <a:rPr lang="de-DE" sz="2000" dirty="0" smtClean="0">
                <a:latin typeface="Calibri" pitchFamily="34" charset="0"/>
              </a:rPr>
              <a:t>but  </a:t>
            </a:r>
            <a:r>
              <a:rPr lang="de-DE" sz="2000" dirty="0">
                <a:latin typeface="Calibri" pitchFamily="34" charset="0"/>
              </a:rPr>
              <a:t>1 / (2 / 4) == 2</a:t>
            </a:r>
          </a:p>
        </p:txBody>
      </p:sp>
    </p:spTree>
    <p:extLst>
      <p:ext uri="{BB962C8B-B14F-4D97-AF65-F5344CB8AC3E}">
        <p14:creationId xmlns:p14="http://schemas.microsoft.com/office/powerpoint/2010/main" val="14762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858D6-1465-4419-B319-CC77CF44DD79}" type="slidenum">
              <a:rPr lang="de-DE"/>
              <a:pPr>
                <a:defRPr/>
              </a:pPr>
              <a:t>22</a:t>
            </a:fld>
            <a:endParaRPr lang="de-DE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/>
          </p:nvPr>
        </p:nvGraphicFramePr>
        <p:xfrm>
          <a:off x="1631504" y="2054175"/>
          <a:ext cx="8939659" cy="3317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2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# </a:t>
                      </a:r>
                      <a:r>
                        <a:rPr lang="de-DE" dirty="0" smtClean="0"/>
                        <a:t>Operators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Operations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Example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unary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! (NOT)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boolean</a:t>
                      </a:r>
                      <a:r>
                        <a:rPr lang="de-DE" baseline="0" dirty="0"/>
                        <a:t> a = </a:t>
                      </a:r>
                      <a:r>
                        <a:rPr lang="de-DE" baseline="0" dirty="0" err="1"/>
                        <a:t>false</a:t>
                      </a:r>
                      <a:r>
                        <a:rPr lang="de-DE" baseline="0" dirty="0"/>
                        <a:t>; a = !a; // a == </a:t>
                      </a:r>
                      <a:r>
                        <a:rPr lang="de-DE" baseline="0" dirty="0" err="1"/>
                        <a:t>true</a:t>
                      </a:r>
                      <a:r>
                        <a:rPr lang="de-DE" baseline="0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binary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&amp;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a =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false</a:t>
                      </a:r>
                      <a:r>
                        <a:rPr lang="de-DE" dirty="0"/>
                        <a:t>; //</a:t>
                      </a:r>
                      <a:r>
                        <a:rPr lang="de-DE" baseline="0" dirty="0"/>
                        <a:t> a == </a:t>
                      </a:r>
                      <a:r>
                        <a:rPr lang="de-DE" baseline="0" dirty="0" err="1"/>
                        <a:t>false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^ (XOR)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a =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^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;</a:t>
                      </a:r>
                      <a:r>
                        <a:rPr lang="de-DE" baseline="0" dirty="0"/>
                        <a:t> // a == </a:t>
                      </a:r>
                      <a:r>
                        <a:rPr lang="de-DE" baseline="0" dirty="0" err="1"/>
                        <a:t>false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|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a =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| </a:t>
                      </a:r>
                      <a:r>
                        <a:rPr lang="de-DE" dirty="0" err="1"/>
                        <a:t>false</a:t>
                      </a:r>
                      <a:r>
                        <a:rPr lang="de-DE" dirty="0"/>
                        <a:t>;</a:t>
                      </a:r>
                      <a:r>
                        <a:rPr lang="de-DE" baseline="0" dirty="0"/>
                        <a:t> // a == </a:t>
                      </a:r>
                      <a:r>
                        <a:rPr lang="de-DE" baseline="0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&amp;&amp;   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Lazy</a:t>
                      </a:r>
                      <a:r>
                        <a:rPr lang="de-DE" baseline="0" dirty="0" smtClean="0"/>
                        <a:t> Evaluation: In </a:t>
                      </a:r>
                      <a:r>
                        <a:rPr lang="de-DE" baseline="0" dirty="0" err="1" smtClean="0"/>
                        <a:t>case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first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argument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sufficient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second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argument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not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. </a:t>
                      </a:r>
                    </a:p>
                    <a:p>
                      <a:r>
                        <a:rPr lang="de-DE" baseline="0" dirty="0" err="1" smtClean="0"/>
                        <a:t>Useful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when</a:t>
                      </a:r>
                      <a:r>
                        <a:rPr lang="de-DE" baseline="0" dirty="0" smtClean="0"/>
                        <a:t>: </a:t>
                      </a:r>
                      <a:r>
                        <a:rPr lang="de-DE" baseline="0" dirty="0"/>
                        <a:t>(x != 0) &amp;&amp; (10 / x &gt; 1)</a:t>
                      </a:r>
                    </a:p>
                    <a:p>
                      <a:r>
                        <a:rPr lang="de-DE" baseline="0" dirty="0" err="1" smtClean="0"/>
                        <a:t>If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enitre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expression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would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x was 0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 smtClean="0"/>
                        <a:t>division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zero</a:t>
                      </a:r>
                      <a:r>
                        <a:rPr lang="de-DE" baseline="0" dirty="0" smtClean="0"/>
                        <a:t>! 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baseline="0" dirty="0" err="1" smtClean="0"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!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184" name="Textfeld 4"/>
          <p:cNvSpPr txBox="1">
            <a:spLocks noChangeArrowheads="1"/>
          </p:cNvSpPr>
          <p:nvPr/>
        </p:nvSpPr>
        <p:spPr bwMode="auto">
          <a:xfrm>
            <a:off x="1623991" y="5644097"/>
            <a:ext cx="73379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Logical </a:t>
            </a:r>
            <a:r>
              <a:rPr lang="de-DE" sz="2000" dirty="0" err="1" smtClean="0">
                <a:latin typeface="Calibri" pitchFamily="34" charset="0"/>
              </a:rPr>
              <a:t>operators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are</a:t>
            </a:r>
            <a:r>
              <a:rPr lang="de-DE" sz="2000" dirty="0" smtClean="0">
                <a:latin typeface="Calibri" pitchFamily="34" charset="0"/>
              </a:rPr>
              <a:t> also follow </a:t>
            </a:r>
            <a:r>
              <a:rPr lang="de-DE" sz="2000" dirty="0" err="1" smtClean="0">
                <a:latin typeface="Calibri" pitchFamily="34" charset="0"/>
              </a:rPr>
              <a:t>left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assocization</a:t>
            </a:r>
            <a:r>
              <a:rPr lang="de-DE" sz="2000" dirty="0" smtClean="0">
                <a:latin typeface="Calibri" pitchFamily="34" charset="0"/>
              </a:rPr>
              <a:t>:</a:t>
            </a:r>
            <a:endParaRPr lang="de-DE" sz="2000" dirty="0">
              <a:latin typeface="Calibri" pitchFamily="34" charset="0"/>
            </a:endParaRPr>
          </a:p>
          <a:p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&amp;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</a:t>
            </a:r>
            <a:r>
              <a:rPr lang="de-DE" sz="2000" dirty="0">
                <a:latin typeface="Calibri" pitchFamily="34" charset="0"/>
              </a:rPr>
              <a:t>|| </a:t>
            </a:r>
            <a:r>
              <a:rPr lang="de-DE" sz="2000" dirty="0" err="1">
                <a:latin typeface="Calibri" pitchFamily="34" charset="0"/>
              </a:rPr>
              <a:t>true</a:t>
            </a:r>
            <a:r>
              <a:rPr lang="de-DE" sz="2000" dirty="0">
                <a:latin typeface="Calibri" pitchFamily="34" charset="0"/>
              </a:rPr>
              <a:t> == 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(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&amp;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) </a:t>
            </a:r>
            <a:r>
              <a:rPr lang="de-DE" sz="2000" dirty="0">
                <a:latin typeface="Calibri" pitchFamily="34" charset="0"/>
              </a:rPr>
              <a:t>|| </a:t>
            </a:r>
            <a:r>
              <a:rPr lang="de-DE" sz="2000" dirty="0" err="1">
                <a:latin typeface="Calibri" pitchFamily="34" charset="0"/>
              </a:rPr>
              <a:t>true</a:t>
            </a:r>
            <a:r>
              <a:rPr lang="de-DE" sz="2000" dirty="0">
                <a:latin typeface="Calibri" pitchFamily="34" charset="0"/>
              </a:rPr>
              <a:t> ==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latin typeface="Calibri" pitchFamily="34" charset="0"/>
              </a:rPr>
              <a:t> || </a:t>
            </a:r>
            <a:r>
              <a:rPr lang="de-DE" sz="2000" dirty="0" err="1">
                <a:latin typeface="Calibri" pitchFamily="34" charset="0"/>
              </a:rPr>
              <a:t>true</a:t>
            </a:r>
            <a:r>
              <a:rPr lang="de-DE" sz="2000" dirty="0">
                <a:latin typeface="Calibri" pitchFamily="34" charset="0"/>
              </a:rPr>
              <a:t> == </a:t>
            </a:r>
            <a:r>
              <a:rPr lang="de-DE" sz="2000" dirty="0" err="1">
                <a:latin typeface="Calibri" pitchFamily="34" charset="0"/>
              </a:rPr>
              <a:t>true</a:t>
            </a:r>
            <a:r>
              <a:rPr lang="de-DE" sz="2000" dirty="0">
                <a:latin typeface="Calibri" pitchFamily="34" charset="0"/>
              </a:rPr>
              <a:t> </a:t>
            </a:r>
          </a:p>
          <a:p>
            <a:r>
              <a:rPr lang="de-DE" sz="2000" dirty="0" smtClean="0">
                <a:latin typeface="Calibri" pitchFamily="34" charset="0"/>
              </a:rPr>
              <a:t>but   </a:t>
            </a:r>
            <a:r>
              <a:rPr lang="de-DE" sz="2000" dirty="0" err="1">
                <a:latin typeface="Calibri" pitchFamily="34" charset="0"/>
              </a:rPr>
              <a:t>false</a:t>
            </a:r>
            <a:r>
              <a:rPr lang="de-DE" sz="2000" dirty="0">
                <a:latin typeface="Calibri" pitchFamily="34" charset="0"/>
              </a:rPr>
              <a:t> &amp; 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(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||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true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) </a:t>
            </a:r>
            <a:r>
              <a:rPr lang="de-DE" sz="2000" dirty="0">
                <a:latin typeface="Calibri" pitchFamily="34" charset="0"/>
              </a:rPr>
              <a:t>== </a:t>
            </a:r>
            <a:r>
              <a:rPr lang="de-DE" sz="2000" dirty="0" err="1">
                <a:latin typeface="Calibri" pitchFamily="34" charset="0"/>
              </a:rPr>
              <a:t>false</a:t>
            </a:r>
            <a:r>
              <a:rPr lang="de-DE" sz="2000" dirty="0">
                <a:latin typeface="Calibri" pitchFamily="34" charset="0"/>
              </a:rPr>
              <a:t> &amp;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true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</a:t>
            </a:r>
            <a:r>
              <a:rPr lang="de-DE" sz="2000" dirty="0">
                <a:latin typeface="Calibri" pitchFamily="34" charset="0"/>
              </a:rPr>
              <a:t>== </a:t>
            </a:r>
            <a:r>
              <a:rPr lang="de-DE" sz="2000" dirty="0" err="1">
                <a:latin typeface="Calibri" pitchFamily="34" charset="0"/>
              </a:rPr>
              <a:t>false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637112" y="6639707"/>
            <a:ext cx="5112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Overview: </a:t>
            </a:r>
            <a:r>
              <a:rPr lang="en-US" sz="1000" dirty="0"/>
              <a:t>https://docs.oracle.com/javase/tutorial/java/nutsandbolts/opsummary.html</a:t>
            </a:r>
          </a:p>
        </p:txBody>
      </p:sp>
    </p:spTree>
    <p:extLst>
      <p:ext uri="{BB962C8B-B14F-4D97-AF65-F5344CB8AC3E}">
        <p14:creationId xmlns:p14="http://schemas.microsoft.com/office/powerpoint/2010/main" val="3142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Relational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assignment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Assignment</a:t>
            </a:r>
            <a:r>
              <a:rPr lang="de-DE" dirty="0" smtClean="0"/>
              <a:t> </a:t>
            </a:r>
            <a:r>
              <a:rPr lang="de-DE" dirty="0" err="1"/>
              <a:t>operators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associative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/>
              <a:t>=   +=   -=   *=   /=  %=  &gt;&gt;=  &lt;&lt;=  &gt;&gt;&gt;=   &amp;=   ^=  |=</a:t>
            </a:r>
          </a:p>
          <a:p>
            <a:pPr lvl="1"/>
            <a:r>
              <a:rPr lang="de-DE" dirty="0" err="1"/>
              <a:t>var</a:t>
            </a:r>
            <a:r>
              <a:rPr lang="de-DE" dirty="0"/>
              <a:t> x </a:t>
            </a:r>
            <a:r>
              <a:rPr lang="de-DE" dirty="0" smtClean="0"/>
              <a:t>[</a:t>
            </a:r>
            <a:r>
              <a:rPr lang="de-DE" dirty="0" err="1" smtClean="0"/>
              <a:t>operation</a:t>
            </a:r>
            <a:r>
              <a:rPr lang="de-DE" dirty="0"/>
              <a:t>]= y  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  </a:t>
            </a:r>
            <a:r>
              <a:rPr lang="de-DE" dirty="0"/>
              <a:t>x = x </a:t>
            </a:r>
            <a:r>
              <a:rPr lang="de-DE" dirty="0" smtClean="0"/>
              <a:t>[</a:t>
            </a:r>
            <a:r>
              <a:rPr lang="de-DE" dirty="0" err="1"/>
              <a:t>o</a:t>
            </a:r>
            <a:r>
              <a:rPr lang="de-DE" dirty="0" err="1" smtClean="0"/>
              <a:t>peration</a:t>
            </a:r>
            <a:r>
              <a:rPr lang="de-DE" dirty="0"/>
              <a:t>] y</a:t>
            </a:r>
          </a:p>
          <a:p>
            <a:r>
              <a:rPr lang="de-DE" dirty="0"/>
              <a:t>Relational </a:t>
            </a:r>
            <a:r>
              <a:rPr lang="de-DE" dirty="0" err="1"/>
              <a:t>operators</a:t>
            </a:r>
            <a:endParaRPr lang="de-DE" dirty="0"/>
          </a:p>
          <a:p>
            <a:pPr lvl="1"/>
            <a:r>
              <a:rPr lang="de-DE" dirty="0"/>
              <a:t>&lt;   &gt;   &gt;=   &lt;=   == !=</a:t>
            </a:r>
          </a:p>
          <a:p>
            <a:pPr lvl="1"/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boolean</a:t>
            </a:r>
            <a:endParaRPr lang="de-DE" dirty="0" smtClean="0"/>
          </a:p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/</a:t>
            </a:r>
            <a:r>
              <a:rPr lang="de-DE" dirty="0" err="1" smtClean="0"/>
              <a:t>assignment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[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] </a:t>
            </a:r>
            <a:r>
              <a:rPr lang="de-DE" dirty="0"/>
              <a:t>? </a:t>
            </a:r>
            <a:r>
              <a:rPr lang="de-DE" dirty="0" smtClean="0"/>
              <a:t>[</a:t>
            </a:r>
            <a:r>
              <a:rPr lang="de-DE" dirty="0" err="1"/>
              <a:t>t</a:t>
            </a:r>
            <a:r>
              <a:rPr lang="de-DE" dirty="0" err="1" smtClean="0"/>
              <a:t>rue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] </a:t>
            </a:r>
            <a:r>
              <a:rPr lang="de-DE" dirty="0"/>
              <a:t>: </a:t>
            </a:r>
            <a:r>
              <a:rPr lang="de-DE" dirty="0" smtClean="0"/>
              <a:t>[</a:t>
            </a:r>
            <a:r>
              <a:rPr lang="de-DE" dirty="0" err="1"/>
              <a:t>f</a:t>
            </a:r>
            <a:r>
              <a:rPr lang="de-DE" dirty="0" err="1" smtClean="0"/>
              <a:t>alse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]</a:t>
            </a:r>
            <a:endParaRPr lang="de-DE" dirty="0"/>
          </a:p>
          <a:p>
            <a:pPr lvl="1"/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/>
              <a:t>= 20;  </a:t>
            </a:r>
            <a:br>
              <a:rPr lang="de-DE" dirty="0"/>
            </a:br>
            <a:r>
              <a:rPr lang="de-DE" dirty="0"/>
              <a:t>String </a:t>
            </a:r>
            <a:r>
              <a:rPr lang="de-DE" dirty="0" err="1"/>
              <a:t>msg</a:t>
            </a:r>
            <a:r>
              <a:rPr lang="de-DE" dirty="0"/>
              <a:t> =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/>
              <a:t>&gt;= 18 ? </a:t>
            </a:r>
            <a:r>
              <a:rPr lang="de-DE" dirty="0" smtClean="0"/>
              <a:t>„Access </a:t>
            </a:r>
            <a:r>
              <a:rPr lang="de-DE" dirty="0" err="1" smtClean="0"/>
              <a:t>granted</a:t>
            </a:r>
            <a:r>
              <a:rPr lang="de-DE" dirty="0" smtClean="0"/>
              <a:t>“ : „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r>
              <a:rPr lang="de-DE" dirty="0" smtClean="0"/>
              <a:t>!";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947AE-8969-4530-8C32-667D988942E9}" type="slidenum">
              <a:rPr lang="de-DE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94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pt-BR" sz="2800" b="1" dirty="0">
                <a:solidFill>
                  <a:srgbClr val="000000"/>
                </a:solidFill>
                <a:latin typeface="Consolas"/>
              </a:rPr>
              <a:t> a = 28, b = 100;</a:t>
            </a:r>
          </a:p>
          <a:p>
            <a:pPr marL="0" indent="0">
              <a:buNone/>
            </a:pPr>
            <a:r>
              <a:rPr lang="pl-PL" sz="2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pl-PL" sz="2800" b="1" dirty="0">
                <a:solidFill>
                  <a:srgbClr val="000000"/>
                </a:solidFill>
                <a:latin typeface="Consolas"/>
              </a:rPr>
              <a:t> c = a + b;</a:t>
            </a:r>
            <a:endParaRPr lang="de-DE" sz="2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b="1" dirty="0">
                <a:solidFill>
                  <a:srgbClr val="3F7F5F"/>
                </a:solidFill>
                <a:latin typeface="Consolas"/>
              </a:rPr>
              <a:t>//c = -128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d = a + b;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3F7F5F"/>
                </a:solidFill>
                <a:latin typeface="Consolas"/>
              </a:rPr>
              <a:t>//d = 128;</a:t>
            </a:r>
          </a:p>
          <a:p>
            <a:pPr marL="0" indent="0">
              <a:buNone/>
            </a:pPr>
            <a:endParaRPr lang="en-US" sz="2800" dirty="0">
              <a:latin typeface="Consolas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e = d&lt;&lt;1;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256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e &gt;&gt;= 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128</a:t>
            </a:r>
          </a:p>
          <a:p>
            <a:pPr marL="0" indent="0">
              <a:buNone/>
            </a:pPr>
            <a:endParaRPr lang="en-US" sz="2800" dirty="0"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e *= -1;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-128</a:t>
            </a:r>
          </a:p>
          <a:p>
            <a:pPr marL="0" indent="0">
              <a:buNone/>
            </a:pPr>
            <a:endParaRPr lang="en-US" sz="2800" dirty="0"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e &gt;&gt;= 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-64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e &gt;&gt;&gt;= 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</a:t>
            </a:r>
            <a:r>
              <a:rPr lang="en-US" sz="2800" i="1" dirty="0" smtClean="0">
                <a:solidFill>
                  <a:srgbClr val="3F7F5F"/>
                </a:solidFill>
                <a:latin typeface="Consolas"/>
              </a:rPr>
              <a:t>2147483616</a:t>
            </a:r>
          </a:p>
          <a:p>
            <a:pPr marL="0" indent="0">
              <a:buNone/>
            </a:pPr>
            <a:endParaRPr lang="en-US" sz="2800" i="1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>
              <a:latin typeface="Consolas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D46EF-AF9C-4D36-A006-D34C50688B53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5869632" y="2132856"/>
            <a:ext cx="3610744" cy="419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f = 010; 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F7F5F"/>
                </a:solidFill>
                <a:latin typeface="Consolas"/>
              </a:rPr>
              <a:t>// f = 8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g = 15;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g = (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f|g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F7F5F"/>
                </a:solidFill>
                <a:latin typeface="Consolas"/>
              </a:rPr>
              <a:t>// g = 15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f = (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f&amp;g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F7F5F"/>
                </a:solidFill>
                <a:latin typeface="Consolas"/>
              </a:rPr>
              <a:t>// f =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f++;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F7F5F"/>
                </a:solidFill>
                <a:latin typeface="Consolas"/>
              </a:rPr>
              <a:t>// f = 9</a:t>
            </a:r>
          </a:p>
        </p:txBody>
      </p:sp>
    </p:spTree>
    <p:extLst>
      <p:ext uri="{BB962C8B-B14F-4D97-AF65-F5344CB8AC3E}">
        <p14:creationId xmlns:p14="http://schemas.microsoft.com/office/powerpoint/2010/main" val="9047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Comments on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Increment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assignment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same time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Operators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overloaded</a:t>
            </a:r>
            <a:r>
              <a:rPr lang="de-DE" dirty="0" smtClean="0"/>
              <a:t>, i.e.,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1DF2EC-F5B5-41F0-A115-61D11A0A50E0}" type="slidenum">
              <a:rPr lang="de-DE"/>
              <a:pPr>
                <a:defRPr/>
              </a:pPr>
              <a:t>25</a:t>
            </a:fld>
            <a:endParaRPr lang="de-DE"/>
          </a:p>
        </p:txBody>
      </p:sp>
      <p:pic>
        <p:nvPicPr>
          <p:cNvPr id="53251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28138" y="620713"/>
            <a:ext cx="14398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Rechteck 5"/>
          <p:cNvSpPr>
            <a:spLocks noChangeArrowheads="1"/>
          </p:cNvSpPr>
          <p:nvPr/>
        </p:nvSpPr>
        <p:spPr bwMode="auto">
          <a:xfrm>
            <a:off x="1991544" y="2621648"/>
            <a:ext cx="70389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num1 = 2;</a:t>
            </a:r>
          </a:p>
          <a:p>
            <a:r>
              <a:rPr lang="pt-BR" sz="1200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itchFamily="49" charset="0"/>
              </a:rPr>
              <a:t> num2 = ++num1; </a:t>
            </a:r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//num1 == num2 == 3; num = num1 + 1;</a:t>
            </a: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//num2 = [Operation] num1; </a:t>
            </a:r>
            <a:r>
              <a:rPr lang="pt-BR" sz="1200" dirty="0" smtClean="0">
                <a:solidFill>
                  <a:srgbClr val="3F7F5F"/>
                </a:solidFill>
                <a:latin typeface="Consolas" pitchFamily="49" charset="0"/>
              </a:rPr>
              <a:t>short for:</a:t>
            </a:r>
            <a:endParaRPr lang="pt-BR" sz="12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	num1 = num1 [Operation] 1;</a:t>
            </a: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	num2 = num1;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num1 = 2;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num2 = ++num1 * 3;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?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//num2 = num1[Operation];</a:t>
            </a: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	</a:t>
            </a:r>
            <a:r>
              <a:rPr lang="pt-BR" sz="1200" dirty="0" smtClean="0">
                <a:solidFill>
                  <a:srgbClr val="3F7F5F"/>
                </a:solidFill>
                <a:latin typeface="Consolas" pitchFamily="49" charset="0"/>
              </a:rPr>
              <a:t>short for num2 </a:t>
            </a:r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= num1;</a:t>
            </a: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	num1 = num1 [Operation] 1;</a:t>
            </a:r>
            <a:endParaRPr lang="de-DE" sz="1200" dirty="0">
              <a:latin typeface="Calibri" pitchFamily="34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num1 = 2;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num2 = num1++ * 3;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?</a:t>
            </a:r>
          </a:p>
          <a:p>
            <a:endParaRPr lang="de-DE" sz="1200" dirty="0">
              <a:latin typeface="Consolas" pitchFamily="49" charset="0"/>
            </a:endParaRPr>
          </a:p>
        </p:txBody>
      </p:sp>
      <p:sp>
        <p:nvSpPr>
          <p:cNvPr id="53253" name="Rechteck 7"/>
          <p:cNvSpPr>
            <a:spLocks noChangeArrowheads="1"/>
          </p:cNvSpPr>
          <p:nvPr/>
        </p:nvSpPr>
        <p:spPr bwMode="auto">
          <a:xfrm>
            <a:off x="3359150" y="5951240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String s =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"Hi"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there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//s == "Hi </a:t>
            </a:r>
            <a:r>
              <a:rPr lang="de-DE" dirty="0" err="1">
                <a:solidFill>
                  <a:srgbClr val="3F7F5F"/>
                </a:solidFill>
                <a:latin typeface="Consolas" pitchFamily="49" charset="0"/>
              </a:rPr>
              <a:t>there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!"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Binding </a:t>
            </a:r>
            <a:r>
              <a:rPr lang="de-DE" dirty="0" err="1" smtClean="0"/>
              <a:t>Priorities</a:t>
            </a:r>
            <a:r>
              <a:rPr lang="de-DE" dirty="0" smtClean="0"/>
              <a:t> (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Evaluated</a:t>
            </a:r>
            <a:r>
              <a:rPr lang="de-DE" dirty="0" smtClean="0"/>
              <a:t> First?)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assignment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800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b = x + 1 &lt; 10 &amp;&amp; x &gt;= 5;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b 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 (((x + 1) &lt; 10) &amp;&amp; (x &gt;= 5)); 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false with x = 2</a:t>
            </a:r>
            <a:endParaRPr lang="en-US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Unary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 </a:t>
            </a:r>
            <a:r>
              <a:rPr lang="de-DE" dirty="0" err="1" smtClean="0"/>
              <a:t>Multiplication</a:t>
            </a:r>
            <a:r>
              <a:rPr lang="de-DE" dirty="0" smtClean="0"/>
              <a:t>/Division </a:t>
            </a:r>
            <a:r>
              <a:rPr lang="de-DE" dirty="0" err="1" smtClean="0"/>
              <a:t>before</a:t>
            </a:r>
            <a:r>
              <a:rPr lang="de-DE" dirty="0" smtClean="0"/>
              <a:t> Addition/</a:t>
            </a:r>
            <a:r>
              <a:rPr lang="de-DE" dirty="0" err="1" smtClean="0"/>
              <a:t>Subtraction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pt-BR" sz="18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onsolas"/>
              </a:rPr>
              <a:t> r  = -1 * ++x + 3;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1800" dirty="0">
                <a:solidFill>
                  <a:srgbClr val="000000"/>
                </a:solidFill>
                <a:latin typeface="Consolas"/>
              </a:rPr>
              <a:t>r = ((-1) * (++x)) + 3;</a:t>
            </a:r>
            <a:endParaRPr lang="de-DE" sz="1800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Hierarchy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priorties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13 </a:t>
            </a:r>
            <a:r>
              <a:rPr lang="de-DE" dirty="0" err="1" smtClean="0"/>
              <a:t>levels</a:t>
            </a:r>
            <a:r>
              <a:rPr lang="de-DE" dirty="0" smtClean="0"/>
              <a:t>!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Setting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priorities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1800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k = (2 + 4) * 5; </a:t>
            </a:r>
            <a:r>
              <a:rPr lang="de-DE" sz="18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= 30 != 22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readability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7E3F5-2583-4122-8DEC-68451E1000F6}" type="slidenum">
              <a:rPr lang="de-DE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5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Quiz!!!</a:t>
            </a:r>
          </a:p>
        </p:txBody>
      </p:sp>
      <p:sp>
        <p:nvSpPr>
          <p:cNvPr id="9113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err="1" smtClean="0"/>
              <a:t>Arithmetic</a:t>
            </a:r>
            <a:r>
              <a:rPr lang="de-DE" sz="1800" dirty="0" smtClean="0"/>
              <a:t> </a:t>
            </a:r>
            <a:r>
              <a:rPr lang="de-DE" sz="1800" dirty="0" err="1" smtClean="0"/>
              <a:t>expressions</a:t>
            </a:r>
            <a:r>
              <a:rPr lang="de-DE" sz="1800" dirty="0" smtClean="0"/>
              <a:t>: </a:t>
            </a:r>
            <a:r>
              <a:rPr lang="de-DE" sz="1800" dirty="0" err="1" smtClean="0"/>
              <a:t>right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left</a:t>
            </a:r>
            <a:r>
              <a:rPr lang="de-DE" sz="1800" dirty="0" smtClean="0"/>
              <a:t> </a:t>
            </a:r>
            <a:r>
              <a:rPr lang="de-DE" sz="1800" dirty="0" err="1" smtClean="0"/>
              <a:t>associative</a:t>
            </a:r>
            <a:r>
              <a:rPr lang="de-DE" sz="1800" dirty="0" smtClean="0"/>
              <a:t>?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following</a:t>
            </a:r>
            <a:r>
              <a:rPr lang="de-DE" sz="1800" dirty="0" smtClean="0"/>
              <a:t> </a:t>
            </a:r>
            <a:r>
              <a:rPr lang="de-DE" sz="1800" dirty="0" err="1" smtClean="0"/>
              <a:t>signatures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correct</a:t>
            </a:r>
            <a:r>
              <a:rPr lang="de-DE" sz="1800" dirty="0" smtClean="0"/>
              <a:t>?</a:t>
            </a:r>
          </a:p>
          <a:p>
            <a:pPr marL="400050" lvl="1" indent="0">
              <a:buNone/>
            </a:pPr>
            <a:r>
              <a:rPr lang="de-DE" sz="1600" b="1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600" b="1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</a:rPr>
              <a:t>compute</a:t>
            </a:r>
            <a:r>
              <a:rPr lang="de-DE" sz="1600" dirty="0" smtClean="0">
                <a:latin typeface="Consolas" pitchFamily="49" charset="0"/>
              </a:rPr>
              <a:t>(</a:t>
            </a:r>
            <a:r>
              <a:rPr lang="de-DE" sz="16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</a:rPr>
              <a:t> a, </a:t>
            </a:r>
            <a:r>
              <a:rPr lang="de-DE" sz="16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</a:rPr>
              <a:t> b) {…}</a:t>
            </a:r>
            <a:endParaRPr lang="de-DE" sz="16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marL="400050" lvl="1" indent="0">
              <a:buNone/>
            </a:pPr>
            <a:r>
              <a:rPr lang="de-DE" sz="1600" b="1" dirty="0" smtClean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6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increment</a:t>
            </a:r>
            <a:r>
              <a:rPr lang="de-DE" sz="1600" dirty="0">
                <a:latin typeface="Consolas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>
                <a:latin typeface="Consolas" pitchFamily="49" charset="0"/>
              </a:rPr>
              <a:t>) {…}</a:t>
            </a:r>
          </a:p>
          <a:p>
            <a:pPr marL="400050" lvl="1" indent="0">
              <a:buNone/>
            </a:pP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6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delay</a:t>
            </a:r>
            <a:r>
              <a:rPr lang="de-DE" sz="1600" dirty="0">
                <a:latin typeface="Consolas" pitchFamily="49" charset="0"/>
              </a:rPr>
              <a:t>(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600" dirty="0">
                <a:latin typeface="Consolas" pitchFamily="49" charset="0"/>
              </a:rPr>
              <a:t> time) {…}</a:t>
            </a:r>
            <a:endParaRPr lang="de-DE" sz="1600" dirty="0">
              <a:solidFill>
                <a:srgbClr val="7F0055"/>
              </a:solidFill>
              <a:latin typeface="Consolas" pitchFamily="49" charset="0"/>
            </a:endParaRPr>
          </a:p>
          <a:p>
            <a:pPr marL="400050" lvl="1" indent="0">
              <a:buNone/>
            </a:pP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6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isSaturday</a:t>
            </a:r>
            <a:r>
              <a:rPr lang="de-DE" sz="1600" dirty="0">
                <a:latin typeface="Consolas" pitchFamily="49" charset="0"/>
              </a:rPr>
              <a:t>(</a:t>
            </a:r>
            <a:r>
              <a:rPr lang="de-DE" sz="1600" dirty="0" err="1">
                <a:latin typeface="Consolas" pitchFamily="49" charset="0"/>
              </a:rPr>
              <a:t>today</a:t>
            </a:r>
            <a:r>
              <a:rPr lang="de-DE" sz="1600" dirty="0">
                <a:latin typeface="Consolas" pitchFamily="49" charset="0"/>
              </a:rPr>
              <a:t>) {…}</a:t>
            </a:r>
            <a:endParaRPr lang="de-DE" sz="1600" dirty="0">
              <a:solidFill>
                <a:srgbClr val="7F0055"/>
              </a:solidFill>
              <a:latin typeface="Consolas" pitchFamily="49" charset="0"/>
            </a:endParaRPr>
          </a:p>
          <a:p>
            <a:pPr marL="400050" lvl="1" indent="0">
              <a:buNone/>
            </a:pP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sz="16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charForNumber</a:t>
            </a:r>
            <a:r>
              <a:rPr lang="de-DE" sz="1600" dirty="0">
                <a:latin typeface="Consolas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nb</a:t>
            </a:r>
            <a:r>
              <a:rPr lang="de-DE" sz="1600" dirty="0">
                <a:latin typeface="Consolas" pitchFamily="49" charset="0"/>
              </a:rPr>
              <a:t>,) {…}</a:t>
            </a:r>
            <a:br>
              <a:rPr lang="de-DE" sz="1600" dirty="0">
                <a:latin typeface="Consolas" pitchFamily="49" charset="0"/>
              </a:rPr>
            </a:br>
            <a:endParaRPr lang="de-DE" sz="1600" dirty="0"/>
          </a:p>
          <a:p>
            <a:r>
              <a:rPr lang="de-DE" sz="1800" dirty="0" err="1" smtClean="0"/>
              <a:t>What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results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following</a:t>
            </a:r>
            <a:r>
              <a:rPr lang="de-DE" sz="1800" dirty="0" smtClean="0"/>
              <a:t> </a:t>
            </a:r>
            <a:r>
              <a:rPr lang="de-DE" sz="1800" dirty="0" err="1" smtClean="0"/>
              <a:t>computations</a:t>
            </a:r>
            <a:r>
              <a:rPr lang="de-DE" sz="1800" dirty="0" smtClean="0"/>
              <a:t>?</a:t>
            </a:r>
            <a:endParaRPr lang="de-DE" sz="18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6747D-A5CF-4E2D-9FE2-19F194A9EFC3}" type="slidenum">
              <a:rPr lang="de-DE"/>
              <a:pPr>
                <a:defRPr/>
              </a:pPr>
              <a:t>27</a:t>
            </a:fld>
            <a:endParaRPr lang="de-DE"/>
          </a:p>
        </p:txBody>
      </p:sp>
      <p:sp>
        <p:nvSpPr>
          <p:cNvPr id="91139" name="Rechteck 4"/>
          <p:cNvSpPr>
            <a:spLocks noChangeArrowheads="1"/>
          </p:cNvSpPr>
          <p:nvPr/>
        </p:nvSpPr>
        <p:spPr bwMode="auto">
          <a:xfrm>
            <a:off x="1981200" y="5117403"/>
            <a:ext cx="21713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 = 7;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b = 2;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c = 7/2;</a:t>
            </a:r>
          </a:p>
          <a:p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c = ?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140" name="Rechteck 6"/>
          <p:cNvSpPr>
            <a:spLocks noChangeArrowheads="1"/>
          </p:cNvSpPr>
          <p:nvPr/>
        </p:nvSpPr>
        <p:spPr bwMode="auto">
          <a:xfrm>
            <a:off x="4152557" y="5117405"/>
            <a:ext cx="302418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t = -1;</a:t>
            </a:r>
          </a:p>
          <a:p>
            <a:r>
              <a:rPr lang="fr-FR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</a:rPr>
              <a:t> r = -1 * t++ + 3;</a:t>
            </a: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r = ? t = ?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141" name="Rechteck 7"/>
          <p:cNvSpPr>
            <a:spLocks noChangeArrowheads="1"/>
          </p:cNvSpPr>
          <p:nvPr/>
        </p:nvSpPr>
        <p:spPr bwMode="auto">
          <a:xfrm>
            <a:off x="7535864" y="5131196"/>
            <a:ext cx="3024187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k = -1;</a:t>
            </a:r>
          </a:p>
          <a:p>
            <a:r>
              <a:rPr lang="fr-FR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</a:rPr>
              <a:t> l = -1 * ++k + 3;</a:t>
            </a: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 = ? k = ?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uiExpand="1" build="p"/>
      <p:bldP spid="91139" grpId="0"/>
      <p:bldP spid="91140" grpId="0"/>
      <p:bldP spid="911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wissen wir schon?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21375-1F73-41AD-B6F9-5A82AD6B40E5}" type="slidenum">
              <a:rPr lang="de-DE"/>
              <a:pPr>
                <a:defRPr/>
              </a:pPr>
              <a:t>28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cxnSp>
        <p:nvCxnSpPr>
          <p:cNvPr id="7" name="Gerade Verbindung mit Pfeil 6"/>
          <p:cNvCxnSpPr/>
          <p:nvPr/>
        </p:nvCxnSpPr>
        <p:spPr>
          <a:xfrm flipH="1">
            <a:off x="3935413" y="1597025"/>
            <a:ext cx="3600450" cy="103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3889375" y="5219700"/>
            <a:ext cx="3602038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751" y="195738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5914" y="177323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6476" y="1317626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2420938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3141663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7100" y="355441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1363" y="40084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55888" y="41417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7463" y="42497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51200" y="458152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4113" y="5516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63838" y="58054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0013" y="6165850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351584" y="1628800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4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475614" y="183174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5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832960" y="2047144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6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4799856" y="178210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7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391050" y="492886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8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677006" y="5304480"/>
            <a:ext cx="212752" cy="212752"/>
          </a:xfrm>
          <a:prstGeom prst="rect">
            <a:avLst/>
          </a:prstGeom>
          <a:noFill/>
          <a:extLst/>
        </p:spPr>
      </p:pic>
      <p:sp>
        <p:nvSpPr>
          <p:cNvPr id="33" name="Textfeld 32"/>
          <p:cNvSpPr txBox="1">
            <a:spLocks noChangeArrowheads="1"/>
          </p:cNvSpPr>
          <p:nvPr/>
        </p:nvSpPr>
        <p:spPr bwMode="auto">
          <a:xfrm>
            <a:off x="7491413" y="5035550"/>
            <a:ext cx="3266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Data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types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(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primitive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&amp;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complex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7507289" y="1412875"/>
            <a:ext cx="1275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Java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classes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primitive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conist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Primitive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/>
              <a:t>…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memorize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encapsulating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behind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dedicated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, </a:t>
            </a:r>
            <a:r>
              <a:rPr lang="de-DE" dirty="0" err="1"/>
              <a:t>change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variables </a:t>
            </a:r>
            <a:r>
              <a:rPr lang="de-DE" dirty="0" err="1"/>
              <a:t>and</a:t>
            </a:r>
            <a:r>
              <a:rPr lang="de-DE" dirty="0"/>
              <a:t> do </a:t>
            </a:r>
            <a:r>
              <a:rPr lang="de-DE" dirty="0" err="1"/>
              <a:t>computations</a:t>
            </a: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32B9A-F762-4D5A-A123-90C644E3FE20}" type="slidenum">
              <a:rPr lang="de-DE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Java </a:t>
            </a:r>
            <a:r>
              <a:rPr lang="de-DE" dirty="0" err="1" smtClean="0"/>
              <a:t>Structure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Java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Structure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Classes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Objects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/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Behavior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on </a:t>
            </a:r>
            <a:r>
              <a:rPr lang="de-DE" dirty="0" err="1" smtClean="0"/>
              <a:t>data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Components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car</a:t>
            </a:r>
            <a:r>
              <a:rPr lang="de-DE" dirty="0" smtClean="0"/>
              <a:t> vs. </a:t>
            </a:r>
            <a:r>
              <a:rPr lang="de-DE" dirty="0" err="1" smtClean="0"/>
              <a:t>driving</a:t>
            </a:r>
            <a:r>
              <a:rPr lang="de-DE" dirty="0" smtClean="0"/>
              <a:t>, </a:t>
            </a:r>
            <a:r>
              <a:rPr lang="de-DE" dirty="0" err="1" smtClean="0"/>
              <a:t>filling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gas, </a:t>
            </a:r>
            <a:r>
              <a:rPr lang="de-DE" dirty="0" err="1" smtClean="0"/>
              <a:t>scrapping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9CD89-10DF-4AEB-9197-E1C4B9E29FE7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4" name="Geschweifte Klammer rechts 3"/>
          <p:cNvSpPr/>
          <p:nvPr/>
        </p:nvSpPr>
        <p:spPr>
          <a:xfrm rot="19243161">
            <a:off x="8257384" y="1431091"/>
            <a:ext cx="350837" cy="3995819"/>
          </a:xfrm>
          <a:prstGeom prst="rightBrace">
            <a:avLst>
              <a:gd name="adj1" fmla="val 58284"/>
              <a:gd name="adj2" fmla="val 4990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7755368" y="1918644"/>
            <a:ext cx="3927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dirty="0" err="1" smtClean="0">
                <a:solidFill>
                  <a:srgbClr val="FF0000"/>
                </a:solidFill>
                <a:latin typeface="Calibri" pitchFamily="34" charset="0"/>
              </a:rPr>
              <a:t>Object-oriented</a:t>
            </a:r>
            <a:r>
              <a:rPr lang="de-DE" sz="2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latin typeface="Calibri" pitchFamily="34" charset="0"/>
              </a:rPr>
              <a:t>programming</a:t>
            </a:r>
            <a:endParaRPr lang="de-DE" sz="2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9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</a:t>
            </a:r>
            <a:endParaRPr lang="de-DE" dirty="0"/>
          </a:p>
        </p:txBody>
      </p:sp>
      <p:sp>
        <p:nvSpPr>
          <p:cNvPr id="8704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structures</a:t>
            </a:r>
            <a:r>
              <a:rPr lang="de-DE" dirty="0" smtClean="0"/>
              <a:t>: </a:t>
            </a:r>
            <a:r>
              <a:rPr lang="de-DE" dirty="0" err="1" smtClean="0"/>
              <a:t>How</a:t>
            </a:r>
            <a:r>
              <a:rPr lang="de-DE" dirty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I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If-then-else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endParaRPr lang="de-DE" dirty="0"/>
          </a:p>
          <a:p>
            <a:pPr lvl="1"/>
            <a:r>
              <a:rPr lang="de-DE" dirty="0"/>
              <a:t>Switch-Case</a:t>
            </a:r>
          </a:p>
          <a:p>
            <a:pPr lvl="1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endParaRPr lang="de-DE" dirty="0" smtClean="0"/>
          </a:p>
          <a:p>
            <a:pPr lvl="1"/>
            <a:r>
              <a:rPr lang="de-DE" dirty="0" smtClean="0"/>
              <a:t>Loops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37EB3-9467-47FA-BBF6-D03FD791A098}" type="slidenum">
              <a:rPr lang="de-DE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 Time</a:t>
            </a:r>
            <a:endParaRPr lang="de-DE" dirty="0"/>
          </a:p>
        </p:txBody>
      </p:sp>
      <p:sp>
        <p:nvSpPr>
          <p:cNvPr id="65538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(not </a:t>
            </a:r>
            <a:r>
              <a:rPr lang="de-DE" dirty="0" err="1" smtClean="0"/>
              <a:t>classes</a:t>
            </a:r>
            <a:r>
              <a:rPr lang="de-DE" dirty="0" smtClean="0"/>
              <a:t>!)</a:t>
            </a:r>
          </a:p>
          <a:p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?</a:t>
            </a:r>
            <a:endParaRPr lang="de-DE" dirty="0"/>
          </a:p>
          <a:p>
            <a:pPr lvl="1"/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E3BEE-0597-4821-8C65-49D6098DDD7F}" type="slidenum">
              <a:rPr lang="de-DE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/>
              <a:t>G</a:t>
            </a:r>
            <a:r>
              <a:rPr lang="de-DE" dirty="0" smtClean="0"/>
              <a:t>oals</a:t>
            </a:r>
            <a:endParaRPr lang="de-DE" dirty="0"/>
          </a:p>
        </p:txBody>
      </p:sp>
      <p:sp>
        <p:nvSpPr>
          <p:cNvPr id="1945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Java </a:t>
            </a:r>
            <a:r>
              <a:rPr lang="de-DE" dirty="0" err="1" smtClean="0"/>
              <a:t>programs</a:t>
            </a:r>
            <a:r>
              <a:rPr lang="de-DE" dirty="0" smtClean="0"/>
              <a:t> (i.e.,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do)</a:t>
            </a:r>
          </a:p>
          <a:p>
            <a:endParaRPr lang="de-DE" dirty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reusing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fundamental </a:t>
            </a:r>
            <a:r>
              <a:rPr lang="de-DE" dirty="0" err="1" smtClean="0"/>
              <a:t>statements</a:t>
            </a:r>
            <a:r>
              <a:rPr lang="de-DE" dirty="0" smtClean="0"/>
              <a:t> in Java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especially</a:t>
            </a:r>
            <a:r>
              <a:rPr lang="de-DE" dirty="0" smtClean="0"/>
              <a:t>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90BDB-EF94-46B2-B353-53FE46BE606B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2770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88566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Primitive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and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Complex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Data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Types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in Java</a:t>
            </a:r>
          </a:p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	</a:t>
            </a:r>
          </a:p>
        </p:txBody>
      </p:sp>
      <p:pic>
        <p:nvPicPr>
          <p:cNvPr id="32771" name="Picture 7" descr="java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3963" y="3141663"/>
            <a:ext cx="3346450" cy="33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A3AFF-93A6-413B-AB54-8109B2D2BD48}" type="slidenum">
              <a:rPr lang="de-DE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Data </a:t>
            </a:r>
            <a:r>
              <a:rPr lang="de-DE" dirty="0" err="1" smtClean="0"/>
              <a:t>Types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?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dirty="0"/>
              <a:t>	 '1' + '2' =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dirty="0"/>
              <a:t>	  1 + 2    =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dirty="0"/>
              <a:t>	 '1' + 2   =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,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do </a:t>
            </a:r>
            <a:r>
              <a:rPr lang="de-DE" dirty="0" err="1" smtClean="0"/>
              <a:t>with</a:t>
            </a:r>
            <a:r>
              <a:rPr lang="de-DE" dirty="0" smtClean="0"/>
              <a:t>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constants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5C969-9A39-4604-990F-026278C64D43}" type="slidenum">
              <a:rPr lang="de-DE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863752" y="2438391"/>
            <a:ext cx="5207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>
                <a:latin typeface="Calibri" pitchFamily="34" charset="0"/>
              </a:rPr>
              <a:t>99</a:t>
            </a: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3863752" y="3211748"/>
            <a:ext cx="5222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>
                <a:latin typeface="Calibri" pitchFamily="34" charset="0"/>
              </a:rPr>
              <a:t>51</a:t>
            </a: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4016376" y="2866525"/>
            <a:ext cx="352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>
                <a:latin typeface="Calibri" pitchFamily="34" charset="0"/>
              </a:rPr>
              <a:t>3</a:t>
            </a: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2566989" y="3716339"/>
            <a:ext cx="289877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032376" y="4437063"/>
            <a:ext cx="8477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6167438" y="3500438"/>
            <a:ext cx="45005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I do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these</a:t>
            </a:r>
            <a:r>
              <a:rPr lang="de-DE" dirty="0" smtClean="0">
                <a:latin typeface="Calibri" pitchFamily="34" charset="0"/>
              </a:rPr>
              <a:t>?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Print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screen</a:t>
            </a:r>
            <a:r>
              <a:rPr lang="de-DE" dirty="0" smtClean="0">
                <a:latin typeface="Calibri" pitchFamily="34" charset="0"/>
              </a:rPr>
              <a:t>? </a:t>
            </a:r>
            <a:r>
              <a:rPr lang="de-DE" dirty="0" err="1" smtClean="0">
                <a:latin typeface="Calibri" pitchFamily="34" charset="0"/>
              </a:rPr>
              <a:t>Calculate</a:t>
            </a:r>
            <a:r>
              <a:rPr lang="de-DE" dirty="0" smtClean="0">
                <a:latin typeface="Calibri" pitchFamily="34" charset="0"/>
              </a:rPr>
              <a:t>? Combine? Search?</a:t>
            </a:r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dirty="0">
                <a:latin typeface="Calibri" pitchFamily="34" charset="0"/>
              </a:rPr>
              <a:t>+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 smtClean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make</a:t>
            </a:r>
            <a:r>
              <a:rPr lang="de-DE" dirty="0" smtClean="0">
                <a:latin typeface="Calibri" pitchFamily="34" charset="0"/>
              </a:rPr>
              <a:t> sense?</a:t>
            </a:r>
            <a:endParaRPr lang="de-DE" dirty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would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result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/>
              <a:t>in Java I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300BC-A81A-44E2-89AA-07074C55F247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519739" y="1628775"/>
            <a:ext cx="1368425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Data </a:t>
            </a:r>
            <a:r>
              <a:rPr lang="de-DE" dirty="0" err="1" smtClean="0">
                <a:solidFill>
                  <a:schemeClr val="tx1"/>
                </a:solidFill>
              </a:rPr>
              <a:t>types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287713" y="2492375"/>
            <a:ext cx="1655762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Primitive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824788" y="2492375"/>
            <a:ext cx="1655762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Complex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658226" y="3284539"/>
            <a:ext cx="15843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array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58226" y="3654425"/>
            <a:ext cx="15843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class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658226" y="4076701"/>
            <a:ext cx="15843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interface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631951" y="3429000"/>
            <a:ext cx="15843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boolean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454276" y="5516564"/>
            <a:ext cx="15843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int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454276" y="4797425"/>
            <a:ext cx="15843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byte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454276" y="5157789"/>
            <a:ext cx="1584325" cy="287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short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454276" y="5876926"/>
            <a:ext cx="15843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long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454276" y="6237289"/>
            <a:ext cx="1584325" cy="287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char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457951" y="4797425"/>
            <a:ext cx="15843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float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456364" y="5157789"/>
            <a:ext cx="1584325" cy="287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rgbClr val="7F0055"/>
                </a:solidFill>
                <a:latin typeface="Consolas"/>
              </a:rPr>
              <a:t>double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583113" y="3357563"/>
            <a:ext cx="1655762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Numerical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216276" y="4076700"/>
            <a:ext cx="1655763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Integer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591175" y="4076700"/>
            <a:ext cx="1728788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Floating </a:t>
            </a:r>
            <a:r>
              <a:rPr lang="de-DE" dirty="0" err="1" smtClean="0">
                <a:solidFill>
                  <a:schemeClr val="tx1"/>
                </a:solidFill>
              </a:rPr>
              <a:t>point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21"/>
          <p:cNvCxnSpPr>
            <a:stCxn id="4" idx="2"/>
            <a:endCxn id="6" idx="0"/>
          </p:cNvCxnSpPr>
          <p:nvPr/>
        </p:nvCxnSpPr>
        <p:spPr>
          <a:xfrm>
            <a:off x="6203951" y="2060575"/>
            <a:ext cx="2447925" cy="431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5" idx="0"/>
            <a:endCxn id="4" idx="2"/>
          </p:cNvCxnSpPr>
          <p:nvPr/>
        </p:nvCxnSpPr>
        <p:spPr>
          <a:xfrm flipV="1">
            <a:off x="4116388" y="2060575"/>
            <a:ext cx="2087562" cy="431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9" idx="1"/>
            <a:endCxn id="6" idx="2"/>
          </p:cNvCxnSpPr>
          <p:nvPr/>
        </p:nvCxnSpPr>
        <p:spPr>
          <a:xfrm flipH="1" flipV="1">
            <a:off x="8651875" y="2924175"/>
            <a:ext cx="6350" cy="1296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0" idx="0"/>
            <a:endCxn id="5" idx="2"/>
          </p:cNvCxnSpPr>
          <p:nvPr/>
        </p:nvCxnSpPr>
        <p:spPr>
          <a:xfrm flipV="1">
            <a:off x="2424114" y="2924176"/>
            <a:ext cx="1692275" cy="504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8" idx="0"/>
            <a:endCxn id="5" idx="2"/>
          </p:cNvCxnSpPr>
          <p:nvPr/>
        </p:nvCxnSpPr>
        <p:spPr>
          <a:xfrm flipH="1" flipV="1">
            <a:off x="4116388" y="2924175"/>
            <a:ext cx="1293812" cy="433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0" idx="0"/>
            <a:endCxn id="18" idx="2"/>
          </p:cNvCxnSpPr>
          <p:nvPr/>
        </p:nvCxnSpPr>
        <p:spPr>
          <a:xfrm flipH="1" flipV="1">
            <a:off x="5410201" y="3789364"/>
            <a:ext cx="1046163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19" idx="0"/>
            <a:endCxn id="18" idx="2"/>
          </p:cNvCxnSpPr>
          <p:nvPr/>
        </p:nvCxnSpPr>
        <p:spPr>
          <a:xfrm flipV="1">
            <a:off x="4043364" y="3789364"/>
            <a:ext cx="1366837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endCxn id="20" idx="2"/>
          </p:cNvCxnSpPr>
          <p:nvPr/>
        </p:nvCxnSpPr>
        <p:spPr>
          <a:xfrm flipV="1">
            <a:off x="6456363" y="4508501"/>
            <a:ext cx="0" cy="792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endCxn id="19" idx="2"/>
          </p:cNvCxnSpPr>
          <p:nvPr/>
        </p:nvCxnSpPr>
        <p:spPr>
          <a:xfrm flipV="1">
            <a:off x="4043363" y="4508500"/>
            <a:ext cx="0" cy="1873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/>
              <a:t>in Java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8914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r>
              <a:rPr lang="de-DE" b="1" dirty="0"/>
              <a:t>Primitive </a:t>
            </a:r>
            <a:r>
              <a:rPr lang="de-DE" b="1" dirty="0" err="1" smtClean="0"/>
              <a:t>data</a:t>
            </a:r>
            <a:r>
              <a:rPr lang="de-DE" b="1" dirty="0" smtClean="0"/>
              <a:t> </a:t>
            </a:r>
            <a:r>
              <a:rPr lang="de-DE" b="1" dirty="0" err="1" smtClean="0"/>
              <a:t>types</a:t>
            </a:r>
            <a:r>
              <a:rPr lang="de-DE" b="1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fundamental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endParaRPr lang="de-DE" dirty="0"/>
          </a:p>
          <a:p>
            <a:r>
              <a:rPr lang="de-DE" b="1" dirty="0" err="1" smtClean="0"/>
              <a:t>Complex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D5A30-CB02-431B-A064-CFAEC7090E85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151313" y="4724401"/>
            <a:ext cx="45720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2208214" y="5226050"/>
            <a:ext cx="9921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Complex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7824788" y="5226050"/>
            <a:ext cx="10207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Primitive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9" name="Gerade Verbindung mit Pfeil 8"/>
          <p:cNvCxnSpPr>
            <a:stCxn id="6" idx="3"/>
          </p:cNvCxnSpPr>
          <p:nvPr/>
        </p:nvCxnSpPr>
        <p:spPr>
          <a:xfrm flipV="1">
            <a:off x="3200401" y="4941888"/>
            <a:ext cx="1743075" cy="46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</p:cNvCxnSpPr>
          <p:nvPr/>
        </p:nvCxnSpPr>
        <p:spPr>
          <a:xfrm flipV="1">
            <a:off x="3200401" y="5175250"/>
            <a:ext cx="1311275" cy="23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</p:cNvCxnSpPr>
          <p:nvPr/>
        </p:nvCxnSpPr>
        <p:spPr>
          <a:xfrm>
            <a:off x="3200401" y="5410201"/>
            <a:ext cx="131127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3"/>
          </p:cNvCxnSpPr>
          <p:nvPr/>
        </p:nvCxnSpPr>
        <p:spPr>
          <a:xfrm>
            <a:off x="3200401" y="5410200"/>
            <a:ext cx="1311275" cy="611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1"/>
          </p:cNvCxnSpPr>
          <p:nvPr/>
        </p:nvCxnSpPr>
        <p:spPr>
          <a:xfrm flipH="1">
            <a:off x="4872038" y="5410716"/>
            <a:ext cx="2952750" cy="304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Representations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Integers</a:t>
            </a:r>
            <a:endParaRPr lang="de-DE" dirty="0"/>
          </a:p>
        </p:txBody>
      </p:sp>
      <p:sp>
        <p:nvSpPr>
          <p:cNvPr id="45058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r>
              <a:rPr lang="de-DE" dirty="0" smtClean="0"/>
              <a:t>Computer </a:t>
            </a:r>
            <a:r>
              <a:rPr lang="de-DE" dirty="0" err="1" smtClean="0"/>
              <a:t>understands</a:t>
            </a:r>
            <a:r>
              <a:rPr lang="de-DE" dirty="0" smtClean="0"/>
              <a:t>: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endParaRPr lang="de-DE" dirty="0" smtClean="0"/>
          </a:p>
          <a:p>
            <a:r>
              <a:rPr lang="de-DE" dirty="0" smtClean="0"/>
              <a:t>Source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 was 1 </a:t>
            </a:r>
            <a:r>
              <a:rPr lang="de-DE" dirty="0" err="1" smtClean="0"/>
              <a:t>bit</a:t>
            </a:r>
            <a:r>
              <a:rPr lang="de-DE" dirty="0" smtClean="0"/>
              <a:t>: </a:t>
            </a:r>
            <a:r>
              <a:rPr lang="de-DE" dirty="0" err="1" smtClean="0"/>
              <a:t>Either</a:t>
            </a:r>
            <a:r>
              <a:rPr lang="de-DE" dirty="0" smtClean="0"/>
              <a:t> 1 </a:t>
            </a:r>
            <a:r>
              <a:rPr lang="de-DE" dirty="0" err="1" smtClean="0"/>
              <a:t>or</a:t>
            </a:r>
            <a:r>
              <a:rPr lang="de-DE" dirty="0" smtClean="0"/>
              <a:t> 0</a:t>
            </a:r>
            <a:endParaRPr lang="de-DE" dirty="0"/>
          </a:p>
          <a:p>
            <a:r>
              <a:rPr lang="de-DE" dirty="0" smtClean="0"/>
              <a:t>Thus,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binary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3D2A7-9E86-4456-A46F-BF9BE46BFE2C}" type="slidenum">
              <a:rPr lang="de-DE"/>
              <a:pPr>
                <a:defRPr/>
              </a:pPr>
              <a:t>9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72333"/>
              </p:ext>
            </p:extLst>
          </p:nvPr>
        </p:nvGraphicFramePr>
        <p:xfrm>
          <a:off x="3431704" y="4704654"/>
          <a:ext cx="504056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49306"/>
              </p:ext>
            </p:extLst>
          </p:nvPr>
        </p:nvGraphicFramePr>
        <p:xfrm>
          <a:off x="3431704" y="5619054"/>
          <a:ext cx="504056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117" name="Textfeld 7"/>
          <p:cNvSpPr txBox="1">
            <a:spLocks noChangeArrowheads="1"/>
          </p:cNvSpPr>
          <p:nvPr/>
        </p:nvSpPr>
        <p:spPr bwMode="auto">
          <a:xfrm>
            <a:off x="2496668" y="6025454"/>
            <a:ext cx="585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10 =</a:t>
            </a:r>
          </a:p>
        </p:txBody>
      </p:sp>
      <p:sp>
        <p:nvSpPr>
          <p:cNvPr id="45125" name="Textfeld 15"/>
          <p:cNvSpPr txBox="1">
            <a:spLocks noChangeArrowheads="1"/>
          </p:cNvSpPr>
          <p:nvPr/>
        </p:nvSpPr>
        <p:spPr bwMode="auto">
          <a:xfrm>
            <a:off x="2730030" y="6404867"/>
            <a:ext cx="352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 =</a:t>
            </a:r>
          </a:p>
        </p:txBody>
      </p:sp>
      <p:sp>
        <p:nvSpPr>
          <p:cNvPr id="45126" name="Textfeld 16"/>
          <p:cNvSpPr txBox="1">
            <a:spLocks noChangeArrowheads="1"/>
          </p:cNvSpPr>
          <p:nvPr/>
        </p:nvSpPr>
        <p:spPr bwMode="auto">
          <a:xfrm>
            <a:off x="6084417" y="6404867"/>
            <a:ext cx="354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 8</a:t>
            </a:r>
          </a:p>
        </p:txBody>
      </p:sp>
      <p:sp>
        <p:nvSpPr>
          <p:cNvPr id="45127" name="Textfeld 17"/>
          <p:cNvSpPr txBox="1">
            <a:spLocks noChangeArrowheads="1"/>
          </p:cNvSpPr>
          <p:nvPr/>
        </p:nvSpPr>
        <p:spPr bwMode="auto">
          <a:xfrm>
            <a:off x="7356005" y="6404867"/>
            <a:ext cx="354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 2</a:t>
            </a:r>
          </a:p>
        </p:txBody>
      </p:sp>
      <p:sp>
        <p:nvSpPr>
          <p:cNvPr id="45128" name="Textfeld 18"/>
          <p:cNvSpPr txBox="1">
            <a:spLocks noChangeArrowheads="1"/>
          </p:cNvSpPr>
          <p:nvPr/>
        </p:nvSpPr>
        <p:spPr bwMode="auto">
          <a:xfrm>
            <a:off x="6673380" y="6408042"/>
            <a:ext cx="354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 +</a:t>
            </a:r>
          </a:p>
        </p:txBody>
      </p:sp>
      <p:sp>
        <p:nvSpPr>
          <p:cNvPr id="20" name="Geschweifte Klammer rechts 19"/>
          <p:cNvSpPr/>
          <p:nvPr/>
        </p:nvSpPr>
        <p:spPr>
          <a:xfrm rot="16200000">
            <a:off x="5804931" y="2048062"/>
            <a:ext cx="287337" cy="50258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614430" y="3974615"/>
            <a:ext cx="668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alibri" pitchFamily="34" charset="0"/>
              </a:rPr>
              <a:t>8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  <p:bldP spid="45117" grpId="0"/>
      <p:bldP spid="45125" grpId="0"/>
      <p:bldP spid="45126" grpId="0"/>
      <p:bldP spid="45127" grpId="0"/>
      <p:bldP spid="45128" grpId="0"/>
      <p:bldP spid="20" grpId="0" animBg="1"/>
      <p:bldP spid="23" grpId="0"/>
    </p:bld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2475</Words>
  <Application>Microsoft Office PowerPoint</Application>
  <PresentationFormat>Breitbild</PresentationFormat>
  <Paragraphs>610</Paragraphs>
  <Slides>31</Slides>
  <Notes>27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vorlage</vt:lpstr>
      <vt:lpstr>Software Engineering and Programming Basics</vt:lpstr>
      <vt:lpstr>PowerPoint-Präsentation</vt:lpstr>
      <vt:lpstr>Java Structure I</vt:lpstr>
      <vt:lpstr>Learning Goals</vt:lpstr>
      <vt:lpstr>PowerPoint-Präsentation</vt:lpstr>
      <vt:lpstr>Why Data Types?</vt:lpstr>
      <vt:lpstr>Data types in Java I</vt:lpstr>
      <vt:lpstr>Data Types in Java II</vt:lpstr>
      <vt:lpstr>Internal Representations of Integers</vt:lpstr>
      <vt:lpstr>Primitive Data Types I</vt:lpstr>
      <vt:lpstr>Negative Numbers in Binary</vt:lpstr>
      <vt:lpstr>Internal Representation of Floating Point Numbers</vt:lpstr>
      <vt:lpstr>Example</vt:lpstr>
      <vt:lpstr>Primitive Data Types II</vt:lpstr>
      <vt:lpstr>Primitive Datentypen III</vt:lpstr>
      <vt:lpstr>PowerPoint-Präsentation</vt:lpstr>
      <vt:lpstr>Methods in Java</vt:lpstr>
      <vt:lpstr>Content of Methods</vt:lpstr>
      <vt:lpstr>PowerPoint-Präsentation</vt:lpstr>
      <vt:lpstr>Expressions</vt:lpstr>
      <vt:lpstr>Arithmetic Operators</vt:lpstr>
      <vt:lpstr>Logical Operators</vt:lpstr>
      <vt:lpstr>Relational and assignment operators</vt:lpstr>
      <vt:lpstr>Examples</vt:lpstr>
      <vt:lpstr>Comments on Behavior</vt:lpstr>
      <vt:lpstr>Binding Priorities (What is Evaluated First?)</vt:lpstr>
      <vt:lpstr>Quiz!!!</vt:lpstr>
      <vt:lpstr>Was wissen wir schon?</vt:lpstr>
      <vt:lpstr>Learning Goals:</vt:lpstr>
      <vt:lpstr>Coming Up Next</vt:lpstr>
      <vt:lpstr>Coming Up Next Time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275</cp:revision>
  <dcterms:created xsi:type="dcterms:W3CDTF">2014-08-18T16:07:01Z</dcterms:created>
  <dcterms:modified xsi:type="dcterms:W3CDTF">2019-10-21T15:22:01Z</dcterms:modified>
</cp:coreProperties>
</file>