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68" r:id="rId2"/>
    <p:sldId id="369" r:id="rId3"/>
    <p:sldId id="307" r:id="rId4"/>
    <p:sldId id="285" r:id="rId5"/>
    <p:sldId id="341" r:id="rId6"/>
    <p:sldId id="306" r:id="rId7"/>
    <p:sldId id="342" r:id="rId8"/>
    <p:sldId id="314" r:id="rId9"/>
    <p:sldId id="315" r:id="rId10"/>
    <p:sldId id="327" r:id="rId11"/>
    <p:sldId id="316" r:id="rId12"/>
    <p:sldId id="326" r:id="rId13"/>
    <p:sldId id="317" r:id="rId14"/>
    <p:sldId id="318" r:id="rId15"/>
    <p:sldId id="319" r:id="rId16"/>
    <p:sldId id="344" r:id="rId17"/>
    <p:sldId id="346" r:id="rId18"/>
    <p:sldId id="320" r:id="rId19"/>
    <p:sldId id="321" r:id="rId20"/>
    <p:sldId id="322" r:id="rId21"/>
    <p:sldId id="329" r:id="rId22"/>
    <p:sldId id="330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00" r:id="rId60"/>
    <p:sldId id="302" r:id="rId6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18" autoAdjust="0"/>
  </p:normalViewPr>
  <p:slideViewPr>
    <p:cSldViewPr>
      <p:cViewPr varScale="1">
        <p:scale>
          <a:sx n="92" d="100"/>
          <a:sy n="9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56B4C8-443B-4EE0-B4D8-8E6567A7C3E5}" type="datetimeFigureOut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37DB0F3-5667-4BA9-AF37-01286943D1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Beispiel an Tafel:</a:t>
            </a:r>
          </a:p>
          <a:p>
            <a:pPr>
              <a:spcBef>
                <a:spcPct val="0"/>
              </a:spcBef>
            </a:pPr>
            <a:r>
              <a:rPr lang="de-DE"/>
              <a:t>Int parseNumber(String s) {</a:t>
            </a:r>
          </a:p>
          <a:p>
            <a:pPr>
              <a:spcBef>
                <a:spcPct val="0"/>
              </a:spcBef>
            </a:pPr>
            <a:r>
              <a:rPr lang="de-DE"/>
              <a:t>	Was passiert, wenn s keine Zahl enthält?</a:t>
            </a:r>
          </a:p>
          <a:p>
            <a:pPr>
              <a:spcBef>
                <a:spcPct val="0"/>
              </a:spcBef>
            </a:pPr>
            <a:r>
              <a:rPr lang="de-DE"/>
              <a:t>	Was wird zurück gegeben?</a:t>
            </a:r>
          </a:p>
          <a:p>
            <a:pPr>
              <a:spcBef>
                <a:spcPct val="0"/>
              </a:spcBef>
            </a:pPr>
            <a:r>
              <a:rPr lang="de-DE"/>
              <a:t>}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2. Beispiel: GGT (was passiert, wenn eine Zahl 0 oder negativ ist?)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AD815-F94A-4F33-A488-4A0BE744B5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1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2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Julianische</a:t>
            </a:r>
            <a:r>
              <a:rPr lang="en-US" dirty="0"/>
              <a:t> vs. </a:t>
            </a:r>
            <a:r>
              <a:rPr lang="en-US" dirty="0" err="1"/>
              <a:t>gregorianische</a:t>
            </a:r>
            <a:r>
              <a:rPr lang="en-US" dirty="0"/>
              <a:t> </a:t>
            </a:r>
            <a:r>
              <a:rPr lang="en-US" dirty="0" err="1"/>
              <a:t>kalender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5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BFE6BA-597D-4BF5-BEDB-97406B98CAD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2CCA7F-0E24-4C18-983C-AC6E95D1625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9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String[] tokens = s.split("\\s+");</a:t>
            </a:r>
          </a:p>
          <a:p>
            <a:pPr>
              <a:spcBef>
                <a:spcPct val="0"/>
              </a:spcBef>
            </a:pPr>
            <a:r>
              <a:rPr lang="de-DE"/>
              <a:t>L Irgendein Leerzeichen als Trennzeichen (Tab, Blank, . . . )</a:t>
            </a:r>
          </a:p>
          <a:p>
            <a:pPr>
              <a:spcBef>
                <a:spcPct val="0"/>
              </a:spcBef>
            </a:pPr>
            <a:r>
              <a:rPr lang="de-DE"/>
              <a:t>L Bzw. beliebig viele (mindestens eines) von denen hintereinander</a:t>
            </a:r>
          </a:p>
          <a:p>
            <a:pPr>
              <a:spcBef>
                <a:spcPct val="0"/>
              </a:spcBef>
            </a:pPr>
            <a:r>
              <a:rPr lang="de-DE"/>
              <a:t>L Backslash als Escape-Zeichen für Backslash, der normalerweise Sonderzeichen</a:t>
            </a:r>
          </a:p>
          <a:p>
            <a:pPr>
              <a:spcBef>
                <a:spcPct val="0"/>
              </a:spcBef>
            </a:pPr>
            <a:r>
              <a:rPr lang="de-DE"/>
              <a:t>einleitet</a:t>
            </a:r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7C8F36-A528-4AAB-8252-FD32A039873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6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2D8C86-F26C-4B5B-B148-CDBEA489E8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7FB5-740E-43AB-AC91-E17C978DC7C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688F-3442-4BA5-8073-1F83FD7FA3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917B-5B3D-42EF-8505-EE5CDAB7F50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A162-B338-405D-8056-47506F3F99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D76C-0FC2-48E6-882D-893A5AE24A16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81B6-33AB-40FE-90AB-0D87336568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D1B5-2947-4A81-BC44-AF64BC2A2E74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D0C7D-400A-4D77-8EB3-E22917BC3B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8373-5C3A-445D-8948-60BBEF7323E0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EF96-02AF-48E8-8F7D-816E53376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AF54-1476-4EC5-B574-22B440E43A0D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6071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41C2-9A4A-48F7-BA9D-217A717073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3A883-449C-4AE9-9465-F36395712355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E5893-08F7-416F-AA1B-4B9143E3A6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B27DE-F194-42D2-BB0A-6F50D5D7D9DC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333-43B4-496A-A0FF-7BE8DD1852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D3F-1580-43B1-A30F-27CA4772C6B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3EC8-DBCA-4573-A8CF-9A817F2A11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C5C7-D6B9-4CEB-B17E-C700CBE4349D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3259-F800-4F9E-9A3D-413C007076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9639-E532-48C0-A92B-9C1A8596B574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D0B3-1018-4C7A-9ACC-9EB684EE75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6DC1E4-C210-43F0-8B85-1811B81F355A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BC968-22A8-42A3-A3FE-BA47A8547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4CFA07FC-952B-4271-BB8D-F0755C9EF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BBE419E-5045-4808-935E-7D6B3259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023200" cy="1470025"/>
          </a:xfrm>
        </p:spPr>
        <p:txBody>
          <a:bodyPr/>
          <a:lstStyle/>
          <a:p>
            <a:pPr algn="l" eaLnBrk="1" hangingPunct="1"/>
            <a:r>
              <a:rPr lang="de-DE" dirty="0"/>
              <a:t>Einführung in die Programmierung</a:t>
            </a:r>
            <a:br>
              <a:rPr lang="de-DE" dirty="0"/>
            </a:br>
            <a:r>
              <a:rPr lang="de-DE" sz="2800" dirty="0" err="1">
                <a:solidFill>
                  <a:schemeClr val="accent1"/>
                </a:solidFill>
              </a:rPr>
              <a:t>Exceptions</a:t>
            </a:r>
            <a:r>
              <a:rPr lang="de-DE" sz="2800" dirty="0">
                <a:solidFill>
                  <a:schemeClr val="accent1"/>
                </a:solidFill>
              </a:rPr>
              <a:t> und Java Klassen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83BA8A1-E4D4-43ED-AD4A-089FDF3E3662}"/>
              </a:ext>
            </a:extLst>
          </p:cNvPr>
          <p:cNvSpPr txBox="1">
            <a:spLocks/>
          </p:cNvSpPr>
          <p:nvPr/>
        </p:nvSpPr>
        <p:spPr bwMode="auto">
          <a:xfrm>
            <a:off x="177676" y="5589240"/>
            <a:ext cx="7058620" cy="57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de-DE" sz="160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Folienautoren: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Prof.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Prof. Christian Lengauer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Dr.-Ing. Janet Siegmund</a:t>
            </a:r>
            <a:endParaRPr lang="de-DE" sz="160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Inhalte teilweise dem Skript von PD Dr. Christian Bachmaier entlehnt</a:t>
            </a:r>
            <a:endParaRPr lang="de-DE" sz="1200" dirty="0">
              <a:solidFill>
                <a:srgbClr val="898989"/>
              </a:solidFill>
            </a:endParaRPr>
          </a:p>
        </p:txBody>
      </p:sp>
      <p:pic>
        <p:nvPicPr>
          <p:cNvPr id="12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15B4F41B-E37A-4BD5-BB30-4ECA74B6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Untertitel 2">
            <a:extLst>
              <a:ext uri="{FF2B5EF4-FFF2-40B4-BE49-F238E27FC236}">
                <a16:creationId xmlns:a16="http://schemas.microsoft.com/office/drawing/2014/main" id="{2DC59F19-A6A4-40A9-B3AA-54A727897703}"/>
              </a:ext>
            </a:extLst>
          </p:cNvPr>
          <p:cNvSpPr txBox="1">
            <a:spLocks/>
          </p:cNvSpPr>
          <p:nvPr/>
        </p:nvSpPr>
        <p:spPr bwMode="auto">
          <a:xfrm>
            <a:off x="179512" y="4268688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E85C725-AE56-47FF-8EE1-C12219F26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2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JAVA API - Exceptions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EFF6F-FC6A-4B55-A6CB-CC528A95DDDC}" type="slidenum">
              <a:rPr lang="de-DE"/>
              <a:pPr>
                <a:defRPr/>
              </a:pPr>
              <a:t>10</a:t>
            </a:fld>
            <a:endParaRPr lang="de-DE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916113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4432300"/>
            <a:ext cx="54006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1187450" y="3789363"/>
            <a:ext cx="504825" cy="7191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Eigene Exceptions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Muss mindestens zwei Konstruktoren bereitstellen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A14FA-3417-47AD-9A23-C025A4D45E0B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24580" name="Rechteck 5"/>
          <p:cNvSpPr>
            <a:spLocks noChangeArrowheads="1"/>
          </p:cNvSpPr>
          <p:nvPr/>
        </p:nvSpPr>
        <p:spPr bwMode="auto">
          <a:xfrm>
            <a:off x="1835150" y="2428726"/>
            <a:ext cx="581501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ggT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2E5FB-6B72-46FA-A65A-213530CC2819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21508" name="Rechteck 5"/>
          <p:cNvSpPr>
            <a:spLocks noChangeArrowheads="1"/>
          </p:cNvSpPr>
          <p:nvPr/>
        </p:nvSpPr>
        <p:spPr bwMode="auto">
          <a:xfrm>
            <a:off x="827088" y="2133600"/>
            <a:ext cx="77057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nb1,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nb2)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//Defensive Programmierung: Prüfen, ob Eingaben korrekt sind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 &lt; 1 || nb2 &lt;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throw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IllegalArgumentException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//Rekursionsabbruch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(nb1 == nb2)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nb1;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//Austausch der Zahlen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(nb2 &gt; nb1)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nb1;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nb1 = nb2;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nb2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//Rekursionsschritt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(nb1-nb2, nb2);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5076825" y="3213100"/>
            <a:ext cx="863600" cy="287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867400" y="3500438"/>
            <a:ext cx="3033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Da RuntimeException,</a:t>
            </a:r>
          </a:p>
          <a:p>
            <a:r>
              <a:rPr lang="de-DE">
                <a:latin typeface="Calibri" pitchFamily="34" charset="0"/>
              </a:rPr>
              <a:t>throws im Methodenkopf nicht zwingend erforderlich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859338" y="2565400"/>
            <a:ext cx="1081087" cy="935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 behandeln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Statements, die eine Fehlerbehandlung erzwingen (z.B. Aufruf einer Methode, die eine </a:t>
            </a:r>
            <a:r>
              <a:rPr lang="de-DE" dirty="0" err="1"/>
              <a:t>Exception</a:t>
            </a:r>
            <a:r>
              <a:rPr lang="de-DE" dirty="0"/>
              <a:t> werfen kann), müssen speziell behandelt werden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Lösung: </a:t>
            </a:r>
            <a:r>
              <a:rPr lang="de-DE" dirty="0" err="1"/>
              <a:t>try</a:t>
            </a:r>
            <a:r>
              <a:rPr lang="de-DE" dirty="0"/>
              <a:t>-catch-Block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Besteht aus zwei Pflichtteilen…: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de-DE" dirty="0"/>
              <a:t>: „Versuche, folgende Zeilen Code auszuführen“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Wenn alles gut geht, dann wird einfach weiter gemacht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Wenn Fehler auftritt, dann wird in den Catch-Block gesprungen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de-DE" dirty="0"/>
              <a:t>: Falls Code nicht ausgeführt werden konnte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Hier kann dann auf den Fehler reagiert werden (z.B. Ausgabe)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Für jede potentiell auftretende </a:t>
            </a:r>
            <a:r>
              <a:rPr lang="de-DE" dirty="0" err="1"/>
              <a:t>Exception</a:t>
            </a:r>
            <a:r>
              <a:rPr lang="de-DE" dirty="0"/>
              <a:t> ein Catch-Block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… und einem optionalen Teil: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de-DE" dirty="0"/>
              <a:t>: Optional abschließende Arbeiten, die immer durchgeführt werden (ob Fehler oder nicht)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4F1DF-EB97-4636-95B4-E95FC1EDB8EB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 behandeln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Frage: Wird </a:t>
            </a:r>
            <a:r>
              <a:rPr lang="de-DE" dirty="0" err="1"/>
              <a:t>finally</a:t>
            </a:r>
            <a:r>
              <a:rPr lang="de-DE" dirty="0"/>
              <a:t>-Block auch dann ausgeführt, wenn</a:t>
            </a:r>
            <a:br>
              <a:rPr lang="de-DE" dirty="0"/>
            </a:br>
            <a:r>
              <a:rPr lang="de-DE" dirty="0"/>
              <a:t>im </a:t>
            </a:r>
            <a:r>
              <a:rPr lang="de-DE" dirty="0" err="1"/>
              <a:t>try</a:t>
            </a:r>
            <a:r>
              <a:rPr lang="de-DE" dirty="0"/>
              <a:t>-catch-Block ein </a:t>
            </a:r>
            <a:r>
              <a:rPr lang="de-DE" dirty="0" err="1"/>
              <a:t>return</a:t>
            </a:r>
            <a:r>
              <a:rPr lang="de-DE" dirty="0"/>
              <a:t> oder break steht?</a:t>
            </a:r>
          </a:p>
          <a:p>
            <a:pPr lvl="1"/>
            <a:r>
              <a:rPr lang="de-DE" dirty="0"/>
              <a:t>JA! </a:t>
            </a:r>
            <a:r>
              <a:rPr lang="de-DE" dirty="0" err="1"/>
              <a:t>Finally</a:t>
            </a:r>
            <a:r>
              <a:rPr lang="de-DE" dirty="0"/>
              <a:t> wird </a:t>
            </a:r>
            <a:r>
              <a:rPr lang="de-DE" b="1" dirty="0"/>
              <a:t>immer</a:t>
            </a:r>
            <a:r>
              <a:rPr lang="de-DE" dirty="0"/>
              <a:t> ausgeführt</a:t>
            </a:r>
          </a:p>
          <a:p>
            <a:pPr lvl="1"/>
            <a:r>
              <a:rPr lang="de-DE" dirty="0"/>
              <a:t>Aber, </a:t>
            </a:r>
            <a:r>
              <a:rPr lang="de-DE" dirty="0" err="1"/>
              <a:t>return</a:t>
            </a:r>
            <a:r>
              <a:rPr lang="de-DE" dirty="0"/>
              <a:t> Ausdruck wird nicht neu ausgewertet</a:t>
            </a:r>
          </a:p>
          <a:p>
            <a:r>
              <a:rPr lang="de-DE" dirty="0"/>
              <a:t>Wann sinnvoll?</a:t>
            </a:r>
          </a:p>
          <a:p>
            <a:pPr lvl="1"/>
            <a:r>
              <a:rPr lang="de-DE" dirty="0"/>
              <a:t>Schließen von Dateien</a:t>
            </a:r>
          </a:p>
          <a:p>
            <a:pPr lvl="1"/>
            <a:r>
              <a:rPr lang="de-DE" dirty="0"/>
              <a:t>Beenden einer Internetverbindung</a:t>
            </a:r>
          </a:p>
          <a:p>
            <a:pPr lvl="1"/>
            <a:r>
              <a:rPr lang="de-DE" dirty="0"/>
              <a:t>Aufräumarbeiten (z.B. nach fehlgeschlagener Überweisung)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5A898-F3F6-47F2-8C69-3AF0FF8E9D9D}" type="slidenum">
              <a:rPr lang="de-DE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5673F-6BC4-4FB0-9C2C-3493F05DAC53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27652" name="Rechteck 5"/>
          <p:cNvSpPr>
            <a:spLocks noChangeArrowheads="1"/>
          </p:cNvSpPr>
          <p:nvPr/>
        </p:nvSpPr>
        <p:spPr bwMode="auto">
          <a:xfrm>
            <a:off x="611188" y="1916113"/>
            <a:ext cx="81375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must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read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problems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may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"entry is no integer"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optional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anyway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Kontrollierte vs. Nicht Kontrollierte </a:t>
            </a:r>
            <a:r>
              <a:rPr lang="de-DE" dirty="0" err="1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Kontrolliert Ausnahmen (Oberklasse </a:t>
            </a:r>
            <a:r>
              <a:rPr lang="de-DE" i="1" dirty="0" err="1"/>
              <a:t>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pPr lvl="1"/>
            <a:r>
              <a:rPr lang="de-DE" dirty="0"/>
              <a:t>Werden vom Compiler überprüft (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)</a:t>
            </a:r>
          </a:p>
          <a:p>
            <a:r>
              <a:rPr lang="de-DE" dirty="0"/>
              <a:t>Nicht kontrollierte Ausnahmen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 </a:t>
            </a:r>
            <a:r>
              <a:rPr lang="de-DE" dirty="0" err="1"/>
              <a:t>ArrayIndex-OutOfBoundsException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pPr lvl="1"/>
            <a:r>
              <a:rPr lang="de-DE" dirty="0"/>
              <a:t>Werden nicht vom Compiler überprüft (</a:t>
            </a:r>
            <a:r>
              <a:rPr lang="de-DE" dirty="0" err="1"/>
              <a:t>unchecked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)</a:t>
            </a:r>
          </a:p>
          <a:p>
            <a:r>
              <a:rPr lang="de-DE" dirty="0"/>
              <a:t>Selbst definieren:</a:t>
            </a:r>
          </a:p>
          <a:p>
            <a:pPr lvl="1"/>
            <a:r>
              <a:rPr lang="de-DE" dirty="0" err="1"/>
              <a:t>Exception</a:t>
            </a:r>
            <a:r>
              <a:rPr lang="de-DE" dirty="0"/>
              <a:t>, die gefangen werden </a:t>
            </a:r>
            <a:r>
              <a:rPr lang="de-DE" b="1" dirty="0"/>
              <a:t>muss</a:t>
            </a:r>
            <a:r>
              <a:rPr lang="de-DE" dirty="0"/>
              <a:t> (kontrolliert)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, die gefangen werden </a:t>
            </a:r>
            <a:r>
              <a:rPr lang="de-DE" b="1" dirty="0"/>
              <a:t>kann</a:t>
            </a:r>
            <a:r>
              <a:rPr lang="de-DE" dirty="0"/>
              <a:t> (nicht kontrolliert, Laufzeitfehler)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Kontrollierte vs. Nicht Kontrollierte </a:t>
            </a:r>
            <a:r>
              <a:rPr lang="de-DE" dirty="0" err="1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Kontrollierte Ausnahmen (Oberklasse </a:t>
            </a:r>
            <a:r>
              <a:rPr lang="de-DE" i="1" dirty="0" err="1"/>
              <a:t>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r>
              <a:rPr lang="de-DE" dirty="0"/>
              <a:t>Nicht kontrollierte Ausnahmen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,…</a:t>
            </a:r>
          </a:p>
          <a:p>
            <a:pPr lvl="1"/>
            <a:r>
              <a:rPr lang="de-DE" dirty="0" err="1"/>
              <a:t>ArrayIndexOutOfBoundsException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r>
              <a:rPr lang="de-DE" dirty="0"/>
              <a:t>Selbst definieren:</a:t>
            </a:r>
          </a:p>
          <a:p>
            <a:pPr lvl="1"/>
            <a:r>
              <a:rPr lang="de-DE" dirty="0" err="1"/>
              <a:t>Exception</a:t>
            </a:r>
            <a:r>
              <a:rPr lang="de-DE" dirty="0"/>
              <a:t>, die gefangen werden </a:t>
            </a:r>
            <a:r>
              <a:rPr lang="de-DE" b="1" dirty="0"/>
              <a:t>muss</a:t>
            </a:r>
            <a:r>
              <a:rPr lang="de-DE" dirty="0"/>
              <a:t> (kontrolliert)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, die gefangen werden </a:t>
            </a:r>
            <a:r>
              <a:rPr lang="de-DE" b="1" dirty="0"/>
              <a:t>kann</a:t>
            </a:r>
            <a:r>
              <a:rPr lang="de-DE" dirty="0"/>
              <a:t> (nicht kontrolliert, Laufzeitfehler)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916113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948264" y="3753036"/>
            <a:ext cx="93610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3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 weitergeben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 muss nicht zwingend direkt „an Ort und Stelle“ behandelt werden (evtl. gibt es eine bessere Stelle dafür)</a:t>
            </a:r>
          </a:p>
          <a:p>
            <a:r>
              <a:rPr lang="de-DE" dirty="0"/>
              <a:t>Fehler kann in der Aufrufhierarchie nach „oben“ weiter</a:t>
            </a:r>
            <a:br>
              <a:rPr lang="de-DE" dirty="0"/>
            </a:br>
            <a:r>
              <a:rPr lang="de-DE" dirty="0"/>
              <a:t>gegeben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744EC-1014-495E-8DD3-540638462E84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28676" name="Rechteck 5"/>
          <p:cNvSpPr>
            <a:spLocks noChangeArrowheads="1"/>
          </p:cNvSpPr>
          <p:nvPr/>
        </p:nvSpPr>
        <p:spPr bwMode="auto">
          <a:xfrm>
            <a:off x="684213" y="3275013"/>
            <a:ext cx="8064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input()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caller()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i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"Keine Zahl!"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708400" y="3500438"/>
            <a:ext cx="1584325" cy="57626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924300" y="4076700"/>
            <a:ext cx="12239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5148263" y="3860800"/>
            <a:ext cx="3455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Exception müsste eigentlich hier bereits behandelt werden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779838" y="5516563"/>
            <a:ext cx="12239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003800" y="5300663"/>
            <a:ext cx="34559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Durch Weiterleiterung muss die Exception nun beim Aufrufer behandelt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de-DE" dirty="0"/>
              <a:t> am besten nie fangen bzw. auch aus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dirty="0"/>
              <a:t> werfen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Wie soll man auf einen Hardware-Defekt reagieren?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de-DE" dirty="0"/>
              <a:t> braucht zum Weiterwerfen nicht mit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dirty="0"/>
              <a:t> deklariert zu werden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Geben Sie sinnvolle Fehler-</a:t>
            </a:r>
            <a:br>
              <a:rPr lang="de-DE" dirty="0"/>
            </a:br>
            <a:r>
              <a:rPr lang="de-DE" dirty="0" err="1"/>
              <a:t>beschreibungen</a:t>
            </a:r>
            <a:r>
              <a:rPr lang="de-DE" dirty="0"/>
              <a:t> an den Benutzer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6A779-6289-42B0-9AE2-6D643989F616}" type="slidenum">
              <a:rPr lang="de-DE"/>
              <a:pPr>
                <a:defRPr/>
              </a:pPr>
              <a:t>19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67188"/>
            <a:ext cx="338455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</a:t>
            </a:r>
          </a:p>
          <a:p>
            <a:pPr lvl="1"/>
            <a:r>
              <a:rPr lang="de-DE" dirty="0"/>
              <a:t>Idee: Verknüpfe Knoten miteinander, die Daten speichern</a:t>
            </a:r>
          </a:p>
          <a:p>
            <a:pPr lvl="1"/>
            <a:r>
              <a:rPr lang="de-DE" dirty="0"/>
              <a:t>Biete eine Klasse nach außen an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Weitere lineare Aggregationsformen: </a:t>
            </a:r>
          </a:p>
          <a:p>
            <a:pPr lvl="1"/>
            <a:r>
              <a:rPr lang="de-DE" dirty="0"/>
              <a:t>Stapel (Stacks, LIFO)</a:t>
            </a:r>
          </a:p>
          <a:p>
            <a:pPr lvl="1"/>
            <a:r>
              <a:rPr lang="de-DE" dirty="0"/>
              <a:t>Schlangen (Queues, FIFO)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101A9-5936-48A4-B1D1-27C910796CE1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 ausgeben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 bekannt:</a:t>
            </a:r>
          </a:p>
          <a:p>
            <a:pPr lvl="1"/>
            <a:r>
              <a:rPr lang="de-DE" dirty="0"/>
              <a:t>Standardausgabe: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(i.d.R. der Bildschirm)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/>
              <a:t>Standardeingabe: System.</a:t>
            </a:r>
            <a:r>
              <a:rPr lang="de-DE" dirty="0">
                <a:solidFill>
                  <a:srgbClr val="FF0000"/>
                </a:solidFill>
              </a:rPr>
              <a:t>in </a:t>
            </a:r>
            <a:r>
              <a:rPr lang="de-DE" dirty="0"/>
              <a:t>(i.d.R. die Tastatur)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Problem:</a:t>
            </a:r>
          </a:p>
          <a:p>
            <a:pPr lvl="1"/>
            <a:r>
              <a:rPr lang="de-DE" dirty="0"/>
              <a:t>Man will Fehlerausgabe nicht immer mit der</a:t>
            </a:r>
            <a:br>
              <a:rPr lang="de-DE" dirty="0"/>
            </a:br>
            <a:r>
              <a:rPr lang="de-DE" dirty="0"/>
              <a:t>Standardausgabe mischen</a:t>
            </a:r>
          </a:p>
          <a:p>
            <a:r>
              <a:rPr lang="de-DE" dirty="0"/>
              <a:t>Daher: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err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/>
              <a:t>Beispiel: </a:t>
            </a:r>
            <a:r>
              <a:rPr lang="de-DE" dirty="0" err="1"/>
              <a:t>System.err.println</a:t>
            </a:r>
            <a:r>
              <a:rPr lang="de-DE" dirty="0"/>
              <a:t>(…) schreibt auf Fehlerausgabe</a:t>
            </a:r>
          </a:p>
          <a:p>
            <a:pPr lvl="1"/>
            <a:r>
              <a:rPr lang="de-DE" dirty="0"/>
              <a:t>Benutzung unter Unix: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2&gt; error.log </a:t>
            </a:r>
            <a:br>
              <a:rPr lang="de-DE" dirty="0"/>
            </a:br>
            <a:r>
              <a:rPr lang="de-DE" dirty="0"/>
              <a:t>(schreibt alle Fehler in Datei)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B5F29-A614-43E2-9AF2-21C4C94D7025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 ausgeben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r>
              <a:rPr lang="de-DE" dirty="0"/>
              <a:t> sind Objekte und verfügen über Methoden zur Ausgabe von Fehlern</a:t>
            </a:r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/>
              <a:t> liefert Fehlertext, wenn im Konstruktor der </a:t>
            </a:r>
            <a:r>
              <a:rPr lang="de-DE" dirty="0" err="1"/>
              <a:t>Exception</a:t>
            </a:r>
            <a:r>
              <a:rPr lang="de-DE" dirty="0"/>
              <a:t> einer übergeben wurde,</a:t>
            </a:r>
            <a:br>
              <a:rPr lang="de-DE" dirty="0"/>
            </a:br>
            <a:r>
              <a:rPr lang="de-DE" dirty="0"/>
              <a:t>ansonsten 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/>
              <a:t>liefert Name der </a:t>
            </a:r>
            <a:r>
              <a:rPr lang="de-DE" dirty="0" err="1"/>
              <a:t>Exception</a:t>
            </a:r>
            <a:r>
              <a:rPr lang="de-DE" dirty="0"/>
              <a:t> und evtl. übergebenen Fehlertext</a:t>
            </a:r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printStackTrace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 schreibt Ergebnis von </a:t>
            </a:r>
            <a:r>
              <a:rPr lang="de-DE" dirty="0" err="1"/>
              <a:t>toString</a:t>
            </a:r>
            <a:r>
              <a:rPr lang="de-DE" dirty="0"/>
              <a:t>(), Informationen, wo der Fehler (Zeile) aufgetreten ist</a:t>
            </a:r>
            <a:br>
              <a:rPr lang="de-DE" dirty="0"/>
            </a:br>
            <a:r>
              <a:rPr lang="de-DE" dirty="0"/>
              <a:t>sowie den </a:t>
            </a:r>
            <a:r>
              <a:rPr lang="de-DE" dirty="0" err="1"/>
              <a:t>Aufrufstack</a:t>
            </a:r>
            <a:endParaRPr lang="de-DE" dirty="0"/>
          </a:p>
          <a:p>
            <a:r>
              <a:rPr lang="de-DE" dirty="0"/>
              <a:t>Beste Lösung: Java-</a:t>
            </a:r>
            <a:r>
              <a:rPr lang="de-DE" dirty="0" err="1"/>
              <a:t>Logging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B31B6-5E98-4AC8-B4DB-2FB8DA477011}" type="slidenum">
              <a:rPr lang="de-DE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Assertions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Einfaches Konstrukt, um Fehler zu finden und zu beheben: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Jede Assertion ist ein logischer Ausdruck, bei dem wir</a:t>
            </a:r>
            <a:br>
              <a:rPr lang="de-DE" dirty="0"/>
            </a:br>
            <a:r>
              <a:rPr lang="de-DE" dirty="0"/>
              <a:t>immer </a:t>
            </a: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dirty="0"/>
              <a:t> erwarten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Falls Assertion </a:t>
            </a: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dirty="0"/>
              <a:t> ergibt, wird eine </a:t>
            </a:r>
            <a:r>
              <a:rPr lang="de-DE" dirty="0" err="1"/>
              <a:t>Exception</a:t>
            </a:r>
            <a:r>
              <a:rPr lang="de-DE" dirty="0"/>
              <a:t> geworfen</a:t>
            </a:r>
            <a:br>
              <a:rPr lang="de-DE" dirty="0"/>
            </a:br>
            <a:r>
              <a:rPr lang="de-DE" dirty="0"/>
              <a:t>(genau genommen: </a:t>
            </a: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de-DE" dirty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Sinnvoll in der Testphase des Programmes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Annahmen werden so überprüft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Im Produktivcode haben die Tests keine Auswirkungen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Sinnvoll auch für interne Dokumentation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5830-6ADA-4EEF-94EC-1B3E50012DED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1331913" y="1989138"/>
            <a:ext cx="691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assert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it !=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187450" y="4005263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(it ==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  throw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AssertionError(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3794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74310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Fehler finden und vermeiden</a:t>
            </a:r>
          </a:p>
        </p:txBody>
      </p:sp>
      <p:pic>
        <p:nvPicPr>
          <p:cNvPr id="2050" name="Picture 2" descr="http://s3.amazonaws.com/rapgenius/1302910822_inspector_gadget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5530106" y="3212976"/>
            <a:ext cx="2314575" cy="30480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04623-EA8C-4DFF-B72A-2003E606ED7E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24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Vermeiden:</a:t>
            </a:r>
            <a:br>
              <a:rPr lang="de-DE" dirty="0"/>
            </a:br>
            <a:r>
              <a:rPr lang="de-DE" dirty="0"/>
              <a:t>Kenne die häufigsten Fehler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10. Accessing non-static member variables from static methods (such as main)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9. Mistyping the name of a method when overriding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“</a:t>
            </a:r>
            <a:r>
              <a:rPr lang="en-US" dirty="0" err="1"/>
              <a:t>Vertipper</a:t>
            </a:r>
            <a:r>
              <a:rPr lang="en-US" dirty="0"/>
              <a:t>” 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häufige</a:t>
            </a:r>
            <a:r>
              <a:rPr lang="en-US" dirty="0"/>
              <a:t> </a:t>
            </a:r>
            <a:r>
              <a:rPr lang="en-US" dirty="0" err="1"/>
              <a:t>Fehlerursache</a:t>
            </a:r>
            <a:r>
              <a:rPr lang="en-US" dirty="0"/>
              <a:t> </a:t>
            </a:r>
            <a:r>
              <a:rPr lang="en-US" dirty="0" err="1"/>
              <a:t>dar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@</a:t>
            </a:r>
            <a:r>
              <a:rPr lang="de-DE" dirty="0" err="1"/>
              <a:t>Override</a:t>
            </a:r>
            <a:r>
              <a:rPr lang="de-DE" dirty="0"/>
              <a:t> benutzen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A8FC1-3F58-4194-85C0-BC7D2C0872D8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4820" name="Rechteck 6"/>
          <p:cNvSpPr>
            <a:spLocks noChangeArrowheads="1"/>
          </p:cNvSpPr>
          <p:nvPr/>
        </p:nvSpPr>
        <p:spPr bwMode="auto">
          <a:xfrm>
            <a:off x="468313" y="2420938"/>
            <a:ext cx="84963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    // Access a non-static member from static method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generates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a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compiler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Vermeiden:</a:t>
            </a:r>
            <a:br>
              <a:rPr lang="de-DE" dirty="0"/>
            </a:br>
            <a:r>
              <a:rPr lang="de-DE" dirty="0"/>
              <a:t>Kenne die häufigsten Fehler II</a:t>
            </a:r>
          </a:p>
        </p:txBody>
      </p:sp>
      <p:sp>
        <p:nvSpPr>
          <p:cNvPr id="358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Comparison assignment (  = rather than == 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7. Comparing two objects ( == instead of .equals)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D2471-2066-4CA1-B27D-229AA8739981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35844" name="Rechteck 5"/>
          <p:cNvSpPr>
            <a:spLocks noChangeArrowheads="1"/>
          </p:cNvSpPr>
          <p:nvPr/>
        </p:nvSpPr>
        <p:spPr bwMode="auto">
          <a:xfrm>
            <a:off x="323850" y="2133600"/>
            <a:ext cx="8640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someVar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b="1">
                <a:solidFill>
                  <a:srgbClr val="3F7F5F"/>
                </a:solidFill>
                <a:latin typeface="Consolas" pitchFamily="49" charset="0"/>
              </a:rPr>
              <a:t>//Complex computation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(someVar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	   </a:t>
            </a:r>
            <a:r>
              <a:rPr lang="en-US" b="1">
                <a:solidFill>
                  <a:srgbClr val="3F7F5F"/>
                </a:solidFill>
                <a:latin typeface="Consolas" pitchFamily="49" charset="0"/>
              </a:rPr>
              <a:t>//Wrong!!!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>
              <a:latin typeface="Calibri" pitchFamily="34" charset="0"/>
            </a:endParaRPr>
          </a:p>
        </p:txBody>
      </p:sp>
      <p:sp>
        <p:nvSpPr>
          <p:cNvPr id="35845" name="Rechteck 7"/>
          <p:cNvSpPr>
            <a:spLocks noChangeArrowheads="1"/>
          </p:cNvSpPr>
          <p:nvPr/>
        </p:nvSpPr>
        <p:spPr bwMode="auto">
          <a:xfrm>
            <a:off x="-323850" y="4144963"/>
            <a:ext cx="8064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String abc =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"abc"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 String def =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"def"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Bad way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( (abc + def) == </a:t>
            </a:r>
            <a:r>
              <a:rPr lang="de-DE" b="1">
                <a:solidFill>
                  <a:srgbClr val="2A00FF"/>
                </a:solidFill>
                <a:latin typeface="Consolas" pitchFamily="49" charset="0"/>
              </a:rPr>
              <a:t>"abcdef"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)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//......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	      </a:t>
            </a:r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Good way</a:t>
            </a:r>
          </a:p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( (abc + def).equals(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</a:rPr>
              <a:t>"abcdef"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) )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//.....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9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Vermeiden:</a:t>
            </a:r>
            <a:br>
              <a:rPr lang="de-DE" dirty="0"/>
            </a:br>
            <a:r>
              <a:rPr lang="de-DE" dirty="0"/>
              <a:t>Kenne die häufigsten Fehler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 Confusion of passing by value and passing by reference</a:t>
            </a:r>
          </a:p>
          <a:p>
            <a:pPr lvl="1"/>
            <a:r>
              <a:rPr lang="de-DE" dirty="0"/>
              <a:t>Unterschiede zwischen primitiven und komplexen Typen kennen bei der Parameterübergabe</a:t>
            </a:r>
            <a:endParaRPr lang="de-DE" b="1" dirty="0"/>
          </a:p>
          <a:p>
            <a:r>
              <a:rPr lang="de-DE" b="1" dirty="0"/>
              <a:t>5. Writing blank </a:t>
            </a:r>
            <a:r>
              <a:rPr lang="de-DE" b="1" dirty="0" err="1"/>
              <a:t>exception</a:t>
            </a:r>
            <a:r>
              <a:rPr lang="de-DE" b="1" dirty="0"/>
              <a:t> </a:t>
            </a:r>
            <a:r>
              <a:rPr lang="de-DE" b="1" dirty="0" err="1"/>
              <a:t>handlers</a:t>
            </a:r>
            <a:endParaRPr lang="de-DE" b="1" dirty="0"/>
          </a:p>
          <a:p>
            <a:pPr lvl="1"/>
            <a:r>
              <a:rPr lang="de-DE" dirty="0"/>
              <a:t>Fehlermeldungen zu ignorieren oder ohne Nachricht weiter</a:t>
            </a:r>
            <a:br>
              <a:rPr lang="de-DE" dirty="0"/>
            </a:br>
            <a:r>
              <a:rPr lang="de-DE" dirty="0"/>
              <a:t>zu geben ist zwar einfach, aber keine Chance danach den Grund des Fehlers oder den Ort zu finden</a:t>
            </a:r>
          </a:p>
          <a:p>
            <a:pPr lvl="1"/>
            <a:r>
              <a:rPr lang="de-DE" dirty="0"/>
              <a:t>Abhilfe: Try-Catch um gesamten Code 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66B20-BC55-40D9-B4E2-3DC62C4C8462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115616" y="5130006"/>
            <a:ext cx="667861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main(String </a:t>
            </a:r>
            <a:r>
              <a:rPr lang="en-US" sz="1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	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Your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code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goes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here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Exception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-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e 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Vermeiden:</a:t>
            </a:r>
            <a:br>
              <a:rPr lang="de-DE" dirty="0"/>
            </a:br>
            <a:r>
              <a:rPr lang="de-DE" dirty="0"/>
              <a:t>Kenne die häufigsten Fehler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Forgetting that Java is zero-indexed</a:t>
            </a:r>
          </a:p>
          <a:p>
            <a:endParaRPr lang="en-US" b="1" dirty="0"/>
          </a:p>
          <a:p>
            <a:r>
              <a:rPr lang="en-US" b="1" dirty="0"/>
              <a:t>3. Preventing concurrent access to shared variables by threads</a:t>
            </a:r>
          </a:p>
          <a:p>
            <a:pPr lvl="1"/>
            <a:r>
              <a:rPr lang="en-US" dirty="0" err="1"/>
              <a:t>Parallele</a:t>
            </a:r>
            <a:r>
              <a:rPr lang="en-US" dirty="0"/>
              <a:t> </a:t>
            </a:r>
            <a:r>
              <a:rPr lang="en-US" dirty="0" err="1"/>
              <a:t>Bearbeitung</a:t>
            </a:r>
            <a:r>
              <a:rPr lang="en-US" dirty="0"/>
              <a:t> auf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= </a:t>
            </a:r>
            <a:r>
              <a:rPr lang="en-US" dirty="0" err="1"/>
              <a:t>schwierig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457200" lvl="1" indent="0">
              <a:buNone/>
            </a:pPr>
            <a:endParaRPr lang="de-DE" b="1" dirty="0"/>
          </a:p>
          <a:p>
            <a:r>
              <a:rPr lang="de-DE" b="1" dirty="0"/>
              <a:t>2. </a:t>
            </a:r>
            <a:r>
              <a:rPr lang="de-DE" b="1" dirty="0" err="1"/>
              <a:t>Capitalization</a:t>
            </a:r>
            <a:r>
              <a:rPr lang="de-DE" b="1" dirty="0"/>
              <a:t> </a:t>
            </a:r>
            <a:r>
              <a:rPr lang="de-DE" b="1" dirty="0" err="1"/>
              <a:t>errors</a:t>
            </a:r>
            <a:endParaRPr lang="de-DE" b="1" dirty="0"/>
          </a:p>
          <a:p>
            <a:pPr lvl="1"/>
            <a:r>
              <a:rPr lang="en-US" dirty="0"/>
              <a:t>Problem: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und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der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geschrieben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verwechseln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A220A-9762-4758-9EA5-BF877A654794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37892" name="Rechteck 5"/>
          <p:cNvSpPr>
            <a:spLocks noChangeArrowheads="1"/>
          </p:cNvSpPr>
          <p:nvPr/>
        </p:nvSpPr>
        <p:spPr bwMode="auto">
          <a:xfrm>
            <a:off x="468313" y="1989138"/>
            <a:ext cx="6750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Trommelwirbel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B81B8-3616-40E6-B9E2-CFAC2C922CD7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38916" name="Picture 2" descr="http://samsung-galaxy.empfehlerin.de/wp-content/uploads/2014/01/trommel-wirbe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2205038"/>
            <a:ext cx="41338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45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Häufigster Java Fehler: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5127476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/>
              <a:t>1. Null </a:t>
            </a:r>
            <a:r>
              <a:rPr lang="de-DE" b="1" dirty="0" err="1"/>
              <a:t>pointers</a:t>
            </a:r>
            <a:r>
              <a:rPr lang="de-DE" b="1" dirty="0"/>
              <a:t>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Treten nur zur Laufzeit auf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Können nicht vom Compiler überprüft werden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Viele Funktionen geben z.B.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/>
              <a:t> zurück, um Fehler zu zeigen. Aber: Dies muss man dann auch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dirty="0"/>
              <a:t> checken!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Da aber nur im Fehlerfall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/>
              <a:t> zurück gegeben wird, kann man dies kaum testen…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13F9-2CD5-41DF-9980-295CAF310870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39940" name="Rechteck 5"/>
          <p:cNvSpPr>
            <a:spLocks noChangeArrowheads="1"/>
          </p:cNvSpPr>
          <p:nvPr/>
        </p:nvSpPr>
        <p:spPr bwMode="auto">
          <a:xfrm>
            <a:off x="4643438" y="1916113"/>
            <a:ext cx="54006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Accept up to three parameters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String[]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String[3];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((index &lt;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args.length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&amp;&amp; (index &lt; 3))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++]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Check all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parameters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i = 0; i &lt; list.length; i++)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help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else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Lernziele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Kennenlernen von wichtigen Java-Klassen</a:t>
            </a:r>
          </a:p>
          <a:p>
            <a:endParaRPr lang="de-DE" dirty="0"/>
          </a:p>
          <a:p>
            <a:r>
              <a:rPr lang="de-DE" dirty="0"/>
              <a:t>Kennenlernen von </a:t>
            </a:r>
            <a:r>
              <a:rPr lang="de-DE" dirty="0" err="1"/>
              <a:t>Exceptions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D2E87-7FDC-48B7-BADE-FCFB01CBF9E9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Vermeiden: Kenne die Sonderfälle</a:t>
            </a:r>
          </a:p>
        </p:txBody>
      </p:sp>
      <p:sp>
        <p:nvSpPr>
          <p:cNvPr id="409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Sonderfälle werden oft kaum berücksichtigt</a:t>
            </a:r>
          </a:p>
          <a:p>
            <a:r>
              <a:rPr lang="de-DE" dirty="0"/>
              <a:t>Sonderfälle sind oft Randbereiche, in denen sich das Programm anders verhält / verhalten muss, als beim Standardfall</a:t>
            </a:r>
          </a:p>
          <a:p>
            <a:r>
              <a:rPr lang="de-DE" dirty="0"/>
              <a:t>„Man kann sich gar nicht vorstellen, was der Nutzer</a:t>
            </a:r>
            <a:br>
              <a:rPr lang="de-DE" dirty="0"/>
            </a:br>
            <a:r>
              <a:rPr lang="de-DE" dirty="0"/>
              <a:t>alles eingeben kann, um das eigene Programm zum</a:t>
            </a:r>
            <a:br>
              <a:rPr lang="de-DE" dirty="0"/>
            </a:br>
            <a:r>
              <a:rPr lang="de-DE" dirty="0"/>
              <a:t>Absturz zu bringen.“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15704-DA02-4EB1-B8D2-F78E99B65E5D}" type="slidenum">
              <a:rPr lang="de-DE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0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Stellen Sie sich vor, Sie sollen ein Kalender-Programm entwickeln, das nur auf der Konsole (Kommandozeile)</a:t>
            </a:r>
            <a:br>
              <a:rPr lang="de-DE" dirty="0"/>
            </a:br>
            <a:r>
              <a:rPr lang="de-DE" dirty="0"/>
              <a:t>läuft und folgende Funktionen aufweisen soll:</a:t>
            </a:r>
          </a:p>
          <a:p>
            <a:pPr lvl="1"/>
            <a:r>
              <a:rPr lang="de-DE" dirty="0"/>
              <a:t>Wochentag für Datum berechnen und ausgeben</a:t>
            </a:r>
          </a:p>
          <a:p>
            <a:pPr lvl="1"/>
            <a:r>
              <a:rPr lang="de-DE" dirty="0"/>
              <a:t>Differenz zwischen zwei Daten berechnen und ausgeben</a:t>
            </a:r>
          </a:p>
          <a:p>
            <a:pPr lvl="1"/>
            <a:r>
              <a:rPr lang="de-DE" dirty="0"/>
              <a:t>Prüfen auf Schaltjahr</a:t>
            </a:r>
          </a:p>
          <a:p>
            <a:r>
              <a:rPr lang="de-DE" dirty="0"/>
              <a:t>Welche Sonderfälle müssen Sie bei der Eingabe und Berechnungen betrachten?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C4E44-0AC2-4110-B21C-F808FC35A770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41988" name="Rechteck 4"/>
          <p:cNvSpPr>
            <a:spLocks noChangeArrowheads="1"/>
          </p:cNvSpPr>
          <p:nvPr/>
        </p:nvSpPr>
        <p:spPr bwMode="auto">
          <a:xfrm>
            <a:off x="7486650" y="4867275"/>
            <a:ext cx="1363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3-5 Minuten</a:t>
            </a:r>
          </a:p>
        </p:txBody>
      </p:sp>
      <p:pic>
        <p:nvPicPr>
          <p:cNvPr id="6" name="Picture 8" descr="Eher ein Bär denn ein Murmeltier... von Rea H 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486497" y="5264565"/>
            <a:ext cx="1224135" cy="141355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54401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Sonderfälle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Behandeln der Ursache besser, als Symptomen begegnen:</a:t>
            </a:r>
          </a:p>
          <a:p>
            <a:pPr lvl="1"/>
            <a:r>
              <a:rPr lang="de-DE" dirty="0"/>
              <a:t>Beispiel: Code gibt richtiges Ergebnis zurück aber nur dann, wenn String nicht 71 Zeichen lang ist</a:t>
            </a:r>
          </a:p>
          <a:p>
            <a:pPr lvl="2"/>
            <a:r>
              <a:rPr lang="de-DE" dirty="0"/>
              <a:t>Schlechte Lösung: Sonderregel einführen (Problem: an anderen Stellen im Programm kann der Grund des Fehlers zu weiteren Fehlern führen)</a:t>
            </a:r>
          </a:p>
          <a:p>
            <a:pPr lvl="2"/>
            <a:r>
              <a:rPr lang="de-DE" dirty="0"/>
              <a:t>Gute Lösung: Den Grund des Fehlers evtl. durch </a:t>
            </a:r>
            <a:r>
              <a:rPr lang="de-DE" dirty="0" err="1"/>
              <a:t>Refactoring</a:t>
            </a:r>
            <a:r>
              <a:rPr lang="de-DE" dirty="0"/>
              <a:t> des Codes beheben.</a:t>
            </a:r>
          </a:p>
          <a:p>
            <a:endParaRPr lang="de-DE" dirty="0"/>
          </a:p>
          <a:p>
            <a:r>
              <a:rPr lang="de-DE" dirty="0"/>
              <a:t>Buchtipp: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A775F-571E-4FA8-B757-6495E819A810}" type="slidenum">
              <a:rPr lang="de-DE"/>
              <a:pPr>
                <a:defRPr/>
              </a:pPr>
              <a:t>32</a:t>
            </a:fld>
            <a:endParaRPr lang="de-DE"/>
          </a:p>
        </p:txBody>
      </p:sp>
      <p:pic>
        <p:nvPicPr>
          <p:cNvPr id="3077" name="Picture 5" descr="http://www.digitalmediawomen.de/wp-content/uploads/weniger_schlecht_programmiere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4149725"/>
            <a:ext cx="1800225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Finden: Benutze die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Zuvor: </a:t>
            </a:r>
            <a:r>
              <a:rPr lang="de-DE" dirty="0" err="1"/>
              <a:t>System.err</a:t>
            </a:r>
            <a:r>
              <a:rPr lang="de-DE" dirty="0"/>
              <a:t> kennengelernt</a:t>
            </a:r>
          </a:p>
          <a:p>
            <a:r>
              <a:rPr lang="de-DE" dirty="0"/>
              <a:t>Aber wichtigstes Element zum Finden von Fehlern ist</a:t>
            </a:r>
            <a:br>
              <a:rPr lang="de-DE" dirty="0"/>
            </a:br>
            <a:r>
              <a:rPr lang="de-DE" dirty="0"/>
              <a:t>immer noch: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("Hier");</a:t>
            </a:r>
          </a:p>
          <a:p>
            <a:r>
              <a:rPr lang="de-DE" dirty="0"/>
              <a:t>Vorteil:</a:t>
            </a:r>
          </a:p>
          <a:p>
            <a:pPr lvl="1"/>
            <a:r>
              <a:rPr lang="de-DE" dirty="0"/>
              <a:t>Einfach und schnell erkennen, welchen Code-Pfad man entlang läuft </a:t>
            </a:r>
          </a:p>
          <a:p>
            <a:pPr lvl="1"/>
            <a:r>
              <a:rPr lang="de-DE" dirty="0"/>
              <a:t>Ausgabe des Inhaltes von Variablen, etc.</a:t>
            </a:r>
          </a:p>
          <a:p>
            <a:r>
              <a:rPr lang="de-DE" dirty="0"/>
              <a:t>Nachteil:</a:t>
            </a:r>
          </a:p>
          <a:p>
            <a:pPr lvl="1"/>
            <a:r>
              <a:rPr lang="de-DE" dirty="0"/>
              <a:t>Entfernen dieser Zeilen kann vergessen werden</a:t>
            </a:r>
          </a:p>
          <a:p>
            <a:pPr lvl="1"/>
            <a:r>
              <a:rPr lang="de-DE" dirty="0"/>
              <a:t>Quick &amp; </a:t>
            </a:r>
            <a:r>
              <a:rPr lang="de-DE" dirty="0" err="1"/>
              <a:t>Dirty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AAEBE-A6CC-49FE-9CF6-90CC3B340111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6082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54991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Der Eclipse Debugger</a:t>
            </a:r>
          </a:p>
        </p:txBody>
      </p:sp>
      <p:pic>
        <p:nvPicPr>
          <p:cNvPr id="3074" name="Picture 2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644008" y="3717032"/>
            <a:ext cx="4035996" cy="22422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1D404-BFF5-479D-947E-8A31872386D5}" type="slidenum">
              <a:rPr lang="de-DE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Step-by-Step Execution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das Durchlaufen des Programmes für jede einzelne Zeile Code</a:t>
            </a:r>
          </a:p>
          <a:p>
            <a:r>
              <a:rPr lang="de-DE" dirty="0"/>
              <a:t>Extrem hilfreich, um den Kontrollfluss (d.h., den Programmablauf) nachzuvollziehen und zu überprüfen</a:t>
            </a:r>
          </a:p>
          <a:p>
            <a:pPr lvl="1"/>
            <a:r>
              <a:rPr lang="de-DE" dirty="0"/>
              <a:t>Rufe ich die Methoden in richtiger Reihenfolge auf?</a:t>
            </a:r>
          </a:p>
          <a:p>
            <a:pPr lvl="1"/>
            <a:r>
              <a:rPr lang="de-DE" dirty="0"/>
              <a:t>Vergesse ich Operationen?</a:t>
            </a:r>
          </a:p>
          <a:p>
            <a:pPr lvl="1"/>
            <a:r>
              <a:rPr lang="de-DE" dirty="0"/>
              <a:t>Gehe ich zu früh / zu spät aus Schleifen heraus?</a:t>
            </a:r>
          </a:p>
          <a:p>
            <a:r>
              <a:rPr lang="de-DE" dirty="0"/>
              <a:t>Ermöglicht gleichzeitig das Überwachen von Variablen </a:t>
            </a:r>
          </a:p>
          <a:p>
            <a:pPr lvl="1"/>
            <a:r>
              <a:rPr lang="de-DE" dirty="0"/>
              <a:t>Welche Werte haben sie? </a:t>
            </a:r>
          </a:p>
          <a:p>
            <a:pPr lvl="1"/>
            <a:r>
              <a:rPr lang="de-DE" dirty="0"/>
              <a:t>Welche Objekte wurden angelegt?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F6576-1A56-4F2D-8B00-35E0607137F4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Breakpoints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Mittels Doppelklick links auf die Zeile im Code wird ein</a:t>
            </a:r>
            <a:br>
              <a:rPr lang="de-DE" dirty="0"/>
            </a:br>
            <a:r>
              <a:rPr lang="de-DE" dirty="0"/>
              <a:t>Breakpoint erstellt</a:t>
            </a:r>
          </a:p>
          <a:p>
            <a:r>
              <a:rPr lang="de-DE" dirty="0"/>
              <a:t>Programm läuft normal durch, bis die Ausführung an diese Stelle kommt und unterbricht dann (wartet auf den Nutzer)</a:t>
            </a:r>
          </a:p>
          <a:p>
            <a:r>
              <a:rPr lang="de-DE" dirty="0"/>
              <a:t>Breakpoints können weiter spezifiziert werden</a:t>
            </a:r>
          </a:p>
          <a:p>
            <a:pPr lvl="1"/>
            <a:r>
              <a:rPr lang="de-DE" dirty="0"/>
              <a:t>Logische Bedingungen (z.B. nur unterbrechen, wenn Wert einer </a:t>
            </a:r>
            <a:r>
              <a:rPr lang="de-DE" dirty="0" err="1"/>
              <a:t>Int</a:t>
            </a:r>
            <a:r>
              <a:rPr lang="de-DE" dirty="0"/>
              <a:t>-Variable größer 0)</a:t>
            </a:r>
          </a:p>
          <a:p>
            <a:pPr lvl="1"/>
            <a:r>
              <a:rPr lang="de-DE" dirty="0"/>
              <a:t>Anzahl an Vorbeikommen am Breakpoint (sinnvoll bei rekursiven Funktionen oder Schleifen)</a:t>
            </a:r>
          </a:p>
          <a:p>
            <a:pPr lvl="1"/>
            <a:r>
              <a:rPr lang="de-DE" dirty="0"/>
              <a:t>Und viele weitere…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9474-5216-463A-8526-F2BA2451EDB7}" type="slidenum">
              <a:rPr lang="de-DE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Expression View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zu jeder Zeit die Auswertung eines Ausdrucks</a:t>
            </a:r>
          </a:p>
          <a:p>
            <a:r>
              <a:rPr lang="de-DE" dirty="0"/>
              <a:t>Komplexe Bedingungen können so jederzeit überprüft werden </a:t>
            </a:r>
          </a:p>
          <a:p>
            <a:pPr lvl="1"/>
            <a:r>
              <a:rPr lang="de-DE" dirty="0"/>
              <a:t>Stimmen meine Annahmen überein? </a:t>
            </a:r>
          </a:p>
          <a:p>
            <a:pPr lvl="1"/>
            <a:r>
              <a:rPr lang="de-DE" dirty="0"/>
              <a:t>Ist mein Rechenweg korrekt?</a:t>
            </a:r>
          </a:p>
          <a:p>
            <a:pPr lvl="1"/>
            <a:endParaRPr lang="de-DE" dirty="0"/>
          </a:p>
          <a:p>
            <a:r>
              <a:rPr lang="de-DE" dirty="0" err="1"/>
              <a:t>Tutorials</a:t>
            </a:r>
            <a:r>
              <a:rPr lang="de-DE" dirty="0"/>
              <a:t> mit Beispielen:</a:t>
            </a:r>
          </a:p>
          <a:p>
            <a:pPr lvl="1"/>
            <a:r>
              <a:rPr lang="de-DE" dirty="0"/>
              <a:t>http://www.informit.com/articles/</a:t>
            </a:r>
            <a:br>
              <a:rPr lang="de-DE" dirty="0"/>
            </a:br>
            <a:r>
              <a:rPr lang="de-DE" dirty="0" err="1"/>
              <a:t>article.aspx?p</a:t>
            </a:r>
            <a:r>
              <a:rPr lang="de-DE" dirty="0"/>
              <a:t>=342034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354EA-8DEE-4FA3-AB70-A58EE7439684}" type="slidenum">
              <a:rPr lang="de-DE"/>
              <a:pPr>
                <a:defRPr/>
              </a:pPr>
              <a:t>37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EE8CC0-CD96-428F-8745-59627942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87" y="3120455"/>
            <a:ext cx="2478013" cy="33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5842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61849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Wichtige Klassen in Java</a:t>
            </a:r>
          </a:p>
        </p:txBody>
      </p:sp>
      <p:pic>
        <p:nvPicPr>
          <p:cNvPr id="35843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3284538"/>
            <a:ext cx="439738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7763" y="3284538"/>
            <a:ext cx="439737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3284538"/>
            <a:ext cx="43815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437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22238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6866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46212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Die Klasse: </a:t>
            </a:r>
            <a:r>
              <a:rPr lang="de-DE" sz="4800" i="1">
                <a:solidFill>
                  <a:schemeClr val="bg1"/>
                </a:solidFill>
                <a:latin typeface="Calibri" pitchFamily="34" charset="0"/>
              </a:rPr>
              <a:t>Object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9D330-C239-4023-A98F-8197E7205DCF}" type="slidenum">
              <a:rPr lang="de-DE"/>
              <a:pPr>
                <a:defRPr/>
              </a:pPr>
              <a:t>39</a:t>
            </a:fld>
            <a:endParaRPr lang="de-DE"/>
          </a:p>
        </p:txBody>
      </p:sp>
      <p:pic>
        <p:nvPicPr>
          <p:cNvPr id="36868" name="Picture 5" descr="http://upload.wikimedia.org/wikipedia/commons/9/97/DNA_Double_Hel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557338"/>
            <a:ext cx="5581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9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4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58896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Exceptions and Asserts</a:t>
            </a:r>
          </a:p>
        </p:txBody>
      </p:sp>
      <p:pic>
        <p:nvPicPr>
          <p:cNvPr id="1026" name="Picture 2" descr="http://johannesmutzke.com/wp-content/uploads/2014/10/thumb.jpe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613488" y="3501008"/>
            <a:ext cx="4029075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AA39A-D5EF-46B3-807C-65700668498A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Klasse: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Klasse in Java </a:t>
            </a:r>
            <a:r>
              <a:rPr lang="de-DE" i="1" dirty="0">
                <a:solidFill>
                  <a:srgbClr val="FF0000"/>
                </a:solidFill>
              </a:rPr>
              <a:t>erbt</a:t>
            </a:r>
            <a:r>
              <a:rPr lang="de-DE" dirty="0"/>
              <a:t> von der Klasse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Object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/>
              <a:t>Jede Klasse hat somit alle Methoden der Klasse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Object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/>
              <a:t>Sinn: Jede Klasse hat bereits wichtige Methoden implementiert</a:t>
            </a:r>
          </a:p>
          <a:p>
            <a:r>
              <a:rPr lang="de-DE" dirty="0"/>
              <a:t>Vordefinierte Methoden: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Object clone()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CloneNotSupportedException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equals(Object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 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finalize()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Throwable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484F3-C986-4400-AB55-E267E628553B}" type="slidenum">
              <a:rPr lang="de-DE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11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 der Klasse Object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Object clone()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CloneNotSupportedException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Aufruf</a:t>
            </a:r>
            <a:r>
              <a:rPr lang="en-US" dirty="0"/>
              <a:t> von clone(), falls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equals(Object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>
                <a:latin typeface="+mj-lt"/>
                <a:cs typeface="Consolas" panose="020B0609020204030204" pitchFamily="49" charset="0"/>
              </a:rPr>
              <a:t>Vergleicht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den Wert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bei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primitiven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Datentypen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>
                <a:latin typeface="+mj-lt"/>
                <a:cs typeface="Consolas" panose="020B0609020204030204" pitchFamily="49" charset="0"/>
              </a:rPr>
              <a:t>Vergleicht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die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Adresse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zweier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Objekte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(also die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Referenzen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) und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gibt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zurück</a:t>
            </a:r>
            <a:r>
              <a:rPr lang="en-US" dirty="0">
                <a:latin typeface="+mj-lt"/>
                <a:cs typeface="Consolas" panose="020B0609020204030204" pitchFamily="49" charset="0"/>
              </a:rPr>
              <a:t>, falls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sie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auf den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gleichen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Speicherbereich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zeigen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finalize()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/>
              <a:t>Destruktor</a:t>
            </a:r>
            <a:r>
              <a:rPr lang="en-US" dirty="0"/>
              <a:t> (</a:t>
            </a:r>
            <a:r>
              <a:rPr lang="en-US" dirty="0" err="1"/>
              <a:t>Gegenteil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Aufräumarbeiten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das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gelöscht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79A8F-4D4D-449C-B458-2CEAD808EDF3}" type="slidenum">
              <a:rPr lang="de-DE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 der Klasse Object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, das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entspricht</a:t>
            </a:r>
            <a:endParaRPr lang="en-US" dirty="0"/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, um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Klasse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erfahren</a:t>
            </a:r>
            <a:endParaRPr lang="en-US" dirty="0"/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err="1"/>
              <a:t>Speicheradresse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in </a:t>
            </a:r>
            <a:r>
              <a:rPr lang="en-US" dirty="0" err="1"/>
              <a:t>hexadezimal</a:t>
            </a:r>
            <a:endParaRPr lang="en-US" dirty="0"/>
          </a:p>
          <a:p>
            <a:pPr lvl="1"/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gleich</a:t>
            </a:r>
            <a:endParaRPr lang="en-US" dirty="0"/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String-</a:t>
            </a:r>
            <a:r>
              <a:rPr lang="en-US" dirty="0" err="1"/>
              <a:t>Repräsentation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</a:t>
            </a:r>
            <a:r>
              <a:rPr lang="en-US" dirty="0" err="1"/>
              <a:t>zurück</a:t>
            </a:r>
            <a:endParaRPr lang="en-US" dirty="0"/>
          </a:p>
          <a:p>
            <a:pPr lvl="1"/>
            <a:r>
              <a:rPr lang="en-US" dirty="0" err="1"/>
              <a:t>Sollte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re-</a:t>
            </a:r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6CEA9-9A78-4AF2-8D43-90CDF97990FD}" type="slidenum">
              <a:rPr lang="de-DE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22238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1986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65897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Klassen für Zeichenketten</a:t>
            </a:r>
            <a:endParaRPr lang="de-DE" sz="4800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8FDEB-9BFB-4DB8-B98E-4B1004C3074F}" type="slidenum">
              <a:rPr lang="de-DE"/>
              <a:pPr>
                <a:defRPr/>
              </a:pPr>
              <a:t>43</a:t>
            </a:fld>
            <a:endParaRPr lang="de-DE"/>
          </a:p>
        </p:txBody>
      </p:sp>
      <p:pic>
        <p:nvPicPr>
          <p:cNvPr id="3074" name="Picture 2" descr="http://www.kotzendes-einhorn.de/blog/wp-content/uploads/2012/10/buchstabensupp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3068638"/>
            <a:ext cx="4619625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25242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Wiederholung: Operator ==  vergleicht Referenzen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Daher: für einen Wertevergleich Methode „</a:t>
            </a:r>
            <a:r>
              <a:rPr lang="de-DE" dirty="0" err="1"/>
              <a:t>equals</a:t>
            </a:r>
            <a:r>
              <a:rPr lang="de-DE" dirty="0"/>
              <a:t>“ verwenden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Wichtige Methoden: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–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Länge des Strings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i) –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Zeichen an Stelle 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–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Wandelt String in </a:t>
            </a: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>
                <a:latin typeface="+mj-lt"/>
                <a:cs typeface="Consolas" panose="020B0609020204030204" pitchFamily="49" charset="0"/>
              </a:rPr>
              <a:t>Array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um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([primitiver Typ]) –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Gibt eine String-Repräsentation des Argumentes zurück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s) – </a:t>
            </a:r>
            <a:r>
              <a:rPr lang="de-DE" dirty="0">
                <a:latin typeface="+mj-lt"/>
                <a:cs typeface="Consolas" panose="020B0609020204030204" pitchFamily="49" charset="0"/>
              </a:rPr>
              <a:t>Zerlegt einen String mittels eines regulären Ausdrucks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anose="020B0609020204030204" pitchFamily="49" charset="0"/>
              </a:rPr>
              <a:t>„\\s“ trennt bei Leerzeichen (Tab, Blank,…)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anose="020B0609020204030204" pitchFamily="49" charset="0"/>
              </a:rPr>
              <a:t>\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escaped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\, welches sonst Sonderzeichen einleitet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20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(String s,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"% [argument index] [flag] [width] [.precision] type"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% </a:t>
            </a:r>
            <a:r>
              <a:rPr lang="en-US" dirty="0" err="1"/>
              <a:t>zeigt</a:t>
            </a:r>
            <a:r>
              <a:rPr lang="en-US" dirty="0"/>
              <a:t> an,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Formatierungsanweisung</a:t>
            </a:r>
            <a:r>
              <a:rPr lang="en-US" dirty="0"/>
              <a:t> </a:t>
            </a:r>
            <a:r>
              <a:rPr lang="en-US" dirty="0" err="1"/>
              <a:t>folgt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[argument index] 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explizit</a:t>
            </a:r>
            <a:r>
              <a:rPr lang="en-US" dirty="0"/>
              <a:t> den Index des Arguments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[flag] 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Instruktion</a:t>
            </a:r>
            <a:r>
              <a:rPr lang="en-US" dirty="0"/>
              <a:t> (optional). </a:t>
            </a:r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“+”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Vorzeichen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[width] </a:t>
            </a:r>
            <a:r>
              <a:rPr lang="en-US" dirty="0" err="1"/>
              <a:t>gibt</a:t>
            </a:r>
            <a:r>
              <a:rPr lang="en-US" dirty="0"/>
              <a:t> das Minimum an </a:t>
            </a:r>
            <a:r>
              <a:rPr lang="en-US" dirty="0" err="1"/>
              <a:t>auszugebenden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[.precision] </a:t>
            </a:r>
            <a:r>
              <a:rPr lang="en-US" dirty="0" err="1"/>
              <a:t>gibt</a:t>
            </a:r>
            <a:r>
              <a:rPr lang="en-US" dirty="0"/>
              <a:t> die </a:t>
            </a:r>
            <a:r>
              <a:rPr lang="en-US" dirty="0" err="1"/>
              <a:t>Genauigkeit</a:t>
            </a:r>
            <a:r>
              <a:rPr lang="en-US" dirty="0"/>
              <a:t> (</a:t>
            </a:r>
            <a:r>
              <a:rPr lang="en-US" dirty="0" err="1"/>
              <a:t>Zahl</a:t>
            </a:r>
            <a:r>
              <a:rPr lang="en-US" dirty="0"/>
              <a:t> der </a:t>
            </a:r>
            <a:r>
              <a:rPr lang="en-US" dirty="0" err="1"/>
              <a:t>Nachkommastellen</a:t>
            </a:r>
            <a:r>
              <a:rPr lang="en-US" dirty="0"/>
              <a:t>)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Formatierung</a:t>
            </a:r>
            <a:r>
              <a:rPr lang="en-US" dirty="0"/>
              <a:t> von </a:t>
            </a:r>
            <a:r>
              <a:rPr lang="en-US" dirty="0" err="1"/>
              <a:t>Fließkommazahlen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type </a:t>
            </a:r>
            <a:r>
              <a:rPr lang="en-US" dirty="0" err="1"/>
              <a:t>gibt</a:t>
            </a:r>
            <a:r>
              <a:rPr lang="en-US" dirty="0"/>
              <a:t> den </a:t>
            </a:r>
            <a:r>
              <a:rPr lang="en-US" dirty="0" err="1"/>
              <a:t>Typ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an, das </a:t>
            </a:r>
            <a:r>
              <a:rPr lang="en-US" dirty="0" err="1"/>
              <a:t>formatiert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→ d, String → s, float → f, </a:t>
            </a:r>
            <a:r>
              <a:rPr lang="en-US" dirty="0" err="1"/>
              <a:t>usw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</a:t>
            </a:r>
          </a:p>
        </p:txBody>
      </p:sp>
      <p:sp>
        <p:nvSpPr>
          <p:cNvPr id="4608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Problem bei der Verwendung von Strings: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Jede Manipulation eines Strings legt ein neues Objekt im Speicher an</a:t>
            </a:r>
          </a:p>
          <a:p>
            <a:pPr lvl="1"/>
            <a:r>
              <a:rPr lang="de-DE"/>
              <a:t>Performance-Verlust</a:t>
            </a:r>
          </a:p>
          <a:p>
            <a:pPr lvl="1"/>
            <a:r>
              <a:rPr lang="de-DE"/>
              <a:t>Speicherverschwendung</a:t>
            </a:r>
          </a:p>
          <a:p>
            <a:endParaRPr lang="de-DE"/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2241550"/>
            <a:ext cx="37147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6805613" y="1773238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05613" y="2168525"/>
            <a:ext cx="2087562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1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804025" y="2563813"/>
            <a:ext cx="2087563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12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6805613" y="2954338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123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6805613" y="3351213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1234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6804025" y="3752850"/>
            <a:ext cx="2087563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Zahlen: 12345</a:t>
            </a:r>
          </a:p>
        </p:txBody>
      </p: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V="1">
            <a:off x="3133725" y="1952625"/>
            <a:ext cx="3600450" cy="7905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2" name="Gerade Verbindung mit Pfeil 11"/>
          <p:cNvCxnSpPr>
            <a:cxnSpLocks noChangeShapeType="1"/>
          </p:cNvCxnSpPr>
          <p:nvPr/>
        </p:nvCxnSpPr>
        <p:spPr bwMode="auto">
          <a:xfrm flipV="1">
            <a:off x="2844800" y="2384425"/>
            <a:ext cx="3889375" cy="1079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 flipV="1">
            <a:off x="2844800" y="2743200"/>
            <a:ext cx="388937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V="1">
            <a:off x="2852738" y="3135313"/>
            <a:ext cx="3887787" cy="3286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" name="Gerade Verbindung mit Pfeil 14"/>
          <p:cNvCxnSpPr>
            <a:cxnSpLocks noChangeShapeType="1"/>
          </p:cNvCxnSpPr>
          <p:nvPr/>
        </p:nvCxnSpPr>
        <p:spPr bwMode="auto">
          <a:xfrm>
            <a:off x="2852738" y="3463925"/>
            <a:ext cx="380841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6" name="Gerade Verbindung mit Pfeil 15"/>
          <p:cNvCxnSpPr>
            <a:cxnSpLocks noChangeShapeType="1"/>
          </p:cNvCxnSpPr>
          <p:nvPr/>
        </p:nvCxnSpPr>
        <p:spPr bwMode="auto">
          <a:xfrm>
            <a:off x="2852738" y="3463925"/>
            <a:ext cx="3808412" cy="3619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6754813" y="1474788"/>
            <a:ext cx="105727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>
                <a:latin typeface="+mn-lt"/>
                <a:cs typeface="+mn-cs"/>
              </a:rPr>
              <a:t>Speicher:</a:t>
            </a:r>
          </a:p>
        </p:txBody>
      </p:sp>
    </p:spTree>
    <p:extLst>
      <p:ext uri="{BB962C8B-B14F-4D97-AF65-F5344CB8AC3E}">
        <p14:creationId xmlns:p14="http://schemas.microsoft.com/office/powerpoint/2010/main" val="20662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II</a:t>
            </a:r>
          </a:p>
        </p:txBody>
      </p:sp>
      <p:sp>
        <p:nvSpPr>
          <p:cNvPr id="4710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Lösung: StringBuilder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Jede Änderung am StringBuilder ändert das Objekt im Speicher</a:t>
            </a:r>
          </a:p>
          <a:p>
            <a:pPr lvl="1"/>
            <a:r>
              <a:rPr lang="de-DE"/>
              <a:t>Sehr gute Performance bei häufigen Zeichenketten-Operationen</a:t>
            </a: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325" y="2276475"/>
            <a:ext cx="6619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6799263" y="3429000"/>
            <a:ext cx="2087562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 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7142163" y="3449638"/>
            <a:ext cx="866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3468688" y="2924175"/>
            <a:ext cx="3311525" cy="6953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7154863" y="3443288"/>
            <a:ext cx="10398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150100" y="3448050"/>
            <a:ext cx="1152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7142163" y="3443288"/>
            <a:ext cx="1266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7145338" y="3443288"/>
            <a:ext cx="1381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142163" y="3449638"/>
            <a:ext cx="1493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12345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>
            <a:off x="2676525" y="3565525"/>
            <a:ext cx="4103688" cy="428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038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StringTokenizer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Teilt einen String in mehrere Teile, je nach Teilungskriterium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java.util.StringTokenizer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Ähnlich zur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-Methode der String-Klasse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dirty="0"/>
              <a:t>ist mächtiger, da auch reguläre Ausdrücke zur Separation möglich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Aber: Alter Code verwendet oft noch den </a:t>
            </a:r>
            <a:r>
              <a:rPr lang="de-DE" dirty="0" err="1"/>
              <a:t>StringTokenizer</a:t>
            </a:r>
            <a:endParaRPr lang="de-DE" dirty="0"/>
          </a:p>
        </p:txBody>
      </p:sp>
      <p:sp>
        <p:nvSpPr>
          <p:cNvPr id="48131" name="Rechteck 4"/>
          <p:cNvSpPr>
            <a:spLocks noChangeArrowheads="1"/>
          </p:cNvSpPr>
          <p:nvPr/>
        </p:nvSpPr>
        <p:spPr bwMode="auto">
          <a:xfrm>
            <a:off x="1042988" y="2636838"/>
            <a:ext cx="63198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"Dies ist mein Test-String!"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(s,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st.hasMoreTokens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st.nextToken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651500" y="2890838"/>
            <a:ext cx="936625" cy="322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3" name="Textfeld 7"/>
          <p:cNvSpPr txBox="1">
            <a:spLocks noChangeArrowheads="1"/>
          </p:cNvSpPr>
          <p:nvPr/>
        </p:nvSpPr>
        <p:spPr bwMode="auto">
          <a:xfrm>
            <a:off x="6588125" y="2566988"/>
            <a:ext cx="2447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Teilungskriterium: [Leerzeichen]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 flipV="1">
            <a:off x="3851275" y="3436938"/>
            <a:ext cx="2773363" cy="325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6588125" y="3429000"/>
            <a:ext cx="2452688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>
                <a:latin typeface="+mj-lt"/>
                <a:cs typeface="+mn-cs"/>
              </a:rPr>
              <a:t>Durchlaufen aller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>
                <a:latin typeface="+mj-lt"/>
                <a:cs typeface="+mn-cs"/>
              </a:rPr>
              <a:t>Tokens (Teile) in Schleife</a:t>
            </a:r>
          </a:p>
        </p:txBody>
      </p:sp>
      <p:cxnSp>
        <p:nvCxnSpPr>
          <p:cNvPr id="19" name="Straight Arrow Connector 16"/>
          <p:cNvCxnSpPr>
            <a:cxnSpLocks noChangeShapeType="1"/>
            <a:stCxn id="20" idx="1"/>
          </p:cNvCxnSpPr>
          <p:nvPr/>
        </p:nvCxnSpPr>
        <p:spPr bwMode="auto">
          <a:xfrm flipH="1" flipV="1">
            <a:off x="4175125" y="3762375"/>
            <a:ext cx="2413000" cy="769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6588125" y="4210050"/>
            <a:ext cx="2592388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>
                <a:latin typeface="+mj-lt"/>
                <a:cs typeface="+mn-cs"/>
              </a:rPr>
              <a:t>Jeder Token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>
                <a:latin typeface="+mj-lt"/>
                <a:cs typeface="+mn-cs"/>
              </a:rPr>
              <a:t>repräsentiert einen String</a:t>
            </a:r>
          </a:p>
        </p:txBody>
      </p:sp>
    </p:spTree>
    <p:extLst>
      <p:ext uri="{BB962C8B-B14F-4D97-AF65-F5344CB8AC3E}">
        <p14:creationId xmlns:p14="http://schemas.microsoft.com/office/powerpoint/2010/main" val="9056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22238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0178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5940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Diverse andere Klassen</a:t>
            </a:r>
            <a:endParaRPr lang="de-DE" sz="4800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5869C-B423-4446-9B27-4FCFAF85B7A6}" type="slidenum">
              <a:rPr lang="de-DE"/>
              <a:pPr>
                <a:defRPr/>
              </a:pPr>
              <a:t>49</a:t>
            </a:fld>
            <a:endParaRPr lang="de-DE"/>
          </a:p>
        </p:txBody>
      </p:sp>
      <p:pic>
        <p:nvPicPr>
          <p:cNvPr id="50180" name="Picture 4" descr="Kettenrad, Getriebe, Zahnrad, Maschine, Mechani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3289300"/>
            <a:ext cx="280828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99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-1;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Enthält ausschließlich statische Methoden</a:t>
            </a:r>
          </a:p>
          <a:p>
            <a:pPr lvl="1"/>
            <a:r>
              <a:rPr lang="de-DE" dirty="0"/>
              <a:t>Trigonometrie: </a:t>
            </a:r>
            <a:r>
              <a:rPr lang="de-DE" dirty="0" err="1"/>
              <a:t>Math.sin</a:t>
            </a:r>
            <a:r>
              <a:rPr lang="de-DE" dirty="0"/>
              <a:t>, </a:t>
            </a:r>
            <a:r>
              <a:rPr lang="de-DE" dirty="0" err="1"/>
              <a:t>Math.cos</a:t>
            </a:r>
            <a:r>
              <a:rPr lang="de-DE" dirty="0"/>
              <a:t>, . . .</a:t>
            </a:r>
          </a:p>
          <a:p>
            <a:pPr lvl="1"/>
            <a:r>
              <a:rPr lang="de-DE" dirty="0"/>
              <a:t>Runden: </a:t>
            </a:r>
            <a:r>
              <a:rPr lang="de-DE" dirty="0" err="1"/>
              <a:t>Math.round</a:t>
            </a:r>
            <a:r>
              <a:rPr lang="de-DE" dirty="0"/>
              <a:t>, </a:t>
            </a:r>
            <a:r>
              <a:rPr lang="de-DE" dirty="0" err="1"/>
              <a:t>Math.ceil</a:t>
            </a:r>
            <a:r>
              <a:rPr lang="de-DE" dirty="0"/>
              <a:t>, </a:t>
            </a:r>
            <a:r>
              <a:rPr lang="de-DE" dirty="0" err="1"/>
              <a:t>Math.floor</a:t>
            </a:r>
            <a:endParaRPr lang="de-DE" dirty="0"/>
          </a:p>
          <a:p>
            <a:pPr lvl="1"/>
            <a:r>
              <a:rPr lang="de-DE" dirty="0" err="1"/>
              <a:t>Exponentation</a:t>
            </a:r>
            <a:r>
              <a:rPr lang="de-DE" dirty="0"/>
              <a:t>: </a:t>
            </a:r>
            <a:r>
              <a:rPr lang="de-DE" dirty="0" err="1"/>
              <a:t>Math.pow</a:t>
            </a:r>
            <a:r>
              <a:rPr lang="de-DE" dirty="0"/>
              <a:t>, </a:t>
            </a:r>
            <a:r>
              <a:rPr lang="de-DE" dirty="0" err="1"/>
              <a:t>Math.sqrt</a:t>
            </a:r>
            <a:r>
              <a:rPr lang="de-DE" dirty="0"/>
              <a:t>, </a:t>
            </a:r>
            <a:r>
              <a:rPr lang="de-DE" dirty="0" err="1"/>
              <a:t>Math.exp</a:t>
            </a:r>
            <a:r>
              <a:rPr lang="de-DE" dirty="0"/>
              <a:t>, Math.log</a:t>
            </a:r>
          </a:p>
          <a:p>
            <a:pPr lvl="1"/>
            <a:r>
              <a:rPr lang="de-DE" dirty="0"/>
              <a:t>Extrema: </a:t>
            </a:r>
            <a:r>
              <a:rPr lang="de-DE" dirty="0" err="1"/>
              <a:t>Math.min</a:t>
            </a:r>
            <a:r>
              <a:rPr lang="de-DE" dirty="0"/>
              <a:t>, </a:t>
            </a:r>
            <a:r>
              <a:rPr lang="de-DE" dirty="0" err="1"/>
              <a:t>Math.max</a:t>
            </a:r>
            <a:endParaRPr lang="de-DE" dirty="0"/>
          </a:p>
          <a:p>
            <a:pPr lvl="1"/>
            <a:r>
              <a:rPr lang="de-DE" dirty="0" err="1"/>
              <a:t>Absolutbetrag</a:t>
            </a:r>
            <a:r>
              <a:rPr lang="de-DE" dirty="0"/>
              <a:t>: </a:t>
            </a:r>
            <a:r>
              <a:rPr lang="de-DE" dirty="0" err="1"/>
              <a:t>Math.abs</a:t>
            </a:r>
            <a:endParaRPr lang="de-DE" dirty="0"/>
          </a:p>
          <a:p>
            <a:pPr lvl="1"/>
            <a:r>
              <a:rPr lang="de-DE" dirty="0"/>
              <a:t>Vorzeichen: </a:t>
            </a:r>
            <a:r>
              <a:rPr lang="de-DE" dirty="0" err="1"/>
              <a:t>Math.signum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Konstanten </a:t>
            </a:r>
            <a:r>
              <a:rPr lang="de-DE" dirty="0" err="1"/>
              <a:t>Math.PI</a:t>
            </a:r>
            <a:r>
              <a:rPr lang="de-DE" dirty="0"/>
              <a:t>, </a:t>
            </a:r>
            <a:r>
              <a:rPr lang="de-DE" dirty="0" err="1"/>
              <a:t>Math.E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481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II</a:t>
            </a:r>
          </a:p>
        </p:txBody>
      </p:sp>
      <p:sp>
        <p:nvSpPr>
          <p:cNvPr id="532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(Pseudo-)Zufallszahlen mit double </a:t>
            </a:r>
            <a:r>
              <a:rPr lang="de-DE" dirty="0" err="1"/>
              <a:t>Math.random</a:t>
            </a:r>
            <a:r>
              <a:rPr lang="de-DE" dirty="0"/>
              <a:t>() &gt; [0; 1[</a:t>
            </a:r>
          </a:p>
          <a:p>
            <a:pPr lvl="1"/>
            <a:r>
              <a:rPr lang="de-DE" sz="2000" dirty="0">
                <a:latin typeface="Consolas" pitchFamily="49" charset="0"/>
                <a:cs typeface="Consolas" pitchFamily="49" charset="0"/>
              </a:rPr>
              <a:t>Natürliche Zufallszahl zwischen 0 und 100: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100;</a:t>
            </a:r>
            <a:endParaRPr lang="de-DE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lower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2,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upper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 = 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(lower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 				(upper - lower + 1)));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4070350"/>
            <a:ext cx="4103687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7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Collections</a:t>
            </a:r>
            <a:endParaRPr lang="de-DE" dirty="0"/>
          </a:p>
        </p:txBody>
      </p:sp>
      <p:sp>
        <p:nvSpPr>
          <p:cNvPr id="542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Eine Klasse, die den Umgang mit Containern (Listen, Sets, </a:t>
            </a:r>
            <a:r>
              <a:rPr lang="de-DE" sz="2200" dirty="0" err="1"/>
              <a:t>Maps</a:t>
            </a:r>
            <a:r>
              <a:rPr lang="de-DE" sz="2200" dirty="0"/>
              <a:t>) erleichtert</a:t>
            </a:r>
          </a:p>
          <a:p>
            <a:r>
              <a:rPr lang="de-DE" sz="2200" dirty="0"/>
              <a:t>Interessante Methoden</a:t>
            </a:r>
          </a:p>
          <a:p>
            <a:pPr lvl="1"/>
            <a:r>
              <a:rPr lang="en-US" sz="1700" dirty="0" err="1"/>
              <a:t>addAll</a:t>
            </a:r>
            <a:r>
              <a:rPr lang="en-US" sz="1700" dirty="0"/>
              <a:t>(Collection&lt;? super T&gt; c, T... elements) – </a:t>
            </a:r>
            <a:r>
              <a:rPr lang="en-US" sz="1700" dirty="0" err="1"/>
              <a:t>fügt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</a:t>
            </a:r>
            <a:r>
              <a:rPr lang="en-US" sz="1700" dirty="0" err="1"/>
              <a:t>zu</a:t>
            </a:r>
            <a:r>
              <a:rPr lang="en-US" sz="1700" dirty="0"/>
              <a:t> der </a:t>
            </a:r>
            <a:r>
              <a:rPr lang="en-US" sz="1700" dirty="0" err="1"/>
              <a:t>spezifizierten</a:t>
            </a:r>
            <a:r>
              <a:rPr lang="en-US" sz="1700" dirty="0"/>
              <a:t> </a:t>
            </a:r>
            <a:r>
              <a:rPr lang="en-US" sz="1700" dirty="0" err="1"/>
              <a:t>Liste</a:t>
            </a:r>
            <a:r>
              <a:rPr lang="en-US" sz="1700" dirty="0"/>
              <a:t> </a:t>
            </a:r>
            <a:r>
              <a:rPr lang="en-US" sz="1700" dirty="0" err="1"/>
              <a:t>hinzu</a:t>
            </a:r>
            <a:endParaRPr lang="en-US" sz="1700" dirty="0"/>
          </a:p>
          <a:p>
            <a:pPr lvl="1"/>
            <a:r>
              <a:rPr lang="en-US" sz="1700" dirty="0"/>
              <a:t>copy(List&lt;? super T&gt; </a:t>
            </a:r>
            <a:r>
              <a:rPr lang="en-US" sz="1700" dirty="0" err="1"/>
              <a:t>dest</a:t>
            </a:r>
            <a:r>
              <a:rPr lang="en-US" sz="1700" dirty="0"/>
              <a:t>, List&lt;? extends T&gt; </a:t>
            </a:r>
            <a:r>
              <a:rPr lang="en-US" sz="1700" dirty="0" err="1"/>
              <a:t>src</a:t>
            </a:r>
            <a:r>
              <a:rPr lang="en-US" sz="1700" dirty="0"/>
              <a:t>) – </a:t>
            </a:r>
            <a:r>
              <a:rPr lang="en-US" sz="1700" dirty="0" err="1"/>
              <a:t>kopiert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von der </a:t>
            </a:r>
            <a:r>
              <a:rPr lang="en-US" sz="1700" dirty="0" err="1"/>
              <a:t>src-Liste</a:t>
            </a:r>
            <a:r>
              <a:rPr lang="en-US" sz="1700" dirty="0"/>
              <a:t> </a:t>
            </a:r>
            <a:r>
              <a:rPr lang="en-US" sz="1700" dirty="0" err="1"/>
              <a:t>zur</a:t>
            </a:r>
            <a:r>
              <a:rPr lang="en-US" sz="1700" dirty="0"/>
              <a:t> </a:t>
            </a:r>
            <a:r>
              <a:rPr lang="en-US" sz="1700" dirty="0" err="1"/>
              <a:t>dest-Liste</a:t>
            </a:r>
            <a:endParaRPr lang="en-US" sz="1700" dirty="0"/>
          </a:p>
          <a:p>
            <a:pPr lvl="1"/>
            <a:r>
              <a:rPr lang="en-US" sz="1700" dirty="0"/>
              <a:t>disjoint(Collection&lt;?&gt; c1, Collection&lt;?&gt; c2) – </a:t>
            </a:r>
            <a:r>
              <a:rPr lang="en-US" sz="1700" dirty="0" err="1"/>
              <a:t>gibt</a:t>
            </a:r>
            <a:r>
              <a:rPr lang="en-US" sz="1700" dirty="0"/>
              <a:t> true </a:t>
            </a:r>
            <a:r>
              <a:rPr lang="en-US" sz="1700" dirty="0" err="1"/>
              <a:t>zurück</a:t>
            </a:r>
            <a:r>
              <a:rPr lang="en-US" sz="1700" dirty="0"/>
              <a:t>, </a:t>
            </a:r>
            <a:r>
              <a:rPr lang="en-US" sz="1700" dirty="0" err="1"/>
              <a:t>wenn</a:t>
            </a:r>
            <a:r>
              <a:rPr lang="en-US" sz="1700" dirty="0"/>
              <a:t> </a:t>
            </a:r>
            <a:r>
              <a:rPr lang="en-US" sz="1700" dirty="0" err="1"/>
              <a:t>beide</a:t>
            </a:r>
            <a:r>
              <a:rPr lang="en-US" sz="1700" dirty="0"/>
              <a:t> Collections </a:t>
            </a:r>
            <a:r>
              <a:rPr lang="en-US" sz="1700" dirty="0" err="1"/>
              <a:t>keine</a:t>
            </a:r>
            <a:r>
              <a:rPr lang="en-US" sz="1700" dirty="0"/>
              <a:t> </a:t>
            </a:r>
            <a:r>
              <a:rPr lang="en-US" sz="1700" dirty="0" err="1"/>
              <a:t>gemeinsamen</a:t>
            </a:r>
            <a:r>
              <a:rPr lang="en-US" sz="1700" dirty="0"/>
              <a:t> </a:t>
            </a:r>
            <a:r>
              <a:rPr lang="en-US" sz="1700" dirty="0" err="1"/>
              <a:t>Mitglieder</a:t>
            </a:r>
            <a:r>
              <a:rPr lang="en-US" sz="1700" dirty="0"/>
              <a:t> </a:t>
            </a:r>
            <a:r>
              <a:rPr lang="en-US" sz="1700" dirty="0" err="1"/>
              <a:t>haben</a:t>
            </a:r>
            <a:endParaRPr lang="en-US" sz="1700" dirty="0"/>
          </a:p>
          <a:p>
            <a:pPr lvl="1"/>
            <a:r>
              <a:rPr lang="fr-FR" sz="1700" dirty="0"/>
              <a:t>sort(List&lt;T&gt; </a:t>
            </a:r>
            <a:r>
              <a:rPr lang="fr-FR" sz="1700" dirty="0" err="1"/>
              <a:t>list</a:t>
            </a:r>
            <a:r>
              <a:rPr lang="fr-FR" sz="1700" dirty="0"/>
              <a:t>) – </a:t>
            </a:r>
            <a:r>
              <a:rPr lang="fr-FR" sz="1700" dirty="0" err="1"/>
              <a:t>Sortiert</a:t>
            </a:r>
            <a:r>
              <a:rPr lang="fr-FR" sz="1700" dirty="0"/>
              <a:t> die Liste </a:t>
            </a:r>
            <a:r>
              <a:rPr lang="fr-FR" sz="1700" dirty="0" err="1"/>
              <a:t>anhand</a:t>
            </a:r>
            <a:r>
              <a:rPr lang="fr-FR" sz="1700" dirty="0"/>
              <a:t> des per Interface </a:t>
            </a:r>
            <a:r>
              <a:rPr lang="fr-FR" sz="1700" dirty="0" err="1"/>
              <a:t>assoziierten</a:t>
            </a:r>
            <a:r>
              <a:rPr lang="fr-FR" sz="1700" dirty="0"/>
              <a:t> </a:t>
            </a:r>
            <a:r>
              <a:rPr lang="de-DE" sz="1700" dirty="0"/>
              <a:t>„</a:t>
            </a:r>
            <a:r>
              <a:rPr lang="fr-FR" sz="1700" dirty="0" err="1"/>
              <a:t>Vergleichers</a:t>
            </a:r>
            <a:r>
              <a:rPr lang="de-DE" sz="1700" dirty="0"/>
              <a:t>“ </a:t>
            </a:r>
            <a:r>
              <a:rPr lang="fr-FR" sz="1700" dirty="0"/>
              <a:t> </a:t>
            </a:r>
            <a:endParaRPr lang="en-US" sz="17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de-DE" sz="1800" dirty="0"/>
              <a:t>http://docs.oracle.com/javase/7/docs/api/java/util/Collections.html</a:t>
            </a:r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1763713" y="4868863"/>
            <a:ext cx="631825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>
              <a:latin typeface="Consolas" pitchFamily="49" charset="0"/>
            </a:endParaRP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lst2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addAll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(lst, 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"s"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"hallo"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"hihihi"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sort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(lst2, lst);</a:t>
            </a:r>
            <a:endParaRPr lang="de-DE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4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Klasse: </a:t>
            </a:r>
            <a:r>
              <a:rPr lang="de-DE" dirty="0" err="1"/>
              <a:t>java.util.Arrays</a:t>
            </a:r>
            <a:r>
              <a:rPr lang="de-DE" dirty="0"/>
              <a:t> enthält nur statische Methoden</a:t>
            </a:r>
          </a:p>
          <a:p>
            <a:r>
              <a:rPr lang="de-DE" dirty="0"/>
              <a:t>Wichtige Methoden: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fill([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err="1"/>
              <a:t>füllt</a:t>
            </a:r>
            <a:r>
              <a:rPr lang="en-US" dirty="0"/>
              <a:t> a </a:t>
            </a:r>
            <a:r>
              <a:rPr lang="en-US" dirty="0" err="1"/>
              <a:t>mit</a:t>
            </a:r>
            <a:r>
              <a:rPr lang="en-US" dirty="0"/>
              <a:t> data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err="1"/>
              <a:t>liefert</a:t>
            </a:r>
            <a:r>
              <a:rPr lang="en-US" dirty="0"/>
              <a:t> Index des </a:t>
            </a:r>
            <a:r>
              <a:rPr lang="en-US" dirty="0" err="1"/>
              <a:t>gesuchten</a:t>
            </a:r>
            <a:r>
              <a:rPr lang="en-US" dirty="0"/>
              <a:t> Elements. Aber: a muss </a:t>
            </a:r>
            <a:r>
              <a:rPr lang="en-US" dirty="0" err="1"/>
              <a:t>sortiert</a:t>
            </a:r>
            <a:r>
              <a:rPr lang="en-US" dirty="0"/>
              <a:t> sein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err="1"/>
              <a:t>sortiert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aufsteigend</a:t>
            </a:r>
            <a:endParaRPr lang="en-US" dirty="0"/>
          </a:p>
          <a:p>
            <a:pPr lvl="1"/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equals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a,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b) </a:t>
            </a:r>
            <a:r>
              <a:rPr lang="de-DE" dirty="0"/>
              <a:t>– prüft auf gleichen Inhalt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err="1"/>
              <a:t>liefert</a:t>
            </a:r>
            <a:r>
              <a:rPr lang="en-US" dirty="0"/>
              <a:t> den </a:t>
            </a:r>
            <a:r>
              <a:rPr lang="en-US" dirty="0" err="1"/>
              <a:t>Inhalt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Zeichenkette</a:t>
            </a:r>
            <a:endParaRPr lang="en-US" dirty="0"/>
          </a:p>
          <a:p>
            <a:pPr lvl="2"/>
            <a:r>
              <a:rPr lang="en-US" sz="19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[] a = 1, 2, 3, 4, 5;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Arrays.toString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(a); </a:t>
            </a:r>
            <a:r>
              <a:rPr lang="en-US" sz="1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[1, 2, 3, 4, 5]</a:t>
            </a:r>
            <a:endParaRPr lang="de-DE" sz="19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12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2214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Streams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3019425"/>
            <a:ext cx="4867275" cy="324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46675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I/O Streams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Deshalb reden wir von „Strömen“: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Input Stream (System.in)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Output Stream (</a:t>
            </a:r>
            <a:r>
              <a:rPr lang="de-DE" dirty="0" err="1"/>
              <a:t>System.out</a:t>
            </a:r>
            <a:r>
              <a:rPr lang="de-DE" dirty="0"/>
              <a:t>, </a:t>
            </a:r>
            <a:r>
              <a:rPr lang="de-DE" dirty="0" err="1"/>
              <a:t>System.err</a:t>
            </a:r>
            <a:r>
              <a:rPr lang="de-DE" dirty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Quellen: Dateien, Programme, Geräte, Speicherzellen,…</a:t>
            </a:r>
          </a:p>
        </p:txBody>
      </p:sp>
      <p:pic>
        <p:nvPicPr>
          <p:cNvPr id="57347" name="Picture 2" descr="Reading information into a program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775" y="2474913"/>
            <a:ext cx="4648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Writing information from a program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4292600"/>
            <a:ext cx="4705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782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Bytestream</a:t>
            </a:r>
            <a:endParaRPr lang="de-DE" dirty="0"/>
          </a:p>
        </p:txBody>
      </p:sp>
      <p:sp>
        <p:nvSpPr>
          <p:cNvPr id="583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Basisstrom, der Daten byteweise ein- und ausliest</a:t>
            </a:r>
          </a:p>
          <a:p>
            <a:r>
              <a:rPr lang="de-DE" dirty="0"/>
              <a:t>Kennt keine abstrakten Strukturen, wie Zeichen oder Zahlen</a:t>
            </a:r>
          </a:p>
          <a:p>
            <a:endParaRPr lang="de-DE" dirty="0"/>
          </a:p>
        </p:txBody>
      </p:sp>
      <p:sp>
        <p:nvSpPr>
          <p:cNvPr id="58371" name="Rechteck 4"/>
          <p:cNvSpPr>
            <a:spLocks noChangeArrowheads="1"/>
          </p:cNvSpPr>
          <p:nvPr/>
        </p:nvSpPr>
        <p:spPr bwMode="auto">
          <a:xfrm>
            <a:off x="755650" y="2852738"/>
            <a:ext cx="68945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out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in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"zuLesendeDatei.txt"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out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"zuSchreibeneDatei.txt"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c;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((c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in.read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()) != -1)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out.write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(c);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(in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(out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6084888" y="3933825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732588" y="3311525"/>
            <a:ext cx="22320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Initialisierung der Streams mit Pfadangabe zur Datei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572000" y="4665663"/>
            <a:ext cx="504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219700" y="4221163"/>
            <a:ext cx="3313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while-Schleife zum Einlesen und gleichzeitigem Schreiben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348038" y="5602288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3851275" y="5154612"/>
            <a:ext cx="33115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Wichtig: Schließen der Streams, damit die Dateien wieder freigegeben werden</a:t>
            </a:r>
          </a:p>
        </p:txBody>
      </p:sp>
    </p:spTree>
    <p:extLst>
      <p:ext uri="{BB962C8B-B14F-4D97-AF65-F5344CB8AC3E}">
        <p14:creationId xmlns:p14="http://schemas.microsoft.com/office/powerpoint/2010/main" val="2486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Streams für Zeichenketten</a:t>
            </a:r>
          </a:p>
        </p:txBody>
      </p:sp>
      <p:sp>
        <p:nvSpPr>
          <p:cNvPr id="593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BufferedReader und PrintWriter</a:t>
            </a:r>
          </a:p>
          <a:p>
            <a:r>
              <a:rPr lang="de-DE"/>
              <a:t>Verwendet einen Puffer zum Lesen und Schreiben</a:t>
            </a:r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250825" y="2843213"/>
            <a:ext cx="74898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main(String[] args)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IOException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BufferedReader inputStream =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PrintWriter outputStream =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>
              <a:latin typeface="Consolas" pitchFamily="49" charset="0"/>
            </a:endParaRP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           inputStream =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BufferedReader(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FileReader(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>
                <a:solidFill>
                  <a:srgbClr val="2A00FF"/>
                </a:solidFill>
                <a:latin typeface="Consolas" pitchFamily="49" charset="0"/>
              </a:rPr>
              <a:t>zuLesendeDatei.txt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           outputStream =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PrintWriter(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FileWriter(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>
                <a:solidFill>
                  <a:srgbClr val="2A00FF"/>
                </a:solidFill>
                <a:latin typeface="Consolas" pitchFamily="49" charset="0"/>
              </a:rPr>
              <a:t>zuSchreibeneDatei.txt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endParaRPr lang="de-DE" sz="1200">
              <a:latin typeface="Consolas" pitchFamily="49" charset="0"/>
            </a:endParaRP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String l;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((l = inputStream.readLine()) !=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    outputStream.println(l);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(inputStream !=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    inputStream.close();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(outputStream !=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    outputStream.close();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140200" y="3170238"/>
            <a:ext cx="1603375" cy="6191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5743575" y="2708275"/>
            <a:ext cx="30972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Streams werden ineinander geschachtelt und bekommen so mehr Struktur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4211638" y="4652963"/>
            <a:ext cx="1081087" cy="174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64163" y="4437063"/>
            <a:ext cx="36718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readLine() liest immer genau eine Zeile ein und println(String s)  schreibt einen String mit Zeilenumbruch in einen Stream</a:t>
            </a:r>
          </a:p>
        </p:txBody>
      </p:sp>
    </p:spTree>
    <p:extLst>
      <p:ext uri="{BB962C8B-B14F-4D97-AF65-F5344CB8AC3E}">
        <p14:creationId xmlns:p14="http://schemas.microsoft.com/office/powerpoint/2010/main" val="3067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Scanner</a:t>
            </a:r>
          </a:p>
        </p:txBody>
      </p:sp>
      <p:sp>
        <p:nvSpPr>
          <p:cNvPr id="604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Scanner verwendet auch Streams</a:t>
            </a:r>
          </a:p>
        </p:txBody>
      </p:sp>
      <p:sp>
        <p:nvSpPr>
          <p:cNvPr id="60419" name="Rechteck 4"/>
          <p:cNvSpPr>
            <a:spLocks noChangeArrowheads="1"/>
          </p:cNvSpPr>
          <p:nvPr/>
        </p:nvSpPr>
        <p:spPr bwMode="auto">
          <a:xfrm>
            <a:off x="250825" y="2276475"/>
            <a:ext cx="8424863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Scanner s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      s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Scanner(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"datei.txt"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s.hasNext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s.close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65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</a:t>
            </a:r>
            <a:r>
              <a:rPr lang="de-DE"/>
              <a:t>haben sollten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Fehler treten immer auf; wir müssen lernen darauf zu reagieren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Fehlerhafte Zustände definieren und </a:t>
            </a:r>
            <a:r>
              <a:rPr lang="de-DE" dirty="0" err="1"/>
              <a:t>Exceptions</a:t>
            </a:r>
            <a:r>
              <a:rPr lang="de-DE" dirty="0"/>
              <a:t> „werfen“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Geworfene </a:t>
            </a:r>
            <a:r>
              <a:rPr lang="de-DE" dirty="0" err="1"/>
              <a:t>Exceptions</a:t>
            </a:r>
            <a:r>
              <a:rPr lang="de-DE" dirty="0"/>
              <a:t> „fangen“ und darauf reagieren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Entweder eigene </a:t>
            </a:r>
            <a:r>
              <a:rPr lang="de-DE" dirty="0" err="1"/>
              <a:t>Exceptions</a:t>
            </a:r>
            <a:r>
              <a:rPr lang="de-DE" dirty="0"/>
              <a:t> definieren oder bestehende verwenden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Mit „</a:t>
            </a:r>
            <a:r>
              <a:rPr lang="de-DE" dirty="0" err="1"/>
              <a:t>asserts</a:t>
            </a:r>
            <a:r>
              <a:rPr lang="de-DE" dirty="0"/>
              <a:t>“ kann einfach auf bestimmte Bedingungen geprüft werden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System.out.println</a:t>
            </a:r>
            <a:r>
              <a:rPr lang="de-DE" dirty="0"/>
              <a:t>() und Debugger benutzen, um Fehler zu finden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51093-CBDD-4A9B-96F7-94499718FD7E}" type="slidenum">
              <a:rPr lang="de-DE"/>
              <a:pPr>
                <a:defRPr/>
              </a:pPr>
              <a:t>59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Sonderfälle (</a:t>
            </a:r>
            <a:r>
              <a:rPr lang="de-DE" dirty="0" err="1"/>
              <a:t>Exceptions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 sind nicht vollständig zu vermeiden</a:t>
            </a:r>
          </a:p>
          <a:p>
            <a:r>
              <a:rPr lang="de-DE" dirty="0"/>
              <a:t>Aber: Ich kann im Vorfeld bestimmen, wie das Programm auf Fehler reagieren soll</a:t>
            </a:r>
          </a:p>
          <a:p>
            <a:pPr lvl="1"/>
            <a:r>
              <a:rPr lang="de-DE" dirty="0"/>
              <a:t>Abbruch, Wiederholung, Fortführung mit bereinigten</a:t>
            </a:r>
            <a:br>
              <a:rPr lang="de-DE" dirty="0"/>
            </a:br>
            <a:r>
              <a:rPr lang="de-DE" dirty="0"/>
              <a:t>Werten, usw.</a:t>
            </a:r>
          </a:p>
          <a:p>
            <a:r>
              <a:rPr lang="de-DE" dirty="0"/>
              <a:t>In Java wird eine Ausnahme (</a:t>
            </a:r>
            <a:r>
              <a:rPr lang="de-DE" i="1" dirty="0" err="1"/>
              <a:t>Exception</a:t>
            </a:r>
            <a:r>
              <a:rPr lang="de-DE" dirty="0"/>
              <a:t>) „geworfen“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55ACE-3EBE-48D7-8261-69DD64190775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 Themenkomplexe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302D9-E54B-4DE1-8A08-D5F874B753F0}" type="slidenum">
              <a:rPr lang="de-DE"/>
              <a:pPr>
                <a:defRPr/>
              </a:pPr>
              <a:t>60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530350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/>
          <p:nvPr/>
        </p:nvSpPr>
        <p:spPr>
          <a:xfrm>
            <a:off x="6011863" y="2387600"/>
            <a:ext cx="3046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Konstruktoren, Zuweisungen,..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11863" y="1773238"/>
            <a:ext cx="2354262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Variablen, Konstanten,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vs. 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instance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92813" y="3132138"/>
            <a:ext cx="318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Methoden, Übergabeparameter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11863" y="2700338"/>
            <a:ext cx="1292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Sichtbarkeit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983288" y="5589588"/>
            <a:ext cx="29733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Kontrollstrukturen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(Schleifen, Bedingungen, etc.)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967413" y="5035550"/>
            <a:ext cx="3257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Datentypen (primitiv &amp; komplex)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1863" y="3644900"/>
            <a:ext cx="2576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Arrays, Listen, Stacks, etc.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83288" y="1412875"/>
            <a:ext cx="319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Java-Klassen, Aufzählungen, etc.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016625" y="4067175"/>
            <a:ext cx="2041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OOP: Instanziierung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1979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2411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392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1258888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2435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4787900" y="3829050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2970213" y="4252913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2484438" y="5732463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2627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0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 erkennen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Fehler erkennen und mögliche Fehlerzustände definieren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Wir müssen fehlerhafte Zustände / Bedingungen im Code erkennen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Wir müssen Java mitteilen, dass in unserer Methode gewisse Fehler auftreten können, damit Benutzer diese behandeln / darauf reagieren können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C6503-2E47-4AFF-B416-A50D807E1700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971600" y="3845947"/>
            <a:ext cx="68407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myMethod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(...)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383544" y="3837092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...{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Exceptions?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Möglichkeiten:</a:t>
            </a:r>
          </a:p>
          <a:p>
            <a:pPr lvl="1"/>
            <a:r>
              <a:rPr lang="de-DE" dirty="0"/>
              <a:t>In Java API nachschauen (es gibt bereits viele vordefinierte)</a:t>
            </a:r>
          </a:p>
          <a:p>
            <a:pPr lvl="1"/>
            <a:r>
              <a:rPr lang="de-DE" dirty="0"/>
              <a:t>Selbst eine definieren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D8A89-BA0F-49E7-B2AD-FD250C6E9538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3526</Words>
  <Application>Microsoft Office PowerPoint</Application>
  <PresentationFormat>Bildschirmpräsentation (4:3)</PresentationFormat>
  <Paragraphs>698</Paragraphs>
  <Slides>60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Gill Sans</vt:lpstr>
      <vt:lpstr>Wingdings</vt:lpstr>
      <vt:lpstr>ヒラギノ角ゴ ProN W3</vt:lpstr>
      <vt:lpstr>vorlage</vt:lpstr>
      <vt:lpstr>Einführung in die Programmierung Exceptions und Java Klassen</vt:lpstr>
      <vt:lpstr>Wiederholung</vt:lpstr>
      <vt:lpstr>Lernziele</vt:lpstr>
      <vt:lpstr>PowerPoint-Präsentation</vt:lpstr>
      <vt:lpstr>Beispiel</vt:lpstr>
      <vt:lpstr>Sonderfälle (Exceptions)</vt:lpstr>
      <vt:lpstr>Beispiel</vt:lpstr>
      <vt:lpstr>Fehler erkennen</vt:lpstr>
      <vt:lpstr>Welche Exceptions?</vt:lpstr>
      <vt:lpstr>JAVA API - Exceptions</vt:lpstr>
      <vt:lpstr>Eigene Exceptions</vt:lpstr>
      <vt:lpstr>Beispiel: ggT</vt:lpstr>
      <vt:lpstr>Fehler behandeln I</vt:lpstr>
      <vt:lpstr>Fehler behandeln II</vt:lpstr>
      <vt:lpstr>Code!</vt:lpstr>
      <vt:lpstr>Kontrollierte vs. Nicht Kontrollierte Exceptions</vt:lpstr>
      <vt:lpstr>Kontrollierte vs. Nicht Kontrollierte Exceptions</vt:lpstr>
      <vt:lpstr>Fehler weitergeben</vt:lpstr>
      <vt:lpstr>Hinweise</vt:lpstr>
      <vt:lpstr>Fehler ausgeben I</vt:lpstr>
      <vt:lpstr>Fehler ausgeben II</vt:lpstr>
      <vt:lpstr>Assertions</vt:lpstr>
      <vt:lpstr>PowerPoint-Präsentation</vt:lpstr>
      <vt:lpstr>Vermeiden: Kenne die häufigsten Fehler I</vt:lpstr>
      <vt:lpstr>Vermeiden: Kenne die häufigsten Fehler II</vt:lpstr>
      <vt:lpstr>Vermeiden: Kenne die häufigsten Fehler III</vt:lpstr>
      <vt:lpstr>Vermeiden: Kenne die häufigsten Fehler IV</vt:lpstr>
      <vt:lpstr>Trommelwirbel</vt:lpstr>
      <vt:lpstr>Häufigster Java Fehler:</vt:lpstr>
      <vt:lpstr>Vermeiden: Kenne die Sonderfälle</vt:lpstr>
      <vt:lpstr>Übung</vt:lpstr>
      <vt:lpstr>Sonderfälle</vt:lpstr>
      <vt:lpstr>Finden: Benutze die Ausgabe</vt:lpstr>
      <vt:lpstr>PowerPoint-Präsentation</vt:lpstr>
      <vt:lpstr>Step-by-Step Execution</vt:lpstr>
      <vt:lpstr>Breakpoints</vt:lpstr>
      <vt:lpstr>Expression View</vt:lpstr>
      <vt:lpstr>PowerPoint-Präsentation</vt:lpstr>
      <vt:lpstr>PowerPoint-Präsentation</vt:lpstr>
      <vt:lpstr>Klasse: Object</vt:lpstr>
      <vt:lpstr>Methoden der Klasse Object</vt:lpstr>
      <vt:lpstr>Methoden der Klasse Object</vt:lpstr>
      <vt:lpstr>PowerPoint-Präsentation</vt:lpstr>
      <vt:lpstr>String I</vt:lpstr>
      <vt:lpstr>String II</vt:lpstr>
      <vt:lpstr>StringBuilder I</vt:lpstr>
      <vt:lpstr>StringBuilder II</vt:lpstr>
      <vt:lpstr>StringTokenizer</vt:lpstr>
      <vt:lpstr>PowerPoint-Präsentation</vt:lpstr>
      <vt:lpstr>Math I</vt:lpstr>
      <vt:lpstr>Math II</vt:lpstr>
      <vt:lpstr>Collections</vt:lpstr>
      <vt:lpstr>Array</vt:lpstr>
      <vt:lpstr>PowerPoint-Präsentation</vt:lpstr>
      <vt:lpstr>I/O Streams</vt:lpstr>
      <vt:lpstr>Bytestream</vt:lpstr>
      <vt:lpstr>Streams für Zeichenketten</vt:lpstr>
      <vt:lpstr>Scanner</vt:lpstr>
      <vt:lpstr>Was Sie mitgenommen haben sollten</vt:lpstr>
      <vt:lpstr>Übersicht Themenkomplexe I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Norbert Siegmund</cp:lastModifiedBy>
  <cp:revision>206</cp:revision>
  <dcterms:created xsi:type="dcterms:W3CDTF">2014-11-12T13:27:41Z</dcterms:created>
  <dcterms:modified xsi:type="dcterms:W3CDTF">2018-01-29T09:04:10Z</dcterms:modified>
</cp:coreProperties>
</file>