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375" r:id="rId2"/>
    <p:sldId id="347" r:id="rId3"/>
    <p:sldId id="348" r:id="rId4"/>
    <p:sldId id="307" r:id="rId5"/>
    <p:sldId id="335" r:id="rId6"/>
    <p:sldId id="308" r:id="rId7"/>
    <p:sldId id="312" r:id="rId8"/>
    <p:sldId id="306" r:id="rId9"/>
    <p:sldId id="322" r:id="rId10"/>
    <p:sldId id="323" r:id="rId11"/>
    <p:sldId id="305" r:id="rId12"/>
    <p:sldId id="376" r:id="rId13"/>
    <p:sldId id="377" r:id="rId14"/>
    <p:sldId id="343" r:id="rId15"/>
    <p:sldId id="344" r:id="rId16"/>
    <p:sldId id="345" r:id="rId17"/>
    <p:sldId id="346" r:id="rId18"/>
    <p:sldId id="328" r:id="rId19"/>
    <p:sldId id="332" r:id="rId20"/>
    <p:sldId id="330" r:id="rId21"/>
    <p:sldId id="333" r:id="rId22"/>
    <p:sldId id="327" r:id="rId23"/>
    <p:sldId id="331" r:id="rId24"/>
    <p:sldId id="349" r:id="rId25"/>
    <p:sldId id="334" r:id="rId26"/>
    <p:sldId id="325" r:id="rId27"/>
    <p:sldId id="350" r:id="rId28"/>
    <p:sldId id="352" r:id="rId29"/>
    <p:sldId id="354" r:id="rId30"/>
    <p:sldId id="353" r:id="rId31"/>
    <p:sldId id="351" r:id="rId32"/>
    <p:sldId id="355" r:id="rId33"/>
    <p:sldId id="356" r:id="rId34"/>
    <p:sldId id="357" r:id="rId35"/>
    <p:sldId id="358" r:id="rId36"/>
    <p:sldId id="359" r:id="rId37"/>
    <p:sldId id="362" r:id="rId38"/>
    <p:sldId id="363" r:id="rId39"/>
    <p:sldId id="364" r:id="rId40"/>
    <p:sldId id="369" r:id="rId41"/>
    <p:sldId id="365" r:id="rId42"/>
    <p:sldId id="366" r:id="rId43"/>
    <p:sldId id="367" r:id="rId44"/>
    <p:sldId id="368" r:id="rId45"/>
    <p:sldId id="370" r:id="rId46"/>
    <p:sldId id="371" r:id="rId47"/>
    <p:sldId id="372" r:id="rId48"/>
    <p:sldId id="373" r:id="rId49"/>
    <p:sldId id="374" r:id="rId50"/>
    <p:sldId id="300" r:id="rId51"/>
    <p:sldId id="301" r:id="rId5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D40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6533" autoAdjust="0"/>
  </p:normalViewPr>
  <p:slideViewPr>
    <p:cSldViewPr>
      <p:cViewPr varScale="1">
        <p:scale>
          <a:sx n="105" d="100"/>
          <a:sy n="105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04F620-2ADE-4226-8587-1C1525F6ED6D}" type="datetimeFigureOut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6BE42-3FF0-47D5-8F7E-05C76FCB1A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093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0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7A0B7F-7B03-4BC3-A59D-99219DEEE84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</a:t>
            </a:r>
          </a:p>
          <a:p>
            <a:pPr>
              <a:spcBef>
                <a:spcPct val="0"/>
              </a:spcBef>
            </a:pPr>
            <a:r>
              <a:rPr lang="de-DE"/>
              <a:t>compareTo bei Studenten mit MtrNr, bei Manager mit Gehalt, bei Personen mit Namen</a:t>
            </a:r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D141-1066-446B-8C83-626F9396846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73D32F-78F5-4A8C-A7D2-7C1A8D6D01E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: </a:t>
            </a:r>
            <a:r>
              <a:rPr lang="de-DE" dirty="0" err="1"/>
              <a:t>IFahren</a:t>
            </a:r>
            <a:endParaRPr lang="de-DE" dirty="0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74E9F-A7E4-4605-A442-93B68E2E487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5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Eclipse, die Sache implementieren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44D78-7FB0-4622-B473-0F4412D461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</a:t>
            </a:r>
          </a:p>
          <a:p>
            <a:pPr>
              <a:spcBef>
                <a:spcPct val="0"/>
              </a:spcBef>
            </a:pPr>
            <a:r>
              <a:rPr lang="de-DE" dirty="0"/>
              <a:t>Zeile mit Santa ergibt</a:t>
            </a:r>
            <a:r>
              <a:rPr lang="de-DE" baseline="0" dirty="0"/>
              <a:t> Compiler-Fehler</a:t>
            </a:r>
            <a:endParaRPr lang="de-DE" dirty="0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ACDFC1-99B2-4A74-8AAC-63E057C916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0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918C6-0863-41C6-AA46-F7030C07D484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4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abo</a:t>
            </a:r>
            <a:r>
              <a:rPr lang="de-DE" dirty="0"/>
              <a:t> </a:t>
            </a:r>
            <a:r>
              <a:rPr lang="de-DE" dirty="0" err="1"/>
              <a:t>instanceof</a:t>
            </a:r>
            <a:r>
              <a:rPr lang="de-DE" dirty="0"/>
              <a:t> </a:t>
            </a:r>
            <a:r>
              <a:rPr lang="de-DE" dirty="0" err="1"/>
              <a:t>SuperPremiumAbo</a:t>
            </a:r>
            <a:r>
              <a:rPr lang="de-DE" dirty="0"/>
              <a:t> &amp;&amp; </a:t>
            </a:r>
            <a:r>
              <a:rPr lang="de-DE" dirty="0" err="1"/>
              <a:t>abo.inhaber.alter</a:t>
            </a:r>
            <a:r>
              <a:rPr lang="de-DE" dirty="0"/>
              <a:t> &gt; 18)</a:t>
            </a:r>
          </a:p>
          <a:p>
            <a:pPr>
              <a:spcBef>
                <a:spcPct val="0"/>
              </a:spcBef>
            </a:pPr>
            <a:r>
              <a:rPr lang="de-DE" dirty="0"/>
              <a:t>   preis = </a:t>
            </a:r>
            <a:r>
              <a:rPr lang="de-DE" dirty="0" err="1"/>
              <a:t>abo.getPreisProJahr</a:t>
            </a:r>
            <a:r>
              <a:rPr lang="de-DE" dirty="0"/>
              <a:t>() * 0.5;</a:t>
            </a:r>
          </a:p>
          <a:p>
            <a:pPr>
              <a:spcBef>
                <a:spcPct val="0"/>
              </a:spcBef>
            </a:pPr>
            <a:r>
              <a:rPr lang="de-DE" dirty="0"/>
              <a:t>Else </a:t>
            </a:r>
            <a:r>
              <a:rPr lang="de-DE" dirty="0" err="1"/>
              <a:t>If</a:t>
            </a:r>
            <a:r>
              <a:rPr lang="de-DE" dirty="0"/>
              <a:t> (….) {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Else {</a:t>
            </a:r>
          </a:p>
          <a:p>
            <a:pPr>
              <a:spcBef>
                <a:spcPct val="0"/>
              </a:spcBef>
            </a:pPr>
            <a:r>
              <a:rPr lang="de-DE" dirty="0"/>
              <a:t>Preis = </a:t>
            </a:r>
            <a:r>
              <a:rPr lang="de-DE" dirty="0" err="1"/>
              <a:t>abo.getPreisProJahr</a:t>
            </a:r>
            <a:r>
              <a:rPr lang="de-DE" dirty="0"/>
              <a:t>();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B22609-083C-48FB-B5D2-1678EB6E1F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1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zeigen, wie nun ein Student und ein Worker ebenfalls das Interface implementieren, aber anders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82C16E-832C-48ED-82F9-30D7ABAC451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2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3CAB-1ADB-443D-BB87-2A69A21D4421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2814C-5EBD-4F55-91CF-2AD23285E2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D7B9-2A76-40D6-B0BB-E211844BC914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4D13-D697-418F-9827-B433CDE9C9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5D5EE-93BA-4937-B811-FCE549AA2BE2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6193-5E61-4923-9204-5643578338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977F8-9526-43E7-A512-952DCC2A5AF3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04BA4-4107-4F03-91AD-6F808A4DB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D40A-8D0A-4F0B-8236-C71883959CE5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077A-8753-4268-A4C5-EBD5E2F29E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C07D-2B8C-4A3C-B402-D91C769A6152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6024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9FCCC-6EAA-4FEC-BA0B-AC678D11E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EEAC2-2958-43C1-902C-88AAB80B1A2A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ECFBB-5CB2-4D7E-93CB-E8365194A2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FD69-5A15-43C4-8B61-683F7F7B7A78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407C-7792-462A-9AF4-B6B5542806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2F9B7-A733-4079-B3CE-D63C8797C53D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D814-B3B2-4FF5-8CC3-6A69CF8F70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98D8-9F7F-4441-9EA6-41DC22218CBF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DFFD1-2934-4214-B9C7-56141888F1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297E-FBA7-41D7-A01D-8294B6CA219F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DEAB7-8262-4450-A54B-6671E2293B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81A5C9-8F9E-4DA3-A9EA-D0F7E8E27519}" type="datetime1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81C91-3BE9-4A98-9273-0F182D8461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5D2CD69C-57FE-4706-AE76-C417199E7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023200" cy="1470025"/>
          </a:xfrm>
        </p:spPr>
        <p:txBody>
          <a:bodyPr/>
          <a:lstStyle/>
          <a:p>
            <a:pPr algn="l" eaLnBrk="1" hangingPunct="1"/>
            <a:r>
              <a:rPr lang="de-DE" dirty="0"/>
              <a:t>Einführung in die Programmierung</a:t>
            </a:r>
            <a:br>
              <a:rPr lang="de-DE" dirty="0"/>
            </a:br>
            <a:r>
              <a:rPr lang="de-DE" sz="2800" dirty="0">
                <a:solidFill>
                  <a:schemeClr val="accent1"/>
                </a:solidFill>
              </a:rPr>
              <a:t>Polymorphie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41455E37-0FE3-49B7-B247-12130125F5F7}"/>
              </a:ext>
            </a:extLst>
          </p:cNvPr>
          <p:cNvSpPr txBox="1">
            <a:spLocks/>
          </p:cNvSpPr>
          <p:nvPr/>
        </p:nvSpPr>
        <p:spPr bwMode="auto">
          <a:xfrm>
            <a:off x="177676" y="5589240"/>
            <a:ext cx="7058620" cy="577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endParaRPr lang="de-DE" sz="160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Folienautoren: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Prof.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Prof. Christian Lengauer</a:t>
            </a: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Dr.-Ing. Janet Siegmund</a:t>
            </a:r>
            <a:endParaRPr lang="de-DE" sz="160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>
                <a:solidFill>
                  <a:srgbClr val="898989"/>
                </a:solidFill>
              </a:rPr>
              <a:t>Inhalte teilweise dem Skript von PD Dr. Christian Bachmaier entlehnt</a:t>
            </a:r>
            <a:endParaRPr lang="de-DE" sz="1200" dirty="0">
              <a:solidFill>
                <a:srgbClr val="898989"/>
              </a:solidFill>
            </a:endParaRPr>
          </a:p>
        </p:txBody>
      </p:sp>
      <p:pic>
        <p:nvPicPr>
          <p:cNvPr id="12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F8A23083-C295-4A8C-9482-B49CC8F2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Untertitel 2">
            <a:extLst>
              <a:ext uri="{FF2B5EF4-FFF2-40B4-BE49-F238E27FC236}">
                <a16:creationId xmlns:a16="http://schemas.microsoft.com/office/drawing/2014/main" id="{0C9ED7C9-3B28-4C79-9A93-67F8036D5284}"/>
              </a:ext>
            </a:extLst>
          </p:cNvPr>
          <p:cNvSpPr txBox="1">
            <a:spLocks/>
          </p:cNvSpPr>
          <p:nvPr/>
        </p:nvSpPr>
        <p:spPr bwMode="auto">
          <a:xfrm>
            <a:off x="179512" y="4268688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66D39EB-A493-49AB-A193-57B7FA446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Overloading</a:t>
            </a:r>
            <a:r>
              <a:rPr lang="de-DE" dirty="0"/>
              <a:t> (Java-Terminologie!)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Methoden haben denselben Namen aber unterschiedliche Übergabeparameter</a:t>
            </a:r>
          </a:p>
          <a:p>
            <a:r>
              <a:rPr lang="de-DE" dirty="0"/>
              <a:t>Je nach verwendeter Signatur haben die Methoden ein unterschiedliches Verhalten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93899-0DD7-48D2-B1D4-9710845685C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11412" y="3919538"/>
            <a:ext cx="381677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pos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339D40"/>
                </a:solidFill>
                <a:latin typeface="Consolas" pitchFamily="49" charset="0"/>
              </a:rPr>
              <a:t>//fügt </a:t>
            </a:r>
            <a:r>
              <a:rPr lang="de-DE" sz="1400" dirty="0" err="1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339D40"/>
                </a:solidFill>
                <a:latin typeface="Consolas" pitchFamily="49" charset="0"/>
              </a:rPr>
              <a:t> an </a:t>
            </a:r>
            <a:r>
              <a:rPr lang="de-DE" sz="1400" dirty="0" err="1">
                <a:solidFill>
                  <a:srgbClr val="339D40"/>
                </a:solidFill>
                <a:latin typeface="Consolas" pitchFamily="49" charset="0"/>
              </a:rPr>
              <a:t>pos</a:t>
            </a:r>
            <a:r>
              <a:rPr lang="de-DE" sz="1400" dirty="0">
                <a:solidFill>
                  <a:srgbClr val="339D40"/>
                </a:solidFill>
                <a:latin typeface="Consolas" pitchFamily="49" charset="0"/>
              </a:rPr>
              <a:t> hinzu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339D40"/>
                </a:solidFill>
                <a:latin typeface="Consolas" pitchFamily="49" charset="0"/>
              </a:rPr>
              <a:t>//fügt </a:t>
            </a:r>
            <a:r>
              <a:rPr lang="de-DE" sz="1400" dirty="0" err="1">
                <a:solidFill>
                  <a:srgbClr val="339D4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339D40"/>
                </a:solidFill>
                <a:latin typeface="Consolas" pitchFamily="49" charset="0"/>
              </a:rPr>
              <a:t> hinten an die Liste an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4578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87487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Generics / Templates / Generische Typen</a:t>
            </a:r>
          </a:p>
        </p:txBody>
      </p:sp>
      <p:pic>
        <p:nvPicPr>
          <p:cNvPr id="12290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2997200"/>
            <a:ext cx="3200400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509F2-3614-4D00-96FE-4891108B8FEE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Problem: Unsichere Container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Speichern von Buttons in einer Objektliste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A4793-A587-4029-8D80-A223C681ECED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55875" y="2133600"/>
            <a:ext cx="4995863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3"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4"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5"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6"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button.setBackground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b="1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411413" y="4076700"/>
            <a:ext cx="2089150" cy="7207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900113" y="4797425"/>
            <a:ext cx="1943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1: Casting</a:t>
            </a:r>
          </a:p>
          <a:p>
            <a:r>
              <a:rPr lang="de-DE" dirty="0">
                <a:latin typeface="Calibri" pitchFamily="34" charset="0"/>
              </a:rPr>
              <a:t>Fehleranfällig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84188" y="6443663"/>
            <a:ext cx="8264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Cast: Wir sagen Java, dass das Objekt, welches wir </a:t>
            </a:r>
            <a:r>
              <a:rPr lang="de-DE" dirty="0" err="1">
                <a:latin typeface="Calibri" pitchFamily="34" charset="0"/>
              </a:rPr>
              <a:t>casten</a:t>
            </a:r>
            <a:r>
              <a:rPr lang="de-DE" dirty="0">
                <a:latin typeface="Calibri" pitchFamily="34" charset="0"/>
              </a:rPr>
              <a:t>, einen bestimmten Typ hat.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356100" y="3644900"/>
            <a:ext cx="1944688" cy="11525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003800" y="4724400"/>
            <a:ext cx="4032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Problem 2: Kein Kompilierfehler, aber dennoch wird ein Objekt eines anderen Typs gespeichert.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3944171" y="4063207"/>
            <a:ext cx="863600" cy="11509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893763" y="5519738"/>
            <a:ext cx="7815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Problem 3: Laufzeitfehler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dirty="0">
                <a:latin typeface="Calibri" pitchFamily="34" charset="0"/>
              </a:rPr>
              <a:t> ist nicht von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>
                <a:latin typeface="Calibri" pitchFamily="34" charset="0"/>
              </a:rPr>
              <a:t> abgeleitet; der Cast auf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dirty="0">
                <a:latin typeface="Calibri" pitchFamily="34" charset="0"/>
              </a:rPr>
              <a:t> geht schief.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6232525"/>
            <a:ext cx="5000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Angabe des zu speichernden Typs in spitzen Klammern &lt;Typ&gt;</a:t>
            </a:r>
          </a:p>
          <a:p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r>
              <a:rPr lang="de-DE" dirty="0"/>
              <a:t>Kein Casting mehr erforderlich, da der Typ festgelegt ist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Erkennen von Typfehlern bereits zur Kompilierzeit</a:t>
            </a:r>
          </a:p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AE813-A871-4129-B984-83D6BE199194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042988" y="5229200"/>
            <a:ext cx="59769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 al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&gt;();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1"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MyButton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"Button 2"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//Kompilierfehler!!!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nn-NO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al.size();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al.get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8676" name="Rechteck 4"/>
          <p:cNvSpPr>
            <a:spLocks noChangeArrowheads="1"/>
          </p:cNvSpPr>
          <p:nvPr/>
        </p:nvSpPr>
        <p:spPr bwMode="auto">
          <a:xfrm>
            <a:off x="1042988" y="2362646"/>
            <a:ext cx="734536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</a:rPr>
              <a:t>JButton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a2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&lt;Integer&gt;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a3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&lt;String&gt;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042988" y="3873227"/>
            <a:ext cx="43640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Integer zahl = a2[0];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a3[2];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a1[0].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setBackground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Color.white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Problem: Unflexible Datenstrukturen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Unsere List-Implementierung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611560" y="2059990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4644008" y="1988840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1619672" y="227687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1580353" y="479715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2866668" y="5445224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5714603" y="2209627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5580112" y="472514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6885782" y="5373216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2088659" y="2699076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??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35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Unsere List-Implementierung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611560" y="2059990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echteck 3"/>
          <p:cNvSpPr>
            <a:spLocks noChangeArrowheads="1"/>
          </p:cNvSpPr>
          <p:nvPr/>
        </p:nvSpPr>
        <p:spPr bwMode="auto">
          <a:xfrm>
            <a:off x="4644008" y="1988840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de-DE" sz="1400" b="1" dirty="0"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latin typeface="Consolas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1619672" y="227687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1580353" y="4797152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>
          <a:xfrm>
            <a:off x="2866668" y="5445224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5714603" y="2209627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1" name="Rechteck 10"/>
          <p:cNvSpPr/>
          <p:nvPr/>
        </p:nvSpPr>
        <p:spPr>
          <a:xfrm>
            <a:off x="5580112" y="4725144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2" name="Rechteck 11"/>
          <p:cNvSpPr/>
          <p:nvPr/>
        </p:nvSpPr>
        <p:spPr>
          <a:xfrm>
            <a:off x="6885782" y="5373216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Consolas" pitchFamily="49" charset="0"/>
              </a:rPr>
              <a:t>T</a:t>
            </a:r>
            <a:endParaRPr lang="en-US" sz="1400" dirty="0"/>
          </a:p>
        </p:txBody>
      </p:sp>
      <p:sp>
        <p:nvSpPr>
          <p:cNvPr id="13" name="Rechteck 12"/>
          <p:cNvSpPr/>
          <p:nvPr/>
        </p:nvSpPr>
        <p:spPr>
          <a:xfrm>
            <a:off x="2051376" y="2706905"/>
            <a:ext cx="38343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de-DE" sz="1400" dirty="0">
                <a:latin typeface="Consolas" pitchFamily="49" charset="0"/>
              </a:rPr>
              <a:t>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1" animBg="1"/>
      <p:bldP spid="11" grpId="1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Unsere List-Implementierung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611560" y="2059990"/>
            <a:ext cx="378020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Lösung: </a:t>
            </a:r>
            <a:r>
              <a:rPr lang="de-DE" dirty="0" err="1"/>
              <a:t>Generics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 Unsere List-Implementierung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A144E-1867-4842-B18D-3AAE36DE32A6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5603" name="Rechteck 3"/>
          <p:cNvSpPr>
            <a:spLocks noChangeArrowheads="1"/>
          </p:cNvSpPr>
          <p:nvPr/>
        </p:nvSpPr>
        <p:spPr bwMode="auto">
          <a:xfrm>
            <a:off x="611560" y="2059990"/>
            <a:ext cx="4464496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&lt;T&gt;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Node&lt;T&gt;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(Node&lt;T&gt; next)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latin typeface="Consolas"/>
              </a:rPr>
              <a:t>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latin typeface="Consolas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data)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Ellipse 5"/>
          <p:cNvSpPr/>
          <p:nvPr/>
        </p:nvSpPr>
        <p:spPr>
          <a:xfrm>
            <a:off x="1907704" y="2059990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633314" y="2423304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547664" y="3511228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761283" y="4141523"/>
            <a:ext cx="853579" cy="4218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Generics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Idee: Wir wollen generische Datenstrukturen und Funktionen schreiben, die unabhängig vom konkreten Typ funktionieren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Beispiel: Liste, Queue, etc. soll Objekte speichern, die der Nutzer der Liste definiert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Was sind also </a:t>
            </a:r>
            <a:r>
              <a:rPr lang="de-DE" dirty="0" err="1"/>
              <a:t>Generics</a:t>
            </a:r>
            <a:r>
              <a:rPr lang="de-DE" dirty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Parametrisierte Klassen.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Die Parameter sind Typvariablen, die zur Zeit der Implementierung </a:t>
            </a:r>
            <a:r>
              <a:rPr lang="de-DE" dirty="0" err="1"/>
              <a:t>uninstanziiert</a:t>
            </a:r>
            <a:r>
              <a:rPr lang="de-DE" dirty="0"/>
              <a:t> sind.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Diese Typvariablen werden erst bei der Benutzung der Funktion zu aktuellen </a:t>
            </a:r>
            <a:r>
              <a:rPr lang="de-DE"/>
              <a:t>Typen konkretisiert.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Realisierung (ab Java 1.5): Angabe des konkreten Typs in</a:t>
            </a:r>
            <a:br>
              <a:rPr lang="de-DE" dirty="0"/>
            </a:br>
            <a:r>
              <a:rPr lang="de-DE" dirty="0"/>
              <a:t>spitzen Klammern bei der Verwendung von generischen Typen.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E4A40-50F0-42B1-80D5-E07200BF1FC6}" type="slidenum">
              <a:rPr lang="de-DE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 selbst eine generische Klasse zu erstellen, muss dies explizit definiert werden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T steht für einen parametrisierten Elementtyp</a:t>
            </a:r>
          </a:p>
          <a:p>
            <a:pPr lvl="1"/>
            <a:r>
              <a:rPr lang="de-DE" dirty="0"/>
              <a:t>Kann auch anders benannt werden, aber meist Konvention</a:t>
            </a:r>
            <a:br>
              <a:rPr lang="de-DE" dirty="0"/>
            </a:br>
            <a:r>
              <a:rPr lang="de-DE" dirty="0"/>
              <a:t>(T steht für Template)</a:t>
            </a:r>
          </a:p>
          <a:p>
            <a:pPr lvl="1"/>
            <a:r>
              <a:rPr lang="de-DE" dirty="0"/>
              <a:t>Meist einzelne Großbuchstaben verwendet</a:t>
            </a:r>
          </a:p>
          <a:p>
            <a:pPr lvl="1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7A2C-927C-4968-9A9F-E23ED8898889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29699" name="Rechteck 4"/>
          <p:cNvSpPr>
            <a:spLocks noChangeArrowheads="1"/>
          </p:cNvSpPr>
          <p:nvPr/>
        </p:nvSpPr>
        <p:spPr bwMode="auto">
          <a:xfrm>
            <a:off x="2339975" y="2565400"/>
            <a:ext cx="3349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&lt;T&gt; {…}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7EAC1-FD68-4371-913C-D4DEE369535F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1843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628775"/>
            <a:ext cx="5545137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611188" y="4778375"/>
            <a:ext cx="78188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Benutzen Sie erklärende Namen für Variablen und Methoden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23888" y="5300663"/>
            <a:ext cx="71896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Bilden Sie kleine Methoden: eine Funktion pro Methode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11188" y="5854700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>
                <a:latin typeface="Calibri" pitchFamily="34" charset="0"/>
              </a:rPr>
              <a:t>Verwenden Sie Kommentare und halten Sie sich an die Code </a:t>
            </a:r>
            <a:r>
              <a:rPr lang="de-DE" sz="2400" dirty="0" err="1">
                <a:latin typeface="Calibri" pitchFamily="34" charset="0"/>
              </a:rPr>
              <a:t>Conventions</a:t>
            </a:r>
            <a:endParaRPr lang="de-DE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 II</a:t>
            </a:r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Überall, wo wir einen konkreten Typ eingesetzt haben und diesen ersetzen wollen, müssen wir denselben Bezeichner (formalen Parameter, z.B. „T“) verwenden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1591D-D574-414E-A5F6-210E14C2AFCF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9388" y="3573463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179388" y="3141663"/>
            <a:ext cx="2087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Nicht-generisch (alt)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635375" y="4724400"/>
            <a:ext cx="7207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4500563" y="3573463"/>
            <a:ext cx="34559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FF0000"/>
                </a:solidFill>
                <a:latin typeface="Consolas" pitchFamily="49" charset="0"/>
              </a:rPr>
              <a:t>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"{"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"}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4500563" y="3141663"/>
            <a:ext cx="1677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Generisch (neu)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084888" y="4149725"/>
            <a:ext cx="115093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7451725" y="3573463"/>
            <a:ext cx="19446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Den generischen Knoten verwenden!</a:t>
            </a: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3068638"/>
            <a:ext cx="5000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</a:t>
            </a:r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wir die List-Klasse ändern, um diese parametrisierbar zu machen?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BF57-903E-462B-8EFD-CE53DD114E5E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1747" name="Rechteck 5"/>
          <p:cNvSpPr>
            <a:spLocks noChangeArrowheads="1"/>
          </p:cNvSpPr>
          <p:nvPr/>
        </p:nvSpPr>
        <p:spPr bwMode="auto">
          <a:xfrm>
            <a:off x="34925" y="2554288"/>
            <a:ext cx="45370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      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List()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isEmpty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printContent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200" dirty="0"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31748" name="Rechteck 6"/>
          <p:cNvSpPr>
            <a:spLocks noChangeArrowheads="1"/>
          </p:cNvSpPr>
          <p:nvPr/>
        </p:nvSpPr>
        <p:spPr bwMode="auto">
          <a:xfrm>
            <a:off x="4728716" y="2498725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== 0)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 = 1; 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&amp;&amp; i &lt;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position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n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(n,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addFront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9"/>
          <p:cNvSpPr>
            <a:spLocks noChangeArrowheads="1"/>
          </p:cNvSpPr>
          <p:nvPr/>
        </p:nvSpPr>
        <p:spPr bwMode="auto">
          <a:xfrm>
            <a:off x="7599363" y="6300788"/>
            <a:ext cx="1362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3-5 Minuten</a:t>
            </a:r>
          </a:p>
        </p:txBody>
      </p:sp>
      <p:pic>
        <p:nvPicPr>
          <p:cNvPr id="11" name="Picture 8" descr="Eher ein Bär denn ein Murmeltier... von Rea H 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668344" y="5049450"/>
            <a:ext cx="1224135" cy="141355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2" name="Textfeld 1"/>
          <p:cNvSpPr txBox="1"/>
          <p:nvPr/>
        </p:nvSpPr>
        <p:spPr>
          <a:xfrm>
            <a:off x="7495612" y="2470766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587656" y="4475086"/>
            <a:ext cx="2840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598464" y="2524646"/>
            <a:ext cx="4998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27492" y="2724411"/>
            <a:ext cx="194421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901307" y="2687573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641" y="4738413"/>
            <a:ext cx="252028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731891" y="4699744"/>
            <a:ext cx="3158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dataValue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3270" y="5164111"/>
            <a:ext cx="414471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109662" y="5114573"/>
            <a:ext cx="4687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for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(Node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it = </a:t>
            </a:r>
            <a:r>
              <a:rPr lang="en-US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!= </a:t>
            </a:r>
            <a:r>
              <a:rPr lang="en-US" sz="1200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; it =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it.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2389" y="2803946"/>
            <a:ext cx="2905435" cy="337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5496" y="2738611"/>
            <a:ext cx="2665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front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/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Node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FF0000"/>
                </a:solidFill>
                <a:latin typeface="Consolas" pitchFamily="49" charset="0"/>
              </a:rPr>
              <a:t>&lt;T&gt;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rear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7" grpId="0" animBg="1"/>
      <p:bldP spid="6" grpId="0"/>
      <p:bldP spid="17" grpId="0" animBg="1"/>
      <p:bldP spid="18" grpId="0"/>
      <p:bldP spid="19" grpId="0" animBg="1"/>
      <p:bldP spid="20" grpId="0"/>
      <p:bldP spid="21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Einschub: Wrapper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Java kennt nur Objektpolymorphie</a:t>
            </a:r>
          </a:p>
          <a:p>
            <a:pPr lvl="1"/>
            <a:r>
              <a:rPr lang="de-DE" dirty="0"/>
              <a:t>Bedeutet: Primitive Datentypen können nicht als aktuelle Typparameter verwendet werden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Verboten:</a:t>
            </a:r>
          </a:p>
          <a:p>
            <a:pPr lvl="1"/>
            <a:r>
              <a:rPr lang="de-DE" dirty="0"/>
              <a:t>Eine generische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/>
              <a:t> darf nur Objekte enthalten!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Lösung:</a:t>
            </a:r>
          </a:p>
          <a:p>
            <a:pPr lvl="1"/>
            <a:r>
              <a:rPr lang="de-DE" dirty="0"/>
              <a:t>Der Wrapper: eine Klasse, die eine Variable primitiven Typs enthält („einwickelt“)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2573338" y="2924175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a1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Idee von Wrappern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Primitive Datentypen in Klassen kapseln</a:t>
            </a:r>
            <a:br>
              <a:rPr lang="de-DE" dirty="0"/>
            </a:br>
            <a:r>
              <a:rPr lang="de-DE" dirty="0"/>
              <a:t>(umhüllen/einpacken)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Im Paket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/>
              <a:t> vordefinierte Wrapper: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Byte, Short, Integer, Long, Boolean, Float, Double, Character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+mj-lt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+mj-lt"/>
                <a:cs typeface="Consolas" pitchFamily="49" charset="0"/>
              </a:rPr>
              <a:t>Das Ein- und Auspacken wird </a:t>
            </a:r>
            <a:r>
              <a:rPr lang="de-DE" i="1" dirty="0" err="1">
                <a:latin typeface="+mj-lt"/>
                <a:cs typeface="Consolas" pitchFamily="49" charset="0"/>
              </a:rPr>
              <a:t>Boxing</a:t>
            </a:r>
            <a:r>
              <a:rPr lang="de-DE" i="1" dirty="0">
                <a:latin typeface="+mj-lt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bzw. </a:t>
            </a:r>
            <a:r>
              <a:rPr lang="de-DE" i="1" dirty="0" err="1">
                <a:latin typeface="+mj-lt"/>
                <a:cs typeface="Consolas" pitchFamily="49" charset="0"/>
              </a:rPr>
              <a:t>Unboxing</a:t>
            </a:r>
            <a:r>
              <a:rPr lang="de-DE" i="1" dirty="0">
                <a:latin typeface="+mj-lt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genannt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>
                <a:latin typeface="+mj-lt"/>
                <a:cs typeface="Consolas" pitchFamily="49" charset="0"/>
              </a:rPr>
              <a:t>Teilweise implizite (automatische) Anwendung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A110E-3881-45BE-9913-679663E8F6A5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1979613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572000" y="2781300"/>
            <a:ext cx="2520950" cy="863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>
            <a:off x="5940425" y="2781300"/>
            <a:ext cx="1079500" cy="863600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de-DE" sz="16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572000" y="3275013"/>
            <a:ext cx="107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3492500" y="3213100"/>
            <a:ext cx="5032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1979613" y="2492375"/>
            <a:ext cx="1058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Prim. Typ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4572000" y="2492375"/>
            <a:ext cx="2581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Komplexer Typ (Wrapper)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  <p:bldP spid="8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von </a:t>
            </a:r>
            <a:r>
              <a:rPr lang="de-DE" dirty="0" err="1"/>
              <a:t>Wrappern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sz="1800" dirty="0"/>
          </a:p>
          <a:p>
            <a:pPr marL="57150" indent="0">
              <a:buNone/>
            </a:pPr>
            <a:endParaRPr lang="de-DE" sz="1800" dirty="0"/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(1);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//1 wird automatisch in Integer umgewandelt 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autoboxing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Integer(2));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zahl = </a:t>
            </a:r>
            <a:r>
              <a:rPr lang="de-DE" sz="18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Integer(3);</a:t>
            </a: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list.add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(zahl);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 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zahl.intValue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//explizites Umwandeln in primitiven Typen (=</a:t>
            </a:r>
            <a:r>
              <a:rPr lang="de-DE" sz="1800" dirty="0" err="1">
                <a:solidFill>
                  <a:srgbClr val="339D40"/>
                </a:solidFill>
                <a:latin typeface="+mj-lt"/>
                <a:cs typeface="Consolas" pitchFamily="49" charset="0"/>
              </a:rPr>
              <a:t>unboxing</a:t>
            </a:r>
            <a:r>
              <a:rPr lang="de-DE" sz="1800" dirty="0">
                <a:solidFill>
                  <a:srgbClr val="339D40"/>
                </a:solidFill>
                <a:latin typeface="+mj-lt"/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  <a:p>
            <a:pPr marL="57150" indent="0">
              <a:buNone/>
            </a:pPr>
            <a:r>
              <a:rPr lang="de-DE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 = 4;</a:t>
            </a:r>
          </a:p>
          <a:p>
            <a:pPr marL="57150" indent="0">
              <a:buNone/>
            </a:pPr>
            <a:r>
              <a:rPr lang="de-DE" sz="1800" dirty="0">
                <a:latin typeface="Consolas" pitchFamily="49" charset="0"/>
                <a:cs typeface="Consolas" pitchFamily="49" charset="0"/>
              </a:rPr>
              <a:t>Integer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nochEineZahl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Integer(j); 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//explizites Umwandeln in komplexen Typen (=</a:t>
            </a:r>
            <a:r>
              <a:rPr lang="de-DE" sz="1800" dirty="0" err="1">
                <a:solidFill>
                  <a:srgbClr val="339D40"/>
                </a:solidFill>
                <a:cs typeface="Consolas" pitchFamily="49" charset="0"/>
              </a:rPr>
              <a:t>boxing</a:t>
            </a:r>
            <a:r>
              <a:rPr lang="de-DE" sz="1800" dirty="0">
                <a:solidFill>
                  <a:srgbClr val="339D40"/>
                </a:solidFill>
                <a:cs typeface="Consolas" pitchFamily="49" charset="0"/>
              </a:rPr>
              <a:t>)</a:t>
            </a:r>
          </a:p>
          <a:p>
            <a:pPr marL="57150" indent="0">
              <a:buNone/>
            </a:pP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B7BDC-4F27-4CBA-96D5-6D2D0D04B92B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3795" name="Rechteck 3"/>
          <p:cNvSpPr>
            <a:spLocks noChangeArrowheads="1"/>
          </p:cNvSpPr>
          <p:nvPr/>
        </p:nvSpPr>
        <p:spPr bwMode="auto">
          <a:xfrm>
            <a:off x="755576" y="1628800"/>
            <a:ext cx="6607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&lt;</a:t>
            </a:r>
            <a:r>
              <a:rPr lang="de-DE" dirty="0">
                <a:latin typeface="Consolas" pitchFamily="49" charset="0"/>
              </a:rPr>
              <a:t>Integer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</a:rPr>
              <a:t>&gt;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079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</a:t>
            </a:r>
            <a:r>
              <a:rPr lang="de-DE" dirty="0" err="1"/>
              <a:t>Wrappern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Vorsicht bei Vergleichen!</a:t>
            </a:r>
          </a:p>
          <a:p>
            <a:r>
              <a:rPr lang="de-DE" dirty="0"/>
              <a:t>Wrapper sind Objekte und Wrappervariablen somit Referenzen!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36E7B-1BBA-4443-A0D1-5A4242917FC7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763588" y="3059112"/>
            <a:ext cx="48958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j = </a:t>
            </a:r>
            <a:r>
              <a:rPr lang="de-DE" sz="1400" dirty="0"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 k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Integer(32);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746523" y="3773487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k)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1738" y="3818740"/>
            <a:ext cx="5000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5659438" y="3880652"/>
            <a:ext cx="2576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„==" vs. </a:t>
            </a:r>
            <a:r>
              <a:rPr lang="de-DE" dirty="0" err="1">
                <a:latin typeface="Calibri" pitchFamily="34" charset="0"/>
              </a:rPr>
              <a:t>equals</a:t>
            </a:r>
            <a:r>
              <a:rPr lang="de-DE" dirty="0">
                <a:latin typeface="Calibri" pitchFamily="34" charset="0"/>
              </a:rPr>
              <a:t> beachten!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746523" y="4779729"/>
            <a:ext cx="7975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(i == j)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728015" y="5571237"/>
            <a:ext cx="797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i.equals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(k)) { 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Boxing</a:t>
            </a:r>
            <a:r>
              <a:rPr lang="de-DE" dirty="0"/>
              <a:t>/</a:t>
            </a:r>
            <a:r>
              <a:rPr lang="de-DE" dirty="0" err="1"/>
              <a:t>Unboxing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Automatische implizite Umwandlung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Explizit</a:t>
            </a:r>
          </a:p>
          <a:p>
            <a:endParaRPr lang="de-DE"/>
          </a:p>
          <a:p>
            <a:r>
              <a:rPr lang="de-DE"/>
              <a:t>Aber: </a:t>
            </a:r>
            <a:r>
              <a:rPr lang="de-DE">
                <a:solidFill>
                  <a:srgbClr val="FF0000"/>
                </a:solidFill>
              </a:rPr>
              <a:t>keine</a:t>
            </a:r>
            <a:r>
              <a:rPr lang="de-DE"/>
              <a:t> implizite Umwandlung für Methodenaufrufe</a:t>
            </a:r>
          </a:p>
          <a:p>
            <a:pPr lvl="1"/>
            <a:r>
              <a:rPr lang="de-DE" sz="2200">
                <a:latin typeface="Consolas" pitchFamily="49" charset="0"/>
                <a:cs typeface="Consolas" pitchFamily="49" charset="0"/>
              </a:rPr>
              <a:t>j.toString() </a:t>
            </a:r>
            <a:r>
              <a:rPr lang="de-DE"/>
              <a:t>statt </a:t>
            </a:r>
            <a:r>
              <a:rPr lang="de-DE" sz="2200">
                <a:latin typeface="Consolas" pitchFamily="49" charset="0"/>
                <a:cs typeface="Consolas" pitchFamily="49" charset="0"/>
              </a:rPr>
              <a:t>(new Integer(j)).toString()</a:t>
            </a:r>
            <a:r>
              <a:rPr lang="de-DE"/>
              <a:t> liefert Compilefehler</a:t>
            </a:r>
          </a:p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B8C9A-230D-4FDD-8B94-7985C867BAF6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36867" name="Rechteck 3"/>
          <p:cNvSpPr>
            <a:spLocks noChangeArrowheads="1"/>
          </p:cNvSpPr>
          <p:nvPr/>
        </p:nvSpPr>
        <p:spPr bwMode="auto">
          <a:xfrm>
            <a:off x="1331913" y="2133600"/>
            <a:ext cx="54546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Integer i = </a:t>
            </a:r>
            <a:r>
              <a:rPr lang="nn-NO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nn-NO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>
                <a:solidFill>
                  <a:srgbClr val="000000"/>
                </a:solidFill>
                <a:latin typeface="Consolas" pitchFamily="49" charset="0"/>
              </a:rPr>
              <a:t>Integer(10); i = 11;</a:t>
            </a:r>
          </a:p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j = i + 1;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System.out.println(i +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+ j); </a:t>
            </a:r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11 12</a:t>
            </a:r>
            <a:endParaRPr lang="de-DE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390650" y="3500438"/>
            <a:ext cx="1957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n-NO">
                <a:solidFill>
                  <a:srgbClr val="000000"/>
                </a:solidFill>
                <a:latin typeface="Consolas" pitchFamily="49" charset="0"/>
              </a:rPr>
              <a:t>i.intValue(); </a:t>
            </a:r>
            <a:endParaRPr lang="de-DE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059113" y="4941888"/>
            <a:ext cx="433387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5867400" y="4941888"/>
            <a:ext cx="433388" cy="5032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2195513" y="5445125"/>
            <a:ext cx="210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j noch primitiver Typ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219700" y="5445125"/>
            <a:ext cx="3924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j hier gekapselt in Wrapper, der die Funktion bereit stellt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9458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27987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Vererbung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DD68A-E9D4-48AB-AA56-58C33AE3288A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1026" name="Picture 2" descr="http://www.heise.de/tp/artikel/41/41124/4112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2565400"/>
            <a:ext cx="3619500" cy="320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22488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Beispiele für Vererbung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Foliennummernplatzhalt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141-CB18-4A4F-A19D-F5B8CAABD9F7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3779838" y="2204070"/>
            <a:ext cx="1296987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Lebewesen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476375" y="3212132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Säugetier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5288" y="4148757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Mensch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339975" y="414875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Kuh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779838" y="321213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Vogel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227763" y="3212132"/>
            <a:ext cx="1296987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Fisch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364163" y="414875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Hai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380288" y="4148757"/>
            <a:ext cx="1295400" cy="36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Karpfen</a:t>
            </a:r>
          </a:p>
        </p:txBody>
      </p:sp>
      <p:cxnSp>
        <p:nvCxnSpPr>
          <p:cNvPr id="15" name="Gewinkelte Verbindung 14"/>
          <p:cNvCxnSpPr>
            <a:stCxn id="7" idx="0"/>
            <a:endCxn id="6" idx="2"/>
          </p:cNvCxnSpPr>
          <p:nvPr/>
        </p:nvCxnSpPr>
        <p:spPr>
          <a:xfrm rot="5400000" flipH="1" flipV="1">
            <a:off x="2951957" y="1736550"/>
            <a:ext cx="647700" cy="23034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  <a:endCxn id="6" idx="2"/>
          </p:cNvCxnSpPr>
          <p:nvPr/>
        </p:nvCxnSpPr>
        <p:spPr>
          <a:xfrm rot="5400000" flipH="1" flipV="1">
            <a:off x="4103688" y="2888282"/>
            <a:ext cx="647700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0"/>
            <a:endCxn id="6" idx="2"/>
          </p:cNvCxnSpPr>
          <p:nvPr/>
        </p:nvCxnSpPr>
        <p:spPr>
          <a:xfrm rot="16200000" flipV="1">
            <a:off x="5327651" y="1664319"/>
            <a:ext cx="647700" cy="24479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9" idx="0"/>
            <a:endCxn id="7" idx="2"/>
          </p:cNvCxnSpPr>
          <p:nvPr/>
        </p:nvCxnSpPr>
        <p:spPr>
          <a:xfrm rot="16200000" flipV="1">
            <a:off x="2267744" y="3428826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8" idx="0"/>
            <a:endCxn id="7" idx="2"/>
          </p:cNvCxnSpPr>
          <p:nvPr/>
        </p:nvCxnSpPr>
        <p:spPr>
          <a:xfrm rot="5400000" flipH="1" flipV="1">
            <a:off x="1295401" y="3320082"/>
            <a:ext cx="576262" cy="10810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3" idx="0"/>
            <a:endCxn id="11" idx="2"/>
          </p:cNvCxnSpPr>
          <p:nvPr/>
        </p:nvCxnSpPr>
        <p:spPr>
          <a:xfrm rot="16200000" flipV="1">
            <a:off x="7163595" y="3284363"/>
            <a:ext cx="576262" cy="115252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2" idx="0"/>
            <a:endCxn id="11" idx="2"/>
          </p:cNvCxnSpPr>
          <p:nvPr/>
        </p:nvCxnSpPr>
        <p:spPr>
          <a:xfrm rot="5400000" flipH="1" flipV="1">
            <a:off x="6155532" y="3428826"/>
            <a:ext cx="576262" cy="863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6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Begriffe</a:t>
            </a:r>
          </a:p>
        </p:txBody>
      </p:sp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verwirren lassen!</a:t>
            </a:r>
          </a:p>
          <a:p>
            <a:pPr lvl="1"/>
            <a:r>
              <a:rPr lang="de-DE" dirty="0"/>
              <a:t>Oberklasse == Superklasse == Basisklasse == Elternklasse</a:t>
            </a:r>
          </a:p>
          <a:p>
            <a:pPr lvl="1"/>
            <a:r>
              <a:rPr lang="de-DE" dirty="0"/>
              <a:t>Unterklasse == Abgeleitete Klasse == </a:t>
            </a:r>
            <a:r>
              <a:rPr lang="de-DE" dirty="0" err="1"/>
              <a:t>Kindklasse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B6E87-B6B6-48EC-8F28-4772920607B4}" type="slidenum">
              <a:rPr lang="de-DE"/>
              <a:pPr>
                <a:defRPr/>
              </a:pPr>
              <a:t>29</a:t>
            </a:fld>
            <a:endParaRPr lang="de-DE"/>
          </a:p>
        </p:txBody>
      </p:sp>
      <p:pic>
        <p:nvPicPr>
          <p:cNvPr id="23555" name="Picture 2" descr="http://upload.wikimedia.org/wikipedia/commons/thumb/3/36/InheritancePgmUML.svg/240px-InheritancePgmUML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429000"/>
            <a:ext cx="2286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 flipH="1">
            <a:off x="4427538" y="4724400"/>
            <a:ext cx="158432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feld 6"/>
          <p:cNvSpPr txBox="1">
            <a:spLocks noChangeArrowheads="1"/>
          </p:cNvSpPr>
          <p:nvPr/>
        </p:nvSpPr>
        <p:spPr bwMode="auto">
          <a:xfrm>
            <a:off x="6011863" y="4572000"/>
            <a:ext cx="227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Symbol der Vererbung</a:t>
            </a:r>
          </a:p>
        </p:txBody>
      </p:sp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6102350"/>
            <a:ext cx="5000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1258888" y="6165850"/>
            <a:ext cx="6477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Abgeleitete Klasse verfügt auch über Eigenschaft x und Methode a!</a:t>
            </a:r>
          </a:p>
        </p:txBody>
      </p:sp>
    </p:spTree>
    <p:extLst>
      <p:ext uri="{BB962C8B-B14F-4D97-AF65-F5344CB8AC3E}">
        <p14:creationId xmlns:p14="http://schemas.microsoft.com/office/powerpoint/2010/main" val="11965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sind </a:t>
            </a:r>
            <a:r>
              <a:rPr lang="de-DE" dirty="0" err="1"/>
              <a:t>Generics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Generische Datentypen bekommen einen –oder auch mehrere– Parameter, die je einen Typ </a:t>
            </a:r>
            <a:r>
              <a:rPr lang="de-DE" dirty="0" err="1"/>
              <a:t>spezifieren</a:t>
            </a:r>
            <a:endParaRPr lang="de-DE" dirty="0"/>
          </a:p>
          <a:p>
            <a:pPr lvl="1"/>
            <a:r>
              <a:rPr lang="de-DE" dirty="0"/>
              <a:t>Daher können einheitliche Datenstrukturen und Methoden für unterschiedliche Typen implementiert werden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8" y="3789040"/>
            <a:ext cx="3726160" cy="27946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8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Schlüsselwort: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Angabe der Klasse, von der man ableiten/erben will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der abgeleiteten Klasse nur noch die Methoden</a:t>
            </a:r>
            <a:br>
              <a:rPr lang="de-DE" dirty="0"/>
            </a:br>
            <a:r>
              <a:rPr lang="de-DE" dirty="0"/>
              <a:t>und Attribute hinzufügen, die </a:t>
            </a:r>
            <a:r>
              <a:rPr lang="de-DE" dirty="0">
                <a:solidFill>
                  <a:srgbClr val="FF0000"/>
                </a:solidFill>
              </a:rPr>
              <a:t>zusätzlich</a:t>
            </a:r>
            <a:r>
              <a:rPr lang="de-DE" dirty="0"/>
              <a:t> zu denen</a:t>
            </a:r>
            <a:br>
              <a:rPr lang="de-DE" dirty="0"/>
            </a:br>
            <a:r>
              <a:rPr lang="de-DE" dirty="0"/>
              <a:t>der Basisklasse benötigt werden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AF439-A8D3-4ACF-93CB-6E00A6585CA6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1116013" y="2205038"/>
            <a:ext cx="7127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{…}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68313" y="4441825"/>
            <a:ext cx="45720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Ort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alter;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464050" y="4437063"/>
            <a:ext cx="46799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Student 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alter, String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super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, alter); 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mtrNr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}…}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3492500" y="5516563"/>
            <a:ext cx="1079500" cy="1444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492500" y="5949950"/>
            <a:ext cx="3860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Aufruf des Konstruktors der Basisklasse</a:t>
            </a:r>
          </a:p>
        </p:txBody>
      </p:sp>
      <p:sp>
        <p:nvSpPr>
          <p:cNvPr id="2" name="Ellipse 1"/>
          <p:cNvSpPr/>
          <p:nvPr/>
        </p:nvSpPr>
        <p:spPr>
          <a:xfrm>
            <a:off x="684163" y="4653136"/>
            <a:ext cx="863699" cy="22073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4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</a:t>
            </a:r>
            <a:r>
              <a:rPr lang="de-DE" dirty="0" err="1"/>
              <a:t>Inheritance</a:t>
            </a:r>
            <a:r>
              <a:rPr lang="de-DE" dirty="0"/>
              <a:t>) –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Aufbauend auf einer existierenden Basis- oder Elternklasse eine neue Klasse implementieren</a:t>
            </a:r>
          </a:p>
          <a:p>
            <a:r>
              <a:rPr lang="de-DE" dirty="0"/>
              <a:t>Wiederverwendung aller Attribute und Methoden der Basisklasse in der neuen Klasse</a:t>
            </a:r>
          </a:p>
          <a:p>
            <a:endParaRPr lang="de-DE" dirty="0"/>
          </a:p>
          <a:p>
            <a:r>
              <a:rPr lang="de-DE" dirty="0"/>
              <a:t>Hinzufügen von weiteren Attributen, Methoden</a:t>
            </a:r>
          </a:p>
          <a:p>
            <a:r>
              <a:rPr lang="de-DE" dirty="0"/>
              <a:t>Überschreiben von existierenden Methoden</a:t>
            </a:r>
          </a:p>
          <a:p>
            <a:endParaRPr lang="de-DE" dirty="0"/>
          </a:p>
          <a:p>
            <a:r>
              <a:rPr lang="de-DE" dirty="0"/>
              <a:t>Ziel: Höchstmögliche Wiederverwendung bereits bestehender Implementierungen sowie Möglichkeiten zur einfachen Erweiterung/Anpassung von Programmen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3823-61C4-4C07-AE10-DE1CDFD4ADC9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Sichtbarkeitsmodifikator</a:t>
            </a:r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Wiederholung:</a:t>
            </a:r>
          </a:p>
          <a:p>
            <a:pPr lvl="1"/>
            <a:r>
              <a:rPr lang="de-DE" dirty="0"/>
              <a:t>Private:</a:t>
            </a:r>
          </a:p>
          <a:p>
            <a:pPr lvl="2"/>
            <a:r>
              <a:rPr lang="de-DE" dirty="0"/>
              <a:t>Sichtbarkeit nur </a:t>
            </a:r>
            <a:r>
              <a:rPr lang="de-DE" b="1" dirty="0"/>
              <a:t>innerhalb</a:t>
            </a:r>
            <a:r>
              <a:rPr lang="de-DE" dirty="0"/>
              <a:t> der Klasse; keine Verwendung in abgeleiteten Klassen möglich!</a:t>
            </a:r>
          </a:p>
          <a:p>
            <a:pPr lvl="1"/>
            <a:r>
              <a:rPr lang="de-DE" dirty="0" err="1"/>
              <a:t>Protected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Sichtbarkeit innerhalb der Klasse </a:t>
            </a:r>
            <a:r>
              <a:rPr lang="de-DE" b="1" dirty="0"/>
              <a:t>und</a:t>
            </a:r>
            <a:r>
              <a:rPr lang="de-DE" dirty="0"/>
              <a:t> in allen abgeleiteten Klassen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C44FA-47D7-4D71-AABA-0CADAA08389A}" type="slidenum">
              <a:rPr lang="de-DE"/>
              <a:pPr>
                <a:defRPr/>
              </a:pPr>
              <a:t>32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50825" y="4377134"/>
            <a:ext cx="457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private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995738" y="4377134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Student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</a:rPr>
              <a:t>vorname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 err="1">
                <a:solidFill>
                  <a:srgbClr val="2A00FF"/>
                </a:solidFill>
                <a:latin typeface="Consolas" pitchFamily="49" charset="0"/>
              </a:rPr>
              <a:t>nachname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sz="1600" dirty="0">
              <a:solidFill>
                <a:srgbClr val="2A00FF"/>
              </a:solidFill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6948488" y="5701110"/>
            <a:ext cx="630237" cy="1041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6084888" y="5805264"/>
            <a:ext cx="2987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Fehler! Zugriff auf private Member der Basisklasse nicht möglich!</a:t>
            </a:r>
          </a:p>
        </p:txBody>
      </p:sp>
    </p:spTree>
    <p:extLst>
      <p:ext uri="{BB962C8B-B14F-4D97-AF65-F5344CB8AC3E}">
        <p14:creationId xmlns:p14="http://schemas.microsoft.com/office/powerpoint/2010/main" val="23093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/>
      <p:bldP spid="5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Method Overriding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Unterklasse hat die </a:t>
            </a:r>
            <a:r>
              <a:rPr lang="de-DE" b="1" dirty="0"/>
              <a:t>gleiche</a:t>
            </a:r>
            <a:r>
              <a:rPr lang="de-DE" dirty="0"/>
              <a:t> Methode (identische Signatur) wie die Oberklasse, aber </a:t>
            </a:r>
            <a:r>
              <a:rPr lang="de-DE" b="1" dirty="0"/>
              <a:t>unterschiedliche</a:t>
            </a:r>
            <a:r>
              <a:rPr lang="de-DE" dirty="0"/>
              <a:t> Implementierung</a:t>
            </a:r>
          </a:p>
          <a:p>
            <a:pPr lvl="1"/>
            <a:r>
              <a:rPr lang="de-DE" dirty="0"/>
              <a:t>Unterklasse überschreibt Implementierung der Oberklasse</a:t>
            </a:r>
          </a:p>
          <a:p>
            <a:pPr lvl="1"/>
            <a:r>
              <a:rPr lang="de-DE" dirty="0"/>
              <a:t>Aber: Objekte der Oberklasse bleiben unverändert</a:t>
            </a:r>
          </a:p>
          <a:p>
            <a:r>
              <a:rPr lang="de-DE" dirty="0"/>
              <a:t>Beispiel: Methode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printBusinessCard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5C977-291C-423C-A7BF-099219C55A4B}" type="slidenum">
              <a:rPr lang="de-DE"/>
              <a:pPr>
                <a:defRPr/>
              </a:pPr>
              <a:t>33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179388" y="3573463"/>
            <a:ext cx="4572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protected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"Person "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…}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500563" y="3789363"/>
            <a:ext cx="46609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200" dirty="0">
                <a:solidFill>
                  <a:srgbClr val="646464"/>
                </a:solidFill>
                <a:latin typeface="Consolas" pitchFamily="49" charset="0"/>
              </a:rPr>
              <a:t>@</a:t>
            </a:r>
            <a:r>
              <a:rPr lang="de-DE" sz="1200" dirty="0" err="1">
                <a:solidFill>
                  <a:srgbClr val="646464"/>
                </a:solidFill>
                <a:latin typeface="Consolas" pitchFamily="49" charset="0"/>
              </a:rPr>
              <a:t>Override</a:t>
            </a:r>
            <a:endParaRPr lang="de-DE" sz="12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printBusinessCard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	(</a:t>
            </a:r>
            <a:r>
              <a:rPr lang="en-US" sz="1200" dirty="0">
                <a:solidFill>
                  <a:srgbClr val="2A00FF"/>
                </a:solidFill>
                <a:latin typeface="Consolas" pitchFamily="49" charset="0"/>
              </a:rPr>
              <a:t>"Famous manager Mr. "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sz="12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258888" y="5229225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>
              <a:latin typeface="Consolas" pitchFamily="49" charset="0"/>
            </a:endParaRPr>
          </a:p>
          <a:p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main(String[] args) {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Person p =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>
                <a:solidFill>
                  <a:srgbClr val="2A00FF"/>
                </a:solidFill>
                <a:latin typeface="Consolas" pitchFamily="49" charset="0"/>
              </a:rPr>
              <a:t>"Watzke"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, 42);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 Manager(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"Hoeneß"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 55);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en-US" sz="140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, 22);</a:t>
            </a:r>
          </a:p>
          <a:p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  Manager r = </a:t>
            </a:r>
            <a:r>
              <a:rPr lang="en-US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>
                <a:solidFill>
                  <a:srgbClr val="2A00FF"/>
                </a:solidFill>
                <a:latin typeface="Consolas" pitchFamily="49" charset="0"/>
              </a:rPr>
              <a:t>"Santa"</a:t>
            </a:r>
            <a:r>
              <a:rPr lang="en-US" sz="1400">
                <a:solidFill>
                  <a:srgbClr val="000000"/>
                </a:solidFill>
                <a:latin typeface="Consolas" pitchFamily="49" charset="0"/>
              </a:rPr>
              <a:t>, 45);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795962" y="5589240"/>
            <a:ext cx="309651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//Person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Watzke</a:t>
            </a:r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Hoeneß</a:t>
            </a: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Famous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</a:t>
            </a:r>
            <a:r>
              <a:rPr lang="de-DE" sz="1400" dirty="0" err="1">
                <a:solidFill>
                  <a:srgbClr val="339D40"/>
                </a:solidFill>
                <a:latin typeface="Calibri" pitchFamily="34" charset="0"/>
              </a:rPr>
              <a:t>manger</a:t>
            </a:r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 Mr. X</a:t>
            </a:r>
          </a:p>
          <a:p>
            <a:r>
              <a:rPr lang="de-DE" sz="1400" dirty="0">
                <a:solidFill>
                  <a:srgbClr val="339D40"/>
                </a:solidFill>
                <a:latin typeface="Calibri" pitchFamily="34" charset="0"/>
              </a:rPr>
              <a:t>//Compilerfehler</a:t>
            </a:r>
          </a:p>
          <a:p>
            <a:endParaRPr lang="de-DE" sz="1400" dirty="0">
              <a:solidFill>
                <a:srgbClr val="339D4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Virtuelle Methoden</a:t>
            </a:r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ergeben die beiden folgenden Aufrufe?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>
              <a:buFont typeface="Arial" charset="0"/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Zur Ausführungszeit führt die JVM die Methode in der Manager-Klasse aus, da k als Manager-Objekt instanziiert wurde</a:t>
            </a:r>
          </a:p>
          <a:p>
            <a:pPr lvl="1"/>
            <a:r>
              <a:rPr lang="de-DE" dirty="0"/>
              <a:t>Dieses Verhalten nennt sich „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invocation</a:t>
            </a:r>
            <a:r>
              <a:rPr lang="de-DE" dirty="0"/>
              <a:t>“.</a:t>
            </a:r>
          </a:p>
          <a:p>
            <a:pPr lvl="1"/>
            <a:r>
              <a:rPr lang="de-DE" dirty="0"/>
              <a:t>Java führt </a:t>
            </a:r>
            <a:r>
              <a:rPr lang="de-DE" b="1" dirty="0"/>
              <a:t>immer</a:t>
            </a:r>
            <a:r>
              <a:rPr lang="de-DE" dirty="0"/>
              <a:t> die überschriebene Methode aus.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E9B40-A429-4BE7-9B06-F6E72D930E22}" type="slidenum">
              <a:rPr lang="de-DE"/>
              <a:pPr>
                <a:defRPr/>
              </a:pPr>
              <a:t>34</a:t>
            </a:fld>
            <a:endParaRPr lang="de-DE"/>
          </a:p>
        </p:txBody>
      </p:sp>
      <p:sp>
        <p:nvSpPr>
          <p:cNvPr id="27651" name="Rechteck 3"/>
          <p:cNvSpPr>
            <a:spLocks noChangeArrowheads="1"/>
          </p:cNvSpPr>
          <p:nvPr/>
        </p:nvSpPr>
        <p:spPr bwMode="auto">
          <a:xfrm>
            <a:off x="762000" y="2023541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Manager(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"Hoeneß"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55);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Person k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k.printBusinessCard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27652" name="Rechteck 4"/>
          <p:cNvSpPr>
            <a:spLocks noChangeArrowheads="1"/>
          </p:cNvSpPr>
          <p:nvPr/>
        </p:nvSpPr>
        <p:spPr bwMode="auto">
          <a:xfrm>
            <a:off x="5638800" y="2505670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Hoeneß</a:t>
            </a: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>
                <a:latin typeface="Calibri" pitchFamily="34" charset="0"/>
              </a:rPr>
              <a:t>//</a:t>
            </a:r>
            <a:r>
              <a:rPr lang="de-DE" dirty="0" err="1">
                <a:latin typeface="Calibri" pitchFamily="34" charset="0"/>
              </a:rPr>
              <a:t>Famous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manager</a:t>
            </a:r>
            <a:r>
              <a:rPr lang="de-DE" dirty="0">
                <a:latin typeface="Calibri" pitchFamily="34" charset="0"/>
              </a:rPr>
              <a:t> Mr. X</a:t>
            </a:r>
          </a:p>
        </p:txBody>
      </p:sp>
    </p:spTree>
    <p:extLst>
      <p:ext uri="{BB962C8B-B14F-4D97-AF65-F5344CB8AC3E}">
        <p14:creationId xmlns:p14="http://schemas.microsoft.com/office/powerpoint/2010/main" val="25884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Annotation @</a:t>
            </a:r>
            <a:r>
              <a:rPr lang="de-DE" dirty="0" err="1"/>
              <a:t>Override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Nicht zwingend erforderlich</a:t>
            </a:r>
          </a:p>
          <a:p>
            <a:endParaRPr lang="de-DE"/>
          </a:p>
          <a:p>
            <a:r>
              <a:rPr lang="de-DE"/>
              <a:t>Aber:</a:t>
            </a:r>
          </a:p>
          <a:p>
            <a:pPr lvl="1"/>
            <a:r>
              <a:rPr lang="de-DE"/>
              <a:t>Compiler prüft, ob tatsächlich eine Methode überschrieben wird (verhindert Tippfehler oder fälschliche Annahmen)</a:t>
            </a:r>
          </a:p>
          <a:p>
            <a:pPr lvl="1"/>
            <a:r>
              <a:rPr lang="de-DE"/>
              <a:t>Verbessert Verständlichkeit des Codes, da man sofort weiß, dass die Basisklasse ebenfalls eine solche Methode besitzt und diese überschrieben wird</a:t>
            </a:r>
          </a:p>
          <a:p>
            <a:pPr lvl="1"/>
            <a:r>
              <a:rPr lang="de-DE"/>
              <a:t>Dient weiterhin der Dokumentation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A0EC8-D517-4B0E-935B-E137DE1FA388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74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Schlüsselwort: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können wir prüfen, welchen Typ ein Objekt hat?</a:t>
            </a:r>
          </a:p>
          <a:p>
            <a:r>
              <a:rPr lang="de-DE" dirty="0"/>
              <a:t>Lösung: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de-DE" dirty="0"/>
              <a:t> prüft, ob Objekt vom Typ einer bestimmten Klasse ist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835150" y="3919538"/>
            <a:ext cx="4572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Manager();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instanceof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 m = (Manager)p;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2843213" y="3919538"/>
            <a:ext cx="2025650" cy="1444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4868863" y="3592513"/>
            <a:ext cx="308768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p ist hier als Person deklariert: nur Attribute und Methoden der Klasse Person nutzbar 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3276600" y="4397375"/>
            <a:ext cx="1439863" cy="5715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4716463" y="4640263"/>
            <a:ext cx="3311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Falls p aber auch ein Manager ist, können wir p zu einem Manager „</a:t>
            </a:r>
            <a:r>
              <a:rPr lang="de-DE" dirty="0" err="1">
                <a:latin typeface="Calibri" pitchFamily="34" charset="0"/>
              </a:rPr>
              <a:t>casten</a:t>
            </a:r>
            <a:r>
              <a:rPr lang="de-DE" dirty="0">
                <a:latin typeface="Calibri" pitchFamily="34" charset="0"/>
              </a:rPr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676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</a:t>
            </a:r>
          </a:p>
        </p:txBody>
      </p:sp>
      <p:sp>
        <p:nvSpPr>
          <p:cNvPr id="31751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Preisberechnung: </a:t>
            </a:r>
          </a:p>
          <a:p>
            <a:pPr lvl="1"/>
            <a:r>
              <a:rPr lang="de-DE" dirty="0" err="1"/>
              <a:t>SuperPremiumAbo</a:t>
            </a:r>
            <a:r>
              <a:rPr lang="de-DE" dirty="0"/>
              <a:t> und Alter &lt; 18 ergibt: 50% Rabatt</a:t>
            </a:r>
          </a:p>
          <a:p>
            <a:pPr lvl="1"/>
            <a:r>
              <a:rPr lang="de-DE" dirty="0" err="1"/>
              <a:t>PremiumAbo</a:t>
            </a:r>
            <a:r>
              <a:rPr lang="de-DE" dirty="0"/>
              <a:t> und Alter &lt; 18 ergibt: 25% Rabatt</a:t>
            </a:r>
          </a:p>
          <a:p>
            <a:pPr lvl="1"/>
            <a:r>
              <a:rPr lang="de-DE" dirty="0"/>
              <a:t>Bei normalen Abo: kein Rabatt</a:t>
            </a:r>
          </a:p>
        </p:txBody>
      </p:sp>
      <p:sp>
        <p:nvSpPr>
          <p:cNvPr id="31746" name="Rechteck 4"/>
          <p:cNvSpPr>
            <a:spLocks noChangeArrowheads="1"/>
          </p:cNvSpPr>
          <p:nvPr/>
        </p:nvSpPr>
        <p:spPr bwMode="auto">
          <a:xfrm>
            <a:off x="539750" y="6022975"/>
            <a:ext cx="2232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Abonnent {</a:t>
            </a:r>
          </a:p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7" name="Rechteck 6"/>
          <p:cNvSpPr>
            <a:spLocks noChangeArrowheads="1"/>
          </p:cNvSpPr>
          <p:nvPr/>
        </p:nvSpPr>
        <p:spPr bwMode="auto">
          <a:xfrm>
            <a:off x="539750" y="3641725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Abo {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Abonnent </a:t>
            </a:r>
            <a:r>
              <a:rPr lang="de-DE" sz="1200">
                <a:solidFill>
                  <a:srgbClr val="0000C0"/>
                </a:solidFill>
                <a:latin typeface="Consolas" pitchFamily="49" charset="0"/>
              </a:rPr>
              <a:t>inhaber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double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getPreisProJahr();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>
              <a:latin typeface="Calibri" pitchFamily="34" charset="0"/>
            </a:endParaRPr>
          </a:p>
        </p:txBody>
      </p:sp>
      <p:sp>
        <p:nvSpPr>
          <p:cNvPr id="31748" name="Rechteck 8"/>
          <p:cNvSpPr>
            <a:spLocks noChangeArrowheads="1"/>
          </p:cNvSpPr>
          <p:nvPr/>
        </p:nvSpPr>
        <p:spPr bwMode="auto">
          <a:xfrm>
            <a:off x="557213" y="4438650"/>
            <a:ext cx="53101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PremiumAbo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 Abo {</a:t>
            </a:r>
          </a:p>
          <a:p>
            <a:r>
              <a:rPr lang="de-DE" sz="1200">
                <a:latin typeface="Consolas" pitchFamily="49" charset="0"/>
              </a:rPr>
              <a:t>…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49" name="Rechteck 10"/>
          <p:cNvSpPr>
            <a:spLocks noChangeArrowheads="1"/>
          </p:cNvSpPr>
          <p:nvPr/>
        </p:nvSpPr>
        <p:spPr bwMode="auto">
          <a:xfrm>
            <a:off x="557213" y="5159375"/>
            <a:ext cx="559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SuperPremiumAbo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 pitchFamily="49" charset="0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itchFamily="49" charset="0"/>
              </a:rPr>
              <a:t>PremiumAbo {</a:t>
            </a:r>
          </a:p>
          <a:p>
            <a:r>
              <a:rPr lang="de-DE" sz="1200">
                <a:latin typeface="Consolas" pitchFamily="49" charset="0"/>
              </a:rPr>
              <a:t>…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0" name="Rechteck 13"/>
          <p:cNvSpPr>
            <a:spLocks noChangeArrowheads="1"/>
          </p:cNvSpPr>
          <p:nvPr/>
        </p:nvSpPr>
        <p:spPr bwMode="auto">
          <a:xfrm>
            <a:off x="4787900" y="3573463"/>
            <a:ext cx="5815013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200">
              <a:latin typeface="Consolas" pitchFamily="49" charset="0"/>
            </a:endParaRPr>
          </a:p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AboPreisBerechner {</a:t>
            </a:r>
          </a:p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berechnePreisMitRabatt(Abo abo) {</a:t>
            </a:r>
          </a:p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preis = 0;</a:t>
            </a:r>
          </a:p>
          <a:p>
            <a:endParaRPr lang="de-DE" sz="1200">
              <a:latin typeface="Consolas" pitchFamily="49" charset="0"/>
            </a:endParaRPr>
          </a:p>
          <a:p>
            <a:endParaRPr lang="de-DE" sz="1200">
              <a:latin typeface="Consolas" pitchFamily="49" charset="0"/>
            </a:endParaRPr>
          </a:p>
          <a:p>
            <a:endParaRPr lang="de-DE" sz="1200">
              <a:latin typeface="Consolas" pitchFamily="49" charset="0"/>
            </a:endParaRPr>
          </a:p>
          <a:p>
            <a:endParaRPr lang="de-DE" sz="1200">
              <a:latin typeface="Consolas" pitchFamily="49" charset="0"/>
            </a:endParaRPr>
          </a:p>
          <a:p>
            <a:r>
              <a:rPr lang="de-DE" sz="1200" b="1">
                <a:solidFill>
                  <a:srgbClr val="7F0055"/>
                </a:solidFill>
                <a:latin typeface="Consolas" pitchFamily="49" charset="0"/>
              </a:rPr>
              <a:t>    return</a:t>
            </a:r>
            <a:r>
              <a:rPr lang="de-DE" sz="12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preis;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>
              <a:latin typeface="Calibri" pitchFamily="34" charset="0"/>
            </a:endParaRPr>
          </a:p>
        </p:txBody>
      </p:sp>
      <p:pic>
        <p:nvPicPr>
          <p:cNvPr id="31752" name="Picture 4" descr="C:\Users\siegmunn\AppData\Local\Microsoft\Windows\Temporary Internet Files\Content.IE5\6HQAUY4N\question_mark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4398963"/>
            <a:ext cx="6762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3" name="Rechteck 18"/>
          <p:cNvSpPr>
            <a:spLocks noChangeArrowheads="1"/>
          </p:cNvSpPr>
          <p:nvPr/>
        </p:nvSpPr>
        <p:spPr bwMode="auto">
          <a:xfrm>
            <a:off x="7599363" y="6240463"/>
            <a:ext cx="1362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  <a:latin typeface="Calibri" pitchFamily="34" charset="0"/>
              </a:rPr>
              <a:t>3-5 Minuten</a:t>
            </a:r>
          </a:p>
        </p:txBody>
      </p:sp>
      <p:pic>
        <p:nvPicPr>
          <p:cNvPr id="20" name="Picture 8" descr="Eher ein Bär denn ein Murmeltier... von Rea H 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7668344" y="4989898"/>
            <a:ext cx="1224135" cy="141355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944841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Objekte der Unterklasse können wie Objekte der Basisklasse verwendet werden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Alle nicht-privaten Member (Methoden + Attribute) können aufgerufen bzw. benutzt werden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Container, die Objekte der Basisklasse speichern, können</a:t>
            </a:r>
            <a:br>
              <a:rPr lang="de-DE" dirty="0"/>
            </a:br>
            <a:r>
              <a:rPr lang="de-DE" dirty="0"/>
              <a:t>auch Objekte der Unterklasse speichern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Man kann zu jeder Zeit nur von </a:t>
            </a:r>
            <a:r>
              <a:rPr lang="de-DE" b="1" dirty="0"/>
              <a:t>einer einzigen</a:t>
            </a:r>
            <a:r>
              <a:rPr lang="de-DE" dirty="0"/>
              <a:t> Klasse erben!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Andere Programmiersprachen erlauben mehrere</a:t>
            </a:r>
            <a:br>
              <a:rPr lang="de-DE" dirty="0"/>
            </a:br>
            <a:r>
              <a:rPr lang="de-DE" dirty="0"/>
              <a:t>(Multiple </a:t>
            </a:r>
            <a:r>
              <a:rPr lang="de-DE" dirty="0" err="1"/>
              <a:t>Inheritance</a:t>
            </a:r>
            <a:r>
              <a:rPr lang="de-DE" dirty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Das führt zum berühmten „Diamantenproblem“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Schlüsselwort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dirty="0"/>
              <a:t> oder 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dirty="0"/>
              <a:t> an Methoden verhindert deren Überschreibung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6CE62-3D52-4FD9-B9BE-8A7EBD7E7BD2}" type="slidenum">
              <a:rPr lang="de-DE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26558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Interfaces</a:t>
            </a:r>
          </a:p>
        </p:txBody>
      </p:sp>
      <p:pic>
        <p:nvPicPr>
          <p:cNvPr id="14338" name="Picture 2" descr="http://i.stack.imgur.com/FSq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3284538"/>
            <a:ext cx="4048125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A784C-C3E9-47D4-AFE9-54926E2587C2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8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Arten von </a:t>
            </a:r>
            <a:r>
              <a:rPr lang="de-DE" dirty="0" err="1"/>
              <a:t>Exceptions</a:t>
            </a:r>
            <a:r>
              <a:rPr lang="de-DE"/>
              <a:t> gibt es?</a:t>
            </a:r>
          </a:p>
          <a:p>
            <a:pPr lvl="1"/>
            <a:r>
              <a:rPr lang="de-DE"/>
              <a:t>Statisch</a:t>
            </a:r>
          </a:p>
          <a:p>
            <a:pPr lvl="1"/>
            <a:r>
              <a:rPr lang="de-DE"/>
              <a:t>Laufzeit (Runtime)</a:t>
            </a:r>
          </a:p>
          <a:p>
            <a:pPr lvl="1"/>
            <a:endParaRPr lang="de-DE"/>
          </a:p>
          <a:p>
            <a:r>
              <a:rPr lang="de-DE"/>
              <a:t>Was sind die Unterschiede?</a:t>
            </a:r>
          </a:p>
          <a:p>
            <a:pPr lvl="1"/>
            <a:r>
              <a:rPr lang="de-DE"/>
              <a:t>Statische Ausnahmen muss man abfangen und entweder behandeln oder weiterleiten</a:t>
            </a:r>
          </a:p>
          <a:p>
            <a:pPr lvl="1"/>
            <a:r>
              <a:rPr lang="de-DE"/>
              <a:t>Laufzeitausnahmen müssen nicht gefangen werden</a:t>
            </a:r>
          </a:p>
          <a:p>
            <a:pPr lvl="1"/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6B6FB-3160-4E7F-A715-6DAFA97804D8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Interface ist eine Art Vertrag:</a:t>
            </a:r>
          </a:p>
          <a:p>
            <a:pPr lvl="1"/>
            <a:r>
              <a:rPr lang="de-DE" dirty="0"/>
              <a:t>Das Interface definiert, welche Methoden implementiert werden </a:t>
            </a:r>
            <a:r>
              <a:rPr lang="de-DE" b="1" dirty="0"/>
              <a:t>müssen</a:t>
            </a:r>
            <a:r>
              <a:rPr lang="de-DE" dirty="0"/>
              <a:t>!</a:t>
            </a:r>
          </a:p>
          <a:p>
            <a:pPr lvl="1"/>
            <a:r>
              <a:rPr lang="de-DE" dirty="0"/>
              <a:t>Es definiert daher das erwartete </a:t>
            </a:r>
            <a:r>
              <a:rPr lang="de-DE" b="1" dirty="0"/>
              <a:t>Verhalten</a:t>
            </a:r>
            <a:r>
              <a:rPr lang="de-DE" dirty="0"/>
              <a:t>!</a:t>
            </a:r>
          </a:p>
          <a:p>
            <a:r>
              <a:rPr lang="de-DE" dirty="0"/>
              <a:t>Klassen, die ein Interface </a:t>
            </a:r>
            <a:r>
              <a:rPr lang="de-DE" b="1" dirty="0"/>
              <a:t>implementieren</a:t>
            </a:r>
            <a:r>
              <a:rPr lang="de-DE" dirty="0"/>
              <a:t>, unterzeichnen diesen Vertrag und müssen daher alle Methoden anbieten, können diese aber </a:t>
            </a:r>
            <a:r>
              <a:rPr lang="de-DE" b="1" dirty="0"/>
              <a:t>unterschiedlich</a:t>
            </a:r>
            <a:r>
              <a:rPr lang="de-DE" dirty="0"/>
              <a:t> realisieren(Polymorphie).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B799B-0AB1-4BB0-98F5-9AC346645388}" type="slidenum">
              <a:rPr lang="de-DE"/>
              <a:pPr>
                <a:defRPr/>
              </a:pPr>
              <a:t>40</a:t>
            </a:fld>
            <a:endParaRPr lang="de-DE" dirty="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921669" y="5013176"/>
            <a:ext cx="57578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Manager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Worker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Student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952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Interface?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Bedeutungen des Begriffs „Interface“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Interface einer Klasse </a:t>
            </a:r>
            <a:r>
              <a:rPr lang="de-DE" dirty="0"/>
              <a:t>beschreibt die Signaturen der </a:t>
            </a:r>
            <a:r>
              <a:rPr lang="de-DE" dirty="0">
                <a:solidFill>
                  <a:srgbClr val="FF0000"/>
                </a:solidFill>
              </a:rPr>
              <a:t>öffentlichen</a:t>
            </a:r>
            <a:r>
              <a:rPr lang="de-DE" dirty="0"/>
              <a:t> Methoden</a:t>
            </a:r>
          </a:p>
          <a:p>
            <a:pPr lvl="1"/>
            <a:r>
              <a:rPr lang="de-DE" dirty="0"/>
              <a:t>Das Schlüsselwort </a:t>
            </a: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in Java beschreibt eine spezielle Klasse ohne Implementierung (ohne Methodenrümpfe)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Beispiel: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9FF30-88F6-4434-A5FE-312844A76E14}" type="slidenum">
              <a:rPr lang="de-DE"/>
              <a:pPr>
                <a:defRPr/>
              </a:pPr>
              <a:t>41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2286000" y="4756150"/>
            <a:ext cx="457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 von Interfaces I</a:t>
            </a:r>
          </a:p>
        </p:txBody>
      </p:sp>
      <p:sp>
        <p:nvSpPr>
          <p:cNvPr id="430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Klasse, die ein Interface implementiert, muss den Vorschriften des Interfaces folgen: alle Methoden des Interfaces müssen mit Rümpfen präsent sein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108E4-A28E-4107-8661-03213654762A}" type="slidenum">
              <a:rPr lang="de-DE"/>
              <a:pPr>
                <a:defRPr/>
              </a:pPr>
              <a:t>42</a:t>
            </a:fld>
            <a:endParaRPr lang="de-DE"/>
          </a:p>
        </p:txBody>
      </p:sp>
      <p:sp>
        <p:nvSpPr>
          <p:cNvPr id="43011" name="Rechteck 3"/>
          <p:cNvSpPr>
            <a:spLocks noChangeArrowheads="1"/>
          </p:cNvSpPr>
          <p:nvPr/>
        </p:nvSpPr>
        <p:spPr bwMode="auto">
          <a:xfrm>
            <a:off x="4572000" y="2908724"/>
            <a:ext cx="54006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solidFill>
                <a:srgbClr val="646464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* 500;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itchFamily="49" charset="0"/>
              </a:rPr>
              <a:t>  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Manager(String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alter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latin typeface="Consolas" pitchFamily="49" charset="0"/>
              </a:rPr>
              <a:t>…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43012" name="Rechteck 4"/>
          <p:cNvSpPr>
            <a:spLocks noChangeArrowheads="1"/>
          </p:cNvSpPr>
          <p:nvPr/>
        </p:nvSpPr>
        <p:spPr bwMode="auto">
          <a:xfrm>
            <a:off x="0" y="2900786"/>
            <a:ext cx="4572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IEmployee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paySalary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workingHours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-36513" y="4277149"/>
            <a:ext cx="5976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Firma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Manager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manager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Manager(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"ich"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student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Student(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peter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Interface: Anwendungen von Polymorphie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Verpflichtende Aktionen werden als Sammlung von Methodenköpfen (Schnittstelle/Interface) festgeschrieben.</a:t>
            </a:r>
          </a:p>
          <a:p>
            <a:r>
              <a:rPr lang="de-DE" dirty="0"/>
              <a:t>Eine Aktion kann unterschiedliche Verhalten in unterschiedlichen Instanzen/Anwendungen aufweisen.</a:t>
            </a:r>
          </a:p>
          <a:p>
            <a:r>
              <a:rPr lang="de-DE" dirty="0"/>
              <a:t>Das Verhalten hängt von den in den Parametern des Aktionsaufrufs verwendeten Datentypen ab. </a:t>
            </a:r>
          </a:p>
          <a:p>
            <a:r>
              <a:rPr lang="de-DE" dirty="0"/>
              <a:t>Unterschiedliche interne Strukturen können dieselbe Schnittstelle bereitstellen.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265F3-EEA5-4B17-9E0F-6CEC089AC191}" type="slidenum">
              <a:rPr lang="de-DE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soll das gut sein?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soll man mit einer Klasse, die nur „leere“ Methoden definiert?</a:t>
            </a:r>
          </a:p>
          <a:p>
            <a:r>
              <a:rPr lang="de-DE" dirty="0"/>
              <a:t>Welche Anwendungsfälle gibt es dafür?</a:t>
            </a:r>
          </a:p>
          <a:p>
            <a:r>
              <a:rPr lang="de-DE" dirty="0"/>
              <a:t>Realweltbeispiel: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6874-F871-4EDD-85E1-B261D2556696}" type="slidenum">
              <a:rPr lang="de-DE"/>
              <a:pPr>
                <a:defRPr/>
              </a:pPr>
              <a:t>44</a:t>
            </a:fld>
            <a:endParaRPr lang="de-DE"/>
          </a:p>
        </p:txBody>
      </p:sp>
      <p:pic>
        <p:nvPicPr>
          <p:cNvPr id="1026" name="Picture 2" descr="http://i01.i.aliimg.com/img/pb/092/762/387/387762092_19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3216275"/>
            <a:ext cx="489585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690906" y="3867149"/>
            <a:ext cx="4032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Benutzer des Interfaces interessiert nicht, was dahinter steckt!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6875463" y="4521200"/>
            <a:ext cx="2628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Gleiche Verwendung, aber unterschiedliches Verhalten!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140200" y="4005263"/>
            <a:ext cx="194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4" y="4793518"/>
            <a:ext cx="2115421" cy="158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 von Interfaces II</a:t>
            </a:r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Oft sind Interfaces bereits vorgegeben und man muss</a:t>
            </a:r>
            <a:br>
              <a:rPr lang="de-DE" dirty="0"/>
            </a:br>
            <a:r>
              <a:rPr lang="de-DE" dirty="0"/>
              <a:t>deren Methoden selbst implementieren</a:t>
            </a:r>
          </a:p>
          <a:p>
            <a:r>
              <a:rPr lang="de-DE" dirty="0"/>
              <a:t>Beispiel: </a:t>
            </a:r>
            <a:r>
              <a:rPr lang="de-DE" dirty="0" err="1"/>
              <a:t>Comparable</a:t>
            </a:r>
            <a:endParaRPr lang="de-DE" dirty="0"/>
          </a:p>
          <a:p>
            <a:pPr lvl="1"/>
            <a:r>
              <a:rPr lang="de-DE" dirty="0"/>
              <a:t>Ziel: Personen in einer Liste speichern und diese</a:t>
            </a:r>
            <a:br>
              <a:rPr lang="de-DE" dirty="0"/>
            </a:br>
            <a:r>
              <a:rPr lang="de-DE" dirty="0"/>
              <a:t>sortieren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A084-8861-4C0E-B237-433ABA274873}" type="slidenum">
              <a:rPr lang="de-DE"/>
              <a:pPr>
                <a:defRPr/>
              </a:pPr>
              <a:t>45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684213" y="3789363"/>
            <a:ext cx="8459787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&lt;Person&gt;();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p1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"AAA"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, 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 p2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"BBB"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20);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(p1);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persons.add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(p2);</a:t>
            </a:r>
          </a:p>
          <a:p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Collections.sort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FF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persons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temp.getNachname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+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temp.getAge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492500" y="5229225"/>
            <a:ext cx="6477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4500563" y="4292600"/>
            <a:ext cx="4175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Problem: Wie soll Java wissen, nach welchem Kriterium die Sortierung (der Vergleich zwischen zwei Objekten vom Typ Person) vorgenommen werden soll?</a:t>
            </a:r>
          </a:p>
        </p:txBody>
      </p:sp>
    </p:spTree>
    <p:extLst>
      <p:ext uri="{BB962C8B-B14F-4D97-AF65-F5344CB8AC3E}">
        <p14:creationId xmlns:p14="http://schemas.microsoft.com/office/powerpoint/2010/main" val="90547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 </a:t>
            </a:r>
            <a:r>
              <a:rPr lang="de-DE" dirty="0" err="1"/>
              <a:t>Comparable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bietet das Interface </a:t>
            </a:r>
            <a:r>
              <a:rPr lang="de-DE" dirty="0" err="1"/>
              <a:t>Comparable</a:t>
            </a:r>
            <a:r>
              <a:rPr lang="de-DE" dirty="0"/>
              <a:t> an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Klasse Person muss dieses Interface implementieren,</a:t>
            </a:r>
            <a:br>
              <a:rPr lang="de-DE" dirty="0"/>
            </a:br>
            <a:r>
              <a:rPr lang="de-DE" dirty="0"/>
              <a:t>so dass Java weiß, dass nun Vergleiche zwischen zwei Objekten dieser Klasse möglich sind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Auswirkung: Personen bieten die Methode </a:t>
            </a:r>
            <a:r>
              <a:rPr lang="de-DE" sz="2400" dirty="0" err="1"/>
              <a:t>compareTo</a:t>
            </a:r>
            <a:r>
              <a:rPr lang="de-DE" dirty="0"/>
              <a:t> an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3CB3C-3174-41BE-AAF0-E77B0A21620A}" type="slidenum">
              <a:rPr lang="de-DE"/>
              <a:pPr>
                <a:defRPr/>
              </a:pPr>
              <a:t>46</a:t>
            </a:fld>
            <a:endParaRPr lang="de-DE"/>
          </a:p>
        </p:txBody>
      </p:sp>
      <p:sp>
        <p:nvSpPr>
          <p:cNvPr id="46083" name="Rectangle 1"/>
          <p:cNvSpPr>
            <a:spLocks noChangeArrowheads="1"/>
          </p:cNvSpPr>
          <p:nvPr/>
        </p:nvSpPr>
        <p:spPr bwMode="auto">
          <a:xfrm>
            <a:off x="2195736" y="2132856"/>
            <a:ext cx="4032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interface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&lt;T&gt; {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 o);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051720" y="4365104"/>
            <a:ext cx="61023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implements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&lt;Person&gt;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compareTo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(Person arg0)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Integer.signum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(arg0.getAge() –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this.alter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68B4EB-2163-4A9A-8D68-10D6C264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25" y="5257800"/>
            <a:ext cx="2233875" cy="74844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E997D6-C8A9-41FF-B59A-8E84FDA8ACF9}"/>
              </a:ext>
            </a:extLst>
          </p:cNvPr>
          <p:cNvCxnSpPr/>
          <p:nvPr/>
        </p:nvCxnSpPr>
        <p:spPr>
          <a:xfrm>
            <a:off x="4355976" y="5057254"/>
            <a:ext cx="1944216" cy="5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hat das mit Polymorphie zu tun?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Unterschiedliche Klassen können die Methode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/>
              <a:t> unterschiedlich realisieren.</a:t>
            </a:r>
            <a:br>
              <a:rPr lang="de-DE" dirty="0"/>
            </a:br>
            <a:endParaRPr lang="de-DE" dirty="0"/>
          </a:p>
          <a:p>
            <a:r>
              <a:rPr lang="de-DE" dirty="0"/>
              <a:t>Also: unterschiedliches (leicht erweiterbares) Verhalten, welches </a:t>
            </a:r>
            <a:r>
              <a:rPr lang="de-DE" dirty="0">
                <a:solidFill>
                  <a:srgbClr val="FF0000"/>
                </a:solidFill>
              </a:rPr>
              <a:t>abhängig</a:t>
            </a:r>
            <a:r>
              <a:rPr lang="de-DE" dirty="0"/>
              <a:t> vom Typ ist.</a:t>
            </a:r>
            <a:br>
              <a:rPr lang="de-DE" dirty="0"/>
            </a:br>
            <a:endParaRPr lang="de-DE" dirty="0"/>
          </a:p>
          <a:p>
            <a:r>
              <a:rPr lang="de-DE" dirty="0"/>
              <a:t>In unserem Beispiel kann der Compiler erkennen, welche Implementierung der Methode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compareTo</a:t>
            </a:r>
            <a:r>
              <a:rPr lang="de-DE" dirty="0"/>
              <a:t> zum Tragen kommt.</a:t>
            </a:r>
          </a:p>
          <a:p>
            <a:endParaRPr lang="de-DE" dirty="0"/>
          </a:p>
          <a:p>
            <a:r>
              <a:rPr lang="de-DE" dirty="0"/>
              <a:t>Im Allgemeinen steht dies erst bei der Ausführung fest.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6B0A3-66DD-4338-9B00-409FA932D7A1}" type="slidenum">
              <a:rPr lang="de-DE"/>
              <a:pPr>
                <a:defRPr/>
              </a:pPr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188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Hinweise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Interfaces fangen als Konvention mit „I“ (großes i) an,</a:t>
            </a:r>
            <a:br>
              <a:rPr lang="de-DE" dirty="0"/>
            </a:br>
            <a:r>
              <a:rPr lang="de-DE" dirty="0"/>
              <a:t>gefolgt vom Klassennamen (auch erster Buchstabe groß)</a:t>
            </a:r>
          </a:p>
          <a:p>
            <a:endParaRPr lang="de-DE" dirty="0"/>
          </a:p>
          <a:p>
            <a:r>
              <a:rPr lang="de-DE" dirty="0"/>
              <a:t>Eine Klasse kann mehrere Interfaces implementieren.</a:t>
            </a:r>
          </a:p>
          <a:p>
            <a:endParaRPr lang="de-DE" dirty="0"/>
          </a:p>
          <a:p>
            <a:r>
              <a:rPr lang="de-DE" dirty="0"/>
              <a:t>Interfaces sollten </a:t>
            </a:r>
            <a:r>
              <a:rPr lang="de-DE" dirty="0">
                <a:solidFill>
                  <a:srgbClr val="FF0000"/>
                </a:solidFill>
              </a:rPr>
              <a:t>nie</a:t>
            </a:r>
            <a:r>
              <a:rPr lang="de-DE" dirty="0"/>
              <a:t> verändert werden</a:t>
            </a:r>
          </a:p>
          <a:p>
            <a:pPr lvl="1"/>
            <a:r>
              <a:rPr lang="de-DE" dirty="0"/>
              <a:t>Sonst „zerbrechen“ alle Klassen, die dieses Interface implementieren</a:t>
            </a:r>
          </a:p>
          <a:p>
            <a:pPr lvl="1"/>
            <a:r>
              <a:rPr lang="de-DE" dirty="0"/>
              <a:t>Sprich: „Der Vertrag wurde gebrochen.“</a:t>
            </a:r>
          </a:p>
          <a:p>
            <a:pPr lvl="1"/>
            <a:r>
              <a:rPr lang="de-DE" dirty="0"/>
              <a:t>Daher: Gut überlegen, wie das Interface aussehen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714AF-D0A5-4F62-8132-6CEE21E7A149}" type="slidenum">
              <a:rPr lang="de-DE"/>
              <a:pPr>
                <a:defRPr/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4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der Polymorphie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49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348038" y="1628775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Polymorphie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51500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Polymorphie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403350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Universelle Polymorphie</a:t>
            </a: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6011863" y="3789363"/>
            <a:ext cx="3060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Methoden mit demselben Namen aber unterschiedlichen Signaturen</a:t>
            </a:r>
          </a:p>
          <a:p>
            <a:r>
              <a:rPr lang="de-DE" dirty="0">
                <a:latin typeface="Calibri" pitchFamily="34" charset="0"/>
              </a:rPr>
              <a:t>(</a:t>
            </a:r>
            <a:r>
              <a:rPr lang="de-DE">
                <a:latin typeface="Calibri" pitchFamily="34" charset="0"/>
              </a:rPr>
              <a:t>schon bekannt)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468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>
                <a:latin typeface="Calibri" pitchFamily="34" charset="0"/>
              </a:rPr>
              <a:t>Vererbung/Interfaces </a:t>
            </a: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3132138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Generics</a:t>
            </a:r>
            <a:r>
              <a:rPr lang="de-DE" dirty="0">
                <a:latin typeface="Calibri" pitchFamily="34" charset="0"/>
              </a:rPr>
              <a:t>/ Generische Typen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07950" y="4149725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Inklusions-Polymorphie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843213" y="4149725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>
                <a:solidFill>
                  <a:srgbClr val="FFC000"/>
                </a:solidFill>
              </a:rPr>
              <a:t>Parametrische Polymorphie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2627313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4572000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1331913" y="3644900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2627313" y="3644900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011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3132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68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Wiederholung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fängt man eine </a:t>
            </a:r>
            <a:r>
              <a:rPr lang="de-DE" dirty="0" err="1"/>
              <a:t>Exception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Try-Catch-</a:t>
            </a:r>
            <a:r>
              <a:rPr lang="de-DE" dirty="0" err="1"/>
              <a:t>Finally</a:t>
            </a:r>
            <a:r>
              <a:rPr lang="de-DE" dirty="0"/>
              <a:t> Block</a:t>
            </a:r>
          </a:p>
          <a:p>
            <a:endParaRPr lang="de-DE" dirty="0"/>
          </a:p>
          <a:p>
            <a:r>
              <a:rPr lang="de-DE" dirty="0"/>
              <a:t>Wie definiert man eigene </a:t>
            </a:r>
            <a:r>
              <a:rPr lang="de-DE" dirty="0" err="1"/>
              <a:t>Exceptions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Erweiterung der Klasse </a:t>
            </a:r>
            <a:r>
              <a:rPr lang="de-DE" dirty="0" err="1"/>
              <a:t>Exception</a:t>
            </a:r>
            <a:r>
              <a:rPr lang="de-DE" dirty="0"/>
              <a:t> bzw. </a:t>
            </a:r>
            <a:r>
              <a:rPr lang="de-DE" dirty="0" err="1"/>
              <a:t>RuntimeException</a:t>
            </a:r>
            <a:endParaRPr lang="de-DE" dirty="0"/>
          </a:p>
          <a:p>
            <a:pPr lvl="1"/>
            <a:r>
              <a:rPr lang="de-DE" dirty="0"/>
              <a:t>Bsp.: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{…}</a:t>
            </a:r>
          </a:p>
          <a:p>
            <a:pPr lvl="1"/>
            <a:r>
              <a:rPr lang="de-DE" dirty="0"/>
              <a:t>Zwei Konstruktoren müssen implementiert werden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() {super();}</a:t>
            </a:r>
          </a:p>
          <a:p>
            <a:pPr lvl="2"/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 {super(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06CEA-9A80-4888-B09C-AE7D11AB591E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haben sollten: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Polymorphie ist eines der grundlegenden Konzepte der objektorientierten Programmierung</a:t>
            </a:r>
          </a:p>
          <a:p>
            <a:pPr lvl="1"/>
            <a:r>
              <a:rPr lang="de-DE" dirty="0"/>
              <a:t>Das Verhalten einer Aktion ist abhängig vom Typ des verwendeten Objektes</a:t>
            </a:r>
          </a:p>
          <a:p>
            <a:r>
              <a:rPr lang="de-DE" dirty="0"/>
              <a:t>Arten:</a:t>
            </a:r>
          </a:p>
          <a:p>
            <a:pPr lvl="1"/>
            <a:r>
              <a:rPr lang="de-DE" dirty="0"/>
              <a:t>Parametrisierung (</a:t>
            </a:r>
            <a:r>
              <a:rPr lang="de-DE" dirty="0" err="1"/>
              <a:t>Generics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Generischer Typ &lt;T&gt;, statt konkreter</a:t>
            </a:r>
          </a:p>
          <a:p>
            <a:pPr lvl="1"/>
            <a:r>
              <a:rPr lang="de-DE" dirty="0"/>
              <a:t>Methodenüberladung</a:t>
            </a:r>
          </a:p>
          <a:p>
            <a:pPr lvl="1"/>
            <a:r>
              <a:rPr lang="de-DE" dirty="0"/>
              <a:t>Interfaces</a:t>
            </a:r>
          </a:p>
          <a:p>
            <a:pPr lvl="2"/>
            <a:r>
              <a:rPr lang="de-DE" dirty="0"/>
              <a:t>Erzwingt das Vorhandensein von bestimmten Methoden</a:t>
            </a:r>
          </a:p>
          <a:p>
            <a:pPr lvl="1"/>
            <a:r>
              <a:rPr lang="de-DE" dirty="0"/>
              <a:t>Vererbung</a:t>
            </a:r>
          </a:p>
          <a:p>
            <a:pPr lvl="2"/>
            <a:r>
              <a:rPr lang="de-DE" dirty="0"/>
              <a:t>Erweiterung einer existierenden Klasse, um neue Member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FE30E-8FE9-45DD-BABE-A7BBC903267A}" type="slidenum">
              <a:rPr lang="de-DE"/>
              <a:pPr>
                <a:defRPr/>
              </a:pPr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5120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Exceptions</a:t>
            </a:r>
            <a:endParaRPr lang="de-DE" dirty="0"/>
          </a:p>
          <a:p>
            <a:r>
              <a:rPr lang="de-DE" dirty="0"/>
              <a:t>Wichtige Klassen in Java</a:t>
            </a:r>
          </a:p>
          <a:p>
            <a:r>
              <a:rPr lang="de-DE" dirty="0"/>
              <a:t>Debugging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C26EB-6A5A-4F1A-BBED-40C161DAA414}" type="slidenum">
              <a:rPr lang="de-DE"/>
              <a:pPr>
                <a:defRPr/>
              </a:pPr>
              <a:t>51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Lernziele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Verstehen, was sich hinter Polymorphie (Typvielgestalt) verbirgt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Lernen, Programme erweiterbar zu gestalten und selbst zu erweitern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Kennenlernen von generischen Klassen und Funktionen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E21D6A-C183-4E71-8AA2-605447EA0654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26988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434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33623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Polymorphie</a:t>
            </a:r>
          </a:p>
        </p:txBody>
      </p:sp>
      <p:pic>
        <p:nvPicPr>
          <p:cNvPr id="5122" name="Picture 2" descr="http://www.wissen.de/sites/default/files/styles/lightbox/public/wissensserver/jadis/incoming/g847_2.jpg?itok=8NlaIDU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9338" y="3429000"/>
            <a:ext cx="314325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7C47E-730E-483A-96BB-B4ED6529BA1C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Begriff: Polymorphie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Vielgestaltigkeit</a:t>
            </a:r>
          </a:p>
          <a:p>
            <a:r>
              <a:rPr lang="de-DE" dirty="0"/>
              <a:t>In Java: Konzept für Objekttypen (Klassen)</a:t>
            </a:r>
          </a:p>
          <a:p>
            <a:r>
              <a:rPr lang="de-DE" dirty="0"/>
              <a:t>Ermöglicht, dass ein Bezeichner </a:t>
            </a:r>
            <a:r>
              <a:rPr lang="de-DE" dirty="0">
                <a:solidFill>
                  <a:srgbClr val="FF0000"/>
                </a:solidFill>
              </a:rPr>
              <a:t>abhängig </a:t>
            </a:r>
            <a:r>
              <a:rPr lang="de-DE" dirty="0"/>
              <a:t>von seiner Verwendung Objekte </a:t>
            </a:r>
            <a:r>
              <a:rPr lang="de-DE" b="1" dirty="0"/>
              <a:t>unterschiedlichen</a:t>
            </a:r>
            <a:r>
              <a:rPr lang="de-DE" dirty="0"/>
              <a:t> Typs repräsentiert</a:t>
            </a:r>
          </a:p>
          <a:p>
            <a:pPr lvl="1"/>
            <a:r>
              <a:rPr lang="de-DE" dirty="0"/>
              <a:t>Bisher: Eine Variable = ein Typ</a:t>
            </a:r>
          </a:p>
          <a:p>
            <a:pPr lvl="1"/>
            <a:r>
              <a:rPr lang="de-DE" dirty="0"/>
              <a:t>Ab jetzt: Eine Variable = unterschiedliche Typen für 					               unterschiedliche Instanzen</a:t>
            </a:r>
          </a:p>
          <a:p>
            <a:r>
              <a:rPr lang="de-DE" dirty="0"/>
              <a:t>Grundprinzip für wichtige Kernkonzepte der Objektorientierung:</a:t>
            </a:r>
          </a:p>
          <a:p>
            <a:pPr lvl="1"/>
            <a:r>
              <a:rPr lang="de-DE" dirty="0" err="1"/>
              <a:t>Generics</a:t>
            </a:r>
            <a:r>
              <a:rPr lang="de-DE" dirty="0"/>
              <a:t>, Interfaces, Vererbung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20DAF-E6D5-49F9-849D-B94DE98574F5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Arten der Polymorphie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E574B-2837-493B-91E6-0066BBD6414B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348038" y="1628775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Polymorphie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651500" y="2852738"/>
            <a:ext cx="2449513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Ad-hoc Polymorphie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403350" y="2852738"/>
            <a:ext cx="2447925" cy="7921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Universelle Polymorphie</a:t>
            </a:r>
          </a:p>
        </p:txBody>
      </p:sp>
      <p:sp>
        <p:nvSpPr>
          <p:cNvPr id="23557" name="Textfeld 7"/>
          <p:cNvSpPr txBox="1">
            <a:spLocks noChangeArrowheads="1"/>
          </p:cNvSpPr>
          <p:nvPr/>
        </p:nvSpPr>
        <p:spPr bwMode="auto">
          <a:xfrm>
            <a:off x="6011863" y="3789363"/>
            <a:ext cx="30607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Overloading</a:t>
            </a:r>
            <a:r>
              <a:rPr lang="de-DE" dirty="0">
                <a:latin typeface="Calibri" pitchFamily="34" charset="0"/>
              </a:rPr>
              <a:t>: Methoden mit demselben Namen aber unterschiedlichen Signaturen</a:t>
            </a:r>
          </a:p>
          <a:p>
            <a:r>
              <a:rPr lang="de-DE" dirty="0">
                <a:latin typeface="Calibri" pitchFamily="34" charset="0"/>
              </a:rPr>
              <a:t>(</a:t>
            </a:r>
            <a:r>
              <a:rPr lang="de-DE">
                <a:latin typeface="Calibri" pitchFamily="34" charset="0"/>
              </a:rPr>
              <a:t>schon bekannt)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3558" name="Textfeld 8"/>
          <p:cNvSpPr txBox="1">
            <a:spLocks noChangeArrowheads="1"/>
          </p:cNvSpPr>
          <p:nvPr/>
        </p:nvSpPr>
        <p:spPr bwMode="auto">
          <a:xfrm>
            <a:off x="468313" y="5084763"/>
            <a:ext cx="2303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Overriding</a:t>
            </a:r>
            <a:r>
              <a:rPr lang="de-DE" dirty="0">
                <a:latin typeface="Calibri" pitchFamily="34" charset="0"/>
              </a:rPr>
              <a:t>: </a:t>
            </a:r>
          </a:p>
          <a:p>
            <a:r>
              <a:rPr lang="de-DE" dirty="0">
                <a:latin typeface="Calibri" pitchFamily="34" charset="0"/>
              </a:rPr>
              <a:t>Vererbung/Interfaces </a:t>
            </a:r>
          </a:p>
        </p:txBody>
      </p:sp>
      <p:sp>
        <p:nvSpPr>
          <p:cNvPr id="23559" name="Textfeld 9"/>
          <p:cNvSpPr txBox="1">
            <a:spLocks noChangeArrowheads="1"/>
          </p:cNvSpPr>
          <p:nvPr/>
        </p:nvSpPr>
        <p:spPr bwMode="auto">
          <a:xfrm>
            <a:off x="3132138" y="5086350"/>
            <a:ext cx="2879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Generics</a:t>
            </a:r>
            <a:r>
              <a:rPr lang="de-DE" dirty="0">
                <a:latin typeface="Calibri" pitchFamily="34" charset="0"/>
              </a:rPr>
              <a:t>/ Generische Typen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107950" y="4149725"/>
            <a:ext cx="2447925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solidFill>
                  <a:srgbClr val="FFC000"/>
                </a:solidFill>
              </a:rPr>
              <a:t>Inklusions-Polymorphie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843213" y="4149725"/>
            <a:ext cx="2449512" cy="79216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>
                <a:solidFill>
                  <a:srgbClr val="FFC000"/>
                </a:solidFill>
              </a:rPr>
              <a:t>Parametrische Polymorphie</a:t>
            </a:r>
            <a:endParaRPr lang="de-DE" sz="2400" dirty="0">
              <a:solidFill>
                <a:srgbClr val="FFC000"/>
              </a:solidFill>
            </a:endParaRPr>
          </a:p>
        </p:txBody>
      </p:sp>
      <p:cxnSp>
        <p:nvCxnSpPr>
          <p:cNvPr id="14" name="Gerade Verbindung 13"/>
          <p:cNvCxnSpPr>
            <a:stCxn id="5" idx="2"/>
            <a:endCxn id="7" idx="0"/>
          </p:cNvCxnSpPr>
          <p:nvPr/>
        </p:nvCxnSpPr>
        <p:spPr>
          <a:xfrm flipH="1">
            <a:off x="2627313" y="2420938"/>
            <a:ext cx="194468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5" idx="2"/>
            <a:endCxn id="6" idx="0"/>
          </p:cNvCxnSpPr>
          <p:nvPr/>
        </p:nvCxnSpPr>
        <p:spPr>
          <a:xfrm>
            <a:off x="4572000" y="2420938"/>
            <a:ext cx="2303463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1" idx="0"/>
          </p:cNvCxnSpPr>
          <p:nvPr/>
        </p:nvCxnSpPr>
        <p:spPr>
          <a:xfrm flipH="1">
            <a:off x="1331913" y="3644900"/>
            <a:ext cx="1295400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7" idx="2"/>
            <a:endCxn id="12" idx="0"/>
          </p:cNvCxnSpPr>
          <p:nvPr/>
        </p:nvCxnSpPr>
        <p:spPr>
          <a:xfrm>
            <a:off x="2627313" y="3644900"/>
            <a:ext cx="1439862" cy="50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011863" y="3644900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3132138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468313" y="4941888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3883</Words>
  <Application>Microsoft Office PowerPoint</Application>
  <PresentationFormat>Bildschirmpräsentation (4:3)</PresentationFormat>
  <Paragraphs>848</Paragraphs>
  <Slides>51</Slides>
  <Notes>11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vorlage</vt:lpstr>
      <vt:lpstr>Einführung in die Programmierung Polymorphie</vt:lpstr>
      <vt:lpstr>Wiederholung I</vt:lpstr>
      <vt:lpstr>Wiederholung II</vt:lpstr>
      <vt:lpstr>Wiederholung I</vt:lpstr>
      <vt:lpstr>Wiederholung II</vt:lpstr>
      <vt:lpstr>Lernziele</vt:lpstr>
      <vt:lpstr>PowerPoint-Präsentation</vt:lpstr>
      <vt:lpstr>Begriff: Polymorphie</vt:lpstr>
      <vt:lpstr>Arten der Polymorphie</vt:lpstr>
      <vt:lpstr>Overloading (Java-Terminologie!)</vt:lpstr>
      <vt:lpstr>PowerPoint-Präsentation</vt:lpstr>
      <vt:lpstr>Problem: Unsichere Container</vt:lpstr>
      <vt:lpstr>Lösung: Generics</vt:lpstr>
      <vt:lpstr>Problem: Unflexible Datenstrukturen</vt:lpstr>
      <vt:lpstr>Lösung: Generics</vt:lpstr>
      <vt:lpstr>Lösung: Generics</vt:lpstr>
      <vt:lpstr>Lösung: Generics</vt:lpstr>
      <vt:lpstr>Lösung: Generics</vt:lpstr>
      <vt:lpstr>Implementierung I</vt:lpstr>
      <vt:lpstr>Implementierung II</vt:lpstr>
      <vt:lpstr>Übung</vt:lpstr>
      <vt:lpstr>Einschub: Wrapper</vt:lpstr>
      <vt:lpstr>Idee von Wrappern</vt:lpstr>
      <vt:lpstr>Realisierung von Wrappern</vt:lpstr>
      <vt:lpstr>Vergleich von Wrappern</vt:lpstr>
      <vt:lpstr>Boxing/Unboxing</vt:lpstr>
      <vt:lpstr>PowerPoint-Präsentation</vt:lpstr>
      <vt:lpstr>Beispiele für Vererbung</vt:lpstr>
      <vt:lpstr>Begriffe</vt:lpstr>
      <vt:lpstr>Schlüsselwort: extends </vt:lpstr>
      <vt:lpstr>Vererbung (Inheritance) – Idee</vt:lpstr>
      <vt:lpstr>Sichtbarkeitsmodifikator</vt:lpstr>
      <vt:lpstr>Method Overriding</vt:lpstr>
      <vt:lpstr>Virtuelle Methoden</vt:lpstr>
      <vt:lpstr>Annotation @Override</vt:lpstr>
      <vt:lpstr>Schlüsselwort: instanceof</vt:lpstr>
      <vt:lpstr>Übung</vt:lpstr>
      <vt:lpstr>Hinweise</vt:lpstr>
      <vt:lpstr>PowerPoint-Präsentation</vt:lpstr>
      <vt:lpstr>Interface: Idee</vt:lpstr>
      <vt:lpstr>Was ist ein Interface?</vt:lpstr>
      <vt:lpstr>Anwendung von Interfaces I</vt:lpstr>
      <vt:lpstr>Interface: Anwendungen von Polymorphie</vt:lpstr>
      <vt:lpstr>Wofür soll das gut sein?</vt:lpstr>
      <vt:lpstr>Anwendung von Interfaces II</vt:lpstr>
      <vt:lpstr>Interface Comparable</vt:lpstr>
      <vt:lpstr>Was hat das mit Polymorphie zu tun?</vt:lpstr>
      <vt:lpstr>Hinweise</vt:lpstr>
      <vt:lpstr>Arten der Polymorphie</vt:lpstr>
      <vt:lpstr>Was Sie mitgenommen haben sollten:</vt:lpstr>
      <vt:lpstr>Nächste Vorlesung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Norbert</dc:creator>
  <cp:lastModifiedBy>Norbert Siegmund</cp:lastModifiedBy>
  <cp:revision>343</cp:revision>
  <dcterms:created xsi:type="dcterms:W3CDTF">2015-01-02T12:25:18Z</dcterms:created>
  <dcterms:modified xsi:type="dcterms:W3CDTF">2017-12-18T09:18:54Z</dcterms:modified>
</cp:coreProperties>
</file>