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7" r:id="rId3"/>
    <p:sldId id="323" r:id="rId4"/>
    <p:sldId id="339" r:id="rId5"/>
    <p:sldId id="340" r:id="rId6"/>
    <p:sldId id="341" r:id="rId7"/>
    <p:sldId id="406" r:id="rId8"/>
    <p:sldId id="378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407" r:id="rId17"/>
    <p:sldId id="418" r:id="rId18"/>
    <p:sldId id="374" r:id="rId19"/>
    <p:sldId id="375" r:id="rId20"/>
    <p:sldId id="376" r:id="rId21"/>
    <p:sldId id="377" r:id="rId22"/>
    <p:sldId id="419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274" r:id="rId34"/>
    <p:sldId id="321" r:id="rId35"/>
    <p:sldId id="277" r:id="rId36"/>
    <p:sldId id="279" r:id="rId37"/>
    <p:sldId id="278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9" r:id="rId47"/>
    <p:sldId id="379" r:id="rId48"/>
    <p:sldId id="380" r:id="rId49"/>
    <p:sldId id="290" r:id="rId50"/>
    <p:sldId id="308" r:id="rId51"/>
    <p:sldId id="291" r:id="rId52"/>
    <p:sldId id="310" r:id="rId53"/>
    <p:sldId id="292" r:id="rId54"/>
    <p:sldId id="309" r:id="rId55"/>
    <p:sldId id="293" r:id="rId56"/>
    <p:sldId id="294" r:id="rId57"/>
    <p:sldId id="311" r:id="rId58"/>
    <p:sldId id="295" r:id="rId59"/>
    <p:sldId id="312" r:id="rId60"/>
    <p:sldId id="296" r:id="rId61"/>
    <p:sldId id="297" r:id="rId62"/>
    <p:sldId id="313" r:id="rId63"/>
    <p:sldId id="298" r:id="rId64"/>
    <p:sldId id="299" r:id="rId65"/>
    <p:sldId id="300" r:id="rId66"/>
    <p:sldId id="301" r:id="rId67"/>
    <p:sldId id="381" r:id="rId68"/>
    <p:sldId id="382" r:id="rId69"/>
    <p:sldId id="383" r:id="rId70"/>
    <p:sldId id="384" r:id="rId71"/>
    <p:sldId id="385" r:id="rId72"/>
    <p:sldId id="386" r:id="rId73"/>
    <p:sldId id="387" r:id="rId74"/>
    <p:sldId id="388" r:id="rId75"/>
    <p:sldId id="389" r:id="rId76"/>
    <p:sldId id="390" r:id="rId77"/>
    <p:sldId id="391" r:id="rId78"/>
    <p:sldId id="392" r:id="rId79"/>
    <p:sldId id="393" r:id="rId80"/>
    <p:sldId id="399" r:id="rId81"/>
    <p:sldId id="400" r:id="rId82"/>
    <p:sldId id="401" r:id="rId83"/>
    <p:sldId id="402" r:id="rId84"/>
    <p:sldId id="403" r:id="rId85"/>
    <p:sldId id="404" r:id="rId86"/>
    <p:sldId id="405" r:id="rId87"/>
    <p:sldId id="394" r:id="rId88"/>
    <p:sldId id="395" r:id="rId89"/>
    <p:sldId id="396" r:id="rId90"/>
    <p:sldId id="397" r:id="rId91"/>
    <p:sldId id="398" r:id="rId9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7827" autoAdjust="0"/>
  </p:normalViewPr>
  <p:slideViewPr>
    <p:cSldViewPr>
      <p:cViewPr>
        <p:scale>
          <a:sx n="150" d="100"/>
          <a:sy n="150" d="100"/>
        </p:scale>
        <p:origin x="4056" y="1602"/>
      </p:cViewPr>
      <p:guideLst>
        <p:guide orient="horz" pos="279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86F0-9E9E-4080-9D43-D194CBFA39C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9F50E-0695-48A5-9EF4-084ABD94E6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3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887F-5EC8-4B8C-959B-9E68EA0585CE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7C2A-0750-4EF6-91FA-B51C82CE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13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size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37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1E871-9A3E-41B6-9060-140686934B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2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70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02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110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37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503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60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81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2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2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143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6" r:id="rId9"/>
    <p:sldLayoutId id="2147483667" r:id="rId10"/>
    <p:sldLayoutId id="2147483668" r:id="rId11"/>
    <p:sldLayoutId id="2147483669" r:id="rId12"/>
    <p:sldLayoutId id="2147483660" r:id="rId13"/>
    <p:sldLayoutId id="2147483661" r:id="rId14"/>
    <p:sldLayoutId id="2147483664" r:id="rId15"/>
    <p:sldLayoutId id="2147483662" r:id="rId16"/>
    <p:sldLayoutId id="2147483663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6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9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5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71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2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://rtutorialseries.blogspot.de/" TargetMode="Externa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publications/proceedings-template" TargetMode="Externa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Compares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15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vaules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Throwing</a:t>
            </a:r>
            <a:r>
              <a:rPr lang="de-DE" dirty="0" smtClean="0"/>
              <a:t> a </a:t>
            </a:r>
            <a:r>
              <a:rPr lang="de-DE" dirty="0" err="1" smtClean="0"/>
              <a:t>dice</a:t>
            </a:r>
            <a:r>
              <a:rPr lang="de-DE" dirty="0" smtClean="0"/>
              <a:t> at a bar (20 </a:t>
            </a:r>
            <a:r>
              <a:rPr lang="de-DE" dirty="0" err="1" smtClean="0"/>
              <a:t>times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graphicFrame>
        <p:nvGraphicFramePr>
          <p:cNvPr id="6" name="Inhaltsplatzhalter 3"/>
          <p:cNvGraphicFramePr>
            <a:graphicFrameLocks/>
          </p:cNvGraphicFramePr>
          <p:nvPr>
            <p:extLst/>
          </p:nvPr>
        </p:nvGraphicFramePr>
        <p:xfrm>
          <a:off x="3287688" y="3429000"/>
          <a:ext cx="4234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Not 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Expected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Observed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2063552" y="4908452"/>
          <a:ext cx="30988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2" name="Formel" r:id="rId3" imgW="1307880" imgH="469800" progId="Equation.3">
                  <p:embed/>
                </p:oleObj>
              </mc:Choice>
              <mc:Fallback>
                <p:oleObj name="Formel" r:id="rId3" imgW="1307880" imgH="46980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908452"/>
                        <a:ext cx="3098800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5519936" y="4940301"/>
          <a:ext cx="48450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3" name="Formel" r:id="rId5" imgW="2044440" imgH="444240" progId="Equation.3">
                  <p:embed/>
                </p:oleObj>
              </mc:Choice>
              <mc:Fallback>
                <p:oleObj name="Formel" r:id="rId5" imgW="2044440" imgH="4442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936" y="4940301"/>
                        <a:ext cx="484505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5337480" y="4101517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5337480" y="3778240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3,33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16,66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3.84 &lt; 3.99;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two-tailed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22200"/>
              </p:ext>
            </p:extLst>
          </p:nvPr>
        </p:nvGraphicFramePr>
        <p:xfrm>
          <a:off x="2135560" y="3068960"/>
          <a:ext cx="2528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23" name="Formel" r:id="rId3" imgW="1066680" imgH="228600" progId="Equation.3">
                  <p:embed/>
                </p:oleObj>
              </mc:Choice>
              <mc:Fallback>
                <p:oleObj name="Formel" r:id="rId3" imgW="1066680" imgH="2286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3068960"/>
                        <a:ext cx="25288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3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081561" y="4653136"/>
            <a:ext cx="8363272" cy="168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Calculate</a:t>
            </a:r>
            <a:r>
              <a:rPr lang="de-DE" sz="3200" dirty="0"/>
              <a:t> </a:t>
            </a:r>
            <a:r>
              <a:rPr lang="de-DE" sz="3200" dirty="0" err="1"/>
              <a:t>expected</a:t>
            </a:r>
            <a:r>
              <a:rPr lang="de-DE" sz="3200" dirty="0"/>
              <a:t> </a:t>
            </a:r>
            <a:r>
              <a:rPr lang="de-DE" sz="3200" dirty="0" err="1"/>
              <a:t>frequencies</a:t>
            </a:r>
            <a:r>
              <a:rPr lang="de-DE" sz="3200" dirty="0"/>
              <a:t> (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</a:t>
            </a:r>
            <a:r>
              <a:rPr lang="de-DE" sz="3200" dirty="0"/>
              <a:t>*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</a:t>
            </a:r>
            <a:r>
              <a:rPr lang="de-DE" sz="3200" dirty="0"/>
              <a:t>/Overall </a:t>
            </a:r>
            <a:r>
              <a:rPr lang="de-DE" sz="3200" dirty="0" err="1"/>
              <a:t>sum</a:t>
            </a:r>
            <a:r>
              <a:rPr lang="de-DE" sz="3200" dirty="0"/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2.22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Degrees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freedom</a:t>
            </a:r>
            <a:r>
              <a:rPr lang="de-DE" sz="3200" dirty="0"/>
              <a:t>: 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rows</a:t>
            </a:r>
            <a:r>
              <a:rPr lang="de-DE" sz="3200" dirty="0"/>
              <a:t> - 1)*(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columns</a:t>
            </a:r>
            <a:r>
              <a:rPr lang="de-DE" sz="3200" dirty="0"/>
              <a:t> - 1)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60956"/>
              </p:ext>
            </p:extLst>
          </p:nvPr>
        </p:nvGraphicFramePr>
        <p:xfrm>
          <a:off x="8112224" y="3330749"/>
          <a:ext cx="329593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70" name="Formel" r:id="rId3" imgW="1549080" imgH="507960" progId="Equation.3">
                  <p:embed/>
                </p:oleObj>
              </mc:Choice>
              <mc:Fallback>
                <p:oleObj name="Formel" r:id="rId3" imgW="1549080" imgH="50796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224" y="3330749"/>
                        <a:ext cx="3295933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9222"/>
              </p:ext>
            </p:extLst>
          </p:nvPr>
        </p:nvGraphicFramePr>
        <p:xfrm>
          <a:off x="2279576" y="6165304"/>
          <a:ext cx="2587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71" name="Formel" r:id="rId5" imgW="1091880" imgH="228600" progId="Equation.3">
                  <p:embed/>
                </p:oleObj>
              </mc:Choice>
              <mc:Fallback>
                <p:oleObj name="Formel" r:id="rId5" imgW="1091880" imgH="2286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6165304"/>
                        <a:ext cx="2587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73529"/>
              </p:ext>
            </p:extLst>
          </p:nvPr>
        </p:nvGraphicFramePr>
        <p:xfrm>
          <a:off x="2624744" y="2495912"/>
          <a:ext cx="44849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 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 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</a:t>
                      </a:r>
                      <a:r>
                        <a:rPr lang="de-DE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14250"/>
              </p:ext>
            </p:extLst>
          </p:nvPr>
        </p:nvGraphicFramePr>
        <p:xfrm>
          <a:off x="2814973" y="3650371"/>
          <a:ext cx="410445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Sum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33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 38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083468"/>
              </p:ext>
            </p:extLst>
          </p:nvPr>
        </p:nvGraphicFramePr>
        <p:xfrm>
          <a:off x="7027576" y="2847960"/>
          <a:ext cx="7920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echteck 18"/>
          <p:cNvSpPr/>
          <p:nvPr/>
        </p:nvSpPr>
        <p:spPr>
          <a:xfrm>
            <a:off x="4562624" y="295656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562624" y="331660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487698" y="2956560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487698" y="3316600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6523520" y="295656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523520" y="331660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with</a:t>
            </a:r>
            <a:r>
              <a:rPr lang="de-DE" dirty="0" smtClean="0">
                <a:sym typeface="Symbol"/>
              </a:rPr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freqs</a:t>
            </a:r>
            <a:r>
              <a:rPr lang="de-DE" dirty="0" smtClean="0"/>
              <a:t> &lt;- </a:t>
            </a:r>
            <a:r>
              <a:rPr lang="de-DE" dirty="0" err="1" smtClean="0"/>
              <a:t>matrix</a:t>
            </a:r>
            <a:r>
              <a:rPr lang="de-DE" dirty="0" smtClean="0"/>
              <a:t>(c(6,3,18,15,16,22),</a:t>
            </a:r>
            <a:r>
              <a:rPr lang="de-DE" dirty="0" err="1" smtClean="0"/>
              <a:t>nrow</a:t>
            </a:r>
            <a:r>
              <a:rPr lang="de-DE" dirty="0" smtClean="0"/>
              <a:t>=2)</a:t>
            </a:r>
          </a:p>
          <a:p>
            <a:r>
              <a:rPr lang="de-DE" dirty="0" err="1" smtClean="0"/>
              <a:t>chisq.test</a:t>
            </a:r>
            <a:r>
              <a:rPr lang="de-DE" dirty="0" smtClean="0"/>
              <a:t>(</a:t>
            </a:r>
            <a:r>
              <a:rPr lang="de-DE" dirty="0" err="1" smtClean="0"/>
              <a:t>freqs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- </a:t>
            </a:r>
            <a:r>
              <a:rPr lang="de-DE" dirty="0" err="1" smtClean="0">
                <a:sym typeface="Symbol"/>
              </a:rPr>
              <a:t>Prerequisits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&gt; 5 (</a:t>
            </a:r>
            <a:r>
              <a:rPr lang="de-DE" dirty="0" err="1" smtClean="0"/>
              <a:t>Fisher‘s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, </a:t>
            </a:r>
            <a:r>
              <a:rPr lang="de-DE" dirty="0" err="1" smtClean="0"/>
              <a:t>otherwise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Nominal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4675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Test?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009112" cy="4594820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/>
              <a:t>Depends</a:t>
            </a:r>
            <a:r>
              <a:rPr lang="de-DE" dirty="0" smtClean="0"/>
              <a:t> (</a:t>
            </a:r>
            <a:r>
              <a:rPr lang="de-DE" dirty="0" err="1" smtClean="0"/>
              <a:t>mostly</a:t>
            </a:r>
            <a:r>
              <a:rPr lang="de-DE" dirty="0" smtClean="0"/>
              <a:t>) on:</a:t>
            </a:r>
          </a:p>
          <a:p>
            <a:pPr lvl="1"/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  <a:p>
            <a:pPr lvl="1"/>
            <a:r>
              <a:rPr lang="de-DE" dirty="0" smtClean="0"/>
              <a:t>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T-test:</a:t>
            </a:r>
          </a:p>
          <a:p>
            <a:pPr lvl="1"/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Normal </a:t>
            </a:r>
            <a:r>
              <a:rPr lang="de-DE" dirty="0" err="1" smtClean="0"/>
              <a:t>distribution</a:t>
            </a:r>
            <a:endParaRPr lang="de-DE" dirty="0"/>
          </a:p>
          <a:p>
            <a:pPr lvl="1"/>
            <a:r>
              <a:rPr lang="de-DE" dirty="0" err="1" smtClean="0"/>
              <a:t>Homoscedasticity</a:t>
            </a:r>
            <a:r>
              <a:rPr lang="de-DE" dirty="0" smtClean="0"/>
              <a:t> (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r>
              <a:rPr lang="de-DE" dirty="0" smtClean="0"/>
              <a:t>, </a:t>
            </a:r>
            <a:r>
              <a:rPr lang="de-DE" dirty="0" err="1" smtClean="0"/>
              <a:t>Levéne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)</a:t>
            </a:r>
          </a:p>
          <a:p>
            <a:r>
              <a:rPr lang="de-DE" dirty="0" smtClean="0"/>
              <a:t>Mann-Whitney-U </a:t>
            </a:r>
            <a:r>
              <a:rPr lang="de-DE" dirty="0" err="1" smtClean="0"/>
              <a:t>test</a:t>
            </a:r>
            <a:endParaRPr lang="de-DE" dirty="0" smtClean="0"/>
          </a:p>
          <a:p>
            <a:pPr lvl="1"/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Non-</a:t>
            </a:r>
            <a:r>
              <a:rPr lang="de-DE" dirty="0" err="1" smtClean="0"/>
              <a:t>parametric</a:t>
            </a:r>
            <a:r>
              <a:rPr lang="de-DE" dirty="0" smtClean="0"/>
              <a:t> (i.e., </a:t>
            </a:r>
            <a:r>
              <a:rPr lang="de-DE" dirty="0" err="1" smtClean="0"/>
              <a:t>does</a:t>
            </a:r>
            <a:r>
              <a:rPr lang="de-DE" dirty="0" smtClean="0"/>
              <a:t> not care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Carefull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endParaRPr lang="de-DE" dirty="0" smtClean="0"/>
          </a:p>
          <a:p>
            <a:r>
              <a:rPr lang="de-DE" dirty="0" smtClean="0"/>
              <a:t>Chi^2</a:t>
            </a:r>
          </a:p>
          <a:p>
            <a:pPr lvl="1"/>
            <a:r>
              <a:rPr lang="de-DE" dirty="0" smtClean="0"/>
              <a:t>Nominal </a:t>
            </a:r>
            <a:r>
              <a:rPr lang="de-DE" dirty="0" err="1" smtClean="0"/>
              <a:t>data</a:t>
            </a:r>
            <a:r>
              <a:rPr lang="de-DE" dirty="0" smtClean="0"/>
              <a:t> (i.e., </a:t>
            </a:r>
            <a:r>
              <a:rPr lang="de-DE" dirty="0" err="1" smtClean="0"/>
              <a:t>frequencies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Non-</a:t>
            </a:r>
            <a:r>
              <a:rPr lang="de-DE" dirty="0" err="1" smtClean="0"/>
              <a:t>parametric</a:t>
            </a:r>
            <a:endParaRPr lang="de-DE" dirty="0" smtClean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larger </a:t>
            </a:r>
            <a:r>
              <a:rPr lang="de-DE" dirty="0" err="1" smtClean="0"/>
              <a:t>than</a:t>
            </a:r>
            <a:r>
              <a:rPr lang="de-DE" dirty="0" smtClean="0"/>
              <a:t> 5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6672064" y="3789040"/>
            <a:ext cx="360040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176120" y="3757036"/>
            <a:ext cx="3168352" cy="89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 smtClean="0"/>
              <a:t>Except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large </a:t>
            </a:r>
            <a:r>
              <a:rPr lang="de-DE" sz="2000" dirty="0" err="1" smtClean="0"/>
              <a:t>enough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sizes</a:t>
            </a:r>
            <a:r>
              <a:rPr lang="de-DE" sz="2000" dirty="0" smtClean="0"/>
              <a:t> (&gt; 30)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0065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Chart </a:t>
            </a:r>
            <a:r>
              <a:rPr lang="de-DE" dirty="0" err="1" smtClean="0"/>
              <a:t>for</a:t>
            </a:r>
            <a:r>
              <a:rPr lang="de-DE" dirty="0" smtClean="0"/>
              <a:t> Statistical 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3906" name="Picture 2" descr="https://www.researchgate.net/profile/Martin_Jakob2/post/What_Statistical_test_should_I_use/attachment/59d63e0dc49f478072ea8d9c/AS:273765781442574@1442282257641/image/statistical_tes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097584"/>
            <a:ext cx="8280920" cy="45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Testing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4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all </a:t>
            </a:r>
            <a:r>
              <a:rPr lang="de-DE" dirty="0" err="1" smtClean="0"/>
              <a:t>levels</a:t>
            </a:r>
            <a:endParaRPr lang="de-DE" dirty="0" smtClean="0"/>
          </a:p>
          <a:p>
            <a:r>
              <a:rPr lang="de-DE" dirty="0" err="1" smtClean="0"/>
              <a:t>Altogether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accepting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: 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two</a:t>
            </a:r>
            <a:r>
              <a:rPr lang="de-DE" dirty="0" smtClean="0"/>
              <a:t> null </a:t>
            </a:r>
            <a:r>
              <a:rPr lang="de-DE" dirty="0" err="1" smtClean="0"/>
              <a:t>hypotheses</a:t>
            </a:r>
            <a:r>
              <a:rPr lang="de-DE" dirty="0" smtClean="0"/>
              <a:t>: </a:t>
            </a:r>
            <a:r>
              <a:rPr lang="de-DE" dirty="0" smtClean="0"/>
              <a:t>0.95*0.95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three</a:t>
            </a:r>
            <a:r>
              <a:rPr lang="de-DE" dirty="0" smtClean="0"/>
              <a:t> </a:t>
            </a:r>
            <a:r>
              <a:rPr lang="de-DE" dirty="0"/>
              <a:t>null </a:t>
            </a:r>
            <a:r>
              <a:rPr lang="de-DE" dirty="0" err="1"/>
              <a:t>hypotheses</a:t>
            </a:r>
            <a:r>
              <a:rPr lang="de-DE" dirty="0"/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3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smtClean="0"/>
              <a:t>0.86</a:t>
            </a:r>
            <a:endParaRPr lang="de-DE" baseline="30000" dirty="0"/>
          </a:p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six</a:t>
            </a:r>
            <a:r>
              <a:rPr lang="de-DE" dirty="0" smtClean="0"/>
              <a:t> </a:t>
            </a:r>
            <a:r>
              <a:rPr lang="de-DE" dirty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6</a:t>
            </a:r>
            <a:r>
              <a:rPr lang="de-DE" dirty="0" smtClean="0"/>
              <a:t> </a:t>
            </a:r>
            <a:r>
              <a:rPr lang="de-DE" dirty="0" smtClean="0"/>
              <a:t>= 0.74</a:t>
            </a:r>
            <a:endParaRPr lang="de-DE" baseline="30000" dirty="0" smtClean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093040"/>
              </p:ext>
            </p:extLst>
          </p:nvPr>
        </p:nvGraphicFramePr>
        <p:xfrm>
          <a:off x="3876675" y="2565400"/>
          <a:ext cx="990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45" name="Formel" r:id="rId3" imgW="482400" imgH="457200" progId="Equation.3">
                  <p:embed/>
                </p:oleObj>
              </mc:Choice>
              <mc:Fallback>
                <p:oleObj name="Formel" r:id="rId3" imgW="482400" imgH="457200" progId="Equation.3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2565400"/>
                        <a:ext cx="9906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5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Example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:</a:t>
            </a:r>
          </a:p>
          <a:p>
            <a:r>
              <a:rPr lang="de-DE" dirty="0" smtClean="0"/>
              <a:t>1 - </a:t>
            </a:r>
            <a:r>
              <a:rPr lang="de-DE" dirty="0" smtClean="0"/>
              <a:t>0.95</a:t>
            </a:r>
            <a:r>
              <a:rPr lang="de-DE" baseline="30000" dirty="0" smtClean="0"/>
              <a:t>3 </a:t>
            </a:r>
            <a:r>
              <a:rPr lang="de-DE" dirty="0" smtClean="0"/>
              <a:t>=</a:t>
            </a:r>
            <a:r>
              <a:rPr lang="de-DE" baseline="30000" dirty="0" smtClean="0"/>
              <a:t> </a:t>
            </a:r>
            <a:r>
              <a:rPr lang="de-DE" dirty="0" smtClean="0"/>
              <a:t>0.14</a:t>
            </a:r>
          </a:p>
          <a:p>
            <a:endParaRPr lang="de-DE" dirty="0"/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/>
              <a:t>,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:</a:t>
            </a:r>
          </a:p>
          <a:p>
            <a:r>
              <a:rPr lang="de-DE" dirty="0"/>
              <a:t>1 - </a:t>
            </a:r>
            <a:r>
              <a:rPr lang="de-DE" dirty="0" smtClean="0"/>
              <a:t>0.95</a:t>
            </a:r>
            <a:r>
              <a:rPr lang="de-DE" baseline="30000" dirty="0"/>
              <a:t>6</a:t>
            </a:r>
            <a:r>
              <a:rPr lang="de-DE" baseline="30000" dirty="0" smtClean="0"/>
              <a:t> </a:t>
            </a:r>
            <a:r>
              <a:rPr lang="de-DE" dirty="0"/>
              <a:t>=</a:t>
            </a:r>
            <a:r>
              <a:rPr lang="de-DE" baseline="30000" dirty="0"/>
              <a:t> </a:t>
            </a:r>
            <a:r>
              <a:rPr lang="de-DE" dirty="0"/>
              <a:t>0.26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6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standard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statistical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tests</a:t>
            </a:r>
            <a:endParaRPr lang="de-DE" dirty="0" smtClean="0">
              <a:sym typeface="Symbol"/>
            </a:endParaRPr>
          </a:p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correlations</a:t>
            </a:r>
            <a:endParaRPr lang="de-DE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Testing</a:t>
            </a:r>
            <a:r>
              <a:rPr lang="de-DE" dirty="0" smtClean="0"/>
              <a:t>: </a:t>
            </a:r>
            <a:r>
              <a:rPr lang="de-DE" dirty="0" err="1" smtClean="0"/>
              <a:t>Adjusting</a:t>
            </a:r>
            <a:r>
              <a:rPr lang="de-DE" dirty="0" smtClean="0"/>
              <a:t> Alpha-Level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conducting</a:t>
            </a:r>
            <a:r>
              <a:rPr lang="de-DE" dirty="0" smtClean="0"/>
              <a:t> multiple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adapted</a:t>
            </a:r>
            <a:endParaRPr lang="de-DE" dirty="0" smtClean="0"/>
          </a:p>
          <a:p>
            <a:r>
              <a:rPr lang="de-DE" dirty="0" err="1" smtClean="0"/>
              <a:t>Bonferoni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t: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err="1" smtClean="0"/>
              <a:t>False-discovery</a:t>
            </a:r>
            <a:r>
              <a:rPr lang="de-DE" dirty="0" smtClean="0"/>
              <a:t> rate</a:t>
            </a:r>
          </a:p>
          <a:p>
            <a:pPr lvl="1"/>
            <a:endParaRPr lang="de-DE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580"/>
              </p:ext>
            </p:extLst>
          </p:nvPr>
        </p:nvGraphicFramePr>
        <p:xfrm>
          <a:off x="2783632" y="3942829"/>
          <a:ext cx="1293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42" name="Formel" r:id="rId3" imgW="545760" imgH="177480" progId="Equation.3">
                  <p:embed/>
                </p:oleObj>
              </mc:Choice>
              <mc:Fallback>
                <p:oleObj name="Formel" r:id="rId3" imgW="545760" imgH="17748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3942829"/>
                        <a:ext cx="12938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795991" y="4333320"/>
          <a:ext cx="2074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43" name="Formel" r:id="rId5" imgW="876240" imgH="177480" progId="Equation.3">
                  <p:embed/>
                </p:oleObj>
              </mc:Choice>
              <mc:Fallback>
                <p:oleObj name="Formel" r:id="rId5" imgW="876240" imgH="17748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991" y="4333320"/>
                        <a:ext cx="20748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8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6336704" cy="4594820"/>
          </a:xfrm>
        </p:spPr>
        <p:txBody>
          <a:bodyPr/>
          <a:lstStyle/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independent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variables?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?</a:t>
            </a:r>
          </a:p>
          <a:p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</a:t>
            </a:r>
            <a:r>
              <a:rPr lang="de-DE" dirty="0">
                <a:solidFill>
                  <a:sysClr val="windowText" lastClr="000000"/>
                </a:solidFill>
                <a:sym typeface="Symbol"/>
              </a:rPr>
              <a:t>-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Fehler (Type-1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error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),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that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green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jelly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beans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cause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acne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25</a:t>
            </a:r>
            <a:r>
              <a:rPr lang="de-DE" dirty="0" smtClean="0"/>
              <a:t> =</a:t>
            </a:r>
            <a:r>
              <a:rPr lang="de-DE" baseline="30000" dirty="0" smtClean="0"/>
              <a:t> 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64%</a:t>
            </a:r>
          </a:p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Adjusted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significance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</a:t>
            </a:r>
          </a:p>
          <a:p>
            <a:pPr marL="0" indent="357188">
              <a:buNone/>
            </a:pP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0.05/20 = 0.0025</a:t>
            </a:r>
            <a:endParaRPr lang="de-DE" dirty="0">
              <a:solidFill>
                <a:sysClr val="windowText" lastClr="00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5" name="Picture 2" descr="Signific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071" y="1391728"/>
            <a:ext cx="1923505" cy="53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36" y="812801"/>
            <a:ext cx="5564669" cy="5366436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363436" y="6338678"/>
          <a:ext cx="5564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37">
                  <a:extLst>
                    <a:ext uri="{9D8B030D-6E8A-4147-A177-3AD203B41FA5}">
                      <a16:colId xmlns:a16="http://schemas.microsoft.com/office/drawing/2014/main" val="1705423966"/>
                    </a:ext>
                  </a:extLst>
                </a:gridCol>
                <a:gridCol w="503090">
                  <a:extLst>
                    <a:ext uri="{9D8B030D-6E8A-4147-A177-3AD203B41FA5}">
                      <a16:colId xmlns:a16="http://schemas.microsoft.com/office/drawing/2014/main" val="3676667620"/>
                    </a:ext>
                  </a:extLst>
                </a:gridCol>
                <a:gridCol w="503091">
                  <a:extLst>
                    <a:ext uri="{9D8B030D-6E8A-4147-A177-3AD203B41FA5}">
                      <a16:colId xmlns:a16="http://schemas.microsoft.com/office/drawing/2014/main" val="1337517012"/>
                    </a:ext>
                  </a:extLst>
                </a:gridCol>
                <a:gridCol w="524053">
                  <a:extLst>
                    <a:ext uri="{9D8B030D-6E8A-4147-A177-3AD203B41FA5}">
                      <a16:colId xmlns:a16="http://schemas.microsoft.com/office/drawing/2014/main" val="3895393518"/>
                    </a:ext>
                  </a:extLst>
                </a:gridCol>
                <a:gridCol w="503091">
                  <a:extLst>
                    <a:ext uri="{9D8B030D-6E8A-4147-A177-3AD203B41FA5}">
                      <a16:colId xmlns:a16="http://schemas.microsoft.com/office/drawing/2014/main" val="1724417420"/>
                    </a:ext>
                  </a:extLst>
                </a:gridCol>
                <a:gridCol w="492609">
                  <a:extLst>
                    <a:ext uri="{9D8B030D-6E8A-4147-A177-3AD203B41FA5}">
                      <a16:colId xmlns:a16="http://schemas.microsoft.com/office/drawing/2014/main" val="1468281682"/>
                    </a:ext>
                  </a:extLst>
                </a:gridCol>
                <a:gridCol w="484193">
                  <a:extLst>
                    <a:ext uri="{9D8B030D-6E8A-4147-A177-3AD203B41FA5}">
                      <a16:colId xmlns:a16="http://schemas.microsoft.com/office/drawing/2014/main" val="13337972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90136393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4538058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912356379"/>
                    </a:ext>
                  </a:extLst>
                </a:gridCol>
                <a:gridCol w="384178">
                  <a:extLst>
                    <a:ext uri="{9D8B030D-6E8A-4147-A177-3AD203B41FA5}">
                      <a16:colId xmlns:a16="http://schemas.microsoft.com/office/drawing/2014/main" val="289456130"/>
                    </a:ext>
                  </a:extLst>
                </a:gridCol>
                <a:gridCol w="366837">
                  <a:extLst>
                    <a:ext uri="{9D8B030D-6E8A-4147-A177-3AD203B41FA5}">
                      <a16:colId xmlns:a16="http://schemas.microsoft.com/office/drawing/2014/main" val="360630040"/>
                    </a:ext>
                  </a:extLst>
                </a:gridCol>
                <a:gridCol w="407991">
                  <a:extLst>
                    <a:ext uri="{9D8B030D-6E8A-4147-A177-3AD203B41FA5}">
                      <a16:colId xmlns:a16="http://schemas.microsoft.com/office/drawing/2014/main" val="182156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.04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.89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.67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.48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.32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.93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.71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.32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.26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86425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5783218" y="3788230"/>
            <a:ext cx="2357481" cy="2522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5717905" y="1094625"/>
            <a:ext cx="2357481" cy="241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5749654" y="6179236"/>
            <a:ext cx="2357481" cy="551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44072" y="2132856"/>
            <a:ext cx="5400600" cy="459482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adjustment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comparisons</a:t>
            </a:r>
            <a:endParaRPr lang="de-DE" dirty="0" smtClean="0"/>
          </a:p>
          <a:p>
            <a:r>
              <a:rPr lang="de-DE" dirty="0" err="1" smtClean="0"/>
              <a:t>Bonferoni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smtClean="0"/>
              <a:t> (         )</a:t>
            </a:r>
            <a:endParaRPr lang="de-DE" dirty="0" smtClean="0"/>
          </a:p>
          <a:p>
            <a:pPr lvl="1"/>
            <a:r>
              <a:rPr lang="de-DE" dirty="0" smtClean="0"/>
              <a:t>0.008</a:t>
            </a:r>
          </a:p>
          <a:p>
            <a:r>
              <a:rPr lang="de-DE" dirty="0" err="1" smtClean="0"/>
              <a:t>False</a:t>
            </a:r>
            <a:r>
              <a:rPr lang="de-DE" dirty="0" smtClean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smtClean="0"/>
              <a:t>rate/</a:t>
            </a:r>
            <a:r>
              <a:rPr lang="de-DE" dirty="0" err="1" smtClean="0"/>
              <a:t>Benjamini-Hochberg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0.89 &gt; </a:t>
            </a:r>
            <a:r>
              <a:rPr lang="de-DE" dirty="0"/>
              <a:t>0.05   (6/6*0.05)</a:t>
            </a:r>
          </a:p>
          <a:p>
            <a:pPr lvl="1"/>
            <a:r>
              <a:rPr lang="de-DE" dirty="0" smtClean="0"/>
              <a:t>0.67 &gt; </a:t>
            </a:r>
            <a:r>
              <a:rPr lang="de-DE" dirty="0"/>
              <a:t>0.042 (5/6*0.05)</a:t>
            </a:r>
          </a:p>
          <a:p>
            <a:pPr lvl="1"/>
            <a:r>
              <a:rPr lang="de-DE" dirty="0" smtClean="0"/>
              <a:t>0.48 &gt; </a:t>
            </a:r>
            <a:r>
              <a:rPr lang="de-DE" dirty="0"/>
              <a:t>0.033 (4/6*0.05)</a:t>
            </a:r>
            <a:endParaRPr lang="en-US" dirty="0"/>
          </a:p>
          <a:p>
            <a:pPr lvl="1"/>
            <a:r>
              <a:rPr lang="de-DE" dirty="0" smtClean="0"/>
              <a:t>0.04 &gt; </a:t>
            </a:r>
            <a:r>
              <a:rPr lang="de-DE" dirty="0"/>
              <a:t>0.025 (3/6*0.05)</a:t>
            </a:r>
          </a:p>
          <a:p>
            <a:pPr lvl="1"/>
            <a:r>
              <a:rPr lang="de-DE" dirty="0" smtClean="0"/>
              <a:t>0.02 &gt; 0.017 </a:t>
            </a:r>
            <a:r>
              <a:rPr lang="de-DE" dirty="0"/>
              <a:t>(2/6*0.05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0.01 &gt; 0.008 (1/6*0.05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CD61-D1C9-4FCA-8905-89C8D191B851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67141"/>
              </p:ext>
            </p:extLst>
          </p:nvPr>
        </p:nvGraphicFramePr>
        <p:xfrm>
          <a:off x="9840416" y="2852936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0" name="Formel" r:id="rId5" imgW="291960" imgH="177480" progId="Equation.3">
                  <p:embed/>
                </p:oleObj>
              </mc:Choice>
              <mc:Fallback>
                <p:oleObj name="Formel" r:id="rId5" imgW="291960" imgH="17748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416" y="2852936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9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Value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causality</a:t>
            </a:r>
            <a:endParaRPr lang="de-DE" dirty="0" smtClean="0"/>
          </a:p>
          <a:p>
            <a:r>
              <a:rPr lang="de-DE" dirty="0" smtClean="0"/>
              <a:t>Values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-1 &lt;= r &lt;=+1</a:t>
            </a:r>
          </a:p>
          <a:p>
            <a:r>
              <a:rPr lang="de-DE" dirty="0" smtClean="0"/>
              <a:t> r : 0.0-0.1: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0.1-0.3: </a:t>
            </a:r>
            <a:r>
              <a:rPr lang="de-DE" dirty="0" err="1" smtClean="0"/>
              <a:t>weak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0.3-0.5: median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&gt;0.5: strong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6" name="Gerade Verbindung 5"/>
          <p:cNvCxnSpPr/>
          <p:nvPr/>
        </p:nvCxnSpPr>
        <p:spPr>
          <a:xfrm>
            <a:off x="2423592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711624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23592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11624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423592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11624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423592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711624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6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44216"/>
            <a:ext cx="7486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01" y="3933056"/>
            <a:ext cx="5486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Significance</a:t>
            </a:r>
            <a:r>
              <a:rPr lang="de-DE" dirty="0" smtClean="0"/>
              <a:t> Tests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H0: r = 0</a:t>
            </a:r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0s</a:t>
            </a:r>
          </a:p>
        </p:txBody>
      </p:sp>
    </p:spTree>
    <p:extLst>
      <p:ext uri="{BB962C8B-B14F-4D97-AF65-F5344CB8AC3E}">
        <p14:creationId xmlns:p14="http://schemas.microsoft.com/office/powerpoint/2010/main" val="4914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Small, but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Correlations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 </a:t>
            </a:r>
            <a:r>
              <a:rPr lang="de-DE" dirty="0" err="1" smtClean="0"/>
              <a:t>test</a:t>
            </a:r>
            <a:r>
              <a:rPr lang="de-DE" dirty="0" smtClean="0"/>
              <a:t>: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167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0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3016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1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0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Pearson‘s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Metric-Metric</a:t>
            </a:r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23592" y="2903797"/>
          <a:ext cx="4637194" cy="153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1" name="Formel" r:id="rId3" imgW="1574640" imgH="520560" progId="Equation.3">
                  <p:embed/>
                </p:oleObj>
              </mc:Choice>
              <mc:Fallback>
                <p:oleObj name="Formel" r:id="rId3" imgW="1574640" imgH="52056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03797"/>
                        <a:ext cx="4637194" cy="1533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Spearman -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Rank </a:t>
            </a:r>
            <a:r>
              <a:rPr lang="de-DE" dirty="0" err="1" smtClean="0"/>
              <a:t>korrelation</a:t>
            </a:r>
            <a:endParaRPr lang="de-DE" dirty="0" smtClean="0"/>
          </a:p>
          <a:p>
            <a:r>
              <a:rPr lang="de-DE" dirty="0" err="1" smtClean="0"/>
              <a:t>Ordinal-ordinal</a:t>
            </a:r>
            <a:r>
              <a:rPr lang="de-DE" dirty="0" smtClean="0"/>
              <a:t>, </a:t>
            </a:r>
            <a:r>
              <a:rPr lang="de-DE" dirty="0" err="1" smtClean="0"/>
              <a:t>ordinal-metric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d: </a:t>
            </a:r>
            <a:r>
              <a:rPr lang="de-DE" dirty="0" err="1" smtClean="0"/>
              <a:t>difference</a:t>
            </a:r>
            <a:r>
              <a:rPr lang="de-DE" dirty="0" smtClean="0"/>
              <a:t> in </a:t>
            </a:r>
            <a:r>
              <a:rPr lang="de-DE" dirty="0" err="1" smtClean="0"/>
              <a:t>ranks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endParaRPr lang="de-DE" dirty="0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078163" y="2940051"/>
          <a:ext cx="33274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5" name="Formel" r:id="rId3" imgW="1130040" imgH="495000" progId="Equation.3">
                  <p:embed/>
                </p:oleObj>
              </mc:Choice>
              <mc:Fallback>
                <p:oleObj name="Formel" r:id="rId3" imgW="1130040" imgH="49500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940051"/>
                        <a:ext cx="3327400" cy="145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5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Contingency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Nominal-nominal</a:t>
            </a:r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423592" y="2286000"/>
          <a:ext cx="19859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9" name="Formel" r:id="rId3" imgW="838080" imgH="482400" progId="Equation.3">
                  <p:embed/>
                </p:oleObj>
              </mc:Choice>
              <mc:Fallback>
                <p:oleObj name="Formel" r:id="rId3" imgW="838080" imgH="48240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286000"/>
                        <a:ext cx="19859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2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1981200" y="4388898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3833019" y="4388898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309786" y="1883014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1881158" y="2311642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2881290" y="2597394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667768" y="3454650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024694" y="2383080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524100" y="5812104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310050" y="4311906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524100" y="4240468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667768" y="4454782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024430" y="5454914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32358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orrelation</a:t>
            </a:r>
            <a:r>
              <a:rPr lang="de-DE" dirty="0" smtClean="0"/>
              <a:t> != </a:t>
            </a:r>
            <a:r>
              <a:rPr lang="de-DE" dirty="0" err="1" smtClean="0"/>
              <a:t>Causality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348880"/>
            <a:ext cx="58957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Vorhersage einer Variablen basierend auf </a:t>
            </a:r>
            <a:r>
              <a:rPr lang="de-DE" dirty="0" err="1" smtClean="0"/>
              <a:t>Prädiktorvariable</a:t>
            </a:r>
            <a:endParaRPr lang="de-DE" dirty="0" smtClean="0"/>
          </a:p>
          <a:p>
            <a:r>
              <a:rPr lang="de-DE" dirty="0" smtClean="0"/>
              <a:t>Geradengleichung:</a:t>
            </a:r>
          </a:p>
          <a:p>
            <a:pPr lvl="2"/>
            <a:r>
              <a:rPr lang="de-DE" dirty="0" smtClean="0"/>
              <a:t>y=b*x + a</a:t>
            </a:r>
          </a:p>
          <a:p>
            <a:r>
              <a:rPr lang="de-DE" dirty="0" smtClean="0"/>
              <a:t>Quadrierte Abweichung der Punkte von der Geraden soll minimal sein</a:t>
            </a:r>
          </a:p>
          <a:p>
            <a:r>
              <a:rPr lang="de-DE" dirty="0" smtClean="0"/>
              <a:t>R: </a:t>
            </a:r>
            <a:r>
              <a:rPr lang="de-DE" dirty="0" err="1" smtClean="0"/>
              <a:t>lm</a:t>
            </a:r>
            <a:r>
              <a:rPr lang="de-DE" dirty="0" smtClean="0"/>
              <a:t>(</a:t>
            </a:r>
            <a:r>
              <a:rPr lang="de-DE" dirty="0" err="1" smtClean="0"/>
              <a:t>x~y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4073" y="2275261"/>
            <a:ext cx="3703117" cy="369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09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Zusammenhang Korrelation und 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 erweckt den Anschein von Kausalität</a:t>
            </a:r>
          </a:p>
          <a:p>
            <a:endParaRPr lang="de-DE" dirty="0" smtClean="0"/>
          </a:p>
          <a:p>
            <a:r>
              <a:rPr lang="de-DE" dirty="0" smtClean="0"/>
              <a:t>Aber auch statistisch nicht gegeben, sondern muss aus Versuchsdesign hervorgehen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/>
          </p:nvPr>
        </p:nvGraphicFramePr>
        <p:xfrm>
          <a:off x="4295801" y="1988841"/>
          <a:ext cx="14446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2" name="Formel" r:id="rId3" imgW="609480" imgH="444240" progId="Equation.3">
                  <p:embed/>
                </p:oleObj>
              </mc:Choice>
              <mc:Fallback>
                <p:oleObj name="Formel" r:id="rId3" imgW="609480" imgH="444240" progId="Equation.3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1" y="1988841"/>
                        <a:ext cx="14446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0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</a:t>
            </a:r>
          </a:p>
          <a:p>
            <a:r>
              <a:rPr lang="de-DE" dirty="0" smtClean="0"/>
              <a:t>Analysis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dependent</a:t>
            </a:r>
            <a:r>
              <a:rPr lang="de-DE" dirty="0" smtClean="0"/>
              <a:t>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divided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1</a:t>
            </a:r>
            <a:r>
              <a:rPr lang="de-DE" dirty="0" smtClean="0"/>
              <a:t>: At least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ANOVA: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Treatment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Error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r>
              <a:rPr lang="de-DE" dirty="0"/>
              <a:t> 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4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569793"/>
              </p:ext>
            </p:extLst>
          </p:nvPr>
        </p:nvGraphicFramePr>
        <p:xfrm>
          <a:off x="4481381" y="3068956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660536"/>
              </p:ext>
            </p:extLst>
          </p:nvPr>
        </p:nvGraphicFramePr>
        <p:xfrm>
          <a:off x="5503348" y="3055102"/>
          <a:ext cx="3168353" cy="289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Gerade Verbindung 6"/>
          <p:cNvCxnSpPr/>
          <p:nvPr/>
        </p:nvCxnSpPr>
        <p:spPr>
          <a:xfrm>
            <a:off x="2423592" y="278092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n: Anzahl Probanden pro Gruppe</a:t>
            </a:r>
          </a:p>
          <a:p>
            <a:pPr>
              <a:buNone/>
            </a:pPr>
            <a:r>
              <a:rPr lang="de-DE" smtClean="0"/>
              <a:t>m: Anzahl Faktorstufen</a:t>
            </a:r>
            <a:endParaRPr lang="de-DE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27262"/>
              </p:ext>
            </p:extLst>
          </p:nvPr>
        </p:nvGraphicFramePr>
        <p:xfrm>
          <a:off x="2135561" y="3208314"/>
          <a:ext cx="2587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6" name="Formel" r:id="rId3" imgW="1091880" imgH="482400" progId="Equation.3">
                  <p:embed/>
                </p:oleObj>
              </mc:Choice>
              <mc:Fallback>
                <p:oleObj name="Formel" r:id="rId3" imgW="10918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3208314"/>
                        <a:ext cx="25876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29520"/>
              </p:ext>
            </p:extLst>
          </p:nvPr>
        </p:nvGraphicFramePr>
        <p:xfrm>
          <a:off x="2080642" y="4505300"/>
          <a:ext cx="3943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7" name="Formel" r:id="rId5" imgW="1663560" imgH="304560" progId="Equation.3">
                  <p:embed/>
                </p:oleObj>
              </mc:Choice>
              <mc:Fallback>
                <p:oleObj name="Formel" r:id="rId5" imgW="16635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642" y="4505300"/>
                        <a:ext cx="39433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Treatment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4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6672064" y="3717032"/>
          <a:ext cx="36004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991544" y="3717032"/>
            <a:ext cx="4680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de-DE" sz="3200" dirty="0" err="1"/>
              <a:t>Squared</a:t>
            </a:r>
            <a:r>
              <a:rPr lang="de-DE" sz="3200" dirty="0"/>
              <a:t> </a:t>
            </a:r>
            <a:r>
              <a:rPr lang="de-DE" sz="3200" dirty="0" err="1"/>
              <a:t>difference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all </a:t>
            </a:r>
            <a:r>
              <a:rPr lang="de-DE" sz="3200" dirty="0" err="1"/>
              <a:t>measurement</a:t>
            </a:r>
            <a:r>
              <a:rPr lang="de-DE" sz="3200" dirty="0"/>
              <a:t> </a:t>
            </a:r>
            <a:r>
              <a:rPr lang="de-DE" sz="3200" dirty="0" err="1"/>
              <a:t>value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total </a:t>
            </a:r>
            <a:r>
              <a:rPr lang="de-DE" sz="3200" dirty="0" err="1"/>
              <a:t>mean</a:t>
            </a:r>
            <a:r>
              <a:rPr lang="de-DE" sz="3200" dirty="0"/>
              <a:t> (4)</a:t>
            </a:r>
          </a:p>
        </p:txBody>
      </p:sp>
      <p:graphicFrame>
        <p:nvGraphicFramePr>
          <p:cNvPr id="7" name="Inhaltsplatzhalter 3"/>
          <p:cNvGraphicFramePr>
            <a:graphicFrameLocks/>
          </p:cNvGraphicFramePr>
          <p:nvPr/>
        </p:nvGraphicFramePr>
        <p:xfrm>
          <a:off x="6960096" y="37170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337028"/>
              </p:ext>
            </p:extLst>
          </p:nvPr>
        </p:nvGraphicFramePr>
        <p:xfrm>
          <a:off x="3062763" y="3789042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Gruppenmittelwert</a:t>
            </a:r>
            <a:endParaRPr lang="de-DE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078038" y="2484439"/>
          <a:ext cx="35496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0" name="Formel" r:id="rId3" imgW="1498320" imgH="330120" progId="Equation.3">
                  <p:embed/>
                </p:oleObj>
              </mc:Choice>
              <mc:Fallback>
                <p:oleObj name="Formel" r:id="rId3" imgW="14983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484439"/>
                        <a:ext cx="35496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063552" y="165651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 smtClean="0"/>
          </a:p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individual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/>
        </p:nvGraphicFramePr>
        <p:xfrm>
          <a:off x="6672064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/>
          <p:cNvGraphicFramePr>
            <a:graphicFrameLocks/>
          </p:cNvGraphicFramePr>
          <p:nvPr/>
        </p:nvGraphicFramePr>
        <p:xfrm>
          <a:off x="6960096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  : </a:t>
            </a:r>
            <a:r>
              <a:rPr lang="de-DE" sz="3200" dirty="0" err="1" smtClean="0"/>
              <a:t>arithmetic</a:t>
            </a:r>
            <a:r>
              <a:rPr lang="de-DE" sz="3200" dirty="0" smtClean="0"/>
              <a:t> </a:t>
            </a:r>
            <a:r>
              <a:rPr lang="de-DE" sz="3200" dirty="0" err="1" smtClean="0"/>
              <a:t>mean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z: </a:t>
            </a:r>
            <a:r>
              <a:rPr lang="de-DE" sz="3200" dirty="0" smtClean="0"/>
              <a:t>z-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standard</a:t>
            </a:r>
            <a:r>
              <a:rPr lang="de-DE" sz="3200" dirty="0" smtClean="0"/>
              <a:t> normal </a:t>
            </a:r>
            <a:r>
              <a:rPr lang="de-DE" sz="3200" dirty="0" err="1" smtClean="0"/>
              <a:t>distribution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alpha</a:t>
            </a:r>
            <a:r>
              <a:rPr lang="de-DE" sz="3200" dirty="0"/>
              <a:t>: </a:t>
            </a:r>
            <a:r>
              <a:rPr lang="de-DE" sz="3200" dirty="0" smtClean="0"/>
              <a:t>1 – 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confidence</a:t>
            </a:r>
            <a:r>
              <a:rPr lang="de-DE" sz="3200" dirty="0" smtClean="0"/>
              <a:t> </a:t>
            </a:r>
            <a:r>
              <a:rPr lang="de-DE" sz="3200" dirty="0" err="1" smtClean="0"/>
              <a:t>interval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s: </a:t>
            </a:r>
            <a:r>
              <a:rPr lang="de-DE" sz="3200" dirty="0" err="1" smtClean="0"/>
              <a:t>standard</a:t>
            </a:r>
            <a:r>
              <a:rPr lang="de-DE" sz="3200" dirty="0" smtClean="0"/>
              <a:t> </a:t>
            </a:r>
            <a:r>
              <a:rPr lang="de-DE" sz="3200" dirty="0" err="1" smtClean="0"/>
              <a:t>deviation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n: </a:t>
            </a:r>
            <a:r>
              <a:rPr lang="de-DE" sz="3200" dirty="0" err="1" smtClean="0"/>
              <a:t>number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measurements</a:t>
            </a:r>
            <a:endParaRPr lang="en-US" sz="32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Interval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961412"/>
              </p:ext>
            </p:extLst>
          </p:nvPr>
        </p:nvGraphicFramePr>
        <p:xfrm>
          <a:off x="2521124" y="2250737"/>
          <a:ext cx="4032448" cy="104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02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5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124" y="2250737"/>
                        <a:ext cx="4032448" cy="1046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2495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03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2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2045272" y="1844825"/>
          <a:ext cx="4122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7" name="Formel" r:id="rId3" imgW="1739880" imgH="330120" progId="Equation.3">
                  <p:embed/>
                </p:oleObj>
              </mc:Choice>
              <mc:Fallback>
                <p:oleObj name="Formel" r:id="rId3" imgW="1739880" imgH="3301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272" y="1844825"/>
                        <a:ext cx="41227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dirty="0" smtClean="0"/>
              <a:t> 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79296" cy="4525963"/>
          </a:xfrm>
        </p:spPr>
        <p:txBody>
          <a:bodyPr/>
          <a:lstStyle/>
          <a:p>
            <a:pPr lvl="0"/>
            <a:r>
              <a:rPr lang="de-DE" dirty="0" err="1" smtClean="0">
                <a:solidFill>
                  <a:prstClr val="black"/>
                </a:solidFill>
              </a:rPr>
              <a:t>df</a:t>
            </a:r>
            <a:r>
              <a:rPr lang="de-DE" baseline="-25000" dirty="0" err="1" smtClean="0">
                <a:solidFill>
                  <a:prstClr val="black"/>
                </a:solidFill>
              </a:rPr>
              <a:t>tot</a:t>
            </a:r>
            <a:r>
              <a:rPr lang="de-DE" dirty="0" smtClean="0">
                <a:solidFill>
                  <a:prstClr val="black"/>
                </a:solidFill>
              </a:rPr>
              <a:t>: </a:t>
            </a:r>
            <a:r>
              <a:rPr lang="de-DE" sz="2400" dirty="0">
                <a:solidFill>
                  <a:prstClr val="black"/>
                </a:solidFill>
              </a:rPr>
              <a:t>Levels * 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 (=19)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dirty="0" smtClean="0"/>
              <a:t> 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– 1 (=3)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r>
              <a:rPr lang="de-DE" dirty="0" smtClean="0"/>
              <a:t>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* (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</a:t>
            </a:r>
            <a:r>
              <a:rPr lang="de-DE" sz="2400" dirty="0"/>
              <a:t>) (=16)</a:t>
            </a:r>
            <a:endParaRPr lang="de-DE" sz="2400" baseline="-25000" dirty="0"/>
          </a:p>
          <a:p>
            <a:pPr>
              <a:buNone/>
            </a:pPr>
            <a:endParaRPr lang="de-DE" sz="2400" dirty="0"/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tot</a:t>
            </a:r>
            <a:r>
              <a:rPr lang="de-DE" dirty="0" smtClean="0"/>
              <a:t> =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4b: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42729"/>
              </p:ext>
            </p:extLst>
          </p:nvPr>
        </p:nvGraphicFramePr>
        <p:xfrm>
          <a:off x="2093914" y="3267076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4" name="Formel" r:id="rId3" imgW="1688760" imgH="431640" progId="Equation.3">
                  <p:embed/>
                </p:oleObj>
              </mc:Choice>
              <mc:Fallback>
                <p:oleObj name="Formel" r:id="rId3" imgW="1688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3267076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981655"/>
              </p:ext>
            </p:extLst>
          </p:nvPr>
        </p:nvGraphicFramePr>
        <p:xfrm>
          <a:off x="2093914" y="1755776"/>
          <a:ext cx="4124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5" name="Formel" r:id="rId5" imgW="1739880" imgH="431640" progId="Equation.3">
                  <p:embed/>
                </p:oleObj>
              </mc:Choice>
              <mc:Fallback>
                <p:oleObj name="Formel" r:id="rId5" imgW="1739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1755776"/>
                        <a:ext cx="41243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4037"/>
              </p:ext>
            </p:extLst>
          </p:nvPr>
        </p:nvGraphicFramePr>
        <p:xfrm>
          <a:off x="2089150" y="4724401"/>
          <a:ext cx="37607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6" name="Formel" r:id="rId7" imgW="1587240" imgH="431640" progId="Equation.3">
                  <p:embed/>
                </p:oleObj>
              </mc:Choice>
              <mc:Fallback>
                <p:oleObj name="Formel" r:id="rId7" imgW="15872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724401"/>
                        <a:ext cx="376078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5: F </a:t>
            </a:r>
            <a:r>
              <a:rPr lang="de-DE" dirty="0" err="1" smtClean="0"/>
              <a:t>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in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Signiciant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, i.e.:</a:t>
            </a:r>
          </a:p>
          <a:p>
            <a:pPr indent="17463">
              <a:buNone/>
            </a:pPr>
            <a:r>
              <a:rPr lang="de-DE" dirty="0" smtClean="0"/>
              <a:t>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 smtClean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999657" y="2204864"/>
          <a:ext cx="2166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0" name="Formel" r:id="rId3" imgW="914400" imgH="203040" progId="Equation.3">
                  <p:embed/>
                </p:oleObj>
              </mc:Choice>
              <mc:Fallback>
                <p:oleObj name="Formel" r:id="rId3" imgW="914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7" y="2204864"/>
                        <a:ext cx="21669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441576" y="2852739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1" name="Formel" r:id="rId5" imgW="1688760" imgH="431640" progId="Equation.3">
                  <p:embed/>
                </p:oleObj>
              </mc:Choice>
              <mc:Fallback>
                <p:oleObj name="Formel" r:id="rId5" imgW="1688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6" y="2852739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82861"/>
              </p:ext>
            </p:extLst>
          </p:nvPr>
        </p:nvGraphicFramePr>
        <p:xfrm>
          <a:off x="1928813" y="4149725"/>
          <a:ext cx="4997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2" name="Formel" r:id="rId7" imgW="2108160" imgH="241200" progId="Equation.3">
                  <p:embed/>
                </p:oleObj>
              </mc:Choice>
              <mc:Fallback>
                <p:oleObj name="Formel" r:id="rId7" imgW="2108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149725"/>
                        <a:ext cx="4997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6: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omparisons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17618"/>
              </p:ext>
            </p:extLst>
          </p:nvPr>
        </p:nvGraphicFramePr>
        <p:xfrm>
          <a:off x="1981200" y="1600200"/>
          <a:ext cx="562696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06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279576" y="3951312"/>
          <a:ext cx="29511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8" name="Formel" r:id="rId3" imgW="1244520" imgH="507960" progId="Equation.3">
                  <p:embed/>
                </p:oleObj>
              </mc:Choice>
              <mc:Fallback>
                <p:oleObj name="Formel" r:id="rId3" imgW="12445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951312"/>
                        <a:ext cx="2951162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231904" y="3946911"/>
          <a:ext cx="40624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9" name="Formel" r:id="rId5" imgW="1714320" imgH="444240" progId="Equation.3">
                  <p:embed/>
                </p:oleObj>
              </mc:Choice>
              <mc:Fallback>
                <p:oleObj name="Formel" r:id="rId5" imgW="17143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3946911"/>
                        <a:ext cx="4062412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281239" y="3213100"/>
          <a:ext cx="74374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0" name="Formel" r:id="rId7" imgW="3136680" imgH="253800" progId="Equation.3">
                  <p:embed/>
                </p:oleObj>
              </mc:Choice>
              <mc:Fallback>
                <p:oleObj name="Formel" r:id="rId7" imgW="313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9" y="3213100"/>
                        <a:ext cx="74374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14244"/>
              </p:ext>
            </p:extLst>
          </p:nvPr>
        </p:nvGraphicFramePr>
        <p:xfrm>
          <a:off x="7896200" y="1772816"/>
          <a:ext cx="1625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1" name="Formel" r:id="rId9" imgW="685800" imgH="291960" progId="Equation.3">
                  <p:embed/>
                </p:oleObj>
              </mc:Choice>
              <mc:Fallback>
                <p:oleObj name="Formel" r:id="rId9" imgW="68580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1772816"/>
                        <a:ext cx="16256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70030"/>
              </p:ext>
            </p:extLst>
          </p:nvPr>
        </p:nvGraphicFramePr>
        <p:xfrm>
          <a:off x="1957388" y="5373689"/>
          <a:ext cx="50276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2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5373689"/>
                        <a:ext cx="502761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ANOVA:</a:t>
            </a:r>
          </a:p>
          <a:p>
            <a:pPr lvl="1"/>
            <a:r>
              <a:rPr lang="de-DE" dirty="0" smtClean="0"/>
              <a:t>Main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smtClean="0"/>
              <a:t>Interaction </a:t>
            </a:r>
            <a:r>
              <a:rPr lang="de-DE" dirty="0" err="1" smtClean="0"/>
              <a:t>effects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 and Interaction Effects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2416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024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238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95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3313897" y="357744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4163990" y="357506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3443292" y="2612231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3452815" y="2974181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369470" y="29003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3367107" y="32599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241026" y="2562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4219577" y="29408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4595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Expert</a:t>
            </a:r>
          </a:p>
        </p:txBody>
      </p:sp>
      <p:sp>
        <p:nvSpPr>
          <p:cNvPr id="32" name="Rechteck 31"/>
          <p:cNvSpPr/>
          <p:nvPr/>
        </p:nvSpPr>
        <p:spPr>
          <a:xfrm>
            <a:off x="4595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Novice</a:t>
            </a:r>
          </a:p>
        </p:txBody>
      </p:sp>
      <p:sp>
        <p:nvSpPr>
          <p:cNvPr id="58" name="Rechteck 57"/>
          <p:cNvSpPr/>
          <p:nvPr/>
        </p:nvSpPr>
        <p:spPr>
          <a:xfrm>
            <a:off x="4024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2095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738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 Novice</a:t>
              </a: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5738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8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</a:t>
            </a:r>
            <a:r>
              <a:rPr lang="de-DE" dirty="0" smtClean="0"/>
              <a:t>: Same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B</a:t>
            </a:r>
            <a:r>
              <a:rPr lang="de-DE" dirty="0" smtClean="0"/>
              <a:t>: </a:t>
            </a:r>
            <a:r>
              <a:rPr lang="de-DE" dirty="0"/>
              <a:t>Same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smtClean="0"/>
              <a:t>B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AxB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 und B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536117"/>
              </p:ext>
            </p:extLst>
          </p:nvPr>
        </p:nvGraphicFramePr>
        <p:xfrm>
          <a:off x="214590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264487"/>
              </p:ext>
            </p:extLst>
          </p:nvPr>
        </p:nvGraphicFramePr>
        <p:xfrm>
          <a:off x="3226024" y="406437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95541"/>
              </p:ext>
            </p:extLst>
          </p:nvPr>
        </p:nvGraphicFramePr>
        <p:xfrm>
          <a:off x="1127449" y="1600201"/>
          <a:ext cx="8234327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1826" marR="1161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27550"/>
              </p:ext>
            </p:extLst>
          </p:nvPr>
        </p:nvGraphicFramePr>
        <p:xfrm>
          <a:off x="3226024" y="200980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924339"/>
              </p:ext>
            </p:extLst>
          </p:nvPr>
        </p:nvGraphicFramePr>
        <p:xfrm>
          <a:off x="214590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808662"/>
              </p:ext>
            </p:extLst>
          </p:nvPr>
        </p:nvGraphicFramePr>
        <p:xfrm>
          <a:off x="2217912" y="405750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6312024" y="1988841"/>
            <a:ext cx="3898776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Squared</a:t>
            </a:r>
            <a:r>
              <a:rPr lang="de-DE" sz="3200" dirty="0"/>
              <a:t> </a:t>
            </a:r>
            <a:r>
              <a:rPr lang="de-DE" sz="3200" dirty="0" err="1"/>
              <a:t>difference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all </a:t>
            </a:r>
            <a:r>
              <a:rPr lang="de-DE" sz="3200" dirty="0" err="1"/>
              <a:t>values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total </a:t>
            </a:r>
            <a:r>
              <a:rPr lang="de-DE" sz="3200" dirty="0" err="1"/>
              <a:t>mean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M: 16,9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SS</a:t>
            </a:r>
            <a:r>
              <a:rPr lang="de-DE" sz="3200" baseline="-25000" dirty="0" err="1"/>
              <a:t>tot</a:t>
            </a:r>
            <a:r>
              <a:rPr lang="de-DE" sz="3200" baseline="-25000" dirty="0"/>
              <a:t> </a:t>
            </a:r>
            <a:r>
              <a:rPr lang="de-DE" sz="3200" dirty="0"/>
              <a:t>= 348.7</a:t>
            </a:r>
          </a:p>
        </p:txBody>
      </p:sp>
      <p:cxnSp>
        <p:nvCxnSpPr>
          <p:cNvPr id="14" name="Gerade Verbindung 13"/>
          <p:cNvCxnSpPr/>
          <p:nvPr/>
        </p:nvCxnSpPr>
        <p:spPr>
          <a:xfrm>
            <a:off x="6744072" y="3678532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 smtClean="0"/>
              <a:t>Interval</a:t>
            </a:r>
            <a:r>
              <a:rPr lang="de-DE" dirty="0" smtClean="0"/>
              <a:t>: </a:t>
            </a:r>
            <a:r>
              <a:rPr lang="de-DE" dirty="0" err="1" smtClean="0"/>
              <a:t>Meaning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sz="3600" dirty="0" smtClean="0"/>
              <a:t>True means lies in 95% of cases within this interval</a:t>
            </a:r>
          </a:p>
          <a:p>
            <a:pPr marL="400050"/>
            <a:r>
              <a:rPr lang="en-US" sz="3600" dirty="0" smtClean="0"/>
              <a:t>More technical: With a large number of repetitions, in 95% of the cases, the true mean lies in the respective confidence intervals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73524" y="1700213"/>
          <a:ext cx="4454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6" name="Formel" r:id="rId3" imgW="1879560" imgH="304560" progId="Equation.3">
                  <p:embed/>
                </p:oleObj>
              </mc:Choice>
              <mc:Fallback>
                <p:oleObj name="Formel" r:id="rId3" imgW="18795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524" y="1700213"/>
                        <a:ext cx="44545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r>
              <a:rPr lang="de-DE" dirty="0" smtClean="0"/>
              <a:t> per </a:t>
            </a:r>
            <a:r>
              <a:rPr lang="de-DE" dirty="0" err="1" smtClean="0"/>
              <a:t>Cell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351584" y="4077072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/>
              <a:t>Squared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group</a:t>
            </a:r>
            <a:r>
              <a:rPr lang="de-DE" sz="2800" dirty="0"/>
              <a:t> </a:t>
            </a:r>
            <a:r>
              <a:rPr lang="de-DE" sz="2800" dirty="0" err="1"/>
              <a:t>mean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total </a:t>
            </a:r>
            <a:r>
              <a:rPr lang="de-DE" sz="2800" dirty="0" err="1"/>
              <a:t>mean</a:t>
            </a:r>
            <a:endParaRPr lang="de-DE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307.9</a:t>
            </a:r>
          </a:p>
        </p:txBody>
      </p:sp>
      <p:graphicFrame>
        <p:nvGraphicFramePr>
          <p:cNvPr id="7" name="Inhaltsplatzhalter 7"/>
          <p:cNvGraphicFramePr>
            <a:graphicFrameLocks/>
          </p:cNvGraphicFramePr>
          <p:nvPr/>
        </p:nvGraphicFramePr>
        <p:xfrm>
          <a:off x="6744072" y="1600200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5*(22.4-16.9)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5*(18.8-16.9)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5*(15.6-16.9)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5*(17.6-16.9)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5*(14.6-16.9)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/>
        </p:nvGraphicFramePr>
        <p:xfrm>
          <a:off x="2279576" y="1772816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349500" y="1700213"/>
          <a:ext cx="42433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4" name="Formel" r:id="rId3" imgW="1790640" imgH="304560" progId="Equation.3">
                  <p:embed/>
                </p:oleObj>
              </mc:Choice>
              <mc:Fallback>
                <p:oleObj name="Formel" r:id="rId3" imgW="17906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700213"/>
                        <a:ext cx="42433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02832" cy="4525963"/>
          </a:xfrm>
        </p:spPr>
        <p:txBody>
          <a:bodyPr>
            <a:normAutofit fontScale="92500"/>
          </a:bodyPr>
          <a:lstStyle/>
          <a:p>
            <a:r>
              <a:rPr lang="de-DE" dirty="0" err="1"/>
              <a:t>Assumption</a:t>
            </a:r>
            <a:r>
              <a:rPr lang="de-DE" dirty="0"/>
              <a:t>: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result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confounding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40,80</a:t>
            </a:r>
          </a:p>
          <a:p>
            <a:endParaRPr lang="de-DE" dirty="0"/>
          </a:p>
        </p:txBody>
      </p:sp>
      <p:graphicFrame>
        <p:nvGraphicFramePr>
          <p:cNvPr id="12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605287"/>
              </p:ext>
            </p:extLst>
          </p:nvPr>
        </p:nvGraphicFramePr>
        <p:xfrm>
          <a:off x="6888088" y="1124747"/>
          <a:ext cx="3672408" cy="2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12.4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225965"/>
              </p:ext>
            </p:extLst>
          </p:nvPr>
        </p:nvGraphicFramePr>
        <p:xfrm>
          <a:off x="6888088" y="3861048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14.6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351444"/>
              </p:ext>
            </p:extLst>
          </p:nvPr>
        </p:nvGraphicFramePr>
        <p:xfrm>
          <a:off x="6888088" y="1124745"/>
          <a:ext cx="504056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804697"/>
              </p:ext>
            </p:extLst>
          </p:nvPr>
        </p:nvGraphicFramePr>
        <p:xfrm>
          <a:off x="6960096" y="3861048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Inhaltsplatzhalter 3"/>
          <p:cNvGraphicFramePr>
            <a:graphicFrameLocks/>
          </p:cNvGraphicFramePr>
          <p:nvPr/>
        </p:nvGraphicFramePr>
        <p:xfrm>
          <a:off x="8137624" y="1556792"/>
          <a:ext cx="2808312" cy="199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Inhaltsplatzhalter 3"/>
          <p:cNvGraphicFramePr>
            <a:graphicFrameLocks/>
          </p:cNvGraphicFramePr>
          <p:nvPr/>
        </p:nvGraphicFramePr>
        <p:xfrm>
          <a:off x="8137624" y="3890356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3.24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4.84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63553" y="1700213"/>
          <a:ext cx="5027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1" name="Formel" r:id="rId3" imgW="2120760" imgH="304560" progId="Equation.3">
                  <p:embed/>
                </p:oleObj>
              </mc:Choice>
              <mc:Fallback>
                <p:oleObj name="Formel" r:id="rId3" imgW="21207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1700213"/>
                        <a:ext cx="50276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348.7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40.8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4: Main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775520" y="1600201"/>
            <a:ext cx="4608512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Factor</a:t>
            </a:r>
            <a:r>
              <a:rPr lang="de-DE" dirty="0" smtClean="0"/>
              <a:t> A: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Factor</a:t>
            </a:r>
            <a:r>
              <a:rPr lang="de-DE" dirty="0" smtClean="0"/>
              <a:t> B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16.9</a:t>
            </a:r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 *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 (2)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QS</a:t>
            </a:r>
            <a:r>
              <a:rPr lang="de-DE" baseline="-25000" dirty="0" smtClean="0"/>
              <a:t>A</a:t>
            </a:r>
            <a:r>
              <a:rPr lang="de-DE" dirty="0" smtClean="0"/>
              <a:t>: 253.4</a:t>
            </a:r>
            <a:endParaRPr lang="de-DE" dirty="0"/>
          </a:p>
        </p:txBody>
      </p:sp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690040"/>
              </p:ext>
            </p:extLst>
          </p:nvPr>
        </p:nvGraphicFramePr>
        <p:xfrm>
          <a:off x="6456040" y="1124747"/>
          <a:ext cx="367240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7896201" y="5517232"/>
          <a:ext cx="3096343" cy="41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13.69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Gerade Verbindung 11"/>
          <p:cNvCxnSpPr/>
          <p:nvPr/>
        </p:nvCxnSpPr>
        <p:spPr>
          <a:xfrm>
            <a:off x="2207568" y="321297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q: Anzahl </a:t>
            </a:r>
            <a:r>
              <a:rPr lang="de-DE" dirty="0" err="1" smtClean="0"/>
              <a:t>Faktorstufen</a:t>
            </a:r>
            <a:r>
              <a:rPr lang="de-DE" dirty="0" smtClean="0"/>
              <a:t> B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B)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2296"/>
              </p:ext>
            </p:extLst>
          </p:nvPr>
        </p:nvGraphicFramePr>
        <p:xfrm>
          <a:off x="2524927" y="4437063"/>
          <a:ext cx="36433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9" name="Formel" r:id="rId3" imgW="1536480" imgH="291960" progId="Equation.3">
                  <p:embed/>
                </p:oleObj>
              </mc:Choice>
              <mc:Fallback>
                <p:oleObj name="Formel" r:id="rId3" imgW="15364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27" y="4437063"/>
                        <a:ext cx="3643313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4: </a:t>
            </a:r>
            <a:r>
              <a:rPr lang="de-DE" dirty="0"/>
              <a:t>Main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Factor</a:t>
            </a:r>
            <a:r>
              <a:rPr lang="de-DE" dirty="0" smtClean="0"/>
              <a:t> B (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A)</a:t>
            </a:r>
          </a:p>
          <a:p>
            <a:pPr lvl="1"/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total </a:t>
            </a:r>
            <a:r>
              <a:rPr lang="de-DE" dirty="0" err="1"/>
              <a:t>mean</a:t>
            </a:r>
            <a:endParaRPr lang="de-DE" dirty="0"/>
          </a:p>
          <a:p>
            <a:pPr lvl="1"/>
            <a:r>
              <a:rPr lang="de-DE" dirty="0" err="1"/>
              <a:t>Factor</a:t>
            </a:r>
            <a:r>
              <a:rPr lang="de-DE" dirty="0"/>
              <a:t> A</a:t>
            </a:r>
            <a:r>
              <a:rPr lang="de-DE" dirty="0" smtClean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pPr lvl="1"/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(5) *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A (3)</a:t>
            </a:r>
            <a:endParaRPr lang="de-DE" dirty="0"/>
          </a:p>
          <a:p>
            <a:pPr lvl="1"/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: 0.30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p: Anzahl </a:t>
            </a:r>
            <a:r>
              <a:rPr lang="de-DE" dirty="0" err="1" smtClean="0"/>
              <a:t>Faktorstufen</a:t>
            </a:r>
            <a:r>
              <a:rPr lang="de-DE" dirty="0" smtClean="0"/>
              <a:t> A</a:t>
            </a:r>
          </a:p>
          <a:p>
            <a:r>
              <a:rPr lang="de-DE" dirty="0" smtClean="0"/>
              <a:t>B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A)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135561" y="1700213"/>
          <a:ext cx="3794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2" name="Formel" r:id="rId3" imgW="1600200" imgH="304560" progId="Equation.3">
                  <p:embed/>
                </p:oleObj>
              </mc:Choice>
              <mc:Fallback>
                <p:oleObj name="Formel" r:id="rId3" imgW="1600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1700213"/>
                        <a:ext cx="3794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: </a:t>
            </a:r>
            <a:r>
              <a:rPr lang="de-DE" dirty="0" err="1" smtClean="0"/>
              <a:t>Usage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Overlap</a:t>
            </a:r>
            <a:r>
              <a:rPr lang="de-DE" dirty="0" smtClean="0"/>
              <a:t>: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overlap</a:t>
            </a:r>
            <a:r>
              <a:rPr lang="de-DE" dirty="0" smtClean="0"/>
              <a:t>: </a:t>
            </a:r>
            <a:r>
              <a:rPr lang="de-DE" dirty="0" err="1" smtClean="0"/>
              <a:t>likely</a:t>
            </a:r>
            <a:r>
              <a:rPr lang="de-DE" dirty="0" smtClean="0"/>
              <a:t> a </a:t>
            </a:r>
            <a:r>
              <a:rPr lang="de-DE" dirty="0" err="1" smtClean="0"/>
              <a:t>difference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intervals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2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876" y="2428888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Main </a:t>
            </a:r>
            <a:r>
              <a:rPr lang="de-DE" dirty="0" err="1" smtClean="0"/>
              <a:t>Effect</a:t>
            </a:r>
            <a:r>
              <a:rPr lang="de-DE" dirty="0" smtClean="0"/>
              <a:t> Square Sums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A</a:t>
            </a:r>
            <a:r>
              <a:rPr lang="de-DE" dirty="0" smtClean="0"/>
              <a:t>= 253.4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= 0.30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997074"/>
              </p:ext>
            </p:extLst>
          </p:nvPr>
        </p:nvGraphicFramePr>
        <p:xfrm>
          <a:off x="1966743" y="4077072"/>
          <a:ext cx="367240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815445"/>
              </p:ext>
            </p:extLst>
          </p:nvPr>
        </p:nvGraphicFramePr>
        <p:xfrm>
          <a:off x="6312025" y="4077072"/>
          <a:ext cx="421743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16.9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6168008" y="1988840"/>
            <a:ext cx="390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sz="2800" dirty="0" err="1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SS</a:t>
            </a:r>
            <a:r>
              <a:rPr lang="de-DE" sz="2800" baseline="-25000" dirty="0"/>
              <a:t>A</a:t>
            </a:r>
            <a:r>
              <a:rPr lang="de-DE" sz="2800" dirty="0"/>
              <a:t> + SS</a:t>
            </a:r>
            <a:r>
              <a:rPr lang="de-DE" sz="2800" baseline="-25000" dirty="0"/>
              <a:t>B</a:t>
            </a:r>
            <a:r>
              <a:rPr lang="de-DE" sz="2800" dirty="0"/>
              <a:t> + </a:t>
            </a:r>
            <a:r>
              <a:rPr lang="de-DE" sz="2800" dirty="0" err="1"/>
              <a:t>SS</a:t>
            </a:r>
            <a:r>
              <a:rPr lang="de-DE" sz="2800" baseline="-25000" dirty="0" err="1"/>
              <a:t>AxB</a:t>
            </a:r>
            <a:endParaRPr lang="de-DE" sz="2800" dirty="0"/>
          </a:p>
        </p:txBody>
      </p:sp>
      <p:sp>
        <p:nvSpPr>
          <p:cNvPr id="4" name="Rechteck 3"/>
          <p:cNvSpPr/>
          <p:nvPr/>
        </p:nvSpPr>
        <p:spPr>
          <a:xfrm>
            <a:off x="2684768" y="3696535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541172" y="3707740"/>
            <a:ext cx="171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5: Quadratsumme Interaktionseffekt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063552" y="4221089"/>
            <a:ext cx="7920880" cy="19050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endParaRPr lang="de-DE" dirty="0" smtClean="0"/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r>
              <a:rPr lang="de-DE" dirty="0" smtClean="0"/>
              <a:t> = 54.2</a:t>
            </a:r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629352"/>
              </p:ext>
            </p:extLst>
          </p:nvPr>
        </p:nvGraphicFramePr>
        <p:xfrm>
          <a:off x="1991544" y="1628800"/>
          <a:ext cx="532859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Mean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de-DE" b="0" baseline="-25000" dirty="0" err="1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de-DE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</a:t>
                      </a:r>
                      <a:r>
                        <a:rPr lang="de-DE" baseline="0" dirty="0" smtClean="0"/>
                        <a:t> A</a:t>
                      </a:r>
                      <a:r>
                        <a:rPr lang="de-DE" baseline="-25000" dirty="0" smtClean="0"/>
                        <a:t>i</a:t>
                      </a:r>
                      <a:endParaRPr lang="de-DE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79049"/>
              </p:ext>
            </p:extLst>
          </p:nvPr>
        </p:nvGraphicFramePr>
        <p:xfrm>
          <a:off x="3791745" y="2037179"/>
          <a:ext cx="3096343" cy="82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618192"/>
              </p:ext>
            </p:extLst>
          </p:nvPr>
        </p:nvGraphicFramePr>
        <p:xfrm>
          <a:off x="7752184" y="2204864"/>
          <a:ext cx="28083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2152650" y="1677989"/>
          <a:ext cx="65611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86" name="Formel" r:id="rId3" imgW="2768400" imgH="342720" progId="Equation.3">
                  <p:embed/>
                </p:oleObj>
              </mc:Choice>
              <mc:Fallback>
                <p:oleObj name="Formel" r:id="rId3" imgW="27684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677989"/>
                        <a:ext cx="6561138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135561" y="2913064"/>
          <a:ext cx="4636467" cy="87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87" name="Formel" r:id="rId5" imgW="1549080" imgH="291960" progId="Equation.3">
                  <p:embed/>
                </p:oleObj>
              </mc:Choice>
              <mc:Fallback>
                <p:oleObj name="Formel" r:id="rId5" imgW="15490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2913064"/>
                        <a:ext cx="4636467" cy="875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SS</a:t>
            </a:r>
            <a:r>
              <a:rPr lang="de-DE" baseline="-25000" dirty="0" smtClean="0"/>
              <a:t>A</a:t>
            </a:r>
            <a:r>
              <a:rPr lang="de-DE" dirty="0" smtClean="0"/>
              <a:t> + SS</a:t>
            </a:r>
            <a:r>
              <a:rPr lang="de-DE" baseline="-25000" dirty="0" smtClean="0"/>
              <a:t>B</a:t>
            </a:r>
            <a:r>
              <a:rPr lang="de-DE" dirty="0" smtClean="0"/>
              <a:t>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AxB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endParaRPr lang="de-DE" baseline="-25000" dirty="0" smtClean="0"/>
          </a:p>
          <a:p>
            <a:r>
              <a:rPr lang="de-DE" dirty="0" smtClean="0"/>
              <a:t>348.7 = 253.4 + 0.3 + 54.2 + 40.8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: Levels (A) * Levels (B) *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 (=29)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: Levels (A) – 1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: Levels (B) – 1 (=1)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: (Levels (A) – 1)*(Levels (B) – 1)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r>
              <a:rPr lang="de-DE" sz="2400" dirty="0"/>
              <a:t>: Levels (A) * Levels (B) * (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1) (=24)</a:t>
            </a:r>
          </a:p>
          <a:p>
            <a:endParaRPr lang="de-DE" sz="2400" baseline="-25000" dirty="0"/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 = </a:t>
            </a:r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endParaRPr lang="de-D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6b: </a:t>
            </a:r>
            <a:r>
              <a:rPr lang="de-DE" dirty="0" err="1" smtClean="0"/>
              <a:t>Variances</a:t>
            </a:r>
            <a:endParaRPr lang="de-DE" dirty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70388"/>
              </p:ext>
            </p:extLst>
          </p:nvPr>
        </p:nvGraphicFramePr>
        <p:xfrm>
          <a:off x="2046289" y="2636838"/>
          <a:ext cx="30305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7" name="Formel" r:id="rId3" imgW="1739880" imgH="431640" progId="Equation.3">
                  <p:embed/>
                </p:oleObj>
              </mc:Choice>
              <mc:Fallback>
                <p:oleObj name="Formel" r:id="rId3" imgW="1739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9" y="2636838"/>
                        <a:ext cx="3030537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49599"/>
              </p:ext>
            </p:extLst>
          </p:nvPr>
        </p:nvGraphicFramePr>
        <p:xfrm>
          <a:off x="2014539" y="3644901"/>
          <a:ext cx="29622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8" name="Formel" r:id="rId5" imgW="1701720" imgH="431640" progId="Equation.3">
                  <p:embed/>
                </p:oleObj>
              </mc:Choice>
              <mc:Fallback>
                <p:oleObj name="Formel" r:id="rId5" imgW="1701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9" y="3644901"/>
                        <a:ext cx="29622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53112"/>
              </p:ext>
            </p:extLst>
          </p:nvPr>
        </p:nvGraphicFramePr>
        <p:xfrm>
          <a:off x="2085975" y="1628776"/>
          <a:ext cx="29606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9" name="Formel" r:id="rId7" imgW="1701720" imgH="431640" progId="Equation.3">
                  <p:embed/>
                </p:oleObj>
              </mc:Choice>
              <mc:Fallback>
                <p:oleObj name="Formel" r:id="rId7" imgW="17017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628776"/>
                        <a:ext cx="296068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72767"/>
              </p:ext>
            </p:extLst>
          </p:nvPr>
        </p:nvGraphicFramePr>
        <p:xfrm>
          <a:off x="2057400" y="4508500"/>
          <a:ext cx="2432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0" name="Formel" r:id="rId9" imgW="1396800" imgH="431640" progId="Equation.3">
                  <p:embed/>
                </p:oleObj>
              </mc:Choice>
              <mc:Fallback>
                <p:oleObj name="Formel" r:id="rId9" imgW="13968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08500"/>
                        <a:ext cx="24320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38259"/>
              </p:ext>
            </p:extLst>
          </p:nvPr>
        </p:nvGraphicFramePr>
        <p:xfrm>
          <a:off x="2097088" y="5300663"/>
          <a:ext cx="30289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1" name="Formel" r:id="rId11" imgW="1739880" imgH="431640" progId="Equation.3">
                  <p:embed/>
                </p:oleObj>
              </mc:Choice>
              <mc:Fallback>
                <p:oleObj name="Formel" r:id="rId11" imgW="17398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300663"/>
                        <a:ext cx="30289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7: </a:t>
            </a:r>
            <a:r>
              <a:rPr lang="de-DE" dirty="0" err="1" smtClean="0"/>
              <a:t>Significance</a:t>
            </a:r>
            <a:r>
              <a:rPr lang="de-DE" dirty="0" smtClean="0"/>
              <a:t> Tests</a:t>
            </a:r>
            <a:endParaRPr lang="de-DE" dirty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991544" y="1628801"/>
          <a:ext cx="2756898" cy="90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9" name="Formel" r:id="rId3" imgW="1206360" imgH="393480" progId="Equation.3">
                  <p:embed/>
                </p:oleObj>
              </mc:Choice>
              <mc:Fallback>
                <p:oleObj name="Formel" r:id="rId3" imgW="1206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628801"/>
                        <a:ext cx="2756898" cy="90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063553" y="2780929"/>
          <a:ext cx="2263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0" name="Formel" r:id="rId5" imgW="990360" imgH="393480" progId="Equation.3">
                  <p:embed/>
                </p:oleObj>
              </mc:Choice>
              <mc:Fallback>
                <p:oleObj name="Formel" r:id="rId5" imgW="9903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2780929"/>
                        <a:ext cx="22637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084214" y="3984626"/>
          <a:ext cx="2787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1" name="Formel" r:id="rId7" imgW="1218960" imgH="393480" progId="Equation.3">
                  <p:embed/>
                </p:oleObj>
              </mc:Choice>
              <mc:Fallback>
                <p:oleObj name="Formel" r:id="rId7" imgW="12189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214" y="3984626"/>
                        <a:ext cx="27876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68704"/>
              </p:ext>
            </p:extLst>
          </p:nvPr>
        </p:nvGraphicFramePr>
        <p:xfrm>
          <a:off x="4984750" y="1773239"/>
          <a:ext cx="4876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2" name="Formel" r:id="rId9" imgW="2057400" imgH="241200" progId="Equation.3">
                  <p:embed/>
                </p:oleObj>
              </mc:Choice>
              <mc:Fallback>
                <p:oleObj name="Formel" r:id="rId9" imgW="20574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773239"/>
                        <a:ext cx="48768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56956"/>
              </p:ext>
            </p:extLst>
          </p:nvPr>
        </p:nvGraphicFramePr>
        <p:xfrm>
          <a:off x="4922839" y="2924175"/>
          <a:ext cx="50260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3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9" y="2924175"/>
                        <a:ext cx="50260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65630"/>
              </p:ext>
            </p:extLst>
          </p:nvPr>
        </p:nvGraphicFramePr>
        <p:xfrm>
          <a:off x="5037138" y="4151313"/>
          <a:ext cx="48752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4" name="Formel" r:id="rId13" imgW="2057400" imgH="241200" progId="Equation.3">
                  <p:embed/>
                </p:oleObj>
              </mc:Choice>
              <mc:Fallback>
                <p:oleObj name="Formel" r:id="rId13" imgW="20574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4151313"/>
                        <a:ext cx="48752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  <a:endParaRPr lang="en-US" dirty="0"/>
          </a:p>
        </p:txBody>
      </p:sp>
      <p:graphicFrame>
        <p:nvGraphicFramePr>
          <p:cNvPr id="6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370058"/>
              </p:ext>
            </p:extLst>
          </p:nvPr>
        </p:nvGraphicFramePr>
        <p:xfrm>
          <a:off x="1127449" y="1600201"/>
          <a:ext cx="8234327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1826" marR="1161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9976" y="1600201"/>
            <a:ext cx="4330824" cy="4525963"/>
          </a:xfrm>
        </p:spPr>
        <p:txBody>
          <a:bodyPr/>
          <a:lstStyle/>
          <a:p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comparisons</a:t>
            </a:r>
            <a:r>
              <a:rPr lang="de-DE" dirty="0" smtClean="0"/>
              <a:t>, e.g., </a:t>
            </a:r>
            <a:r>
              <a:rPr lang="de-DE" dirty="0" err="1" smtClean="0"/>
              <a:t>with</a:t>
            </a:r>
            <a:r>
              <a:rPr lang="de-DE" dirty="0" smtClean="0"/>
              <a:t> a t </a:t>
            </a:r>
            <a:r>
              <a:rPr lang="de-DE" dirty="0" err="1" smtClean="0"/>
              <a:t>test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8458"/>
              </p:ext>
            </p:extLst>
          </p:nvPr>
        </p:nvGraphicFramePr>
        <p:xfrm>
          <a:off x="214590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431198"/>
              </p:ext>
            </p:extLst>
          </p:nvPr>
        </p:nvGraphicFramePr>
        <p:xfrm>
          <a:off x="214590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834535"/>
              </p:ext>
            </p:extLst>
          </p:nvPr>
        </p:nvGraphicFramePr>
        <p:xfrm>
          <a:off x="2217912" y="405750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Effect</a:t>
            </a:r>
            <a:r>
              <a:rPr lang="de-DE" dirty="0" smtClean="0"/>
              <a:t> Sizes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ANOVA:</a:t>
            </a:r>
          </a:p>
          <a:p>
            <a:endParaRPr lang="de-DE" dirty="0">
              <a:sym typeface="Symbol" panose="05050102010706020507" pitchFamily="18" charset="2"/>
            </a:endParaRPr>
          </a:p>
          <a:p>
            <a:r>
              <a:rPr lang="de-DE" dirty="0" err="1" smtClean="0">
                <a:sym typeface="Symbol" panose="05050102010706020507" pitchFamily="18" charset="2"/>
              </a:rPr>
              <a:t>Metric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data</a:t>
            </a:r>
            <a:r>
              <a:rPr lang="de-DE" dirty="0" smtClean="0">
                <a:sym typeface="Symbol" panose="05050102010706020507" pitchFamily="18" charset="2"/>
              </a:rPr>
              <a:t>, </a:t>
            </a:r>
            <a:r>
              <a:rPr lang="de-DE" dirty="0" err="1" smtClean="0">
                <a:sym typeface="Symbol" panose="05050102010706020507" pitchFamily="18" charset="2"/>
              </a:rPr>
              <a:t>normally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distributed</a:t>
            </a:r>
            <a:r>
              <a:rPr lang="de-DE" dirty="0" smtClean="0">
                <a:sym typeface="Symbol" panose="05050102010706020507" pitchFamily="18" charset="2"/>
              </a:rPr>
              <a:t>: </a:t>
            </a:r>
            <a:r>
              <a:rPr lang="de-DE" dirty="0" err="1" smtClean="0">
                <a:sym typeface="Symbol" panose="05050102010706020507" pitchFamily="18" charset="2"/>
              </a:rPr>
              <a:t>Cohen‘s</a:t>
            </a:r>
            <a:r>
              <a:rPr lang="de-DE" dirty="0" smtClean="0">
                <a:sym typeface="Symbol" panose="05050102010706020507" pitchFamily="18" charset="2"/>
              </a:rPr>
              <a:t> d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/>
              <a:t> </a:t>
            </a:r>
            <a:r>
              <a:rPr lang="de-DE" dirty="0" smtClean="0"/>
              <a:t>non-normal </a:t>
            </a:r>
            <a:r>
              <a:rPr lang="de-DE" dirty="0" err="1" smtClean="0"/>
              <a:t>data</a:t>
            </a:r>
            <a:r>
              <a:rPr lang="de-DE" dirty="0" smtClean="0"/>
              <a:t>): </a:t>
            </a:r>
            <a:r>
              <a:rPr lang="de-DE" dirty="0" err="1" smtClean="0"/>
              <a:t>Cliff‘s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endParaRPr lang="de-DE" dirty="0" smtClean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, different </a:t>
            </a:r>
            <a:r>
              <a:rPr lang="de-DE" dirty="0" err="1" smtClean="0"/>
              <a:t>thresholds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, medium, </a:t>
            </a:r>
            <a:r>
              <a:rPr lang="de-DE" dirty="0" err="1" smtClean="0"/>
              <a:t>or</a:t>
            </a:r>
            <a:r>
              <a:rPr lang="de-DE" dirty="0" smtClean="0"/>
              <a:t> strong </a:t>
            </a:r>
            <a:r>
              <a:rPr lang="de-DE" dirty="0" err="1" smtClean="0"/>
              <a:t>effects</a:t>
            </a:r>
            <a:endParaRPr lang="de-DE" dirty="0"/>
          </a:p>
          <a:p>
            <a:r>
              <a:rPr lang="de-DE" dirty="0" err="1" smtClean="0"/>
              <a:t>Overview</a:t>
            </a:r>
            <a:r>
              <a:rPr lang="de-DE" dirty="0"/>
              <a:t>: https://www.psychometrica.de/effect_size.html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59695"/>
              </p:ext>
            </p:extLst>
          </p:nvPr>
        </p:nvGraphicFramePr>
        <p:xfrm>
          <a:off x="3791745" y="1340769"/>
          <a:ext cx="40036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3" name="Formel" r:id="rId3" imgW="1752480" imgH="495000" progId="Equation.3">
                  <p:embed/>
                </p:oleObj>
              </mc:Choice>
              <mc:Fallback>
                <p:oleObj name="Formel" r:id="rId3" imgW="1752480" imgH="495000" progId="Equation.3">
                  <p:embed/>
                  <p:pic>
                    <p:nvPicPr>
                      <p:cNvPr id="80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5" y="1340769"/>
                        <a:ext cx="4003675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9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Writing a Report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 smtClean="0"/>
              <a:t>:</a:t>
            </a:r>
          </a:p>
          <a:p>
            <a:pPr lvl="1"/>
            <a:r>
              <a:rPr lang="de-DE" i="1" dirty="0"/>
              <a:t>Reporting Experiments in Software Engineering</a:t>
            </a:r>
            <a:r>
              <a:rPr lang="de-DE" dirty="0"/>
              <a:t>. Andreas </a:t>
            </a:r>
            <a:r>
              <a:rPr lang="de-DE" dirty="0" err="1"/>
              <a:t>Jedlitschka</a:t>
            </a:r>
            <a:r>
              <a:rPr lang="de-DE" dirty="0"/>
              <a:t>, Marcus </a:t>
            </a:r>
            <a:r>
              <a:rPr lang="de-DE" dirty="0" err="1"/>
              <a:t>Ciolkowski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Dietmar Pfahl. In </a:t>
            </a:r>
            <a:r>
              <a:rPr lang="en-US" dirty="0"/>
              <a:t>Shull, F., Singer, J., and </a:t>
            </a:r>
            <a:r>
              <a:rPr lang="en-US" dirty="0" err="1"/>
              <a:t>Sjøberg</a:t>
            </a:r>
            <a:r>
              <a:rPr lang="en-US" dirty="0"/>
              <a:t>, D.I. </a:t>
            </a:r>
            <a:r>
              <a:rPr lang="en-US" dirty="0" smtClean="0"/>
              <a:t>(</a:t>
            </a:r>
            <a:r>
              <a:rPr lang="en-US" dirty="0" err="1" smtClean="0"/>
              <a:t>Edtrs</a:t>
            </a:r>
            <a:r>
              <a:rPr lang="en-US" dirty="0" smtClean="0"/>
              <a:t>.): </a:t>
            </a:r>
            <a:r>
              <a:rPr lang="en-US" dirty="0"/>
              <a:t>Advanced Topics in Empirical Software Engineering, Springer, 2007.</a:t>
            </a:r>
            <a:endParaRPr lang="de-DE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Significance</a:t>
            </a:r>
            <a:r>
              <a:rPr lang="de-DE" dirty="0" smtClean="0"/>
              <a:t> 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4213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err="1" smtClean="0"/>
              <a:t>Motivate</a:t>
            </a:r>
            <a:r>
              <a:rPr lang="de-DE" dirty="0" smtClean="0"/>
              <a:t>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Special </a:t>
            </a:r>
            <a:r>
              <a:rPr lang="de-DE" dirty="0" err="1" smtClean="0"/>
              <a:t>knowledge</a:t>
            </a:r>
            <a:r>
              <a:rPr lang="de-DE" dirty="0" smtClean="0"/>
              <a:t> on </a:t>
            </a:r>
            <a:r>
              <a:rPr lang="de-DE" dirty="0" err="1" smtClean="0"/>
              <a:t>area</a:t>
            </a:r>
            <a:r>
              <a:rPr lang="de-DE" dirty="0" smtClean="0"/>
              <a:t>, e.g., type </a:t>
            </a:r>
            <a:r>
              <a:rPr lang="de-DE" dirty="0" err="1" smtClean="0"/>
              <a:t>systems</a:t>
            </a:r>
            <a:r>
              <a:rPr lang="de-DE" dirty="0" smtClean="0"/>
              <a:t>,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r>
              <a:rPr lang="de-DE" dirty="0" smtClean="0"/>
              <a:t>, </a:t>
            </a:r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heuristics</a:t>
            </a:r>
            <a:endParaRPr lang="de-DE" dirty="0" smtClean="0"/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scientist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know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Independent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operationalization</a:t>
            </a:r>
            <a:endParaRPr lang="de-DE" dirty="0" smtClean="0"/>
          </a:p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counfounding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Source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smtClean="0"/>
              <a:t>Tools</a:t>
            </a:r>
          </a:p>
          <a:p>
            <a:r>
              <a:rPr lang="de-DE" dirty="0" err="1" smtClean="0"/>
              <a:t>Questionnaires</a:t>
            </a:r>
            <a:endParaRPr lang="de-DE" dirty="0" smtClean="0"/>
          </a:p>
          <a:p>
            <a:r>
              <a:rPr lang="de-DE" dirty="0" err="1" smtClean="0"/>
              <a:t>Justification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do </a:t>
            </a:r>
            <a:r>
              <a:rPr lang="de-DE" dirty="0" err="1" smtClean="0"/>
              <a:t>this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characteristical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? -&gt;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, e.g., </a:t>
            </a:r>
            <a:r>
              <a:rPr lang="de-DE" dirty="0" err="1" smtClean="0"/>
              <a:t>age</a:t>
            </a:r>
            <a:r>
              <a:rPr lang="de-DE" dirty="0" smtClean="0"/>
              <a:t>,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, </a:t>
            </a:r>
            <a:r>
              <a:rPr lang="de-DE" dirty="0" err="1" smtClean="0"/>
              <a:t>gender</a:t>
            </a:r>
            <a:endParaRPr lang="de-DE" dirty="0" smtClean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experimental design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Conduct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Procedure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smtClean="0"/>
              <a:t>Was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/warm </a:t>
            </a:r>
            <a:r>
              <a:rPr lang="de-DE" dirty="0" err="1" smtClean="0"/>
              <a:t>up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deviations</a:t>
            </a:r>
            <a:r>
              <a:rPr lang="de-DE" dirty="0" smtClean="0"/>
              <a:t>? </a:t>
            </a:r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 smtClean="0"/>
          </a:p>
          <a:p>
            <a:pPr lvl="1"/>
            <a:r>
              <a:rPr lang="de-DE" dirty="0" err="1" smtClean="0"/>
              <a:t>Describing</a:t>
            </a:r>
            <a:endParaRPr lang="de-DE" dirty="0" smtClean="0"/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,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, box </a:t>
            </a:r>
            <a:r>
              <a:rPr lang="de-DE" dirty="0" err="1" smtClean="0"/>
              <a:t>plots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r>
              <a:rPr lang="de-D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23335"/>
              </p:ext>
            </p:extLst>
          </p:nvPr>
        </p:nvGraphicFramePr>
        <p:xfrm>
          <a:off x="1631950" y="2133600"/>
          <a:ext cx="10511997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160198" y="2949249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8311778" y="3979994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32856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-Way ANOVA </a:t>
            </a:r>
            <a:r>
              <a:rPr lang="de-DE" dirty="0" err="1" smtClean="0"/>
              <a:t>with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http://rtutorialseries.blogspot.de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err="1"/>
              <a:t>One</a:t>
            </a:r>
            <a:r>
              <a:rPr lang="de-DE" dirty="0"/>
              <a:t>-Way Omnibus </a:t>
            </a:r>
            <a:r>
              <a:rPr lang="de-DE" dirty="0" smtClean="0"/>
              <a:t>ANOVA: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80</a:t>
            </a:fld>
            <a:endParaRPr lang="de-DE"/>
          </a:p>
        </p:txBody>
      </p:sp>
      <p:pic>
        <p:nvPicPr>
          <p:cNvPr id="3074" name="Picture 2" descr="http://1.bp.blogspot.com/-MIDkFLREMd8/T8FKCrH627I/AAAAAAAAA3A/jQ182dAZAck/s1600/20101011_anova_oneWay_omnibu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3063921"/>
            <a:ext cx="655272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Two</a:t>
            </a:r>
            <a:r>
              <a:rPr lang="de-DE" dirty="0" smtClean="0"/>
              <a:t>-Way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-Way </a:t>
            </a:r>
            <a:r>
              <a:rPr lang="de-DE" dirty="0"/>
              <a:t>Omnibus ANOVA:</a:t>
            </a:r>
          </a:p>
          <a:p>
            <a:pPr lvl="1"/>
            <a:r>
              <a:rPr lang="de-DE" dirty="0" err="1"/>
              <a:t>anova</a:t>
            </a:r>
            <a:r>
              <a:rPr lang="de-DE" dirty="0"/>
              <a:t>(</a:t>
            </a:r>
            <a:r>
              <a:rPr lang="de-DE" dirty="0" err="1"/>
              <a:t>lm</a:t>
            </a:r>
            <a:r>
              <a:rPr lang="de-DE" dirty="0"/>
              <a:t>(Values ~ Group * Gender, </a:t>
            </a:r>
            <a:r>
              <a:rPr lang="de-DE" dirty="0" err="1"/>
              <a:t>dataTwoWay</a:t>
            </a:r>
            <a:r>
              <a:rPr lang="de-DE" dirty="0"/>
              <a:t>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81</a:t>
            </a:fld>
            <a:endParaRPr lang="de-DE"/>
          </a:p>
        </p:txBody>
      </p:sp>
      <p:pic>
        <p:nvPicPr>
          <p:cNvPr id="4098" name="Picture 2" descr="20110117_anova_twoWay_omnibus_2.png (441×16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996952"/>
            <a:ext cx="542167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t-Test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latin typeface="+mj-lt"/>
              <a:cs typeface="Consolas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82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429000"/>
            <a:ext cx="5896081" cy="272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014538"/>
            <a:ext cx="2844777" cy="1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4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smtClean="0"/>
              <a:t>Mann-Whitney-U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83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284985"/>
            <a:ext cx="6768752" cy="154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5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Chi^2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http://ww2.coastal.edu/kingw/statistics/R-tutorials/independ.html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84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869976"/>
            <a:ext cx="7360974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85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449539"/>
            <a:ext cx="6657189" cy="25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3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86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2204864"/>
            <a:ext cx="474215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78" y="1951906"/>
            <a:ext cx="3533571" cy="28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1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endParaRPr lang="de-DE" dirty="0" smtClean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emerge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Come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24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Differences</a:t>
            </a:r>
            <a:r>
              <a:rPr lang="de-DE" dirty="0" smtClean="0"/>
              <a:t>/</a:t>
            </a:r>
            <a:r>
              <a:rPr lang="de-DE" dirty="0" err="1" smtClean="0"/>
              <a:t>similarities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interpret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Threats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threatens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Distinction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internal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 smtClean="0"/>
          </a:p>
          <a:p>
            <a:r>
              <a:rPr lang="de-DE" dirty="0" err="1" smtClean="0"/>
              <a:t>Often</a:t>
            </a:r>
            <a:r>
              <a:rPr lang="de-DE" dirty="0" smtClean="0"/>
              <a:t> also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stastical</a:t>
            </a:r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non-normal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Computation of test: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152650"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:</a:t>
            </a:r>
            <a:r>
              <a:rPr lang="en-US" dirty="0" smtClean="0"/>
              <a:t> Ranks in the sample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06540"/>
              </p:ext>
            </p:extLst>
          </p:nvPr>
        </p:nvGraphicFramePr>
        <p:xfrm>
          <a:off x="2822056" y="3710396"/>
          <a:ext cx="351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0" name="Formel" r:id="rId4" imgW="1612800" imgH="393480" progId="Equation.3">
                  <p:embed/>
                </p:oleObj>
              </mc:Choice>
              <mc:Fallback>
                <p:oleObj name="Formel" r:id="rId4" imgW="1612800" imgH="3934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056" y="3710396"/>
                        <a:ext cx="35115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809852" y="5000636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1" name="Formel" r:id="rId6" imgW="558720" imgH="431640" progId="Equation.3">
                  <p:embed/>
                </p:oleObj>
              </mc:Choice>
              <mc:Fallback>
                <p:oleObj name="Formel" r:id="rId6" imgW="558720" imgH="431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6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Style </a:t>
            </a:r>
            <a:r>
              <a:rPr lang="de-DE" dirty="0" err="1" smtClean="0"/>
              <a:t>guide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www.acm.org/publications/proceedings-template</a:t>
            </a:r>
            <a:endParaRPr lang="en-US" u="sng" dirty="0" smtClean="0"/>
          </a:p>
          <a:p>
            <a:r>
              <a:rPr lang="de-DE" dirty="0" smtClean="0"/>
              <a:t>Max</a:t>
            </a:r>
            <a:r>
              <a:rPr lang="de-DE" dirty="0"/>
              <a:t>. 10 </a:t>
            </a:r>
            <a:r>
              <a:rPr lang="de-DE" dirty="0" err="1" smtClean="0"/>
              <a:t>pages</a:t>
            </a:r>
            <a:r>
              <a:rPr lang="de-DE" dirty="0" smtClean="0"/>
              <a:t> (</a:t>
            </a:r>
            <a:r>
              <a:rPr lang="de-DE" dirty="0" err="1" smtClean="0"/>
              <a:t>recommendation</a:t>
            </a:r>
            <a:r>
              <a:rPr lang="de-DE" dirty="0" smtClean="0"/>
              <a:t>: at least </a:t>
            </a:r>
            <a:r>
              <a:rPr lang="de-DE" dirty="0"/>
              <a:t>6) 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endParaRPr lang="de-DE" dirty="0"/>
          </a:p>
          <a:p>
            <a:r>
              <a:rPr lang="de-DE" dirty="0" smtClean="0"/>
              <a:t>Background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necessary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Revisit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2631</Words>
  <Application>Microsoft Office PowerPoint</Application>
  <PresentationFormat>Breitbild</PresentationFormat>
  <Paragraphs>972</Paragraphs>
  <Slides>91</Slides>
  <Notes>5</Notes>
  <HiddenSlides>11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91</vt:i4>
      </vt:variant>
    </vt:vector>
  </HeadingPairs>
  <TitlesOfParts>
    <vt:vector size="98" baseType="lpstr">
      <vt:lpstr>Arial</vt:lpstr>
      <vt:lpstr>Calibri</vt:lpstr>
      <vt:lpstr>Consolas</vt:lpstr>
      <vt:lpstr>Symbol</vt:lpstr>
      <vt:lpstr>Larissa-Design</vt:lpstr>
      <vt:lpstr>Formel</vt:lpstr>
      <vt:lpstr>Microsoft Formel-Editor 3.0</vt:lpstr>
      <vt:lpstr>Analysis</vt:lpstr>
      <vt:lpstr>Learning Goals</vt:lpstr>
      <vt:lpstr>Overview</vt:lpstr>
      <vt:lpstr>Confidence Interval</vt:lpstr>
      <vt:lpstr>Confidence Interval: Meaning</vt:lpstr>
      <vt:lpstr>Confidence Interval: Usage</vt:lpstr>
      <vt:lpstr>Significance Tests</vt:lpstr>
      <vt:lpstr>Types of errors</vt:lpstr>
      <vt:lpstr>Mann-Whitney-U</vt:lpstr>
      <vt:lpstr>2-Test</vt:lpstr>
      <vt:lpstr>2-Test by Hand</vt:lpstr>
      <vt:lpstr>2-Test by Hand</vt:lpstr>
      <vt:lpstr>2-Test by Hand</vt:lpstr>
      <vt:lpstr>2-Test with R</vt:lpstr>
      <vt:lpstr>2-Test - Prerequisits</vt:lpstr>
      <vt:lpstr>When to Apply Which Test?</vt:lpstr>
      <vt:lpstr>Decision Chart for Statistical Tests</vt:lpstr>
      <vt:lpstr>Multiple Testing - Example (1)</vt:lpstr>
      <vt:lpstr>Multiple Testing – Example (2)</vt:lpstr>
      <vt:lpstr>Multiple Testing: Adjusting Alpha-Level</vt:lpstr>
      <vt:lpstr>PowerPoint-Präsentation</vt:lpstr>
      <vt:lpstr>PowerPoint-Präsentation</vt:lpstr>
      <vt:lpstr>Correlation</vt:lpstr>
      <vt:lpstr>Visualisierung</vt:lpstr>
      <vt:lpstr>Significance Tests for Correlation</vt:lpstr>
      <vt:lpstr>Be Careful with Small, but Significant Correlations!</vt:lpstr>
      <vt:lpstr>Pearson‘s r</vt:lpstr>
      <vt:lpstr>Spearman - Correlation</vt:lpstr>
      <vt:lpstr>Contingency Coefficient</vt:lpstr>
      <vt:lpstr>Correlation != Causality</vt:lpstr>
      <vt:lpstr>Regression</vt:lpstr>
      <vt:lpstr>Zusammenhang Korrelation und Regression</vt:lpstr>
      <vt:lpstr>Analysis of Variances</vt:lpstr>
      <vt:lpstr>ANOVA: Steps</vt:lpstr>
      <vt:lpstr>Step 1: Total Sum of Squares</vt:lpstr>
      <vt:lpstr>Formal</vt:lpstr>
      <vt:lpstr>Step 2: Treatment Sum of Squares</vt:lpstr>
      <vt:lpstr>Formal</vt:lpstr>
      <vt:lpstr>Schritt 3: Error Sum of Squares</vt:lpstr>
      <vt:lpstr>Formal</vt:lpstr>
      <vt:lpstr>Relationship of Sum of Squares</vt:lpstr>
      <vt:lpstr>Step 4a: Degrees of Freedom</vt:lpstr>
      <vt:lpstr>Step 4b: Variances</vt:lpstr>
      <vt:lpstr>Step 5: F value</vt:lpstr>
      <vt:lpstr>Step 6: Pairwise Comparisons</vt:lpstr>
      <vt:lpstr>Two factorial ANOVA</vt:lpstr>
      <vt:lpstr>Main- and Interaction Effects</vt:lpstr>
      <vt:lpstr>Two factorial ANOVA</vt:lpstr>
      <vt:lpstr>Step 1: Total Sum of Squares</vt:lpstr>
      <vt:lpstr>Formal</vt:lpstr>
      <vt:lpstr>Step 2: Sum of Squares per Cell</vt:lpstr>
      <vt:lpstr>Formal</vt:lpstr>
      <vt:lpstr>Schritt 3: Error Sum of Squares</vt:lpstr>
      <vt:lpstr>Formal</vt:lpstr>
      <vt:lpstr>Relationship Sum of Squares</vt:lpstr>
      <vt:lpstr>Schritt 4: Main Effects Sum of Squares</vt:lpstr>
      <vt:lpstr>Formal</vt:lpstr>
      <vt:lpstr>Schritt 4: Main Effects Sum of Squares</vt:lpstr>
      <vt:lpstr>Formal</vt:lpstr>
      <vt:lpstr>Relationship of Main Effect Square Sums</vt:lpstr>
      <vt:lpstr>Schritt 5: Quadratsumme Interaktionseffekt</vt:lpstr>
      <vt:lpstr>Formal</vt:lpstr>
      <vt:lpstr>Relationship Sum of Squares</vt:lpstr>
      <vt:lpstr>Step 6a: Degrees of Freedom</vt:lpstr>
      <vt:lpstr>Step 6b: Variances</vt:lpstr>
      <vt:lpstr>Step 7: Significance Tests</vt:lpstr>
      <vt:lpstr>What does that mean?</vt:lpstr>
      <vt:lpstr>Effect Sizes</vt:lpstr>
      <vt:lpstr>Writing a Report</vt:lpstr>
      <vt:lpstr>Introduction</vt:lpstr>
      <vt:lpstr>Background</vt:lpstr>
      <vt:lpstr>Objective</vt:lpstr>
      <vt:lpstr>Variables</vt:lpstr>
      <vt:lpstr>Material</vt:lpstr>
      <vt:lpstr>Tasks</vt:lpstr>
      <vt:lpstr>Participants</vt:lpstr>
      <vt:lpstr>Design</vt:lpstr>
      <vt:lpstr>Conduct</vt:lpstr>
      <vt:lpstr>Analysis</vt:lpstr>
      <vt:lpstr>One-Way ANOVA with R</vt:lpstr>
      <vt:lpstr>R: Two-Way ANOVA</vt:lpstr>
      <vt:lpstr>R: t-Test</vt:lpstr>
      <vt:lpstr>R: Mann-Whitney-U Test</vt:lpstr>
      <vt:lpstr>R: Chi^2</vt:lpstr>
      <vt:lpstr>R: Correlation</vt:lpstr>
      <vt:lpstr>R: Correlation</vt:lpstr>
      <vt:lpstr>Interpretation</vt:lpstr>
      <vt:lpstr>Related Work</vt:lpstr>
      <vt:lpstr>Threats to Validity</vt:lpstr>
      <vt:lpstr>Report</vt:lpstr>
      <vt:lpstr>Suggested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973</cp:revision>
  <cp:lastPrinted>2018-01-25T10:29:54Z</cp:lastPrinted>
  <dcterms:modified xsi:type="dcterms:W3CDTF">2019-12-04T14:57:03Z</dcterms:modified>
</cp:coreProperties>
</file>