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1" r:id="rId3"/>
    <p:sldId id="276" r:id="rId4"/>
    <p:sldId id="272" r:id="rId5"/>
    <p:sldId id="275" r:id="rId6"/>
    <p:sldId id="258" r:id="rId7"/>
    <p:sldId id="260" r:id="rId8"/>
    <p:sldId id="261" r:id="rId9"/>
    <p:sldId id="262" r:id="rId10"/>
    <p:sldId id="265" r:id="rId11"/>
    <p:sldId id="268" r:id="rId12"/>
    <p:sldId id="263" r:id="rId13"/>
    <p:sldId id="264" r:id="rId14"/>
    <p:sldId id="266" r:id="rId15"/>
    <p:sldId id="267" r:id="rId16"/>
    <p:sldId id="269" r:id="rId17"/>
    <p:sldId id="270" r:id="rId18"/>
    <p:sldId id="273" r:id="rId19"/>
    <p:sldId id="274" r:id="rId20"/>
    <p:sldId id="27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7479" autoAdjust="0"/>
  </p:normalViewPr>
  <p:slideViewPr>
    <p:cSldViewPr snapToGrid="0">
      <p:cViewPr varScale="1">
        <p:scale>
          <a:sx n="92" d="100"/>
          <a:sy n="92" d="100"/>
        </p:scale>
        <p:origin x="-7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6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中间件封面4-3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35732"/>
            <a:ext cx="9144001" cy="73152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762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6051"/>
            <a:ext cx="7886700" cy="861889"/>
          </a:xfrm>
        </p:spPr>
        <p:txBody>
          <a:bodyPr/>
          <a:lstStyle>
            <a:lvl1pPr>
              <a:defRPr>
                <a:latin typeface="+mj-lt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5170"/>
            <a:ext cx="7886700" cy="4871794"/>
          </a:xfrm>
        </p:spPr>
        <p:txBody>
          <a:bodyPr/>
          <a:lstStyle>
            <a:lvl1pPr>
              <a:defRPr>
                <a:latin typeface="+mn-lt"/>
                <a:ea typeface="幼圆" panose="02010509060101010101" pitchFamily="49" charset="-122"/>
              </a:defRPr>
            </a:lvl1pPr>
            <a:lvl2pPr>
              <a:defRPr>
                <a:latin typeface="+mn-lt"/>
                <a:ea typeface="幼圆" panose="02010509060101010101" pitchFamily="49" charset="-122"/>
              </a:defRPr>
            </a:lvl2pPr>
            <a:lvl3pPr>
              <a:defRPr>
                <a:latin typeface="+mn-lt"/>
                <a:ea typeface="幼圆" panose="02010509060101010101" pitchFamily="49" charset="-122"/>
              </a:defRPr>
            </a:lvl3pPr>
            <a:lvl4pPr>
              <a:defRPr>
                <a:latin typeface="+mn-lt"/>
                <a:ea typeface="幼圆" panose="02010509060101010101" pitchFamily="49" charset="-122"/>
              </a:defRPr>
            </a:lvl4pPr>
            <a:lvl5pPr>
              <a:defRPr>
                <a:latin typeface="+mn-lt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" y="6356351"/>
            <a:ext cx="9143999" cy="5016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阿里中间件性能挑战赛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54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8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7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2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8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1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33659" y="1548356"/>
            <a:ext cx="7876683" cy="68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5700" u="sng">
                <a:solidFill>
                  <a:srgbClr val="FFFFFF"/>
                </a:solidFill>
                <a:latin typeface="造字工房朗宋（非商用）常规体"/>
                <a:ea typeface="造字工房朗宋（非商用）常规体"/>
                <a:cs typeface="造字工房朗宋（非商用）常规体"/>
                <a:sym typeface="造字工房朗宋（非商用）常规体"/>
              </a:defRPr>
            </a:lvl1pPr>
          </a:lstStyle>
          <a:p>
            <a:pPr lvl="0" algn="ctr">
              <a:defRPr sz="1800" u="none">
                <a:solidFill>
                  <a:srgbClr val="000000"/>
                </a:solidFill>
              </a:defRPr>
            </a:pPr>
            <a:r>
              <a:rPr lang="zh-CN" altLang="en-US" sz="4008" b="1" u="none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</a:t>
            </a:r>
            <a:r>
              <a:rPr lang="zh-CN" altLang="en-US" sz="4008" b="1" u="none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数据处理经验分享</a:t>
            </a:r>
            <a:endParaRPr sz="4008" b="1" u="none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2008" y="2519143"/>
            <a:ext cx="4039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ea typeface="幼圆" panose="02010509060101010101" pitchFamily="49" charset="-122"/>
              </a:rPr>
              <a:t>队</a:t>
            </a:r>
            <a:r>
              <a:rPr lang="zh-CN" altLang="en-US" sz="2000" dirty="0" smtClean="0">
                <a:solidFill>
                  <a:schemeClr val="bg2"/>
                </a:solidFill>
                <a:ea typeface="幼圆" panose="02010509060101010101" pitchFamily="49" charset="-122"/>
              </a:rPr>
              <a:t>名：</a:t>
            </a:r>
            <a:r>
              <a:rPr lang="en-US" altLang="zh-CN" sz="2000" dirty="0" err="1" smtClean="0">
                <a:solidFill>
                  <a:schemeClr val="bg2"/>
                </a:solidFill>
                <a:ea typeface="幼圆" panose="02010509060101010101" pitchFamily="49" charset="-122"/>
              </a:rPr>
              <a:t>yfy</a:t>
            </a:r>
            <a:r>
              <a:rPr lang="en-US" altLang="zh-CN" sz="2000" dirty="0" smtClean="0">
                <a:solidFill>
                  <a:schemeClr val="bg2"/>
                </a:solidFill>
                <a:ea typeface="幼圆" panose="02010509060101010101" pitchFamily="49" charset="-122"/>
              </a:rPr>
              <a:t>    </a:t>
            </a:r>
            <a:r>
              <a:rPr lang="zh-CN" altLang="en-US" sz="2000" dirty="0" smtClean="0">
                <a:solidFill>
                  <a:schemeClr val="bg2"/>
                </a:solidFill>
                <a:ea typeface="幼圆" panose="02010509060101010101" pitchFamily="49" charset="-122"/>
              </a:rPr>
              <a:t>成员：俞飞樾</a:t>
            </a:r>
            <a:endParaRPr lang="en-US" altLang="zh-CN" sz="2000" dirty="0" smtClean="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bg2"/>
                </a:solidFill>
                <a:ea typeface="幼圆" panose="02010509060101010101" pitchFamily="49" charset="-122"/>
              </a:rPr>
              <a:t>2016.8</a:t>
            </a:r>
            <a:endParaRPr lang="zh-CN" altLang="en-US" sz="2000" dirty="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745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单个磁盘顺序访问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测试试跑数据索引随机写磁盘，十几分钟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先放内存，再写磁盘，放不下则拆分索引</a:t>
            </a:r>
            <a:endParaRPr lang="en-US" altLang="zh-CN" dirty="0" smtClean="0"/>
          </a:p>
          <a:p>
            <a:r>
              <a:rPr lang="zh-CN" altLang="en-US" dirty="0" smtClean="0"/>
              <a:t>只用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数组存储</a:t>
            </a:r>
            <a:endParaRPr lang="en-US" altLang="zh-CN" dirty="0"/>
          </a:p>
          <a:p>
            <a:pPr lvl="1"/>
            <a:r>
              <a:rPr lang="zh-CN" altLang="en-US" dirty="0"/>
              <a:t>商品</a:t>
            </a:r>
            <a:r>
              <a:rPr lang="zh-CN" altLang="en-US" dirty="0" smtClean="0"/>
              <a:t>表和买家表索引，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2G</a:t>
            </a:r>
            <a:r>
              <a:rPr lang="zh-CN" altLang="en-US" dirty="0" smtClean="0"/>
              <a:t>，自己实现，</a:t>
            </a:r>
            <a:r>
              <a:rPr lang="en-US" altLang="zh-CN" dirty="0" smtClean="0"/>
              <a:t>500M</a:t>
            </a:r>
            <a:endParaRPr lang="en-US" altLang="zh-CN" dirty="0"/>
          </a:p>
          <a:p>
            <a:r>
              <a:rPr lang="zh-CN" altLang="en-US" dirty="0"/>
              <a:t>压缩</a:t>
            </a:r>
            <a:r>
              <a:rPr lang="zh-CN" altLang="en-US" dirty="0" smtClean="0"/>
              <a:t>索引大小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根据数据特点，减少无用的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消耗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5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order</a:t>
            </a:r>
            <a:r>
              <a:rPr lang="zh-CN" altLang="en-US" dirty="0" smtClean="0"/>
              <a:t>表读</a:t>
            </a:r>
            <a:r>
              <a:rPr lang="en-US" altLang="zh-CN" dirty="0" smtClean="0"/>
              <a:t>3</a:t>
            </a:r>
            <a:r>
              <a:rPr lang="zh-CN" altLang="en-US" dirty="0" smtClean="0"/>
              <a:t>遍，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o2o,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= 10, key, </a:t>
            </a:r>
            <a:r>
              <a:rPr lang="en-US" altLang="zh-CN" dirty="0" err="1" smtClean="0"/>
              <a:t>fileId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fileOff</a:t>
            </a:r>
            <a:endParaRPr lang="en-US" altLang="zh-CN" dirty="0" smtClean="0"/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2o,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5, </a:t>
            </a:r>
            <a:r>
              <a:rPr lang="en-US" altLang="zh-CN" dirty="0" err="1" smtClean="0"/>
              <a:t>fileId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fileOff</a:t>
            </a:r>
            <a:endParaRPr lang="en-US" altLang="zh-CN" dirty="0" smtClean="0"/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2o,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5, </a:t>
            </a:r>
            <a:r>
              <a:rPr lang="en-US" altLang="zh-CN" dirty="0" err="1" smtClean="0"/>
              <a:t>fileId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fileOff</a:t>
            </a:r>
            <a:endParaRPr lang="en-US" altLang="zh-CN" dirty="0" smtClean="0"/>
          </a:p>
          <a:p>
            <a:r>
              <a:rPr lang="en-US" altLang="zh-CN" dirty="0" smtClean="0"/>
              <a:t>good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g2g,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29, key, </a:t>
            </a:r>
            <a:r>
              <a:rPr lang="en-US" altLang="zh-CN" dirty="0" err="1" smtClean="0"/>
              <a:t>fileId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fileOff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keyId</a:t>
            </a:r>
            <a:endParaRPr lang="en-US" altLang="zh-CN" dirty="0" smtClean="0"/>
          </a:p>
          <a:p>
            <a:r>
              <a:rPr lang="en-US" altLang="zh-CN" dirty="0" smtClean="0"/>
              <a:t>buyer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b2b,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29, </a:t>
            </a:r>
            <a:r>
              <a:rPr lang="en-US" altLang="zh-CN" dirty="0"/>
              <a:t>key, </a:t>
            </a:r>
            <a:r>
              <a:rPr lang="en-US" altLang="zh-CN" dirty="0" err="1"/>
              <a:t>fileId</a:t>
            </a:r>
            <a:r>
              <a:rPr lang="en-US" altLang="zh-CN" dirty="0"/>
              <a:t>, </a:t>
            </a:r>
            <a:r>
              <a:rPr lang="en-US" altLang="zh-CN" dirty="0" err="1"/>
              <a:t>fileOff</a:t>
            </a:r>
            <a:r>
              <a:rPr lang="en-US" altLang="zh-CN" dirty="0"/>
              <a:t>, </a:t>
            </a:r>
            <a:r>
              <a:rPr lang="en-US" altLang="zh-CN" dirty="0" err="1" smtClean="0"/>
              <a:t>keyId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9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改进过程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亮点展示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1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因内存有限，故对索引进行了拆分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查询时可能访问多个部分索引</a:t>
            </a:r>
            <a:endParaRPr lang="en-US" altLang="zh-CN" dirty="0" smtClean="0"/>
          </a:p>
          <a:p>
            <a:r>
              <a:rPr lang="zh-CN" altLang="en-US" dirty="0" smtClean="0"/>
              <a:t>后发现</a:t>
            </a:r>
            <a:r>
              <a:rPr lang="en-US" altLang="zh-CN" dirty="0" smtClean="0"/>
              <a:t>g2o, b2o</a:t>
            </a:r>
            <a:r>
              <a:rPr lang="zh-CN" altLang="en-US" dirty="0" smtClean="0"/>
              <a:t>可以不拆分</a:t>
            </a:r>
            <a:r>
              <a:rPr lang="zh-CN" altLang="en-US" dirty="0" smtClean="0"/>
              <a:t>，但需</a:t>
            </a:r>
            <a:r>
              <a:rPr lang="zh-CN" altLang="en-US" dirty="0" smtClean="0"/>
              <a:t>多次</a:t>
            </a:r>
            <a:r>
              <a:rPr lang="zh-CN" altLang="en-US" dirty="0" smtClean="0"/>
              <a:t>读</a:t>
            </a:r>
            <a:r>
              <a:rPr lang="zh-CN" altLang="en-US" dirty="0"/>
              <a:t>订单</a:t>
            </a:r>
            <a:r>
              <a:rPr lang="zh-CN" altLang="en-US" dirty="0" smtClean="0"/>
              <a:t>表</a:t>
            </a:r>
            <a:r>
              <a:rPr lang="zh-CN" altLang="en-US" dirty="0" smtClean="0"/>
              <a:t>，需牺牲查询平均访问次数</a:t>
            </a:r>
            <a:r>
              <a:rPr lang="zh-CN" altLang="en-US" dirty="0" smtClean="0"/>
              <a:t>，提高载入率，溢出</a:t>
            </a:r>
            <a:r>
              <a:rPr lang="zh-CN" altLang="en-US" dirty="0" smtClean="0"/>
              <a:t>桶增加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-&gt; 9</a:t>
            </a:r>
            <a:r>
              <a:rPr lang="zh-CN" altLang="en-US" dirty="0" smtClean="0"/>
              <a:t>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4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数据重组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范围查询，访问大量随机订单数据</a:t>
            </a:r>
            <a:endParaRPr lang="en-US" altLang="zh-CN" dirty="0" smtClean="0"/>
          </a:p>
          <a:p>
            <a:r>
              <a:rPr lang="zh-CN" altLang="en-US" dirty="0" smtClean="0"/>
              <a:t>存在热点数据，将已读入的订单写在一起，下次查询可一次读出</a:t>
            </a:r>
            <a:endParaRPr lang="en-US" altLang="zh-CN" dirty="0" smtClean="0"/>
          </a:p>
          <a:p>
            <a:r>
              <a:rPr lang="en-US" altLang="zh-CN" dirty="0" smtClean="0"/>
              <a:t>b2o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-&gt; 10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en-US" altLang="zh-CN" dirty="0"/>
              <a:t>g</a:t>
            </a:r>
            <a:r>
              <a:rPr lang="en-US" altLang="zh-CN" dirty="0" smtClean="0"/>
              <a:t>2o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-&gt; 11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zh-CN" altLang="en-US" dirty="0" smtClean="0"/>
              <a:t>同时读写，一致性，不需额外加锁，普通查询同步机制，保证索引修改原子性</a:t>
            </a:r>
            <a:endParaRPr lang="en-US" altLang="zh-CN" dirty="0" smtClean="0"/>
          </a:p>
          <a:p>
            <a:r>
              <a:rPr lang="zh-CN" altLang="en-US" dirty="0" smtClean="0"/>
              <a:t>实现并不完整，粗略实现存在</a:t>
            </a:r>
            <a:r>
              <a:rPr lang="zh-CN" altLang="en-US" dirty="0" smtClean="0"/>
              <a:t>冗余</a:t>
            </a:r>
            <a:r>
              <a:rPr lang="zh-CN" altLang="en-US" dirty="0" smtClean="0"/>
              <a:t>操作，提升不理想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30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堆内</a:t>
            </a:r>
            <a:endParaRPr lang="en-US" altLang="zh-CN" dirty="0" smtClean="0"/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2g, b2b, 500M</a:t>
            </a:r>
          </a:p>
          <a:p>
            <a:r>
              <a:rPr lang="zh-CN" altLang="en-US" dirty="0" smtClean="0"/>
              <a:t>堆外（新增）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(½)o2o, 2.7G</a:t>
            </a:r>
          </a:p>
          <a:p>
            <a:r>
              <a:rPr lang="zh-CN" altLang="en-US" dirty="0" smtClean="0"/>
              <a:t>磁盘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剩余索引</a:t>
            </a:r>
            <a:endParaRPr lang="en-US" altLang="zh-CN" dirty="0" smtClean="0"/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-&gt; 18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zh-CN" altLang="en-US" dirty="0" smtClean="0"/>
              <a:t>对缓存的判断战略失误，（收益</a:t>
            </a:r>
            <a:r>
              <a:rPr lang="en-US" altLang="zh-CN" dirty="0" smtClean="0"/>
              <a:t>/</a:t>
            </a:r>
            <a:r>
              <a:rPr lang="zh-CN" altLang="en-US" dirty="0" smtClean="0"/>
              <a:t>成本）远高于预期，这是倒数第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次提交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50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难点</a:t>
            </a:r>
            <a:r>
              <a:rPr lang="zh-CN" altLang="en-US" dirty="0" smtClean="0"/>
              <a:t>解决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亮点展示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0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号到</a:t>
            </a:r>
            <a:r>
              <a:rPr lang="en-US" altLang="zh-CN" dirty="0" smtClean="0"/>
              <a:t>29</a:t>
            </a:r>
            <a:r>
              <a:rPr lang="zh-CN" altLang="en-US" dirty="0" smtClean="0"/>
              <a:t>号，一直在构建</a:t>
            </a:r>
            <a:endParaRPr lang="en-US" altLang="zh-CN" dirty="0" smtClean="0"/>
          </a:p>
          <a:p>
            <a:r>
              <a:rPr lang="zh-CN" altLang="en-US" dirty="0" smtClean="0"/>
              <a:t>失败的尝试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读，处理，写，单线程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索引分成很多小文件</a:t>
            </a:r>
            <a:endParaRPr lang="en-US" altLang="zh-CN" dirty="0" smtClean="0"/>
          </a:p>
          <a:p>
            <a:pPr lvl="2"/>
            <a:r>
              <a:rPr lang="zh-CN" altLang="en-US" dirty="0"/>
              <a:t>经</a:t>
            </a:r>
            <a:r>
              <a:rPr lang="zh-CN" altLang="en-US" dirty="0" smtClean="0"/>
              <a:t>测试</a:t>
            </a:r>
            <a:r>
              <a:rPr lang="zh-CN" altLang="en-US" dirty="0" smtClean="0"/>
              <a:t>，大</a:t>
            </a:r>
            <a:r>
              <a:rPr lang="zh-CN" altLang="en-US" dirty="0" smtClean="0"/>
              <a:t>文件速度慢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写缓冲，请求有序排放，开线程一直写，复杂的同步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请求中保存数据，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导致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满载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写缓冲每个桶自带</a:t>
            </a:r>
            <a:r>
              <a:rPr lang="zh-CN" altLang="en-US" dirty="0"/>
              <a:t>缓冲</a:t>
            </a:r>
            <a:r>
              <a:rPr lang="zh-CN" altLang="en-US" dirty="0" smtClean="0"/>
              <a:t>，局部填满导致全局等待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读写冲突，非顺序访问</a:t>
            </a:r>
            <a:endParaRPr lang="en-US" altLang="zh-CN" dirty="0" smtClean="0"/>
          </a:p>
          <a:p>
            <a:r>
              <a:rPr lang="zh-CN" altLang="en-US" dirty="0" smtClean="0"/>
              <a:t>成功的尝试</a:t>
            </a:r>
            <a:endParaRPr lang="en-US" altLang="zh-CN" dirty="0" smtClean="0"/>
          </a:p>
          <a:p>
            <a:pPr lvl="1"/>
            <a:r>
              <a:rPr lang="zh-CN" altLang="en-US" dirty="0"/>
              <a:t>索引设计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回归简单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4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亮点展示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6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亮点展示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自己实现的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比</a:t>
            </a:r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自带的在本项目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上好很多，</a:t>
            </a:r>
            <a:r>
              <a:rPr lang="en-US" altLang="zh-CN" dirty="0" smtClean="0"/>
              <a:t>1/4</a:t>
            </a:r>
            <a:r>
              <a:rPr lang="zh-CN" altLang="en-US" dirty="0" smtClean="0"/>
              <a:t>空间消耗</a:t>
            </a:r>
            <a:endParaRPr lang="en-US" altLang="zh-CN" dirty="0" smtClean="0"/>
          </a:p>
          <a:p>
            <a:r>
              <a:rPr lang="zh-CN" altLang="en-US" dirty="0" smtClean="0"/>
              <a:t>实现简单</a:t>
            </a:r>
            <a:r>
              <a:rPr lang="zh-CN" altLang="en-US" dirty="0" smtClean="0"/>
              <a:t>，无第三方类库，</a:t>
            </a:r>
            <a:r>
              <a:rPr lang="en-US" altLang="zh-CN" dirty="0" smtClean="0"/>
              <a:t>1748</a:t>
            </a:r>
            <a:r>
              <a:rPr lang="zh-CN" altLang="en-US" dirty="0" smtClean="0"/>
              <a:t>行代码</a:t>
            </a:r>
            <a:endParaRPr lang="en-US" altLang="zh-CN" dirty="0" smtClean="0"/>
          </a:p>
          <a:p>
            <a:r>
              <a:rPr lang="zh-CN" altLang="en-US" dirty="0" smtClean="0"/>
              <a:t>单人承包所有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zh-CN" altLang="en-US" dirty="0"/>
              <a:t>测试驱动，高质量的测试代码，自有成绩以来，所有改动均</a:t>
            </a:r>
            <a:r>
              <a:rPr lang="zh-CN" altLang="en-US" dirty="0" smtClean="0"/>
              <a:t>正确</a:t>
            </a:r>
            <a:endParaRPr lang="en-US" altLang="zh-CN" dirty="0" smtClean="0"/>
          </a:p>
          <a:p>
            <a:r>
              <a:rPr lang="zh-CN" altLang="en-US" dirty="0"/>
              <a:t>构建快速，稳定</a:t>
            </a:r>
            <a:r>
              <a:rPr lang="en-US" altLang="zh-CN" dirty="0"/>
              <a:t>3000s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zh-CN" altLang="en-US" dirty="0" smtClean="0"/>
              <a:t>代码结构良好，自如使用接口，抽象类，继承等特性，代码复用性好，可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28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难点解决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亮点展示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Q&amp;A</a:t>
            </a:r>
            <a:endParaRPr lang="zh-CN" altLang="en-US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zh-CN" altLang="en-US" dirty="0"/>
              <a:t>百</a:t>
            </a:r>
            <a:r>
              <a:rPr lang="en-US" altLang="zh-CN" dirty="0"/>
              <a:t>G</a:t>
            </a:r>
            <a:r>
              <a:rPr lang="zh-CN" altLang="en-US" dirty="0"/>
              <a:t>级别</a:t>
            </a:r>
            <a:r>
              <a:rPr lang="zh-CN" altLang="en-US" dirty="0" smtClean="0"/>
              <a:t>订单信息，商品信息，买家信息，不得使用现有数据库代码，实现各种查询</a:t>
            </a:r>
            <a:endParaRPr lang="en-US" altLang="zh-CN" dirty="0" smtClean="0"/>
          </a:p>
          <a:p>
            <a:r>
              <a:rPr lang="zh-CN" altLang="en-US" dirty="0"/>
              <a:t>提供交易</a:t>
            </a:r>
            <a:r>
              <a:rPr lang="en-US" altLang="zh-CN" dirty="0"/>
              <a:t>ID</a:t>
            </a:r>
            <a:r>
              <a:rPr lang="zh-CN" altLang="en-US" dirty="0"/>
              <a:t>，查询某次交易的某些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/>
              <a:t>查询某位买家某个时间范围内的所有交易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/>
              <a:t>查询某位买家某个时间范围内的所有交易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/>
              <a:t>对某个商品的所有交易信息进行求和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64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索引构建</a:t>
            </a:r>
            <a:endParaRPr lang="en-US" altLang="zh-CN" dirty="0" smtClean="0"/>
          </a:p>
          <a:p>
            <a:r>
              <a:rPr lang="zh-CN" altLang="en-US" dirty="0" smtClean="0"/>
              <a:t>单条记录查询</a:t>
            </a:r>
            <a:endParaRPr lang="en-US" altLang="zh-CN" dirty="0" smtClean="0"/>
          </a:p>
          <a:p>
            <a:r>
              <a:rPr lang="zh-CN" altLang="en-US" dirty="0" smtClean="0"/>
              <a:t>范围查询</a:t>
            </a:r>
            <a:endParaRPr lang="en-US" altLang="zh-CN" dirty="0" smtClean="0"/>
          </a:p>
          <a:p>
            <a:r>
              <a:rPr lang="zh-CN" altLang="en-US" dirty="0" smtClean="0"/>
              <a:t>查询排序</a:t>
            </a:r>
            <a:endParaRPr lang="en-US" altLang="zh-CN" dirty="0" smtClean="0"/>
          </a:p>
          <a:p>
            <a:r>
              <a:rPr lang="zh-CN" altLang="en-US" dirty="0" smtClean="0"/>
              <a:t>查询求和</a:t>
            </a:r>
            <a:endParaRPr lang="en-US" altLang="zh-CN" dirty="0" smtClean="0"/>
          </a:p>
          <a:p>
            <a:r>
              <a:rPr lang="en-US" altLang="zh-CN" dirty="0" smtClean="0"/>
              <a:t>join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支持并发查询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10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1946</a:t>
            </a:r>
            <a:r>
              <a:rPr lang="zh-CN" altLang="en-US" dirty="0" smtClean="0"/>
              <a:t>支参赛队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至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</a:t>
            </a:r>
            <a:r>
              <a:rPr lang="zh-CN" altLang="en-US" dirty="0" smtClean="0"/>
              <a:t>最好</a:t>
            </a:r>
            <a:r>
              <a:rPr lang="zh-CN" altLang="en-US" dirty="0" smtClean="0"/>
              <a:t>成绩，建立索引</a:t>
            </a:r>
            <a:r>
              <a:rPr lang="en-US" altLang="zh-CN" dirty="0" smtClean="0"/>
              <a:t>2955122ms</a:t>
            </a:r>
            <a:r>
              <a:rPr lang="zh-CN" altLang="en-US" dirty="0" smtClean="0"/>
              <a:t>，一小时查询量</a:t>
            </a:r>
            <a:r>
              <a:rPr lang="en-US" altLang="zh-CN" dirty="0" smtClean="0"/>
              <a:t>181238</a:t>
            </a:r>
            <a:r>
              <a:rPr lang="zh-CN" altLang="en-US" dirty="0" smtClean="0"/>
              <a:t>次</a:t>
            </a:r>
            <a:r>
              <a:rPr lang="zh-CN" altLang="en-US" dirty="0" smtClean="0"/>
              <a:t>，查询平均</a:t>
            </a:r>
            <a:r>
              <a:rPr lang="zh-CN" altLang="en-US" dirty="0" smtClean="0"/>
              <a:t>响应时间</a:t>
            </a:r>
            <a:r>
              <a:rPr lang="en-US" altLang="zh-CN" dirty="0" smtClean="0"/>
              <a:t>19.86ms</a:t>
            </a:r>
          </a:p>
        </p:txBody>
      </p:sp>
    </p:spTree>
    <p:extLst>
      <p:ext uri="{BB962C8B-B14F-4D97-AF65-F5344CB8AC3E}">
        <p14:creationId xmlns:p14="http://schemas.microsoft.com/office/powerpoint/2010/main" val="38256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难点解决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亮点展示</a:t>
            </a: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4553297" y="-2"/>
            <a:ext cx="18703" cy="63509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133406" y="1920240"/>
            <a:ext cx="1321726" cy="2990807"/>
            <a:chOff x="6133406" y="1920240"/>
            <a:chExt cx="1321726" cy="2990807"/>
          </a:xfrm>
        </p:grpSpPr>
        <p:sp>
          <p:nvSpPr>
            <p:cNvPr id="13" name="圆角矩形 12"/>
            <p:cNvSpPr/>
            <p:nvPr/>
          </p:nvSpPr>
          <p:spPr>
            <a:xfrm>
              <a:off x="6244591" y="3251088"/>
              <a:ext cx="1205346" cy="4488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index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249786" y="4462160"/>
              <a:ext cx="1205346" cy="4488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raw data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133406" y="1920240"/>
              <a:ext cx="1321724" cy="555315"/>
              <a:chOff x="6216535" y="1971378"/>
              <a:chExt cx="1321724" cy="555315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6216535" y="1971378"/>
                <a:ext cx="1205346" cy="44888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query</a:t>
                </a:r>
                <a:endParaRPr lang="zh-CN" altLang="en-US" dirty="0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6274724" y="2024592"/>
                <a:ext cx="1205346" cy="44888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query</a:t>
                </a:r>
                <a:endParaRPr lang="zh-CN" altLang="en-US" dirty="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332913" y="2077806"/>
                <a:ext cx="1205346" cy="44888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query</a:t>
                </a:r>
                <a:endParaRPr lang="zh-CN" altLang="en-US" dirty="0"/>
              </a:p>
            </p:txBody>
          </p:sp>
        </p:grpSp>
        <p:cxnSp>
          <p:nvCxnSpPr>
            <p:cNvPr id="27" name="直接箭头连接符 26"/>
            <p:cNvCxnSpPr>
              <a:stCxn id="18" idx="2"/>
              <a:endCxn id="13" idx="0"/>
            </p:cNvCxnSpPr>
            <p:nvPr/>
          </p:nvCxnSpPr>
          <p:spPr>
            <a:xfrm flipH="1">
              <a:off x="6847264" y="2475555"/>
              <a:ext cx="5193" cy="7755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3" idx="2"/>
              <a:endCxn id="14" idx="0"/>
            </p:cNvCxnSpPr>
            <p:nvPr/>
          </p:nvCxnSpPr>
          <p:spPr>
            <a:xfrm>
              <a:off x="6847264" y="3699975"/>
              <a:ext cx="5195" cy="7621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59727" y="1565562"/>
            <a:ext cx="3581052" cy="4637520"/>
            <a:chOff x="559727" y="1565562"/>
            <a:chExt cx="3581052" cy="4637520"/>
          </a:xfrm>
        </p:grpSpPr>
        <p:sp>
          <p:nvSpPr>
            <p:cNvPr id="4" name="圆角矩形 3"/>
            <p:cNvSpPr/>
            <p:nvPr/>
          </p:nvSpPr>
          <p:spPr>
            <a:xfrm>
              <a:off x="789709" y="1920241"/>
              <a:ext cx="1205346" cy="4488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raw data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801139" y="3185408"/>
              <a:ext cx="1205346" cy="586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read buffer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721034" y="3251089"/>
              <a:ext cx="1205346" cy="4488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parser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21034" y="4462162"/>
              <a:ext cx="1205346" cy="4488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index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>
              <a:stCxn id="4" idx="2"/>
              <a:endCxn id="5" idx="0"/>
            </p:cNvCxnSpPr>
            <p:nvPr/>
          </p:nvCxnSpPr>
          <p:spPr>
            <a:xfrm>
              <a:off x="1392382" y="2369128"/>
              <a:ext cx="11430" cy="81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3"/>
              <a:endCxn id="6" idx="1"/>
            </p:cNvCxnSpPr>
            <p:nvPr/>
          </p:nvCxnSpPr>
          <p:spPr>
            <a:xfrm flipV="1">
              <a:off x="2006485" y="3475533"/>
              <a:ext cx="714549" cy="3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6" idx="2"/>
              <a:endCxn id="7" idx="0"/>
            </p:cNvCxnSpPr>
            <p:nvPr/>
          </p:nvCxnSpPr>
          <p:spPr>
            <a:xfrm>
              <a:off x="3323707" y="3699976"/>
              <a:ext cx="0" cy="762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2496244" y="1565562"/>
              <a:ext cx="1644535" cy="409817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59727" y="1565563"/>
              <a:ext cx="1644535" cy="409817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750648" y="5833750"/>
              <a:ext cx="1135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Thread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89709" y="5833750"/>
              <a:ext cx="1135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Thread</a:t>
              </a:r>
              <a:endParaRPr lang="zh-CN" altLang="en-US" dirty="0"/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3512129" cy="861889"/>
          </a:xfrm>
        </p:spPr>
        <p:txBody>
          <a:bodyPr/>
          <a:lstStyle/>
          <a:p>
            <a:r>
              <a:rPr lang="zh-CN" altLang="en-US" dirty="0" smtClean="0"/>
              <a:t>构建</a:t>
            </a:r>
            <a:endParaRPr lang="zh-CN" altLang="en-US" dirty="0"/>
          </a:p>
        </p:txBody>
      </p:sp>
      <p:sp>
        <p:nvSpPr>
          <p:cNvPr id="26" name="标题 7"/>
          <p:cNvSpPr txBox="1">
            <a:spLocks/>
          </p:cNvSpPr>
          <p:nvPr/>
        </p:nvSpPr>
        <p:spPr>
          <a:xfrm>
            <a:off x="5171397" y="368669"/>
            <a:ext cx="3512129" cy="861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31069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36468" y="1853741"/>
            <a:ext cx="6071064" cy="3585271"/>
            <a:chOff x="1446413" y="1853741"/>
            <a:chExt cx="6071064" cy="3585271"/>
          </a:xfrm>
        </p:grpSpPr>
        <p:sp>
          <p:nvSpPr>
            <p:cNvPr id="6" name="圆角矩形 5"/>
            <p:cNvSpPr/>
            <p:nvPr/>
          </p:nvSpPr>
          <p:spPr>
            <a:xfrm>
              <a:off x="1446413" y="1853741"/>
              <a:ext cx="1296786" cy="407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o</a:t>
              </a:r>
              <a:r>
                <a:rPr lang="en-US" altLang="zh-CN" dirty="0" err="1" smtClean="0"/>
                <a:t>rderid</a:t>
              </a:r>
              <a:endParaRPr lang="en-US" altLang="zh-CN" dirty="0" smtClean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46413" y="3442715"/>
              <a:ext cx="1296786" cy="407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goodid</a:t>
              </a:r>
              <a:endParaRPr lang="en-US" altLang="zh-CN" dirty="0" smtClean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46413" y="5031689"/>
              <a:ext cx="1296786" cy="407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buyerid</a:t>
              </a:r>
              <a:endParaRPr lang="en-US" altLang="zh-CN" dirty="0" smtClean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220691" y="1853741"/>
              <a:ext cx="1296786" cy="4073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order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220691" y="3442715"/>
              <a:ext cx="1296786" cy="4073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good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220691" y="5031689"/>
              <a:ext cx="1296786" cy="4073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buyer</a:t>
              </a:r>
            </a:p>
          </p:txBody>
        </p:sp>
        <p:cxnSp>
          <p:nvCxnSpPr>
            <p:cNvPr id="17" name="直接箭头连接符 16"/>
            <p:cNvCxnSpPr>
              <a:stCxn id="6" idx="3"/>
              <a:endCxn id="11" idx="1"/>
            </p:cNvCxnSpPr>
            <p:nvPr/>
          </p:nvCxnSpPr>
          <p:spPr>
            <a:xfrm>
              <a:off x="2743199" y="2057403"/>
              <a:ext cx="34774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3"/>
              <a:endCxn id="12" idx="1"/>
            </p:cNvCxnSpPr>
            <p:nvPr/>
          </p:nvCxnSpPr>
          <p:spPr>
            <a:xfrm>
              <a:off x="2743199" y="3646377"/>
              <a:ext cx="34774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13" idx="1"/>
            </p:cNvCxnSpPr>
            <p:nvPr/>
          </p:nvCxnSpPr>
          <p:spPr>
            <a:xfrm>
              <a:off x="2743199" y="5235351"/>
              <a:ext cx="34774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8" idx="3"/>
              <a:endCxn id="11" idx="1"/>
            </p:cNvCxnSpPr>
            <p:nvPr/>
          </p:nvCxnSpPr>
          <p:spPr>
            <a:xfrm flipV="1">
              <a:off x="2743199" y="2057403"/>
              <a:ext cx="3477492" cy="15889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9" idx="3"/>
              <a:endCxn id="11" idx="1"/>
            </p:cNvCxnSpPr>
            <p:nvPr/>
          </p:nvCxnSpPr>
          <p:spPr>
            <a:xfrm flipV="1">
              <a:off x="2743199" y="2057403"/>
              <a:ext cx="3477492" cy="3177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18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个主键索引，</a:t>
            </a:r>
            <a:r>
              <a:rPr lang="en-US" altLang="zh-CN" dirty="0" smtClean="0"/>
              <a:t>o2o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g2g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b2b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一</a:t>
            </a:r>
            <a:r>
              <a:rPr lang="zh-CN" altLang="en-US" dirty="0" smtClean="0"/>
              <a:t>对多的索引，</a:t>
            </a:r>
            <a:r>
              <a:rPr lang="en-US" altLang="zh-CN" dirty="0" smtClean="0"/>
              <a:t>g2o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b2o</a:t>
            </a:r>
          </a:p>
          <a:p>
            <a:r>
              <a:rPr lang="zh-CN" altLang="en-US" dirty="0" smtClean="0"/>
              <a:t>全部使用散列表存储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简单，易于实现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期望时间复杂度是</a:t>
            </a:r>
            <a:r>
              <a:rPr lang="en-US" altLang="zh-CN" dirty="0" smtClean="0"/>
              <a:t>O(1)</a:t>
            </a:r>
          </a:p>
          <a:p>
            <a:pPr lvl="1"/>
            <a:r>
              <a:rPr lang="zh-CN" altLang="en-US" dirty="0" smtClean="0"/>
              <a:t>数据量已知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45676" y="4846315"/>
            <a:ext cx="5652648" cy="906092"/>
            <a:chOff x="955964" y="4846315"/>
            <a:chExt cx="5652648" cy="906092"/>
          </a:xfrm>
        </p:grpSpPr>
        <p:sp>
          <p:nvSpPr>
            <p:cNvPr id="4" name="矩形 3"/>
            <p:cNvSpPr/>
            <p:nvPr/>
          </p:nvSpPr>
          <p:spPr>
            <a:xfrm>
              <a:off x="955964" y="4846320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62545" y="4846320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69126" y="4846318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75707" y="4846317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782288" y="4846317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488869" y="4846316"/>
              <a:ext cx="706581" cy="90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195450" y="4846316"/>
              <a:ext cx="706581" cy="90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02031" y="4846315"/>
              <a:ext cx="706581" cy="90608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曲线连接符 14"/>
            <p:cNvCxnSpPr>
              <a:stCxn id="5" idx="2"/>
              <a:endCxn id="9" idx="2"/>
            </p:cNvCxnSpPr>
            <p:nvPr/>
          </p:nvCxnSpPr>
          <p:spPr>
            <a:xfrm rot="5400000" flipH="1" flipV="1">
              <a:off x="3428996" y="4339243"/>
              <a:ext cx="4" cy="2826324"/>
            </a:xfrm>
            <a:prstGeom prst="curvedConnector3">
              <a:avLst>
                <a:gd name="adj1" fmla="val -5715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>
              <a:stCxn id="9" idx="2"/>
              <a:endCxn id="11" idx="2"/>
            </p:cNvCxnSpPr>
            <p:nvPr/>
          </p:nvCxnSpPr>
          <p:spPr>
            <a:xfrm rot="5400000" flipH="1" flipV="1">
              <a:off x="5548740" y="5045822"/>
              <a:ext cx="1" cy="1413162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8" idx="2"/>
              <a:endCxn id="10" idx="2"/>
            </p:cNvCxnSpPr>
            <p:nvPr/>
          </p:nvCxnSpPr>
          <p:spPr>
            <a:xfrm rot="5400000" flipH="1" flipV="1">
              <a:off x="4842159" y="5045823"/>
              <a:ext cx="1" cy="1413162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</TotalTime>
  <Words>715</Words>
  <Application>Microsoft Office PowerPoint</Application>
  <PresentationFormat>全屏显示(4:3)</PresentationFormat>
  <Paragraphs>137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目录</vt:lpstr>
      <vt:lpstr>需求</vt:lpstr>
      <vt:lpstr>完成</vt:lpstr>
      <vt:lpstr>结果</vt:lpstr>
      <vt:lpstr>目录</vt:lpstr>
      <vt:lpstr>构建</vt:lpstr>
      <vt:lpstr>索引设计</vt:lpstr>
      <vt:lpstr>索引设计</vt:lpstr>
      <vt:lpstr>索引设计原则</vt:lpstr>
      <vt:lpstr>构建过程</vt:lpstr>
      <vt:lpstr>目录</vt:lpstr>
      <vt:lpstr>索引合并</vt:lpstr>
      <vt:lpstr>数据重组</vt:lpstr>
      <vt:lpstr>索引位置</vt:lpstr>
      <vt:lpstr>目录</vt:lpstr>
      <vt:lpstr>构建过程</vt:lpstr>
      <vt:lpstr>目录</vt:lpstr>
      <vt:lpstr>亮点展示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iamyfy@163.com</dc:creator>
  <cp:lastModifiedBy>yfy</cp:lastModifiedBy>
  <cp:revision>87</cp:revision>
  <dcterms:created xsi:type="dcterms:W3CDTF">2016-08-08T05:25:53Z</dcterms:created>
  <dcterms:modified xsi:type="dcterms:W3CDTF">2016-08-10T14:27:37Z</dcterms:modified>
</cp:coreProperties>
</file>