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scsfwgy/FinancialCustomerView" TargetMode="External"/><Relationship Id="rId3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aoyuan"/>
          <p:cNvSpPr txBox="1"/>
          <p:nvPr>
            <p:ph type="subTitle" sz="quarter" idx="1"/>
          </p:nvPr>
        </p:nvSpPr>
        <p:spPr>
          <a:xfrm>
            <a:off x="2209800" y="9220200"/>
            <a:ext cx="20828000" cy="1587500"/>
          </a:xfrm>
          <a:prstGeom prst="rect">
            <a:avLst/>
          </a:prstGeom>
        </p:spPr>
        <p:txBody>
          <a:bodyPr/>
          <a:lstStyle/>
          <a:p>
            <a:pPr/>
            <a:r>
              <a:t>Gaoyuan</a:t>
            </a:r>
          </a:p>
        </p:txBody>
      </p:sp>
      <p:sp>
        <p:nvSpPr>
          <p:cNvPr id="120" name="如何构建一款商业应用级K线图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如何构建一款商业应用级K线图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基本结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基本结构</a:t>
            </a:r>
          </a:p>
        </p:txBody>
      </p:sp>
      <p:sp>
        <p:nvSpPr>
          <p:cNvPr id="15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7444" y="2906365"/>
            <a:ext cx="14009112" cy="9272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一个单位蜡烛图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一个单位蜡烛图</a:t>
            </a:r>
          </a:p>
        </p:txBody>
      </p:sp>
      <p:sp>
        <p:nvSpPr>
          <p:cNvPr id="16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1" name="线条"/>
          <p:cNvSpPr/>
          <p:nvPr/>
        </p:nvSpPr>
        <p:spPr>
          <a:xfrm flipV="1">
            <a:off x="2514600" y="3066652"/>
            <a:ext cx="0" cy="1943895"/>
          </a:xfrm>
          <a:prstGeom prst="line">
            <a:avLst/>
          </a:prstGeom>
          <a:ln w="25400">
            <a:solidFill>
              <a:srgbClr val="FF0C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矩形"/>
          <p:cNvSpPr/>
          <p:nvPr/>
        </p:nvSpPr>
        <p:spPr>
          <a:xfrm>
            <a:off x="575071" y="2345977"/>
            <a:ext cx="8741365" cy="9024046"/>
          </a:xfrm>
          <a:prstGeom prst="rect">
            <a:avLst/>
          </a:prstGeom>
          <a:solidFill>
            <a:srgbClr val="FFFFFF">
              <a:alpha val="22416"/>
            </a:srgbClr>
          </a:solidFill>
          <a:ln w="25400">
            <a:solidFill>
              <a:srgbClr val="000000">
                <a:alpha val="22416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矩形"/>
          <p:cNvSpPr/>
          <p:nvPr/>
        </p:nvSpPr>
        <p:spPr>
          <a:xfrm>
            <a:off x="5236957" y="3403600"/>
            <a:ext cx="331994" cy="1270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+"/>
          <p:cNvSpPr txBox="1"/>
          <p:nvPr/>
        </p:nvSpPr>
        <p:spPr>
          <a:xfrm>
            <a:off x="3546848" y="3665520"/>
            <a:ext cx="441961" cy="746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/>
            <a:r>
              <a:t>+</a:t>
            </a:r>
          </a:p>
        </p:txBody>
      </p:sp>
      <p:sp>
        <p:nvSpPr>
          <p:cNvPr id="165" name="箭头"/>
          <p:cNvSpPr/>
          <p:nvPr/>
        </p:nvSpPr>
        <p:spPr>
          <a:xfrm flipH="1" rot="16200000">
            <a:off x="2881954" y="6439164"/>
            <a:ext cx="1771750" cy="830058"/>
          </a:xfrm>
          <a:prstGeom prst="rightArrow">
            <a:avLst>
              <a:gd name="adj1" fmla="val 32000"/>
              <a:gd name="adj2" fmla="val 97921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矩形"/>
          <p:cNvSpPr/>
          <p:nvPr/>
        </p:nvSpPr>
        <p:spPr>
          <a:xfrm>
            <a:off x="3601832" y="8813800"/>
            <a:ext cx="331994" cy="1270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线条"/>
          <p:cNvSpPr/>
          <p:nvPr/>
        </p:nvSpPr>
        <p:spPr>
          <a:xfrm flipV="1">
            <a:off x="3767828" y="8476852"/>
            <a:ext cx="1" cy="1943895"/>
          </a:xfrm>
          <a:prstGeom prst="line">
            <a:avLst/>
          </a:prstGeom>
          <a:ln w="25400">
            <a:solidFill>
              <a:srgbClr val="FF0C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矩形"/>
          <p:cNvSpPr/>
          <p:nvPr/>
        </p:nvSpPr>
        <p:spPr>
          <a:xfrm>
            <a:off x="1028700" y="2870200"/>
            <a:ext cx="6157119" cy="2863169"/>
          </a:xfrm>
          <a:prstGeom prst="rect">
            <a:avLst/>
          </a:prstGeom>
          <a:solidFill>
            <a:srgbClr val="FFFFFF">
              <a:alpha val="27125"/>
            </a:srgbClr>
          </a:solidFill>
          <a:ln w="50800">
            <a:solidFill>
              <a:srgbClr val="000000">
                <a:alpha val="27125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" name="画布：canvas，画笔：Paint。…"/>
          <p:cNvSpPr txBox="1"/>
          <p:nvPr/>
        </p:nvSpPr>
        <p:spPr>
          <a:xfrm>
            <a:off x="10991850" y="3808515"/>
            <a:ext cx="8013601" cy="560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画布：canvas，画笔：Paint。</a:t>
            </a:r>
          </a:p>
          <a:p>
            <a:pPr algn="l">
              <a:defRPr b="0"/>
            </a:pPr>
            <a:r>
              <a:t>一个蜡烛图：一条垂直方向的横线和一个矩形。</a:t>
            </a:r>
          </a:p>
          <a:p>
            <a:pPr algn="l">
              <a:defRPr b="0"/>
            </a:pPr>
            <a:r>
              <a:t>同时,也可以看到一个单位蜡烛图的五个基本属性：开盘价、收盘价、最高价、最低价、时间戳。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//伪代码</a:t>
            </a:r>
          </a:p>
          <a:p>
            <a:pPr algn="l">
              <a:defRPr b="0"/>
            </a:pPr>
            <a:r>
              <a:t>canvas.drawLine(lX, lY, rX, rY, linePaint);</a:t>
            </a:r>
          </a:p>
          <a:p>
            <a:pPr algn="l">
              <a:defRPr b="0"/>
            </a:pPr>
            <a:r>
              <a:t>canvas.drawRect(lX, lY, rX, rY,, rectPaint);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一组蜡烛图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一组蜡烛图</a:t>
            </a:r>
          </a:p>
        </p:txBody>
      </p:sp>
      <p:sp>
        <p:nvSpPr>
          <p:cNvPr id="17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3" name="关键问题：…"/>
          <p:cNvSpPr txBox="1"/>
          <p:nvPr/>
        </p:nvSpPr>
        <p:spPr>
          <a:xfrm>
            <a:off x="10585450" y="3775749"/>
            <a:ext cx="11633101" cy="3084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关键问题：</a:t>
            </a:r>
          </a:p>
          <a:p>
            <a:pPr marL="396874" indent="-396874" algn="l">
              <a:buSzPct val="125000"/>
              <a:buChar char="*"/>
              <a:defRPr b="0"/>
            </a:pPr>
            <a:r>
              <a:t>如何定位每个单元的x轴和y轴？</a:t>
            </a:r>
          </a:p>
          <a:p>
            <a:pPr marL="396874" indent="-396874" algn="l">
              <a:buSzPct val="125000"/>
              <a:buChar char="*"/>
              <a:defRPr b="0"/>
            </a:pPr>
            <a:r>
              <a:t>maxY、minY的确认、蜡烛间间距</a:t>
            </a:r>
          </a:p>
          <a:p>
            <a:pPr algn="l">
              <a:defRPr b="0"/>
            </a:pPr>
          </a:p>
          <a:p>
            <a:pPr algn="l">
              <a:defRPr b="0"/>
            </a:pPr>
          </a:p>
        </p:txBody>
      </p:sp>
      <p:pic>
        <p:nvPicPr>
          <p:cNvPr id="17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" y="4762500"/>
            <a:ext cx="5334000" cy="312420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175" name="矩形"/>
          <p:cNvSpPr/>
          <p:nvPr/>
        </p:nvSpPr>
        <p:spPr>
          <a:xfrm>
            <a:off x="889000" y="4022383"/>
            <a:ext cx="8074323" cy="5147371"/>
          </a:xfrm>
          <a:prstGeom prst="rect">
            <a:avLst/>
          </a:prstGeom>
          <a:solidFill>
            <a:srgbClr val="FFFFFF">
              <a:alpha val="27815"/>
            </a:srgbClr>
          </a:solidFill>
          <a:ln w="12700">
            <a:solidFill>
              <a:srgbClr val="000000">
                <a:alpha val="27815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perX=xLen/showCounts;…"/>
          <p:cNvSpPr txBox="1"/>
          <p:nvPr/>
        </p:nvSpPr>
        <p:spPr>
          <a:xfrm>
            <a:off x="10261600" y="6534150"/>
            <a:ext cx="8255727" cy="47625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perX=xLen/showCounts;</a:t>
            </a:r>
          </a:p>
          <a:p>
            <a:pPr algn="l">
              <a:defRPr b="0"/>
            </a:pPr>
            <a:r>
              <a:t>perY=yLen/(maxY-minY);</a:t>
            </a:r>
          </a:p>
          <a:p>
            <a:pPr algn="l">
              <a:defRPr b="0"/>
            </a:pPr>
          </a:p>
          <a:p>
            <a:pPr algn="l">
              <a:defRPr b="0"/>
            </a:pPr>
          </a:p>
          <a:p>
            <a:pPr algn="l">
              <a:defRPr b="0"/>
            </a:pPr>
            <a:r>
              <a:t>//伪代码</a:t>
            </a:r>
          </a:p>
          <a:p>
            <a:pPr algn="l">
              <a:defRPr b="0"/>
            </a:pPr>
            <a:r>
              <a:t>for(beiginIndex,endIex:dataList){</a:t>
            </a:r>
          </a:p>
          <a:p>
            <a:pPr lvl="1" algn="l">
              <a:defRPr b="0"/>
            </a:pPr>
            <a:r>
              <a:t>canvas.drawLine(lX, lY, rX, rY, linePaint);</a:t>
            </a:r>
          </a:p>
          <a:p>
            <a:pPr lvl="1" algn="l">
              <a:defRPr b="0"/>
            </a:pPr>
            <a:r>
              <a:t>canvas.drawRect(lX, lY, rX, rY,, rectPaint);</a:t>
            </a:r>
          </a:p>
          <a:p>
            <a:pPr algn="l">
              <a:defRPr b="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背景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背景</a:t>
            </a:r>
          </a:p>
        </p:txBody>
      </p:sp>
      <p:sp>
        <p:nvSpPr>
          <p:cNvPr id="17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0" name="关键问题：…"/>
          <p:cNvSpPr txBox="1"/>
          <p:nvPr/>
        </p:nvSpPr>
        <p:spPr>
          <a:xfrm>
            <a:off x="11207750" y="3947814"/>
            <a:ext cx="11633101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关键问题：</a:t>
            </a:r>
          </a:p>
          <a:p>
            <a:pPr marL="396874" indent="-396874" algn="l">
              <a:buSzPct val="125000"/>
              <a:buChar char="*"/>
              <a:defRPr b="0"/>
            </a:pPr>
            <a:r>
              <a:t>背景线</a:t>
            </a:r>
          </a:p>
          <a:p>
            <a:pPr marL="396874" indent="-396874" algn="l">
              <a:buSzPct val="125000"/>
              <a:buChar char="*"/>
              <a:defRPr b="0"/>
            </a:pPr>
            <a:r>
              <a:t>如何确认时间点</a:t>
            </a:r>
          </a:p>
          <a:p>
            <a:pPr marL="396874" indent="-396874" algn="l">
              <a:buSzPct val="125000"/>
              <a:buChar char="*"/>
              <a:defRPr b="0"/>
            </a:pPr>
            <a:r>
              <a:t>如何标记y轴数据</a:t>
            </a:r>
          </a:p>
        </p:txBody>
      </p:sp>
      <p:sp>
        <p:nvSpPr>
          <p:cNvPr id="181" name="矩形"/>
          <p:cNvSpPr/>
          <p:nvPr/>
        </p:nvSpPr>
        <p:spPr>
          <a:xfrm>
            <a:off x="514399" y="3546084"/>
            <a:ext cx="9082684" cy="6032600"/>
          </a:xfrm>
          <a:prstGeom prst="rect">
            <a:avLst/>
          </a:prstGeom>
          <a:solidFill>
            <a:srgbClr val="FFFFFF">
              <a:alpha val="27815"/>
            </a:srgbClr>
          </a:solidFill>
          <a:ln w="12700">
            <a:solidFill>
              <a:srgbClr val="000000">
                <a:alpha val="27815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0850" y="3930650"/>
            <a:ext cx="5753100" cy="47879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线条"/>
          <p:cNvSpPr/>
          <p:nvPr/>
        </p:nvSpPr>
        <p:spPr>
          <a:xfrm>
            <a:off x="1383509" y="3778150"/>
            <a:ext cx="72174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线条"/>
          <p:cNvSpPr/>
          <p:nvPr/>
        </p:nvSpPr>
        <p:spPr>
          <a:xfrm flipH="1">
            <a:off x="1384299" y="3771899"/>
            <a:ext cx="2" cy="55555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X"/>
          <p:cNvSpPr txBox="1"/>
          <p:nvPr/>
        </p:nvSpPr>
        <p:spPr>
          <a:xfrm>
            <a:off x="8003476" y="3859975"/>
            <a:ext cx="368428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186" name="Y"/>
          <p:cNvSpPr txBox="1"/>
          <p:nvPr/>
        </p:nvSpPr>
        <p:spPr>
          <a:xfrm>
            <a:off x="780986" y="8660575"/>
            <a:ext cx="368428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背景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背景</a:t>
            </a:r>
          </a:p>
        </p:txBody>
      </p:sp>
      <p:sp>
        <p:nvSpPr>
          <p:cNvPr id="18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矩形"/>
          <p:cNvSpPr/>
          <p:nvPr/>
        </p:nvSpPr>
        <p:spPr>
          <a:xfrm>
            <a:off x="1435100" y="2685950"/>
            <a:ext cx="7562156" cy="9041508"/>
          </a:xfrm>
          <a:prstGeom prst="rect">
            <a:avLst/>
          </a:prstGeom>
          <a:solidFill>
            <a:srgbClr val="D5D5D5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矩形"/>
          <p:cNvSpPr/>
          <p:nvPr/>
        </p:nvSpPr>
        <p:spPr>
          <a:xfrm>
            <a:off x="1987847" y="3142952"/>
            <a:ext cx="6456661" cy="7430096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矩形"/>
          <p:cNvSpPr/>
          <p:nvPr/>
        </p:nvSpPr>
        <p:spPr>
          <a:xfrm>
            <a:off x="2355254" y="4252614"/>
            <a:ext cx="5877025" cy="546278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" name="K线"/>
          <p:cNvSpPr txBox="1"/>
          <p:nvPr/>
        </p:nvSpPr>
        <p:spPr>
          <a:xfrm>
            <a:off x="4656709" y="6244883"/>
            <a:ext cx="77038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K线</a:t>
            </a:r>
          </a:p>
        </p:txBody>
      </p:sp>
      <p:sp>
        <p:nvSpPr>
          <p:cNvPr id="194" name="整个画布"/>
          <p:cNvSpPr txBox="1"/>
          <p:nvPr/>
        </p:nvSpPr>
        <p:spPr>
          <a:xfrm>
            <a:off x="4474616" y="10896600"/>
            <a:ext cx="1638301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整个画布</a:t>
            </a:r>
          </a:p>
        </p:txBody>
      </p:sp>
      <p:sp>
        <p:nvSpPr>
          <p:cNvPr id="195" name="背景线、数据标尺等"/>
          <p:cNvSpPr txBox="1"/>
          <p:nvPr/>
        </p:nvSpPr>
        <p:spPr>
          <a:xfrm>
            <a:off x="3444527" y="3243907"/>
            <a:ext cx="3543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背景线、数据标尺等</a:t>
            </a:r>
          </a:p>
        </p:txBody>
      </p:sp>
      <p:sp>
        <p:nvSpPr>
          <p:cNvPr id="196" name="无论是x轴的数据标尺还是y轴的数据标尺，都不是直接从数据中映射过来的，而是根据单元大小和起始数据和技术数据反推算出来的。…"/>
          <p:cNvSpPr txBox="1"/>
          <p:nvPr/>
        </p:nvSpPr>
        <p:spPr>
          <a:xfrm>
            <a:off x="11753850" y="3819397"/>
            <a:ext cx="9707067" cy="6077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无论是x轴的数据标尺还是y轴的数据标尺，都不是直接从数据中映射过来的，而是根据单元大小和起始数据和技术数据反推算出来的。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//伪代码，x轴</a:t>
            </a:r>
          </a:p>
          <a:p>
            <a:pPr algn="l">
              <a:defRPr b="0"/>
            </a:pPr>
            <a:r>
              <a:t>perX=(maxX-minX)/lenX;</a:t>
            </a:r>
          </a:p>
          <a:p>
            <a:pPr algn="l">
              <a:defRPr b="0"/>
            </a:pPr>
            <a:r>
              <a:t>第一个标尺：beginData，</a:t>
            </a:r>
          </a:p>
          <a:p>
            <a:pPr algn="l">
              <a:defRPr b="0"/>
            </a:pPr>
            <a:r>
              <a:t>第i个：beginData+(i-1)*perX。</a:t>
            </a:r>
          </a:p>
          <a:p>
            <a:pPr algn="l">
              <a:defRPr b="0"/>
            </a:pPr>
          </a:p>
          <a:p>
            <a:pPr algn="l">
              <a:defRPr b="0"/>
            </a:pPr>
          </a:p>
          <a:p>
            <a:pPr algn="l">
              <a:defRPr b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滑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滑动</a:t>
            </a:r>
          </a:p>
        </p:txBody>
      </p:sp>
      <p:sp>
        <p:nvSpPr>
          <p:cNvPr id="1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0" name="矩形"/>
          <p:cNvSpPr/>
          <p:nvPr/>
        </p:nvSpPr>
        <p:spPr>
          <a:xfrm>
            <a:off x="1435100" y="2685950"/>
            <a:ext cx="7562156" cy="9041508"/>
          </a:xfrm>
          <a:prstGeom prst="rect">
            <a:avLst/>
          </a:prstGeom>
          <a:solidFill>
            <a:srgbClr val="D5D5D5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矩形"/>
          <p:cNvSpPr/>
          <p:nvPr/>
        </p:nvSpPr>
        <p:spPr>
          <a:xfrm>
            <a:off x="1987847" y="3142952"/>
            <a:ext cx="6456661" cy="7430096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" name="矩形"/>
          <p:cNvSpPr/>
          <p:nvPr/>
        </p:nvSpPr>
        <p:spPr>
          <a:xfrm>
            <a:off x="2355254" y="4252614"/>
            <a:ext cx="5877025" cy="546278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" name="K线"/>
          <p:cNvSpPr txBox="1"/>
          <p:nvPr/>
        </p:nvSpPr>
        <p:spPr>
          <a:xfrm>
            <a:off x="4656709" y="6244883"/>
            <a:ext cx="77038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K线</a:t>
            </a:r>
          </a:p>
        </p:txBody>
      </p:sp>
      <p:sp>
        <p:nvSpPr>
          <p:cNvPr id="204" name="整个画布"/>
          <p:cNvSpPr txBox="1"/>
          <p:nvPr/>
        </p:nvSpPr>
        <p:spPr>
          <a:xfrm>
            <a:off x="4474616" y="10896600"/>
            <a:ext cx="1638301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整个画布</a:t>
            </a:r>
          </a:p>
        </p:txBody>
      </p:sp>
      <p:sp>
        <p:nvSpPr>
          <p:cNvPr id="205" name="背景线、数据标尺等"/>
          <p:cNvSpPr txBox="1"/>
          <p:nvPr/>
        </p:nvSpPr>
        <p:spPr>
          <a:xfrm>
            <a:off x="3444527" y="3243907"/>
            <a:ext cx="3543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背景线、数据标尺等</a:t>
            </a:r>
          </a:p>
        </p:txBody>
      </p:sp>
      <p:sp>
        <p:nvSpPr>
          <p:cNvPr id="206" name="关键点：…"/>
          <p:cNvSpPr txBox="1"/>
          <p:nvPr/>
        </p:nvSpPr>
        <p:spPr>
          <a:xfrm>
            <a:off x="11398250" y="3009899"/>
            <a:ext cx="9707067" cy="505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关键点：</a:t>
            </a:r>
          </a:p>
          <a:p>
            <a:pPr algn="l">
              <a:defRPr b="0"/>
            </a:pPr>
            <a:r>
              <a:t>*   何为滑动？</a:t>
            </a:r>
          </a:p>
          <a:p>
            <a:pPr marL="396874" indent="-396874" algn="l">
              <a:buSzPct val="125000"/>
              <a:buChar char="*"/>
              <a:defRPr b="0"/>
            </a:pPr>
            <a:r>
              <a:t>是滑动数据还是滑动画布？</a:t>
            </a:r>
          </a:p>
          <a:p>
            <a:pPr marL="396874" indent="-396874" algn="l">
              <a:buSzPct val="125000"/>
              <a:buChar char="*"/>
              <a:defRPr b="0"/>
            </a:pPr>
            <a:r>
              <a:t>滑动距离到数据的转换。</a:t>
            </a:r>
          </a:p>
          <a:p>
            <a:pPr marL="396874" indent="-396874" algn="l">
              <a:buSzPct val="125000"/>
              <a:buChar char="*"/>
              <a:defRPr b="0"/>
            </a:pPr>
            <a:r>
              <a:t>滑动后数据的处理。</a:t>
            </a:r>
          </a:p>
          <a:p>
            <a:pPr marL="396874" indent="-396874" algn="l">
              <a:buSzPct val="125000"/>
              <a:buChar char="*"/>
              <a:defRPr b="0"/>
            </a:pPr>
          </a:p>
          <a:p>
            <a:pPr marL="396874" indent="-396874" algn="l">
              <a:buSzPct val="125000"/>
              <a:buChar char="*"/>
              <a:defRPr b="0"/>
            </a:pPr>
          </a:p>
          <a:p>
            <a:pPr algn="l">
              <a:defRPr b="0"/>
            </a:pPr>
          </a:p>
          <a:p>
            <a:pPr algn="l">
              <a:defRPr b="0"/>
            </a:pPr>
          </a:p>
        </p:txBody>
      </p:sp>
      <p:sp>
        <p:nvSpPr>
          <p:cNvPr id="207" name="线条"/>
          <p:cNvSpPr/>
          <p:nvPr/>
        </p:nvSpPr>
        <p:spPr>
          <a:xfrm>
            <a:off x="742850" y="7753895"/>
            <a:ext cx="9101833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" name="矩形"/>
          <p:cNvSpPr/>
          <p:nvPr/>
        </p:nvSpPr>
        <p:spPr>
          <a:xfrm>
            <a:off x="558800" y="1752600"/>
            <a:ext cx="10030520" cy="11274624"/>
          </a:xfrm>
          <a:prstGeom prst="rect">
            <a:avLst/>
          </a:prstGeom>
          <a:solidFill>
            <a:srgbClr val="FFFFFF">
              <a:alpha val="12982"/>
            </a:srgbClr>
          </a:solidFill>
          <a:ln w="12700">
            <a:solidFill>
              <a:srgbClr val="000000">
                <a:alpha val="12982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" name="//伪代码…"/>
          <p:cNvSpPr txBox="1"/>
          <p:nvPr/>
        </p:nvSpPr>
        <p:spPr>
          <a:xfrm>
            <a:off x="11296650" y="6616227"/>
            <a:ext cx="9261079" cy="393496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//伪代码</a:t>
            </a:r>
          </a:p>
          <a:p>
            <a:pPr algn="l">
              <a:defRPr b="0"/>
            </a:pPr>
            <a:r>
              <a:t>moveCount=moveLen/perX;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=&gt; beginIndex=beiginInex-moveCount;</a:t>
            </a:r>
          </a:p>
          <a:p>
            <a:pPr algn="l">
              <a:defRPr b="0"/>
            </a:pPr>
            <a:r>
              <a:t>     endIndex=endIndex-moveCount;</a:t>
            </a:r>
          </a:p>
          <a:p>
            <a:pPr algn="l">
              <a:defRPr b="0"/>
            </a:pPr>
          </a:p>
          <a:p>
            <a:pPr algn="l">
              <a:defRPr b="0"/>
            </a:pPr>
            <a:r>
              <a:t> =&gt; 刷新整个布局逻辑，展示新的k线图。</a:t>
            </a:r>
          </a:p>
        </p:txBody>
      </p:sp>
      <p:sp>
        <p:nvSpPr>
          <p:cNvPr id="210" name="Data"/>
          <p:cNvSpPr txBox="1"/>
          <p:nvPr/>
        </p:nvSpPr>
        <p:spPr>
          <a:xfrm>
            <a:off x="9386518" y="7109687"/>
            <a:ext cx="96812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实时横线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实时横线</a:t>
            </a:r>
          </a:p>
        </p:txBody>
      </p:sp>
      <p:sp>
        <p:nvSpPr>
          <p:cNvPr id="2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4" name="关键问题：…"/>
          <p:cNvSpPr txBox="1"/>
          <p:nvPr/>
        </p:nvSpPr>
        <p:spPr>
          <a:xfrm>
            <a:off x="11207750" y="4709814"/>
            <a:ext cx="116331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关键问题：</a:t>
            </a:r>
          </a:p>
          <a:p>
            <a:pPr algn="l">
              <a:defRPr b="0"/>
            </a:pPr>
            <a:r>
              <a:t>* 注意滑动的时候划出边界</a:t>
            </a:r>
          </a:p>
        </p:txBody>
      </p:sp>
      <p:sp>
        <p:nvSpPr>
          <p:cNvPr id="215" name="矩形"/>
          <p:cNvSpPr/>
          <p:nvPr/>
        </p:nvSpPr>
        <p:spPr>
          <a:xfrm>
            <a:off x="514399" y="3546084"/>
            <a:ext cx="9082684" cy="6032600"/>
          </a:xfrm>
          <a:prstGeom prst="rect">
            <a:avLst/>
          </a:prstGeom>
          <a:solidFill>
            <a:srgbClr val="FFFFFF">
              <a:alpha val="27815"/>
            </a:srgbClr>
          </a:solidFill>
          <a:ln w="12700">
            <a:solidFill>
              <a:srgbClr val="000000">
                <a:alpha val="27815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1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0850" y="3930650"/>
            <a:ext cx="5753100" cy="4787900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线条"/>
          <p:cNvSpPr/>
          <p:nvPr/>
        </p:nvSpPr>
        <p:spPr>
          <a:xfrm>
            <a:off x="1383509" y="3778150"/>
            <a:ext cx="72174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" name="线条"/>
          <p:cNvSpPr/>
          <p:nvPr/>
        </p:nvSpPr>
        <p:spPr>
          <a:xfrm flipH="1">
            <a:off x="1384299" y="3771899"/>
            <a:ext cx="2" cy="55555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" name="X"/>
          <p:cNvSpPr txBox="1"/>
          <p:nvPr/>
        </p:nvSpPr>
        <p:spPr>
          <a:xfrm>
            <a:off x="8003476" y="3859975"/>
            <a:ext cx="368428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220" name="Y"/>
          <p:cNvSpPr txBox="1"/>
          <p:nvPr/>
        </p:nvSpPr>
        <p:spPr>
          <a:xfrm>
            <a:off x="780986" y="8660575"/>
            <a:ext cx="368428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长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长按</a:t>
            </a:r>
          </a:p>
        </p:txBody>
      </p:sp>
      <p:sp>
        <p:nvSpPr>
          <p:cNvPr id="2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4" name="关键问题：…"/>
          <p:cNvSpPr txBox="1"/>
          <p:nvPr/>
        </p:nvSpPr>
        <p:spPr>
          <a:xfrm>
            <a:off x="11207750" y="4176414"/>
            <a:ext cx="11633101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关键问题：</a:t>
            </a:r>
          </a:p>
          <a:p>
            <a:pPr marL="396874" indent="-396874" algn="l">
              <a:buSzPct val="125000"/>
              <a:buChar char="*"/>
              <a:defRPr b="0"/>
            </a:pPr>
            <a:r>
              <a:t>按下的点可能不是要显示的点，而是距离最近的。</a:t>
            </a:r>
          </a:p>
          <a:p>
            <a:pPr marL="396874" indent="-396874" algn="l">
              <a:buSzPct val="125000"/>
              <a:buChar char="*"/>
              <a:defRPr b="0"/>
            </a:pPr>
            <a:r>
              <a:t>数据回调。</a:t>
            </a:r>
          </a:p>
          <a:p>
            <a:pPr marL="396874" indent="-396874" algn="l">
              <a:buSzPct val="125000"/>
              <a:buChar char="*"/>
              <a:defRPr b="0"/>
            </a:pPr>
            <a:r>
              <a:t>十字线绘制、十字线如何消失。</a:t>
            </a:r>
          </a:p>
        </p:txBody>
      </p:sp>
      <p:sp>
        <p:nvSpPr>
          <p:cNvPr id="225" name="矩形"/>
          <p:cNvSpPr/>
          <p:nvPr/>
        </p:nvSpPr>
        <p:spPr>
          <a:xfrm>
            <a:off x="514399" y="3546084"/>
            <a:ext cx="9082684" cy="6032600"/>
          </a:xfrm>
          <a:prstGeom prst="rect">
            <a:avLst/>
          </a:prstGeom>
          <a:solidFill>
            <a:srgbClr val="FFFFFF">
              <a:alpha val="27815"/>
            </a:srgbClr>
          </a:solidFill>
          <a:ln w="12700">
            <a:solidFill>
              <a:srgbClr val="000000">
                <a:alpha val="27815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2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8254" y="3891402"/>
            <a:ext cx="6632938" cy="5341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缩放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缩放</a:t>
            </a:r>
          </a:p>
        </p:txBody>
      </p:sp>
      <p:sp>
        <p:nvSpPr>
          <p:cNvPr id="22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关键问题：…"/>
          <p:cNvSpPr txBox="1"/>
          <p:nvPr/>
        </p:nvSpPr>
        <p:spPr>
          <a:xfrm>
            <a:off x="11207750" y="3909714"/>
            <a:ext cx="11633101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关键问题：</a:t>
            </a:r>
          </a:p>
          <a:p>
            <a:pPr marL="396874" indent="-396874" algn="l">
              <a:buSzPct val="125000"/>
              <a:buChar char="*"/>
              <a:defRPr b="0"/>
            </a:pPr>
            <a:r>
              <a:t>缩放的是什么。</a:t>
            </a:r>
          </a:p>
          <a:p>
            <a:pPr marL="396874" indent="-396874" algn="l">
              <a:buSzPct val="125000"/>
              <a:buChar char="*"/>
              <a:defRPr b="0"/>
            </a:pPr>
            <a:r>
              <a:t>缩放到数据的转换。</a:t>
            </a:r>
          </a:p>
          <a:p>
            <a:pPr marL="396874" indent="-396874" algn="l">
              <a:buSzPct val="125000"/>
              <a:buChar char="*"/>
              <a:defRPr b="0"/>
            </a:pPr>
            <a:r>
              <a:t>和滑动逻辑的统一。</a:t>
            </a:r>
          </a:p>
          <a:p>
            <a:pPr marL="396874" indent="-396874" algn="l">
              <a:buSzPct val="125000"/>
              <a:buChar char="*"/>
              <a:defRPr b="0"/>
            </a:pPr>
            <a:r>
              <a:t>缩放位置的确认（理想情况）。</a:t>
            </a:r>
          </a:p>
        </p:txBody>
      </p:sp>
      <p:sp>
        <p:nvSpPr>
          <p:cNvPr id="231" name="矩形"/>
          <p:cNvSpPr/>
          <p:nvPr/>
        </p:nvSpPr>
        <p:spPr>
          <a:xfrm>
            <a:off x="514399" y="3546084"/>
            <a:ext cx="9082684" cy="6032600"/>
          </a:xfrm>
          <a:prstGeom prst="rect">
            <a:avLst/>
          </a:prstGeom>
          <a:solidFill>
            <a:srgbClr val="FFFFFF">
              <a:alpha val="27815"/>
            </a:srgbClr>
          </a:solidFill>
          <a:ln w="12700">
            <a:solidFill>
              <a:srgbClr val="000000">
                <a:alpha val="27815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" name="矩形"/>
          <p:cNvSpPr/>
          <p:nvPr/>
        </p:nvSpPr>
        <p:spPr>
          <a:xfrm>
            <a:off x="3236366" y="5416649"/>
            <a:ext cx="3638750" cy="67935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" name="矩形"/>
          <p:cNvSpPr/>
          <p:nvPr/>
        </p:nvSpPr>
        <p:spPr>
          <a:xfrm>
            <a:off x="1114276" y="7458124"/>
            <a:ext cx="7393583" cy="679352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4" name="双箭头"/>
          <p:cNvSpPr/>
          <p:nvPr/>
        </p:nvSpPr>
        <p:spPr>
          <a:xfrm>
            <a:off x="3842841" y="8315325"/>
            <a:ext cx="2425800" cy="461059"/>
          </a:xfrm>
          <a:prstGeom prst="leftRightArrow">
            <a:avLst>
              <a:gd name="adj1" fmla="val 32000"/>
              <a:gd name="adj2" fmla="val 121199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5" name="箭头"/>
          <p:cNvSpPr/>
          <p:nvPr/>
        </p:nvSpPr>
        <p:spPr>
          <a:xfrm>
            <a:off x="3429000" y="4644341"/>
            <a:ext cx="1580258" cy="461059"/>
          </a:xfrm>
          <a:prstGeom prst="rightArrow">
            <a:avLst>
              <a:gd name="adj1" fmla="val 32000"/>
              <a:gd name="adj2" fmla="val 17629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" name="箭头"/>
          <p:cNvSpPr/>
          <p:nvPr/>
        </p:nvSpPr>
        <p:spPr>
          <a:xfrm rot="10800000">
            <a:off x="5372100" y="4634852"/>
            <a:ext cx="1270000" cy="480037"/>
          </a:xfrm>
          <a:prstGeom prst="rightArrow">
            <a:avLst>
              <a:gd name="adj1" fmla="val 32000"/>
              <a:gd name="adj2" fmla="val 169321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" name="线条"/>
          <p:cNvSpPr/>
          <p:nvPr/>
        </p:nvSpPr>
        <p:spPr>
          <a:xfrm>
            <a:off x="6978111" y="4992598"/>
            <a:ext cx="667471" cy="56118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8" name="线条"/>
          <p:cNvSpPr/>
          <p:nvPr/>
        </p:nvSpPr>
        <p:spPr>
          <a:xfrm>
            <a:off x="5231434" y="9254692"/>
            <a:ext cx="2293833" cy="15347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" name="Scale factor、slide factor、dblclick factor ect."/>
          <p:cNvSpPr txBox="1"/>
          <p:nvPr/>
        </p:nvSpPr>
        <p:spPr>
          <a:xfrm>
            <a:off x="2125271" y="10952082"/>
            <a:ext cx="8499095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Scale factor、slide factor、dblclick factor ect.</a:t>
            </a:r>
          </a:p>
        </p:txBody>
      </p:sp>
      <p:sp>
        <p:nvSpPr>
          <p:cNvPr id="240" name="//伪代码…"/>
          <p:cNvSpPr txBox="1"/>
          <p:nvPr/>
        </p:nvSpPr>
        <p:spPr>
          <a:xfrm>
            <a:off x="11271250" y="7240994"/>
            <a:ext cx="9396115" cy="413372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//伪代码</a:t>
            </a:r>
          </a:p>
          <a:p>
            <a:pPr algn="l">
              <a:defRPr b="0"/>
            </a:pPr>
            <a:r>
              <a:t>subCount=showCount*factor;//因变大减去的个数</a:t>
            </a:r>
          </a:p>
          <a:p>
            <a:pPr algn="l">
              <a:defRPr b="0"/>
            </a:pPr>
            <a:r>
              <a:t>showCount-=subCount;//新的可见个数变化</a:t>
            </a:r>
          </a:p>
          <a:p>
            <a:pPr algn="l">
              <a:defRPr b="0"/>
            </a:pPr>
            <a:r>
              <a:t>=&gt;beginInex+=(subCount/2);</a:t>
            </a:r>
          </a:p>
          <a:p>
            <a:pPr algn="l">
              <a:defRPr b="0"/>
            </a:pPr>
            <a:r>
              <a:t>endInex-=(subCount/2);</a:t>
            </a:r>
          </a:p>
          <a:p>
            <a:pPr algn="l">
              <a:defRPr b="0"/>
            </a:pPr>
            <a:r>
              <a:t>=&gt;刷新整个布局逻辑，展示新的k线图。</a:t>
            </a:r>
          </a:p>
          <a:p>
            <a:pPr algn="l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加载数据、推送最新数据、加载更多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1205">
              <a:defRPr sz="10192"/>
            </a:lvl1pPr>
          </a:lstStyle>
          <a:p>
            <a:pPr/>
            <a:r>
              <a:t>加载数据、推送最新数据、加载更多</a:t>
            </a:r>
          </a:p>
        </p:txBody>
      </p:sp>
      <p:sp>
        <p:nvSpPr>
          <p:cNvPr id="243" name="加载数据：确认beginIndex、endIndex;计算perX、perY、绘制蜡烛图…"/>
          <p:cNvSpPr txBox="1"/>
          <p:nvPr/>
        </p:nvSpPr>
        <p:spPr>
          <a:xfrm>
            <a:off x="4967882" y="5886449"/>
            <a:ext cx="13074155" cy="499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96874" indent="-396874" algn="l">
              <a:buSzPct val="125000"/>
              <a:buChar char="*"/>
            </a:pPr>
            <a:r>
              <a:t>加载数据：确认beginIndex、endIndex;计算perX、perY、绘制蜡烛图</a:t>
            </a:r>
          </a:p>
          <a:p>
            <a:pPr marL="396874" indent="-396874" algn="l">
              <a:buSzPct val="125000"/>
              <a:buChar char="*"/>
            </a:pPr>
            <a:r>
              <a:t>最新数据：根据时间差和单元时间的差判断更新还是插入</a:t>
            </a:r>
          </a:p>
          <a:p>
            <a:pPr marL="396874" indent="-396874" algn="l">
              <a:buSzPct val="125000"/>
              <a:buChar char="*"/>
            </a:pPr>
            <a:r>
              <a:t>加载更多：加载成功后保持原来位置</a:t>
            </a:r>
          </a:p>
          <a:p>
            <a:pPr marL="396874" indent="-396874" algn="l">
              <a:buSzPct val="125000"/>
              <a:buChar char="*"/>
            </a:pPr>
          </a:p>
          <a:p>
            <a:pPr algn="l"/>
          </a:p>
          <a:p>
            <a:pPr algn="l"/>
          </a:p>
          <a:p>
            <a:pPr algn="l"/>
          </a:p>
          <a:p>
            <a:pPr algn="l"/>
          </a:p>
          <a:p>
            <a:pPr algn="l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Demo"/>
          <p:cNvSpPr txBox="1"/>
          <p:nvPr>
            <p:ph type="title"/>
          </p:nvPr>
        </p:nvSpPr>
        <p:spPr>
          <a:xfrm>
            <a:off x="11684000" y="1269652"/>
            <a:ext cx="9700717" cy="3582096"/>
          </a:xfrm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123" name="一个demo版的APP，今天所分享的一些原理性的知识点，都会在这个demo中通过具体应用进行展示。项目地址：https://github.com/scsfwgy/FinancialCustomerView"/>
          <p:cNvSpPr txBox="1"/>
          <p:nvPr>
            <p:ph type="body" sz="quarter" idx="1"/>
          </p:nvPr>
        </p:nvSpPr>
        <p:spPr>
          <a:xfrm>
            <a:off x="12369800" y="6153150"/>
            <a:ext cx="10223500" cy="5727700"/>
          </a:xfrm>
          <a:prstGeom prst="rect">
            <a:avLst/>
          </a:prstGeom>
        </p:spPr>
        <p:txBody>
          <a:bodyPr/>
          <a:lstStyle/>
          <a:p>
            <a:pPr algn="l"/>
            <a:r>
              <a:t>一个demo版的APP，今天所分享的一些原理性的知识点，都会在这个demo中通过具体应用进行展示。项目地址：</a:t>
            </a:r>
            <a:r>
              <a:rPr sz="4200"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https://github.com/scsfwgy/FinancialCustomerView</a:t>
            </a:r>
          </a:p>
        </p:txBody>
      </p:sp>
      <p:sp>
        <p:nvSpPr>
          <p:cNvPr id="124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4766" y="3878883"/>
            <a:ext cx="8220301" cy="82616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分时图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分时图</a:t>
            </a:r>
          </a:p>
        </p:txBody>
      </p:sp>
      <p:pic>
        <p:nvPicPr>
          <p:cNvPr id="24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6229" y="3210652"/>
            <a:ext cx="11931542" cy="77408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主图指标和副图指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主图指标和副图指标</a:t>
            </a:r>
          </a:p>
        </p:txBody>
      </p:sp>
      <p:sp>
        <p:nvSpPr>
          <p:cNvPr id="249" name="主图指标：MA、BOLL…"/>
          <p:cNvSpPr txBox="1"/>
          <p:nvPr/>
        </p:nvSpPr>
        <p:spPr>
          <a:xfrm>
            <a:off x="6350694" y="4778496"/>
            <a:ext cx="15949812" cy="334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96874" indent="-396874" algn="l">
              <a:buSzPct val="125000"/>
              <a:buChar char="*"/>
            </a:pPr>
            <a:r>
              <a:t>主图指标：MA、BOLL</a:t>
            </a:r>
          </a:p>
          <a:p>
            <a:pPr marL="396874" indent="-396874" algn="l">
              <a:buSzPct val="125000"/>
              <a:buChar char="*"/>
            </a:pPr>
            <a:r>
              <a:t>副图指标：MACD、RSI、KDJ</a:t>
            </a:r>
          </a:p>
          <a:p>
            <a:pPr marL="396874" indent="-396874" algn="l">
              <a:buSzPct val="125000"/>
              <a:buChar char="*"/>
            </a:pPr>
            <a:r>
              <a:t>主图指标导致的边界问题</a:t>
            </a:r>
          </a:p>
          <a:p>
            <a:pPr marL="396874" indent="-396874" algn="l">
              <a:buSzPct val="125000"/>
              <a:buChar char="*"/>
            </a:pPr>
            <a:r>
              <a:t>主图指标算法导致的“绘制不全”</a:t>
            </a:r>
          </a:p>
          <a:p>
            <a:pPr marL="396874" indent="-396874" algn="l">
              <a:buSzPct val="125000"/>
              <a:buChar char="*"/>
            </a:pPr>
            <a:r>
              <a:t>MACD算法导致的副图柱状图“变形”</a:t>
            </a:r>
          </a:p>
          <a:p>
            <a:pPr marL="396874" indent="-396874" algn="l">
              <a:buSzPct val="125000"/>
              <a:buChar char="*"/>
            </a:pPr>
            <a:r>
              <a:t>一份指标算法文档和整理的指标算法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主图和副图的数据交互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主图和副图的数据交互</a:t>
            </a:r>
          </a:p>
        </p:txBody>
      </p:sp>
      <p:sp>
        <p:nvSpPr>
          <p:cNvPr id="25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3" name="关键问题：…"/>
          <p:cNvSpPr txBox="1"/>
          <p:nvPr/>
        </p:nvSpPr>
        <p:spPr>
          <a:xfrm>
            <a:off x="9950450" y="3320033"/>
            <a:ext cx="11633101" cy="252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关键问题：</a:t>
            </a:r>
          </a:p>
          <a:p>
            <a:pPr marL="396874" indent="-396874" algn="l">
              <a:buSzPct val="125000"/>
              <a:buChar char="*"/>
              <a:defRPr b="0"/>
            </a:pPr>
            <a:r>
              <a:t>如何避免写重复的定位、长按、滑动操作。</a:t>
            </a:r>
          </a:p>
          <a:p>
            <a:pPr algn="l">
              <a:defRPr b="0"/>
            </a:pPr>
          </a:p>
          <a:p>
            <a:pPr algn="l">
              <a:defRPr b="0"/>
            </a:pPr>
          </a:p>
        </p:txBody>
      </p:sp>
      <p:sp>
        <p:nvSpPr>
          <p:cNvPr id="254" name="矩形"/>
          <p:cNvSpPr/>
          <p:nvPr/>
        </p:nvSpPr>
        <p:spPr>
          <a:xfrm>
            <a:off x="736600" y="2743200"/>
            <a:ext cx="8013601" cy="8483600"/>
          </a:xfrm>
          <a:prstGeom prst="rect">
            <a:avLst/>
          </a:prstGeom>
          <a:solidFill>
            <a:srgbClr val="FFFFFF">
              <a:alpha val="27815"/>
            </a:srgbClr>
          </a:solidFill>
          <a:ln w="12700">
            <a:solidFill>
              <a:srgbClr val="000000">
                <a:alpha val="27815"/>
              </a:srgb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" name="//伪代码…"/>
          <p:cNvSpPr txBox="1"/>
          <p:nvPr/>
        </p:nvSpPr>
        <p:spPr>
          <a:xfrm>
            <a:off x="9931400" y="6102349"/>
            <a:ext cx="8255727" cy="33909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//伪代码</a:t>
            </a:r>
          </a:p>
          <a:p>
            <a:pPr algn="l">
              <a:defRPr b="0"/>
            </a:pPr>
            <a:r>
              <a:t>void touchCallBack(){</a:t>
            </a:r>
          </a:p>
          <a:p>
            <a:pPr lvl="1" algn="l">
              <a:defRPr b="0"/>
            </a:pPr>
            <a:r>
              <a:t>minorViewListener.touch(touchIndex,touchMode);</a:t>
            </a:r>
          </a:p>
          <a:p>
            <a:pPr algn="l">
              <a:defRPr b="0"/>
            </a:pPr>
            <a:r>
              <a:t>}</a:t>
            </a:r>
          </a:p>
          <a:p>
            <a:pPr algn="l">
              <a:defRPr b="0"/>
            </a:pPr>
          </a:p>
        </p:txBody>
      </p:sp>
      <p:pic>
        <p:nvPicPr>
          <p:cNvPr id="25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3850" y="3898900"/>
            <a:ext cx="5499101" cy="6172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组件的设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组件的设计</a:t>
            </a:r>
          </a:p>
        </p:txBody>
      </p:sp>
      <p:sp>
        <p:nvSpPr>
          <p:cNvPr id="25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0" name="背景处理…"/>
          <p:cNvSpPr txBox="1"/>
          <p:nvPr/>
        </p:nvSpPr>
        <p:spPr>
          <a:xfrm>
            <a:off x="6848871" y="4281548"/>
            <a:ext cx="10178258" cy="3324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96874" indent="-396874" algn="l">
              <a:buSzPct val="125000"/>
              <a:buChar char="*"/>
            </a:pPr>
            <a:r>
              <a:t>背景处理</a:t>
            </a:r>
          </a:p>
          <a:p>
            <a:pPr marL="396874" indent="-396874" algn="l">
              <a:buSzPct val="125000"/>
              <a:buChar char="*"/>
            </a:pPr>
            <a:r>
              <a:t>定位(蜡烛图、分时图、实时横线、副图指标定位)</a:t>
            </a:r>
          </a:p>
          <a:p>
            <a:pPr marL="396874" indent="-396874" algn="l">
              <a:buSzPct val="125000"/>
              <a:buChar char="*"/>
            </a:pPr>
            <a:r>
              <a:t>事件响应（长按、滑动、缩放）</a:t>
            </a:r>
          </a:p>
          <a:p>
            <a:pPr marL="396874" indent="-396874" algn="l">
              <a:buSzPct val="125000"/>
              <a:buChar char="*"/>
            </a:pPr>
            <a:r>
              <a:t>模块：主图、副图</a:t>
            </a:r>
          </a:p>
          <a:p>
            <a:pPr marL="396874" indent="-396874" algn="l">
              <a:buSzPct val="125000"/>
              <a:buChar char="*"/>
            </a:pPr>
            <a:r>
              <a:t>指标:ma、boll、macd ect.</a:t>
            </a:r>
          </a:p>
          <a:p>
            <a:pPr marL="396874" indent="-396874" algn="l">
              <a:buSzPct val="125000"/>
              <a:buChar char="*"/>
            </a:pPr>
            <a:r>
              <a:t>数据加载（加载、推送最新数据、加载历史数据）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组件的设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组件的设计</a:t>
            </a:r>
          </a:p>
        </p:txBody>
      </p:sp>
      <p:sp>
        <p:nvSpPr>
          <p:cNvPr id="26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4" name="矩形"/>
          <p:cNvSpPr/>
          <p:nvPr/>
        </p:nvSpPr>
        <p:spPr>
          <a:xfrm>
            <a:off x="2963664" y="2372915"/>
            <a:ext cx="19984840" cy="99929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" name="矩形"/>
          <p:cNvSpPr/>
          <p:nvPr/>
        </p:nvSpPr>
        <p:spPr>
          <a:xfrm>
            <a:off x="3152378" y="2768600"/>
            <a:ext cx="18484851" cy="696019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" name="矩形"/>
          <p:cNvSpPr/>
          <p:nvPr/>
        </p:nvSpPr>
        <p:spPr>
          <a:xfrm>
            <a:off x="3105844" y="10363200"/>
            <a:ext cx="18484851" cy="174684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" name="矩形"/>
          <p:cNvSpPr/>
          <p:nvPr/>
        </p:nvSpPr>
        <p:spPr>
          <a:xfrm>
            <a:off x="21645264" y="2768600"/>
            <a:ext cx="1091606" cy="6960196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8" name="矩形"/>
          <p:cNvSpPr/>
          <p:nvPr/>
        </p:nvSpPr>
        <p:spPr>
          <a:xfrm>
            <a:off x="21594464" y="10363200"/>
            <a:ext cx="1091606" cy="1746846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9" name="矩形"/>
          <p:cNvSpPr/>
          <p:nvPr/>
        </p:nvSpPr>
        <p:spPr>
          <a:xfrm>
            <a:off x="3166268" y="9754195"/>
            <a:ext cx="18457070" cy="380405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" name="矩形"/>
          <p:cNvSpPr/>
          <p:nvPr/>
        </p:nvSpPr>
        <p:spPr>
          <a:xfrm>
            <a:off x="3162300" y="3276600"/>
            <a:ext cx="17447320" cy="597039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1" name="矩形"/>
          <p:cNvSpPr/>
          <p:nvPr/>
        </p:nvSpPr>
        <p:spPr>
          <a:xfrm>
            <a:off x="3136900" y="10601622"/>
            <a:ext cx="17447320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组件的设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组件的设计</a:t>
            </a:r>
          </a:p>
        </p:txBody>
      </p:sp>
      <p:sp>
        <p:nvSpPr>
          <p:cNvPr id="2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5" name="组件设计的几个糟糕的点"/>
          <p:cNvSpPr txBox="1"/>
          <p:nvPr/>
        </p:nvSpPr>
        <p:spPr>
          <a:xfrm>
            <a:off x="4002980" y="3238499"/>
            <a:ext cx="675015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900"/>
            </a:lvl1pPr>
          </a:lstStyle>
          <a:p>
            <a:pPr/>
            <a:r>
              <a:t>组件设计的几个糟糕的点</a:t>
            </a:r>
          </a:p>
        </p:txBody>
      </p:sp>
      <p:sp>
        <p:nvSpPr>
          <p:cNvPr id="276" name="性能差：View任何的变化（滑动、缩放、加载数据等）都会导致重新遍历绘制。…"/>
          <p:cNvSpPr txBox="1"/>
          <p:nvPr/>
        </p:nvSpPr>
        <p:spPr>
          <a:xfrm>
            <a:off x="4435226" y="4318824"/>
            <a:ext cx="15107148" cy="27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55625" indent="-555625" algn="l">
              <a:buSzPct val="100000"/>
              <a:buAutoNum type="arabicPeriod" startAt="1"/>
            </a:pPr>
            <a:r>
              <a:t>性能差：View任何的变化（滑动、缩放、加载数据等）都会导致重新遍历绘制。</a:t>
            </a:r>
          </a:p>
          <a:p>
            <a:pPr marL="555625" indent="-555625" algn="l">
              <a:buSzPct val="100000"/>
              <a:buAutoNum type="arabicPeriod" startAt="1"/>
            </a:pPr>
            <a:r>
              <a:t>扩展性差：主图指标、副图指标甚至一个小功能想要添加并不能灵活添加，需要修改源码，可能导致其它问题。</a:t>
            </a:r>
          </a:p>
          <a:p>
            <a:pPr marL="555625" indent="-555625" algn="l">
              <a:buSzPct val="100000"/>
              <a:buAutoNum type="arabicPeriod" startAt="1"/>
            </a:pPr>
            <a:r>
              <a:t>对开发者不友好：属性繁多，没有进行友好的组织，修改一些属性可能造成不可预料的错误。</a:t>
            </a:r>
          </a:p>
        </p:txBody>
      </p:sp>
      <p:sp>
        <p:nvSpPr>
          <p:cNvPr id="277" name="如何解决？"/>
          <p:cNvSpPr txBox="1"/>
          <p:nvPr/>
        </p:nvSpPr>
        <p:spPr>
          <a:xfrm>
            <a:off x="4002980" y="7404099"/>
            <a:ext cx="675015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900"/>
            </a:lvl1pPr>
          </a:lstStyle>
          <a:p>
            <a:pPr/>
            <a:r>
              <a:t>如何解决？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真正的难点在哪"/>
          <p:cNvSpPr txBox="1"/>
          <p:nvPr>
            <p:ph type="title"/>
          </p:nvPr>
        </p:nvSpPr>
        <p:spPr>
          <a:xfrm>
            <a:off x="1689100" y="5384800"/>
            <a:ext cx="21005800" cy="2286000"/>
          </a:xfrm>
          <a:prstGeom prst="rect">
            <a:avLst/>
          </a:prstGeom>
        </p:spPr>
        <p:txBody>
          <a:bodyPr/>
          <a:lstStyle/>
          <a:p>
            <a:pPr/>
            <a:r>
              <a:t>真正的难点在哪</a:t>
            </a:r>
          </a:p>
        </p:txBody>
      </p:sp>
      <p:sp>
        <p:nvSpPr>
          <p:cNvPr id="28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答疑"/>
          <p:cNvSpPr txBox="1"/>
          <p:nvPr>
            <p:ph type="title"/>
          </p:nvPr>
        </p:nvSpPr>
        <p:spPr>
          <a:xfrm>
            <a:off x="1460500" y="4572000"/>
            <a:ext cx="21005800" cy="2286000"/>
          </a:xfrm>
          <a:prstGeom prst="rect">
            <a:avLst/>
          </a:prstGeom>
        </p:spPr>
        <p:txBody>
          <a:bodyPr/>
          <a:lstStyle/>
          <a:p>
            <a:pPr/>
            <a:r>
              <a:t>答疑</a:t>
            </a:r>
          </a:p>
        </p:txBody>
      </p:sp>
      <p:sp>
        <p:nvSpPr>
          <p:cNvPr id="28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hank you"/>
          <p:cNvSpPr txBox="1"/>
          <p:nvPr>
            <p:ph type="title"/>
          </p:nvPr>
        </p:nvSpPr>
        <p:spPr>
          <a:xfrm>
            <a:off x="1460500" y="4800600"/>
            <a:ext cx="21005800" cy="2286000"/>
          </a:xfrm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  <p:sp>
        <p:nvSpPr>
          <p:cNvPr id="2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一款金融交易类软件的核心是什么？"/>
          <p:cNvSpPr txBox="1"/>
          <p:nvPr>
            <p:ph type="body" idx="14"/>
          </p:nvPr>
        </p:nvSpPr>
        <p:spPr>
          <a:xfrm>
            <a:off x="2387600" y="5841999"/>
            <a:ext cx="19697700" cy="1295401"/>
          </a:xfrm>
          <a:prstGeom prst="rect">
            <a:avLst/>
          </a:prstGeom>
        </p:spPr>
        <p:txBody>
          <a:bodyPr/>
          <a:lstStyle>
            <a:lvl1pPr>
              <a:defRPr b="1" sz="67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一款金融交易类软件的核心是什么？</a:t>
            </a:r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3" name="图像"/>
          <p:cNvGrpSpPr/>
          <p:nvPr/>
        </p:nvGrpSpPr>
        <p:grpSpPr>
          <a:xfrm>
            <a:off x="4356340" y="601657"/>
            <a:ext cx="15671320" cy="11952488"/>
            <a:chOff x="0" y="0"/>
            <a:chExt cx="15671319" cy="11952486"/>
          </a:xfrm>
        </p:grpSpPr>
        <p:pic>
          <p:nvPicPr>
            <p:cNvPr id="132" name="图像" descr="图像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15417320" cy="1162228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31" name="图像" descr="图像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5671320" cy="1195248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8" name="图像"/>
          <p:cNvGrpSpPr/>
          <p:nvPr/>
        </p:nvGrpSpPr>
        <p:grpSpPr>
          <a:xfrm>
            <a:off x="1376276" y="2956387"/>
            <a:ext cx="21021848" cy="6688112"/>
            <a:chOff x="0" y="0"/>
            <a:chExt cx="21021847" cy="6688111"/>
          </a:xfrm>
        </p:grpSpPr>
        <p:pic>
          <p:nvPicPr>
            <p:cNvPr id="137" name="图像" descr="图像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20767848" cy="635791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36" name="图像" descr="图像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1021848" cy="668811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5123" y="1413205"/>
            <a:ext cx="14618307" cy="9936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4" name="主要内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主要内容</a:t>
            </a:r>
          </a:p>
        </p:txBody>
      </p:sp>
      <p:sp>
        <p:nvSpPr>
          <p:cNvPr id="145" name="构建K线图各种细节…"/>
          <p:cNvSpPr txBox="1"/>
          <p:nvPr>
            <p:ph type="body" idx="1"/>
          </p:nvPr>
        </p:nvSpPr>
        <p:spPr>
          <a:xfrm>
            <a:off x="1943100" y="2540000"/>
            <a:ext cx="21005800" cy="9296400"/>
          </a:xfrm>
          <a:prstGeom prst="rect">
            <a:avLst/>
          </a:prstGeom>
          <a:effectLst>
            <a:reflection blurRad="0" stA="33561" stPos="0" endA="0" endPos="40000" dist="0" dir="5400000" fadeDir="5400000" sx="100000" sy="-100000" kx="0" ky="0" algn="bl" rotWithShape="0"/>
          </a:effectLst>
        </p:spPr>
        <p:txBody>
          <a:bodyPr/>
          <a:lstStyle/>
          <a:p>
            <a:pPr>
              <a:defRPr b="1"/>
            </a:pPr>
            <a:r>
              <a:t>构建K线图各种细节</a:t>
            </a:r>
          </a:p>
          <a:p>
            <a:pPr>
              <a:defRPr b="1"/>
            </a:pPr>
            <a:r>
              <a:t>组件的设计</a:t>
            </a:r>
          </a:p>
          <a:p>
            <a:pPr>
              <a:defRPr b="1"/>
            </a:pPr>
            <a:r>
              <a:t>真正的难点在哪？</a:t>
            </a:r>
          </a:p>
          <a:p>
            <a:pPr>
              <a:defRPr b="1"/>
            </a:pPr>
            <a:r>
              <a:t>答疑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目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目标</a:t>
            </a:r>
          </a:p>
        </p:txBody>
      </p:sp>
      <p:sp>
        <p:nvSpPr>
          <p:cNvPr id="148" name="非技术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199" indent="-317499" defTabSz="457200">
              <a:spcBef>
                <a:spcPts val="0"/>
              </a:spcBef>
              <a:buClr>
                <a:srgbClr val="333333"/>
              </a:buClr>
              <a:buFont typeface="Helvetica Neue"/>
              <a:defRPr sz="4700">
                <a:solidFill>
                  <a:srgbClr val="333333"/>
                </a:solidFill>
              </a:defRPr>
            </a:pPr>
            <a:r>
              <a:t>非技术</a:t>
            </a:r>
          </a:p>
          <a:p>
            <a:pPr lvl="1" marL="914400" indent="-317500" defTabSz="457200">
              <a:spcBef>
                <a:spcPts val="0"/>
              </a:spcBef>
              <a:buClr>
                <a:srgbClr val="333333"/>
              </a:buClr>
              <a:buFont typeface="Helvetica Neue"/>
              <a:buChar char="◦"/>
              <a:defRPr sz="4700">
                <a:solidFill>
                  <a:srgbClr val="333333"/>
                </a:solidFill>
              </a:defRPr>
            </a:pPr>
            <a:r>
              <a:t>大致了解程序的绘图原理</a:t>
            </a:r>
          </a:p>
          <a:p>
            <a:pPr lvl="1" marL="914400" indent="-317500" defTabSz="457200">
              <a:spcBef>
                <a:spcPts val="0"/>
              </a:spcBef>
              <a:buClr>
                <a:srgbClr val="333333"/>
              </a:buClr>
              <a:buFont typeface="Helvetica Neue"/>
              <a:buChar char="◦"/>
              <a:defRPr sz="4700">
                <a:solidFill>
                  <a:srgbClr val="333333"/>
                </a:solidFill>
              </a:defRPr>
            </a:pPr>
            <a:r>
              <a:t>从微观角度大致了解K线图结构</a:t>
            </a:r>
          </a:p>
          <a:p>
            <a:pPr marL="457199" indent="-317499" defTabSz="457200">
              <a:spcBef>
                <a:spcPts val="0"/>
              </a:spcBef>
              <a:buClr>
                <a:srgbClr val="333333"/>
              </a:buClr>
              <a:buFont typeface="Helvetica Neue"/>
              <a:defRPr sz="4700">
                <a:solidFill>
                  <a:srgbClr val="333333"/>
                </a:solidFill>
              </a:defRPr>
            </a:pPr>
            <a:r>
              <a:t>技术</a:t>
            </a:r>
          </a:p>
          <a:p>
            <a:pPr lvl="1" marL="914400" indent="-317500" defTabSz="457200">
              <a:spcBef>
                <a:spcPts val="0"/>
              </a:spcBef>
              <a:buClr>
                <a:srgbClr val="333333"/>
              </a:buClr>
              <a:buFont typeface="Helvetica Neue"/>
              <a:buChar char="◦"/>
              <a:defRPr sz="4700">
                <a:solidFill>
                  <a:srgbClr val="333333"/>
                </a:solidFill>
              </a:defRPr>
            </a:pPr>
            <a:r>
              <a:t>了解如何绘制K线图</a:t>
            </a:r>
          </a:p>
          <a:p>
            <a:pPr lvl="1" marL="914400" indent="-317500" defTabSz="457200">
              <a:spcBef>
                <a:spcPts val="0"/>
              </a:spcBef>
              <a:buClr>
                <a:srgbClr val="333333"/>
              </a:buClr>
              <a:buFont typeface="Helvetica Neue"/>
              <a:buChar char="◦"/>
              <a:defRPr sz="4700">
                <a:solidFill>
                  <a:srgbClr val="333333"/>
                </a:solidFill>
              </a:defRPr>
            </a:pPr>
            <a:r>
              <a:t>了解原理和关键点</a:t>
            </a:r>
          </a:p>
          <a:p>
            <a:pPr lvl="1" marL="914400" indent="-317500" defTabSz="457200">
              <a:spcBef>
                <a:spcPts val="0"/>
              </a:spcBef>
              <a:buClr>
                <a:srgbClr val="333333"/>
              </a:buClr>
              <a:buFont typeface="Helvetica Neue"/>
              <a:buChar char="◦"/>
              <a:defRPr sz="4700">
                <a:solidFill>
                  <a:srgbClr val="333333"/>
                </a:solidFill>
              </a:defRPr>
            </a:pPr>
            <a:r>
              <a:t>可以在各种平台绘制K线图</a:t>
            </a:r>
          </a:p>
        </p:txBody>
      </p:sp>
      <p:sp>
        <p:nvSpPr>
          <p:cNvPr id="149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构建K线图各种细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构建K线图各种细节</a:t>
            </a:r>
          </a:p>
        </p:txBody>
      </p:sp>
      <p:sp>
        <p:nvSpPr>
          <p:cNvPr id="152" name="基本结构…"/>
          <p:cNvSpPr txBox="1"/>
          <p:nvPr>
            <p:ph type="body" idx="1"/>
          </p:nvPr>
        </p:nvSpPr>
        <p:spPr>
          <a:xfrm>
            <a:off x="1993900" y="2561728"/>
            <a:ext cx="21005800" cy="9274672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spcBef>
                <a:spcPts val="0"/>
              </a:spcBef>
              <a:buClr>
                <a:srgbClr val="333333"/>
              </a:buClr>
              <a:buFont typeface="Helvetica Neue"/>
              <a:defRPr sz="3900">
                <a:solidFill>
                  <a:srgbClr val="333333"/>
                </a:solidFill>
              </a:defRPr>
            </a:pPr>
            <a:r>
              <a:t>基本结构</a:t>
            </a:r>
          </a:p>
          <a:p>
            <a:pPr marL="457200" indent="-317500" defTabSz="457200">
              <a:spcBef>
                <a:spcPts val="0"/>
              </a:spcBef>
              <a:buClr>
                <a:srgbClr val="333333"/>
              </a:buClr>
              <a:buFont typeface="Helvetica Neue"/>
              <a:defRPr sz="3900">
                <a:solidFill>
                  <a:srgbClr val="333333"/>
                </a:solidFill>
              </a:defRPr>
            </a:pPr>
            <a:r>
              <a:t>一个单位蜡烛图</a:t>
            </a:r>
          </a:p>
          <a:p>
            <a:pPr marL="457200" indent="-317500" defTabSz="457200">
              <a:spcBef>
                <a:spcPts val="0"/>
              </a:spcBef>
              <a:buClr>
                <a:srgbClr val="333333"/>
              </a:buClr>
              <a:buFont typeface="Helvetica Neue"/>
              <a:defRPr sz="3900">
                <a:solidFill>
                  <a:srgbClr val="333333"/>
                </a:solidFill>
              </a:defRPr>
            </a:pPr>
            <a:r>
              <a:t>一组蜡烛图</a:t>
            </a:r>
          </a:p>
          <a:p>
            <a:pPr marL="457200" indent="-317500" defTabSz="457200">
              <a:spcBef>
                <a:spcPts val="0"/>
              </a:spcBef>
              <a:buClr>
                <a:srgbClr val="333333"/>
              </a:buClr>
              <a:buFont typeface="Helvetica Neue"/>
              <a:defRPr sz="3900">
                <a:solidFill>
                  <a:srgbClr val="333333"/>
                </a:solidFill>
              </a:defRPr>
            </a:pPr>
            <a:r>
              <a:t>背景</a:t>
            </a:r>
          </a:p>
          <a:p>
            <a:pPr marL="457200" indent="-317500" defTabSz="457200">
              <a:spcBef>
                <a:spcPts val="0"/>
              </a:spcBef>
              <a:buClr>
                <a:srgbClr val="333333"/>
              </a:buClr>
              <a:buFont typeface="Helvetica Neue"/>
              <a:defRPr sz="3900">
                <a:solidFill>
                  <a:srgbClr val="333333"/>
                </a:solidFill>
              </a:defRPr>
            </a:pPr>
            <a:r>
              <a:t>滑动</a:t>
            </a:r>
          </a:p>
          <a:p>
            <a:pPr marL="457200" indent="-317500" defTabSz="457200">
              <a:spcBef>
                <a:spcPts val="0"/>
              </a:spcBef>
              <a:buClr>
                <a:srgbClr val="333333"/>
              </a:buClr>
              <a:buFont typeface="Helvetica Neue"/>
              <a:defRPr sz="3900">
                <a:solidFill>
                  <a:srgbClr val="333333"/>
                </a:solidFill>
              </a:defRPr>
            </a:pPr>
            <a:r>
              <a:t>实时横线</a:t>
            </a:r>
          </a:p>
          <a:p>
            <a:pPr marL="457200" indent="-317500" defTabSz="457200">
              <a:spcBef>
                <a:spcPts val="0"/>
              </a:spcBef>
              <a:buClr>
                <a:srgbClr val="333333"/>
              </a:buClr>
              <a:buFont typeface="Helvetica Neue"/>
              <a:defRPr sz="3900">
                <a:solidFill>
                  <a:srgbClr val="333333"/>
                </a:solidFill>
              </a:defRPr>
            </a:pPr>
            <a:r>
              <a:t>长按</a:t>
            </a:r>
          </a:p>
          <a:p>
            <a:pPr marL="457200" indent="-317500" defTabSz="457200">
              <a:spcBef>
                <a:spcPts val="0"/>
              </a:spcBef>
              <a:buClr>
                <a:srgbClr val="333333"/>
              </a:buClr>
              <a:buFont typeface="Helvetica Neue"/>
              <a:defRPr sz="3900">
                <a:solidFill>
                  <a:srgbClr val="333333"/>
                </a:solidFill>
              </a:defRPr>
            </a:pPr>
            <a:r>
              <a:t>缩放</a:t>
            </a:r>
          </a:p>
          <a:p>
            <a:pPr marL="457200" indent="-317500" defTabSz="457200">
              <a:spcBef>
                <a:spcPts val="0"/>
              </a:spcBef>
              <a:buClr>
                <a:srgbClr val="333333"/>
              </a:buClr>
              <a:buFont typeface="Helvetica Neue"/>
              <a:defRPr sz="3900">
                <a:solidFill>
                  <a:srgbClr val="333333"/>
                </a:solidFill>
              </a:defRPr>
            </a:pPr>
            <a:r>
              <a:t>加载数据、推送最新数据、加载更多</a:t>
            </a:r>
          </a:p>
          <a:p>
            <a:pPr marL="457200" indent="-317500" defTabSz="457200">
              <a:spcBef>
                <a:spcPts val="0"/>
              </a:spcBef>
              <a:buClr>
                <a:srgbClr val="333333"/>
              </a:buClr>
              <a:buFont typeface="Helvetica Neue"/>
              <a:defRPr sz="3900">
                <a:solidFill>
                  <a:srgbClr val="333333"/>
                </a:solidFill>
              </a:defRPr>
            </a:pPr>
            <a:r>
              <a:t>分时图</a:t>
            </a:r>
          </a:p>
          <a:p>
            <a:pPr marL="457200" indent="-317500" defTabSz="457200">
              <a:spcBef>
                <a:spcPts val="0"/>
              </a:spcBef>
              <a:buClr>
                <a:srgbClr val="333333"/>
              </a:buClr>
              <a:buFont typeface="Helvetica Neue"/>
              <a:defRPr sz="3900">
                <a:solidFill>
                  <a:srgbClr val="333333"/>
                </a:solidFill>
              </a:defRPr>
            </a:pPr>
            <a:r>
              <a:t>主图指标和副图指标</a:t>
            </a:r>
          </a:p>
          <a:p>
            <a:pPr marL="457200" indent="-317500" defTabSz="457200">
              <a:spcBef>
                <a:spcPts val="0"/>
              </a:spcBef>
              <a:buClr>
                <a:srgbClr val="333333"/>
              </a:buClr>
              <a:buFont typeface="Helvetica Neue"/>
              <a:defRPr sz="3900">
                <a:solidFill>
                  <a:srgbClr val="333333"/>
                </a:solidFill>
              </a:defRPr>
            </a:pPr>
            <a:r>
              <a:t>主图和副图的数据交互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600">
                <a:solidFill>
                  <a:srgbClr val="333333"/>
                </a:solidFill>
              </a:defRPr>
            </a:pPr>
          </a:p>
        </p:txBody>
      </p:sp>
      <p:sp>
        <p:nvSpPr>
          <p:cNvPr id="153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