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  <p:sldMasterId id="2147483859" r:id="rId2"/>
  </p:sldMasterIdLst>
  <p:sldIdLst>
    <p:sldId id="261" r:id="rId3"/>
    <p:sldId id="262" r:id="rId4"/>
    <p:sldId id="265" r:id="rId5"/>
    <p:sldId id="267" r:id="rId6"/>
    <p:sldId id="269" r:id="rId7"/>
    <p:sldId id="27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54613"/>
          </a:xfrm>
          <a:prstGeom prst="rect">
            <a:avLst/>
          </a:prstGeom>
        </p:spPr>
      </p:pic>
      <p:sp>
        <p:nvSpPr>
          <p:cNvPr id="31" name="Title 13"/>
          <p:cNvSpPr>
            <a:spLocks noGrp="1"/>
          </p:cNvSpPr>
          <p:nvPr userDrawn="1">
            <p:ph type="title" hasCustomPrompt="1"/>
          </p:nvPr>
        </p:nvSpPr>
        <p:spPr>
          <a:xfrm>
            <a:off x="6914028" y="3105672"/>
            <a:ext cx="5076258" cy="646655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Thank you.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8" name="Group 7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3" name="Group 22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5" name="Freeform 24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Freeform 25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" name="Freeform 23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0" name="Freeform 9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001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45609" y="1466946"/>
            <a:ext cx="6519395" cy="9297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baseline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545609" y="2501901"/>
            <a:ext cx="6519395" cy="32099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buClr>
                <a:srgbClr val="0095A5"/>
              </a:buClr>
              <a:buFont typeface="+mj-lt"/>
              <a:buAutoNum type="arabicPeriod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4044709" cy="64007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"/>
          <a:stretch/>
        </p:blipFill>
        <p:spPr>
          <a:xfrm>
            <a:off x="121619" y="0"/>
            <a:ext cx="12080542" cy="6858000"/>
          </a:xfrm>
          <a:prstGeom prst="rect">
            <a:avLst/>
          </a:prstGeom>
        </p:spPr>
      </p:pic>
      <p:sp>
        <p:nvSpPr>
          <p:cNvPr id="7" name="Title 13"/>
          <p:cNvSpPr>
            <a:spLocks noGrp="1"/>
          </p:cNvSpPr>
          <p:nvPr>
            <p:ph type="title" hasCustomPrompt="1"/>
          </p:nvPr>
        </p:nvSpPr>
        <p:spPr>
          <a:xfrm>
            <a:off x="6380627" y="4482525"/>
            <a:ext cx="5817799" cy="1421356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" dirty="0"/>
              <a:t>This is your presentation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393328" y="5865781"/>
            <a:ext cx="5805098" cy="530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Your name and designation here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11" name="Group 10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6" name="Group 25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8" name="Freeform 27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28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" name="Freeform 26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3" name="Freeform 12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" name="Freeform 22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" name="Freeform 23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" name="Freeform 24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534" y="-12192"/>
            <a:ext cx="9069228" cy="687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only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68325"/>
            <a:ext cx="10515600" cy="1325563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4100" b="1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Insert slide headline</a:t>
            </a:r>
            <a:br>
              <a:rPr lang="en-US" dirty="0"/>
            </a:br>
            <a:r>
              <a:rPr lang="en-US" dirty="0"/>
              <a:t>or topic title maximum 2 lines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838200" y="1883570"/>
            <a:ext cx="9829800" cy="8342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400"/>
              </a:spcBef>
              <a:buNone/>
              <a:defRPr sz="2000" baseline="0">
                <a:solidFill>
                  <a:srgbClr val="0095A5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maximum 2 lines here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3084256"/>
            <a:ext cx="3365501" cy="31895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419600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988299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lnSpc>
                <a:spcPct val="120000"/>
              </a:lnSpc>
              <a:buClr>
                <a:schemeClr val="accent5"/>
              </a:buClr>
              <a:buSzPct val="100000"/>
              <a:buFont typeface="Courier New" charset="0"/>
              <a:buChar char="o"/>
              <a:defRPr sz="1600"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308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</p:grpSpPr>
        <p:grpSp>
          <p:nvGrpSpPr>
            <p:cNvPr id="4" name="Group 3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solidFill>
              <a:srgbClr val="006772"/>
            </a:solidFill>
          </p:grpSpPr>
          <p:grpSp>
            <p:nvGrpSpPr>
              <p:cNvPr id="20" name="Group 19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2" name="Freeform 21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  <p:sp>
              <p:nvSpPr>
                <p:cNvPr id="23" name="Freeform 22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</p:grpSp>
          <p:sp>
            <p:nvSpPr>
              <p:cNvPr id="21" name="Freeform 20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  <p:grpSp>
          <p:nvGrpSpPr>
            <p:cNvPr id="5" name="Group 4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solidFill>
              <a:srgbClr val="868686"/>
            </a:solidFill>
          </p:grpSpPr>
          <p:sp>
            <p:nvSpPr>
              <p:cNvPr id="6" name="Freeform 5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7" name="Freeform 6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129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684" r:id="rId2"/>
    <p:sldLayoutId id="214748391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5" name="Group 4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1" name="Group 20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3" name="Freeform 22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Freeform 23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" name="Freeform 21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5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7" name="Freeform 6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6877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427" y="2445716"/>
            <a:ext cx="7688749" cy="2487528"/>
          </a:xfrm>
        </p:spPr>
        <p:txBody>
          <a:bodyPr/>
          <a:lstStyle/>
          <a:p>
            <a:r>
              <a:rPr lang="en-US" sz="8000" b="1" dirty="0"/>
              <a:t>CSS</a:t>
            </a:r>
            <a:br>
              <a:rPr lang="en-US" dirty="0"/>
            </a:br>
            <a:r>
              <a:rPr lang="zh-CN" altLang="en-US" dirty="0"/>
              <a:t>层叠样式表</a:t>
            </a:r>
            <a:br>
              <a:rPr lang="en-US" altLang="zh-CN" dirty="0"/>
            </a:b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211157" y="5586830"/>
            <a:ext cx="1593019" cy="530225"/>
          </a:xfrm>
        </p:spPr>
        <p:txBody>
          <a:bodyPr/>
          <a:lstStyle/>
          <a:p>
            <a:r>
              <a:rPr lang="en-US" dirty="0"/>
              <a:t>May. 2021</a:t>
            </a:r>
          </a:p>
        </p:txBody>
      </p:sp>
    </p:spTree>
    <p:extLst>
      <p:ext uri="{BB962C8B-B14F-4D97-AF65-F5344CB8AC3E}">
        <p14:creationId xmlns:p14="http://schemas.microsoft.com/office/powerpoint/2010/main" val="49967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41601" y="1466946"/>
            <a:ext cx="7423404" cy="929798"/>
          </a:xfrm>
        </p:spPr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介绍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41600" y="2501901"/>
            <a:ext cx="8760177" cy="3209924"/>
          </a:xfrm>
        </p:spPr>
        <p:txBody>
          <a:bodyPr/>
          <a:lstStyle/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层叠样式表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(Cascading Style Sheets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，缩写为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），是一种 样式表 语言，用来描述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或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（包括如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SVG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MathML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XHTML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之类的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分支语言）文档的呈现。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07551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>
            <a:extLst>
              <a:ext uri="{FF2B5EF4-FFF2-40B4-BE49-F238E27FC236}">
                <a16:creationId xmlns:a16="http://schemas.microsoft.com/office/drawing/2014/main" id="{9D6DBCFD-31C7-49C9-AE70-72165A05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016000"/>
            <a:ext cx="880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FF6600"/>
              </a:buClr>
              <a:buSzPct val="130000"/>
              <a:buFont typeface="Wingdings" panose="05000000000000000000" pitchFamily="2" charset="2"/>
              <a:buNone/>
            </a:pPr>
            <a:r>
              <a:rPr lang="zh-CN" altLang="en-US" dirty="0"/>
              <a:t>文档</a:t>
            </a:r>
            <a:endParaRPr lang="en-US" altLang="zh-CN" sz="2300" b="1" dirty="0">
              <a:ea typeface="宋体" panose="02010600030101010101" pitchFamily="2" charset="-122"/>
            </a:endParaRP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A966BE93-C7A0-4A66-9A60-5777A352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249" y="1929235"/>
            <a:ext cx="1109339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参考文档：</a:t>
            </a:r>
            <a:r>
              <a:rPr lang="en-US" dirty="0"/>
              <a:t>https://www.w3school.com.cn/css/index.asp</a:t>
            </a:r>
          </a:p>
          <a:p>
            <a:endParaRPr lang="en-US" altLang="zh-CN" dirty="0"/>
          </a:p>
          <a:p>
            <a:r>
              <a:rPr lang="en-US" altLang="zh-CN" dirty="0"/>
              <a:t>demo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dirty="0"/>
              <a:t>https://github.com/feihub/css-demo</a:t>
            </a:r>
          </a:p>
          <a:p>
            <a:endParaRPr lang="en-US" dirty="0"/>
          </a:p>
          <a:p>
            <a:r>
              <a:rPr lang="zh-CN" altLang="en-US" dirty="0"/>
              <a:t>学习概念为主，代码为辅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329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885245" y="1342768"/>
            <a:ext cx="6519395" cy="929798"/>
          </a:xfrm>
        </p:spPr>
        <p:txBody>
          <a:bodyPr/>
          <a:lstStyle/>
          <a:p>
            <a:pPr algn="l" eaLnBrk="1" hangingPunct="1">
              <a:buClr>
                <a:srgbClr val="FF6600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zh-CN" dirty="0"/>
              <a:t>CSS</a:t>
            </a:r>
            <a:r>
              <a:rPr lang="zh-CN" altLang="en-US" dirty="0"/>
              <a:t>内容</a:t>
            </a:r>
            <a:endParaRPr lang="en-US" altLang="zh-CN" sz="4400" b="1" dirty="0">
              <a:ea typeface="宋体" panose="02010600030101010101" pitchFamily="2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85245" y="2501900"/>
            <a:ext cx="9392356" cy="301333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demo1	CSS</a:t>
            </a:r>
            <a:r>
              <a:rPr lang="zh-CN" altLang="en-US" sz="2000" dirty="0"/>
              <a:t>简介</a:t>
            </a:r>
            <a:r>
              <a:rPr lang="en-US" altLang="zh-CN" sz="2000" dirty="0"/>
              <a:t>/</a:t>
            </a:r>
            <a:r>
              <a:rPr lang="zh-CN" altLang="en-US" sz="2000" dirty="0"/>
              <a:t>语法</a:t>
            </a:r>
            <a:r>
              <a:rPr lang="en-US" altLang="zh-CN" sz="2000" dirty="0"/>
              <a:t>/</a:t>
            </a:r>
            <a:r>
              <a:rPr lang="zh-CN" altLang="en-US" sz="2000" dirty="0"/>
              <a:t>选择器</a:t>
            </a:r>
          </a:p>
          <a:p>
            <a:pPr marL="0" indent="0">
              <a:buNone/>
            </a:pPr>
            <a:r>
              <a:rPr lang="en-US" altLang="zh-CN" sz="2000" dirty="0"/>
              <a:t>demo2	CSS</a:t>
            </a:r>
            <a:r>
              <a:rPr lang="zh-CN" altLang="en-US" sz="2000" dirty="0"/>
              <a:t>使用</a:t>
            </a:r>
            <a:r>
              <a:rPr lang="en-US" altLang="zh-CN" sz="2000" dirty="0"/>
              <a:t>/</a:t>
            </a:r>
            <a:r>
              <a:rPr lang="zh-CN" altLang="en-US" sz="2000" dirty="0"/>
              <a:t>注释</a:t>
            </a:r>
            <a:r>
              <a:rPr lang="en-US" altLang="zh-CN" sz="2000" dirty="0"/>
              <a:t>/CSS</a:t>
            </a:r>
            <a:r>
              <a:rPr lang="zh-CN" altLang="en-US" sz="2000" dirty="0"/>
              <a:t>浏览器调试</a:t>
            </a:r>
          </a:p>
          <a:p>
            <a:pPr marL="0" indent="0">
              <a:buNone/>
            </a:pPr>
            <a:r>
              <a:rPr lang="en-US" altLang="zh-CN" sz="2000" dirty="0"/>
              <a:t>demo3	CSS</a:t>
            </a:r>
            <a:r>
              <a:rPr lang="zh-CN" altLang="en-US" sz="2000" dirty="0"/>
              <a:t>颜色</a:t>
            </a:r>
            <a:r>
              <a:rPr lang="en-US" altLang="zh-CN" sz="2000" dirty="0"/>
              <a:t>/</a:t>
            </a:r>
            <a:r>
              <a:rPr lang="zh-CN" altLang="en-US" sz="2000" dirty="0"/>
              <a:t>背景</a:t>
            </a:r>
            <a:r>
              <a:rPr lang="en-US" altLang="zh-CN" sz="2000" dirty="0"/>
              <a:t>/</a:t>
            </a:r>
            <a:r>
              <a:rPr lang="zh-CN" altLang="en-US" sz="2000" dirty="0"/>
              <a:t>边框</a:t>
            </a:r>
            <a:r>
              <a:rPr lang="en-US" altLang="zh-CN" sz="2000" dirty="0"/>
              <a:t>/</a:t>
            </a:r>
            <a:r>
              <a:rPr lang="zh-CN" altLang="en-US" sz="2000" dirty="0"/>
              <a:t>外边距</a:t>
            </a:r>
            <a:r>
              <a:rPr lang="en-US" altLang="zh-CN" sz="2000" dirty="0"/>
              <a:t>/</a:t>
            </a:r>
            <a:r>
              <a:rPr lang="zh-CN" altLang="en-US" sz="2000" dirty="0"/>
              <a:t>内边距</a:t>
            </a:r>
            <a:r>
              <a:rPr lang="en-US" altLang="zh-CN" sz="2000" dirty="0"/>
              <a:t>/</a:t>
            </a:r>
            <a:r>
              <a:rPr lang="zh-CN" altLang="en-US" sz="2000" dirty="0"/>
              <a:t>高度宽度</a:t>
            </a:r>
            <a:r>
              <a:rPr lang="en-US" altLang="zh-CN" sz="2000" dirty="0"/>
              <a:t>/</a:t>
            </a:r>
            <a:r>
              <a:rPr lang="zh-CN" altLang="en-US" sz="2000" dirty="0"/>
              <a:t>框模型</a:t>
            </a:r>
            <a:r>
              <a:rPr lang="en-US" altLang="zh-CN" sz="2000" dirty="0"/>
              <a:t>/</a:t>
            </a:r>
            <a:r>
              <a:rPr lang="zh-CN" altLang="en-US" sz="2000" dirty="0"/>
              <a:t>轮廓</a:t>
            </a:r>
            <a:r>
              <a:rPr lang="en-US" altLang="zh-CN" sz="2000" dirty="0"/>
              <a:t>/</a:t>
            </a:r>
            <a:r>
              <a:rPr lang="zh-CN" altLang="en-US" sz="2000" dirty="0"/>
              <a:t>文本</a:t>
            </a:r>
            <a:r>
              <a:rPr lang="en-US" altLang="zh-CN" sz="2000" dirty="0"/>
              <a:t>/</a:t>
            </a:r>
            <a:r>
              <a:rPr lang="zh-CN" altLang="en-US" sz="2000" dirty="0"/>
              <a:t>字体</a:t>
            </a:r>
          </a:p>
          <a:p>
            <a:pPr marL="0" indent="0">
              <a:buNone/>
            </a:pPr>
            <a:r>
              <a:rPr lang="en-US" altLang="zh-CN" sz="2000" dirty="0"/>
              <a:t>demo4	CSS</a:t>
            </a:r>
            <a:r>
              <a:rPr lang="zh-CN" altLang="en-US" sz="2000" dirty="0"/>
              <a:t>图标</a:t>
            </a:r>
            <a:r>
              <a:rPr lang="en-US" altLang="zh-CN" sz="2000" dirty="0"/>
              <a:t>/</a:t>
            </a:r>
            <a:r>
              <a:rPr lang="zh-CN" altLang="en-US" sz="2000" dirty="0"/>
              <a:t>链接</a:t>
            </a:r>
            <a:r>
              <a:rPr lang="en-US" altLang="zh-CN" sz="2000" dirty="0"/>
              <a:t>/</a:t>
            </a:r>
            <a:r>
              <a:rPr lang="zh-CN" altLang="en-US" sz="2000" dirty="0"/>
              <a:t>列表</a:t>
            </a:r>
            <a:r>
              <a:rPr lang="en-US" altLang="zh-CN" sz="2000" dirty="0"/>
              <a:t>/</a:t>
            </a:r>
            <a:r>
              <a:rPr lang="zh-CN" altLang="en-US" sz="2000" dirty="0"/>
              <a:t>表格</a:t>
            </a:r>
          </a:p>
          <a:p>
            <a:pPr marL="0" indent="0">
              <a:buNone/>
            </a:pPr>
            <a:r>
              <a:rPr lang="en-US" altLang="zh-CN" sz="2000" dirty="0"/>
              <a:t>demo5	CSS Display/max-width/</a:t>
            </a:r>
            <a:r>
              <a:rPr lang="zh-CN" altLang="en-US" sz="2000" dirty="0"/>
              <a:t>定位</a:t>
            </a:r>
            <a:r>
              <a:rPr lang="en-US" altLang="zh-CN" sz="2000" dirty="0"/>
              <a:t>/</a:t>
            </a:r>
            <a:r>
              <a:rPr lang="zh-CN" altLang="en-US" sz="2000" dirty="0"/>
              <a:t>溢出</a:t>
            </a:r>
            <a:endParaRPr lang="en-US" altLang="zh-CN" sz="2000" dirty="0"/>
          </a:p>
          <a:p>
            <a:pPr marL="0" indent="0">
              <a:buNone/>
            </a:pPr>
            <a:r>
              <a:rPr lang="en-US" sz="2000" dirty="0"/>
              <a:t>demo6	CSS</a:t>
            </a:r>
            <a:r>
              <a:rPr lang="zh-CN" altLang="en-US" sz="2000" dirty="0"/>
              <a:t>浮动</a:t>
            </a:r>
            <a:r>
              <a:rPr lang="en-US" altLang="zh-CN" sz="2000" dirty="0"/>
              <a:t>/</a:t>
            </a:r>
            <a:r>
              <a:rPr lang="zh-CN" altLang="en-US" sz="2000" dirty="0"/>
              <a:t>清出浮动</a:t>
            </a:r>
            <a:endParaRPr lang="en-US" altLang="zh-CN" sz="2000" dirty="0"/>
          </a:p>
          <a:p>
            <a:pPr marL="0" indent="0">
              <a:buNone/>
            </a:pPr>
            <a:r>
              <a:rPr lang="en-US" sz="2000" dirty="0"/>
              <a:t>demo7	CSS inline-block/</a:t>
            </a:r>
            <a:r>
              <a:rPr lang="zh-CN" altLang="en-US" sz="2000" dirty="0"/>
              <a:t>对齐</a:t>
            </a:r>
            <a:r>
              <a:rPr lang="en-US" altLang="zh-CN" sz="2000" dirty="0"/>
              <a:t>/</a:t>
            </a:r>
            <a:r>
              <a:rPr lang="zh-CN" altLang="en-US" sz="2000" dirty="0"/>
              <a:t>组合器</a:t>
            </a:r>
          </a:p>
        </p:txBody>
      </p:sp>
    </p:spTree>
    <p:extLst>
      <p:ext uri="{BB962C8B-B14F-4D97-AF65-F5344CB8AC3E}">
        <p14:creationId xmlns:p14="http://schemas.microsoft.com/office/powerpoint/2010/main" val="250325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>
            <a:extLst>
              <a:ext uri="{FF2B5EF4-FFF2-40B4-BE49-F238E27FC236}">
                <a16:creationId xmlns:a16="http://schemas.microsoft.com/office/drawing/2014/main" id="{9D6DBCFD-31C7-49C9-AE70-72165A05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016000"/>
            <a:ext cx="880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FF6600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zh-CN" dirty="0"/>
              <a:t>CSS</a:t>
            </a:r>
            <a:r>
              <a:rPr lang="zh-CN" altLang="en-US" dirty="0"/>
              <a:t>内容</a:t>
            </a:r>
            <a:endParaRPr lang="en-US" altLang="zh-CN" sz="3600" b="1" dirty="0">
              <a:ea typeface="宋体" panose="02010600030101010101" pitchFamily="2" charset="-122"/>
            </a:endParaRP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A966BE93-C7A0-4A66-9A60-5777A352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361" y="1827636"/>
            <a:ext cx="1146527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2400" dirty="0"/>
              <a:t>demo8	CSS</a:t>
            </a:r>
            <a:r>
              <a:rPr lang="zh-CN" altLang="en-US" sz="2400" dirty="0"/>
              <a:t>伪类</a:t>
            </a:r>
            <a:r>
              <a:rPr lang="en-US" altLang="zh-CN" sz="2400" dirty="0"/>
              <a:t>/</a:t>
            </a:r>
            <a:r>
              <a:rPr lang="zh-CN" altLang="en-US" sz="2400" dirty="0"/>
              <a:t>伪元素</a:t>
            </a:r>
          </a:p>
          <a:p>
            <a:pPr marL="0" indent="0">
              <a:buNone/>
            </a:pPr>
            <a:r>
              <a:rPr lang="en-US" sz="2400" dirty="0"/>
              <a:t>demo9	CSS</a:t>
            </a:r>
            <a:r>
              <a:rPr lang="zh-CN" altLang="en-US" sz="2400" dirty="0"/>
              <a:t>不透明度</a:t>
            </a:r>
            <a:r>
              <a:rPr lang="en-US" altLang="zh-CN" sz="2400" dirty="0"/>
              <a:t>/</a:t>
            </a:r>
            <a:r>
              <a:rPr lang="zh-CN" altLang="en-US" sz="2400" dirty="0"/>
              <a:t>导航栏</a:t>
            </a:r>
            <a:r>
              <a:rPr lang="en-US" altLang="zh-CN" sz="2400" dirty="0"/>
              <a:t>/</a:t>
            </a:r>
            <a:r>
              <a:rPr lang="zh-CN" altLang="en-US" sz="2400" dirty="0"/>
              <a:t>垂直导航栏</a:t>
            </a:r>
            <a:r>
              <a:rPr lang="en-US" altLang="zh-CN" sz="2400" dirty="0"/>
              <a:t>/</a:t>
            </a:r>
            <a:r>
              <a:rPr lang="zh-CN" altLang="en-US" sz="2400" dirty="0"/>
              <a:t>水平导航栏</a:t>
            </a:r>
          </a:p>
          <a:p>
            <a:pPr marL="0" indent="0">
              <a:buNone/>
            </a:pPr>
            <a:r>
              <a:rPr lang="en-US" sz="2400" dirty="0"/>
              <a:t>demo10	CSS</a:t>
            </a:r>
            <a:r>
              <a:rPr lang="zh-CN" altLang="en-US" sz="2400" dirty="0"/>
              <a:t>下拉菜单</a:t>
            </a:r>
            <a:r>
              <a:rPr lang="en-US" altLang="zh-CN" sz="2400" dirty="0"/>
              <a:t>/</a:t>
            </a:r>
            <a:r>
              <a:rPr lang="zh-CN" altLang="en-US" sz="2400" dirty="0"/>
              <a:t>图片库</a:t>
            </a:r>
            <a:r>
              <a:rPr lang="en-US" altLang="zh-CN" sz="2400" dirty="0"/>
              <a:t>/</a:t>
            </a:r>
            <a:r>
              <a:rPr lang="zh-CN" altLang="en-US" sz="2400" dirty="0"/>
              <a:t>图像精灵</a:t>
            </a:r>
          </a:p>
          <a:p>
            <a:pPr marL="0" indent="0">
              <a:buNone/>
            </a:pPr>
            <a:r>
              <a:rPr lang="en-US" sz="2400" dirty="0"/>
              <a:t>demo11	CSS</a:t>
            </a:r>
            <a:r>
              <a:rPr lang="zh-CN" altLang="en-US" sz="2400" dirty="0"/>
              <a:t>属性选择器</a:t>
            </a:r>
            <a:r>
              <a:rPr lang="en-US" altLang="zh-CN" sz="2400" dirty="0"/>
              <a:t>/</a:t>
            </a:r>
            <a:r>
              <a:rPr lang="zh-CN" altLang="en-US" sz="2400" dirty="0"/>
              <a:t>表单</a:t>
            </a:r>
            <a:r>
              <a:rPr lang="en-US" altLang="zh-CN" sz="2400" dirty="0"/>
              <a:t>/</a:t>
            </a:r>
            <a:r>
              <a:rPr lang="zh-CN" altLang="en-US" sz="2400" dirty="0"/>
              <a:t>计数器</a:t>
            </a:r>
          </a:p>
          <a:p>
            <a:pPr marL="0" indent="0">
              <a:buNone/>
            </a:pPr>
            <a:r>
              <a:rPr lang="en-US" sz="2400" dirty="0"/>
              <a:t>demo12	CSS</a:t>
            </a:r>
            <a:r>
              <a:rPr lang="zh-CN" altLang="en-US" sz="2400" dirty="0"/>
              <a:t>网站布局</a:t>
            </a:r>
            <a:r>
              <a:rPr lang="en-US" altLang="zh-CN" sz="2400" dirty="0"/>
              <a:t>/</a:t>
            </a:r>
            <a:r>
              <a:rPr lang="zh-CN" altLang="en-US" sz="2400" dirty="0"/>
              <a:t>单位</a:t>
            </a:r>
            <a:r>
              <a:rPr lang="en-US" altLang="zh-CN" sz="2400" dirty="0"/>
              <a:t>/</a:t>
            </a:r>
            <a:r>
              <a:rPr lang="zh-CN" altLang="en-US" sz="2400" dirty="0"/>
              <a:t>特异性</a:t>
            </a:r>
          </a:p>
          <a:p>
            <a:pPr marL="0" indent="0">
              <a:buNone/>
            </a:pPr>
            <a:r>
              <a:rPr lang="en-US" altLang="zh-CN" sz="2400" dirty="0"/>
              <a:t>demo14	CSS </a:t>
            </a:r>
            <a:r>
              <a:rPr lang="zh-CN" altLang="en-US" sz="2400" dirty="0"/>
              <a:t>圆角</a:t>
            </a:r>
            <a:r>
              <a:rPr lang="en-US" altLang="zh-CN" sz="2400" dirty="0"/>
              <a:t>/</a:t>
            </a:r>
            <a:r>
              <a:rPr lang="zh-CN" altLang="en-US" sz="2400" dirty="0"/>
              <a:t>边框图像</a:t>
            </a:r>
            <a:r>
              <a:rPr lang="en-US" altLang="zh-CN" sz="2400" dirty="0"/>
              <a:t>/</a:t>
            </a:r>
            <a:r>
              <a:rPr lang="zh-CN" altLang="en-US" sz="2400" dirty="0"/>
              <a:t>背景</a:t>
            </a:r>
            <a:r>
              <a:rPr lang="en-US" altLang="zh-CN" sz="2400" dirty="0"/>
              <a:t>/</a:t>
            </a:r>
            <a:r>
              <a:rPr lang="zh-CN" altLang="en-US" sz="2400" dirty="0"/>
              <a:t>颜色</a:t>
            </a:r>
            <a:r>
              <a:rPr lang="en-US" altLang="zh-CN" sz="2400" dirty="0"/>
              <a:t>/</a:t>
            </a:r>
            <a:r>
              <a:rPr lang="zh-CN" altLang="en-US" sz="2400" dirty="0"/>
              <a:t>渐变</a:t>
            </a:r>
            <a:r>
              <a:rPr lang="en-US" altLang="zh-CN" sz="2400" dirty="0"/>
              <a:t>/</a:t>
            </a:r>
            <a:r>
              <a:rPr lang="zh-CN" altLang="en-US" sz="2400" dirty="0"/>
              <a:t>径向渐变</a:t>
            </a:r>
            <a:r>
              <a:rPr lang="en-US" altLang="zh-CN" sz="2400" dirty="0"/>
              <a:t>/</a:t>
            </a:r>
            <a:r>
              <a:rPr lang="zh-CN" altLang="en-US" sz="2400" dirty="0"/>
              <a:t>阴影</a:t>
            </a:r>
            <a:r>
              <a:rPr lang="en-US" altLang="zh-CN" sz="2400" dirty="0"/>
              <a:t>/box-				shadow/</a:t>
            </a:r>
            <a:r>
              <a:rPr lang="zh-CN" altLang="en-US" sz="2400" dirty="0"/>
              <a:t>文本效果</a:t>
            </a:r>
            <a:r>
              <a:rPr lang="en-US" altLang="zh-CN" sz="2400" dirty="0"/>
              <a:t>/</a:t>
            </a:r>
            <a:r>
              <a:rPr lang="zh-CN" altLang="en-US" sz="2400" dirty="0"/>
              <a:t>网络字体</a:t>
            </a:r>
            <a:r>
              <a:rPr lang="en-US" altLang="zh-CN" sz="2400" dirty="0"/>
              <a:t>/2D </a:t>
            </a:r>
            <a:r>
              <a:rPr lang="zh-CN" altLang="en-US" sz="2400" dirty="0"/>
              <a:t>转换</a:t>
            </a:r>
            <a:r>
              <a:rPr lang="en-US" altLang="zh-CN" sz="2400" dirty="0"/>
              <a:t>/3D </a:t>
            </a:r>
            <a:r>
              <a:rPr lang="zh-CN" altLang="en-US" sz="2400" dirty="0"/>
              <a:t>转换</a:t>
            </a:r>
            <a:r>
              <a:rPr lang="en-US" altLang="zh-CN" sz="2400" dirty="0"/>
              <a:t>/</a:t>
            </a:r>
            <a:r>
              <a:rPr lang="zh-CN" altLang="en-US" sz="2400" dirty="0"/>
              <a:t>过渡</a:t>
            </a:r>
            <a:r>
              <a:rPr lang="en-US" altLang="zh-CN" sz="2400" dirty="0"/>
              <a:t>/</a:t>
            </a:r>
            <a:r>
              <a:rPr lang="zh-CN" altLang="en-US" sz="2400" dirty="0"/>
              <a:t>动画</a:t>
            </a:r>
            <a:r>
              <a:rPr lang="en-US" altLang="zh-CN" sz="2400" dirty="0"/>
              <a:t>/</a:t>
            </a:r>
            <a:r>
              <a:rPr lang="zh-CN" altLang="en-US" sz="2400" dirty="0"/>
              <a:t>工</a:t>
            </a:r>
            <a:r>
              <a:rPr lang="en-US" altLang="zh-CN" sz="2400" dirty="0"/>
              <a:t>				</a:t>
            </a:r>
            <a:r>
              <a:rPr lang="zh-CN" altLang="en-US" sz="2400" dirty="0"/>
              <a:t>具提示</a:t>
            </a:r>
            <a:r>
              <a:rPr lang="en-US" altLang="zh-CN" sz="2400" dirty="0"/>
              <a:t>/</a:t>
            </a:r>
            <a:r>
              <a:rPr lang="zh-CN" altLang="en-US" sz="2400" dirty="0"/>
              <a:t>图像样式</a:t>
            </a:r>
            <a:r>
              <a:rPr lang="en-US" altLang="zh-CN" sz="2400" dirty="0"/>
              <a:t>/object-fit/</a:t>
            </a:r>
            <a:r>
              <a:rPr lang="zh-CN" altLang="en-US" sz="2400" dirty="0"/>
              <a:t>按钮</a:t>
            </a:r>
            <a:r>
              <a:rPr lang="en-US" altLang="zh-CN" sz="2400" dirty="0"/>
              <a:t>/</a:t>
            </a:r>
            <a:r>
              <a:rPr lang="zh-CN" altLang="en-US" sz="2400" dirty="0"/>
              <a:t>分页</a:t>
            </a:r>
            <a:r>
              <a:rPr lang="en-US" altLang="zh-CN" sz="2400" dirty="0"/>
              <a:t>/</a:t>
            </a:r>
            <a:r>
              <a:rPr lang="zh-CN" altLang="en-US" sz="2400" dirty="0"/>
              <a:t>多列</a:t>
            </a:r>
            <a:r>
              <a:rPr lang="en-US" altLang="zh-CN" sz="2400" dirty="0"/>
              <a:t>/</a:t>
            </a:r>
            <a:r>
              <a:rPr lang="zh-CN" altLang="en-US" sz="2400" dirty="0"/>
              <a:t>用户界面</a:t>
            </a:r>
            <a:r>
              <a:rPr lang="en-US" altLang="zh-CN" sz="2400" dirty="0"/>
              <a:t>/</a:t>
            </a:r>
            <a:r>
              <a:rPr lang="zh-CN" altLang="en-US" sz="2400" dirty="0"/>
              <a:t>变量</a:t>
            </a:r>
            <a:r>
              <a:rPr lang="en-US" altLang="zh-CN" sz="2400" dirty="0"/>
              <a:t>/				</a:t>
            </a:r>
            <a:r>
              <a:rPr lang="zh-CN" altLang="en-US" sz="2400" dirty="0"/>
              <a:t>覆盖变量</a:t>
            </a:r>
            <a:r>
              <a:rPr lang="en-US" altLang="zh-CN" sz="2400" dirty="0"/>
              <a:t>/JavaScript</a:t>
            </a:r>
            <a:endParaRPr lang="zh-CN" altLang="en-US" sz="2400" dirty="0"/>
          </a:p>
          <a:p>
            <a:pPr marL="0" indent="0">
              <a:buNone/>
            </a:pPr>
            <a:r>
              <a:rPr lang="en-US" sz="2400" dirty="0"/>
              <a:t>demo13	CSS Box Sizing/Flexbox/</a:t>
            </a:r>
            <a:r>
              <a:rPr lang="zh-CN" altLang="en-US" sz="2400" dirty="0"/>
              <a:t>媒体查询</a:t>
            </a:r>
            <a:r>
              <a:rPr lang="en-US" altLang="zh-CN" sz="2400" dirty="0"/>
              <a:t>/</a:t>
            </a:r>
            <a:r>
              <a:rPr lang="zh-CN" altLang="en-US" sz="2400" dirty="0"/>
              <a:t>响应式设计</a:t>
            </a:r>
            <a:r>
              <a:rPr lang="en-US" altLang="zh-CN" sz="2400" dirty="0"/>
              <a:t>/</a:t>
            </a:r>
            <a:r>
              <a:rPr lang="zh-CN" altLang="en-US" sz="2400" dirty="0"/>
              <a:t>网格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024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885245" y="1342768"/>
            <a:ext cx="6519395" cy="929798"/>
          </a:xfrm>
        </p:spPr>
        <p:txBody>
          <a:bodyPr/>
          <a:lstStyle/>
          <a:p>
            <a:pPr algn="l" eaLnBrk="1" hangingPunct="1">
              <a:buClr>
                <a:srgbClr val="FF6600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zh-CN" dirty="0"/>
              <a:t>CSS</a:t>
            </a:r>
            <a:r>
              <a:rPr lang="zh-CN" altLang="en-US" dirty="0"/>
              <a:t>内容</a:t>
            </a:r>
            <a:endParaRPr lang="en-US" altLang="zh-CN" sz="4400" b="1" dirty="0">
              <a:ea typeface="宋体" panose="02010600030101010101" pitchFamily="2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56267" y="2501900"/>
            <a:ext cx="9821334" cy="3013331"/>
          </a:xfrm>
        </p:spPr>
        <p:txBody>
          <a:bodyPr/>
          <a:lstStyle/>
          <a:p>
            <a:pPr marL="0" indent="0" eaLnBrk="0" hangingPunct="0"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主要学习</a:t>
            </a:r>
            <a:r>
              <a:rPr lang="en-US" altLang="zh-CN" sz="2000" dirty="0">
                <a:latin typeface="Arial" panose="020B0604020202020204" pitchFamily="34" charset="0"/>
              </a:rPr>
              <a:t>CSS</a:t>
            </a:r>
            <a:r>
              <a:rPr lang="zh-CN" altLang="en-US" sz="2000" dirty="0">
                <a:latin typeface="Arial" panose="020B0604020202020204" pitchFamily="34" charset="0"/>
              </a:rPr>
              <a:t>基础</a:t>
            </a:r>
            <a:r>
              <a:rPr lang="en-US" altLang="zh-CN" sz="2000" dirty="0">
                <a:latin typeface="Arial" panose="020B0604020202020204" pitchFamily="34" charset="0"/>
              </a:rPr>
              <a:t>/</a:t>
            </a:r>
            <a:r>
              <a:rPr lang="zh-CN" altLang="en-US" sz="2000" dirty="0">
                <a:latin typeface="Arial" panose="020B0604020202020204" pitchFamily="34" charset="0"/>
              </a:rPr>
              <a:t>中级</a:t>
            </a:r>
            <a:r>
              <a:rPr lang="en-US" altLang="zh-CN" sz="2000" dirty="0">
                <a:latin typeface="Arial" panose="020B0604020202020204" pitchFamily="34" charset="0"/>
              </a:rPr>
              <a:t>/</a:t>
            </a:r>
            <a:r>
              <a:rPr lang="zh-CN" altLang="en-US" sz="2000" dirty="0">
                <a:latin typeface="Arial" panose="020B0604020202020204" pitchFamily="34" charset="0"/>
              </a:rPr>
              <a:t>部分高级的教程，其它内容，工作中请查阅</a:t>
            </a:r>
            <a:r>
              <a:rPr lang="en-US" altLang="zh-CN" sz="2000" dirty="0">
                <a:latin typeface="Arial" panose="020B0604020202020204" pitchFamily="34" charset="0"/>
              </a:rPr>
              <a:t>CSS</a:t>
            </a:r>
            <a:r>
              <a:rPr lang="zh-CN" altLang="en-US" sz="2000" dirty="0">
                <a:latin typeface="Arial" panose="020B0604020202020204" pitchFamily="34" charset="0"/>
              </a:rPr>
              <a:t>参考手册！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0" indent="0" eaLnBrk="0" hangingPunct="0">
              <a:buNone/>
            </a:pPr>
            <a:endParaRPr lang="en-US" sz="2000" dirty="0">
              <a:latin typeface="Arial" panose="020B0604020202020204" pitchFamily="34" charset="0"/>
            </a:endParaRPr>
          </a:p>
          <a:p>
            <a:pPr marL="0" indent="0" eaLnBrk="0" hangingPunct="0">
              <a:buNone/>
            </a:pPr>
            <a:r>
              <a:rPr lang="en-US" sz="2000" dirty="0">
                <a:latin typeface="Arial" panose="020B0604020202020204" pitchFamily="34" charset="0"/>
              </a:rPr>
              <a:t>https://www.w3school.com.cn/cssref/index.asp</a:t>
            </a:r>
          </a:p>
        </p:txBody>
      </p:sp>
    </p:spTree>
    <p:extLst>
      <p:ext uri="{BB962C8B-B14F-4D97-AF65-F5344CB8AC3E}">
        <p14:creationId xmlns:p14="http://schemas.microsoft.com/office/powerpoint/2010/main" val="324682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9926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CS Colour Set Lime - Light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006771"/>
      </a:hlink>
      <a:folHlink>
        <a:srgbClr val="006771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4F001E61-D437-4B4A-87EE-B1630797102C}"/>
    </a:ext>
  </a:extLst>
</a:theme>
</file>

<file path=ppt/theme/theme2.xml><?xml version="1.0" encoding="utf-8"?>
<a:theme xmlns:a="http://schemas.openxmlformats.org/drawingml/2006/main" name="1_Office Theme">
  <a:themeElements>
    <a:clrScheme name="NCS Colour Set Lime - Dark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FFFFFF"/>
      </a:hlink>
      <a:folHlink>
        <a:srgbClr val="FFFFFF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D235D733-E54C-4BD7-8232-9735D8C1EB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366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Courier New</vt:lpstr>
      <vt:lpstr>Wingdings</vt:lpstr>
      <vt:lpstr>Office Theme</vt:lpstr>
      <vt:lpstr>1_Office Theme</vt:lpstr>
      <vt:lpstr>CSS 层叠样式表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Xiao Fei Wang  (NCS)</dc:creator>
  <cp:lastModifiedBy>Xiao Fei Wang  (NCS)</cp:lastModifiedBy>
  <cp:revision>21</cp:revision>
  <dcterms:created xsi:type="dcterms:W3CDTF">2021-05-17T01:54:15Z</dcterms:created>
  <dcterms:modified xsi:type="dcterms:W3CDTF">2021-05-26T04:37:30Z</dcterms:modified>
</cp:coreProperties>
</file>