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4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59C7-ADFE-4FEB-B853-BE1FB1595D92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45D7-D0C4-44E3-9EA1-D078125991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GRIB in TDS 4.3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NCEP GFS half degree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data for one run in one file</a:t>
            </a:r>
          </a:p>
          <a:p>
            <a:r>
              <a:rPr lang="en-US" dirty="0" smtClean="0"/>
              <a:t>3.65 </a:t>
            </a:r>
            <a:r>
              <a:rPr lang="en-US" dirty="0" err="1" smtClean="0"/>
              <a:t>Gbytes</a:t>
            </a:r>
            <a:r>
              <a:rPr lang="en-US" dirty="0" smtClean="0"/>
              <a:t>/run, 4 runs/day, 22 days</a:t>
            </a:r>
          </a:p>
          <a:p>
            <a:r>
              <a:rPr lang="en-US" dirty="0" smtClean="0"/>
              <a:t>Total 321 </a:t>
            </a:r>
            <a:r>
              <a:rPr lang="en-US" dirty="0" err="1" smtClean="0"/>
              <a:t>Gbytes</a:t>
            </a:r>
            <a:r>
              <a:rPr lang="en-US" dirty="0" smtClean="0"/>
              <a:t>, 88 files</a:t>
            </a:r>
          </a:p>
          <a:p>
            <a:r>
              <a:rPr lang="en-US" dirty="0" smtClean="0"/>
              <a:t>Partition by day (mostly for testing)</a:t>
            </a:r>
          </a:p>
          <a:p>
            <a:r>
              <a:rPr lang="en-US" dirty="0" smtClean="0"/>
              <a:t>Index files </a:t>
            </a:r>
          </a:p>
          <a:p>
            <a:pPr lvl="1"/>
            <a:r>
              <a:rPr lang="en-US" dirty="0" smtClean="0"/>
              <a:t>Gbx9: 2.67 Mbytes each</a:t>
            </a:r>
          </a:p>
          <a:p>
            <a:pPr lvl="1"/>
            <a:r>
              <a:rPr lang="en-US" dirty="0" err="1" smtClean="0"/>
              <a:t>Ncx</a:t>
            </a:r>
            <a:r>
              <a:rPr lang="en-US" dirty="0" smtClean="0"/>
              <a:t>: 240 Kbytes each</a:t>
            </a:r>
          </a:p>
          <a:p>
            <a:pPr lvl="1"/>
            <a:r>
              <a:rPr lang="en-US" dirty="0" smtClean="0"/>
              <a:t>Daily partition indexes : 260K each</a:t>
            </a:r>
          </a:p>
          <a:p>
            <a:pPr lvl="1"/>
            <a:r>
              <a:rPr lang="en-US" dirty="0" smtClean="0"/>
              <a:t>Overall index is about 50K (CDM metadata)</a:t>
            </a:r>
          </a:p>
          <a:p>
            <a:pPr lvl="1"/>
            <a:r>
              <a:rPr lang="en-US" dirty="0" smtClean="0"/>
              <a:t>Index overhead = </a:t>
            </a:r>
            <a:r>
              <a:rPr lang="en-US" dirty="0" err="1" smtClean="0"/>
              <a:t>grib</a:t>
            </a:r>
            <a:r>
              <a:rPr lang="en-US" dirty="0" smtClean="0"/>
              <a:t> file sizes / 1000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CFSR </a:t>
            </a:r>
            <a:r>
              <a:rPr lang="en-US" dirty="0" err="1" smtClean="0"/>
              <a:t>timeseries</a:t>
            </a:r>
            <a:r>
              <a:rPr lang="en-US" dirty="0" smtClean="0"/>
              <a:t> data at NCDC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Climate Forecast Series Reanalysis</a:t>
            </a:r>
          </a:p>
          <a:p>
            <a:r>
              <a:rPr lang="en-US" dirty="0" smtClean="0"/>
              <a:t>1979 - 2009 (31 years, 372 months)</a:t>
            </a:r>
          </a:p>
          <a:p>
            <a:r>
              <a:rPr lang="en-US" dirty="0" smtClean="0"/>
              <a:t>analyze one month (198909)</a:t>
            </a:r>
          </a:p>
          <a:p>
            <a:pPr lvl="1"/>
            <a:r>
              <a:rPr lang="en-US" dirty="0" smtClean="0"/>
              <a:t>151 files, approx 15Gb. 15Mb gbx9 indexes.</a:t>
            </a:r>
          </a:p>
          <a:p>
            <a:pPr lvl="1"/>
            <a:r>
              <a:rPr lang="en-US" dirty="0" smtClean="0"/>
              <a:t>101 variables, 721 - 840 time steps  </a:t>
            </a:r>
          </a:p>
          <a:p>
            <a:pPr lvl="1"/>
            <a:r>
              <a:rPr lang="en-US" dirty="0" smtClean="0"/>
              <a:t>records 144600 - duplicates 21493 (15%)</a:t>
            </a:r>
          </a:p>
          <a:p>
            <a:pPr lvl="1"/>
            <a:r>
              <a:rPr lang="en-US" dirty="0" smtClean="0"/>
              <a:t>1.1M collection index, 60K needs to be read by TDS when opening.</a:t>
            </a:r>
          </a:p>
          <a:p>
            <a:r>
              <a:rPr lang="en-US" dirty="0" smtClean="0"/>
              <a:t>Total 5.6 </a:t>
            </a:r>
            <a:r>
              <a:rPr lang="en-US" dirty="0" err="1" smtClean="0"/>
              <a:t>Tbytes</a:t>
            </a:r>
            <a:r>
              <a:rPr lang="en-US" dirty="0" smtClean="0"/>
              <a:t>, 56K files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cfsr-hpr-ts9 </a:t>
            </a:r>
          </a:p>
          <a:p>
            <a:r>
              <a:rPr lang="en-US" dirty="0" smtClean="0"/>
              <a:t>9 month (275~ day run)</a:t>
            </a:r>
            <a:br>
              <a:rPr lang="en-US" dirty="0" smtClean="0"/>
            </a:br>
            <a:r>
              <a:rPr lang="en-US" dirty="0" smtClean="0"/>
              <a:t>4x / day at every 5 day intervals.  </a:t>
            </a:r>
          </a:p>
          <a:p>
            <a:r>
              <a:rPr lang="en-US" dirty="0" smtClean="0"/>
              <a:t>run since 1982 to present!  </a:t>
            </a:r>
          </a:p>
          <a:p>
            <a:r>
              <a:rPr lang="en-US" dirty="0" smtClean="0"/>
              <a:t>~22 million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got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Fast indexing allows you to find the subsets that you want in under a second</a:t>
            </a:r>
          </a:p>
          <a:p>
            <a:pPr lvl="1"/>
            <a:r>
              <a:rPr lang="en-US" dirty="0" smtClean="0"/>
              <a:t>Time partitioning should scale up as long as your data is time partitioned</a:t>
            </a:r>
          </a:p>
          <a:p>
            <a:r>
              <a:rPr lang="en-US" dirty="0" smtClean="0"/>
              <a:t>No pixie dust: still have to read the data! </a:t>
            </a:r>
          </a:p>
          <a:p>
            <a:r>
              <a:rPr lang="en-US" dirty="0" smtClean="0"/>
              <a:t>GRIB2 stores compressed horizontal slices</a:t>
            </a:r>
          </a:p>
          <a:p>
            <a:pPr lvl="1"/>
            <a:r>
              <a:rPr lang="en-US" dirty="0" smtClean="0"/>
              <a:t>decompress entire slice to get one value</a:t>
            </a:r>
          </a:p>
          <a:p>
            <a:r>
              <a:rPr lang="en-US" dirty="0" smtClean="0"/>
              <a:t>Experimenting with storing in netcdf-4 </a:t>
            </a:r>
          </a:p>
          <a:p>
            <a:pPr lvl="1"/>
            <a:r>
              <a:rPr lang="en-US" dirty="0" smtClean="0"/>
              <a:t>Chunk to get </a:t>
            </a:r>
            <a:r>
              <a:rPr lang="en-US" dirty="0" err="1" smtClean="0"/>
              <a:t>timeseries</a:t>
            </a:r>
            <a:r>
              <a:rPr lang="en-US" dirty="0" smtClean="0"/>
              <a:t> data at a single 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xie-du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3824972" cy="4525963"/>
          </a:xfrm>
        </p:spPr>
      </p:pic>
      <p:sp>
        <p:nvSpPr>
          <p:cNvPr id="5" name="TextBox 4"/>
          <p:cNvSpPr txBox="1"/>
          <p:nvPr/>
        </p:nvSpPr>
        <p:spPr>
          <a:xfrm>
            <a:off x="4953000" y="480060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GRIB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4724400"/>
            <a:ext cx="34290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netCDF-4</a:t>
            </a:r>
            <a:endParaRPr lang="en-US" dirty="0"/>
          </a:p>
        </p:txBody>
      </p:sp>
      <p:pic>
        <p:nvPicPr>
          <p:cNvPr id="8" name="Picture 7" descr="eye240x32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1244600"/>
            <a:ext cx="2667000" cy="355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457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Future Plans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457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smtClean="0"/>
              <a:t>World </a:t>
            </a:r>
            <a:r>
              <a:rPr lang="en-US" sz="2400" smtClean="0"/>
              <a:t>Domination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r>
              <a:rPr lang="en-US" dirty="0" smtClean="0"/>
              <a:t> 3D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dimensions: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lat = 360;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720; time = 12;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ariables: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float temp(time,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lat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temp:coordinates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“time lat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float lat(lat);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lat:units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degrees_north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degrees_east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float time(time);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“months since 01-01-2012”;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data</a:t>
            </a:r>
            <a:endParaRPr lang="en-US" dirty="0"/>
          </a:p>
        </p:txBody>
      </p:sp>
      <p:pic>
        <p:nvPicPr>
          <p:cNvPr id="4" name="Picture 3" descr="netcdf-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7714" y="1290904"/>
            <a:ext cx="6228572" cy="42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r>
              <a:rPr lang="en-US" dirty="0" smtClean="0"/>
              <a:t> 4D Multidimensional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dimensions: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lat = 360;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720; time = 12; alt = 39;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ariables: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float temp(time, alt, lat,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temp:coordinates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“time alt lat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float lat(lat);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lat:units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degrees_north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degrees_east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float alt(alt);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alt:units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“m”;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float time(time);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“months since 01-01-2012”;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r>
              <a:rPr lang="en-US" dirty="0" smtClean="0"/>
              <a:t> storage</a:t>
            </a:r>
            <a:endParaRPr lang="en-US" dirty="0"/>
          </a:p>
        </p:txBody>
      </p:sp>
      <p:pic>
        <p:nvPicPr>
          <p:cNvPr id="4" name="Content Placeholder 3" descr="playing-card-de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67884"/>
            <a:ext cx="8229600" cy="33905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GRIB storage</a:t>
            </a:r>
            <a:endParaRPr lang="en-US" dirty="0"/>
          </a:p>
        </p:txBody>
      </p:sp>
      <p:pic>
        <p:nvPicPr>
          <p:cNvPr id="4" name="Content Placeholder 3" descr="796172-scattered-deck-of-playing-cards-on-a-tab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0080" y="1752600"/>
            <a:ext cx="6590920" cy="43994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GRIB </a:t>
            </a:r>
            <a:r>
              <a:rPr lang="en-US" dirty="0" err="1" smtClean="0"/>
              <a:t>Rectilyzer</a:t>
            </a:r>
            <a:endParaRPr lang="en-US" dirty="0"/>
          </a:p>
        </p:txBody>
      </p:sp>
      <p:pic>
        <p:nvPicPr>
          <p:cNvPr id="4" name="Picture 3" descr="netcdf-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1524000"/>
            <a:ext cx="3329719" cy="2286000"/>
          </a:xfrm>
          <a:prstGeom prst="rect">
            <a:avLst/>
          </a:prstGeom>
        </p:spPr>
      </p:pic>
      <p:pic>
        <p:nvPicPr>
          <p:cNvPr id="5" name="Content Placeholder 3" descr="796172-scattered-deck-of-playing-cards-on-a-tabl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828800"/>
            <a:ext cx="2857120" cy="1907128"/>
          </a:xfrm>
        </p:spPr>
      </p:pic>
      <p:sp>
        <p:nvSpPr>
          <p:cNvPr id="6" name="Right Arrow 5"/>
          <p:cNvSpPr/>
          <p:nvPr/>
        </p:nvSpPr>
        <p:spPr>
          <a:xfrm>
            <a:off x="4267200" y="259080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4419600"/>
            <a:ext cx="699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Turn unordered collection of 2D slices into 3-6D multidimensional array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Each GRIB record (2D slice) is independent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There is no overall schema to describe what its supposed to be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there is, but not able to be encoded in GRIB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GRIB collection indexing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752600"/>
            <a:ext cx="3505200" cy="1066800"/>
            <a:chOff x="838200" y="1752600"/>
            <a:chExt cx="3810000" cy="1143000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3276600" y="2133600"/>
              <a:ext cx="1371600" cy="609600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 file</a:t>
              </a:r>
            </a:p>
            <a:p>
              <a:pPr algn="ctr"/>
              <a:r>
                <a:rPr lang="en-US" dirty="0" smtClean="0"/>
                <a:t>name.gbx9</a:t>
              </a:r>
              <a:endParaRPr lang="en-US" dirty="0"/>
            </a:p>
          </p:txBody>
        </p:sp>
        <p:sp>
          <p:nvSpPr>
            <p:cNvPr id="4" name="Snip Single Corner Rectangle 3"/>
            <p:cNvSpPr/>
            <p:nvPr/>
          </p:nvSpPr>
          <p:spPr>
            <a:xfrm>
              <a:off x="838200" y="1752600"/>
              <a:ext cx="1676400" cy="1143000"/>
            </a:xfrm>
            <a:prstGeom prst="snip1Rect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GRIB file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0"/>
              <a:endCxn id="5" idx="2"/>
            </p:cNvCxnSpPr>
            <p:nvPr/>
          </p:nvCxnSpPr>
          <p:spPr>
            <a:xfrm>
              <a:off x="2514600" y="2324100"/>
              <a:ext cx="76200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38200" y="4876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" y="5410200"/>
            <a:ext cx="3505200" cy="1066800"/>
            <a:chOff x="838200" y="1752600"/>
            <a:chExt cx="3810000" cy="1143000"/>
          </a:xfrm>
        </p:grpSpPr>
        <p:sp>
          <p:nvSpPr>
            <p:cNvPr id="24" name="Snip Single Corner Rectangle 23"/>
            <p:cNvSpPr/>
            <p:nvPr/>
          </p:nvSpPr>
          <p:spPr>
            <a:xfrm>
              <a:off x="3276600" y="2133600"/>
              <a:ext cx="1371600" cy="609600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 file</a:t>
              </a:r>
            </a:p>
            <a:p>
              <a:pPr algn="ctr"/>
              <a:r>
                <a:rPr lang="en-US" dirty="0" smtClean="0"/>
                <a:t>name.gbx9</a:t>
              </a:r>
              <a:endParaRPr lang="en-US" dirty="0"/>
            </a:p>
          </p:txBody>
        </p:sp>
        <p:sp>
          <p:nvSpPr>
            <p:cNvPr id="25" name="Snip Single Corner Rectangle 24"/>
            <p:cNvSpPr/>
            <p:nvPr/>
          </p:nvSpPr>
          <p:spPr>
            <a:xfrm>
              <a:off x="838200" y="1752600"/>
              <a:ext cx="1676400" cy="1143000"/>
            </a:xfrm>
            <a:prstGeom prst="snip1Rect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GRIB file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5" idx="0"/>
              <a:endCxn id="24" idx="2"/>
            </p:cNvCxnSpPr>
            <p:nvPr/>
          </p:nvCxnSpPr>
          <p:spPr>
            <a:xfrm>
              <a:off x="2514600" y="2324100"/>
              <a:ext cx="76200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38200" y="3352800"/>
            <a:ext cx="3505200" cy="1066800"/>
            <a:chOff x="838200" y="1752600"/>
            <a:chExt cx="3810000" cy="1143000"/>
          </a:xfrm>
        </p:grpSpPr>
        <p:sp>
          <p:nvSpPr>
            <p:cNvPr id="28" name="Snip Single Corner Rectangle 27"/>
            <p:cNvSpPr/>
            <p:nvPr/>
          </p:nvSpPr>
          <p:spPr>
            <a:xfrm>
              <a:off x="3276600" y="2133600"/>
              <a:ext cx="1371600" cy="609600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 file</a:t>
              </a:r>
            </a:p>
            <a:p>
              <a:pPr algn="ctr"/>
              <a:r>
                <a:rPr lang="en-US" dirty="0" smtClean="0"/>
                <a:t>name.gbx9</a:t>
              </a:r>
              <a:endParaRPr lang="en-US" dirty="0"/>
            </a:p>
          </p:txBody>
        </p:sp>
        <p:sp>
          <p:nvSpPr>
            <p:cNvPr id="29" name="Snip Single Corner Rectangle 28"/>
            <p:cNvSpPr/>
            <p:nvPr/>
          </p:nvSpPr>
          <p:spPr>
            <a:xfrm>
              <a:off x="838200" y="1752600"/>
              <a:ext cx="1676400" cy="1143000"/>
            </a:xfrm>
            <a:prstGeom prst="snip1Rect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GRIB file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9" idx="0"/>
              <a:endCxn id="28" idx="2"/>
            </p:cNvCxnSpPr>
            <p:nvPr/>
          </p:nvCxnSpPr>
          <p:spPr>
            <a:xfrm>
              <a:off x="2514600" y="2324100"/>
              <a:ext cx="76200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048000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1000x smaller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4267200" y="2362200"/>
            <a:ext cx="2743200" cy="3688080"/>
            <a:chOff x="4267200" y="2362200"/>
            <a:chExt cx="2743200" cy="3688080"/>
          </a:xfrm>
        </p:grpSpPr>
        <p:sp>
          <p:nvSpPr>
            <p:cNvPr id="32" name="Oval 31"/>
            <p:cNvSpPr/>
            <p:nvPr/>
          </p:nvSpPr>
          <p:spPr>
            <a:xfrm>
              <a:off x="5562600" y="2362200"/>
              <a:ext cx="1447800" cy="533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5" idx="0"/>
              <a:endCxn id="32" idx="2"/>
            </p:cNvCxnSpPr>
            <p:nvPr/>
          </p:nvCxnSpPr>
          <p:spPr>
            <a:xfrm>
              <a:off x="4343400" y="2392680"/>
              <a:ext cx="1219200" cy="236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own Arrow 39"/>
            <p:cNvSpPr/>
            <p:nvPr/>
          </p:nvSpPr>
          <p:spPr>
            <a:xfrm>
              <a:off x="6248400" y="2895600"/>
              <a:ext cx="152400" cy="45720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28" idx="0"/>
              <a:endCxn id="32" idx="3"/>
            </p:cNvCxnSpPr>
            <p:nvPr/>
          </p:nvCxnSpPr>
          <p:spPr>
            <a:xfrm flipV="1">
              <a:off x="4343400" y="2817485"/>
              <a:ext cx="1431226" cy="1175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4" idx="0"/>
              <a:endCxn id="32" idx="3"/>
            </p:cNvCxnSpPr>
            <p:nvPr/>
          </p:nvCxnSpPr>
          <p:spPr>
            <a:xfrm flipV="1">
              <a:off x="4267200" y="2817485"/>
              <a:ext cx="1507426" cy="3232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304288" y="1981200"/>
            <a:ext cx="6382512" cy="3962400"/>
            <a:chOff x="2304288" y="1981200"/>
            <a:chExt cx="6382512" cy="3962400"/>
          </a:xfrm>
        </p:grpSpPr>
        <p:sp>
          <p:nvSpPr>
            <p:cNvPr id="41" name="Flowchart: Predefined Process 40"/>
            <p:cNvSpPr/>
            <p:nvPr/>
          </p:nvSpPr>
          <p:spPr>
            <a:xfrm>
              <a:off x="7772400" y="1981200"/>
              <a:ext cx="914400" cy="612648"/>
            </a:xfrm>
            <a:prstGeom prst="flowChartPredefined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TDS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41" idx="2"/>
              <a:endCxn id="22" idx="0"/>
            </p:cNvCxnSpPr>
            <p:nvPr/>
          </p:nvCxnSpPr>
          <p:spPr>
            <a:xfrm flipH="1">
              <a:off x="7315200" y="2593848"/>
              <a:ext cx="914400" cy="125425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2" idx="2"/>
              <a:endCxn id="25" idx="0"/>
            </p:cNvCxnSpPr>
            <p:nvPr/>
          </p:nvCxnSpPr>
          <p:spPr>
            <a:xfrm flipH="1">
              <a:off x="2304288" y="3848100"/>
              <a:ext cx="2877312" cy="20955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2" idx="2"/>
              <a:endCxn id="29" idx="0"/>
            </p:cNvCxnSpPr>
            <p:nvPr/>
          </p:nvCxnSpPr>
          <p:spPr>
            <a:xfrm flipH="1">
              <a:off x="2380488" y="3848100"/>
              <a:ext cx="2801112" cy="381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2"/>
              <a:endCxn id="4" idx="0"/>
            </p:cNvCxnSpPr>
            <p:nvPr/>
          </p:nvCxnSpPr>
          <p:spPr>
            <a:xfrm flipH="1" flipV="1">
              <a:off x="2380488" y="2286000"/>
              <a:ext cx="2801112" cy="15621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648200" y="1447800"/>
            <a:ext cx="2667000" cy="4724400"/>
            <a:chOff x="4648200" y="1447800"/>
            <a:chExt cx="2667000" cy="4724400"/>
          </a:xfrm>
        </p:grpSpPr>
        <p:grpSp>
          <p:nvGrpSpPr>
            <p:cNvPr id="52" name="Group 51"/>
            <p:cNvGrpSpPr/>
            <p:nvPr/>
          </p:nvGrpSpPr>
          <p:grpSpPr>
            <a:xfrm>
              <a:off x="4648200" y="1447800"/>
              <a:ext cx="2667000" cy="4724400"/>
              <a:chOff x="4648200" y="1828800"/>
              <a:chExt cx="2667000" cy="4724400"/>
            </a:xfrm>
          </p:grpSpPr>
          <p:sp>
            <p:nvSpPr>
              <p:cNvPr id="21" name="Right Brace 20"/>
              <p:cNvSpPr/>
              <p:nvPr/>
            </p:nvSpPr>
            <p:spPr>
              <a:xfrm>
                <a:off x="4648200" y="1828800"/>
                <a:ext cx="381000" cy="47244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Snip Single Corner Rectangle 21"/>
              <p:cNvSpPr/>
              <p:nvPr/>
            </p:nvSpPr>
            <p:spPr>
              <a:xfrm>
                <a:off x="5181600" y="3733800"/>
                <a:ext cx="2133600" cy="990600"/>
              </a:xfrm>
              <a:prstGeom prst="snip1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r>
                  <a:rPr lang="en-US" dirty="0" smtClean="0"/>
                  <a:t>ollection </a:t>
                </a:r>
                <a:r>
                  <a:rPr lang="en-US" dirty="0"/>
                  <a:t>I</a:t>
                </a:r>
                <a:r>
                  <a:rPr lang="en-US" dirty="0" smtClean="0"/>
                  <a:t>ndex</a:t>
                </a:r>
              </a:p>
              <a:p>
                <a:pPr algn="ctr"/>
                <a:r>
                  <a:rPr lang="en-US" dirty="0" smtClean="0"/>
                  <a:t>collectionName.ncx</a:t>
                </a:r>
                <a:endParaRPr 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0200" y="44196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1000x smaller</a:t>
              </a:r>
            </a:p>
            <a:p>
              <a:r>
                <a:rPr lang="en-US" dirty="0" smtClean="0"/>
                <a:t>CDM metadata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-152400"/>
            <a:ext cx="62484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GRIB time partitioning</a:t>
            </a:r>
            <a:endParaRPr lang="en-US" sz="36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8077200" y="1447800"/>
            <a:ext cx="914400" cy="612648"/>
          </a:xfrm>
          <a:prstGeom prst="flowChartPredefined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TDS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2"/>
            <a:endCxn id="92" idx="3"/>
          </p:cNvCxnSpPr>
          <p:nvPr/>
        </p:nvCxnSpPr>
        <p:spPr>
          <a:xfrm flipH="1">
            <a:off x="7086600" y="2060448"/>
            <a:ext cx="1447800" cy="113995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33400" y="533400"/>
            <a:ext cx="5029200" cy="2057400"/>
            <a:chOff x="762000" y="1752600"/>
            <a:chExt cx="6553200" cy="4724400"/>
          </a:xfrm>
        </p:grpSpPr>
        <p:grpSp>
          <p:nvGrpSpPr>
            <p:cNvPr id="3" name="Group 10"/>
            <p:cNvGrpSpPr/>
            <p:nvPr/>
          </p:nvGrpSpPr>
          <p:grpSpPr>
            <a:xfrm>
              <a:off x="838200" y="1752600"/>
              <a:ext cx="3505200" cy="1066800"/>
              <a:chOff x="838200" y="1752600"/>
              <a:chExt cx="3810000" cy="1143000"/>
            </a:xfrm>
          </p:grpSpPr>
          <p:sp>
            <p:nvSpPr>
              <p:cNvPr id="5" name="Snip Single Corner Rectangle 4"/>
              <p:cNvSpPr/>
              <p:nvPr/>
            </p:nvSpPr>
            <p:spPr>
              <a:xfrm>
                <a:off x="3276600" y="2133600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4" name="Snip Single Corner Rectangle 3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4" idx="0"/>
                <a:endCxn id="5" idx="2"/>
              </p:cNvCxnSpPr>
              <p:nvPr/>
            </p:nvCxnSpPr>
            <p:spPr>
              <a:xfrm>
                <a:off x="2514600" y="2324100"/>
                <a:ext cx="762000" cy="114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38200" y="48768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6" name="Group 22"/>
            <p:cNvGrpSpPr/>
            <p:nvPr/>
          </p:nvGrpSpPr>
          <p:grpSpPr>
            <a:xfrm>
              <a:off x="762000" y="5410200"/>
              <a:ext cx="3547872" cy="1066800"/>
              <a:chOff x="838200" y="1752600"/>
              <a:chExt cx="3856383" cy="1143000"/>
            </a:xfrm>
          </p:grpSpPr>
          <p:sp>
            <p:nvSpPr>
              <p:cNvPr id="24" name="Snip Single Corner Rectangle 23"/>
              <p:cNvSpPr/>
              <p:nvPr/>
            </p:nvSpPr>
            <p:spPr>
              <a:xfrm>
                <a:off x="3322983" y="2079171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25" name="Snip Single Corner Rectangle 24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stCxn id="25" idx="0"/>
                <a:endCxn id="24" idx="2"/>
              </p:cNvCxnSpPr>
              <p:nvPr/>
            </p:nvCxnSpPr>
            <p:spPr>
              <a:xfrm>
                <a:off x="2514600" y="2324100"/>
                <a:ext cx="808383" cy="59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6"/>
            <p:cNvGrpSpPr/>
            <p:nvPr/>
          </p:nvGrpSpPr>
          <p:grpSpPr>
            <a:xfrm>
              <a:off x="838200" y="3352800"/>
              <a:ext cx="3505200" cy="1066800"/>
              <a:chOff x="838200" y="1752600"/>
              <a:chExt cx="3810000" cy="1143000"/>
            </a:xfrm>
          </p:grpSpPr>
          <p:sp>
            <p:nvSpPr>
              <p:cNvPr id="28" name="Snip Single Corner Rectangle 27"/>
              <p:cNvSpPr/>
              <p:nvPr/>
            </p:nvSpPr>
            <p:spPr>
              <a:xfrm>
                <a:off x="3276600" y="2133600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29" name="Snip Single Corner Rectangle 28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0"/>
                <a:endCxn id="28" idx="2"/>
              </p:cNvCxnSpPr>
              <p:nvPr/>
            </p:nvCxnSpPr>
            <p:spPr>
              <a:xfrm>
                <a:off x="2514600" y="2324100"/>
                <a:ext cx="762000" cy="114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ight Brace 20"/>
            <p:cNvSpPr/>
            <p:nvPr/>
          </p:nvSpPr>
          <p:spPr>
            <a:xfrm>
              <a:off x="4648200" y="1752600"/>
              <a:ext cx="381000" cy="4648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5181600" y="3416710"/>
              <a:ext cx="2133600" cy="974622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ncx</a:t>
              </a:r>
              <a:endParaRPr lang="en-US" dirty="0" smtClean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400" y="3200400"/>
            <a:ext cx="5029200" cy="2057400"/>
            <a:chOff x="762000" y="1752600"/>
            <a:chExt cx="6553200" cy="4724400"/>
          </a:xfrm>
        </p:grpSpPr>
        <p:grpSp>
          <p:nvGrpSpPr>
            <p:cNvPr id="66" name="Group 10"/>
            <p:cNvGrpSpPr/>
            <p:nvPr/>
          </p:nvGrpSpPr>
          <p:grpSpPr>
            <a:xfrm>
              <a:off x="838200" y="1752600"/>
              <a:ext cx="3505200" cy="1066800"/>
              <a:chOff x="838200" y="1752600"/>
              <a:chExt cx="3810000" cy="1143000"/>
            </a:xfrm>
          </p:grpSpPr>
          <p:sp>
            <p:nvSpPr>
              <p:cNvPr id="79" name="Snip Single Corner Rectangle 4"/>
              <p:cNvSpPr/>
              <p:nvPr/>
            </p:nvSpPr>
            <p:spPr>
              <a:xfrm>
                <a:off x="3276600" y="2133600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80" name="Snip Single Corner Rectangle 79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>
                <a:off x="2514600" y="2324100"/>
                <a:ext cx="762000" cy="114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838200" y="48768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69" name="Group 22"/>
            <p:cNvGrpSpPr/>
            <p:nvPr/>
          </p:nvGrpSpPr>
          <p:grpSpPr>
            <a:xfrm>
              <a:off x="762000" y="5410200"/>
              <a:ext cx="3547872" cy="1066800"/>
              <a:chOff x="838200" y="1752600"/>
              <a:chExt cx="3856383" cy="1143000"/>
            </a:xfrm>
          </p:grpSpPr>
          <p:sp>
            <p:nvSpPr>
              <p:cNvPr id="76" name="Snip Single Corner Rectangle 75"/>
              <p:cNvSpPr/>
              <p:nvPr/>
            </p:nvSpPr>
            <p:spPr>
              <a:xfrm>
                <a:off x="3322983" y="2079171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77" name="Snip Single Corner Rectangle 76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78" name="Straight Arrow Connector 77"/>
              <p:cNvCxnSpPr>
                <a:stCxn id="77" idx="0"/>
                <a:endCxn id="76" idx="2"/>
              </p:cNvCxnSpPr>
              <p:nvPr/>
            </p:nvCxnSpPr>
            <p:spPr>
              <a:xfrm>
                <a:off x="2514600" y="2324100"/>
                <a:ext cx="808383" cy="59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26"/>
            <p:cNvGrpSpPr/>
            <p:nvPr/>
          </p:nvGrpSpPr>
          <p:grpSpPr>
            <a:xfrm>
              <a:off x="838200" y="3352800"/>
              <a:ext cx="3505200" cy="1066800"/>
              <a:chOff x="838200" y="1752600"/>
              <a:chExt cx="3810000" cy="1143000"/>
            </a:xfrm>
          </p:grpSpPr>
          <p:sp>
            <p:nvSpPr>
              <p:cNvPr id="73" name="Snip Single Corner Rectangle 72"/>
              <p:cNvSpPr/>
              <p:nvPr/>
            </p:nvSpPr>
            <p:spPr>
              <a:xfrm>
                <a:off x="3276600" y="2133600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74" name="Snip Single Corner Rectangle 73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75" name="Straight Arrow Connector 74"/>
              <p:cNvCxnSpPr>
                <a:stCxn id="74" idx="0"/>
                <a:endCxn id="73" idx="2"/>
              </p:cNvCxnSpPr>
              <p:nvPr/>
            </p:nvCxnSpPr>
            <p:spPr>
              <a:xfrm>
                <a:off x="2514600" y="2324100"/>
                <a:ext cx="762000" cy="114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ight Brace 70"/>
            <p:cNvSpPr/>
            <p:nvPr/>
          </p:nvSpPr>
          <p:spPr>
            <a:xfrm>
              <a:off x="4648200" y="1752600"/>
              <a:ext cx="381000" cy="4648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nip Single Corner Rectangle 71"/>
            <p:cNvSpPr/>
            <p:nvPr/>
          </p:nvSpPr>
          <p:spPr>
            <a:xfrm>
              <a:off x="5181600" y="3416710"/>
              <a:ext cx="2133600" cy="974622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ncx</a:t>
              </a:r>
              <a:endParaRPr lang="en-US" dirty="0" smtClean="0"/>
            </a:p>
          </p:txBody>
        </p:sp>
      </p:grpSp>
      <p:cxnSp>
        <p:nvCxnSpPr>
          <p:cNvPr id="83" name="Straight Connector 82"/>
          <p:cNvCxnSpPr/>
          <p:nvPr/>
        </p:nvCxnSpPr>
        <p:spPr>
          <a:xfrm>
            <a:off x="457200" y="2895600"/>
            <a:ext cx="5029200" cy="0"/>
          </a:xfrm>
          <a:prstGeom prst="line">
            <a:avLst/>
          </a:prstGeom>
          <a:ln w="19050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04800" y="5562600"/>
            <a:ext cx="5029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04800" y="6172200"/>
            <a:ext cx="5029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4800" y="571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724400" y="2514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648200" y="510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48200" y="5715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1985</a:t>
            </a:r>
            <a:endParaRPr lang="en-US" dirty="0"/>
          </a:p>
        </p:txBody>
      </p:sp>
      <p:sp>
        <p:nvSpPr>
          <p:cNvPr id="91" name="Right Brace 90"/>
          <p:cNvSpPr/>
          <p:nvPr/>
        </p:nvSpPr>
        <p:spPr>
          <a:xfrm>
            <a:off x="5562600" y="1066800"/>
            <a:ext cx="457200" cy="533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nip Single Corner Rectangle 91"/>
          <p:cNvSpPr/>
          <p:nvPr/>
        </p:nvSpPr>
        <p:spPr>
          <a:xfrm>
            <a:off x="6172200" y="3200400"/>
            <a:ext cx="1828800" cy="114300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Partition index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Collection.ncx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503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GRIB in TDS 4.3</vt:lpstr>
      <vt:lpstr>NetCDF 3D Data</vt:lpstr>
      <vt:lpstr>3D data</vt:lpstr>
      <vt:lpstr>NetCDF 4D Multidimensional Data</vt:lpstr>
      <vt:lpstr>netCDF storage</vt:lpstr>
      <vt:lpstr>GRIB storage</vt:lpstr>
      <vt:lpstr>GRIB Rectilyzer</vt:lpstr>
      <vt:lpstr>GRIB collection indexing</vt:lpstr>
      <vt:lpstr>GRIB time partitioning</vt:lpstr>
      <vt:lpstr>NCEP GFS half degree </vt:lpstr>
      <vt:lpstr>CFSR timeseries data at NCDC</vt:lpstr>
      <vt:lpstr>Big Data</vt:lpstr>
      <vt:lpstr>What have we got ?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GRIB</dc:title>
  <dc:creator>caron</dc:creator>
  <cp:lastModifiedBy>caron</cp:lastModifiedBy>
  <cp:revision>165</cp:revision>
  <dcterms:created xsi:type="dcterms:W3CDTF">2012-10-15T22:52:12Z</dcterms:created>
  <dcterms:modified xsi:type="dcterms:W3CDTF">2012-10-20T19:43:02Z</dcterms:modified>
</cp:coreProperties>
</file>