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2254-0F9A-49F4-9D4F-BCC9B8AA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3077F-6E51-4004-9DE7-F9E10B72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EC58-852F-419A-8BAD-22A65C3C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C6A6-7DC3-4D6A-B966-A6FC3A85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CC98-8882-45F6-AA60-E1E73CF6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B8C6-97FC-4666-9277-4E528423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11C5-6F5E-48DF-9879-807DD16F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F1EA-A4B5-4B94-B5B1-2711B9F2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C282-7656-40EB-8CF4-516B5F13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1C95-751E-43B9-ADB4-F6FA44F6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E306A-5A0C-4143-93E3-5743D2988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D3ED-69C9-4F56-8E38-7543652D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15BC-19A9-4FD8-874A-269A16EA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A070-504F-426C-8CB9-0D6C50BC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0BCF5-50D3-4164-A236-0020EFC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1723-A573-4471-AB29-62A6EB26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1A65-9E25-4385-BFDD-3F992B50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846B-5FC7-49E6-8B15-D7D063A8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8943-8D19-4CBD-8B42-A352F272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53AE-1C9F-49A5-A787-DB8D4D36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FAE-AFB2-4373-9A4C-E8F12373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F33A-484B-4A23-A6DD-696D454E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05B0-C550-4E1D-B998-BFDB6743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C535-1B06-4600-8D9C-57FB0A4F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2050-7410-47B0-9949-D0F2B57B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2FF2-2B01-4DF2-BF92-CA8E24C9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E48A-2F2D-4212-849A-A4A16C865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E926F-52EE-49DE-8DA2-FE323718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D4B26-51EA-489A-A6E8-93E1D039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D6F1-E149-47CD-A255-99EFE60B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6E06-0242-413B-9CE6-F53DB1E6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1541-AAC3-4567-86DE-863ED7D4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71938-94A9-4F95-B132-D40E6356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D18D-8E00-44A0-9C47-818A964D6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CC347-7F71-4EA1-83E7-CF001B95A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8897B-A4D2-4EC1-AAFF-6D7289DF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CD23D-E802-4D56-B902-F80A157D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4AFD8-CED1-4B26-9065-F121971F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777E3-929C-42E5-BDBC-17EA9B1E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3A4-E574-400D-8E45-FEA03CCC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1E383-4567-4A63-9007-3E070014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86C79-DC92-446B-9538-8B4DAF4D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9A0AB-C3D1-4571-9D55-211F4CF1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4263-B01E-454F-8335-262DABCA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20BBB-EE2A-4511-9A18-F571920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23DB6-88BE-43B0-8CD2-2798841D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E20F-0F0B-42C1-8CE6-73F2E02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812A-CD0D-47A1-A534-511DBDC2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79AD1-C034-41E0-ACD6-1B9B4EBD6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98360-8EA8-46BE-8106-97F7B59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9B1D-E320-474B-99B9-A9E6C505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FEB02-2709-4EAE-97E9-7825D4F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F261-6186-4088-97BC-376E51BC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D8FE3-8072-4AD5-B598-F92D28E3F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63FE-E42D-47AE-9420-CA1511D3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2D37-BC53-4063-9B35-C220BE8A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0320-7CAE-41A4-AF14-E65254E9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90AB-3F71-4469-9F23-F36A9217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5AB3A-60D6-4EF1-88A9-F5588ACB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1F1DC-0D6E-4704-A254-2425DFCB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19C7-6DFA-4F16-9A6B-F6D6B54DF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8700E-B415-49A2-9487-EE1E47D88D5A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68D-CC0D-415D-9A23-D0A3FCFC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ED0E-F6AC-4DBA-9128-FA72DB3C4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5CA8-A674-4A8C-905E-32D74CD8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502F-EDE9-4036-9A06-C3954F701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007"/>
            <a:ext cx="9144000" cy="1488658"/>
          </a:xfrm>
        </p:spPr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26 </a:t>
            </a:r>
            <a:r>
              <a:rPr lang="en-US" dirty="0" err="1"/>
              <a:t>Guia</a:t>
            </a:r>
            <a:r>
              <a:rPr lang="en-US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12E7A-63F2-4FE1-B179-606F0AF6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4200"/>
            <a:ext cx="9144000" cy="1655762"/>
          </a:xfrm>
        </p:spPr>
        <p:txBody>
          <a:bodyPr>
            <a:noAutofit/>
          </a:bodyPr>
          <a:lstStyle/>
          <a:p>
            <a:r>
              <a:rPr lang="es-ES" sz="4000" dirty="0">
                <a:effectLst/>
                <a:latin typeface="Times New Roman" panose="02020603050405020304" pitchFamily="18" charset="0"/>
              </a:rPr>
              <a:t>La instrucción ‘</a:t>
            </a:r>
            <a:r>
              <a:rPr lang="es-ES" sz="40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sethi</a:t>
            </a:r>
            <a:r>
              <a:rPr lang="es-ES" sz="4000" dirty="0">
                <a:effectLst/>
                <a:latin typeface="Times New Roman" panose="02020603050405020304" pitchFamily="18" charset="0"/>
              </a:rPr>
              <a:t>’ asigna una constante a los 22 bits más significativos de un registro. Sin embargo, sería útil que </a:t>
            </a:r>
            <a:r>
              <a:rPr lang="es-ES" sz="40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sethi</a:t>
            </a:r>
            <a:r>
              <a:rPr lang="es-ES" sz="4000" dirty="0">
                <a:effectLst/>
                <a:latin typeface="Times New Roman" panose="02020603050405020304" pitchFamily="18" charset="0"/>
              </a:rPr>
              <a:t> permitiera asignar valores en los 32 bits del registro. Justifique porqué esto último no resulta posible.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188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DB8-1BC7-4705-BCB5-F8618AD4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¿¿¿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sethi</a:t>
            </a:r>
            <a:r>
              <a:rPr lang="en-US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104A-4933-43C6-A502-0E99D44F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sethi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const 22, %register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Coloca</a:t>
            </a:r>
            <a:r>
              <a:rPr lang="en-US" dirty="0"/>
              <a:t> una </a:t>
            </a:r>
            <a:r>
              <a:rPr lang="en-US" dirty="0" err="1"/>
              <a:t>constante</a:t>
            </a:r>
            <a:r>
              <a:rPr lang="en-US" dirty="0"/>
              <a:t> de 22 bits </a:t>
            </a:r>
            <a:r>
              <a:rPr lang="en-US" dirty="0" err="1"/>
              <a:t>en</a:t>
            </a:r>
            <a:r>
              <a:rPr lang="en-US" dirty="0"/>
              <a:t> los 22 bits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significativos</a:t>
            </a:r>
            <a:r>
              <a:rPr lang="en-US" dirty="0"/>
              <a:t> de un </a:t>
            </a:r>
            <a:r>
              <a:rPr lang="en-US" dirty="0" err="1"/>
              <a:t>registro</a:t>
            </a:r>
            <a:r>
              <a:rPr lang="en-US" dirty="0"/>
              <a:t>, </a:t>
            </a:r>
            <a:r>
              <a:rPr lang="en-US" dirty="0" err="1"/>
              <a:t>colocando</a:t>
            </a:r>
            <a:r>
              <a:rPr lang="en-US" dirty="0"/>
              <a:t> los </a:t>
            </a:r>
            <a:r>
              <a:rPr lang="en-US" dirty="0" err="1"/>
              <a:t>restantes</a:t>
            </a:r>
            <a:r>
              <a:rPr lang="en-US" dirty="0"/>
              <a:t> 10 bits </a:t>
            </a:r>
            <a:r>
              <a:rPr lang="en-US" dirty="0" err="1"/>
              <a:t>en</a:t>
            </a:r>
            <a:r>
              <a:rPr lang="en-US" dirty="0"/>
              <a:t> ‘0’.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Pero mis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32 bits… ¿De que me </a:t>
            </a:r>
            <a:r>
              <a:rPr lang="en-US" dirty="0" err="1"/>
              <a:t>sirve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6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E61-30BC-48DB-991E-05C509EE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entender</a:t>
            </a:r>
            <a:r>
              <a:rPr lang="en-US" dirty="0"/>
              <a:t> el </a:t>
            </a:r>
            <a:r>
              <a:rPr lang="en-US" dirty="0" err="1"/>
              <a:t>motivo</a:t>
            </a:r>
            <a:r>
              <a:rPr lang="en-US" dirty="0"/>
              <a:t>, primero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enteder</a:t>
            </a:r>
            <a:r>
              <a:rPr lang="en-US" dirty="0"/>
              <a:t>, </a:t>
            </a:r>
            <a:r>
              <a:rPr lang="en-US" dirty="0" err="1"/>
              <a:t>qué</a:t>
            </a:r>
            <a:r>
              <a:rPr lang="en-US" dirty="0"/>
              <a:t>  forma una </a:t>
            </a:r>
            <a:r>
              <a:rPr lang="en-US" dirty="0" err="1"/>
              <a:t>instrucción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526C-1DFB-40FB-8BB9-4C2BAAE2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307"/>
            <a:ext cx="10515600" cy="384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Mnemonico</a:t>
            </a:r>
            <a:r>
              <a:rPr lang="en-US" dirty="0"/>
              <a:t>      </a:t>
            </a:r>
            <a:r>
              <a:rPr lang="en-US" dirty="0" err="1"/>
              <a:t>Operandos</a:t>
            </a:r>
            <a:r>
              <a:rPr lang="en-US" dirty="0"/>
              <a:t>       </a:t>
            </a:r>
            <a:r>
              <a:rPr lang="en-US" dirty="0" err="1"/>
              <a:t>Destino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addcc</a:t>
            </a:r>
            <a:r>
              <a:rPr lang="en-US" dirty="0"/>
              <a:t>                 %r1,%r2           %r3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memorizamos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era el </a:t>
            </a:r>
            <a:r>
              <a:rPr lang="en-US" dirty="0" err="1"/>
              <a:t>mnemónico</a:t>
            </a:r>
            <a:r>
              <a:rPr lang="en-US" dirty="0"/>
              <a:t>?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memorizamos</a:t>
            </a:r>
            <a:r>
              <a:rPr lang="en-US" dirty="0"/>
              <a:t> con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operaba</a:t>
            </a:r>
            <a:r>
              <a:rPr lang="en-US" dirty="0"/>
              <a:t> y a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llegaba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32 bit que </a:t>
            </a:r>
            <a:r>
              <a:rPr lang="en-US" dirty="0" err="1"/>
              <a:t>ocupa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!</a:t>
            </a: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69CA45F5-49CE-4709-93AA-81DFC6D4B66E}"/>
              </a:ext>
            </a:extLst>
          </p:cNvPr>
          <p:cNvSpPr/>
          <p:nvPr/>
        </p:nvSpPr>
        <p:spPr>
          <a:xfrm>
            <a:off x="906162" y="2850291"/>
            <a:ext cx="1466335" cy="280087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Extract 4">
            <a:extLst>
              <a:ext uri="{FF2B5EF4-FFF2-40B4-BE49-F238E27FC236}">
                <a16:creationId xmlns:a16="http://schemas.microsoft.com/office/drawing/2014/main" id="{ABCE966E-06B7-4054-BCED-9A5A79E1E4E4}"/>
              </a:ext>
            </a:extLst>
          </p:cNvPr>
          <p:cNvSpPr/>
          <p:nvPr/>
        </p:nvSpPr>
        <p:spPr>
          <a:xfrm>
            <a:off x="3175686" y="2850291"/>
            <a:ext cx="1466335" cy="280087"/>
          </a:xfrm>
          <a:prstGeom prst="flowChartExtra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9D4DB47F-13E8-4F64-8083-508BBC3718C0}"/>
              </a:ext>
            </a:extLst>
          </p:cNvPr>
          <p:cNvSpPr/>
          <p:nvPr/>
        </p:nvSpPr>
        <p:spPr>
          <a:xfrm>
            <a:off x="5090983" y="2850290"/>
            <a:ext cx="1466335" cy="280087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D4BD1-7696-4EB5-B599-7E362B363132}"/>
              </a:ext>
            </a:extLst>
          </p:cNvPr>
          <p:cNvSpPr txBox="1"/>
          <p:nvPr/>
        </p:nvSpPr>
        <p:spPr>
          <a:xfrm>
            <a:off x="8756822" y="2331307"/>
            <a:ext cx="259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Mnemónico</a:t>
            </a:r>
            <a:r>
              <a:rPr lang="en-US" dirty="0"/>
              <a:t> = “OPCODE”</a:t>
            </a:r>
          </a:p>
        </p:txBody>
      </p:sp>
    </p:spTree>
    <p:extLst>
      <p:ext uri="{BB962C8B-B14F-4D97-AF65-F5344CB8AC3E}">
        <p14:creationId xmlns:p14="http://schemas.microsoft.com/office/powerpoint/2010/main" val="334966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FAEA-77DE-42DE-8FD5-90C11056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retomando</a:t>
            </a:r>
            <a:r>
              <a:rPr lang="en-US" dirty="0"/>
              <a:t>,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con </a:t>
            </a:r>
            <a:r>
              <a:rPr lang="en-US" dirty="0" err="1"/>
              <a:t>sethi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72F9-60ED-40A4-9700-28FE4A7E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guardar</a:t>
            </a:r>
            <a:r>
              <a:rPr lang="en-US" dirty="0"/>
              <a:t> una </a:t>
            </a:r>
            <a:r>
              <a:rPr lang="en-US" dirty="0" err="1"/>
              <a:t>constante</a:t>
            </a:r>
            <a:r>
              <a:rPr lang="en-US" dirty="0"/>
              <a:t> de 32 bits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una </a:t>
            </a:r>
            <a:r>
              <a:rPr lang="en-US" dirty="0" err="1"/>
              <a:t>direccción</a:t>
            </a:r>
            <a:r>
              <a:rPr lang="en-US" dirty="0"/>
              <a:t>, no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sola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los </a:t>
            </a:r>
            <a:r>
              <a:rPr lang="en-US" dirty="0" err="1"/>
              <a:t>propios</a:t>
            </a:r>
            <a:r>
              <a:rPr lang="en-US" dirty="0"/>
              <a:t> </a:t>
            </a:r>
            <a:r>
              <a:rPr lang="en-US" dirty="0" err="1"/>
              <a:t>mnemónicos</a:t>
            </a:r>
            <a:r>
              <a:rPr lang="en-US" dirty="0"/>
              <a:t> y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ocupando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32 bit.</a:t>
            </a: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044A3D7-F4EE-4F30-B1BB-D4302E6430B3}"/>
              </a:ext>
            </a:extLst>
          </p:cNvPr>
          <p:cNvSpPr/>
          <p:nvPr/>
        </p:nvSpPr>
        <p:spPr>
          <a:xfrm>
            <a:off x="1103870" y="5781547"/>
            <a:ext cx="6532606" cy="395416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B26D16CB-E282-4910-B4F1-CD5B6AFA786F}"/>
              </a:ext>
            </a:extLst>
          </p:cNvPr>
          <p:cNvSpPr/>
          <p:nvPr/>
        </p:nvSpPr>
        <p:spPr>
          <a:xfrm>
            <a:off x="7265773" y="5251194"/>
            <a:ext cx="370703" cy="395416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B03B55DA-FAA2-49D7-8B47-CF3DA6497305}"/>
              </a:ext>
            </a:extLst>
          </p:cNvPr>
          <p:cNvSpPr/>
          <p:nvPr/>
        </p:nvSpPr>
        <p:spPr>
          <a:xfrm>
            <a:off x="6800334" y="5251194"/>
            <a:ext cx="370704" cy="395416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1144D6D-322C-4584-A5F6-3A02F6551D50}"/>
              </a:ext>
            </a:extLst>
          </p:cNvPr>
          <p:cNvSpPr/>
          <p:nvPr/>
        </p:nvSpPr>
        <p:spPr>
          <a:xfrm>
            <a:off x="6334895" y="5251194"/>
            <a:ext cx="370704" cy="39541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FB326F1F-F74C-4814-8FEF-67EB70FB7250}"/>
              </a:ext>
            </a:extLst>
          </p:cNvPr>
          <p:cNvSpPr/>
          <p:nvPr/>
        </p:nvSpPr>
        <p:spPr>
          <a:xfrm>
            <a:off x="1103870" y="4590602"/>
            <a:ext cx="6532606" cy="395416"/>
          </a:xfrm>
          <a:prstGeom prst="flowChartPredefinedProcess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EFDFD-3B4C-418D-84C8-2F2CF332D100}"/>
              </a:ext>
            </a:extLst>
          </p:cNvPr>
          <p:cNvSpPr txBox="1"/>
          <p:nvPr/>
        </p:nvSpPr>
        <p:spPr>
          <a:xfrm>
            <a:off x="2158313" y="6205395"/>
            <a:ext cx="32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 INSTRUCCIÓN (32 BIT)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3F124B-E7D9-490D-80E7-A1859973DE99}"/>
              </a:ext>
            </a:extLst>
          </p:cNvPr>
          <p:cNvSpPr txBox="1"/>
          <p:nvPr/>
        </p:nvSpPr>
        <p:spPr>
          <a:xfrm>
            <a:off x="2158312" y="4092755"/>
            <a:ext cx="32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CONST(32 BIT)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626B9-F078-459C-8E55-2B623D1A4747}"/>
              </a:ext>
            </a:extLst>
          </p:cNvPr>
          <p:cNvSpPr txBox="1"/>
          <p:nvPr/>
        </p:nvSpPr>
        <p:spPr>
          <a:xfrm>
            <a:off x="8267700" y="4324351"/>
            <a:ext cx="33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sethi</a:t>
            </a:r>
            <a:r>
              <a:rPr lang="en-US" dirty="0"/>
              <a:t>         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0x89ABCDEF, %r1</a:t>
            </a:r>
            <a:r>
              <a:rPr lang="en-US" dirty="0"/>
              <a:t>             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242AA35-C5EE-4CD0-BA56-789DC1596C92}"/>
              </a:ext>
            </a:extLst>
          </p:cNvPr>
          <p:cNvSpPr/>
          <p:nvPr/>
        </p:nvSpPr>
        <p:spPr>
          <a:xfrm>
            <a:off x="9572625" y="4788310"/>
            <a:ext cx="647700" cy="7955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plash">
            <a:extLst>
              <a:ext uri="{FF2B5EF4-FFF2-40B4-BE49-F238E27FC236}">
                <a16:creationId xmlns:a16="http://schemas.microsoft.com/office/drawing/2014/main" id="{BD92EF19-DB7A-494B-93DA-78AA35C7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2050" y="564661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F1A8A7-82C5-4B18-AA56-F66C3195C024}"/>
              </a:ext>
            </a:extLst>
          </p:cNvPr>
          <p:cNvSpPr txBox="1"/>
          <p:nvPr/>
        </p:nvSpPr>
        <p:spPr>
          <a:xfrm>
            <a:off x="9821762" y="5925290"/>
            <a:ext cx="13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funca</a:t>
            </a:r>
            <a:r>
              <a:rPr lang="en-US" dirty="0"/>
              <a:t>… :(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FCD9A6-E416-4067-8355-77D0BB579133}"/>
              </a:ext>
            </a:extLst>
          </p:cNvPr>
          <p:cNvCxnSpPr/>
          <p:nvPr/>
        </p:nvCxnSpPr>
        <p:spPr>
          <a:xfrm>
            <a:off x="9344025" y="4693683"/>
            <a:ext cx="12668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915F82D-4A57-4D14-A0C0-F4BC2856C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00" y="3677333"/>
            <a:ext cx="3822969" cy="6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D6E-3C32-4F92-9D25-66B7AD5A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983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lo </a:t>
            </a:r>
            <a:r>
              <a:rPr lang="en-US" dirty="0" err="1"/>
              <a:t>resolvemos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E5E2-830C-4FDF-A393-D28B31F7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3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Dependiendo</a:t>
            </a:r>
            <a:r>
              <a:rPr lang="en-US" dirty="0"/>
              <a:t> del </a:t>
            </a:r>
            <a:r>
              <a:rPr lang="en-US" dirty="0" err="1"/>
              <a:t>ensamblador</a:t>
            </a:r>
            <a:r>
              <a:rPr lang="en-US" dirty="0"/>
              <a:t>,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. SPARC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documentación</a:t>
            </a:r>
            <a:r>
              <a:rPr lang="en-US" dirty="0"/>
              <a:t> que </a:t>
            </a:r>
            <a:r>
              <a:rPr lang="en-US" dirty="0" err="1"/>
              <a:t>aprovechemos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instrucciones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or o add, y lo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 pasos: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E5FFB-98CC-48A9-9C32-31A7BE9E207E}"/>
              </a:ext>
            </a:extLst>
          </p:cNvPr>
          <p:cNvSpPr txBox="1"/>
          <p:nvPr/>
        </p:nvSpPr>
        <p:spPr>
          <a:xfrm>
            <a:off x="838200" y="2885017"/>
            <a:ext cx="9355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Queremos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setear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%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1 a 0x89ABCDEF,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así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que primero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dividimos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nuestra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constante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partes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de 22 y de 10 bits:</a:t>
            </a:r>
            <a:b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89ABCDEF = 10001001101010111100110111101111 </a:t>
            </a:r>
            <a:b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!Los 22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más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significativos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son: 1000100110101011110011 = 226AF3 </a:t>
            </a:r>
            <a:b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!Los 10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menos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significativos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son: 0111101111 = 1EF 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br>
              <a:rPr lang="en-US" b="0" i="0" dirty="0">
                <a:effectLst/>
                <a:latin typeface="Consolas" panose="020B0609020204030204" pitchFamily="49" charset="0"/>
              </a:rPr>
            </a:br>
            <a:br>
              <a:rPr lang="en-US" b="1" i="0" dirty="0">
                <a:effectLst/>
                <a:latin typeface="Consolas" panose="020B0609020204030204" pitchFamily="49" charset="0"/>
              </a:rPr>
            </a:br>
            <a:r>
              <a:rPr lang="en-US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sethi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 	0x226AF3,%L1 </a:t>
            </a:r>
            <a:br>
              <a:rPr lang="en-US" b="1" i="0" dirty="0"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 	%L1,0x1EF,%L1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4A95-07C5-4FCB-9AED-41A8725F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Observaciones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1F0B-A1C6-4C4F-A2B2-F6D68C06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3"/>
            <a:ext cx="10515600" cy="52730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Si bien no son parte del lenguaje assembly, el ensamblador de SPARC nos provee de 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las directivas </a:t>
            </a:r>
            <a:r>
              <a:rPr lang="en-US" b="0" i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“high” %hi() y “low” %lo(), para dividir la constante en 22 y 10 bit.</a:t>
            </a:r>
          </a:p>
          <a:p>
            <a:pPr marL="0" indent="0">
              <a:buNone/>
            </a:pP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r>
              <a:rPr lang="en-US" b="1" i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sethi</a:t>
            </a:r>
            <a:r>
              <a:rPr lang="en-US" b="0" i="0" noProof="1">
                <a:effectLst/>
                <a:latin typeface="Consolas" panose="020B0609020204030204" pitchFamily="49" charset="0"/>
              </a:rPr>
              <a:t> %hi(0x89ABCDEF),%r1 </a:t>
            </a:r>
            <a:br>
              <a:rPr lang="en-US" b="0" i="0" noProof="1">
                <a:effectLst/>
                <a:latin typeface="Consolas" panose="020B0609020204030204" pitchFamily="49" charset="0"/>
              </a:rPr>
            </a:br>
            <a:r>
              <a:rPr lang="en-US" b="1" i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noProof="1">
                <a:effectLst/>
                <a:latin typeface="Consolas" panose="020B0609020204030204" pitchFamily="49" charset="0"/>
              </a:rPr>
              <a:t> %r1,%lo(0x89ABCDEF),%r1 </a:t>
            </a:r>
          </a:p>
          <a:p>
            <a:pPr marL="0" indent="0">
              <a:buNone/>
            </a:pP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r>
              <a:rPr lang="en-US" b="0" i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El uso más común de este par de instrucciones es guardar una dirección en un registro. Suponiendo que temenos un string en la label Prompt:</a:t>
            </a:r>
          </a:p>
          <a:p>
            <a:pPr marL="0" indent="0">
              <a:buNone/>
            </a:pPr>
            <a: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r>
              <a:rPr lang="en-US" b="1" i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sethi</a:t>
            </a:r>
            <a:r>
              <a:rPr lang="en-US" b="0" i="0" noProof="1">
                <a:effectLst/>
                <a:latin typeface="Consolas" panose="020B0609020204030204" pitchFamily="49" charset="0"/>
              </a:rPr>
              <a:t> %hi(Prompt),%r1 </a:t>
            </a:r>
            <a:br>
              <a:rPr lang="en-US" b="0" i="0" noProof="1">
                <a:effectLst/>
                <a:latin typeface="Consolas" panose="020B0609020204030204" pitchFamily="49" charset="0"/>
              </a:rPr>
            </a:br>
            <a:r>
              <a:rPr lang="en-US" b="1" i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noProof="1">
                <a:effectLst/>
                <a:latin typeface="Consolas" panose="020B0609020204030204" pitchFamily="49" charset="0"/>
              </a:rPr>
              <a:t> %o1,%lo(Prompt),%r1 </a:t>
            </a:r>
          </a:p>
          <a:p>
            <a:pPr marL="0" indent="0">
              <a:buNone/>
            </a:pP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r>
              <a:rPr lang="en-US" i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De forma incluso más sint</a:t>
            </a:r>
            <a:r>
              <a:rPr lang="en-US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ética, el ensamblador de SPARC nos provee de:  </a:t>
            </a: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r>
              <a:rPr lang="en-US" b="1" i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noProof="1">
                <a:effectLst/>
                <a:latin typeface="Consolas" panose="020B0609020204030204" pitchFamily="49" charset="0"/>
              </a:rPr>
              <a:t>const32,%reg </a:t>
            </a: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r>
              <a:rPr lang="en-US" b="0" i="0" noProof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que internamente generará:</a:t>
            </a:r>
          </a:p>
          <a:p>
            <a:pPr marL="0" indent="0">
              <a:buNone/>
            </a:pPr>
            <a:br>
              <a:rPr lang="en-US" b="0" i="0" noProof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</a:br>
            <a:r>
              <a:rPr lang="en-US" b="1" i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sethi</a:t>
            </a:r>
            <a:r>
              <a:rPr lang="en-US" b="0" i="0" noProof="1">
                <a:effectLst/>
                <a:latin typeface="Consolas" panose="020B0609020204030204" pitchFamily="49" charset="0"/>
              </a:rPr>
              <a:t> %hi(const32),%reg</a:t>
            </a:r>
            <a:br>
              <a:rPr lang="en-US" b="0" i="0" noProof="1">
                <a:effectLst/>
                <a:latin typeface="Consolas" panose="020B0609020204030204" pitchFamily="49" charset="0"/>
              </a:rPr>
            </a:br>
            <a:r>
              <a:rPr lang="en-US" b="1" i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noProof="1">
                <a:effectLst/>
                <a:latin typeface="Consolas" panose="020B0609020204030204" pitchFamily="49" charset="0"/>
              </a:rPr>
              <a:t> %reg,%lo(const32),%reg</a:t>
            </a:r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2DE7F-5755-4DF0-9CB3-A46E0BA25AB9}"/>
              </a:ext>
            </a:extLst>
          </p:cNvPr>
          <p:cNvSpPr txBox="1"/>
          <p:nvPr/>
        </p:nvSpPr>
        <p:spPr>
          <a:xfrm>
            <a:off x="5402439" y="5569545"/>
            <a:ext cx="595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PERO ESTO NO ES UNA INSTRUCCIÓN! NO PUEDO TENER INSTRUCCIONES QUE SUPEREN 32BIT! Es </a:t>
            </a:r>
            <a:r>
              <a:rPr lang="en-US" dirty="0" err="1"/>
              <a:t>probablemente</a:t>
            </a:r>
            <a:r>
              <a:rPr lang="en-US" dirty="0"/>
              <a:t> un MACRO</a:t>
            </a:r>
          </a:p>
        </p:txBody>
      </p:sp>
    </p:spTree>
    <p:extLst>
      <p:ext uri="{BB962C8B-B14F-4D97-AF65-F5344CB8AC3E}">
        <p14:creationId xmlns:p14="http://schemas.microsoft.com/office/powerpoint/2010/main" val="399696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Ejercicio 26 Guia 5</vt:lpstr>
      <vt:lpstr>¿¿¿Qué hace sethi???</vt:lpstr>
      <vt:lpstr>Para entender el motivo, primero tenemos que enteder, qué  forma una instrucción.</vt:lpstr>
      <vt:lpstr>Entonces retomando, qué pasa con sethi?</vt:lpstr>
      <vt:lpstr>¿Cómo lo resolvemos?</vt:lpstr>
      <vt:lpstr>Observaciones: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26 Guia 5</dc:title>
  <dc:creator>Guillermo</dc:creator>
  <cp:lastModifiedBy>Guillermo</cp:lastModifiedBy>
  <cp:revision>7</cp:revision>
  <dcterms:created xsi:type="dcterms:W3CDTF">2020-11-26T18:03:55Z</dcterms:created>
  <dcterms:modified xsi:type="dcterms:W3CDTF">2020-11-27T00:32:01Z</dcterms:modified>
</cp:coreProperties>
</file>