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7" r:id="rId10"/>
    <p:sldId id="270" r:id="rId11"/>
    <p:sldId id="271" r:id="rId12"/>
    <p:sldId id="272" r:id="rId13"/>
    <p:sldId id="273" r:id="rId14"/>
    <p:sldId id="276" r:id="rId15"/>
    <p:sldId id="277" r:id="rId16"/>
    <p:sldId id="265" r:id="rId17"/>
    <p:sldId id="266" r:id="rId18"/>
    <p:sldId id="262" r:id="rId19"/>
    <p:sldId id="263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9" r:id="rId29"/>
    <p:sldId id="290" r:id="rId30"/>
    <p:sldId id="286" r:id="rId31"/>
    <p:sldId id="287" r:id="rId32"/>
    <p:sldId id="288" r:id="rId33"/>
    <p:sldId id="296" r:id="rId34"/>
    <p:sldId id="297" r:id="rId35"/>
    <p:sldId id="298" r:id="rId36"/>
    <p:sldId id="299" r:id="rId37"/>
    <p:sldId id="300" r:id="rId38"/>
    <p:sldId id="337" r:id="rId39"/>
    <p:sldId id="301" r:id="rId40"/>
    <p:sldId id="303" r:id="rId41"/>
    <p:sldId id="310" r:id="rId42"/>
    <p:sldId id="311" r:id="rId43"/>
    <p:sldId id="312" r:id="rId44"/>
    <p:sldId id="313" r:id="rId45"/>
    <p:sldId id="314" r:id="rId46"/>
    <p:sldId id="316" r:id="rId47"/>
    <p:sldId id="315" r:id="rId48"/>
    <p:sldId id="317" r:id="rId49"/>
    <p:sldId id="318" r:id="rId50"/>
    <p:sldId id="319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20" r:id="rId63"/>
    <p:sldId id="321" r:id="rId64"/>
    <p:sldId id="322" r:id="rId65"/>
    <p:sldId id="323" r:id="rId66"/>
    <p:sldId id="324" r:id="rId67"/>
    <p:sldId id="325" r:id="rId68"/>
    <p:sldId id="338" r:id="rId6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001ED3B-ED29-42E9-B379-1B92ADAE9972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8"/>
            <p14:sldId id="267"/>
            <p14:sldId id="270"/>
            <p14:sldId id="271"/>
            <p14:sldId id="272"/>
            <p14:sldId id="273"/>
            <p14:sldId id="276"/>
            <p14:sldId id="277"/>
            <p14:sldId id="265"/>
            <p14:sldId id="266"/>
            <p14:sldId id="262"/>
            <p14:sldId id="263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9"/>
            <p14:sldId id="290"/>
            <p14:sldId id="286"/>
            <p14:sldId id="287"/>
            <p14:sldId id="288"/>
            <p14:sldId id="296"/>
            <p14:sldId id="297"/>
            <p14:sldId id="298"/>
            <p14:sldId id="299"/>
            <p14:sldId id="300"/>
            <p14:sldId id="337"/>
            <p14:sldId id="301"/>
            <p14:sldId id="303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20"/>
            <p14:sldId id="321"/>
            <p14:sldId id="322"/>
            <p14:sldId id="323"/>
            <p14:sldId id="324"/>
            <p14:sldId id="325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307912"/>
      </p:ext>
    </p:extLst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80534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019687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34840"/>
      </p:ext>
    </p:extLst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4307711"/>
      </p:ext>
    </p:extLst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827013"/>
      </p:ext>
    </p:extLst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921248"/>
      </p:ext>
    </p:extLst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18226"/>
      </p:ext>
    </p:extLst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319751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4287437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171105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AA6B-D6BC-4CB3-AE8C-DD8DFA2C6723}" type="datetimeFigureOut">
              <a:rPr lang="es-AR" smtClean="0"/>
              <a:t>20/4/2020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5D13-5C44-44B9-A951-70BB3223C0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6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es-AR" dirty="0"/>
              <a:t>Clase 1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1196752"/>
            <a:ext cx="6400800" cy="1752600"/>
          </a:xfrm>
        </p:spPr>
        <p:txBody>
          <a:bodyPr/>
          <a:lstStyle/>
          <a:p>
            <a:r>
              <a:rPr lang="es-AR" dirty="0"/>
              <a:t>Teoría de circuitos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1988840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1 Leyes básicas de Circuitos.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1.1 Leyes de Kirchhoff.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1.1.1 Ley de las corrientes o de los nodos.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1.1.2 Ley de las tensiones  o de las mallas.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1.2 Ley de Ohm.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2 Fuentes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2.1 Fuentes de tensión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2.2 Fuentes de corriente.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3 Teoremas de circuitos.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3.1 Principio de superposición.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3.2 Teorema de </a:t>
            </a:r>
            <a:r>
              <a:rPr lang="es-AR" sz="2400" dirty="0" err="1"/>
              <a:t>Thevenin</a:t>
            </a:r>
            <a:r>
              <a:rPr lang="es-A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3.3 Teorema de Norton.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4 Ejercicios de repaso.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159350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8864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Otro tipo de resistores de mayor potencia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19225"/>
            <a:ext cx="6457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064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32657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Resistores integrados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5721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86" y="4869160"/>
            <a:ext cx="3000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441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60649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Resistores variables (potenciómetros)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676400"/>
            <a:ext cx="4686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75788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641"/>
            <a:ext cx="8229600" cy="792088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Aspecto interno de un resistor variable</a:t>
            </a:r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14513"/>
            <a:ext cx="7432896" cy="39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3365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9"/>
            <a:ext cx="8229600" cy="26642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u="sng" dirty="0"/>
              <a:t>Resistor dependiente de la luz (LDR)</a:t>
            </a:r>
          </a:p>
          <a:p>
            <a:r>
              <a:rPr lang="es-AR" dirty="0"/>
              <a:t>Elemento activo de Sulfuro de Cadmio o de </a:t>
            </a:r>
            <a:r>
              <a:rPr lang="es-AR" dirty="0" err="1"/>
              <a:t>Selenuro</a:t>
            </a:r>
            <a:r>
              <a:rPr lang="es-AR" dirty="0"/>
              <a:t> de Cadmio. </a:t>
            </a:r>
          </a:p>
          <a:p>
            <a:r>
              <a:rPr lang="es-AR" dirty="0"/>
              <a:t>Al ser iluminado se liberan electrones aumentando la conductividad del material.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91627"/>
            <a:ext cx="3495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843808" y="3068960"/>
            <a:ext cx="17281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Elemento activo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572000" y="2891627"/>
            <a:ext cx="20162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Ventana de vidrio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906977" y="3260959"/>
            <a:ext cx="20882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Carcasa de metal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887669" y="5247091"/>
            <a:ext cx="20162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Base cerámica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6881" y="6398970"/>
            <a:ext cx="12241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Terminales</a:t>
            </a:r>
          </a:p>
        </p:txBody>
      </p:sp>
    </p:spTree>
    <p:extLst>
      <p:ext uri="{BB962C8B-B14F-4D97-AF65-F5344CB8AC3E}">
        <p14:creationId xmlns:p14="http://schemas.microsoft.com/office/powerpoint/2010/main" val="28485636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Variación de la resistencia con la iluminación en un LDR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4" y="1585913"/>
            <a:ext cx="4820370" cy="515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601914"/>
      </p:ext>
    </p:extLst>
  </p:cSld>
  <p:clrMapOvr>
    <a:masterClrMapping/>
  </p:clrMapOvr>
  <p:transition spd="slow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u="sng" dirty="0"/>
              <a:t>Variación de la resistencia con la temperatura</a:t>
            </a:r>
          </a:p>
          <a:p>
            <a:pPr marL="0" indent="0">
              <a:buNone/>
            </a:pPr>
            <a:endParaRPr lang="es-AR" u="sng" dirty="0"/>
          </a:p>
          <a:p>
            <a:r>
              <a:rPr lang="es-AR" dirty="0"/>
              <a:t>La resistencia de una metal aumenta con la temperatura. </a:t>
            </a:r>
          </a:p>
          <a:p>
            <a:r>
              <a:rPr lang="es-AR" dirty="0"/>
              <a:t> La energía térmica se incrementa y la tasa de    colisiones de los electrones libres aumenta.</a:t>
            </a:r>
          </a:p>
          <a:p>
            <a:r>
              <a:rPr lang="es-AR" dirty="0"/>
              <a:t> Disipa más calor por efecto Joule, de manera que hay disminución de la energía cinética, por lo cual la intensidad de corriente disminuye y la </a:t>
            </a:r>
            <a:r>
              <a:rPr lang="es-AR" i="1" dirty="0"/>
              <a:t>resistencia aumenta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3803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7269978" cy="416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501317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m </a:t>
            </a:r>
            <a:r>
              <a:rPr lang="es-AR" dirty="0"/>
              <a:t>es el coeficiente de variación de la resistencia con la temperatura. 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307629304"/>
      </p:ext>
    </p:extLst>
  </p:cSld>
  <p:clrMapOvr>
    <a:masterClrMapping/>
  </p:clrMapOvr>
  <p:transition spd="slow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332657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Resistencias no lineales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75" y="1124744"/>
            <a:ext cx="5449019" cy="38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081857"/>
      </p:ext>
    </p:extLst>
  </p:cSld>
  <p:clrMapOvr>
    <a:masterClrMapping/>
  </p:clrMapOvr>
  <p:transition spd="slow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332657"/>
            <a:ext cx="82296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Ejemplo de resistencia no lineal. </a:t>
            </a:r>
            <a:r>
              <a:rPr lang="es-AR" dirty="0" err="1"/>
              <a:t>Varistor</a:t>
            </a:r>
            <a:endParaRPr lang="es-AR" dirty="0"/>
          </a:p>
          <a:p>
            <a:pPr marL="0" indent="0" algn="ctr">
              <a:buNone/>
            </a:pPr>
            <a:r>
              <a:rPr lang="es-AR" dirty="0"/>
              <a:t>(no cumple la ley Ohm)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1146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22" y="1570509"/>
            <a:ext cx="2028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64" y="1595188"/>
            <a:ext cx="33337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1196"/>
      </p:ext>
    </p:extLst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1"/>
            <a:ext cx="8229600" cy="23042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1.1.1 Ley de los nodos</a:t>
            </a:r>
          </a:p>
          <a:p>
            <a:pPr marL="0" indent="0">
              <a:buNone/>
            </a:pPr>
            <a:r>
              <a:rPr lang="es-AR" dirty="0"/>
              <a:t>La suma algebraica de las corrientes en un nodo es nula. Tomamos positivas a las que ingresan y negativas a las que salen. Se basa en el principio de conservación de la carga.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708920"/>
            <a:ext cx="336351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21088"/>
            <a:ext cx="237299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6165304"/>
            <a:ext cx="351900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9430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60649"/>
            <a:ext cx="8229600" cy="122413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Ejemplo de resistencia no lineal. Diodo</a:t>
            </a:r>
          </a:p>
          <a:p>
            <a:pPr marL="0" indent="0" algn="ctr">
              <a:buNone/>
            </a:pPr>
            <a:r>
              <a:rPr lang="es-AR" dirty="0"/>
              <a:t>(no cumple la ley Ohm)</a:t>
            </a:r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9" y="1459066"/>
            <a:ext cx="2592288" cy="230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1490575" cy="235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" y="3840855"/>
            <a:ext cx="2919431" cy="229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86163"/>
            <a:ext cx="1594593" cy="227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3203848" y="261263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203848" y="4988229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072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2646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2.2 Fuentes de tensión y de corriente</a:t>
            </a:r>
          </a:p>
          <a:p>
            <a:r>
              <a:rPr lang="es-AR" dirty="0"/>
              <a:t>Una fuente de tensión ideal es aquélla que entrega una tensión constante, independientemente de la corriente.</a:t>
            </a:r>
          </a:p>
          <a:p>
            <a:r>
              <a:rPr lang="es-AR" dirty="0"/>
              <a:t>Si embargo no tiene existencia real, pues a medida que la corriente aumenta la tensión disminuye, de manera que una fuente </a:t>
            </a:r>
            <a:r>
              <a:rPr lang="es-AR" i="1" dirty="0"/>
              <a:t>real de tensión</a:t>
            </a:r>
            <a:r>
              <a:rPr lang="es-AR" dirty="0"/>
              <a:t>, la podemos representar con un  modelo que incluya una fuente de tensión ideal en serie con una resistencia, como se aprecia en la diapositiva siguiente.</a:t>
            </a:r>
          </a:p>
          <a:p>
            <a:r>
              <a:rPr lang="es-AR" dirty="0"/>
              <a:t>Que una pila se gaste, significa, desde el punto de vista del modelo que la resistencia interna aumenta.</a:t>
            </a:r>
          </a:p>
        </p:txBody>
      </p:sp>
    </p:spTree>
    <p:extLst>
      <p:ext uri="{BB962C8B-B14F-4D97-AF65-F5344CB8AC3E}">
        <p14:creationId xmlns:p14="http://schemas.microsoft.com/office/powerpoint/2010/main" val="13362338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566738"/>
            <a:ext cx="4529683" cy="48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66392" y="58772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Tensión de salida (en RL) = V ideal-Corriente </a:t>
            </a:r>
            <a:r>
              <a:rPr lang="es-AR" dirty="0">
                <a:latin typeface="Cambria Math"/>
                <a:ea typeface="Cambria Math"/>
              </a:rPr>
              <a:t>⤫R serie</a:t>
            </a:r>
            <a:r>
              <a:rPr lang="es-AR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267744" y="2382206"/>
            <a:ext cx="87123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 serie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209694" y="3469107"/>
            <a:ext cx="92928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Fuente </a:t>
            </a:r>
          </a:p>
          <a:p>
            <a:r>
              <a:rPr lang="es-AR" dirty="0"/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28468015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332657"/>
            <a:ext cx="8075240" cy="1224136"/>
          </a:xfrm>
        </p:spPr>
        <p:txBody>
          <a:bodyPr/>
          <a:lstStyle/>
          <a:p>
            <a:r>
              <a:rPr lang="es-AR" dirty="0"/>
              <a:t>La tensión disminuye a medida que aumenta la corriente.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84" y="980728"/>
            <a:ext cx="3744416" cy="296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61245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170080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Tensión en la carga (VL) = E – Corriente </a:t>
            </a:r>
            <a:r>
              <a:rPr lang="es-AR" dirty="0">
                <a:latin typeface="Cambria Math"/>
                <a:ea typeface="Cambria Math"/>
              </a:rPr>
              <a:t>⤫ Resistencia serie.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01601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8"/>
            <a:ext cx="8229600" cy="6408712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Una fuente de corriente ideal es aquélla que entrega una corriente constante, independientemente de la tensión, es decir del valor de la resistencia que tiene conectada en la salida.</a:t>
            </a:r>
          </a:p>
          <a:p>
            <a:r>
              <a:rPr lang="es-AR" dirty="0"/>
              <a:t>En la realidad, esa fuente no existe, sino que es una fuente real de corriente, es decir que a medida que la tensión aumenta, la corriente en la carga disminuye. </a:t>
            </a:r>
          </a:p>
          <a:p>
            <a:r>
              <a:rPr lang="es-AR" dirty="0"/>
              <a:t>El modelo sería una fuente ideal de corriente, en paralelo con una resistencia como se ve en la diapositiva siguiente.</a:t>
            </a:r>
          </a:p>
          <a:p>
            <a:r>
              <a:rPr lang="es-AR" dirty="0"/>
              <a:t>Una fuente de tensión con una resistencia serie muy elevada se comporta como una fuente de corriente, ya que la intensidad en la carga, no va a depender de la carga, sino de su propia resistencia interna.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4605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1" y="0"/>
            <a:ext cx="3832387" cy="323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1618853"/>
            <a:ext cx="6840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 //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813596" y="1249521"/>
            <a:ext cx="50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Corriente en la carga (IL)= Corriente ideal-VL/RL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87468"/>
            <a:ext cx="71022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74328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2646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AR" dirty="0"/>
              <a:t>3 </a:t>
            </a:r>
            <a:r>
              <a:rPr lang="es-AR" u="sng" dirty="0"/>
              <a:t>Teoremas de circuitos</a:t>
            </a:r>
          </a:p>
          <a:p>
            <a:pPr marL="0" indent="0" algn="ctr">
              <a:buNone/>
            </a:pPr>
            <a:r>
              <a:rPr lang="es-AR" dirty="0"/>
              <a:t>3.1 Principio de superposición</a:t>
            </a:r>
          </a:p>
          <a:p>
            <a:r>
              <a:rPr lang="es-AR" dirty="0"/>
              <a:t>La corriente o la tensión total a través de la rama de un circuito, puede obtenerse sumando los efectos de cada una de las fuentes por separado (independientemente).</a:t>
            </a:r>
          </a:p>
          <a:p>
            <a:r>
              <a:rPr lang="es-AR" dirty="0"/>
              <a:t>Para analizar el efecto de una de las fuentes, hay que eliminar el efecto de las demás, es decir, las demás fuentes se </a:t>
            </a:r>
            <a:r>
              <a:rPr lang="es-AR" i="1" dirty="0" err="1"/>
              <a:t>pasivan</a:t>
            </a:r>
            <a:r>
              <a:rPr lang="es-AR" i="1" dirty="0"/>
              <a:t>.</a:t>
            </a:r>
          </a:p>
          <a:p>
            <a:r>
              <a:rPr lang="es-AR" i="1" dirty="0" err="1"/>
              <a:t>Pasivar</a:t>
            </a:r>
            <a:r>
              <a:rPr lang="es-AR" dirty="0"/>
              <a:t> una fuente es eliminar su efecto.</a:t>
            </a:r>
          </a:p>
          <a:p>
            <a:r>
              <a:rPr lang="es-AR" dirty="0"/>
              <a:t>Es un principio aplicable a sistemas lineales (define la linealidad). Por ejemplo sería aplicable a elementos que cumplen la ley de Ohm. No podríamos aplicarlo en circuitos con diodos, </a:t>
            </a:r>
            <a:r>
              <a:rPr lang="es-AR" dirty="0" err="1"/>
              <a:t>varistores</a:t>
            </a:r>
            <a:r>
              <a:rPr lang="es-AR" dirty="0"/>
              <a:t>, etc. Tampoco podríamos aplicarlo al cálculo de potencia en forma directa, pues es una magnitud que no está relacionada linealmente con la tensión y la corriente.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01392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8"/>
            <a:ext cx="82296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u="sng" dirty="0"/>
              <a:t>¿Cómo </a:t>
            </a:r>
            <a:r>
              <a:rPr lang="es-AR" u="sng" dirty="0" err="1"/>
              <a:t>pasivamos</a:t>
            </a:r>
            <a:r>
              <a:rPr lang="es-AR" u="sng" dirty="0"/>
              <a:t> una fuente?</a:t>
            </a:r>
          </a:p>
          <a:p>
            <a:r>
              <a:rPr lang="es-AR" i="1" dirty="0"/>
              <a:t>Fuente de tensión</a:t>
            </a:r>
            <a:r>
              <a:rPr lang="es-AR" dirty="0"/>
              <a:t>: Removemos la fuente y la reemplazamos por un cortocircuito (cable ideal). Con ello aseguramos que entre los bornes en que estaba originalmente la fuente, la tensión es nula.</a:t>
            </a:r>
          </a:p>
          <a:p>
            <a:r>
              <a:rPr lang="es-AR" i="1" dirty="0"/>
              <a:t>Fuente de corriente</a:t>
            </a:r>
            <a:r>
              <a:rPr lang="es-AR" dirty="0"/>
              <a:t>: Removemos la fuente y dejamos el circuito abierto, de esta manera garantizamos que en la rama en la que estaba originalmente la fuente, la corriente ahora es nula.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427648156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28083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Divisor de tensión</a:t>
            </a:r>
          </a:p>
          <a:p>
            <a:r>
              <a:rPr lang="es-AR" dirty="0"/>
              <a:t>La caída de tensión en un resistor de un conjunto conectado en serie, la obtenemos multiplicando la fuente por la resistencia que queremos y dividiendo por la suma de todas las que están en serie.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960440" cy="345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19438"/>
            <a:ext cx="1152128" cy="94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52788"/>
            <a:ext cx="1927609" cy="5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3" y="3200400"/>
            <a:ext cx="1362587" cy="66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6" y="4432384"/>
            <a:ext cx="3586022" cy="108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18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9"/>
            <a:ext cx="8229600" cy="26642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Divisor de corriente</a:t>
            </a:r>
          </a:p>
          <a:p>
            <a:r>
              <a:rPr lang="es-AR" dirty="0"/>
              <a:t>La corriente en una rama de un circuito en paralelo, la obtenemos multiplicando la corriente que ingresa al nodo por la resistencia que </a:t>
            </a:r>
            <a:r>
              <a:rPr lang="es-AR" i="1" dirty="0"/>
              <a:t>no queremos</a:t>
            </a:r>
            <a:r>
              <a:rPr lang="es-AR" dirty="0"/>
              <a:t> y dividimos por la suma de todas las que están en paralelo.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6" y="2780927"/>
            <a:ext cx="3091006" cy="32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14674"/>
            <a:ext cx="1822722" cy="9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01" y="2967036"/>
            <a:ext cx="2409776" cy="128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797152"/>
            <a:ext cx="254145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29466" y="2492896"/>
            <a:ext cx="201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IT</a:t>
            </a:r>
          </a:p>
        </p:txBody>
      </p:sp>
    </p:spTree>
    <p:extLst>
      <p:ext uri="{BB962C8B-B14F-4D97-AF65-F5344CB8AC3E}">
        <p14:creationId xmlns:p14="http://schemas.microsoft.com/office/powerpoint/2010/main" val="16430429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332657"/>
            <a:ext cx="8229600" cy="187220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1.1.2 Ley de las mallas</a:t>
            </a:r>
          </a:p>
          <a:p>
            <a:pPr marL="0" indent="0">
              <a:buNone/>
            </a:pPr>
            <a:r>
              <a:rPr lang="es-AR" dirty="0"/>
              <a:t>La suma algebraica de las tensiones en un camino cerrado (malla) es nula. Se basa en el principio de conservación de la energía.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181225"/>
            <a:ext cx="3171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59703"/>
            <a:ext cx="2321554" cy="6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29200"/>
            <a:ext cx="331400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8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60649"/>
            <a:ext cx="8229600" cy="20882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Ejemplo 1</a:t>
            </a:r>
          </a:p>
          <a:p>
            <a:r>
              <a:rPr lang="es-AR" dirty="0"/>
              <a:t>Aplicando el principio de superposición, determine la corriente en la resistencia de carga.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73428"/>
            <a:ext cx="5241805" cy="3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22860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1152128"/>
          </a:xfrm>
        </p:spPr>
        <p:txBody>
          <a:bodyPr/>
          <a:lstStyle/>
          <a:p>
            <a:r>
              <a:rPr lang="es-AR" dirty="0"/>
              <a:t>La fuente de corriente es reemplazada por un circuito abierto.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347788"/>
            <a:ext cx="4550816" cy="52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355976" y="4725144"/>
            <a:ext cx="22322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Fuente de corriente</a:t>
            </a:r>
          </a:p>
          <a:p>
            <a:r>
              <a:rPr lang="es-AR" dirty="0"/>
              <a:t>Reemplazada por un</a:t>
            </a:r>
          </a:p>
          <a:p>
            <a:r>
              <a:rPr lang="es-AR" dirty="0"/>
              <a:t>Circuito abierto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360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81077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332657"/>
            <a:ext cx="8229600" cy="1152128"/>
          </a:xfrm>
        </p:spPr>
        <p:txBody>
          <a:bodyPr/>
          <a:lstStyle/>
          <a:p>
            <a:r>
              <a:rPr lang="es-AR" dirty="0"/>
              <a:t>La fuente de tensión es reemplazada por un cortocircuito.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613"/>
            <a:ext cx="4311550" cy="490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4797152"/>
            <a:ext cx="19442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Fuente de tensión</a:t>
            </a:r>
          </a:p>
          <a:p>
            <a:r>
              <a:rPr lang="es-AR" dirty="0"/>
              <a:t>Reemplazada por </a:t>
            </a:r>
          </a:p>
          <a:p>
            <a:r>
              <a:rPr lang="es-AR" dirty="0"/>
              <a:t>Un cortocircuito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" y="1484189"/>
            <a:ext cx="4192559" cy="7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436" y="2564904"/>
            <a:ext cx="391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Aplicamos el concepto de </a:t>
            </a:r>
            <a:r>
              <a:rPr lang="es-AR" i="1" dirty="0"/>
              <a:t>divisor de </a:t>
            </a:r>
          </a:p>
          <a:p>
            <a:r>
              <a:rPr lang="es-AR" i="1" dirty="0"/>
              <a:t>corriente</a:t>
            </a:r>
            <a:endParaRPr lang="es-AR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44972"/>
            <a:ext cx="3744416" cy="50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79513" y="4509120"/>
            <a:ext cx="384066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dirty="0"/>
              <a:t>El signo menos, indica que la corriente </a:t>
            </a:r>
          </a:p>
          <a:p>
            <a:r>
              <a:rPr lang="es-AR" dirty="0"/>
              <a:t>Es opuesta al sentido tomado como </a:t>
            </a:r>
          </a:p>
          <a:p>
            <a:r>
              <a:rPr lang="es-AR" dirty="0"/>
              <a:t>Referencia.</a:t>
            </a:r>
          </a:p>
        </p:txBody>
      </p:sp>
    </p:spTree>
    <p:extLst>
      <p:ext uri="{BB962C8B-B14F-4D97-AF65-F5344CB8AC3E}">
        <p14:creationId xmlns:p14="http://schemas.microsoft.com/office/powerpoint/2010/main" val="86306160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6632"/>
            <a:ext cx="8229600" cy="61206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3.2 Teorema de </a:t>
            </a:r>
            <a:r>
              <a:rPr lang="es-AR" dirty="0" err="1"/>
              <a:t>Thévenin</a:t>
            </a:r>
            <a:endParaRPr lang="es-AR" dirty="0"/>
          </a:p>
          <a:p>
            <a:r>
              <a:rPr lang="es-AR" dirty="0"/>
              <a:t>Dado un circuito con elementos lineales, con generadores de tensión y / o corriente, al que llamaremos </a:t>
            </a:r>
            <a:r>
              <a:rPr lang="es-AR" i="1" dirty="0"/>
              <a:t>red lineal activa</a:t>
            </a:r>
            <a:r>
              <a:rPr lang="es-AR" dirty="0"/>
              <a:t> y una carga que puede ser lineal o no y que puede tener generadores o no, a la que llamaremos </a:t>
            </a:r>
            <a:r>
              <a:rPr lang="es-AR" i="1" dirty="0"/>
              <a:t>red externa</a:t>
            </a:r>
            <a:r>
              <a:rPr lang="es-AR" dirty="0"/>
              <a:t>.</a:t>
            </a:r>
          </a:p>
          <a:p>
            <a:r>
              <a:rPr lang="es-AR" dirty="0"/>
              <a:t> Entonces a los efectos de los cálculos de corriente o tensión sobre la red externa, puede reemplazarse la red lineal activa por un generador de tensión, en serie con una resistencia, que llamaremos </a:t>
            </a:r>
            <a:r>
              <a:rPr lang="es-AR" i="1" dirty="0"/>
              <a:t>tensión de </a:t>
            </a:r>
            <a:r>
              <a:rPr lang="es-AR" i="1" dirty="0" err="1"/>
              <a:t>Thévenin</a:t>
            </a:r>
            <a:r>
              <a:rPr lang="es-AR" i="1" dirty="0"/>
              <a:t> </a:t>
            </a:r>
            <a:r>
              <a:rPr lang="es-AR" dirty="0"/>
              <a:t> y </a:t>
            </a:r>
            <a:r>
              <a:rPr lang="es-AR" i="1" dirty="0"/>
              <a:t>resistencia de </a:t>
            </a:r>
            <a:r>
              <a:rPr lang="es-AR" i="1" dirty="0" err="1"/>
              <a:t>Thévenin</a:t>
            </a:r>
            <a:r>
              <a:rPr lang="es-AR" dirty="0"/>
              <a:t>, respectivamente.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19449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5272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tensión de </a:t>
            </a:r>
            <a:r>
              <a:rPr lang="es-AR" dirty="0" err="1"/>
              <a:t>Thévenin</a:t>
            </a:r>
            <a:r>
              <a:rPr lang="es-AR" dirty="0"/>
              <a:t> la obtenemos entre los bornes de salida de la red lineal activa, </a:t>
            </a:r>
            <a:r>
              <a:rPr lang="es-AR" i="1" dirty="0"/>
              <a:t>a circuito abierto</a:t>
            </a:r>
            <a:r>
              <a:rPr lang="es-AR" dirty="0"/>
              <a:t>, es decir, en vacío, removiendo la red externa.</a:t>
            </a:r>
          </a:p>
          <a:p>
            <a:r>
              <a:rPr lang="es-AR" dirty="0"/>
              <a:t>La resistencia de </a:t>
            </a:r>
            <a:r>
              <a:rPr lang="es-AR" dirty="0" err="1"/>
              <a:t>Thévenin</a:t>
            </a:r>
            <a:r>
              <a:rPr lang="es-AR" dirty="0"/>
              <a:t> será la resistencia “vista” desde los bornes de salida, mirando hacia la red lineal activa, con esta última </a:t>
            </a:r>
            <a:r>
              <a:rPr lang="es-AR" i="1" dirty="0" err="1"/>
              <a:t>pasivada</a:t>
            </a:r>
            <a:r>
              <a:rPr lang="es-AR" i="1" dirty="0"/>
              <a:t>.</a:t>
            </a:r>
          </a:p>
          <a:p>
            <a:r>
              <a:rPr lang="es-AR" dirty="0"/>
              <a:t>Es extremadamente útil, pues permite reducir un circuito, aún de gran complejidad, a otro muy sencillo.</a:t>
            </a:r>
          </a:p>
          <a:p>
            <a:r>
              <a:rPr lang="es-AR" dirty="0"/>
              <a:t>Si hay que resolver un mismo circuito para distintas condiciones de carga, la tarea se reduce drásticamente.</a:t>
            </a:r>
          </a:p>
        </p:txBody>
      </p:sp>
    </p:spTree>
    <p:extLst>
      <p:ext uri="{BB962C8B-B14F-4D97-AF65-F5344CB8AC3E}">
        <p14:creationId xmlns:p14="http://schemas.microsoft.com/office/powerpoint/2010/main" val="418907791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6633"/>
            <a:ext cx="82296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Esquema representativo del teorema de </a:t>
            </a:r>
            <a:r>
              <a:rPr lang="es-AR" dirty="0" err="1"/>
              <a:t>Thévenin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1996"/>
            <a:ext cx="63294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6" y="3645024"/>
            <a:ext cx="552255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807076" y="2060848"/>
            <a:ext cx="11807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lineal</a:t>
            </a:r>
          </a:p>
          <a:p>
            <a:r>
              <a:rPr lang="es-AR" dirty="0"/>
              <a:t>activa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0152" y="2060848"/>
            <a:ext cx="129614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externa</a:t>
            </a:r>
          </a:p>
        </p:txBody>
      </p:sp>
    </p:spTree>
    <p:extLst>
      <p:ext uri="{BB962C8B-B14F-4D97-AF65-F5344CB8AC3E}">
        <p14:creationId xmlns:p14="http://schemas.microsoft.com/office/powerpoint/2010/main" val="4724632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8641"/>
                <a:ext cx="8229600" cy="331236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s-AR" dirty="0"/>
                  <a:t>Ejemplo 2</a:t>
                </a:r>
              </a:p>
              <a:p>
                <a:r>
                  <a:rPr lang="es-AR" dirty="0"/>
                  <a:t>Determine el circuito equivalente de </a:t>
                </a:r>
                <a:r>
                  <a:rPr lang="es-AR" dirty="0" err="1"/>
                  <a:t>Thévenin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Obtenga la corriente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dirty="0"/>
                  <a:t> mediante la aplicación del modelo equivalente de </a:t>
                </a:r>
                <a:r>
                  <a:rPr lang="es-AR" dirty="0" err="1"/>
                  <a:t>Thévenin</a:t>
                </a:r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8641"/>
                <a:ext cx="8229600" cy="3312368"/>
              </a:xfrm>
              <a:blipFill rotWithShape="1">
                <a:blip r:embed="rId2"/>
                <a:stretch>
                  <a:fillRect l="-1630" t="-2394" b="-31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107504" y="45358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Red lineal activa                           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020272" y="34290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Red externa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76401"/>
            <a:ext cx="3590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1979712" y="4797152"/>
            <a:ext cx="15841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6012160" y="3933056"/>
            <a:ext cx="1008112" cy="602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49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8641"/>
                <a:ext cx="8229600" cy="1656184"/>
              </a:xfrm>
            </p:spPr>
            <p:txBody>
              <a:bodyPr/>
              <a:lstStyle/>
              <a:p>
                <a:r>
                  <a:rPr lang="es-AR" dirty="0"/>
                  <a:t>Para obtener la tensión de Thévenin, removemos la red externa, que en nuestro caso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8641"/>
                <a:ext cx="8229600" cy="1656184"/>
              </a:xfrm>
              <a:blipFill>
                <a:blip r:embed="rId2"/>
                <a:stretch>
                  <a:fillRect l="-1704" t="-4779" b="-6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3"/>
            <a:ext cx="4032448" cy="27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442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260649"/>
                <a:ext cx="8229600" cy="2160240"/>
              </a:xfrm>
            </p:spPr>
            <p:txBody>
              <a:bodyPr/>
              <a:lstStyle/>
              <a:p>
                <a:r>
                  <a:rPr lang="es-AR" dirty="0"/>
                  <a:t>La tensión a circuito abierto entre los bornes de salida, es decir, la tensión de </a:t>
                </a:r>
                <a:r>
                  <a:rPr lang="es-AR" dirty="0" err="1"/>
                  <a:t>Thévenin</a:t>
                </a:r>
                <a:r>
                  <a:rPr lang="es-AR" dirty="0"/>
                  <a:t>, la podemos obtener como el valor de la fuente de tensión menos la caída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: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260649"/>
                <a:ext cx="8229600" cy="2160240"/>
              </a:xfrm>
              <a:blipFill rotWithShape="1">
                <a:blip r:embed="rId2"/>
                <a:stretch>
                  <a:fillRect l="-1704" t="-3672" b="-42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72" y="2403376"/>
            <a:ext cx="52448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89642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1673"/>
            <a:ext cx="8229600" cy="1463111"/>
          </a:xfrm>
        </p:spPr>
        <p:txBody>
          <a:bodyPr/>
          <a:lstStyle/>
          <a:p>
            <a:r>
              <a:rPr lang="es-AR" dirty="0"/>
              <a:t>Para obtener la resistencia de </a:t>
            </a:r>
            <a:r>
              <a:rPr lang="es-AR" dirty="0" err="1"/>
              <a:t>Thévenin</a:t>
            </a:r>
            <a:r>
              <a:rPr lang="es-AR" dirty="0"/>
              <a:t>, </a:t>
            </a:r>
            <a:r>
              <a:rPr lang="es-AR" dirty="0" err="1"/>
              <a:t>pasivamos</a:t>
            </a:r>
            <a:r>
              <a:rPr lang="es-AR" dirty="0"/>
              <a:t> los generadores.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8167"/>
            <a:ext cx="6642516" cy="526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55776" y="4005064"/>
            <a:ext cx="165618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tensión reemplazado por un cable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96136" y="4836061"/>
            <a:ext cx="172819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corriente </a:t>
            </a:r>
            <a:r>
              <a:rPr lang="es-AR" dirty="0" err="1"/>
              <a:t>pasivado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4378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Hay que definir el sentido de recorrido para la malla.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1776413"/>
            <a:ext cx="3467925" cy="366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1140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88641"/>
            <a:ext cx="8229600" cy="1728192"/>
          </a:xfrm>
        </p:spPr>
        <p:txBody>
          <a:bodyPr/>
          <a:lstStyle/>
          <a:p>
            <a:r>
              <a:rPr lang="es-AR" dirty="0"/>
              <a:t>Reemplazando la red lineal activa por su equivalente de </a:t>
            </a:r>
            <a:r>
              <a:rPr lang="es-AR" dirty="0" err="1"/>
              <a:t>Thévenin</a:t>
            </a:r>
            <a:r>
              <a:rPr lang="es-AR" dirty="0"/>
              <a:t>, obtenemos la corriente en la carga.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52623"/>
            <a:ext cx="4343747" cy="338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115616" y="270892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2852936"/>
            <a:ext cx="20882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lineal activa, reemplazada por el modelo equivalente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05" y="5589240"/>
            <a:ext cx="410245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0644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63367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AR" dirty="0"/>
              <a:t>Teorema de Norton</a:t>
            </a:r>
          </a:p>
          <a:p>
            <a:r>
              <a:rPr lang="es-AR" dirty="0"/>
              <a:t>Dado un circuito con elementos lineales, con generadores de tensión y / o corriente, al que llamaremos </a:t>
            </a:r>
            <a:r>
              <a:rPr lang="es-AR" i="1" dirty="0"/>
              <a:t>red lineal activa</a:t>
            </a:r>
            <a:r>
              <a:rPr lang="es-AR" dirty="0"/>
              <a:t> y una carga que puede ser lineal o no y que puede tener generadores o no, a la que llamaremos </a:t>
            </a:r>
            <a:r>
              <a:rPr lang="es-AR" i="1" dirty="0"/>
              <a:t>red externa.</a:t>
            </a:r>
            <a:r>
              <a:rPr lang="es-AR" dirty="0"/>
              <a:t> </a:t>
            </a:r>
          </a:p>
          <a:p>
            <a:r>
              <a:rPr lang="es-AR" dirty="0"/>
              <a:t>Entonces a los efectos de los cálculos de corriente o tensión sobre la red externa, puede reemplazarse la red lineal activa por un generador de corriente, en paralelo con una resistencia, que llamaremos </a:t>
            </a:r>
            <a:r>
              <a:rPr lang="es-AR" i="1" dirty="0"/>
              <a:t>corriente de Norton </a:t>
            </a:r>
            <a:r>
              <a:rPr lang="es-AR" dirty="0"/>
              <a:t>y resistencia </a:t>
            </a:r>
            <a:r>
              <a:rPr lang="es-AR" i="1" dirty="0"/>
              <a:t>de Norton</a:t>
            </a:r>
            <a:r>
              <a:rPr lang="es-AR" dirty="0"/>
              <a:t>, respectivamente.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866535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corriente de Norton la obtenemos eliminando la red externa y reemplazándola por un </a:t>
            </a:r>
            <a:r>
              <a:rPr lang="es-AR" i="1" dirty="0"/>
              <a:t>cortocircuito</a:t>
            </a:r>
            <a:r>
              <a:rPr lang="es-AR" dirty="0"/>
              <a:t>. Es decir que se trata de la corriente de cortocircuito obtenida entre los bornes de salida de la red lineal activa.</a:t>
            </a:r>
          </a:p>
          <a:p>
            <a:r>
              <a:rPr lang="es-AR" dirty="0"/>
              <a:t>La resistencia de Norton, es la que se “ve” desde los bornes de la red lineal activa </a:t>
            </a:r>
            <a:r>
              <a:rPr lang="es-AR" i="1" dirty="0" err="1"/>
              <a:t>pasivada</a:t>
            </a:r>
            <a:r>
              <a:rPr lang="es-AR" dirty="0"/>
              <a:t>. Es decir que es la misma resistencia de </a:t>
            </a:r>
            <a:r>
              <a:rPr lang="es-AR" dirty="0" err="1"/>
              <a:t>Thévenin</a:t>
            </a:r>
            <a:r>
              <a:rPr lang="es-AR" dirty="0"/>
              <a:t>, de manera que habitualmente se utiliza directamente esta última.</a:t>
            </a:r>
          </a:p>
          <a:p>
            <a:r>
              <a:rPr lang="es-AR" dirty="0"/>
              <a:t>Es en verdad otra manifestación (dual) del teorema de </a:t>
            </a:r>
            <a:r>
              <a:rPr lang="es-AR" dirty="0" err="1"/>
              <a:t>Thévenin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98958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Modelo de Norton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1996"/>
            <a:ext cx="63294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48291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012159" y="2016942"/>
            <a:ext cx="108476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   Red Externa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76055" y="2016942"/>
            <a:ext cx="129614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lineal activa</a:t>
            </a:r>
          </a:p>
        </p:txBody>
      </p:sp>
    </p:spTree>
    <p:extLst>
      <p:ext uri="{BB962C8B-B14F-4D97-AF65-F5344CB8AC3E}">
        <p14:creationId xmlns:p14="http://schemas.microsoft.com/office/powerpoint/2010/main" val="18496466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3888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Conversión de generadores</a:t>
            </a:r>
          </a:p>
          <a:p>
            <a:r>
              <a:rPr lang="es-AR" dirty="0"/>
              <a:t>Al equivalente de </a:t>
            </a:r>
            <a:r>
              <a:rPr lang="es-AR" dirty="0" err="1"/>
              <a:t>Thévenin</a:t>
            </a:r>
            <a:r>
              <a:rPr lang="es-AR" dirty="0"/>
              <a:t> de una red, le aplicamos el teorema de Norton.</a:t>
            </a:r>
          </a:p>
          <a:p>
            <a:r>
              <a:rPr lang="es-AR" dirty="0"/>
              <a:t>Convertimos un generador real de tensión en otro real de corriente </a:t>
            </a:r>
            <a:r>
              <a:rPr lang="es-AR" i="1" dirty="0"/>
              <a:t>equivalente</a:t>
            </a:r>
            <a:r>
              <a:rPr lang="es-AR" dirty="0"/>
              <a:t>, de manera que la carga </a:t>
            </a:r>
            <a:r>
              <a:rPr lang="es-AR" i="1" dirty="0"/>
              <a:t>no se entera</a:t>
            </a:r>
            <a:r>
              <a:rPr lang="es-AR" dirty="0"/>
              <a:t> qué tipo de generador 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611368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" y="4293096"/>
            <a:ext cx="151216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360" y="4254610"/>
            <a:ext cx="1159120" cy="7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677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6633"/>
                <a:ext cx="8229600" cy="29523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AR" dirty="0"/>
                  <a:t>Ejemplo 3</a:t>
                </a:r>
              </a:p>
              <a:p>
                <a:r>
                  <a:rPr lang="es-AR" dirty="0"/>
                  <a:t>Determine el equivalente de Norton del circuito dibujado.</a:t>
                </a:r>
              </a:p>
              <a:p>
                <a:r>
                  <a:rPr lang="es-AR" dirty="0"/>
                  <a:t>A partir del modelo de Norton, determine el valor de la corriente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6633"/>
                <a:ext cx="8229600" cy="2952328"/>
              </a:xfrm>
              <a:blipFill rotWithShape="1">
                <a:blip r:embed="rId2"/>
                <a:stretch>
                  <a:fillRect l="-1704" t="-26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734486" cy="289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9464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1673"/>
            <a:ext cx="8229600" cy="1463111"/>
          </a:xfrm>
        </p:spPr>
        <p:txBody>
          <a:bodyPr/>
          <a:lstStyle/>
          <a:p>
            <a:r>
              <a:rPr lang="es-AR" dirty="0"/>
              <a:t>Para obtener la resistencia de </a:t>
            </a:r>
            <a:r>
              <a:rPr lang="es-AR" dirty="0" err="1"/>
              <a:t>Thévenin</a:t>
            </a:r>
            <a:r>
              <a:rPr lang="es-AR" dirty="0"/>
              <a:t>, o de Norton,  </a:t>
            </a:r>
            <a:r>
              <a:rPr lang="es-AR" dirty="0" err="1"/>
              <a:t>pasivamos</a:t>
            </a:r>
            <a:r>
              <a:rPr lang="es-AR" dirty="0"/>
              <a:t> los generadores.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8167"/>
            <a:ext cx="6642516" cy="526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55776" y="4005064"/>
            <a:ext cx="165618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tensión reemplazado por un cable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96136" y="4836061"/>
            <a:ext cx="172819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corriente </a:t>
            </a:r>
            <a:r>
              <a:rPr lang="es-AR" dirty="0" err="1"/>
              <a:t>pasivado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09283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3096343"/>
          </a:xfrm>
        </p:spPr>
        <p:txBody>
          <a:bodyPr/>
          <a:lstStyle/>
          <a:p>
            <a:r>
              <a:rPr lang="es-AR" dirty="0"/>
              <a:t>Para obtener la corriente de Norton, cortocircuitamos los bornes de salida y determinamos la corriente. </a:t>
            </a:r>
          </a:p>
          <a:p>
            <a:r>
              <a:rPr lang="es-AR" dirty="0"/>
              <a:t>Aplicamos superposición, </a:t>
            </a:r>
            <a:r>
              <a:rPr lang="es-AR" dirty="0" err="1"/>
              <a:t>pasivando</a:t>
            </a:r>
            <a:r>
              <a:rPr lang="es-AR" dirty="0"/>
              <a:t> la fuente de corriente.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466134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69568"/>
            <a:ext cx="2530590" cy="7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58768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6633"/>
            <a:ext cx="8229600" cy="1656184"/>
          </a:xfrm>
        </p:spPr>
        <p:txBody>
          <a:bodyPr/>
          <a:lstStyle/>
          <a:p>
            <a:r>
              <a:rPr lang="es-AR" dirty="0" err="1"/>
              <a:t>Pasivamos</a:t>
            </a:r>
            <a:r>
              <a:rPr lang="es-AR" dirty="0"/>
              <a:t> la fuente de tensión, obteniendo entonces los efectos de la fuente de corriente sobre la corriente de Norton.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24038"/>
            <a:ext cx="5623892" cy="430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788024" y="2348880"/>
            <a:ext cx="259228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Note que el cortocircuito puentea a la resistencia, eliminándola.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77405"/>
            <a:ext cx="1995875" cy="5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52007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88640"/>
            <a:ext cx="8229600" cy="1872208"/>
          </a:xfrm>
        </p:spPr>
        <p:txBody>
          <a:bodyPr/>
          <a:lstStyle/>
          <a:p>
            <a:r>
              <a:rPr lang="es-AR" dirty="0"/>
              <a:t>Sumamos las dos contribuciones.</a:t>
            </a:r>
          </a:p>
          <a:p>
            <a:endParaRPr lang="es-AR" dirty="0"/>
          </a:p>
          <a:p>
            <a:r>
              <a:rPr lang="es-AR" dirty="0"/>
              <a:t>El modelo de Norton queda: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836712"/>
            <a:ext cx="636702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19313"/>
            <a:ext cx="4250779" cy="367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46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dirty="0"/>
              <a:t>1.2 Ley de Ohm</a:t>
            </a:r>
          </a:p>
          <a:p>
            <a:r>
              <a:rPr lang="es-AR" dirty="0"/>
              <a:t>Define una relación de linealidad entre la tensión y la corriente.</a:t>
            </a:r>
          </a:p>
          <a:p>
            <a:r>
              <a:rPr lang="es-AR" dirty="0"/>
              <a:t>No todos los elementos de circuitos la cumplen estrictamente. La resistividad de un metal, se modifica con la temperatura, por lo tanto a corrientes distintas, la resistencia no es igual, por lo que la ley de Ohm no es estrictamente válida.</a:t>
            </a:r>
          </a:p>
          <a:p>
            <a:r>
              <a:rPr lang="es-AR" dirty="0"/>
              <a:t>Si es una relación de linealidad, podemos describirla expresando que la resistencia es una constante del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203848" y="5196186"/>
                <a:ext cx="4896544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𝑅</m:t>
                    </m:r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s-AR" sz="2400" dirty="0"/>
                  <a:t> = constante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196186"/>
                <a:ext cx="4896544" cy="614848"/>
              </a:xfrm>
              <a:prstGeom prst="rect">
                <a:avLst/>
              </a:prstGeom>
              <a:blipFill rotWithShape="1"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3614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60649"/>
            <a:ext cx="8229600" cy="2952328"/>
          </a:xfrm>
        </p:spPr>
        <p:txBody>
          <a:bodyPr/>
          <a:lstStyle/>
          <a:p>
            <a:r>
              <a:rPr lang="es-AR" dirty="0"/>
              <a:t>Aplicando la regla del divisor de corriente: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Aplicando la conversión vemos la equivalencia entre los modelos.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4608512" cy="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747035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05851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60648"/>
                <a:ext cx="8229600" cy="115212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s-AR" dirty="0"/>
                  <a:t>Ejercicio 1 (para que resuelva el estudiante)</a:t>
                </a:r>
              </a:p>
              <a:p>
                <a:r>
                  <a:rPr lang="es-AR" dirty="0"/>
                  <a:t>Determine la tensión sobre el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60648"/>
                <a:ext cx="8229600" cy="1152128"/>
              </a:xfrm>
              <a:blipFill rotWithShape="1">
                <a:blip r:embed="rId2"/>
                <a:stretch>
                  <a:fillRect l="-1630" t="-11111" b="-105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4856" cy="365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121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8229600" cy="2160239"/>
              </a:xfrm>
            </p:spPr>
            <p:txBody>
              <a:bodyPr>
                <a:normAutofit/>
              </a:bodyPr>
              <a:lstStyle/>
              <a:p>
                <a:r>
                  <a:rPr lang="es-AR" b="0" dirty="0"/>
                  <a:t>Pasivamos la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b="0" dirty="0"/>
                  <a:t>, reemplazándola por un cable.</a:t>
                </a:r>
              </a:p>
              <a:p>
                <a:pPr lvl="0"/>
                <a:r>
                  <a:rPr lang="es-AR" b="0" dirty="0"/>
                  <a:t> </a:t>
                </a:r>
                <a:r>
                  <a:rPr lang="es-AR" dirty="0">
                    <a:solidFill>
                      <a:prstClr val="black"/>
                    </a:solidFill>
                  </a:rPr>
                  <a:t>La tensión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es la misma que en el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𝑝𝑎𝑟𝑎𝑙𝑒𝑙𝑜</m:t>
                    </m:r>
                    <m:r>
                      <a:rPr lang="es-A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AR" b="0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8229600" cy="2160239"/>
              </a:xfrm>
              <a:blipFill rotWithShape="1">
                <a:blip r:embed="rId2"/>
                <a:stretch>
                  <a:fillRect l="-1704" t="-3390" b="-87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348880"/>
            <a:ext cx="547179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25824"/>
            <a:ext cx="5661770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410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633"/>
                <a:ext cx="8229600" cy="2160240"/>
              </a:xfrm>
            </p:spPr>
            <p:txBody>
              <a:bodyPr/>
              <a:lstStyle/>
              <a:p>
                <a:r>
                  <a:rPr lang="es-AR" dirty="0"/>
                  <a:t>Pasivamos la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, también reemplazándola por un cable. </a:t>
                </a:r>
              </a:p>
              <a:p>
                <a:r>
                  <a:rPr lang="es-AR" dirty="0"/>
                  <a:t>La resistencia total “vista” por La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, es el paralelo de las tres resistencias.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633"/>
                <a:ext cx="8229600" cy="2160240"/>
              </a:xfrm>
              <a:blipFill rotWithShape="1">
                <a:blip r:embed="rId2"/>
                <a:stretch>
                  <a:fillRect l="-1704" t="-3380" r="-667" b="-81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09323"/>
            <a:ext cx="4968552" cy="264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29200"/>
            <a:ext cx="294699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03" y="5316351"/>
            <a:ext cx="4282258" cy="5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748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0649"/>
                <a:ext cx="8229600" cy="2232248"/>
              </a:xfrm>
            </p:spPr>
            <p:txBody>
              <a:bodyPr/>
              <a:lstStyle/>
              <a:p>
                <a:r>
                  <a:rPr lang="es-AR" dirty="0"/>
                  <a:t>Analizamos ahora la tensión debida a la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s-AR" dirty="0"/>
                  <a:t> Las demás fuentes están </a:t>
                </a:r>
                <a:r>
                  <a:rPr lang="es-AR" dirty="0" err="1"/>
                  <a:t>pasivadas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Aplicamos un divisor de tensión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0649"/>
                <a:ext cx="8229600" cy="2232248"/>
              </a:xfrm>
              <a:blipFill rotWithShape="1">
                <a:blip r:embed="rId2"/>
                <a:stretch>
                  <a:fillRect l="-1704" t="-3552" r="-2889" b="-51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00262"/>
            <a:ext cx="5472836" cy="31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63" y="5517232"/>
            <a:ext cx="545840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2824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581891" y="200891"/>
                <a:ext cx="8229600" cy="1787949"/>
              </a:xfrm>
            </p:spPr>
            <p:txBody>
              <a:bodyPr/>
              <a:lstStyle/>
              <a:p>
                <a:r>
                  <a:rPr lang="es-AR" dirty="0"/>
                  <a:t>Obtenemos la tensión total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, sumando, con el signo adecuado, cada uno de los valores obtenidos anteriormente.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1" y="200891"/>
                <a:ext cx="8229600" cy="1787949"/>
              </a:xfrm>
              <a:blipFill rotWithShape="1">
                <a:blip r:embed="rId2"/>
                <a:stretch>
                  <a:fillRect l="-1630" t="-4096" r="-16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05844"/>
            <a:ext cx="6179179" cy="71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0920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3240360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Ejercicio 2( para que resuelva el estudiante)</a:t>
            </a:r>
          </a:p>
          <a:p>
            <a:r>
              <a:rPr lang="es-AR" dirty="0"/>
              <a:t>Determine el equivalente de </a:t>
            </a:r>
            <a:r>
              <a:rPr lang="es-AR" dirty="0" err="1"/>
              <a:t>Thévenin</a:t>
            </a:r>
            <a:r>
              <a:rPr lang="es-AR" dirty="0"/>
              <a:t> del circuito.</a:t>
            </a:r>
          </a:p>
          <a:p>
            <a:r>
              <a:rPr lang="es-AR" dirty="0"/>
              <a:t>Mediante la aplicación del teorema de </a:t>
            </a:r>
            <a:r>
              <a:rPr lang="es-AR" dirty="0" err="1"/>
              <a:t>Thévenin</a:t>
            </a:r>
            <a:r>
              <a:rPr lang="es-AR" dirty="0"/>
              <a:t>, determine el valor de la corriente en la resistencia de carga (0,2k,5k)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91467"/>
            <a:ext cx="6048672" cy="330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827584" y="4221088"/>
            <a:ext cx="2304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4653136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lineal activa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7596336" y="3140968"/>
            <a:ext cx="64807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948264" y="2816656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Red externa</a:t>
            </a:r>
          </a:p>
        </p:txBody>
      </p:sp>
    </p:spTree>
    <p:extLst>
      <p:ext uri="{BB962C8B-B14F-4D97-AF65-F5344CB8AC3E}">
        <p14:creationId xmlns:p14="http://schemas.microsoft.com/office/powerpoint/2010/main" val="9267306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6633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es-AR" dirty="0" err="1"/>
              <a:t>Pasivando</a:t>
            </a:r>
            <a:r>
              <a:rPr lang="es-AR" dirty="0"/>
              <a:t> las fuentes queda el circuito siguiente: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76338"/>
            <a:ext cx="6412133" cy="48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339752" y="4221088"/>
            <a:ext cx="165618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tensión reemplazado por un cable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64088" y="3832721"/>
            <a:ext cx="172819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corriente reemplazado por un circuito abierto.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6097488"/>
            <a:ext cx="4003104" cy="57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289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6633"/>
            <a:ext cx="8229600" cy="1800200"/>
          </a:xfrm>
        </p:spPr>
        <p:txBody>
          <a:bodyPr/>
          <a:lstStyle/>
          <a:p>
            <a:r>
              <a:rPr lang="es-AR" dirty="0"/>
              <a:t>Aplicamos superposición para obtener la tensión de </a:t>
            </a:r>
            <a:r>
              <a:rPr lang="es-AR" dirty="0" err="1"/>
              <a:t>Thévenin</a:t>
            </a:r>
            <a:r>
              <a:rPr lang="es-AR" dirty="0"/>
              <a:t>.</a:t>
            </a:r>
          </a:p>
          <a:p>
            <a:r>
              <a:rPr lang="es-AR" dirty="0" err="1"/>
              <a:t>Pasivamos</a:t>
            </a:r>
            <a:r>
              <a:rPr lang="es-AR" dirty="0"/>
              <a:t> el generador de corriente.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33137"/>
            <a:ext cx="5087639" cy="28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33811"/>
            <a:ext cx="51413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930217" y="615148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Aplicamos el divisor de tensión</a:t>
            </a:r>
          </a:p>
        </p:txBody>
      </p:sp>
    </p:spTree>
    <p:extLst>
      <p:ext uri="{BB962C8B-B14F-4D97-AF65-F5344CB8AC3E}">
        <p14:creationId xmlns:p14="http://schemas.microsoft.com/office/powerpoint/2010/main" val="22330684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8641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es-AR" dirty="0" err="1"/>
              <a:t>Pasivamos</a:t>
            </a:r>
            <a:r>
              <a:rPr lang="es-AR" dirty="0"/>
              <a:t> el generador de tensión.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493667" cy="254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015601" cy="111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967232" y="4797152"/>
                <a:ext cx="53285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Multiplicamos el valor de la fuente de corriente por el equivalente paralelo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 .</a:t>
                </a: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32" y="4797152"/>
                <a:ext cx="532859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30" t="-4717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226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Resistencias lineales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836"/>
            <a:ext cx="3816424" cy="426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61828"/>
            <a:ext cx="3814021" cy="84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7631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2376263"/>
          </a:xfrm>
        </p:spPr>
        <p:txBody>
          <a:bodyPr>
            <a:normAutofit/>
          </a:bodyPr>
          <a:lstStyle/>
          <a:p>
            <a:r>
              <a:rPr lang="es-AR" dirty="0"/>
              <a:t>La tensión de </a:t>
            </a:r>
            <a:r>
              <a:rPr lang="es-AR" dirty="0" err="1"/>
              <a:t>Thévenin</a:t>
            </a:r>
            <a:r>
              <a:rPr lang="es-AR" dirty="0"/>
              <a:t> total es: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El modelo equivalente queda: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511"/>
            <a:ext cx="66869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032448" cy="29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92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641"/>
            <a:ext cx="8229600" cy="720080"/>
          </a:xfrm>
        </p:spPr>
        <p:txBody>
          <a:bodyPr/>
          <a:lstStyle/>
          <a:p>
            <a:r>
              <a:rPr lang="es-AR" dirty="0"/>
              <a:t>Resolviendo el circuito serie para cada caso: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99233"/>
            <a:ext cx="7158039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540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338437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Ejercicio 3 (para que resuelva el estudiante)</a:t>
            </a:r>
          </a:p>
          <a:p>
            <a:r>
              <a:rPr lang="es-AR" dirty="0"/>
              <a:t>Para el circuito indicado, determine el modelo de Norton.</a:t>
            </a:r>
          </a:p>
          <a:p>
            <a:r>
              <a:rPr lang="es-AR" dirty="0"/>
              <a:t>Aplicando el modelo de Norton, determine el valor de la corriente en la carga, para 0, 2k y 5k</a:t>
            </a:r>
            <a:r>
              <a:rPr lang="el-GR" dirty="0"/>
              <a:t>Ω</a:t>
            </a:r>
            <a:r>
              <a:rPr lang="es-AR" dirty="0"/>
              <a:t>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7543"/>
            <a:ext cx="602621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3104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6633"/>
            <a:ext cx="8229600" cy="1080120"/>
          </a:xfrm>
        </p:spPr>
        <p:txBody>
          <a:bodyPr/>
          <a:lstStyle/>
          <a:p>
            <a:r>
              <a:rPr lang="es-AR" dirty="0" err="1"/>
              <a:t>Pasivamos</a:t>
            </a:r>
            <a:r>
              <a:rPr lang="es-AR" dirty="0"/>
              <a:t> los generadores para obtener la resistencia de </a:t>
            </a:r>
            <a:r>
              <a:rPr lang="es-AR" dirty="0" err="1"/>
              <a:t>Thévenin</a:t>
            </a:r>
            <a:r>
              <a:rPr lang="es-A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490663"/>
            <a:ext cx="6311706" cy="45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339752" y="4221088"/>
            <a:ext cx="165618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tensión reemplazado por un cable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724128" y="4082588"/>
            <a:ext cx="172819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Generador de corriente </a:t>
            </a:r>
            <a:r>
              <a:rPr lang="es-AR" dirty="0" err="1"/>
              <a:t>reeplazado</a:t>
            </a:r>
            <a:r>
              <a:rPr lang="es-AR" dirty="0"/>
              <a:t> por un circuito abierto.</a:t>
            </a:r>
          </a:p>
        </p:txBody>
      </p:sp>
    </p:spTree>
    <p:extLst>
      <p:ext uri="{BB962C8B-B14F-4D97-AF65-F5344CB8AC3E}">
        <p14:creationId xmlns:p14="http://schemas.microsoft.com/office/powerpoint/2010/main" val="405481664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1"/>
            <a:ext cx="8229600" cy="2160240"/>
          </a:xfrm>
        </p:spPr>
        <p:txBody>
          <a:bodyPr/>
          <a:lstStyle/>
          <a:p>
            <a:r>
              <a:rPr lang="es-AR" dirty="0" err="1"/>
              <a:t>Pasivamos</a:t>
            </a:r>
            <a:r>
              <a:rPr lang="es-AR" dirty="0"/>
              <a:t> la fuente de corriente y dejamos activa la de tensión, mientras que cortocircuitamos los bornes a-b y calculamos la corriente en ese cable.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81263"/>
            <a:ext cx="5364818" cy="245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01208"/>
            <a:ext cx="3456384" cy="81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284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632"/>
                <a:ext cx="8229600" cy="3168352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Pasivamos la fuente de tensión y determinamos la corriente en el cortocircuito entre los bornes de salida.</a:t>
                </a:r>
              </a:p>
              <a:p>
                <a:r>
                  <a:rPr lang="es-AR" dirty="0"/>
                  <a:t>Recordemos que el cable entre a y b está en paralelo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, de manera que la anula y toda la corriente pasa por el cable.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632"/>
                <a:ext cx="8229600" cy="3168352"/>
              </a:xfrm>
              <a:blipFill rotWithShape="1">
                <a:blip r:embed="rId2"/>
                <a:stretch>
                  <a:fillRect l="-1704" t="-2500" r="-222"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513543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021319"/>
            <a:ext cx="240081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564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3096343"/>
          </a:xfrm>
        </p:spPr>
        <p:txBody>
          <a:bodyPr/>
          <a:lstStyle/>
          <a:p>
            <a:r>
              <a:rPr lang="es-AR" dirty="0"/>
              <a:t>Aplicando el principio de superposición, sumamos las contribuciones y obtenemos la corriente de Norton.</a:t>
            </a:r>
          </a:p>
          <a:p>
            <a:endParaRPr lang="es-AR" dirty="0"/>
          </a:p>
          <a:p>
            <a:r>
              <a:rPr lang="es-AR" dirty="0"/>
              <a:t>El equivalente de Norton queda entonces: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04656" cy="52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51489"/>
            <a:ext cx="3888432" cy="235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12300"/>
      </p:ext>
    </p:extLst>
  </p:cSld>
  <p:clrMapOvr>
    <a:masterClrMapping/>
  </p:clrMapOvr>
  <p:transition spd="slow">
    <p:pull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88640"/>
                <a:ext cx="8229600" cy="6669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s-A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AR" dirty="0"/>
                  <a:t> Toda la corriente pasa por el cable: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2</m:t>
                    </m:r>
                    <m:r>
                      <a:rPr lang="es-AR" b="0" i="1" smtClean="0">
                        <a:latin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s-AR" dirty="0"/>
                  <a:t>, aplicamos el divisor de corriente: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s-AR" i="1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5</m:t>
                    </m:r>
                    <m:r>
                      <a:rPr lang="es-AR" i="1">
                        <a:latin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</m:oMath>
                </a14:m>
                <a:r>
                  <a:rPr lang="es-AR" dirty="0"/>
                  <a:t>, aplicamos el divisor de corriente: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Vemos que los resultados son los mismos que los obtenidos aplicando </a:t>
                </a:r>
                <a:r>
                  <a:rPr lang="es-AR" dirty="0" err="1"/>
                  <a:t>Thévenin</a:t>
                </a:r>
                <a:r>
                  <a:rPr lang="es-AR" dirty="0"/>
                  <a:t>. 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4" name="3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88640"/>
                <a:ext cx="8229600" cy="6669360"/>
              </a:xfrm>
              <a:blipFill rotWithShape="1">
                <a:blip r:embed="rId2"/>
                <a:stretch>
                  <a:fillRect l="-1630" t="-1097" r="-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08720"/>
            <a:ext cx="186220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564903"/>
            <a:ext cx="5760645" cy="93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40" y="4437112"/>
            <a:ext cx="610696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916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3024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Ejercicio 4 (para resolver por los estudiantes)</a:t>
            </a:r>
          </a:p>
          <a:p>
            <a:r>
              <a:rPr lang="es-AR" dirty="0"/>
              <a:t>Aplicando el teorema de Thévenin, determine el valor de la tensión indicada por el volt.</a:t>
            </a:r>
          </a:p>
          <a:p>
            <a:r>
              <a:rPr lang="es-AR" dirty="0"/>
              <a:t>Tener en cuenta que la resistencia interna del</a:t>
            </a:r>
          </a:p>
          <a:p>
            <a:pPr marL="0" indent="0">
              <a:buNone/>
            </a:pPr>
            <a:r>
              <a:rPr lang="es-AR" dirty="0"/>
              <a:t>    Volt. es 1M</a:t>
            </a:r>
            <a:r>
              <a:rPr lang="el-GR" dirty="0"/>
              <a:t>Ω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B13631-259D-435F-A646-06610398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44" y="3501008"/>
            <a:ext cx="453984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04327"/>
      </p:ext>
    </p:extLst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Aspecto físico de las resistencias.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152525"/>
            <a:ext cx="59912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60932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especifican por la potencia que pueden disipar, lo cual depende del tamaño.</a:t>
            </a:r>
          </a:p>
        </p:txBody>
      </p:sp>
    </p:spTree>
    <p:extLst>
      <p:ext uri="{BB962C8B-B14F-4D97-AF65-F5344CB8AC3E}">
        <p14:creationId xmlns:p14="http://schemas.microsoft.com/office/powerpoint/2010/main" val="3443909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88641"/>
            <a:ext cx="8229600" cy="10081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Corte de una resistencia de composición de carbón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538288"/>
            <a:ext cx="6677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23528" y="5319713"/>
                <a:ext cx="864096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Rojo, violeta, amarillo, con tolerancia dorada </a:t>
                </a:r>
              </a:p>
              <a:p>
                <a:r>
                  <a:rPr lang="es-AR" dirty="0"/>
                  <a:t>2             7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s-A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AR" dirty="0"/>
                  <a:t>	        5%                              270 k</a:t>
                </a:r>
                <a:r>
                  <a:rPr lang="el-GR" dirty="0"/>
                  <a:t>Ω</a:t>
                </a:r>
                <a:r>
                  <a:rPr lang="es-AR" dirty="0"/>
                  <a:t> ± 5%</a:t>
                </a: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19713"/>
                <a:ext cx="8640960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564" t="-4545"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3275856" y="1538288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Envoltura aislante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186358" y="2058621"/>
            <a:ext cx="17619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Composición de </a:t>
            </a:r>
          </a:p>
          <a:p>
            <a:r>
              <a:rPr lang="es-AR" dirty="0"/>
              <a:t>carbón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820397" y="4509120"/>
            <a:ext cx="211437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Terminal unido al compuesto interno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691680" y="3457080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342547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8641"/>
            <a:ext cx="8229600" cy="10081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Código de colores de los resistores usados en Electrónica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4474"/>
            <a:ext cx="7873383" cy="515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919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2396</Words>
  <Application>Microsoft Office PowerPoint</Application>
  <PresentationFormat>Presentación en pantalla (4:3)</PresentationFormat>
  <Paragraphs>214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2" baseType="lpstr">
      <vt:lpstr>Arial</vt:lpstr>
      <vt:lpstr>Calibri</vt:lpstr>
      <vt:lpstr>Cambria Math</vt:lpstr>
      <vt:lpstr>Tema de Office</vt:lpstr>
      <vt:lpstr>Clase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Adrián</dc:creator>
  <cp:lastModifiedBy>Adrián Darío Rosa</cp:lastModifiedBy>
  <cp:revision>82</cp:revision>
  <dcterms:created xsi:type="dcterms:W3CDTF">2014-08-17T06:48:34Z</dcterms:created>
  <dcterms:modified xsi:type="dcterms:W3CDTF">2020-04-20T18:12:53Z</dcterms:modified>
</cp:coreProperties>
</file>