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4" r:id="rId16"/>
    <p:sldId id="275" r:id="rId17"/>
    <p:sldId id="276" r:id="rId18"/>
    <p:sldId id="277" r:id="rId19"/>
    <p:sldId id="278" r:id="rId20"/>
    <p:sldId id="272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</p:sldIdLst>
  <p:sldSz cx="9144000" cy="6858000" type="screen4x3"/>
  <p:notesSz cx="7102475" cy="93884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19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56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9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5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87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214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861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393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5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6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089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9ED8-F86A-411D-B2CD-CC439328D195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755D-8FE4-4F23-BD09-84ABC3F3B7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3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s-AR" dirty="0"/>
              <a:t>Regímenes transitorios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/>
          <a:lstStyle/>
          <a:p>
            <a:r>
              <a:rPr lang="es-AR" dirty="0"/>
              <a:t>Carga y descarga de capacitores en circuitos con resistencia y capacitancia.</a:t>
            </a:r>
          </a:p>
        </p:txBody>
      </p:sp>
    </p:spTree>
    <p:extLst>
      <p:ext uri="{BB962C8B-B14F-4D97-AF65-F5344CB8AC3E}">
        <p14:creationId xmlns:p14="http://schemas.microsoft.com/office/powerpoint/2010/main" val="190346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808312"/>
          </a:xfrm>
        </p:spPr>
        <p:txBody>
          <a:bodyPr/>
          <a:lstStyle/>
          <a:p>
            <a:r>
              <a:rPr lang="es-AR" dirty="0"/>
              <a:t>En cualquier caso, podemos admitir que ha transcurrido el transitorio, luego de haber pasado cinco constantes de tiempo.</a:t>
            </a:r>
          </a:p>
          <a:p>
            <a:r>
              <a:rPr lang="es-AR" dirty="0"/>
              <a:t>Cuánto más grande sea la constante de tiempo, más dura el transitorio.</a:t>
            </a:r>
          </a:p>
          <a:p>
            <a:endParaRPr lang="es-AR" dirty="0"/>
          </a:p>
          <a:p>
            <a:pPr marL="0" indent="0" algn="ctr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4752528" cy="317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860032" y="5277714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aumentando</a:t>
            </a:r>
          </a:p>
        </p:txBody>
      </p:sp>
    </p:spTree>
    <p:extLst>
      <p:ext uri="{BB962C8B-B14F-4D97-AF65-F5344CB8AC3E}">
        <p14:creationId xmlns:p14="http://schemas.microsoft.com/office/powerpoint/2010/main" val="37420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33843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AR" dirty="0"/>
              <a:t>Ejemplo</a:t>
            </a:r>
          </a:p>
          <a:p>
            <a:r>
              <a:rPr lang="es-AR" dirty="0"/>
              <a:t>Para el circuito indicado, sabemos que </a:t>
            </a:r>
            <a:r>
              <a:rPr lang="es-AR" i="1" dirty="0"/>
              <a:t>E=40V, R=10</a:t>
            </a:r>
            <a:r>
              <a:rPr lang="el-GR" i="1" dirty="0"/>
              <a:t>Ω</a:t>
            </a:r>
            <a:r>
              <a:rPr lang="es-AR" i="1" dirty="0"/>
              <a:t>.</a:t>
            </a:r>
          </a:p>
          <a:p>
            <a:r>
              <a:rPr lang="es-AR" dirty="0"/>
              <a:t>La llave es puesta en la posición de carga en el instante </a:t>
            </a:r>
            <a:r>
              <a:rPr lang="es-AR" i="1" dirty="0"/>
              <a:t>t=0, </a:t>
            </a:r>
            <a:r>
              <a:rPr lang="es-AR" dirty="0"/>
              <a:t>dejándose en esa posición hasta que el capacitor se cargue totalmente.</a:t>
            </a:r>
          </a:p>
          <a:p>
            <a:r>
              <a:rPr lang="es-AR" dirty="0"/>
              <a:t>Luego se pasa la llave a la posición de descarga, dejándola hasta la descarga total.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415141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55776" y="4149080"/>
            <a:ext cx="122413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Posición carga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23928" y="3933056"/>
            <a:ext cx="100811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Posición descarga</a:t>
            </a:r>
          </a:p>
        </p:txBody>
      </p:sp>
    </p:spTree>
    <p:extLst>
      <p:ext uri="{BB962C8B-B14F-4D97-AF65-F5344CB8AC3E}">
        <p14:creationId xmlns:p14="http://schemas.microsoft.com/office/powerpoint/2010/main" val="22016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88640"/>
            <a:ext cx="5152064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35896" y="6065624"/>
            <a:ext cx="31320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Carga                      descarga</a:t>
            </a:r>
          </a:p>
        </p:txBody>
      </p:sp>
    </p:spTree>
    <p:extLst>
      <p:ext uri="{BB962C8B-B14F-4D97-AF65-F5344CB8AC3E}">
        <p14:creationId xmlns:p14="http://schemas.microsoft.com/office/powerpoint/2010/main" val="37124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792088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Definiciones sobre pulsos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438"/>
            <a:ext cx="6466139" cy="322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23728" y="3676382"/>
            <a:ext cx="482453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Tiempo                                                  Tiempo </a:t>
            </a:r>
          </a:p>
          <a:p>
            <a:r>
              <a:rPr lang="es-AR" dirty="0"/>
              <a:t>   de                                                            de</a:t>
            </a:r>
          </a:p>
          <a:p>
            <a:r>
              <a:rPr lang="es-AR" dirty="0"/>
              <a:t> crecimiento                                           caída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23928" y="2641109"/>
            <a:ext cx="136815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     Ancho </a:t>
            </a:r>
          </a:p>
          <a:p>
            <a:pPr algn="ctr"/>
            <a:r>
              <a:rPr lang="es-AR" dirty="0"/>
              <a:t>De</a:t>
            </a:r>
          </a:p>
          <a:p>
            <a:pPr algn="ctr"/>
            <a:r>
              <a:rPr lang="es-AR" dirty="0"/>
              <a:t>pulso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1520" y="4869160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Ciclo de trabajo = </a:t>
            </a:r>
            <a:r>
              <a:rPr lang="es-AR" dirty="0" err="1"/>
              <a:t>tp</a:t>
            </a:r>
            <a:r>
              <a:rPr lang="es-AR" dirty="0"/>
              <a:t>/T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13" y="4869160"/>
            <a:ext cx="390857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1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Conceptos básicos sobre Mediciones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b="1" dirty="0"/>
              <a:t>Medir</a:t>
            </a:r>
            <a:r>
              <a:rPr lang="es-AR" dirty="0"/>
              <a:t> es asignar un valor numérico a una magnitud, de acuerdo a alguna regla dada por la experimentación.</a:t>
            </a:r>
          </a:p>
          <a:p>
            <a:r>
              <a:rPr lang="es-AR" b="1" dirty="0"/>
              <a:t>Mensurando</a:t>
            </a:r>
            <a:r>
              <a:rPr lang="es-AR" dirty="0"/>
              <a:t>: Magnitud a medir, en el estado en que se encuentra el sistema en ese momento.</a:t>
            </a:r>
          </a:p>
          <a:p>
            <a:r>
              <a:rPr lang="es-AR" b="1" dirty="0"/>
              <a:t>Medición directa</a:t>
            </a:r>
            <a:r>
              <a:rPr lang="es-AR" dirty="0"/>
              <a:t>: El valor del mensurando se obtiene a través de una única medición.</a:t>
            </a:r>
          </a:p>
          <a:p>
            <a:r>
              <a:rPr lang="es-AR" b="1" dirty="0"/>
              <a:t>Medición indirecta</a:t>
            </a:r>
            <a:r>
              <a:rPr lang="es-AR" dirty="0"/>
              <a:t>: El valor del mensurando se obtiene mediante varias mediciones y alguna regla de cálculo que las vincula.</a:t>
            </a:r>
          </a:p>
          <a:p>
            <a:r>
              <a:rPr lang="es-AR" b="1" dirty="0"/>
              <a:t>Presentación</a:t>
            </a:r>
            <a:r>
              <a:rPr lang="es-AR" dirty="0"/>
              <a:t>: Analógica o digital.</a:t>
            </a:r>
          </a:p>
        </p:txBody>
      </p:sp>
    </p:spTree>
    <p:extLst>
      <p:ext uri="{BB962C8B-B14F-4D97-AF65-F5344CB8AC3E}">
        <p14:creationId xmlns:p14="http://schemas.microsoft.com/office/powerpoint/2010/main" val="395550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552728"/>
          </a:xfrm>
        </p:spPr>
        <p:txBody>
          <a:bodyPr>
            <a:normAutofit fontScale="85000" lnSpcReduction="10000"/>
          </a:bodyPr>
          <a:lstStyle/>
          <a:p>
            <a:r>
              <a:rPr lang="es-AR" b="1" dirty="0"/>
              <a:t>Alcance de un instrumento</a:t>
            </a:r>
            <a:r>
              <a:rPr lang="es-AR" dirty="0"/>
              <a:t>: Máximo valor que puede medir.</a:t>
            </a:r>
          </a:p>
          <a:p>
            <a:r>
              <a:rPr lang="es-AR" b="1" dirty="0"/>
              <a:t>Resolución de un instrumento:</a:t>
            </a:r>
            <a:r>
              <a:rPr lang="es-AR" dirty="0"/>
              <a:t> Menor valor que puede indicar. Por ejemplo en un instrumento digital de 3 ½ dígitos, en el alcance de 20V, tiene una resolución de 10mV.</a:t>
            </a:r>
          </a:p>
          <a:p>
            <a:r>
              <a:rPr lang="es-AR" b="1" dirty="0"/>
              <a:t>Sensibilidad de un instrumento:</a:t>
            </a:r>
            <a:r>
              <a:rPr lang="es-AR" dirty="0"/>
              <a:t> Es la menor variación del mensurando que el instrumento puede detectar.</a:t>
            </a:r>
          </a:p>
          <a:p>
            <a:r>
              <a:rPr lang="es-AR" b="1" dirty="0"/>
              <a:t>Error:</a:t>
            </a:r>
            <a:r>
              <a:rPr lang="es-AR" dirty="0"/>
              <a:t> Obtenemos el valor del mensurando a través de una medición, realizada con instrumentos y con un observador, por lo que todos estos factores interactúan, de manera que el valor obtenido no será el que tendríamos sin estas interacciones. Definimos el </a:t>
            </a:r>
            <a:r>
              <a:rPr lang="es-AR" i="1" dirty="0"/>
              <a:t>error, </a:t>
            </a:r>
            <a:r>
              <a:rPr lang="es-AR" dirty="0"/>
              <a:t>como la diferencia entre el </a:t>
            </a:r>
            <a:r>
              <a:rPr lang="es-AR" i="1" dirty="0"/>
              <a:t>valor medido y el valor “verdadero”</a:t>
            </a:r>
            <a:endParaRPr lang="es-AR" b="1" dirty="0"/>
          </a:p>
          <a:p>
            <a:endParaRPr lang="es-AR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75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264696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Como el valor </a:t>
            </a:r>
            <a:r>
              <a:rPr lang="es-AR" i="1" dirty="0"/>
              <a:t>verdadero </a:t>
            </a:r>
            <a:r>
              <a:rPr lang="es-AR" dirty="0"/>
              <a:t> es una entelequia, es decir que es imposible de conocer, se suele hablar del </a:t>
            </a:r>
            <a:r>
              <a:rPr lang="es-AR" i="1" dirty="0"/>
              <a:t>valor verdadero convencional</a:t>
            </a:r>
            <a:r>
              <a:rPr lang="es-AR" dirty="0"/>
              <a:t>.</a:t>
            </a:r>
          </a:p>
          <a:p>
            <a:r>
              <a:rPr lang="es-AR" b="1" dirty="0"/>
              <a:t>Incertidumbre:</a:t>
            </a:r>
            <a:r>
              <a:rPr lang="es-AR" dirty="0"/>
              <a:t> Parámetro que caracteriza la </a:t>
            </a:r>
            <a:r>
              <a:rPr lang="es-AR" i="1" dirty="0"/>
              <a:t>dispersión</a:t>
            </a:r>
            <a:r>
              <a:rPr lang="es-AR" dirty="0"/>
              <a:t> en los valores de la medición que pueden atribuirse razonablemente.</a:t>
            </a:r>
          </a:p>
          <a:p>
            <a:r>
              <a:rPr lang="es-AR" dirty="0"/>
              <a:t>La expresión correcta de un mensurando es la siguiente: </a:t>
            </a:r>
          </a:p>
          <a:p>
            <a:r>
              <a:rPr lang="es-AR" i="1" dirty="0"/>
              <a:t>M=V[M]±U[M]</a:t>
            </a:r>
          </a:p>
          <a:p>
            <a:r>
              <a:rPr lang="es-AR" i="1" dirty="0"/>
              <a:t>M:</a:t>
            </a:r>
            <a:r>
              <a:rPr lang="es-AR" dirty="0"/>
              <a:t> Es la medida..</a:t>
            </a:r>
          </a:p>
          <a:p>
            <a:r>
              <a:rPr lang="es-AR" i="1" dirty="0"/>
              <a:t>V[M]</a:t>
            </a:r>
            <a:r>
              <a:rPr lang="es-AR" dirty="0"/>
              <a:t>: Es el valor con su unidad.</a:t>
            </a:r>
          </a:p>
          <a:p>
            <a:r>
              <a:rPr lang="es-AR" i="1" dirty="0"/>
              <a:t>U[M]: </a:t>
            </a:r>
            <a:r>
              <a:rPr lang="es-AR" dirty="0"/>
              <a:t>Es la incertidumbre con su unidad que es la misma de la magnitud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09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264696"/>
          </a:xfrm>
        </p:spPr>
        <p:txBody>
          <a:bodyPr>
            <a:normAutofit/>
          </a:bodyPr>
          <a:lstStyle/>
          <a:p>
            <a:r>
              <a:rPr lang="es-AR" dirty="0"/>
              <a:t>Ejemplo: Tensión = 1,8V±0,8V</a:t>
            </a:r>
          </a:p>
          <a:p>
            <a:r>
              <a:rPr lang="es-AR" dirty="0"/>
              <a:t>El intervalo de la medición estaría entre 1,2V y 2,6V.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b="1" dirty="0"/>
              <a:t>Exactitud: </a:t>
            </a:r>
            <a:r>
              <a:rPr lang="es-AR" dirty="0"/>
              <a:t>Grado de  concordancia del valor medido con un patrón. </a:t>
            </a:r>
          </a:p>
          <a:p>
            <a:r>
              <a:rPr lang="es-AR" b="1" dirty="0"/>
              <a:t>Precisión:</a:t>
            </a:r>
            <a:r>
              <a:rPr lang="es-AR" dirty="0"/>
              <a:t> Grado de concordancia entre medidas independientes y obtenidas en las condiciones establecidas.</a:t>
            </a:r>
            <a:endParaRPr lang="es-A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45638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1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4525963"/>
          </a:xfrm>
        </p:spPr>
        <p:txBody>
          <a:bodyPr/>
          <a:lstStyle/>
          <a:p>
            <a:r>
              <a:rPr lang="es-AR" dirty="0"/>
              <a:t>Ejemplo: Un reloj que registra un tiempo que coincide con el patrón universal de tiempo, es muy exacto. </a:t>
            </a:r>
          </a:p>
          <a:p>
            <a:r>
              <a:rPr lang="es-AR" dirty="0"/>
              <a:t>Ejemplo: Un reloj que todos los días a las 12hs, indica 12:15, es poco exacto, pero muy preciso, pues siempre marca a la hora señalada el mismo valor, aunque adelantando 15 minutos.</a:t>
            </a:r>
          </a:p>
        </p:txBody>
      </p:sp>
    </p:spTree>
    <p:extLst>
      <p:ext uri="{BB962C8B-B14F-4D97-AF65-F5344CB8AC3E}">
        <p14:creationId xmlns:p14="http://schemas.microsoft.com/office/powerpoint/2010/main" val="17643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Fuentes de incertidumbres</a:t>
            </a:r>
          </a:p>
          <a:p>
            <a:r>
              <a:rPr lang="es-AR" dirty="0"/>
              <a:t>Definición incompleta de la magnitud.</a:t>
            </a:r>
          </a:p>
          <a:p>
            <a:r>
              <a:rPr lang="es-AR" dirty="0"/>
              <a:t>Efectos secundarios no adecuadamente conocidos.</a:t>
            </a:r>
          </a:p>
          <a:p>
            <a:r>
              <a:rPr lang="es-AR" dirty="0"/>
              <a:t>Valores inexactos de los patrones.</a:t>
            </a:r>
          </a:p>
          <a:p>
            <a:r>
              <a:rPr lang="es-AR" dirty="0"/>
              <a:t>Desviaciones personales observadas en la lectura de los instrumentos analógicos.</a:t>
            </a:r>
          </a:p>
          <a:p>
            <a:r>
              <a:rPr lang="es-AR" dirty="0"/>
              <a:t>Límites en la resolución de los instrumentos.</a:t>
            </a:r>
          </a:p>
          <a:p>
            <a:r>
              <a:rPr lang="es-AR" dirty="0"/>
              <a:t>Deficiencias en los componentes que constituyen un instrumento.</a:t>
            </a:r>
          </a:p>
        </p:txBody>
      </p:sp>
    </p:spTree>
    <p:extLst>
      <p:ext uri="{BB962C8B-B14F-4D97-AF65-F5344CB8AC3E}">
        <p14:creationId xmlns:p14="http://schemas.microsoft.com/office/powerpoint/2010/main" val="34512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Circuito R-C en carga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r>
              <a:rPr lang="es-AR" dirty="0"/>
              <a:t>Admitimos que en el instante </a:t>
            </a:r>
            <a:r>
              <a:rPr lang="es-AR" b="1" i="1" dirty="0"/>
              <a:t>t=0</a:t>
            </a:r>
            <a:r>
              <a:rPr lang="es-AR" i="1" dirty="0"/>
              <a:t>, </a:t>
            </a:r>
            <a:r>
              <a:rPr lang="es-AR" dirty="0"/>
              <a:t>ubicamos la llave en la posición </a:t>
            </a:r>
            <a:r>
              <a:rPr lang="es-AR" i="1" dirty="0"/>
              <a:t>1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15141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283968" y="1052736"/>
            <a:ext cx="100811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Posición descarga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71800" y="1265637"/>
            <a:ext cx="122413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Posición carga</a:t>
            </a:r>
          </a:p>
        </p:txBody>
      </p:sp>
    </p:spTree>
    <p:extLst>
      <p:ext uri="{BB962C8B-B14F-4D97-AF65-F5344CB8AC3E}">
        <p14:creationId xmlns:p14="http://schemas.microsoft.com/office/powerpoint/2010/main" val="37443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9512" y="1916832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MENSURANDO</a:t>
            </a:r>
          </a:p>
        </p:txBody>
      </p:sp>
      <p:cxnSp>
        <p:nvCxnSpPr>
          <p:cNvPr id="7" name="6 Conector recto de flecha"/>
          <p:cNvCxnSpPr>
            <a:stCxn id="5" idx="3"/>
          </p:cNvCxnSpPr>
          <p:nvPr/>
        </p:nvCxnSpPr>
        <p:spPr>
          <a:xfrm>
            <a:off x="2123728" y="2101498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779912" y="1916832"/>
            <a:ext cx="20162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SEÑAL ELËCTRICA</a:t>
            </a:r>
          </a:p>
        </p:txBody>
      </p:sp>
      <p:cxnSp>
        <p:nvCxnSpPr>
          <p:cNvPr id="10" name="9 Conector recto de flecha"/>
          <p:cNvCxnSpPr>
            <a:stCxn id="8" idx="2"/>
          </p:cNvCxnSpPr>
          <p:nvPr/>
        </p:nvCxnSpPr>
        <p:spPr>
          <a:xfrm>
            <a:off x="4788024" y="2286164"/>
            <a:ext cx="0" cy="1718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23928" y="4034973"/>
            <a:ext cx="187220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TRANSDUCTOR</a:t>
            </a: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>
            <a:off x="5796136" y="421963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164288" y="4005064"/>
            <a:ext cx="14401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OPERADOR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835696" y="34665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Mediciones electrónicas</a:t>
            </a:r>
          </a:p>
        </p:txBody>
      </p:sp>
    </p:spTree>
    <p:extLst>
      <p:ext uri="{BB962C8B-B14F-4D97-AF65-F5344CB8AC3E}">
        <p14:creationId xmlns:p14="http://schemas.microsoft.com/office/powerpoint/2010/main" val="11295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Incertidumbres accidentales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Propias del instrumento: Incertidumbre instrumental. Se evalúan de forma distinta si se trata de un instrumento analógico o uno digital.</a:t>
                </a:r>
              </a:p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Del observador: De lectura</a:t>
                </a:r>
              </a:p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Como todas las incertidumbres, pueden tomarse en valores relativos o absolutos:</a:t>
                </a:r>
              </a:p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Absoluta: La máxima desviación del la medida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s-AR" dirty="0">
                    <a:solidFill>
                      <a:prstClr val="black"/>
                    </a:solidFill>
                  </a:rPr>
                  <a:t>X.</a:t>
                </a:r>
              </a:p>
              <a:p>
                <a:pPr lvl="0"/>
                <a:r>
                  <a:rPr lang="es-AR" dirty="0">
                    <a:solidFill>
                      <a:prstClr val="black"/>
                    </a:solidFill>
                  </a:rPr>
                  <a:t>Relativa: </a:t>
                </a:r>
                <a:r>
                  <a:rPr lang="el-GR" dirty="0">
                    <a:solidFill>
                      <a:prstClr val="black"/>
                    </a:solidFill>
                  </a:rPr>
                  <a:t>ξ</a:t>
                </a:r>
                <a:r>
                  <a:rPr lang="es-AR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Δ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den>
                    </m:f>
                  </m:oMath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1481" t="-1444" r="-14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6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Cálculo de la incertidumbre en instrumentos analógicos.</a:t>
            </a:r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31823"/>
            <a:ext cx="5974455" cy="411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49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0648"/>
                <a:ext cx="8229600" cy="597666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Si la aguja se detiene entre dos divisiones no podremos apreciar el valor con exactitud,  lo que introduce una </a:t>
                </a:r>
                <a:r>
                  <a:rPr lang="es-ES" i="1" dirty="0">
                    <a:solidFill>
                      <a:prstClr val="black"/>
                    </a:solidFill>
                  </a:rPr>
                  <a:t>incertidumbre de lectura</a:t>
                </a:r>
                <a:r>
                  <a:rPr lang="es-ES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Si admitimos que un ojo normal puede apreciar, a 30 cm de distancia, un cuarto de división, establecemos una incertidumbre relativa de apreciación: </a:t>
                </a:r>
              </a:p>
              <a:p>
                <a:pPr lvl="0"/>
                <a:r>
                  <a:rPr lang="es-ES" b="1" dirty="0">
                    <a:solidFill>
                      <a:prstClr val="black"/>
                    </a:solidFill>
                  </a:rPr>
                  <a:t>Incertidumbre de clase:</a:t>
                </a:r>
                <a:r>
                  <a:rPr lang="es-ES" dirty="0">
                    <a:solidFill>
                      <a:prstClr val="black"/>
                    </a:solidFill>
                  </a:rPr>
                  <a:t> La especifica el fabricante del instrumento, como la máxima incertidumbre absoluta, respecto del alcance o fondo de escala: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ξ</m:t>
                        </m:r>
                      </m:e>
                      <m:sub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s-AR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Δ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á</m:t>
                            </m:r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s-AR" b="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a:rPr lang="es-AR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s-AR" b="0" i="0" smtClean="0">
                        <a:solidFill>
                          <a:prstClr val="black"/>
                        </a:solidFill>
                        <a:latin typeface="Cambria Math"/>
                      </a:rPr>
                      <m:t>volt</m:t>
                    </m:r>
                    <m:r>
                      <a:rPr lang="es-AR" b="0" i="0" smtClean="0">
                        <a:solidFill>
                          <a:prstClr val="black"/>
                        </a:solidFill>
                        <a:latin typeface="Cambria Math"/>
                      </a:rPr>
                      <m:t>í</m:t>
                    </m:r>
                    <m:r>
                      <m:rPr>
                        <m:sty m:val="p"/>
                      </m:rPr>
                      <a:rPr lang="es-AR" b="0" i="0" smtClean="0">
                        <a:solidFill>
                          <a:prstClr val="black"/>
                        </a:solidFill>
                        <a:latin typeface="Cambria Math"/>
                      </a:rPr>
                      <m:t>metro</m:t>
                    </m:r>
                    <m:r>
                      <a:rPr lang="es-AR" b="0" i="0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ES" b="1" dirty="0">
                  <a:solidFill>
                    <a:prstClr val="black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0648"/>
                <a:ext cx="8229600" cy="5976664"/>
              </a:xfrm>
              <a:blipFill rotWithShape="1">
                <a:blip r:embed="rId2"/>
                <a:stretch>
                  <a:fillRect l="-1630" t="-13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3103" y="3284984"/>
            <a:ext cx="2808312" cy="51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93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8229600" cy="5976664"/>
              </a:xfrm>
            </p:spPr>
            <p:txBody>
              <a:bodyPr>
                <a:normAutofit fontScale="92500"/>
              </a:bodyPr>
              <a:lstStyle/>
              <a:p>
                <a:r>
                  <a:rPr lang="es-AR" dirty="0"/>
                  <a:t>La desviación máxima para un cierto alcance es: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Δ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s-AR" dirty="0"/>
                  <a:t>. La incertidumbre relativa de la indicación 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/>
                          </a:rPr>
                          <m:t>ξ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/>
                          </a:rPr>
                          <m:t>Δ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den>
                    </m:f>
                  </m:oMath>
                </a14:m>
                <a:r>
                  <a:rPr lang="es-AR" dirty="0"/>
                  <a:t>. Reemplazando por la expresión de la incertidumbre de clase: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/>
                          </a:rPr>
                          <m:t>ξ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ξ</m:t>
                            </m:r>
                          </m:e>
                          <m:sub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s-A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á</m:t>
                            </m:r>
                            <m:r>
                              <a:rPr lang="es-A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den>
                    </m:f>
                  </m:oMath>
                </a14:m>
                <a:endParaRPr lang="es-AR" dirty="0"/>
              </a:p>
              <a:p>
                <a:r>
                  <a:rPr lang="es-AR" dirty="0"/>
                  <a:t>Se observa de la expresión que cuánto más cerca está el valor de la medición, respecto del alcance, la incertidumbre relativa será menor.</a:t>
                </a:r>
              </a:p>
              <a:p>
                <a:r>
                  <a:rPr lang="es-AR" dirty="0"/>
                  <a:t>Así surge la regla de medir en los </a:t>
                </a:r>
                <a:r>
                  <a:rPr lang="es-AR" i="1" dirty="0"/>
                  <a:t>dos tercios superiores de la escala</a:t>
                </a:r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8229600" cy="5976664"/>
              </a:xfrm>
              <a:blipFill rotWithShape="1">
                <a:blip r:embed="rId2"/>
                <a:stretch>
                  <a:fillRect l="-1556" t="-1224" r="-1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691356"/>
            <a:ext cx="5278834" cy="527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3635896" y="5085184"/>
            <a:ext cx="1728192" cy="11521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967911" y="5655809"/>
            <a:ext cx="266429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Para valores menores, la incertidumbre crece mucho</a:t>
            </a:r>
          </a:p>
        </p:txBody>
      </p:sp>
    </p:spTree>
    <p:extLst>
      <p:ext uri="{BB962C8B-B14F-4D97-AF65-F5344CB8AC3E}">
        <p14:creationId xmlns:p14="http://schemas.microsoft.com/office/powerpoint/2010/main" val="25416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60648"/>
                <a:ext cx="8229600" cy="640871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s-AR" dirty="0"/>
                  <a:t>Ejemplo</a:t>
                </a:r>
              </a:p>
              <a:p>
                <a:pPr marL="0" indent="0">
                  <a:buNone/>
                </a:pPr>
                <a:r>
                  <a:rPr lang="es-AR" dirty="0"/>
                  <a:t>Supongamos tener un instrumento analógico de alcance </a:t>
                </a:r>
                <a:r>
                  <a:rPr lang="es-AR" b="1" dirty="0"/>
                  <a:t>10V</a:t>
                </a:r>
                <a:r>
                  <a:rPr lang="es-AR" dirty="0"/>
                  <a:t>, con </a:t>
                </a:r>
                <a:r>
                  <a:rPr lang="es-AR" b="1" dirty="0"/>
                  <a:t>100 divisiones</a:t>
                </a:r>
                <a:r>
                  <a:rPr lang="es-AR" dirty="0"/>
                  <a:t> y </a:t>
                </a:r>
                <a:r>
                  <a:rPr lang="es-AR" b="1" dirty="0"/>
                  <a:t>clase 3</a:t>
                </a:r>
                <a:r>
                  <a:rPr lang="es-AR" dirty="0"/>
                  <a:t> (significa </a:t>
                </a:r>
                <a:r>
                  <a:rPr lang="el-GR" dirty="0"/>
                  <a:t>ξ</a:t>
                </a:r>
                <a:r>
                  <a:rPr lang="es-AR" dirty="0"/>
                  <a:t>c=3%). El operador aprecia una lectura de </a:t>
                </a:r>
                <a:r>
                  <a:rPr lang="es-AR" b="1" dirty="0"/>
                  <a:t>55,6div</a:t>
                </a:r>
                <a:r>
                  <a:rPr lang="es-AR" dirty="0"/>
                  <a:t>. Determine la expresión correcta del mensurando.</a:t>
                </a:r>
              </a:p>
              <a:p>
                <a:r>
                  <a:rPr lang="es-AR" dirty="0"/>
                  <a:t>¿Cuál es la tensión medida?</a:t>
                </a:r>
              </a:p>
              <a:p>
                <a:pPr marL="0" indent="0">
                  <a:buNone/>
                </a:pPr>
                <a:r>
                  <a:rPr lang="es-AR" dirty="0"/>
                  <a:t>Tenemos una constante </a:t>
                </a:r>
                <a:r>
                  <a:rPr lang="es-AR" i="1" dirty="0"/>
                  <a:t>k=10V/100div=0,1V/div</a:t>
                </a:r>
              </a:p>
              <a:p>
                <a:pPr marL="0" indent="0">
                  <a:buNone/>
                </a:pPr>
                <a:r>
                  <a:rPr lang="es-AR" i="1" dirty="0" err="1"/>
                  <a:t>Vm</a:t>
                </a:r>
                <a:r>
                  <a:rPr lang="es-AR" i="1" dirty="0"/>
                  <a:t>=55,6div</a:t>
                </a:r>
                <a:r>
                  <a:rPr lang="es-AR" i="1" dirty="0">
                    <a:latin typeface="Cambria Math"/>
                    <a:ea typeface="Cambria Math"/>
                  </a:rPr>
                  <a:t>⤫0,1V/div=5,56V</a:t>
                </a:r>
              </a:p>
              <a:p>
                <a:r>
                  <a:rPr lang="es-AR" dirty="0">
                    <a:latin typeface="Cambria Math"/>
                    <a:ea typeface="Cambria Math"/>
                  </a:rPr>
                  <a:t>¿Cuál será la incertidumbre de apreciación?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ξ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𝑎𝑝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0,25</m:t>
                        </m:r>
                        <m:r>
                          <a:rPr lang="es-AR" b="0" i="1" smtClean="0">
                            <a:latin typeface="Cambria Math"/>
                          </a:rPr>
                          <m:t>𝑑𝑖𝑣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55,6</m:t>
                        </m:r>
                        <m:r>
                          <a:rPr lang="es-AR" b="0" i="1" smtClean="0">
                            <a:latin typeface="Cambria Math"/>
                          </a:rPr>
                          <m:t>𝑑𝑖𝑣</m:t>
                        </m:r>
                      </m:den>
                    </m:f>
                  </m:oMath>
                </a14:m>
                <a:r>
                  <a:rPr lang="es-AR" dirty="0">
                    <a:latin typeface="Cambria Math"/>
                    <a:ea typeface="Cambria Math"/>
                  </a:rPr>
                  <a:t>⤫100=0,45%</a:t>
                </a: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60648"/>
                <a:ext cx="8229600" cy="6408712"/>
              </a:xfrm>
              <a:blipFill rotWithShape="1">
                <a:blip r:embed="rId2"/>
                <a:stretch>
                  <a:fillRect l="-1926" t="-1237" r="-16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29600" cy="6048672"/>
              </a:xfrm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es-AR" dirty="0"/>
                  <a:t>¿Cuál será la incertidumbre debida a la clase?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ξ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=3%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⤫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5,56</m:t>
                          </m:r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=5,39%</m:t>
                      </m:r>
                    </m:oMath>
                  </m:oMathPara>
                </a14:m>
                <a:endParaRPr lang="es-AR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AR" b="1" i="1" dirty="0">
                    <a:ea typeface="Cambria Math"/>
                  </a:rPr>
                  <a:t>Habitualmente la incertidumbre de apreciación es bastante menor que la debida a la clase.</a:t>
                </a:r>
                <a:endParaRPr lang="es-AR" dirty="0">
                  <a:ea typeface="Cambria Math"/>
                </a:endParaRPr>
              </a:p>
              <a:p>
                <a:r>
                  <a:rPr lang="es-AR" dirty="0">
                    <a:ea typeface="Cambria Math"/>
                  </a:rPr>
                  <a:t>¿Cuál es la incertidumbre relativa total?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ξ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es-AR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/>
                          </a:rPr>
                          <m:t>ξ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/>
                          </a:rPr>
                          <m:t>ξ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es-AR" dirty="0">
                    <a:ea typeface="Cambria Math"/>
                  </a:rPr>
                  <a:t>=0,45%+5,39%=5,84%</a:t>
                </a:r>
              </a:p>
              <a:p>
                <a:r>
                  <a:rPr lang="es-AR" dirty="0">
                    <a:ea typeface="Cambria Math"/>
                  </a:rPr>
                  <a:t>¿Cuál es la incertidumbre absoluta?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ξ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dirty="0">
                    <a:latin typeface="Cambria Math"/>
                    <a:ea typeface="Cambria Math"/>
                  </a:rPr>
                  <a:t>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s-AR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s-AR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AR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b="0" i="1" dirty="0" smtClean="0">
                            <a:latin typeface="Cambria Math"/>
                            <a:ea typeface="Cambria Math"/>
                          </a:rPr>
                          <m:t>5,84</m:t>
                        </m:r>
                      </m:num>
                      <m:den>
                        <m:r>
                          <a:rPr lang="es-AR" b="0" i="1" dirty="0" smtClean="0">
                            <a:latin typeface="Cambria Math"/>
                            <a:ea typeface="Cambria Math"/>
                          </a:rPr>
                          <m:t>100</m:t>
                        </m:r>
                      </m:den>
                    </m:f>
                    <m:r>
                      <a:rPr lang="es-AR" b="0" i="1" dirty="0" smtClean="0">
                        <a:latin typeface="Cambria Math"/>
                        <a:ea typeface="Cambria Math"/>
                      </a:rPr>
                      <m:t>⤫5,56</m:t>
                    </m:r>
                    <m:r>
                      <a:rPr lang="es-AR" b="0" i="1" dirty="0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s-AR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AR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s-AR" b="1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s-AR" b="1" i="1" dirty="0" smtClean="0">
                        <a:latin typeface="Cambria Math"/>
                        <a:ea typeface="Cambria Math"/>
                      </a:rPr>
                      <m:t>𝟑𝟐𝟒𝟕</m:t>
                    </m:r>
                    <m:r>
                      <a:rPr lang="es-AR" b="1" i="1" dirty="0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endParaRPr lang="es-AR" b="1" dirty="0">
                  <a:ea typeface="Cambria Math"/>
                </a:endParaRPr>
              </a:p>
              <a:p>
                <a:pPr marL="0" indent="0">
                  <a:buNone/>
                </a:pPr>
                <a:endParaRPr lang="es-AR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29600" cy="6048672"/>
              </a:xfrm>
              <a:blipFill rotWithShape="1">
                <a:blip r:embed="rId2"/>
                <a:stretch>
                  <a:fillRect l="-1926" t="-2117" r="-1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8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260648"/>
                <a:ext cx="8229600" cy="5832648"/>
              </a:xfrm>
            </p:spPr>
            <p:txBody>
              <a:bodyPr/>
              <a:lstStyle/>
              <a:p>
                <a:r>
                  <a:rPr lang="es-AR" dirty="0"/>
                  <a:t>¿Cómo expresamos el valor del mensurando?</a:t>
                </a:r>
              </a:p>
              <a:p>
                <a:pPr marL="0" indent="0">
                  <a:buNone/>
                </a:pPr>
                <a:r>
                  <a:rPr lang="es-AR" dirty="0"/>
                  <a:t>En virtud de la resolución del instrumento, no tiene sentido usar todas las cifras de la incertidumbre.</a:t>
                </a:r>
              </a:p>
              <a:p>
                <a:r>
                  <a:rPr lang="es-AR" i="1" dirty="0"/>
                  <a:t>Resolución: </a:t>
                </a:r>
                <a:r>
                  <a:rPr lang="es-AR" dirty="0"/>
                  <a:t>Podemos, en el mejor de los casos resolver:</a:t>
                </a:r>
              </a:p>
              <a:p>
                <a:pPr marL="0" indent="0">
                  <a:buNone/>
                </a:pPr>
                <a:r>
                  <a:rPr lang="es-AR" dirty="0"/>
                  <a:t>Resolución=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0,1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𝑑𝑖𝑣</m:t>
                        </m:r>
                      </m:den>
                    </m:f>
                  </m:oMath>
                </a14:m>
                <a:r>
                  <a:rPr lang="es-AR" i="1" dirty="0">
                    <a:latin typeface="Cambria Math"/>
                    <a:ea typeface="Cambria Math"/>
                  </a:rPr>
                  <a:t>⤫0,25div=0,025V=25mV</a:t>
                </a:r>
              </a:p>
              <a:p>
                <a:pPr marL="0" indent="0">
                  <a:buNone/>
                </a:pPr>
                <a:endParaRPr lang="es-AR" i="1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260648"/>
                <a:ext cx="8229600" cy="5832648"/>
              </a:xfrm>
              <a:blipFill rotWithShape="1">
                <a:blip r:embed="rId2"/>
                <a:stretch>
                  <a:fillRect l="-1926" t="-1358" r="-18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8229600" cy="62646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s-AR" b="1" dirty="0"/>
                  <a:t>Regla para obtener las cifras significativas</a:t>
                </a:r>
              </a:p>
              <a:p>
                <a:r>
                  <a:rPr lang="es-AR" i="1" dirty="0"/>
                  <a:t>Convención</a:t>
                </a:r>
                <a:r>
                  <a:rPr lang="es-AR" dirty="0"/>
                  <a:t>: Escribiremos la incertidumbre absoluta con </a:t>
                </a:r>
                <a:r>
                  <a:rPr lang="es-AR" i="1" dirty="0"/>
                  <a:t>una sola cifra significativa</a:t>
                </a:r>
                <a:r>
                  <a:rPr lang="es-AR" dirty="0"/>
                  <a:t> y el resultado de la medición, con cifras que lleguen hasta la del orden de la incertidumbre, redondeando, no truncando el resultado.</a:t>
                </a:r>
              </a:p>
              <a:p>
                <a:r>
                  <a:rPr lang="es-AR" dirty="0"/>
                  <a:t>Aplicamos esta regla al caso nuestro:</a:t>
                </a:r>
              </a:p>
              <a:p>
                <a:r>
                  <a:rPr lang="es-AR" dirty="0"/>
                  <a:t>Redondeamos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s-AR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s-AR" b="1" i="1" dirty="0">
                        <a:latin typeface="Cambria Math"/>
                        <a:ea typeface="Cambria Math"/>
                      </a:rPr>
                      <m:t>𝟎</m:t>
                    </m:r>
                    <m:r>
                      <a:rPr lang="es-AR" b="1" i="1" dirty="0">
                        <a:latin typeface="Cambria Math"/>
                        <a:ea typeface="Cambria Math"/>
                      </a:rPr>
                      <m:t>,</m:t>
                    </m:r>
                    <m:r>
                      <a:rPr lang="es-AR" b="1" i="1" dirty="0">
                        <a:latin typeface="Cambria Math"/>
                        <a:ea typeface="Cambria Math"/>
                      </a:rPr>
                      <m:t>𝟑𝟐𝟒𝟕</m:t>
                    </m:r>
                    <m:r>
                      <a:rPr lang="es-AR" b="1" i="1" dirty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endParaRPr lang="es-AR" b="1" dirty="0">
                  <a:ea typeface="Cambria Math"/>
                </a:endParaRPr>
              </a:p>
              <a:p>
                <a:r>
                  <a:rPr lang="es-AR" i="1" dirty="0">
                    <a:ea typeface="Cambria Math"/>
                  </a:rPr>
                  <a:t>ΔV=</a:t>
                </a:r>
                <a:r>
                  <a:rPr lang="es-AR" b="1" i="1" dirty="0">
                    <a:ea typeface="Cambria Math"/>
                  </a:rPr>
                  <a:t>0,3V</a:t>
                </a:r>
              </a:p>
              <a:p>
                <a:pPr marL="0" lvl="0" indent="0">
                  <a:buNone/>
                </a:pPr>
                <a:r>
                  <a:rPr lang="es-AR" dirty="0">
                    <a:ea typeface="Cambria Math"/>
                  </a:rPr>
                  <a:t>Ajustamos el valor de la tensión medida para que coincidan las cifras con las de la incertidumbre: </a:t>
                </a:r>
                <a:r>
                  <a:rPr lang="es-AR" i="1" dirty="0" err="1">
                    <a:solidFill>
                      <a:prstClr val="black"/>
                    </a:solidFill>
                  </a:rPr>
                  <a:t>Vm</a:t>
                </a:r>
                <a:r>
                  <a:rPr lang="es-AR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=5,56V, </a:t>
                </a:r>
                <a:r>
                  <a:rPr lang="es-AR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ajustado, queda:</a:t>
                </a:r>
              </a:p>
              <a:p>
                <a:pPr marL="0" lvl="0" indent="0">
                  <a:buNone/>
                </a:pPr>
                <a:r>
                  <a:rPr lang="es-AR" i="1" dirty="0" err="1">
                    <a:solidFill>
                      <a:prstClr val="black"/>
                    </a:solidFill>
                  </a:rPr>
                  <a:t>Vm</a:t>
                </a:r>
                <a:r>
                  <a:rPr lang="es-AR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s-AR" b="1" i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5,6V</a:t>
                </a:r>
                <a:endParaRPr lang="es-AR" b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0" lvl="0" indent="0">
                  <a:buNone/>
                </a:pPr>
                <a:endParaRPr lang="es-AR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0" lvl="0" indent="0">
                  <a:buNone/>
                </a:pPr>
                <a:endParaRPr lang="es-AR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endParaRPr lang="es-AR" dirty="0">
                  <a:ea typeface="Cambria Math"/>
                </a:endParaRPr>
              </a:p>
              <a:p>
                <a:endParaRPr lang="es-AR" dirty="0">
                  <a:ea typeface="Cambria Math"/>
                </a:endParaRPr>
              </a:p>
              <a:p>
                <a:endParaRPr lang="es-AR" i="1" dirty="0">
                  <a:ea typeface="Cambria Math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8229600" cy="6264696"/>
              </a:xfrm>
              <a:blipFill rotWithShape="1">
                <a:blip r:embed="rId2"/>
                <a:stretch>
                  <a:fillRect l="-1778" t="-19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4121" y="2636912"/>
            <a:ext cx="8229600" cy="4032448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El capacitor está inicialmente descargado, de manera que se comporta como un cable, por lo que en el instante inicial habrá un pico de corriente.</a:t>
            </a:r>
          </a:p>
          <a:p>
            <a:r>
              <a:rPr lang="es-AR" dirty="0"/>
              <a:t>Al transcurrir el tiempo, el capacitor se va cargando, de manera que su tensión sube.</a:t>
            </a:r>
          </a:p>
          <a:p>
            <a:r>
              <a:rPr lang="es-AR" dirty="0"/>
              <a:t>Al ser constante el valor de la fuente, entonces al transcurrir el tiempo, la tensión en la resistencia se reduce, de manera que la corriente en el circuito deberá disminuir.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8640"/>
            <a:ext cx="372250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9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r>
              <a:rPr lang="es-AR" dirty="0"/>
              <a:t>Finalmente expresamos la tensión medida:</a:t>
            </a:r>
          </a:p>
          <a:p>
            <a:r>
              <a:rPr lang="es-AR" b="1" i="1" dirty="0" err="1">
                <a:solidFill>
                  <a:prstClr val="black"/>
                </a:solidFill>
              </a:rPr>
              <a:t>Vm</a:t>
            </a:r>
            <a:r>
              <a:rPr lang="es-AR" b="1" i="1" dirty="0">
                <a:solidFill>
                  <a:prstClr val="black"/>
                </a:solidFill>
                <a:latin typeface="Cambria Math"/>
                <a:ea typeface="Cambria Math"/>
              </a:rPr>
              <a:t>=5,6V±0,3V</a:t>
            </a:r>
          </a:p>
          <a:p>
            <a:r>
              <a:rPr lang="es-AR" dirty="0">
                <a:solidFill>
                  <a:prstClr val="black"/>
                </a:solidFill>
                <a:latin typeface="Cambria Math"/>
                <a:ea typeface="Cambria Math"/>
              </a:rPr>
              <a:t>El intervalo de la medición será:</a:t>
            </a:r>
          </a:p>
          <a:p>
            <a:endParaRPr lang="es-AR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33650"/>
            <a:ext cx="5133146" cy="233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1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60648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AR" b="1" dirty="0"/>
              <a:t>Incertidumbres en un instrumento digital</a:t>
            </a:r>
          </a:p>
          <a:p>
            <a:pPr lvl="0"/>
            <a:r>
              <a:rPr lang="es-ES" dirty="0">
                <a:solidFill>
                  <a:prstClr val="black"/>
                </a:solidFill>
              </a:rPr>
              <a:t>No hay incertidumbre debida a la apreciación.</a:t>
            </a:r>
          </a:p>
          <a:p>
            <a:pPr lvl="0"/>
            <a:r>
              <a:rPr lang="es-ES" dirty="0">
                <a:solidFill>
                  <a:prstClr val="black"/>
                </a:solidFill>
              </a:rPr>
              <a:t>La incertidumbre instrumental se expresa como un porcentaje de la lectura y un número de cifras fijas. Por ejemplo: </a:t>
            </a:r>
            <a:r>
              <a:rPr lang="es-ES" b="1" i="1" dirty="0">
                <a:solidFill>
                  <a:prstClr val="black"/>
                </a:solidFill>
              </a:rPr>
              <a:t>0,5% lectura+2díg.</a:t>
            </a:r>
          </a:p>
          <a:p>
            <a:pPr marL="0" lvl="0" indent="0" algn="ctr">
              <a:buNone/>
            </a:pPr>
            <a:r>
              <a:rPr lang="es-ES" b="1" dirty="0">
                <a:solidFill>
                  <a:prstClr val="black"/>
                </a:solidFill>
              </a:rPr>
              <a:t>Ejemplo</a:t>
            </a:r>
          </a:p>
          <a:p>
            <a:r>
              <a:rPr lang="es-ES" dirty="0">
                <a:solidFill>
                  <a:prstClr val="black"/>
                </a:solidFill>
              </a:rPr>
              <a:t>Admitamos tener un voltímetro digital de </a:t>
            </a:r>
            <a:r>
              <a:rPr lang="es-ES" b="1" dirty="0">
                <a:solidFill>
                  <a:prstClr val="black"/>
                </a:solidFill>
              </a:rPr>
              <a:t>3 ½ </a:t>
            </a:r>
            <a:r>
              <a:rPr lang="es-ES" dirty="0">
                <a:solidFill>
                  <a:prstClr val="black"/>
                </a:solidFill>
              </a:rPr>
              <a:t>dígitos, con el que se mide una tensión de </a:t>
            </a:r>
            <a:r>
              <a:rPr lang="es-ES" b="1" i="1" dirty="0">
                <a:solidFill>
                  <a:prstClr val="black"/>
                </a:solidFill>
              </a:rPr>
              <a:t>5,56V</a:t>
            </a:r>
            <a:r>
              <a:rPr lang="es-ES" dirty="0">
                <a:solidFill>
                  <a:prstClr val="black"/>
                </a:solidFill>
              </a:rPr>
              <a:t>, en el alcance de </a:t>
            </a:r>
            <a:r>
              <a:rPr lang="es-ES" b="1" i="1" dirty="0">
                <a:solidFill>
                  <a:prstClr val="black"/>
                </a:solidFill>
              </a:rPr>
              <a:t>20V</a:t>
            </a:r>
            <a:r>
              <a:rPr lang="es-ES" dirty="0">
                <a:solidFill>
                  <a:prstClr val="black"/>
                </a:solidFill>
              </a:rPr>
              <a:t>. El fabricante especifica una incertidumbre </a:t>
            </a:r>
            <a:r>
              <a:rPr lang="es-ES" b="1" i="1" dirty="0">
                <a:solidFill>
                  <a:prstClr val="black"/>
                </a:solidFill>
              </a:rPr>
              <a:t>0,5% rdg+2dg</a:t>
            </a:r>
            <a:endParaRPr lang="es-ES" i="1" dirty="0">
              <a:solidFill>
                <a:prstClr val="black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  <a:p>
            <a:pPr lvl="0"/>
            <a:endParaRPr lang="es-E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545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55272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¿Qué significa que el instrumento es de 3 ½ dígitos?</a:t>
            </a:r>
          </a:p>
          <a:p>
            <a:r>
              <a:rPr lang="es-AR" dirty="0"/>
              <a:t>3, porque tiene 3 dígitos completos, es decir, van de 0 á 9.</a:t>
            </a:r>
          </a:p>
          <a:p>
            <a:r>
              <a:rPr lang="es-AR" dirty="0"/>
              <a:t>½, porque el dígito más significativo, tiene dos valores posibles y va de 0 á 1.</a:t>
            </a:r>
          </a:p>
          <a:p>
            <a:r>
              <a:rPr lang="es-AR" dirty="0"/>
              <a:t>¿Cuál es la cuenta máxima que puede hacer?</a:t>
            </a:r>
          </a:p>
          <a:p>
            <a:r>
              <a:rPr lang="es-AR" dirty="0"/>
              <a:t>1999, es decir es un instrumento de </a:t>
            </a:r>
            <a:r>
              <a:rPr lang="es-AR" b="1" dirty="0"/>
              <a:t>2000</a:t>
            </a:r>
            <a:r>
              <a:rPr lang="es-AR" dirty="0"/>
              <a:t> cuentas.</a:t>
            </a:r>
          </a:p>
          <a:p>
            <a:r>
              <a:rPr lang="es-AR" dirty="0"/>
              <a:t>¿Cuánto representa el último dígito en el alcance de 20V?</a:t>
            </a:r>
          </a:p>
          <a:p>
            <a:r>
              <a:rPr lang="es-AR" dirty="0"/>
              <a:t>Se podría medir </a:t>
            </a:r>
            <a:r>
              <a:rPr lang="es-AR" b="1" dirty="0"/>
              <a:t>19,99V</a:t>
            </a:r>
            <a:r>
              <a:rPr lang="es-AR" dirty="0"/>
              <a:t>, por lo que el último dígito representa (tiene un peso) de </a:t>
            </a:r>
            <a:r>
              <a:rPr lang="es-AR" b="1" dirty="0"/>
              <a:t>10mV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53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29600" cy="5976664"/>
              </a:xfrm>
            </p:spPr>
            <p:txBody>
              <a:bodyPr/>
              <a:lstStyle/>
              <a:p>
                <a:r>
                  <a:rPr lang="es-AR" dirty="0"/>
                  <a:t>Aplicamos estos conceptos: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=±(0,5%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⤫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5,56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100</m:t>
                        </m:r>
                      </m:den>
                    </m:f>
                    <m:r>
                      <a:rPr lang="es-AR" b="0" i="1" smtClean="0">
                        <a:latin typeface="Cambria Math"/>
                        <a:ea typeface="Cambria Math"/>
                      </a:rPr>
                      <m:t>+2⤫0,01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=0,0478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s-AR" b="0" i="1" dirty="0">
                    <a:latin typeface="Cambria Math"/>
                    <a:ea typeface="Cambria Math"/>
                  </a:rPr>
                  <a:t>)</a:t>
                </a:r>
              </a:p>
              <a:p>
                <a:r>
                  <a:rPr lang="es-AR" dirty="0">
                    <a:ea typeface="Cambria Math"/>
                  </a:rPr>
                  <a:t>Como aquí tenemos más resolución, por el tipo de instrumento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s-AR" b="0" i="0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s-AR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</m:sSub>
                    <m:r>
                      <a:rPr lang="es-AR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𝟓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𝟓𝟔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𝟎𝟓</m:t>
                    </m:r>
                    <m:r>
                      <a:rPr lang="es-AR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endParaRPr lang="es-AR" b="1" i="1" dirty="0">
                  <a:latin typeface="Cambria Math"/>
                  <a:ea typeface="Cambria Math"/>
                </a:endParaRPr>
              </a:p>
              <a:p>
                <a:r>
                  <a:rPr lang="es-AR" dirty="0">
                    <a:ea typeface="Cambria Math"/>
                  </a:rPr>
                  <a:t>El rango de incertidumbre de la medición es:</a:t>
                </a:r>
                <a:endParaRPr lang="es-AR" b="0" i="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AR" b="0" i="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29600" cy="5976664"/>
              </a:xfrm>
              <a:blipFill rotWithShape="1">
                <a:blip r:embed="rId2"/>
                <a:stretch>
                  <a:fillRect l="-1704" t="-13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10" y="4509120"/>
            <a:ext cx="442680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5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Propagación de incertidumbres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 realizar una medición indirecta, cada una de las mediciones directas, introducen una incertidumbre. Veremos cómo se relacionan esas incertidumbres para dar la incertidumbre total de la medición indirecta.</a:t>
            </a:r>
          </a:p>
          <a:p>
            <a:r>
              <a:rPr lang="es-AR" dirty="0"/>
              <a:t>Hay varias formas de obtener la incertidumbre final, mediante la propagación.</a:t>
            </a:r>
          </a:p>
        </p:txBody>
      </p:sp>
    </p:spTree>
    <p:extLst>
      <p:ext uri="{BB962C8B-B14F-4D97-AF65-F5344CB8AC3E}">
        <p14:creationId xmlns:p14="http://schemas.microsoft.com/office/powerpoint/2010/main" val="220238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8229600" cy="640871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AR" dirty="0"/>
                  <a:t>Método estrictamente analítico</a:t>
                </a:r>
              </a:p>
              <a:p>
                <a:r>
                  <a:rPr lang="es-AR" dirty="0"/>
                  <a:t>Aplicamos el teorema de </a:t>
                </a:r>
                <a:r>
                  <a:rPr lang="es-AR" dirty="0" err="1"/>
                  <a:t>Lagrange</a:t>
                </a:r>
                <a:r>
                  <a:rPr lang="es-AR" dirty="0"/>
                  <a:t> o de los incrementos finitos.</a:t>
                </a:r>
              </a:p>
              <a:p>
                <a:r>
                  <a:rPr lang="es-AR" dirty="0"/>
                  <a:t>Supongamos una función que relaciona dos mediciones directas para obtener el resultado de la medición indirecta: </a:t>
                </a:r>
              </a:p>
              <a:p>
                <a:r>
                  <a:rPr lang="es-AR" b="0" dirty="0"/>
                  <a:t>z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𝑥</m:t>
                        </m:r>
                        <m:r>
                          <a:rPr lang="es-AR" b="0" i="1" smtClean="0">
                            <a:latin typeface="Cambria Math"/>
                          </a:rPr>
                          <m:t>,</m:t>
                        </m:r>
                        <m:r>
                          <a:rPr lang="es-A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s-AR" b="0" dirty="0"/>
              </a:p>
              <a:p>
                <a:r>
                  <a:rPr lang="es-AR" dirty="0"/>
                  <a:t>Aplicando el teorema: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𝑧</m:t>
                    </m:r>
                    <m:r>
                      <a:rPr lang="es-A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𝑑𝑓</m:t>
                        </m:r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𝑥</m:t>
                        </m:r>
                        <m:r>
                          <a:rPr lang="es-AR" b="0" i="1" smtClean="0">
                            <a:latin typeface="Cambria Math"/>
                          </a:rPr>
                          <m:t>,</m:t>
                        </m:r>
                        <m:r>
                          <a:rPr lang="es-AR" b="0" i="1" smtClean="0">
                            <a:latin typeface="Cambria Math"/>
                          </a:rPr>
                          <m:t>𝑦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m:rPr>
                        <m:sty m:val="p"/>
                      </m:rPr>
                      <a:rPr lang="el-GR">
                        <a:latin typeface="Cambria Math"/>
                      </a:rPr>
                      <m:t>Δ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x</m:t>
                    </m:r>
                    <m:r>
                      <a:rPr lang="es-AR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𝑑𝑓</m:t>
                        </m:r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𝑥</m:t>
                        </m:r>
                        <m:r>
                          <a:rPr lang="es-AR" b="0" i="1" smtClean="0">
                            <a:latin typeface="Cambria Math"/>
                          </a:rPr>
                          <m:t>,</m:t>
                        </m:r>
                        <m:r>
                          <a:rPr lang="es-AR" b="0" i="1" smtClean="0">
                            <a:latin typeface="Cambria Math"/>
                          </a:rPr>
                          <m:t>𝑦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𝑑𝑦</m:t>
                        </m:r>
                      </m:den>
                    </m:f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𝑦</m:t>
                    </m:r>
                  </m:oMath>
                </a14:m>
                <a:endParaRPr lang="es-AR" b="0" dirty="0"/>
              </a:p>
              <a:p>
                <a:r>
                  <a:rPr lang="es-AR" b="0" dirty="0"/>
                  <a:t>Hay que usar el cálculo para resolver el problema.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8229600" cy="6408712"/>
              </a:xfrm>
              <a:blipFill rotWithShape="1">
                <a:blip r:embed="rId2"/>
                <a:stretch>
                  <a:fillRect l="-1704" t="-1237" r="-1259" b="-27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0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60648"/>
                <a:ext cx="8229600" cy="64807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s-AR" dirty="0"/>
                  <a:t>Método numérico</a:t>
                </a:r>
              </a:p>
              <a:p>
                <a:r>
                  <a:rPr lang="es-AR" dirty="0"/>
                  <a:t>Obtenemos el máximo de la función: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𝑚</m:t>
                        </m:r>
                        <m:r>
                          <a:rPr lang="es-AR" b="0" i="1" smtClean="0">
                            <a:latin typeface="Cambria Math"/>
                          </a:rPr>
                          <m:t>á</m:t>
                        </m:r>
                        <m:r>
                          <a:rPr lang="es-AR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𝑧</m:t>
                    </m:r>
                    <m:r>
                      <a:rPr lang="es-AR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𝑧</m:t>
                    </m:r>
                  </m:oMath>
                </a14:m>
                <a:endParaRPr lang="es-AR" b="0" dirty="0"/>
              </a:p>
              <a:p>
                <a:r>
                  <a:rPr lang="es-AR" dirty="0"/>
                  <a:t>Obtenemos el mínimo de la función: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í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  <m:r>
                      <a:rPr lang="es-AR" b="0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Δ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es-AR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dirty="0">
                    <a:solidFill>
                      <a:prstClr val="black"/>
                    </a:solidFill>
                  </a:rPr>
                  <a:t>Restando miembro a miembro: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s-AR" b="0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A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AR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s-AR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í</m:t>
                        </m:r>
                        <m:r>
                          <a:rPr lang="es-AR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Δ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-(z-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s-AR" dirty="0">
                    <a:solidFill>
                      <a:prstClr val="black"/>
                    </a:solidFill>
                  </a:rPr>
                  <a:t>z)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A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AR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s-AR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í</m:t>
                        </m:r>
                        <m:r>
                          <a:rPr lang="es-AR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Δ</m:t>
                    </m:r>
                    <m:r>
                      <a:rPr lang="es-AR" b="0" i="1" smtClean="0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+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s-AR" dirty="0">
                    <a:solidFill>
                      <a:prstClr val="black"/>
                    </a:solidFill>
                  </a:rPr>
                  <a:t>z=2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s-AR" dirty="0">
                    <a:solidFill>
                      <a:prstClr val="black"/>
                    </a:solidFill>
                  </a:rPr>
                  <a:t>z</a:t>
                </a:r>
              </a:p>
              <a:p>
                <a:pPr lvl="0"/>
                <a:r>
                  <a:rPr lang="es-AR" dirty="0">
                    <a:solidFill>
                      <a:prstClr val="black"/>
                    </a:solidFill>
                  </a:rPr>
                  <a:t>Despejamos: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á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A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s-AR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s-AR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í</m:t>
                            </m:r>
                            <m:r>
                              <a:rPr lang="es-AR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s-AR" dirty="0">
                    <a:solidFill>
                      <a:prstClr val="black"/>
                    </a:solidFill>
                  </a:rPr>
                  <a:t>z</a:t>
                </a:r>
              </a:p>
              <a:p>
                <a:pPr lvl="0"/>
                <a:r>
                  <a:rPr lang="es-AR" dirty="0">
                    <a:solidFill>
                      <a:prstClr val="black"/>
                    </a:solidFill>
                  </a:rPr>
                  <a:t>Es estrictamente numérico y fácilmente lo podemos llevar a una planilla de cálculo o software de matemática: SCILAB, Matlab, </a:t>
                </a:r>
                <a:r>
                  <a:rPr lang="es-AR" dirty="0" err="1">
                    <a:solidFill>
                      <a:prstClr val="black"/>
                    </a:solidFill>
                  </a:rPr>
                  <a:t>Mathcad</a:t>
                </a:r>
                <a:r>
                  <a:rPr lang="es-AR" dirty="0">
                    <a:solidFill>
                      <a:prstClr val="black"/>
                    </a:solidFill>
                  </a:rPr>
                  <a:t>, etc.</a:t>
                </a:r>
              </a:p>
              <a:p>
                <a:pPr lvl="0"/>
                <a:endParaRPr lang="es-AR" dirty="0">
                  <a:solidFill>
                    <a:prstClr val="black"/>
                  </a:solidFill>
                </a:endParaRPr>
              </a:p>
              <a:p>
                <a:pPr lvl="0"/>
                <a:endParaRPr lang="es-AR" dirty="0">
                  <a:solidFill>
                    <a:prstClr val="black"/>
                  </a:solidFill>
                </a:endParaRPr>
              </a:p>
              <a:p>
                <a:pPr lvl="0"/>
                <a:endParaRPr lang="es-AR" dirty="0">
                  <a:solidFill>
                    <a:prstClr val="black"/>
                  </a:solidFill>
                </a:endParaRPr>
              </a:p>
              <a:p>
                <a:pPr lvl="0"/>
                <a:endParaRPr lang="es-AR" dirty="0">
                  <a:solidFill>
                    <a:prstClr val="black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60648"/>
                <a:ext cx="8229600" cy="6480720"/>
              </a:xfrm>
              <a:blipFill rotWithShape="1">
                <a:blip r:embed="rId2"/>
                <a:stretch>
                  <a:fillRect l="-1556" t="-2446" b="-2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Errores sistemáticos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Efecto de carga:</a:t>
            </a:r>
          </a:p>
          <a:p>
            <a:r>
              <a:rPr lang="es-AR" dirty="0"/>
              <a:t>Al introducir un instrumento en un circuito, lo estamos modificando.</a:t>
            </a:r>
          </a:p>
          <a:p>
            <a:r>
              <a:rPr lang="es-AR" dirty="0"/>
              <a:t>Por lo tanto, el valor indicado por el instrumento, aunque no tuviera incertidumbre instrumental, indicaría un valor que </a:t>
            </a:r>
            <a:r>
              <a:rPr lang="es-AR" i="1" dirty="0"/>
              <a:t>no es el valor “real”.</a:t>
            </a:r>
          </a:p>
          <a:p>
            <a:r>
              <a:rPr lang="es-AR" dirty="0"/>
              <a:t>Siendo más generales, el observador, modifica lo observado, por lo que la apreciación que tenemos del universo es producto de la interacción del observador y de lo observado.</a:t>
            </a:r>
          </a:p>
        </p:txBody>
      </p:sp>
    </p:spTree>
    <p:extLst>
      <p:ext uri="{BB962C8B-B14F-4D97-AF65-F5344CB8AC3E}">
        <p14:creationId xmlns:p14="http://schemas.microsoft.com/office/powerpoint/2010/main" val="186926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88641"/>
            <a:ext cx="8229600" cy="720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/>
              <a:t>Las curvas de tensión y corriente son las siguientes: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836712"/>
            <a:ext cx="341469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3384376" cy="262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47864" y="2915652"/>
            <a:ext cx="38164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Transitorio      Estado estacionario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54508" y="5268416"/>
            <a:ext cx="38164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Transitorio      Estado estacionario</a:t>
            </a:r>
          </a:p>
        </p:txBody>
      </p:sp>
    </p:spTree>
    <p:extLst>
      <p:ext uri="{BB962C8B-B14F-4D97-AF65-F5344CB8AC3E}">
        <p14:creationId xmlns:p14="http://schemas.microsoft.com/office/powerpoint/2010/main" val="35567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29600" cy="6408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/>
                  <a:t>Debe cumplirse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=1</m:t>
                    </m:r>
                  </m:oMath>
                </a14:m>
                <a:endParaRPr lang="es-AR" b="0" dirty="0"/>
              </a:p>
              <a:p>
                <a:r>
                  <a:rPr lang="es-AR" dirty="0"/>
                  <a:t>Debe cumplirse que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𝑖</m:t>
                    </m:r>
                    <m:r>
                      <a:rPr lang="es-A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=0</m:t>
                    </m:r>
                  </m:oMath>
                </a14:m>
                <a:endParaRPr lang="es-AR" b="0" dirty="0"/>
              </a:p>
              <a:p>
                <a:r>
                  <a:rPr lang="es-AR" dirty="0"/>
                  <a:t>Desde el punto de vista analítico, deberá cumplirse la ley de las mallas de Kirchhoff: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+</m:t>
                    </m:r>
                    <m:r>
                      <a:rPr lang="es-A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𝑅</m:t>
                    </m:r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𝐸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  <m:r>
                      <a:rPr lang="es-A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𝑖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s-AR" dirty="0"/>
              </a:p>
              <a:p>
                <a:r>
                  <a:rPr lang="es-AR" dirty="0"/>
                  <a:t>Como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𝑑𝑞</m:t>
                        </m:r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s-A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  <m:r>
                      <a:rPr lang="es-AR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𝑑𝑞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s-AR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s-AR" dirty="0"/>
                  <a:t>, ecuación diferencial de primer orden del tipo de variables separables, que tiene como solución, teniendo en cuenta las condiciones iniciales: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29600" cy="6408712"/>
              </a:xfrm>
              <a:blipFill rotWithShape="1">
                <a:blip r:embed="rId2"/>
                <a:stretch>
                  <a:fillRect l="-1704" t="-1903" r="-14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0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60648"/>
                <a:ext cx="8229600" cy="612068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s-AR" b="0" i="1" smtClean="0">
                        <a:latin typeface="Cambria Math"/>
                      </a:rPr>
                      <m:t>)</m:t>
                    </m:r>
                  </m:oMath>
                </a14:m>
                <a:endParaRPr lang="es-AR" dirty="0"/>
              </a:p>
              <a:p>
                <a:r>
                  <a:rPr lang="es-AR" dirty="0"/>
                  <a:t>Dividiendo por </a:t>
                </a:r>
                <a:r>
                  <a:rPr lang="es-AR" i="1" dirty="0"/>
                  <a:t>C</a:t>
                </a:r>
                <a:r>
                  <a:rPr lang="es-AR" dirty="0"/>
                  <a:t> miembro a miembro, queda en función de la tensión: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𝐸</m:t>
                    </m:r>
                    <m:r>
                      <a:rPr lang="es-AR" b="0" i="1" smtClean="0">
                        <a:latin typeface="Cambria Math"/>
                      </a:rPr>
                      <m:t> (1−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s-AR" b="0" i="1" smtClean="0">
                        <a:latin typeface="Cambria Math"/>
                      </a:rPr>
                      <m:t>)</m:t>
                    </m:r>
                  </m:oMath>
                </a14:m>
                <a:endParaRPr lang="es-AR" dirty="0"/>
              </a:p>
              <a:p>
                <a:r>
                  <a:rPr lang="es-AR" dirty="0"/>
                  <a:t>El producto </a:t>
                </a:r>
                <a:r>
                  <a:rPr lang="es-AR" i="1" dirty="0"/>
                  <a:t>CR=</a:t>
                </a:r>
                <a:r>
                  <a:rPr lang="az-Cyrl-AZ" i="1" dirty="0">
                    <a:latin typeface="Cambria Math"/>
                    <a:ea typeface="Cambria Math"/>
                  </a:rPr>
                  <a:t>ԏ</a:t>
                </a:r>
                <a:r>
                  <a:rPr lang="es-AR" i="1" dirty="0">
                    <a:latin typeface="Cambria Math"/>
                    <a:ea typeface="Cambria Math"/>
                  </a:rPr>
                  <a:t>, </a:t>
                </a:r>
                <a:r>
                  <a:rPr lang="es-AR" dirty="0">
                    <a:latin typeface="Cambria Math"/>
                    <a:ea typeface="Cambria Math"/>
                  </a:rPr>
                  <a:t> es la </a:t>
                </a:r>
                <a:r>
                  <a:rPr lang="es-AR" i="1" dirty="0">
                    <a:latin typeface="Cambria Math"/>
                    <a:ea typeface="Cambria Math"/>
                  </a:rPr>
                  <a:t>constante de tiempo</a:t>
                </a:r>
                <a:r>
                  <a:rPr lang="es-AR" dirty="0">
                    <a:latin typeface="Cambria Math"/>
                    <a:ea typeface="Cambria Math"/>
                  </a:rPr>
                  <a:t>, que representa el tiempo para que hayan transcurrido aproximadamente los 2/3 del transitorio.</a:t>
                </a:r>
              </a:p>
              <a:p>
                <a:r>
                  <a:rPr lang="es-AR" dirty="0">
                    <a:latin typeface="Cambria Math"/>
                    <a:ea typeface="Cambria Math"/>
                  </a:rPr>
                  <a:t>En el régimen estacionario, al estar totalmente cargado el capacitor y al no haber corriente, el mismo se comporta como un </a:t>
                </a:r>
                <a:r>
                  <a:rPr lang="es-AR" i="1" dirty="0">
                    <a:latin typeface="Cambria Math"/>
                    <a:ea typeface="Cambria Math"/>
                  </a:rPr>
                  <a:t>circuito abierto.</a:t>
                </a:r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60648"/>
                <a:ext cx="8229600" cy="6120680"/>
              </a:xfrm>
              <a:blipFill rotWithShape="1">
                <a:blip r:embed="rId2"/>
                <a:stretch>
                  <a:fillRect l="-1556" r="-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5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60649"/>
            <a:ext cx="8229600" cy="33123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AR" dirty="0"/>
              <a:t>Circuito R-C en descarga</a:t>
            </a:r>
          </a:p>
          <a:p>
            <a:r>
              <a:rPr lang="es-AR" dirty="0"/>
              <a:t>Ubicamos la llave en la posición 2.</a:t>
            </a:r>
          </a:p>
          <a:p>
            <a:r>
              <a:rPr lang="es-AR" dirty="0"/>
              <a:t>Inicialmente el capacitor está cargado al valor </a:t>
            </a:r>
            <a:r>
              <a:rPr lang="es-AR" i="1" dirty="0"/>
              <a:t>E.</a:t>
            </a:r>
          </a:p>
          <a:p>
            <a:r>
              <a:rPr lang="es-AR" dirty="0"/>
              <a:t>Luego se va descargando, de manera que actúa como una fuente.</a:t>
            </a:r>
          </a:p>
          <a:p>
            <a:r>
              <a:rPr lang="es-AR" dirty="0"/>
              <a:t>La corriente se desplaza en sentido contrario al que tenía durante la carga.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6" y="3396668"/>
            <a:ext cx="7681817" cy="310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08104" y="3501008"/>
            <a:ext cx="15121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Sentido de referencia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411760" y="5229200"/>
            <a:ext cx="108012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Sentido real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68275" y="5179818"/>
            <a:ext cx="108012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Sentido real</a:t>
            </a:r>
          </a:p>
        </p:txBody>
      </p:sp>
    </p:spTree>
    <p:extLst>
      <p:ext uri="{BB962C8B-B14F-4D97-AF65-F5344CB8AC3E}">
        <p14:creationId xmlns:p14="http://schemas.microsoft.com/office/powerpoint/2010/main" val="2506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332656"/>
                <a:ext cx="8229600" cy="5544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/>
                  <a:t>La ley de mallas resulta para este caso: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𝑑𝑞</m:t>
                        </m:r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s-AR" b="0" i="1" smtClean="0">
                        <a:latin typeface="Cambria Math"/>
                      </a:rPr>
                      <m:t>𝑅</m:t>
                    </m:r>
                    <m:r>
                      <a:rPr lang="es-A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𝑞</m:t>
                        </m:r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s-AR" dirty="0"/>
                  <a:t>=0</a:t>
                </a:r>
              </a:p>
              <a:p>
                <a:r>
                  <a:rPr lang="es-AR" dirty="0"/>
                  <a:t>La solución a esta ecuación diferencial de primer orden es:</a:t>
                </a:r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/>
                              </a:rPr>
                              <m:t>𝑅𝐶</m:t>
                            </m:r>
                          </m:den>
                        </m:f>
                      </m:sup>
                    </m:sSup>
                  </m:oMath>
                </a14:m>
                <a:endParaRPr lang="es-AR" dirty="0"/>
              </a:p>
              <a:p>
                <a:r>
                  <a:rPr lang="es-AR" dirty="0"/>
                  <a:t>En términos de la tensión y de la corriente: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𝑅𝐶</m:t>
                            </m:r>
                          </m:den>
                        </m:f>
                      </m:sup>
                    </m:sSup>
                  </m:oMath>
                </a14:m>
                <a:endParaRPr lang="es-AR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𝑅𝐶</m:t>
                            </m:r>
                          </m:den>
                        </m:f>
                      </m:sup>
                    </m:sSup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332656"/>
                <a:ext cx="8229600" cy="5544616"/>
              </a:xfrm>
              <a:blipFill rotWithShape="1">
                <a:blip r:embed="rId2"/>
                <a:stretch>
                  <a:fillRect l="-1704" t="-23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648072"/>
          </a:xfrm>
        </p:spPr>
        <p:txBody>
          <a:bodyPr/>
          <a:lstStyle/>
          <a:p>
            <a:r>
              <a:rPr lang="es-AR" dirty="0"/>
              <a:t>Los gráficos de tensión y corriente son: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170387" cy="49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2070</Words>
  <Application>Microsoft Office PowerPoint</Application>
  <PresentationFormat>Presentación en pantalla (4:3)</PresentationFormat>
  <Paragraphs>201</Paragraphs>
  <Slides>37</Slides>
  <Notes>0</Notes>
  <HiddenSlides>24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Tema de Office</vt:lpstr>
      <vt:lpstr>Regímenes transitorios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Conceptos básicos sobre Mediciones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Incertidumbres accidentales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Propagación de incertidumbres</vt:lpstr>
      <vt:lpstr>Presentación de PowerPoint</vt:lpstr>
      <vt:lpstr>Presentación de PowerPoint</vt:lpstr>
      <vt:lpstr>Errores sistemáticos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Adrián</dc:creator>
  <cp:lastModifiedBy>Adrián Darío Rosa</cp:lastModifiedBy>
  <cp:revision>70</cp:revision>
  <cp:lastPrinted>2020-04-20T08:00:18Z</cp:lastPrinted>
  <dcterms:created xsi:type="dcterms:W3CDTF">2014-08-30T23:35:24Z</dcterms:created>
  <dcterms:modified xsi:type="dcterms:W3CDTF">2020-04-20T08:04:26Z</dcterms:modified>
</cp:coreProperties>
</file>