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5" r:id="rId4"/>
    <p:sldId id="276" r:id="rId5"/>
    <p:sldId id="277" r:id="rId6"/>
    <p:sldId id="278" r:id="rId7"/>
    <p:sldId id="272"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6" r:id="rId25"/>
    <p:sldId id="297" r:id="rId26"/>
    <p:sldId id="298" r:id="rId27"/>
    <p:sldId id="299" r:id="rId28"/>
    <p:sldId id="295" r:id="rId29"/>
    <p:sldId id="300" r:id="rId30"/>
    <p:sldId id="301" r:id="rId3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264194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258856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220791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428856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217587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199214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366861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13639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295955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74669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6079ED8-F86A-411D-B2CD-CC439328D195}" type="datetimeFigureOut">
              <a:rPr lang="es-AR" smtClean="0"/>
              <a:t>27/4/2020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A82755D-8FE4-4F23-BD09-84ABC3F3B7E4}" type="slidenum">
              <a:rPr lang="es-AR" smtClean="0"/>
              <a:t>‹Nº›</a:t>
            </a:fld>
            <a:endParaRPr lang="es-AR"/>
          </a:p>
        </p:txBody>
      </p:sp>
    </p:spTree>
    <p:extLst>
      <p:ext uri="{BB962C8B-B14F-4D97-AF65-F5344CB8AC3E}">
        <p14:creationId xmlns:p14="http://schemas.microsoft.com/office/powerpoint/2010/main" val="161089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79ED8-F86A-411D-B2CD-CC439328D195}" type="datetimeFigureOut">
              <a:rPr lang="es-AR" smtClean="0"/>
              <a:t>27/4/2020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2755D-8FE4-4F23-BD09-84ABC3F3B7E4}" type="slidenum">
              <a:rPr lang="es-AR" smtClean="0"/>
              <a:t>‹Nº›</a:t>
            </a:fld>
            <a:endParaRPr lang="es-AR"/>
          </a:p>
        </p:txBody>
      </p:sp>
    </p:spTree>
    <p:extLst>
      <p:ext uri="{BB962C8B-B14F-4D97-AF65-F5344CB8AC3E}">
        <p14:creationId xmlns:p14="http://schemas.microsoft.com/office/powerpoint/2010/main" val="154634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a:t>Conceptos básicos sobre Mediciones</a:t>
            </a:r>
            <a:endParaRPr lang="es-AR" dirty="0"/>
          </a:p>
        </p:txBody>
      </p:sp>
      <p:sp>
        <p:nvSpPr>
          <p:cNvPr id="3" name="2 Marcador de contenido"/>
          <p:cNvSpPr>
            <a:spLocks noGrp="1"/>
          </p:cNvSpPr>
          <p:nvPr>
            <p:ph idx="1"/>
          </p:nvPr>
        </p:nvSpPr>
        <p:spPr/>
        <p:txBody>
          <a:bodyPr>
            <a:normAutofit fontScale="92500" lnSpcReduction="20000"/>
          </a:bodyPr>
          <a:lstStyle/>
          <a:p>
            <a:r>
              <a:rPr lang="es-AR"/>
              <a:t>Medir es asignar un valor numérico a una magnitud, de acuerdo a alguna regla dada por la experimentación.</a:t>
            </a:r>
          </a:p>
          <a:p>
            <a:r>
              <a:rPr lang="es-AR"/>
              <a:t>Mensurando: Magnitud a medir, en el estado en que se encuentra el sistema en ese momento.</a:t>
            </a:r>
          </a:p>
          <a:p>
            <a:r>
              <a:rPr lang="es-AR"/>
              <a:t>Medición directa: El valor del mensurando se obtiene a través de una única medición.</a:t>
            </a:r>
          </a:p>
          <a:p>
            <a:r>
              <a:rPr lang="es-AR"/>
              <a:t>Medición indirecta: El valor del mensurando se obtiene mediante varias mediciones y alguna regla de cálculo que las vincula.</a:t>
            </a:r>
          </a:p>
          <a:p>
            <a:r>
              <a:rPr lang="es-AR"/>
              <a:t>Presentación: Analógica o digital.</a:t>
            </a:r>
            <a:endParaRPr lang="es-AR" dirty="0"/>
          </a:p>
        </p:txBody>
      </p:sp>
    </p:spTree>
    <p:extLst>
      <p:ext uri="{BB962C8B-B14F-4D97-AF65-F5344CB8AC3E}">
        <p14:creationId xmlns:p14="http://schemas.microsoft.com/office/powerpoint/2010/main" val="395550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476672"/>
                <a:ext cx="8229600" cy="5649491"/>
              </a:xfrm>
            </p:spPr>
            <p:txBody>
              <a:bodyPr>
                <a:normAutofit lnSpcReduction="10000"/>
              </a:bodyPr>
              <a:lstStyle/>
              <a:p>
                <a:pPr lvl="0"/>
                <a:r>
                  <a:rPr lang="es-ES" dirty="0"/>
                  <a:t>Si la aguja se detiene entre dos divisiones no podremos apreciar el valor con exactitud,  lo que introduce una incertidumbre de lectura.</a:t>
                </a:r>
              </a:p>
              <a:p>
                <a:pPr lvl="0"/>
                <a:r>
                  <a:rPr lang="es-ES" dirty="0"/>
                  <a:t>Si admitimos que un ojo normal puede apreciar, a 30 cm de distancia, un cuarto de división, establecemos una incertidumbre relativa de apreciación: </a:t>
                </a:r>
              </a:p>
              <a:p>
                <a:pPr lvl="0"/>
                <a:r>
                  <a:rPr lang="es-ES" dirty="0"/>
                  <a:t>Incertidumbre de clase: La especifica el fabricante del instrumento, como la máxima incertidumbre absoluta, respecto del alcance o fondo de escala: </a:t>
                </a:r>
                <a14:m>
                  <m:oMath xmlns:m="http://schemas.openxmlformats.org/officeDocument/2006/math">
                    <m:sSub>
                      <m:sSubPr>
                        <m:ctrlPr>
                          <a:rPr lang="es-ES" i="1" smtClean="0">
                            <a:latin typeface="Cambria Math" panose="02040503050406030204" pitchFamily="18" charset="0"/>
                          </a:rPr>
                        </m:ctrlPr>
                      </m:sSubPr>
                      <m:e>
                        <m:r>
                          <m:rPr>
                            <m:sty m:val="p"/>
                          </m:rPr>
                          <a:rPr lang="el-GR" smtClean="0">
                            <a:latin typeface="Cambria Math"/>
                          </a:rPr>
                          <m:t>ξ</m:t>
                        </m:r>
                      </m:e>
                      <m:sub>
                        <m:r>
                          <a:rPr lang="es-AR" smtClean="0">
                            <a:latin typeface="Cambria Math"/>
                          </a:rPr>
                          <m:t>𝑐</m:t>
                        </m:r>
                      </m:sub>
                    </m:sSub>
                    <m:r>
                      <a:rPr lang="es-AR" smtClean="0">
                        <a:latin typeface="Cambria Math"/>
                      </a:rPr>
                      <m:t>=</m:t>
                    </m:r>
                    <m:f>
                      <m:fPr>
                        <m:ctrlPr>
                          <a:rPr lang="es-AR" i="1" smtClean="0">
                            <a:latin typeface="Cambria Math" panose="02040503050406030204" pitchFamily="18" charset="0"/>
                          </a:rPr>
                        </m:ctrlPr>
                      </m:fPr>
                      <m:num>
                        <m:r>
                          <m:rPr>
                            <m:sty m:val="p"/>
                          </m:rPr>
                          <a:rPr lang="el-GR" smtClean="0">
                            <a:latin typeface="Cambria Math"/>
                          </a:rPr>
                          <m:t>Δ</m:t>
                        </m:r>
                        <m:r>
                          <a:rPr lang="es-AR" smtClean="0">
                            <a:latin typeface="Cambria Math"/>
                          </a:rPr>
                          <m:t>𝑉</m:t>
                        </m:r>
                      </m:num>
                      <m:den>
                        <m:sSub>
                          <m:sSubPr>
                            <m:ctrlPr>
                              <a:rPr lang="es-AR" i="1" smtClean="0">
                                <a:latin typeface="Cambria Math" panose="02040503050406030204" pitchFamily="18" charset="0"/>
                              </a:rPr>
                            </m:ctrlPr>
                          </m:sSubPr>
                          <m:e>
                            <m:r>
                              <a:rPr lang="es-AR" smtClean="0">
                                <a:latin typeface="Cambria Math"/>
                              </a:rPr>
                              <m:t>𝑉</m:t>
                            </m:r>
                          </m:e>
                          <m:sub>
                            <m:r>
                              <a:rPr lang="es-AR" smtClean="0">
                                <a:latin typeface="Cambria Math"/>
                              </a:rPr>
                              <m:t>𝑚</m:t>
                            </m:r>
                            <m:r>
                              <a:rPr lang="es-AR" smtClean="0">
                                <a:latin typeface="Cambria Math"/>
                              </a:rPr>
                              <m:t>á</m:t>
                            </m:r>
                            <m:r>
                              <a:rPr lang="es-AR" smtClean="0">
                                <a:latin typeface="Cambria Math"/>
                              </a:rPr>
                              <m:t>𝑥</m:t>
                            </m:r>
                          </m:sub>
                        </m:sSub>
                      </m:den>
                    </m:f>
                    <m:r>
                      <a:rPr lang="es-AR" smtClean="0">
                        <a:latin typeface="Cambria Math"/>
                      </a:rPr>
                      <m:t>  (</m:t>
                    </m:r>
                    <m:r>
                      <m:rPr>
                        <m:sty m:val="p"/>
                      </m:rPr>
                      <a:rPr lang="es-AR" smtClean="0">
                        <a:latin typeface="Cambria Math"/>
                      </a:rPr>
                      <m:t>volt</m:t>
                    </m:r>
                    <m:r>
                      <a:rPr lang="es-AR" smtClean="0">
                        <a:latin typeface="Cambria Math"/>
                      </a:rPr>
                      <m:t>í</m:t>
                    </m:r>
                    <m:r>
                      <m:rPr>
                        <m:sty m:val="p"/>
                      </m:rPr>
                      <a:rPr lang="es-AR" smtClean="0">
                        <a:latin typeface="Cambria Math"/>
                      </a:rPr>
                      <m:t>metro</m:t>
                    </m:r>
                    <m:r>
                      <a:rPr lang="es-AR" smtClean="0">
                        <a:latin typeface="Cambria Math"/>
                      </a:rPr>
                      <m:t>)</m:t>
                    </m:r>
                  </m:oMath>
                </a14:m>
                <a:endParaRPr lang="es-ES" dirty="0"/>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476672"/>
                <a:ext cx="8229600" cy="5649491"/>
              </a:xfrm>
              <a:blipFill>
                <a:blip r:embed="rId2"/>
                <a:stretch>
                  <a:fillRect l="-1704" t="-2265"/>
                </a:stretch>
              </a:blipFill>
            </p:spPr>
            <p:txBody>
              <a:bodyPr/>
              <a:lstStyle/>
              <a:p>
                <a:r>
                  <a:rPr lang="es-AR">
                    <a:noFill/>
                  </a:rPr>
                  <a:t> </a:t>
                </a:r>
              </a:p>
            </p:txBody>
          </p:sp>
        </mc:Fallback>
      </mc:AlternateContent>
      <p:pic>
        <p:nvPicPr>
          <p:cNvPr id="4" name="Picture 2"/>
          <p:cNvPicPr>
            <a:picLocks noChangeAspect="1" noChangeArrowheads="1"/>
          </p:cNvPicPr>
          <p:nvPr/>
        </p:nvPicPr>
        <p:blipFill>
          <a:blip r:embed="rId3" cstate="print"/>
          <a:srcRect/>
          <a:stretch>
            <a:fillRect/>
          </a:stretch>
        </p:blipFill>
        <p:spPr bwMode="auto">
          <a:xfrm>
            <a:off x="4713103" y="3284984"/>
            <a:ext cx="2808312" cy="515019"/>
          </a:xfrm>
          <a:prstGeom prst="rect">
            <a:avLst/>
          </a:prstGeom>
          <a:noFill/>
          <a:ln w="9525">
            <a:noFill/>
            <a:miter lim="800000"/>
            <a:headEnd/>
            <a:tailEnd/>
          </a:ln>
          <a:effectLst/>
        </p:spPr>
      </p:pic>
    </p:spTree>
    <p:extLst>
      <p:ext uri="{BB962C8B-B14F-4D97-AF65-F5344CB8AC3E}">
        <p14:creationId xmlns:p14="http://schemas.microsoft.com/office/powerpoint/2010/main" val="325938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692696"/>
                <a:ext cx="8229600" cy="5433467"/>
              </a:xfrm>
            </p:spPr>
            <p:txBody>
              <a:bodyPr>
                <a:normAutofit fontScale="92500" lnSpcReduction="10000"/>
              </a:bodyPr>
              <a:lstStyle/>
              <a:p>
                <a:r>
                  <a:rPr lang="es-AR" dirty="0"/>
                  <a:t>La desviación máxima para un cierto alcance es:</a:t>
                </a:r>
              </a:p>
              <a:p>
                <a14:m>
                  <m:oMath xmlns:m="http://schemas.openxmlformats.org/officeDocument/2006/math">
                    <m:r>
                      <m:rPr>
                        <m:sty m:val="p"/>
                      </m:rPr>
                      <a:rPr lang="el-GR">
                        <a:latin typeface="Cambria Math"/>
                      </a:rPr>
                      <m:t>Δ</m:t>
                    </m:r>
                    <m:r>
                      <a:rPr lang="es-AR">
                        <a:latin typeface="Cambria Math"/>
                      </a:rPr>
                      <m:t>𝑉</m:t>
                    </m:r>
                  </m:oMath>
                </a14:m>
                <a:r>
                  <a:rPr lang="es-AR" dirty="0"/>
                  <a:t>. La incertidumbre relativa de la indicación es:</a:t>
                </a:r>
              </a:p>
              <a:p>
                <a14:m>
                  <m:oMath xmlns:m="http://schemas.openxmlformats.org/officeDocument/2006/math">
                    <m:sSub>
                      <m:sSubPr>
                        <m:ctrlPr>
                          <a:rPr lang="es-AR" i="1">
                            <a:latin typeface="Cambria Math" panose="02040503050406030204" pitchFamily="18" charset="0"/>
                          </a:rPr>
                        </m:ctrlPr>
                      </m:sSubPr>
                      <m:e>
                        <m:r>
                          <m:rPr>
                            <m:sty m:val="p"/>
                          </m:rPr>
                          <a:rPr lang="el-GR">
                            <a:latin typeface="Cambria Math"/>
                          </a:rPr>
                          <m:t>ξ</m:t>
                        </m:r>
                      </m:e>
                      <m:sub>
                        <m:r>
                          <a:rPr lang="es-AR">
                            <a:latin typeface="Cambria Math"/>
                          </a:rPr>
                          <m:t>𝑖</m:t>
                        </m:r>
                      </m:sub>
                    </m:sSub>
                    <m:r>
                      <a:rPr lang="es-AR">
                        <a:latin typeface="Cambria Math"/>
                      </a:rPr>
                      <m:t>=</m:t>
                    </m:r>
                    <m:f>
                      <m:fPr>
                        <m:ctrlPr>
                          <a:rPr lang="es-AR" i="1">
                            <a:latin typeface="Cambria Math" panose="02040503050406030204" pitchFamily="18" charset="0"/>
                          </a:rPr>
                        </m:ctrlPr>
                      </m:fPr>
                      <m:num>
                        <m:r>
                          <m:rPr>
                            <m:sty m:val="p"/>
                          </m:rPr>
                          <a:rPr lang="el-GR">
                            <a:latin typeface="Cambria Math"/>
                          </a:rPr>
                          <m:t>Δ</m:t>
                        </m:r>
                        <m:r>
                          <a:rPr lang="es-AR">
                            <a:latin typeface="Cambria Math"/>
                          </a:rPr>
                          <m:t>𝑉</m:t>
                        </m:r>
                      </m:num>
                      <m:den>
                        <m:r>
                          <a:rPr lang="es-AR">
                            <a:latin typeface="Cambria Math"/>
                          </a:rPr>
                          <m:t>𝑉</m:t>
                        </m:r>
                      </m:den>
                    </m:f>
                  </m:oMath>
                </a14:m>
                <a:r>
                  <a:rPr lang="es-AR" dirty="0"/>
                  <a:t>. Reemplazando por la expresión de la incertidumbre de clase:</a:t>
                </a:r>
              </a:p>
              <a:p>
                <a14:m>
                  <m:oMath xmlns:m="http://schemas.openxmlformats.org/officeDocument/2006/math">
                    <m:sSub>
                      <m:sSubPr>
                        <m:ctrlPr>
                          <a:rPr lang="es-AR" i="1">
                            <a:latin typeface="Cambria Math" panose="02040503050406030204" pitchFamily="18" charset="0"/>
                          </a:rPr>
                        </m:ctrlPr>
                      </m:sSubPr>
                      <m:e>
                        <m:r>
                          <m:rPr>
                            <m:sty m:val="p"/>
                          </m:rPr>
                          <a:rPr lang="el-GR">
                            <a:latin typeface="Cambria Math"/>
                          </a:rPr>
                          <m:t>ξ</m:t>
                        </m:r>
                      </m:e>
                      <m:sub>
                        <m:r>
                          <a:rPr lang="es-AR">
                            <a:latin typeface="Cambria Math"/>
                          </a:rPr>
                          <m:t>𝑖</m:t>
                        </m:r>
                      </m:sub>
                    </m:sSub>
                    <m:r>
                      <a:rPr lang="es-AR">
                        <a:latin typeface="Cambria Math"/>
                      </a:rPr>
                      <m:t>=</m:t>
                    </m:r>
                    <m:f>
                      <m:fPr>
                        <m:ctrlPr>
                          <a:rPr lang="es-AR" i="1" smtClean="0">
                            <a:latin typeface="Cambria Math" panose="02040503050406030204" pitchFamily="18" charset="0"/>
                          </a:rPr>
                        </m:ctrlPr>
                      </m:fPr>
                      <m:num>
                        <m:sSub>
                          <m:sSubPr>
                            <m:ctrlPr>
                              <a:rPr lang="es-AR" i="1" smtClean="0">
                                <a:latin typeface="Cambria Math" panose="02040503050406030204" pitchFamily="18" charset="0"/>
                              </a:rPr>
                            </m:ctrlPr>
                          </m:sSubPr>
                          <m:e>
                            <m:r>
                              <m:rPr>
                                <m:sty m:val="p"/>
                              </m:rPr>
                              <a:rPr lang="el-GR" smtClean="0">
                                <a:latin typeface="Cambria Math"/>
                              </a:rPr>
                              <m:t>ξ</m:t>
                            </m:r>
                          </m:e>
                          <m:sub>
                            <m:r>
                              <a:rPr lang="es-AR" smtClean="0">
                                <a:latin typeface="Cambria Math"/>
                              </a:rPr>
                              <m:t>𝑐</m:t>
                            </m:r>
                          </m:sub>
                        </m:sSub>
                        <m:sSub>
                          <m:sSubPr>
                            <m:ctrlPr>
                              <a:rPr lang="es-AR" i="1" smtClean="0">
                                <a:latin typeface="Cambria Math" panose="02040503050406030204" pitchFamily="18" charset="0"/>
                              </a:rPr>
                            </m:ctrlPr>
                          </m:sSubPr>
                          <m:e>
                            <m:r>
                              <a:rPr lang="es-AR" smtClean="0">
                                <a:latin typeface="Cambria Math"/>
                              </a:rPr>
                              <m:t>𝑉</m:t>
                            </m:r>
                          </m:e>
                          <m:sub>
                            <m:r>
                              <a:rPr lang="es-AR" smtClean="0">
                                <a:latin typeface="Cambria Math"/>
                              </a:rPr>
                              <m:t>𝑚</m:t>
                            </m:r>
                            <m:r>
                              <a:rPr lang="es-AR" smtClean="0">
                                <a:latin typeface="Cambria Math"/>
                              </a:rPr>
                              <m:t>á</m:t>
                            </m:r>
                            <m:r>
                              <a:rPr lang="es-AR" smtClean="0">
                                <a:latin typeface="Cambria Math"/>
                              </a:rPr>
                              <m:t>𝑥</m:t>
                            </m:r>
                          </m:sub>
                        </m:sSub>
                      </m:num>
                      <m:den>
                        <m:r>
                          <a:rPr lang="es-AR">
                            <a:latin typeface="Cambria Math"/>
                          </a:rPr>
                          <m:t>𝑉</m:t>
                        </m:r>
                      </m:den>
                    </m:f>
                  </m:oMath>
                </a14:m>
                <a:endParaRPr lang="es-AR" dirty="0"/>
              </a:p>
              <a:p>
                <a:r>
                  <a:rPr lang="es-AR" dirty="0"/>
                  <a:t>Se observa de la expresión que cuánto más cerca está el valor de la medición, respecto del alcance, la incertidumbre relativa será menor.</a:t>
                </a:r>
              </a:p>
              <a:p>
                <a:r>
                  <a:rPr lang="es-AR" dirty="0"/>
                  <a:t>Así surge la regla de medir en los dos tercios superiores de la escala.</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692696"/>
                <a:ext cx="8229600" cy="5433467"/>
              </a:xfrm>
              <a:blipFill>
                <a:blip r:embed="rId2"/>
                <a:stretch>
                  <a:fillRect l="-1481" t="-2245" r="-1778"/>
                </a:stretch>
              </a:blipFill>
            </p:spPr>
            <p:txBody>
              <a:bodyPr/>
              <a:lstStyle/>
              <a:p>
                <a:r>
                  <a:rPr lang="es-AR">
                    <a:noFill/>
                  </a:rPr>
                  <a:t> </a:t>
                </a:r>
              </a:p>
            </p:txBody>
          </p:sp>
        </mc:Fallback>
      </mc:AlternateContent>
    </p:spTree>
    <p:extLst>
      <p:ext uri="{BB962C8B-B14F-4D97-AF65-F5344CB8AC3E}">
        <p14:creationId xmlns:p14="http://schemas.microsoft.com/office/powerpoint/2010/main" val="103347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1958181"/>
            <a:ext cx="3810000" cy="3810000"/>
          </a:xfrm>
        </p:spPr>
      </p:pic>
      <p:cxnSp>
        <p:nvCxnSpPr>
          <p:cNvPr id="5" name="4 Conector recto de flecha"/>
          <p:cNvCxnSpPr/>
          <p:nvPr/>
        </p:nvCxnSpPr>
        <p:spPr>
          <a:xfrm flipV="1">
            <a:off x="2263114" y="4516072"/>
            <a:ext cx="1728192" cy="115212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967911" y="5655809"/>
            <a:ext cx="2664296" cy="923330"/>
          </a:xfrm>
          <a:prstGeom prst="rect">
            <a:avLst/>
          </a:prstGeom>
          <a:solidFill>
            <a:srgbClr val="FFFF00"/>
          </a:solidFill>
        </p:spPr>
        <p:txBody>
          <a:bodyPr wrap="square" rtlCol="0">
            <a:spAutoFit/>
          </a:bodyPr>
          <a:lstStyle/>
          <a:p>
            <a:r>
              <a:rPr lang="es-AR" dirty="0"/>
              <a:t>Para valores menores, la incertidumbre crece mucho</a:t>
            </a:r>
          </a:p>
        </p:txBody>
      </p:sp>
    </p:spTree>
    <p:extLst>
      <p:ext uri="{BB962C8B-B14F-4D97-AF65-F5344CB8AC3E}">
        <p14:creationId xmlns:p14="http://schemas.microsoft.com/office/powerpoint/2010/main" val="254167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404664"/>
                <a:ext cx="8229600" cy="5721499"/>
              </a:xfrm>
            </p:spPr>
            <p:txBody>
              <a:bodyPr>
                <a:normAutofit fontScale="92500" lnSpcReduction="10000"/>
              </a:bodyPr>
              <a:lstStyle/>
              <a:p>
                <a:r>
                  <a:rPr lang="es-AR" dirty="0"/>
                  <a:t>Ejemplo</a:t>
                </a:r>
              </a:p>
              <a:p>
                <a:r>
                  <a:rPr lang="es-AR" dirty="0"/>
                  <a:t>Supongamos tener un instrumento analógico de alcance 10V, con 100 divisiones y clase 3 (significa </a:t>
                </a:r>
                <a:r>
                  <a:rPr lang="el-GR" dirty="0"/>
                  <a:t>ξ</a:t>
                </a:r>
                <a:r>
                  <a:rPr lang="es-AR" dirty="0"/>
                  <a:t>c=3%). El operador aprecia una lectura de 55,6div. Determine la expresión correcta del mensurando.</a:t>
                </a:r>
              </a:p>
              <a:p>
                <a:r>
                  <a:rPr lang="es-AR" dirty="0"/>
                  <a:t>¿Cuál es la tensión medida?</a:t>
                </a:r>
              </a:p>
              <a:p>
                <a:r>
                  <a:rPr lang="es-AR" dirty="0"/>
                  <a:t>Tenemos una constante k=10V/100div=0,1V/div</a:t>
                </a:r>
              </a:p>
              <a:p>
                <a:r>
                  <a:rPr lang="es-AR" dirty="0" err="1"/>
                  <a:t>Vm</a:t>
                </a:r>
                <a:r>
                  <a:rPr lang="es-AR" dirty="0"/>
                  <a:t>=55,6div⤫0,1V/div=5,56V</a:t>
                </a:r>
              </a:p>
              <a:p>
                <a:r>
                  <a:rPr lang="es-AR" dirty="0"/>
                  <a:t>¿Cuál será la incertidumbre de apreciación?</a:t>
                </a:r>
              </a:p>
              <a:p>
                <a14:m>
                  <m:oMath xmlns:m="http://schemas.openxmlformats.org/officeDocument/2006/math">
                    <m:sSub>
                      <m:sSubPr>
                        <m:ctrlPr>
                          <a:rPr lang="es-AR" i="1" smtClean="0">
                            <a:latin typeface="Cambria Math" panose="02040503050406030204" pitchFamily="18" charset="0"/>
                          </a:rPr>
                        </m:ctrlPr>
                      </m:sSubPr>
                      <m:e>
                        <m:r>
                          <m:rPr>
                            <m:sty m:val="p"/>
                          </m:rPr>
                          <a:rPr lang="el-GR" smtClean="0">
                            <a:latin typeface="Cambria Math"/>
                          </a:rPr>
                          <m:t>ξ</m:t>
                        </m:r>
                      </m:e>
                      <m:sub>
                        <m:r>
                          <a:rPr lang="es-AR" smtClean="0">
                            <a:latin typeface="Cambria Math"/>
                          </a:rPr>
                          <m:t>𝑎𝑝</m:t>
                        </m:r>
                      </m:sub>
                    </m:sSub>
                    <m:r>
                      <a:rPr lang="es-AR" smtClean="0">
                        <a:latin typeface="Cambria Math"/>
                      </a:rPr>
                      <m:t>=</m:t>
                    </m:r>
                    <m:f>
                      <m:fPr>
                        <m:ctrlPr>
                          <a:rPr lang="es-AR" i="1" smtClean="0">
                            <a:latin typeface="Cambria Math" panose="02040503050406030204" pitchFamily="18" charset="0"/>
                          </a:rPr>
                        </m:ctrlPr>
                      </m:fPr>
                      <m:num>
                        <m:r>
                          <a:rPr lang="es-AR" smtClean="0">
                            <a:latin typeface="Cambria Math"/>
                          </a:rPr>
                          <m:t>0,25</m:t>
                        </m:r>
                        <m:r>
                          <a:rPr lang="es-AR" smtClean="0">
                            <a:latin typeface="Cambria Math"/>
                          </a:rPr>
                          <m:t>𝑑𝑖𝑣</m:t>
                        </m:r>
                      </m:num>
                      <m:den>
                        <m:r>
                          <a:rPr lang="es-AR" smtClean="0">
                            <a:latin typeface="Cambria Math"/>
                          </a:rPr>
                          <m:t>55,6</m:t>
                        </m:r>
                        <m:r>
                          <a:rPr lang="es-AR" smtClean="0">
                            <a:latin typeface="Cambria Math"/>
                          </a:rPr>
                          <m:t>𝑑𝑖𝑣</m:t>
                        </m:r>
                      </m:den>
                    </m:f>
                  </m:oMath>
                </a14:m>
                <a:r>
                  <a:rPr lang="es-AR" dirty="0"/>
                  <a:t>⤫100=0,45%</a:t>
                </a:r>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404664"/>
                <a:ext cx="8229600" cy="5721499"/>
              </a:xfrm>
              <a:blipFill>
                <a:blip r:embed="rId2"/>
                <a:stretch>
                  <a:fillRect l="-1481" t="-2130" r="-2370"/>
                </a:stretch>
              </a:blipFill>
            </p:spPr>
            <p:txBody>
              <a:bodyPr/>
              <a:lstStyle/>
              <a:p>
                <a:r>
                  <a:rPr lang="es-AR">
                    <a:noFill/>
                  </a:rPr>
                  <a:t> </a:t>
                </a:r>
              </a:p>
            </p:txBody>
          </p:sp>
        </mc:Fallback>
      </mc:AlternateContent>
    </p:spTree>
    <p:extLst>
      <p:ext uri="{BB962C8B-B14F-4D97-AF65-F5344CB8AC3E}">
        <p14:creationId xmlns:p14="http://schemas.microsoft.com/office/powerpoint/2010/main" val="373819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476672"/>
                <a:ext cx="8229600" cy="5649491"/>
              </a:xfrm>
            </p:spPr>
            <p:txBody>
              <a:bodyPr>
                <a:normAutofit fontScale="92500" lnSpcReduction="10000"/>
              </a:bodyPr>
              <a:lstStyle/>
              <a:p>
                <a:r>
                  <a:rPr lang="es-AR" dirty="0"/>
                  <a:t>¿Cuál será la incertidumbre debida a la clase?</a:t>
                </a:r>
              </a:p>
              <a:p>
                <a14:m>
                  <m:oMath xmlns:m="http://schemas.openxmlformats.org/officeDocument/2006/math">
                    <m:sSub>
                      <m:sSubPr>
                        <m:ctrlPr>
                          <a:rPr lang="es-AR" i="1" smtClean="0">
                            <a:latin typeface="Cambria Math" panose="02040503050406030204" pitchFamily="18" charset="0"/>
                          </a:rPr>
                        </m:ctrlPr>
                      </m:sSubPr>
                      <m:e>
                        <m:r>
                          <m:rPr>
                            <m:sty m:val="p"/>
                          </m:rPr>
                          <a:rPr lang="el-GR" smtClean="0">
                            <a:latin typeface="Cambria Math"/>
                          </a:rPr>
                          <m:t>ξ</m:t>
                        </m:r>
                      </m:e>
                      <m:sub>
                        <m:r>
                          <a:rPr lang="es-AR" smtClean="0">
                            <a:latin typeface="Cambria Math"/>
                          </a:rPr>
                          <m:t>𝑖</m:t>
                        </m:r>
                      </m:sub>
                    </m:sSub>
                    <m:r>
                      <a:rPr lang="es-AR" smtClean="0">
                        <a:latin typeface="Cambria Math"/>
                      </a:rPr>
                      <m:t>=3%⤫</m:t>
                    </m:r>
                    <m:f>
                      <m:fPr>
                        <m:ctrlPr>
                          <a:rPr lang="es-AR" i="1" smtClean="0">
                            <a:latin typeface="Cambria Math" panose="02040503050406030204" pitchFamily="18" charset="0"/>
                          </a:rPr>
                        </m:ctrlPr>
                      </m:fPr>
                      <m:num>
                        <m:r>
                          <a:rPr lang="es-AR" smtClean="0">
                            <a:latin typeface="Cambria Math"/>
                          </a:rPr>
                          <m:t>10</m:t>
                        </m:r>
                        <m:r>
                          <a:rPr lang="es-AR" smtClean="0">
                            <a:latin typeface="Cambria Math"/>
                          </a:rPr>
                          <m:t>𝑉</m:t>
                        </m:r>
                      </m:num>
                      <m:den>
                        <m:r>
                          <a:rPr lang="es-AR" smtClean="0">
                            <a:latin typeface="Cambria Math"/>
                          </a:rPr>
                          <m:t>5,56</m:t>
                        </m:r>
                        <m:r>
                          <a:rPr lang="es-AR" smtClean="0">
                            <a:latin typeface="Cambria Math"/>
                          </a:rPr>
                          <m:t>𝑉</m:t>
                        </m:r>
                      </m:den>
                    </m:f>
                    <m:r>
                      <a:rPr lang="es-AR" smtClean="0">
                        <a:latin typeface="Cambria Math"/>
                      </a:rPr>
                      <m:t>=5,39%</m:t>
                    </m:r>
                  </m:oMath>
                </a14:m>
                <a:endParaRPr lang="es-AR" dirty="0"/>
              </a:p>
              <a:p>
                <a:r>
                  <a:rPr lang="es-AR" dirty="0"/>
                  <a:t>Habitualmente la incertidumbre de apreciación es bastante menor que la debida a la clase.</a:t>
                </a:r>
              </a:p>
              <a:p>
                <a:r>
                  <a:rPr lang="es-AR" dirty="0"/>
                  <a:t>¿Cuál es la incertidumbre relativa total?</a:t>
                </a:r>
              </a:p>
              <a:p>
                <a14:m>
                  <m:oMath xmlns:m="http://schemas.openxmlformats.org/officeDocument/2006/math">
                    <m:sSub>
                      <m:sSubPr>
                        <m:ctrlPr>
                          <a:rPr lang="es-AR" i="1" smtClean="0">
                            <a:latin typeface="Cambria Math" panose="02040503050406030204" pitchFamily="18" charset="0"/>
                          </a:rPr>
                        </m:ctrlPr>
                      </m:sSubPr>
                      <m:e>
                        <m:r>
                          <m:rPr>
                            <m:sty m:val="p"/>
                          </m:rPr>
                          <a:rPr lang="el-GR" smtClean="0">
                            <a:latin typeface="Cambria Math"/>
                          </a:rPr>
                          <m:t>ξ</m:t>
                        </m:r>
                      </m:e>
                      <m:sub>
                        <m:r>
                          <a:rPr lang="es-AR" smtClean="0">
                            <a:latin typeface="Cambria Math"/>
                          </a:rPr>
                          <m:t>𝑇</m:t>
                        </m:r>
                      </m:sub>
                    </m:sSub>
                    <m:r>
                      <a:rPr lang="es-AR" smtClean="0">
                        <a:latin typeface="Cambria Math"/>
                      </a:rPr>
                      <m:t>=</m:t>
                    </m:r>
                    <m:sSub>
                      <m:sSubPr>
                        <m:ctrlPr>
                          <a:rPr lang="es-AR" i="1">
                            <a:latin typeface="Cambria Math" panose="02040503050406030204" pitchFamily="18" charset="0"/>
                          </a:rPr>
                        </m:ctrlPr>
                      </m:sSubPr>
                      <m:e>
                        <m:r>
                          <m:rPr>
                            <m:sty m:val="p"/>
                          </m:rPr>
                          <a:rPr lang="el-GR">
                            <a:latin typeface="Cambria Math"/>
                          </a:rPr>
                          <m:t>ξ</m:t>
                        </m:r>
                      </m:e>
                      <m:sub>
                        <m:r>
                          <a:rPr lang="es-AR">
                            <a:latin typeface="Cambria Math"/>
                          </a:rPr>
                          <m:t>𝑖</m:t>
                        </m:r>
                      </m:sub>
                    </m:sSub>
                  </m:oMath>
                </a14:m>
                <a:r>
                  <a:rPr lang="es-AR" dirty="0"/>
                  <a:t>+</a:t>
                </a:r>
                <a14:m>
                  <m:oMath xmlns:m="http://schemas.openxmlformats.org/officeDocument/2006/math">
                    <m:sSub>
                      <m:sSubPr>
                        <m:ctrlPr>
                          <a:rPr lang="es-AR" i="1">
                            <a:latin typeface="Cambria Math" panose="02040503050406030204" pitchFamily="18" charset="0"/>
                          </a:rPr>
                        </m:ctrlPr>
                      </m:sSubPr>
                      <m:e>
                        <m:r>
                          <m:rPr>
                            <m:sty m:val="p"/>
                          </m:rPr>
                          <a:rPr lang="el-GR">
                            <a:latin typeface="Cambria Math"/>
                          </a:rPr>
                          <m:t>ξ</m:t>
                        </m:r>
                      </m:e>
                      <m:sub>
                        <m:r>
                          <a:rPr lang="es-AR">
                            <a:latin typeface="Cambria Math"/>
                          </a:rPr>
                          <m:t>𝑎𝑝</m:t>
                        </m:r>
                      </m:sub>
                    </m:sSub>
                  </m:oMath>
                </a14:m>
                <a:r>
                  <a:rPr lang="es-AR" dirty="0"/>
                  <a:t>=0,45%+5,39%=5,84%</a:t>
                </a:r>
              </a:p>
              <a:p>
                <a:r>
                  <a:rPr lang="es-AR" dirty="0"/>
                  <a:t>¿Cuál es la incertidumbre absoluta?</a:t>
                </a:r>
              </a:p>
              <a:p>
                <a14:m>
                  <m:oMath xmlns:m="http://schemas.openxmlformats.org/officeDocument/2006/math">
                    <m:r>
                      <m:rPr>
                        <m:sty m:val="p"/>
                      </m:rPr>
                      <a:rPr lang="el-GR" smtClean="0">
                        <a:latin typeface="Cambria Math"/>
                      </a:rPr>
                      <m:t>Δ</m:t>
                    </m:r>
                    <m:r>
                      <a:rPr lang="es-AR" smtClean="0">
                        <a:latin typeface="Cambria Math"/>
                      </a:rPr>
                      <m:t>𝑉</m:t>
                    </m:r>
                    <m:r>
                      <a:rPr lang="es-AR" smtClean="0">
                        <a:latin typeface="Cambria Math"/>
                      </a:rPr>
                      <m:t>=</m:t>
                    </m:r>
                    <m:sSub>
                      <m:sSubPr>
                        <m:ctrlPr>
                          <a:rPr lang="es-AR" i="1">
                            <a:latin typeface="Cambria Math" panose="02040503050406030204" pitchFamily="18" charset="0"/>
                          </a:rPr>
                        </m:ctrlPr>
                      </m:sSubPr>
                      <m:e>
                        <m:r>
                          <m:rPr>
                            <m:sty m:val="p"/>
                          </m:rPr>
                          <a:rPr lang="el-GR">
                            <a:latin typeface="Cambria Math"/>
                          </a:rPr>
                          <m:t>ξ</m:t>
                        </m:r>
                      </m:e>
                      <m:sub>
                        <m:r>
                          <a:rPr lang="es-AR">
                            <a:latin typeface="Cambria Math"/>
                          </a:rPr>
                          <m:t>𝑇</m:t>
                        </m:r>
                      </m:sub>
                    </m:sSub>
                  </m:oMath>
                </a14:m>
                <a:r>
                  <a:rPr lang="es-AR" dirty="0"/>
                  <a:t>⤫</a:t>
                </a:r>
                <a14:m>
                  <m:oMath xmlns:m="http://schemas.openxmlformats.org/officeDocument/2006/math">
                    <m:sSub>
                      <m:sSubPr>
                        <m:ctrlPr>
                          <a:rPr lang="es-AR" i="1" dirty="0" smtClean="0">
                            <a:latin typeface="Cambria Math" panose="02040503050406030204" pitchFamily="18" charset="0"/>
                          </a:rPr>
                        </m:ctrlPr>
                      </m:sSubPr>
                      <m:e>
                        <m:r>
                          <a:rPr lang="es-AR" dirty="0" smtClean="0">
                            <a:latin typeface="Cambria Math"/>
                          </a:rPr>
                          <m:t>𝑉</m:t>
                        </m:r>
                      </m:e>
                      <m:sub>
                        <m:r>
                          <a:rPr lang="es-AR" dirty="0" smtClean="0">
                            <a:latin typeface="Cambria Math"/>
                          </a:rPr>
                          <m:t>𝑚</m:t>
                        </m:r>
                      </m:sub>
                    </m:sSub>
                    <m:r>
                      <a:rPr lang="es-AR" dirty="0" smtClean="0">
                        <a:latin typeface="Cambria Math"/>
                      </a:rPr>
                      <m:t>=</m:t>
                    </m:r>
                    <m:f>
                      <m:fPr>
                        <m:ctrlPr>
                          <a:rPr lang="es-AR" i="1" dirty="0" smtClean="0">
                            <a:latin typeface="Cambria Math" panose="02040503050406030204" pitchFamily="18" charset="0"/>
                          </a:rPr>
                        </m:ctrlPr>
                      </m:fPr>
                      <m:num>
                        <m:r>
                          <a:rPr lang="es-AR" dirty="0" smtClean="0">
                            <a:latin typeface="Cambria Math"/>
                          </a:rPr>
                          <m:t>5,84</m:t>
                        </m:r>
                      </m:num>
                      <m:den>
                        <m:r>
                          <a:rPr lang="es-AR" dirty="0" smtClean="0">
                            <a:latin typeface="Cambria Math"/>
                          </a:rPr>
                          <m:t>100</m:t>
                        </m:r>
                      </m:den>
                    </m:f>
                    <m:r>
                      <a:rPr lang="es-AR" dirty="0" smtClean="0">
                        <a:latin typeface="Cambria Math"/>
                      </a:rPr>
                      <m:t>⤫5,56</m:t>
                    </m:r>
                    <m:r>
                      <a:rPr lang="es-AR" dirty="0" smtClean="0">
                        <a:latin typeface="Cambria Math"/>
                      </a:rPr>
                      <m:t>𝑉</m:t>
                    </m:r>
                    <m:r>
                      <a:rPr lang="es-AR" dirty="0" smtClean="0">
                        <a:latin typeface="Cambria Math"/>
                      </a:rPr>
                      <m:t>=</m:t>
                    </m:r>
                    <m:r>
                      <a:rPr lang="es-AR" dirty="0" smtClean="0">
                        <a:latin typeface="Cambria Math"/>
                      </a:rPr>
                      <m:t>𝟎</m:t>
                    </m:r>
                    <m:r>
                      <a:rPr lang="es-AR" dirty="0" smtClean="0">
                        <a:latin typeface="Cambria Math"/>
                      </a:rPr>
                      <m:t>,</m:t>
                    </m:r>
                    <m:r>
                      <a:rPr lang="es-AR" dirty="0" smtClean="0">
                        <a:latin typeface="Cambria Math"/>
                      </a:rPr>
                      <m:t>𝟑𝟐𝟒𝟕</m:t>
                    </m:r>
                    <m:r>
                      <a:rPr lang="es-AR" dirty="0" smtClean="0">
                        <a:latin typeface="Cambria Math"/>
                      </a:rPr>
                      <m:t>𝑽</m:t>
                    </m:r>
                  </m:oMath>
                </a14:m>
                <a:endParaRPr lang="es-AR" dirty="0"/>
              </a:p>
              <a:p>
                <a:endParaRPr lang="es-AR" dirty="0"/>
              </a:p>
              <a:p>
                <a:r>
                  <a:rPr lang="es-AR" dirty="0"/>
                  <a:t>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476672"/>
                <a:ext cx="8229600" cy="5649491"/>
              </a:xfrm>
              <a:blipFill>
                <a:blip r:embed="rId2"/>
                <a:stretch>
                  <a:fillRect l="-1481" t="-2157" b="-216"/>
                </a:stretch>
              </a:blipFill>
            </p:spPr>
            <p:txBody>
              <a:bodyPr/>
              <a:lstStyle/>
              <a:p>
                <a:r>
                  <a:rPr lang="es-AR">
                    <a:noFill/>
                  </a:rPr>
                  <a:t> </a:t>
                </a:r>
              </a:p>
            </p:txBody>
          </p:sp>
        </mc:Fallback>
      </mc:AlternateContent>
    </p:spTree>
    <p:extLst>
      <p:ext uri="{BB962C8B-B14F-4D97-AF65-F5344CB8AC3E}">
        <p14:creationId xmlns:p14="http://schemas.microsoft.com/office/powerpoint/2010/main" val="200284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476672"/>
                <a:ext cx="8229600" cy="5649491"/>
              </a:xfrm>
            </p:spPr>
            <p:txBody>
              <a:bodyPr/>
              <a:lstStyle/>
              <a:p>
                <a:r>
                  <a:rPr lang="es-AR" dirty="0"/>
                  <a:t>¿Cómo expresamos el valor del mensurando?</a:t>
                </a:r>
              </a:p>
              <a:p>
                <a:r>
                  <a:rPr lang="es-AR" dirty="0"/>
                  <a:t>En virtud de la resolución del instrumento, no tiene sentido usar todas las cifras de la incertidumbre.</a:t>
                </a:r>
              </a:p>
              <a:p>
                <a:r>
                  <a:rPr lang="es-AR" dirty="0"/>
                  <a:t>Resolución: Podemos, en el mejor de los casos resolver:</a:t>
                </a:r>
              </a:p>
              <a:p>
                <a:r>
                  <a:rPr lang="es-AR" dirty="0"/>
                  <a:t>Resolución=</a:t>
                </a:r>
                <a14:m>
                  <m:oMath xmlns:m="http://schemas.openxmlformats.org/officeDocument/2006/math">
                    <m:r>
                      <a:rPr lang="es-AR" smtClean="0">
                        <a:latin typeface="Cambria Math"/>
                      </a:rPr>
                      <m:t>0,1</m:t>
                    </m:r>
                    <m:f>
                      <m:fPr>
                        <m:ctrlPr>
                          <a:rPr lang="es-AR" i="1" smtClean="0">
                            <a:latin typeface="Cambria Math" panose="02040503050406030204" pitchFamily="18" charset="0"/>
                          </a:rPr>
                        </m:ctrlPr>
                      </m:fPr>
                      <m:num>
                        <m:r>
                          <a:rPr lang="es-AR" smtClean="0">
                            <a:latin typeface="Cambria Math"/>
                          </a:rPr>
                          <m:t>𝑉</m:t>
                        </m:r>
                      </m:num>
                      <m:den>
                        <m:r>
                          <a:rPr lang="es-AR" smtClean="0">
                            <a:latin typeface="Cambria Math"/>
                          </a:rPr>
                          <m:t>𝑑𝑖𝑣</m:t>
                        </m:r>
                      </m:den>
                    </m:f>
                  </m:oMath>
                </a14:m>
                <a:r>
                  <a:rPr lang="es-AR" dirty="0"/>
                  <a:t>⤫0,25div=0,025V=25mV</a:t>
                </a:r>
              </a:p>
              <a:p>
                <a:endParaRPr lang="es-AR" dirty="0"/>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476672"/>
                <a:ext cx="8229600" cy="5649491"/>
              </a:xfrm>
              <a:blipFill>
                <a:blip r:embed="rId2"/>
                <a:stretch>
                  <a:fillRect l="-1704" t="-1402" r="-2222"/>
                </a:stretch>
              </a:blipFill>
            </p:spPr>
            <p:txBody>
              <a:bodyPr/>
              <a:lstStyle/>
              <a:p>
                <a:r>
                  <a:rPr lang="es-AR">
                    <a:noFill/>
                  </a:rPr>
                  <a:t> </a:t>
                </a:r>
              </a:p>
            </p:txBody>
          </p:sp>
        </mc:Fallback>
      </mc:AlternateContent>
    </p:spTree>
    <p:extLst>
      <p:ext uri="{BB962C8B-B14F-4D97-AF65-F5344CB8AC3E}">
        <p14:creationId xmlns:p14="http://schemas.microsoft.com/office/powerpoint/2010/main" val="316504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404664"/>
                <a:ext cx="8229600" cy="5721499"/>
              </a:xfrm>
            </p:spPr>
            <p:txBody>
              <a:bodyPr>
                <a:normAutofit fontScale="92500" lnSpcReduction="20000"/>
              </a:bodyPr>
              <a:lstStyle/>
              <a:p>
                <a:r>
                  <a:rPr lang="es-AR" dirty="0"/>
                  <a:t>Regla para obtener las cifras significativas</a:t>
                </a:r>
              </a:p>
              <a:p>
                <a:r>
                  <a:rPr lang="es-AR" dirty="0"/>
                  <a:t>Convención: Escribiremos la incertidumbre absoluta con una sola cifra significativa y el resultado de la medición, con cifras que lleguen hasta la del orden de la incertidumbre, redondeando, no truncando el resultado.</a:t>
                </a:r>
              </a:p>
              <a:p>
                <a:r>
                  <a:rPr lang="es-AR" dirty="0"/>
                  <a:t>Aplicamos esta regla al caso nuestro:</a:t>
                </a:r>
              </a:p>
              <a:p>
                <a:r>
                  <a:rPr lang="es-AR" dirty="0"/>
                  <a:t>Redondeamos </a:t>
                </a:r>
                <a14:m>
                  <m:oMath xmlns:m="http://schemas.openxmlformats.org/officeDocument/2006/math">
                    <m:r>
                      <m:rPr>
                        <m:sty m:val="p"/>
                      </m:rPr>
                      <a:rPr lang="el-GR">
                        <a:latin typeface="Cambria Math"/>
                      </a:rPr>
                      <m:t>Δ</m:t>
                    </m:r>
                    <m:r>
                      <a:rPr lang="es-AR" smtClean="0">
                        <a:latin typeface="Cambria Math"/>
                      </a:rPr>
                      <m:t>𝑉</m:t>
                    </m:r>
                    <m:r>
                      <a:rPr lang="es-AR" dirty="0">
                        <a:latin typeface="Cambria Math"/>
                      </a:rPr>
                      <m:t>=</m:t>
                    </m:r>
                    <m:r>
                      <a:rPr lang="es-AR" dirty="0">
                        <a:latin typeface="Cambria Math"/>
                      </a:rPr>
                      <m:t>𝟎</m:t>
                    </m:r>
                    <m:r>
                      <a:rPr lang="es-AR" dirty="0">
                        <a:latin typeface="Cambria Math"/>
                      </a:rPr>
                      <m:t>,</m:t>
                    </m:r>
                    <m:r>
                      <a:rPr lang="es-AR" dirty="0">
                        <a:latin typeface="Cambria Math"/>
                      </a:rPr>
                      <m:t>𝟑𝟐𝟒𝟕</m:t>
                    </m:r>
                    <m:r>
                      <a:rPr lang="es-AR" dirty="0">
                        <a:latin typeface="Cambria Math"/>
                      </a:rPr>
                      <m:t>𝑽</m:t>
                    </m:r>
                  </m:oMath>
                </a14:m>
                <a:endParaRPr lang="es-AR" dirty="0"/>
              </a:p>
              <a:p>
                <a:r>
                  <a:rPr lang="es-AR" dirty="0"/>
                  <a:t>ΔV=0,3V</a:t>
                </a:r>
              </a:p>
              <a:p>
                <a:pPr lvl="0"/>
                <a:r>
                  <a:rPr lang="es-AR" dirty="0"/>
                  <a:t>Ajustamos el valor de la tensión medida para que coincidan las cifras con las de la incertidumbre: </a:t>
                </a:r>
                <a:r>
                  <a:rPr lang="es-AR" dirty="0" err="1"/>
                  <a:t>Vm</a:t>
                </a:r>
                <a:r>
                  <a:rPr lang="es-AR" dirty="0"/>
                  <a:t>=5,56V, ajustado, queda:</a:t>
                </a:r>
              </a:p>
              <a:p>
                <a:pPr lvl="0"/>
                <a:r>
                  <a:rPr lang="es-AR" dirty="0" err="1"/>
                  <a:t>Vm</a:t>
                </a:r>
                <a:r>
                  <a:rPr lang="es-AR" dirty="0"/>
                  <a:t>=5,6V</a:t>
                </a:r>
              </a:p>
              <a:p>
                <a:pPr lvl="0"/>
                <a:endParaRPr lang="es-AR" dirty="0"/>
              </a:p>
              <a:p>
                <a:pPr lvl="0"/>
                <a:endParaRPr lang="es-AR" dirty="0"/>
              </a:p>
              <a:p>
                <a:endParaRPr lang="es-AR" dirty="0"/>
              </a:p>
              <a:p>
                <a:endParaRPr lang="es-AR" dirty="0"/>
              </a:p>
              <a:p>
                <a:endParaRPr lang="es-AR" dirty="0"/>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404664"/>
                <a:ext cx="8229600" cy="5721499"/>
              </a:xfrm>
              <a:blipFill>
                <a:blip r:embed="rId2"/>
                <a:stretch>
                  <a:fillRect l="-1481" t="-2769" r="-1481"/>
                </a:stretch>
              </a:blipFill>
            </p:spPr>
            <p:txBody>
              <a:bodyPr/>
              <a:lstStyle/>
              <a:p>
                <a:r>
                  <a:rPr lang="es-AR">
                    <a:noFill/>
                  </a:rPr>
                  <a:t> </a:t>
                </a:r>
              </a:p>
            </p:txBody>
          </p:sp>
        </mc:Fallback>
      </mc:AlternateContent>
    </p:spTree>
    <p:extLst>
      <p:ext uri="{BB962C8B-B14F-4D97-AF65-F5344CB8AC3E}">
        <p14:creationId xmlns:p14="http://schemas.microsoft.com/office/powerpoint/2010/main" val="6736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lstStyle/>
          <a:p>
            <a:r>
              <a:rPr lang="es-AR" dirty="0"/>
              <a:t>Finalmente expresamos la tensión medida:</a:t>
            </a:r>
          </a:p>
          <a:p>
            <a:r>
              <a:rPr lang="es-AR" dirty="0" err="1"/>
              <a:t>Vm</a:t>
            </a:r>
            <a:r>
              <a:rPr lang="es-AR" dirty="0"/>
              <a:t>=5,6V±0,3V</a:t>
            </a:r>
          </a:p>
          <a:p>
            <a:r>
              <a:rPr lang="es-AR" dirty="0"/>
              <a:t>El intervalo de la medición será:</a:t>
            </a:r>
          </a:p>
          <a:p>
            <a:endParaRPr lang="es-AR" dirty="0"/>
          </a:p>
          <a:p>
            <a:endParaRPr lang="es-A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533650"/>
            <a:ext cx="5133146" cy="233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13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865515"/>
          </a:xfrm>
        </p:spPr>
        <p:txBody>
          <a:bodyPr>
            <a:normAutofit/>
          </a:bodyPr>
          <a:lstStyle/>
          <a:p>
            <a:r>
              <a:rPr lang="es-AR" dirty="0"/>
              <a:t>Incertidumbres en un instrumento digital</a:t>
            </a:r>
          </a:p>
          <a:p>
            <a:pPr lvl="0"/>
            <a:r>
              <a:rPr lang="es-ES" dirty="0"/>
              <a:t>No hay incertidumbre debida a la apreciación.</a:t>
            </a:r>
          </a:p>
          <a:p>
            <a:pPr lvl="0"/>
            <a:r>
              <a:rPr lang="es-ES" dirty="0"/>
              <a:t>La incertidumbre instrumental se expresa como un porcentaje de la lectura y un número de cifras fijas. Por ejemplo: 0,5% lectura+2díg.</a:t>
            </a:r>
          </a:p>
          <a:p>
            <a:pPr lvl="0"/>
            <a:r>
              <a:rPr lang="es-ES" dirty="0"/>
              <a:t>Ejemplo</a:t>
            </a:r>
          </a:p>
          <a:p>
            <a:r>
              <a:rPr lang="es-ES" dirty="0"/>
              <a:t>Admitamos tener un voltímetro digital de 3 ½ dígitos, con el que se mide una tensión de 5,56V, en el alcance de 20V. El fabricante especifica una incertidumbre 0,5% rdg+2dg</a:t>
            </a:r>
          </a:p>
          <a:p>
            <a:endParaRPr lang="es-ES" dirty="0"/>
          </a:p>
          <a:p>
            <a:pPr lvl="0"/>
            <a:endParaRPr lang="es-ES" dirty="0"/>
          </a:p>
          <a:p>
            <a:endParaRPr lang="es-AR" dirty="0"/>
          </a:p>
        </p:txBody>
      </p:sp>
    </p:spTree>
    <p:extLst>
      <p:ext uri="{BB962C8B-B14F-4D97-AF65-F5344CB8AC3E}">
        <p14:creationId xmlns:p14="http://schemas.microsoft.com/office/powerpoint/2010/main" val="126545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AR" dirty="0"/>
              <a:t>Incertidumbre Digital</a:t>
            </a:r>
          </a:p>
        </p:txBody>
      </p:sp>
      <p:sp>
        <p:nvSpPr>
          <p:cNvPr id="3" name="2 Marcador de contenido"/>
          <p:cNvSpPr>
            <a:spLocks noGrp="1"/>
          </p:cNvSpPr>
          <p:nvPr>
            <p:ph idx="1"/>
          </p:nvPr>
        </p:nvSpPr>
        <p:spPr>
          <a:xfrm>
            <a:off x="457200" y="1196752"/>
            <a:ext cx="8229600" cy="4929411"/>
          </a:xfrm>
        </p:spPr>
        <p:txBody>
          <a:bodyPr>
            <a:normAutofit fontScale="85000" lnSpcReduction="10000"/>
          </a:bodyPr>
          <a:lstStyle/>
          <a:p>
            <a:r>
              <a:rPr lang="es-AR" dirty="0"/>
              <a:t>¿Qué significa que el instrumento es de 3 ½ dígitos?</a:t>
            </a:r>
          </a:p>
          <a:p>
            <a:r>
              <a:rPr lang="es-AR" dirty="0"/>
              <a:t>3, porque tiene 3 dígitos completos, es decir, van de 0 á 9.</a:t>
            </a:r>
          </a:p>
          <a:p>
            <a:r>
              <a:rPr lang="es-AR" dirty="0"/>
              <a:t>½, porque el dígito más significativo, tiene dos valores posibles y va de 0 á 1.</a:t>
            </a:r>
          </a:p>
          <a:p>
            <a:r>
              <a:rPr lang="es-AR" dirty="0"/>
              <a:t>¿Cuál es la cuenta máxima que puede hacer?</a:t>
            </a:r>
          </a:p>
          <a:p>
            <a:r>
              <a:rPr lang="es-AR" dirty="0"/>
              <a:t>1999, es decir es un instrumento de 2000 cuentas.</a:t>
            </a:r>
          </a:p>
          <a:p>
            <a:r>
              <a:rPr lang="es-AR" dirty="0"/>
              <a:t>¿Cuánto representa el último dígito en el alcance de 20V?</a:t>
            </a:r>
          </a:p>
          <a:p>
            <a:r>
              <a:rPr lang="es-AR" dirty="0"/>
              <a:t>Se podría medir 19,99V, por lo que el último dígito representa (tiene un peso) de 10mV.</a:t>
            </a:r>
          </a:p>
          <a:p>
            <a:endParaRPr lang="es-AR" dirty="0"/>
          </a:p>
        </p:txBody>
      </p:sp>
    </p:spTree>
    <p:extLst>
      <p:ext uri="{BB962C8B-B14F-4D97-AF65-F5344CB8AC3E}">
        <p14:creationId xmlns:p14="http://schemas.microsoft.com/office/powerpoint/2010/main" val="345539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6034682"/>
          </a:xfrm>
        </p:spPr>
        <p:txBody>
          <a:bodyPr>
            <a:normAutofit fontScale="77500" lnSpcReduction="20000"/>
          </a:bodyPr>
          <a:lstStyle/>
          <a:p>
            <a:r>
              <a:rPr lang="es-AR" dirty="0"/>
              <a:t>Alcance de un instrumento: Máximo valor que puede medir.</a:t>
            </a:r>
          </a:p>
          <a:p>
            <a:r>
              <a:rPr lang="es-AR" dirty="0"/>
              <a:t>Resolución de un instrumento: Menor valor que puede indicar. Por ejemplo en un instrumento digital de 3 ½ dígitos, en el alcance de 20V, tiene una resolución de 10mV.</a:t>
            </a:r>
          </a:p>
          <a:p>
            <a:r>
              <a:rPr lang="es-AR" dirty="0"/>
              <a:t>Sensibilidad de un instrumento: Es la relación entre el valor indicado y el mensurando. Por ejemplo cuántas divisiones se mueve el punto del osciloscopio cuando se aplica 1V</a:t>
            </a:r>
          </a:p>
          <a:p>
            <a:endParaRPr lang="es-AR" dirty="0"/>
          </a:p>
          <a:p>
            <a:r>
              <a:rPr lang="es-AR" dirty="0"/>
              <a:t>Error: Obtenemos el valor del mensurando a través de una medición, realizada con instrumentos y con un observador, por lo que todos estos factores interactúan, de manera que el valor obtenido no será el que tendríamos sin estas interacciones. Definimos el error, como la diferencia entre el valor medido y el valor “verdadero”</a:t>
            </a:r>
          </a:p>
          <a:p>
            <a:endParaRPr lang="es-AR" dirty="0"/>
          </a:p>
          <a:p>
            <a:endParaRPr lang="es-AR" dirty="0"/>
          </a:p>
        </p:txBody>
      </p:sp>
    </p:spTree>
    <p:extLst>
      <p:ext uri="{BB962C8B-B14F-4D97-AF65-F5344CB8AC3E}">
        <p14:creationId xmlns:p14="http://schemas.microsoft.com/office/powerpoint/2010/main" val="75757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260648"/>
                <a:ext cx="8229600" cy="5865515"/>
              </a:xfrm>
            </p:spPr>
            <p:txBody>
              <a:bodyPr/>
              <a:lstStyle/>
              <a:p>
                <a:r>
                  <a:rPr lang="es-AR" dirty="0"/>
                  <a:t>Aplicamos estos conceptos:</a:t>
                </a:r>
              </a:p>
              <a:p>
                <a14:m>
                  <m:oMath xmlns:m="http://schemas.openxmlformats.org/officeDocument/2006/math">
                    <m:r>
                      <m:rPr>
                        <m:sty m:val="p"/>
                      </m:rPr>
                      <a:rPr lang="el-GR" smtClean="0">
                        <a:latin typeface="Cambria Math"/>
                      </a:rPr>
                      <m:t>Δ</m:t>
                    </m:r>
                    <m:sSub>
                      <m:sSubPr>
                        <m:ctrlPr>
                          <a:rPr lang="el-GR" i="1" smtClean="0">
                            <a:latin typeface="Cambria Math" panose="02040503050406030204" pitchFamily="18" charset="0"/>
                          </a:rPr>
                        </m:ctrlPr>
                      </m:sSubPr>
                      <m:e>
                        <m:r>
                          <a:rPr lang="es-AR" smtClean="0">
                            <a:latin typeface="Cambria Math"/>
                          </a:rPr>
                          <m:t>𝑉</m:t>
                        </m:r>
                      </m:e>
                      <m:sub>
                        <m:r>
                          <a:rPr lang="es-AR" smtClean="0">
                            <a:latin typeface="Cambria Math"/>
                          </a:rPr>
                          <m:t>𝑚</m:t>
                        </m:r>
                      </m:sub>
                    </m:sSub>
                    <m:r>
                      <a:rPr lang="es-AR" smtClean="0">
                        <a:latin typeface="Cambria Math"/>
                      </a:rPr>
                      <m:t>=±(0,5%⤫</m:t>
                    </m:r>
                    <m:f>
                      <m:fPr>
                        <m:ctrlPr>
                          <a:rPr lang="es-AR" i="1" smtClean="0">
                            <a:latin typeface="Cambria Math" panose="02040503050406030204" pitchFamily="18" charset="0"/>
                          </a:rPr>
                        </m:ctrlPr>
                      </m:fPr>
                      <m:num>
                        <m:r>
                          <a:rPr lang="es-AR" smtClean="0">
                            <a:latin typeface="Cambria Math"/>
                          </a:rPr>
                          <m:t>5,56</m:t>
                        </m:r>
                        <m:r>
                          <a:rPr lang="es-AR" smtClean="0">
                            <a:latin typeface="Cambria Math"/>
                          </a:rPr>
                          <m:t>𝑉</m:t>
                        </m:r>
                      </m:num>
                      <m:den>
                        <m:r>
                          <a:rPr lang="es-AR" smtClean="0">
                            <a:latin typeface="Cambria Math"/>
                          </a:rPr>
                          <m:t>100</m:t>
                        </m:r>
                      </m:den>
                    </m:f>
                    <m:r>
                      <a:rPr lang="es-AR" smtClean="0">
                        <a:latin typeface="Cambria Math"/>
                      </a:rPr>
                      <m:t>+2⤫0,01</m:t>
                    </m:r>
                    <m:r>
                      <a:rPr lang="es-AR" smtClean="0">
                        <a:latin typeface="Cambria Math"/>
                      </a:rPr>
                      <m:t>𝑉</m:t>
                    </m:r>
                    <m:r>
                      <a:rPr lang="es-AR" smtClean="0">
                        <a:latin typeface="Cambria Math"/>
                      </a:rPr>
                      <m:t>=0,0478</m:t>
                    </m:r>
                    <m:r>
                      <a:rPr lang="es-AR" smtClean="0">
                        <a:latin typeface="Cambria Math"/>
                      </a:rPr>
                      <m:t>𝑉</m:t>
                    </m:r>
                  </m:oMath>
                </a14:m>
                <a:r>
                  <a:rPr lang="es-AR" dirty="0"/>
                  <a:t>)</a:t>
                </a:r>
              </a:p>
              <a:p>
                <a:r>
                  <a:rPr lang="es-AR" dirty="0"/>
                  <a:t>Como aquí tenemos más resolución, por el tipo de instrumento</a:t>
                </a:r>
                <a14:m>
                  <m:oMath xmlns:m="http://schemas.openxmlformats.org/officeDocument/2006/math">
                    <m:r>
                      <a:rPr lang="es-AR" smtClean="0">
                        <a:latin typeface="Cambria Math"/>
                      </a:rPr>
                      <m:t>:</m:t>
                    </m:r>
                  </m:oMath>
                </a14:m>
                <a:endParaRPr lang="es-AR" dirty="0"/>
              </a:p>
              <a:p>
                <a14:m>
                  <m:oMath xmlns:m="http://schemas.openxmlformats.org/officeDocument/2006/math">
                    <m:sSub>
                      <m:sSubPr>
                        <m:ctrlPr>
                          <a:rPr lang="es-AR" i="1" smtClean="0">
                            <a:latin typeface="Cambria Math" panose="02040503050406030204" pitchFamily="18" charset="0"/>
                          </a:rPr>
                        </m:ctrlPr>
                      </m:sSubPr>
                      <m:e>
                        <m:r>
                          <a:rPr lang="es-AR" smtClean="0">
                            <a:latin typeface="Cambria Math"/>
                          </a:rPr>
                          <m:t>𝑽</m:t>
                        </m:r>
                      </m:e>
                      <m:sub>
                        <m:r>
                          <a:rPr lang="es-AR" smtClean="0">
                            <a:latin typeface="Cambria Math"/>
                          </a:rPr>
                          <m:t>𝒎</m:t>
                        </m:r>
                      </m:sub>
                    </m:sSub>
                    <m:r>
                      <a:rPr lang="es-AR" smtClean="0">
                        <a:latin typeface="Cambria Math"/>
                      </a:rPr>
                      <m:t>=</m:t>
                    </m:r>
                    <m:r>
                      <a:rPr lang="es-AR" smtClean="0">
                        <a:latin typeface="Cambria Math"/>
                      </a:rPr>
                      <m:t>𝟓</m:t>
                    </m:r>
                    <m:r>
                      <a:rPr lang="es-AR" smtClean="0">
                        <a:latin typeface="Cambria Math"/>
                      </a:rPr>
                      <m:t>,</m:t>
                    </m:r>
                    <m:r>
                      <a:rPr lang="es-AR" smtClean="0">
                        <a:latin typeface="Cambria Math"/>
                      </a:rPr>
                      <m:t>𝟓𝟔</m:t>
                    </m:r>
                    <m:r>
                      <a:rPr lang="es-AR" smtClean="0">
                        <a:latin typeface="Cambria Math"/>
                      </a:rPr>
                      <m:t>𝑽</m:t>
                    </m:r>
                    <m:r>
                      <a:rPr lang="es-AR" smtClean="0">
                        <a:latin typeface="Cambria Math"/>
                      </a:rPr>
                      <m:t>±</m:t>
                    </m:r>
                    <m:r>
                      <a:rPr lang="es-AR" smtClean="0">
                        <a:latin typeface="Cambria Math"/>
                      </a:rPr>
                      <m:t>𝟎</m:t>
                    </m:r>
                    <m:r>
                      <a:rPr lang="es-AR" smtClean="0">
                        <a:latin typeface="Cambria Math"/>
                      </a:rPr>
                      <m:t>,</m:t>
                    </m:r>
                    <m:r>
                      <a:rPr lang="es-AR" smtClean="0">
                        <a:latin typeface="Cambria Math"/>
                      </a:rPr>
                      <m:t>𝟎𝟓</m:t>
                    </m:r>
                    <m:r>
                      <a:rPr lang="es-AR" smtClean="0">
                        <a:latin typeface="Cambria Math"/>
                      </a:rPr>
                      <m:t>𝑽</m:t>
                    </m:r>
                  </m:oMath>
                </a14:m>
                <a:endParaRPr lang="es-AR" dirty="0"/>
              </a:p>
              <a:p>
                <a:r>
                  <a:rPr lang="es-AR" dirty="0"/>
                  <a:t>El rango de incertidumbre de la medición es:</a:t>
                </a:r>
              </a:p>
              <a:p>
                <a:endParaRPr lang="es-AR" dirty="0"/>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260648"/>
                <a:ext cx="8229600" cy="5865515"/>
              </a:xfrm>
              <a:blipFill>
                <a:blip r:embed="rId2"/>
                <a:stretch>
                  <a:fillRect l="-1704" t="-1351"/>
                </a:stretch>
              </a:blipFill>
            </p:spPr>
            <p:txBody>
              <a:bodyPr/>
              <a:lstStyle/>
              <a:p>
                <a:r>
                  <a:rPr lang="es-AR">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596" y="4365104"/>
            <a:ext cx="4426807"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59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Propagación de incertidumbres</a:t>
            </a:r>
            <a:endParaRPr lang="es-AR" dirty="0"/>
          </a:p>
        </p:txBody>
      </p:sp>
      <p:sp>
        <p:nvSpPr>
          <p:cNvPr id="3" name="2 Marcador de contenido"/>
          <p:cNvSpPr>
            <a:spLocks noGrp="1"/>
          </p:cNvSpPr>
          <p:nvPr>
            <p:ph idx="1"/>
          </p:nvPr>
        </p:nvSpPr>
        <p:spPr/>
        <p:txBody>
          <a:bodyPr/>
          <a:lstStyle/>
          <a:p>
            <a:r>
              <a:rPr lang="es-AR"/>
              <a:t>Al realizar una medición indirecta, cada una de las mediciones directas, introducen una incertidumbre. Veremos cómo se relacionan esas incertidumbres para dar la incertidumbre total de la medición indirecta.</a:t>
            </a:r>
          </a:p>
          <a:p>
            <a:r>
              <a:rPr lang="es-AR"/>
              <a:t>Hay varias formas de obtener la incertidumbre final, mediante la propagación.</a:t>
            </a:r>
            <a:endParaRPr lang="es-AR" dirty="0"/>
          </a:p>
        </p:txBody>
      </p:sp>
    </p:spTree>
    <p:extLst>
      <p:ext uri="{BB962C8B-B14F-4D97-AF65-F5344CB8AC3E}">
        <p14:creationId xmlns:p14="http://schemas.microsoft.com/office/powerpoint/2010/main" val="2202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404664"/>
                <a:ext cx="8229600" cy="5721499"/>
              </a:xfrm>
            </p:spPr>
            <p:txBody>
              <a:bodyPr>
                <a:normAutofit fontScale="92500"/>
              </a:bodyPr>
              <a:lstStyle/>
              <a:p>
                <a:r>
                  <a:rPr lang="es-AR" dirty="0"/>
                  <a:t>Método estrictamente analítico</a:t>
                </a:r>
              </a:p>
              <a:p>
                <a:r>
                  <a:rPr lang="es-AR" dirty="0"/>
                  <a:t>Aplicamos el teorema de </a:t>
                </a:r>
                <a:r>
                  <a:rPr lang="es-AR" dirty="0" err="1"/>
                  <a:t>Lagrange</a:t>
                </a:r>
                <a:r>
                  <a:rPr lang="es-AR" dirty="0"/>
                  <a:t> o de los incrementos finitos.</a:t>
                </a:r>
              </a:p>
              <a:p>
                <a:r>
                  <a:rPr lang="es-AR" dirty="0"/>
                  <a:t>Supongamos una función que relaciona dos mediciones directas para obtener el resultado de la medición indirecta: </a:t>
                </a:r>
              </a:p>
              <a:p>
                <a:r>
                  <a:rPr lang="es-AR" dirty="0"/>
                  <a:t>z</a:t>
                </a:r>
                <a14:m>
                  <m:oMath xmlns:m="http://schemas.openxmlformats.org/officeDocument/2006/math">
                    <m:r>
                      <a:rPr lang="es-AR" smtClean="0">
                        <a:latin typeface="Cambria Math"/>
                      </a:rPr>
                      <m:t>=</m:t>
                    </m:r>
                    <m:r>
                      <a:rPr lang="es-AR" smtClean="0">
                        <a:latin typeface="Cambria Math"/>
                      </a:rPr>
                      <m:t>𝑓</m:t>
                    </m:r>
                    <m:d>
                      <m:dPr>
                        <m:ctrlPr>
                          <a:rPr lang="es-AR" i="1" smtClean="0">
                            <a:latin typeface="Cambria Math" panose="02040503050406030204" pitchFamily="18" charset="0"/>
                          </a:rPr>
                        </m:ctrlPr>
                      </m:dPr>
                      <m:e>
                        <m:r>
                          <a:rPr lang="es-AR" smtClean="0">
                            <a:latin typeface="Cambria Math"/>
                          </a:rPr>
                          <m:t>𝑥</m:t>
                        </m:r>
                        <m:r>
                          <a:rPr lang="es-AR" smtClean="0">
                            <a:latin typeface="Cambria Math"/>
                          </a:rPr>
                          <m:t>,</m:t>
                        </m:r>
                        <m:r>
                          <a:rPr lang="es-AR" smtClean="0">
                            <a:latin typeface="Cambria Math"/>
                          </a:rPr>
                          <m:t>𝑦</m:t>
                        </m:r>
                      </m:e>
                    </m:d>
                  </m:oMath>
                </a14:m>
                <a:endParaRPr lang="es-AR" dirty="0"/>
              </a:p>
              <a:p>
                <a:r>
                  <a:rPr lang="es-AR" dirty="0"/>
                  <a:t>Aplicando el teorema:</a:t>
                </a:r>
              </a:p>
              <a:p>
                <a14:m>
                  <m:oMath xmlns:m="http://schemas.openxmlformats.org/officeDocument/2006/math">
                    <m:r>
                      <m:rPr>
                        <m:sty m:val="p"/>
                      </m:rPr>
                      <a:rPr lang="el-GR" smtClean="0">
                        <a:latin typeface="Cambria Math"/>
                      </a:rPr>
                      <m:t>Δ</m:t>
                    </m:r>
                    <m:r>
                      <a:rPr lang="es-AR" smtClean="0">
                        <a:latin typeface="Cambria Math"/>
                      </a:rPr>
                      <m:t>𝑧</m:t>
                    </m:r>
                    <m:r>
                      <a:rPr lang="es-AR" smtClean="0">
                        <a:latin typeface="Cambria Math"/>
                      </a:rPr>
                      <m:t>=</m:t>
                    </m:r>
                    <m:f>
                      <m:fPr>
                        <m:ctrlPr>
                          <a:rPr lang="es-AR" i="1" smtClean="0">
                            <a:latin typeface="Cambria Math" panose="02040503050406030204" pitchFamily="18" charset="0"/>
                          </a:rPr>
                        </m:ctrlPr>
                      </m:fPr>
                      <m:num>
                        <m:r>
                          <a:rPr lang="es-AR" smtClean="0">
                            <a:latin typeface="Cambria Math"/>
                          </a:rPr>
                          <m:t>𝑑𝑓</m:t>
                        </m:r>
                        <m:r>
                          <a:rPr lang="es-AR" smtClean="0">
                            <a:latin typeface="Cambria Math"/>
                          </a:rPr>
                          <m:t>(</m:t>
                        </m:r>
                        <m:r>
                          <a:rPr lang="es-AR" smtClean="0">
                            <a:latin typeface="Cambria Math"/>
                          </a:rPr>
                          <m:t>𝑥</m:t>
                        </m:r>
                        <m:r>
                          <a:rPr lang="es-AR" smtClean="0">
                            <a:latin typeface="Cambria Math"/>
                          </a:rPr>
                          <m:t>,</m:t>
                        </m:r>
                        <m:r>
                          <a:rPr lang="es-AR" smtClean="0">
                            <a:latin typeface="Cambria Math"/>
                          </a:rPr>
                          <m:t>𝑦</m:t>
                        </m:r>
                        <m:r>
                          <a:rPr lang="es-AR" smtClean="0">
                            <a:latin typeface="Cambria Math"/>
                          </a:rPr>
                          <m:t>)</m:t>
                        </m:r>
                      </m:num>
                      <m:den>
                        <m:r>
                          <a:rPr lang="es-AR" smtClean="0">
                            <a:latin typeface="Cambria Math"/>
                          </a:rPr>
                          <m:t>𝑑𝑥</m:t>
                        </m:r>
                      </m:den>
                    </m:f>
                    <m:r>
                      <m:rPr>
                        <m:sty m:val="p"/>
                      </m:rPr>
                      <a:rPr lang="el-GR">
                        <a:latin typeface="Cambria Math"/>
                      </a:rPr>
                      <m:t>Δ</m:t>
                    </m:r>
                    <m:r>
                      <m:rPr>
                        <m:sty m:val="p"/>
                      </m:rPr>
                      <a:rPr lang="es-AR" smtClean="0">
                        <a:latin typeface="Cambria Math"/>
                      </a:rPr>
                      <m:t>x</m:t>
                    </m:r>
                    <m:r>
                      <a:rPr lang="es-AR" smtClean="0">
                        <a:latin typeface="Cambria Math"/>
                      </a:rPr>
                      <m:t>+</m:t>
                    </m:r>
                    <m:f>
                      <m:fPr>
                        <m:ctrlPr>
                          <a:rPr lang="es-AR" i="1" smtClean="0">
                            <a:latin typeface="Cambria Math" panose="02040503050406030204" pitchFamily="18" charset="0"/>
                          </a:rPr>
                        </m:ctrlPr>
                      </m:fPr>
                      <m:num>
                        <m:r>
                          <a:rPr lang="es-AR" smtClean="0">
                            <a:latin typeface="Cambria Math"/>
                          </a:rPr>
                          <m:t>𝑑𝑓</m:t>
                        </m:r>
                        <m:r>
                          <a:rPr lang="es-AR" smtClean="0">
                            <a:latin typeface="Cambria Math"/>
                          </a:rPr>
                          <m:t>(</m:t>
                        </m:r>
                        <m:r>
                          <a:rPr lang="es-AR" smtClean="0">
                            <a:latin typeface="Cambria Math"/>
                          </a:rPr>
                          <m:t>𝑥</m:t>
                        </m:r>
                        <m:r>
                          <a:rPr lang="es-AR" smtClean="0">
                            <a:latin typeface="Cambria Math"/>
                          </a:rPr>
                          <m:t>,</m:t>
                        </m:r>
                        <m:r>
                          <a:rPr lang="es-AR" smtClean="0">
                            <a:latin typeface="Cambria Math"/>
                          </a:rPr>
                          <m:t>𝑦</m:t>
                        </m:r>
                        <m:r>
                          <a:rPr lang="es-AR" smtClean="0">
                            <a:latin typeface="Cambria Math"/>
                          </a:rPr>
                          <m:t>)</m:t>
                        </m:r>
                      </m:num>
                      <m:den>
                        <m:r>
                          <a:rPr lang="es-AR" smtClean="0">
                            <a:latin typeface="Cambria Math"/>
                          </a:rPr>
                          <m:t>𝑑𝑦</m:t>
                        </m:r>
                      </m:den>
                    </m:f>
                    <m:r>
                      <m:rPr>
                        <m:sty m:val="p"/>
                      </m:rPr>
                      <a:rPr lang="el-GR" smtClean="0">
                        <a:latin typeface="Cambria Math"/>
                      </a:rPr>
                      <m:t>Δ</m:t>
                    </m:r>
                    <m:r>
                      <a:rPr lang="es-AR" smtClean="0">
                        <a:latin typeface="Cambria Math"/>
                      </a:rPr>
                      <m:t>𝑦</m:t>
                    </m:r>
                  </m:oMath>
                </a14:m>
                <a:endParaRPr lang="es-AR" dirty="0"/>
              </a:p>
              <a:p>
                <a:r>
                  <a:rPr lang="es-AR" dirty="0"/>
                  <a:t>Hay que usar el cálculo para resolver el problema.</a:t>
                </a:r>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404664"/>
                <a:ext cx="8229600" cy="5721499"/>
              </a:xfrm>
              <a:blipFill>
                <a:blip r:embed="rId2"/>
                <a:stretch>
                  <a:fillRect l="-1481" t="-1278" r="-1407"/>
                </a:stretch>
              </a:blipFill>
            </p:spPr>
            <p:txBody>
              <a:bodyPr/>
              <a:lstStyle/>
              <a:p>
                <a:r>
                  <a:rPr lang="es-AR">
                    <a:noFill/>
                  </a:rPr>
                  <a:t> </a:t>
                </a:r>
              </a:p>
            </p:txBody>
          </p:sp>
        </mc:Fallback>
      </mc:AlternateContent>
    </p:spTree>
    <p:extLst>
      <p:ext uri="{BB962C8B-B14F-4D97-AF65-F5344CB8AC3E}">
        <p14:creationId xmlns:p14="http://schemas.microsoft.com/office/powerpoint/2010/main" val="289801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476672"/>
                <a:ext cx="8229600" cy="5649491"/>
              </a:xfrm>
            </p:spPr>
            <p:txBody>
              <a:bodyPr>
                <a:normAutofit fontScale="85000" lnSpcReduction="20000"/>
              </a:bodyPr>
              <a:lstStyle/>
              <a:p>
                <a:r>
                  <a:rPr lang="es-AR" dirty="0"/>
                  <a:t>Método numérico</a:t>
                </a:r>
              </a:p>
              <a:p>
                <a:r>
                  <a:rPr lang="es-AR" dirty="0"/>
                  <a:t>Obtenemos el máximo de la función:</a:t>
                </a:r>
              </a:p>
              <a:p>
                <a14:m>
                  <m:oMath xmlns:m="http://schemas.openxmlformats.org/officeDocument/2006/math">
                    <m:sSub>
                      <m:sSubPr>
                        <m:ctrlPr>
                          <a:rPr lang="es-AR" i="1" smtClean="0">
                            <a:latin typeface="Cambria Math" panose="02040503050406030204" pitchFamily="18" charset="0"/>
                          </a:rPr>
                        </m:ctrlPr>
                      </m:sSubPr>
                      <m:e>
                        <m:r>
                          <a:rPr lang="es-AR" smtClean="0">
                            <a:latin typeface="Cambria Math"/>
                          </a:rPr>
                          <m:t>𝑧</m:t>
                        </m:r>
                      </m:e>
                      <m:sub>
                        <m:r>
                          <a:rPr lang="es-AR" smtClean="0">
                            <a:latin typeface="Cambria Math"/>
                          </a:rPr>
                          <m:t>𝑚</m:t>
                        </m:r>
                        <m:r>
                          <a:rPr lang="es-AR" smtClean="0">
                            <a:latin typeface="Cambria Math"/>
                          </a:rPr>
                          <m:t>á</m:t>
                        </m:r>
                        <m:r>
                          <a:rPr lang="es-AR" smtClean="0">
                            <a:latin typeface="Cambria Math"/>
                          </a:rPr>
                          <m:t>𝑥</m:t>
                        </m:r>
                      </m:sub>
                    </m:sSub>
                    <m:r>
                      <a:rPr lang="es-AR" smtClean="0">
                        <a:latin typeface="Cambria Math"/>
                      </a:rPr>
                      <m:t>=</m:t>
                    </m:r>
                    <m:r>
                      <a:rPr lang="es-AR" smtClean="0">
                        <a:latin typeface="Cambria Math"/>
                      </a:rPr>
                      <m:t>𝑧</m:t>
                    </m:r>
                    <m:r>
                      <a:rPr lang="es-AR" smtClean="0">
                        <a:latin typeface="Cambria Math"/>
                      </a:rPr>
                      <m:t>+</m:t>
                    </m:r>
                    <m:r>
                      <m:rPr>
                        <m:sty m:val="p"/>
                      </m:rPr>
                      <a:rPr lang="el-GR" smtClean="0">
                        <a:latin typeface="Cambria Math"/>
                      </a:rPr>
                      <m:t>Δ</m:t>
                    </m:r>
                    <m:r>
                      <a:rPr lang="es-AR" smtClean="0">
                        <a:latin typeface="Cambria Math"/>
                      </a:rPr>
                      <m:t>𝑧</m:t>
                    </m:r>
                  </m:oMath>
                </a14:m>
                <a:endParaRPr lang="es-AR" dirty="0"/>
              </a:p>
              <a:p>
                <a:r>
                  <a:rPr lang="es-AR" dirty="0"/>
                  <a:t>Obtenemos el mínimo de la función:</a:t>
                </a:r>
              </a:p>
              <a:p>
                <a:pPr lvl="0"/>
                <a14:m>
                  <m:oMath xmlns:m="http://schemas.openxmlformats.org/officeDocument/2006/math">
                    <m:sSub>
                      <m:sSubPr>
                        <m:ctrlPr>
                          <a:rPr lang="es-AR" i="1">
                            <a:latin typeface="Cambria Math" panose="02040503050406030204" pitchFamily="18" charset="0"/>
                          </a:rPr>
                        </m:ctrlPr>
                      </m:sSubPr>
                      <m:e>
                        <m:r>
                          <a:rPr lang="es-AR">
                            <a:latin typeface="Cambria Math"/>
                          </a:rPr>
                          <m:t>𝑧</m:t>
                        </m:r>
                      </m:e>
                      <m:sub>
                        <m:r>
                          <a:rPr lang="es-AR">
                            <a:latin typeface="Cambria Math"/>
                          </a:rPr>
                          <m:t>𝑚</m:t>
                        </m:r>
                        <m:r>
                          <a:rPr lang="es-AR" smtClean="0">
                            <a:latin typeface="Cambria Math"/>
                          </a:rPr>
                          <m:t>í</m:t>
                        </m:r>
                        <m:r>
                          <a:rPr lang="es-AR" smtClean="0">
                            <a:latin typeface="Cambria Math"/>
                          </a:rPr>
                          <m:t>𝑛</m:t>
                        </m:r>
                      </m:sub>
                    </m:sSub>
                    <m:r>
                      <a:rPr lang="es-AR">
                        <a:latin typeface="Cambria Math"/>
                      </a:rPr>
                      <m:t>=</m:t>
                    </m:r>
                    <m:r>
                      <a:rPr lang="es-AR">
                        <a:latin typeface="Cambria Math"/>
                      </a:rPr>
                      <m:t>𝑧</m:t>
                    </m:r>
                    <m:r>
                      <a:rPr lang="es-AR" smtClean="0">
                        <a:latin typeface="Cambria Math"/>
                      </a:rPr>
                      <m:t>−</m:t>
                    </m:r>
                    <m:r>
                      <m:rPr>
                        <m:sty m:val="p"/>
                      </m:rPr>
                      <a:rPr lang="el-GR">
                        <a:latin typeface="Cambria Math"/>
                      </a:rPr>
                      <m:t>Δ</m:t>
                    </m:r>
                    <m:r>
                      <a:rPr lang="es-AR">
                        <a:latin typeface="Cambria Math"/>
                      </a:rPr>
                      <m:t>𝑧</m:t>
                    </m:r>
                  </m:oMath>
                </a14:m>
                <a:endParaRPr lang="es-AR" dirty="0"/>
              </a:p>
              <a:p>
                <a:pPr lvl="0"/>
                <a:r>
                  <a:rPr lang="es-AR" dirty="0"/>
                  <a:t>Restando miembro a miembro:</a:t>
                </a:r>
              </a:p>
              <a:p>
                <a:pPr lvl="0"/>
                <a14:m>
                  <m:oMath xmlns:m="http://schemas.openxmlformats.org/officeDocument/2006/math">
                    <m:sSub>
                      <m:sSubPr>
                        <m:ctrlPr>
                          <a:rPr lang="es-AR" i="1">
                            <a:latin typeface="Cambria Math" panose="02040503050406030204" pitchFamily="18" charset="0"/>
                          </a:rPr>
                        </m:ctrlPr>
                      </m:sSubPr>
                      <m:e>
                        <m:r>
                          <a:rPr lang="es-AR">
                            <a:latin typeface="Cambria Math"/>
                          </a:rPr>
                          <m:t>𝑧</m:t>
                        </m:r>
                      </m:e>
                      <m:sub>
                        <m:r>
                          <a:rPr lang="es-AR">
                            <a:latin typeface="Cambria Math"/>
                          </a:rPr>
                          <m:t>𝑚</m:t>
                        </m:r>
                        <m:r>
                          <a:rPr lang="es-AR">
                            <a:latin typeface="Cambria Math"/>
                          </a:rPr>
                          <m:t>á</m:t>
                        </m:r>
                        <m:r>
                          <a:rPr lang="es-AR">
                            <a:latin typeface="Cambria Math"/>
                          </a:rPr>
                          <m:t>𝑥</m:t>
                        </m:r>
                      </m:sub>
                    </m:sSub>
                    <m:r>
                      <a:rPr lang="es-AR" smtClean="0">
                        <a:latin typeface="Cambria Math"/>
                      </a:rPr>
                      <m:t>−</m:t>
                    </m:r>
                    <m:sSub>
                      <m:sSubPr>
                        <m:ctrlPr>
                          <a:rPr lang="es-AR" i="1" dirty="0" smtClean="0">
                            <a:latin typeface="Cambria Math" panose="02040503050406030204" pitchFamily="18" charset="0"/>
                          </a:rPr>
                        </m:ctrlPr>
                      </m:sSubPr>
                      <m:e>
                        <m:r>
                          <a:rPr lang="es-AR" dirty="0" smtClean="0">
                            <a:latin typeface="Cambria Math"/>
                          </a:rPr>
                          <m:t>𝑧</m:t>
                        </m:r>
                      </m:e>
                      <m:sub>
                        <m:r>
                          <a:rPr lang="es-AR" dirty="0" smtClean="0">
                            <a:latin typeface="Cambria Math"/>
                          </a:rPr>
                          <m:t>𝑚</m:t>
                        </m:r>
                        <m:r>
                          <a:rPr lang="es-AR" dirty="0" smtClean="0">
                            <a:latin typeface="Cambria Math"/>
                          </a:rPr>
                          <m:t>í</m:t>
                        </m:r>
                        <m:r>
                          <a:rPr lang="es-AR" dirty="0" smtClean="0">
                            <a:latin typeface="Cambria Math"/>
                          </a:rPr>
                          <m:t>𝑛</m:t>
                        </m:r>
                      </m:sub>
                    </m:sSub>
                    <m:r>
                      <a:rPr lang="es-AR">
                        <a:latin typeface="Cambria Math"/>
                      </a:rPr>
                      <m:t>=</m:t>
                    </m:r>
                    <m:r>
                      <a:rPr lang="es-AR">
                        <a:latin typeface="Cambria Math"/>
                      </a:rPr>
                      <m:t>𝑧</m:t>
                    </m:r>
                    <m:r>
                      <a:rPr lang="es-AR">
                        <a:latin typeface="Cambria Math"/>
                      </a:rPr>
                      <m:t>+</m:t>
                    </m:r>
                    <m:r>
                      <m:rPr>
                        <m:sty m:val="p"/>
                      </m:rPr>
                      <a:rPr lang="el-GR">
                        <a:latin typeface="Cambria Math"/>
                      </a:rPr>
                      <m:t>Δ</m:t>
                    </m:r>
                    <m:r>
                      <a:rPr lang="es-AR">
                        <a:latin typeface="Cambria Math"/>
                      </a:rPr>
                      <m:t>𝑧</m:t>
                    </m:r>
                  </m:oMath>
                </a14:m>
                <a:r>
                  <a:rPr lang="es-AR" dirty="0"/>
                  <a:t>-(z-</a:t>
                </a:r>
                <a:r>
                  <a:rPr lang="el-GR" dirty="0"/>
                  <a:t>Δ</a:t>
                </a:r>
                <a:r>
                  <a:rPr lang="es-AR" dirty="0"/>
                  <a:t>z)</a:t>
                </a:r>
              </a:p>
              <a:p>
                <a:pPr lvl="0"/>
                <a14:m>
                  <m:oMath xmlns:m="http://schemas.openxmlformats.org/officeDocument/2006/math">
                    <m:sSub>
                      <m:sSubPr>
                        <m:ctrlPr>
                          <a:rPr lang="es-AR" i="1">
                            <a:latin typeface="Cambria Math" panose="02040503050406030204" pitchFamily="18" charset="0"/>
                          </a:rPr>
                        </m:ctrlPr>
                      </m:sSubPr>
                      <m:e>
                        <m:r>
                          <a:rPr lang="es-AR">
                            <a:latin typeface="Cambria Math"/>
                          </a:rPr>
                          <m:t>𝑧</m:t>
                        </m:r>
                      </m:e>
                      <m:sub>
                        <m:r>
                          <a:rPr lang="es-AR">
                            <a:latin typeface="Cambria Math"/>
                          </a:rPr>
                          <m:t>𝑚</m:t>
                        </m:r>
                        <m:r>
                          <a:rPr lang="es-AR">
                            <a:latin typeface="Cambria Math"/>
                          </a:rPr>
                          <m:t>á</m:t>
                        </m:r>
                        <m:r>
                          <a:rPr lang="es-AR">
                            <a:latin typeface="Cambria Math"/>
                          </a:rPr>
                          <m:t>𝑥</m:t>
                        </m:r>
                      </m:sub>
                    </m:sSub>
                    <m:r>
                      <a:rPr lang="es-AR">
                        <a:latin typeface="Cambria Math"/>
                      </a:rPr>
                      <m:t>−</m:t>
                    </m:r>
                    <m:sSub>
                      <m:sSubPr>
                        <m:ctrlPr>
                          <a:rPr lang="es-AR" i="1" dirty="0">
                            <a:latin typeface="Cambria Math" panose="02040503050406030204" pitchFamily="18" charset="0"/>
                          </a:rPr>
                        </m:ctrlPr>
                      </m:sSubPr>
                      <m:e>
                        <m:r>
                          <a:rPr lang="es-AR" dirty="0">
                            <a:latin typeface="Cambria Math"/>
                          </a:rPr>
                          <m:t>𝑧</m:t>
                        </m:r>
                      </m:e>
                      <m:sub>
                        <m:r>
                          <a:rPr lang="es-AR" dirty="0">
                            <a:latin typeface="Cambria Math"/>
                          </a:rPr>
                          <m:t>𝑚</m:t>
                        </m:r>
                        <m:r>
                          <a:rPr lang="es-AR" dirty="0">
                            <a:latin typeface="Cambria Math"/>
                          </a:rPr>
                          <m:t>í</m:t>
                        </m:r>
                        <m:r>
                          <a:rPr lang="es-AR" dirty="0">
                            <a:latin typeface="Cambria Math"/>
                          </a:rPr>
                          <m:t>𝑛</m:t>
                        </m:r>
                      </m:sub>
                    </m:sSub>
                    <m:r>
                      <a:rPr lang="es-AR">
                        <a:latin typeface="Cambria Math"/>
                      </a:rPr>
                      <m:t>=</m:t>
                    </m:r>
                    <m:r>
                      <m:rPr>
                        <m:sty m:val="p"/>
                      </m:rPr>
                      <a:rPr lang="el-GR">
                        <a:latin typeface="Cambria Math"/>
                      </a:rPr>
                      <m:t>Δ</m:t>
                    </m:r>
                    <m:r>
                      <a:rPr lang="es-AR" smtClean="0">
                        <a:latin typeface="Cambria Math"/>
                      </a:rPr>
                      <m:t>𝑧</m:t>
                    </m:r>
                  </m:oMath>
                </a14:m>
                <a:r>
                  <a:rPr lang="es-AR" dirty="0"/>
                  <a:t>+</a:t>
                </a:r>
                <a:r>
                  <a:rPr lang="el-GR" dirty="0"/>
                  <a:t>Δ</a:t>
                </a:r>
                <a:r>
                  <a:rPr lang="es-AR" dirty="0"/>
                  <a:t>z=2</a:t>
                </a:r>
                <a:r>
                  <a:rPr lang="el-GR" dirty="0"/>
                  <a:t>Δ</a:t>
                </a:r>
                <a:r>
                  <a:rPr lang="es-AR" dirty="0"/>
                  <a:t>z</a:t>
                </a:r>
              </a:p>
              <a:p>
                <a:pPr lvl="0"/>
                <a:r>
                  <a:rPr lang="es-AR" dirty="0"/>
                  <a:t>Despejamos:</a:t>
                </a:r>
              </a:p>
              <a:p>
                <a:pPr lvl="0"/>
                <a14:m>
                  <m:oMath xmlns:m="http://schemas.openxmlformats.org/officeDocument/2006/math">
                    <m:f>
                      <m:fPr>
                        <m:ctrlPr>
                          <a:rPr lang="es-AR" i="1" smtClean="0">
                            <a:latin typeface="Cambria Math" panose="02040503050406030204" pitchFamily="18" charset="0"/>
                          </a:rPr>
                        </m:ctrlPr>
                      </m:fPr>
                      <m:num>
                        <m:sSub>
                          <m:sSubPr>
                            <m:ctrlPr>
                              <a:rPr lang="es-AR" i="1">
                                <a:latin typeface="Cambria Math" panose="02040503050406030204" pitchFamily="18" charset="0"/>
                              </a:rPr>
                            </m:ctrlPr>
                          </m:sSubPr>
                          <m:e>
                            <m:r>
                              <a:rPr lang="es-AR">
                                <a:latin typeface="Cambria Math"/>
                              </a:rPr>
                              <m:t>𝑧</m:t>
                            </m:r>
                          </m:e>
                          <m:sub>
                            <m:r>
                              <a:rPr lang="es-AR">
                                <a:latin typeface="Cambria Math"/>
                              </a:rPr>
                              <m:t>𝑚</m:t>
                            </m:r>
                            <m:r>
                              <a:rPr lang="es-AR">
                                <a:latin typeface="Cambria Math"/>
                              </a:rPr>
                              <m:t>á</m:t>
                            </m:r>
                            <m:r>
                              <a:rPr lang="es-AR">
                                <a:latin typeface="Cambria Math"/>
                              </a:rPr>
                              <m:t>𝑥</m:t>
                            </m:r>
                          </m:sub>
                        </m:sSub>
                        <m:r>
                          <a:rPr lang="es-AR">
                            <a:latin typeface="Cambria Math"/>
                          </a:rPr>
                          <m:t>−</m:t>
                        </m:r>
                        <m:sSub>
                          <m:sSubPr>
                            <m:ctrlPr>
                              <a:rPr lang="es-AR" i="1" dirty="0">
                                <a:latin typeface="Cambria Math" panose="02040503050406030204" pitchFamily="18" charset="0"/>
                              </a:rPr>
                            </m:ctrlPr>
                          </m:sSubPr>
                          <m:e>
                            <m:r>
                              <a:rPr lang="es-AR" dirty="0">
                                <a:latin typeface="Cambria Math"/>
                              </a:rPr>
                              <m:t>𝑧</m:t>
                            </m:r>
                          </m:e>
                          <m:sub>
                            <m:r>
                              <a:rPr lang="es-AR" dirty="0">
                                <a:latin typeface="Cambria Math"/>
                              </a:rPr>
                              <m:t>𝑚</m:t>
                            </m:r>
                            <m:r>
                              <a:rPr lang="es-AR" dirty="0">
                                <a:latin typeface="Cambria Math"/>
                              </a:rPr>
                              <m:t>í</m:t>
                            </m:r>
                            <m:r>
                              <a:rPr lang="es-AR" dirty="0">
                                <a:latin typeface="Cambria Math"/>
                              </a:rPr>
                              <m:t>𝑛</m:t>
                            </m:r>
                          </m:sub>
                        </m:sSub>
                      </m:num>
                      <m:den>
                        <m:r>
                          <a:rPr lang="es-AR" smtClean="0">
                            <a:latin typeface="Cambria Math"/>
                          </a:rPr>
                          <m:t>2</m:t>
                        </m:r>
                      </m:den>
                    </m:f>
                    <m:r>
                      <a:rPr lang="es-AR">
                        <a:latin typeface="Cambria Math"/>
                      </a:rPr>
                      <m:t>=</m:t>
                    </m:r>
                  </m:oMath>
                </a14:m>
                <a:r>
                  <a:rPr lang="el-GR" dirty="0"/>
                  <a:t>Δ</a:t>
                </a:r>
                <a:r>
                  <a:rPr lang="es-AR" dirty="0"/>
                  <a:t>z</a:t>
                </a:r>
              </a:p>
              <a:p>
                <a:pPr lvl="0"/>
                <a:r>
                  <a:rPr lang="es-AR" dirty="0"/>
                  <a:t>Es estrictamente numérico y fácilmente lo podemos llevar a una planilla de cálculo o software de matemática: SCILAB, Matlab, </a:t>
                </a:r>
                <a:r>
                  <a:rPr lang="es-AR" dirty="0" err="1"/>
                  <a:t>Mathcad</a:t>
                </a:r>
                <a:r>
                  <a:rPr lang="es-AR" dirty="0"/>
                  <a:t>, etc.</a:t>
                </a:r>
              </a:p>
              <a:p>
                <a:pPr lvl="0"/>
                <a:endParaRPr lang="es-AR" dirty="0"/>
              </a:p>
              <a:p>
                <a:pPr lvl="0"/>
                <a:endParaRPr lang="es-AR" dirty="0"/>
              </a:p>
              <a:p>
                <a:pPr lvl="0"/>
                <a:endParaRPr lang="es-AR" dirty="0"/>
              </a:p>
              <a:p>
                <a:pPr lvl="0"/>
                <a:endParaRPr lang="es-AR" dirty="0"/>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476672"/>
                <a:ext cx="8229600" cy="5649491"/>
              </a:xfrm>
              <a:blipFill>
                <a:blip r:embed="rId2"/>
                <a:stretch>
                  <a:fillRect l="-1259" t="-2265" b="-324"/>
                </a:stretch>
              </a:blipFill>
            </p:spPr>
            <p:txBody>
              <a:bodyPr/>
              <a:lstStyle/>
              <a:p>
                <a:r>
                  <a:rPr lang="es-AR">
                    <a:noFill/>
                  </a:rPr>
                  <a:t> </a:t>
                </a:r>
              </a:p>
            </p:txBody>
          </p:sp>
        </mc:Fallback>
      </mc:AlternateContent>
    </p:spTree>
    <p:extLst>
      <p:ext uri="{BB962C8B-B14F-4D97-AF65-F5344CB8AC3E}">
        <p14:creationId xmlns:p14="http://schemas.microsoft.com/office/powerpoint/2010/main" val="11593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Errores sistemáticos</a:t>
            </a:r>
            <a:endParaRPr lang="es-AR" dirty="0"/>
          </a:p>
        </p:txBody>
      </p:sp>
      <p:sp>
        <p:nvSpPr>
          <p:cNvPr id="3" name="2 Marcador de contenido"/>
          <p:cNvSpPr>
            <a:spLocks noGrp="1"/>
          </p:cNvSpPr>
          <p:nvPr>
            <p:ph idx="1"/>
          </p:nvPr>
        </p:nvSpPr>
        <p:spPr/>
        <p:txBody>
          <a:bodyPr>
            <a:normAutofit fontScale="92500" lnSpcReduction="10000"/>
          </a:bodyPr>
          <a:lstStyle/>
          <a:p>
            <a:r>
              <a:rPr lang="es-AR"/>
              <a:t>Efecto de carga:</a:t>
            </a:r>
          </a:p>
          <a:p>
            <a:r>
              <a:rPr lang="es-AR"/>
              <a:t>Al introducir un instrumento en un circuito, lo estamos modificando.</a:t>
            </a:r>
          </a:p>
          <a:p>
            <a:r>
              <a:rPr lang="es-AR"/>
              <a:t>Por lo tanto, el valor indicado por el instrumento, aunque no tuviera incertidumbre instrumental, indicaría un valor que no es el valor “real”.</a:t>
            </a:r>
          </a:p>
          <a:p>
            <a:r>
              <a:rPr lang="es-AR"/>
              <a:t>Siendo más generales, el observador, modifica lo observado, por lo que la apreciación que tenemos del universo es producto de la interacción del observador y de lo observado.</a:t>
            </a:r>
            <a:endParaRPr lang="es-AR" dirty="0"/>
          </a:p>
        </p:txBody>
      </p:sp>
    </p:spTree>
    <p:extLst>
      <p:ext uri="{BB962C8B-B14F-4D97-AF65-F5344CB8AC3E}">
        <p14:creationId xmlns:p14="http://schemas.microsoft.com/office/powerpoint/2010/main" val="186926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5937523"/>
          </a:xfrm>
        </p:spPr>
        <p:txBody>
          <a:bodyPr/>
          <a:lstStyle/>
          <a:p>
            <a:r>
              <a:rPr lang="es-AR" dirty="0"/>
              <a:t>Ejemplo</a:t>
            </a:r>
          </a:p>
          <a:p>
            <a:r>
              <a:rPr lang="es-AR" dirty="0"/>
              <a:t>Supongamos que queramos medir la tensión de una  fuente real de tensión.</a:t>
            </a:r>
          </a:p>
          <a:p>
            <a:r>
              <a:rPr lang="es-AR" dirty="0"/>
              <a:t>Usamos un voltímetro que al ser real, tiene una resistencia interna (200k en este caso), que va a cargar el circuito.</a:t>
            </a:r>
          </a:p>
          <a:p>
            <a:endParaRPr lang="es-A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352800"/>
            <a:ext cx="3720794"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66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12262" y="188640"/>
            <a:ext cx="8229600" cy="4525963"/>
          </a:xfrm>
        </p:spPr>
        <p:txBody>
          <a:bodyPr/>
          <a:lstStyle/>
          <a:p>
            <a:r>
              <a:rPr lang="es-AR" dirty="0"/>
              <a:t>Le agregamos el voltímetro:</a:t>
            </a:r>
          </a:p>
          <a:p>
            <a:endParaRPr lang="es-A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57" y="908720"/>
            <a:ext cx="4446577"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3923928" cy="657258"/>
          </a:xfrm>
          <a:prstGeom prst="rect">
            <a:avLst/>
          </a:prstGeom>
          <a:solidFill>
            <a:srgbClr val="FFFF00"/>
          </a:solidFill>
          <a:ln>
            <a:noFill/>
          </a:ln>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48880"/>
            <a:ext cx="4343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2138" y="2356342"/>
            <a:ext cx="1187624" cy="646331"/>
          </a:xfrm>
          <a:prstGeom prst="rect">
            <a:avLst/>
          </a:prstGeom>
          <a:solidFill>
            <a:srgbClr val="FFFF00"/>
          </a:solidFill>
        </p:spPr>
        <p:txBody>
          <a:bodyPr wrap="square" rtlCol="0">
            <a:spAutoFit/>
          </a:bodyPr>
          <a:lstStyle/>
          <a:p>
            <a:r>
              <a:rPr lang="es-AR" dirty="0"/>
              <a:t>Error de carga</a:t>
            </a:r>
          </a:p>
        </p:txBody>
      </p:sp>
    </p:spTree>
    <p:extLst>
      <p:ext uri="{BB962C8B-B14F-4D97-AF65-F5344CB8AC3E}">
        <p14:creationId xmlns:p14="http://schemas.microsoft.com/office/powerpoint/2010/main" val="11558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fade">
                                      <p:cBhvr>
                                        <p:cTn id="17" dur="5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fade">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4525963"/>
          </a:xfrm>
        </p:spPr>
        <p:txBody>
          <a:bodyPr/>
          <a:lstStyle/>
          <a:p>
            <a:r>
              <a:rPr lang="es-AR" dirty="0"/>
              <a:t>Si la resistencia de la fuente sube, resulta: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980728"/>
            <a:ext cx="4306217" cy="5316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1077"/>
            <a:ext cx="4760244" cy="843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0" y="2132856"/>
            <a:ext cx="5710127"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09642" y="2295283"/>
            <a:ext cx="1475656" cy="646331"/>
          </a:xfrm>
          <a:prstGeom prst="rect">
            <a:avLst/>
          </a:prstGeom>
          <a:solidFill>
            <a:srgbClr val="FFFF00"/>
          </a:solidFill>
        </p:spPr>
        <p:txBody>
          <a:bodyPr wrap="square" rtlCol="0">
            <a:spAutoFit/>
          </a:bodyPr>
          <a:lstStyle/>
          <a:p>
            <a:r>
              <a:rPr lang="es-AR" dirty="0"/>
              <a:t>Error de carga</a:t>
            </a:r>
          </a:p>
        </p:txBody>
      </p:sp>
    </p:spTree>
    <p:extLst>
      <p:ext uri="{BB962C8B-B14F-4D97-AF65-F5344CB8AC3E}">
        <p14:creationId xmlns:p14="http://schemas.microsoft.com/office/powerpoint/2010/main" val="221095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fade">
                                      <p:cBhvr>
                                        <p:cTn id="17" dur="5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fade">
                                      <p:cBhvr>
                                        <p:cTn id="2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AR" dirty="0"/>
              <a:t>Ejemplo de Propagación</a:t>
            </a:r>
          </a:p>
        </p:txBody>
      </p:sp>
      <p:sp>
        <p:nvSpPr>
          <p:cNvPr id="3" name="2 Marcador de contenido"/>
          <p:cNvSpPr>
            <a:spLocks noGrp="1"/>
          </p:cNvSpPr>
          <p:nvPr>
            <p:ph idx="1"/>
          </p:nvPr>
        </p:nvSpPr>
        <p:spPr/>
        <p:txBody>
          <a:bodyPr>
            <a:normAutofit lnSpcReduction="10000"/>
          </a:bodyPr>
          <a:lstStyle/>
          <a:p>
            <a:r>
              <a:rPr lang="es-AR" dirty="0"/>
              <a:t>Ejemplo de propagación</a:t>
            </a:r>
          </a:p>
          <a:p>
            <a:pPr lvl="0"/>
            <a:r>
              <a:rPr lang="es-ES" dirty="0"/>
              <a:t>Medición de resistencia con volt. y </a:t>
            </a:r>
            <a:r>
              <a:rPr lang="es-ES" dirty="0" err="1"/>
              <a:t>amp</a:t>
            </a:r>
            <a:r>
              <a:rPr lang="es-ES" dirty="0"/>
              <a:t>.</a:t>
            </a:r>
          </a:p>
          <a:p>
            <a:pPr lvl="0"/>
            <a:r>
              <a:rPr lang="es-ES" dirty="0"/>
              <a:t>Volt. Digital 2000 cuentas. </a:t>
            </a:r>
          </a:p>
          <a:p>
            <a:pPr lvl="0"/>
            <a:r>
              <a:rPr lang="es-ES" dirty="0"/>
              <a:t>Incertidumbre: 0,5%rdg+2dg</a:t>
            </a:r>
          </a:p>
          <a:p>
            <a:pPr lvl="0"/>
            <a:r>
              <a:rPr lang="es-ES" dirty="0"/>
              <a:t>Indicación: 15,35V</a:t>
            </a:r>
          </a:p>
          <a:p>
            <a:pPr lvl="0"/>
            <a:r>
              <a:rPr lang="es-ES" dirty="0" err="1"/>
              <a:t>Amp</a:t>
            </a:r>
            <a:r>
              <a:rPr lang="es-ES" dirty="0"/>
              <a:t>. analógico : Alcance 50mA</a:t>
            </a:r>
          </a:p>
          <a:p>
            <a:pPr lvl="0"/>
            <a:r>
              <a:rPr lang="es-ES" dirty="0"/>
              <a:t>Incertidumbre de clase: 3%</a:t>
            </a:r>
          </a:p>
          <a:p>
            <a:pPr lvl="0"/>
            <a:r>
              <a:rPr lang="es-ES" dirty="0"/>
              <a:t>Indicación: 35,2mA</a:t>
            </a:r>
          </a:p>
          <a:p>
            <a:endParaRPr lang="es-AR" dirty="0"/>
          </a:p>
        </p:txBody>
      </p:sp>
    </p:spTree>
    <p:extLst>
      <p:ext uri="{BB962C8B-B14F-4D97-AF65-F5344CB8AC3E}">
        <p14:creationId xmlns:p14="http://schemas.microsoft.com/office/powerpoint/2010/main" val="40924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a:bodyPr>
          <a:lstStyle/>
          <a:p>
            <a:pPr lvl="0"/>
            <a:r>
              <a:rPr lang="el-GR" dirty="0"/>
              <a:t>Δ</a:t>
            </a:r>
            <a:r>
              <a:rPr lang="es-ES" dirty="0"/>
              <a:t>V=0,5% * 15,35+2*0,01V=0,09675</a:t>
            </a:r>
          </a:p>
          <a:p>
            <a:pPr lvl="0"/>
            <a:r>
              <a:rPr lang="es-ES" dirty="0"/>
              <a:t>Como la medición fue realizada con cuatro cifras significativas, el resultado no puede tener más que esas cifras: </a:t>
            </a:r>
          </a:p>
          <a:p>
            <a:pPr lvl="0"/>
            <a:r>
              <a:rPr lang="es-ES" dirty="0" err="1"/>
              <a:t>Vmed</a:t>
            </a:r>
            <a:r>
              <a:rPr lang="es-ES" dirty="0"/>
              <a:t>=15,35V±0,10V </a:t>
            </a:r>
          </a:p>
          <a:p>
            <a:pPr lvl="0"/>
            <a:r>
              <a:rPr lang="es-ES" dirty="0"/>
              <a:t>Para la corriente, la incertidumbre de la indicación, debida a la clase es </a:t>
            </a:r>
            <a:r>
              <a:rPr lang="el-GR" dirty="0"/>
              <a:t>Δ</a:t>
            </a:r>
            <a:r>
              <a:rPr lang="es-ES" dirty="0"/>
              <a:t>I=3%*50mA=1,5mA.</a:t>
            </a:r>
          </a:p>
          <a:p>
            <a:pPr lvl="0"/>
            <a:r>
              <a:rPr lang="es-ES" dirty="0"/>
              <a:t>Considerando las cifras significativas: </a:t>
            </a:r>
            <a:r>
              <a:rPr lang="es-ES" dirty="0" err="1"/>
              <a:t>Imed</a:t>
            </a:r>
            <a:r>
              <a:rPr lang="es-ES" dirty="0"/>
              <a:t>=35,2mA±1,5mA</a:t>
            </a:r>
          </a:p>
          <a:p>
            <a:endParaRPr lang="es-AR" dirty="0"/>
          </a:p>
        </p:txBody>
      </p:sp>
    </p:spTree>
    <p:extLst>
      <p:ext uri="{BB962C8B-B14F-4D97-AF65-F5344CB8AC3E}">
        <p14:creationId xmlns:p14="http://schemas.microsoft.com/office/powerpoint/2010/main" val="396598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fontScale="92500" lnSpcReduction="20000"/>
          </a:bodyPr>
          <a:lstStyle/>
          <a:p>
            <a:r>
              <a:rPr lang="es-AR" dirty="0"/>
              <a:t>Como el valor verdadero  es una entelequia, es decir que es imposible de conocer, se suele hablar del valor verdadero convencional.</a:t>
            </a:r>
          </a:p>
          <a:p>
            <a:r>
              <a:rPr lang="es-AR" dirty="0"/>
              <a:t>Incertidumbre: Parámetro que caracteriza la dispersión en los valores de la medición que pueden atribuirse razonablemente.</a:t>
            </a:r>
          </a:p>
          <a:p>
            <a:r>
              <a:rPr lang="es-AR" dirty="0"/>
              <a:t>La expresión correcta de un mensurando es la siguiente: </a:t>
            </a:r>
          </a:p>
          <a:p>
            <a:r>
              <a:rPr lang="es-AR" dirty="0"/>
              <a:t>M=V[M]±U[M]</a:t>
            </a:r>
          </a:p>
          <a:p>
            <a:r>
              <a:rPr lang="es-AR" dirty="0"/>
              <a:t>M: Es la medida..</a:t>
            </a:r>
          </a:p>
          <a:p>
            <a:r>
              <a:rPr lang="es-AR" dirty="0"/>
              <a:t>V[M]: Es el valor con su unidad.</a:t>
            </a:r>
          </a:p>
          <a:p>
            <a:r>
              <a:rPr lang="es-AR" dirty="0"/>
              <a:t>U[M]: Es la incertidumbre con su unidad que es la misma de la magnitud</a:t>
            </a:r>
          </a:p>
          <a:p>
            <a:endParaRPr lang="es-AR" dirty="0"/>
          </a:p>
        </p:txBody>
      </p:sp>
    </p:spTree>
    <p:extLst>
      <p:ext uri="{BB962C8B-B14F-4D97-AF65-F5344CB8AC3E}">
        <p14:creationId xmlns:p14="http://schemas.microsoft.com/office/powerpoint/2010/main" val="203092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865515"/>
          </a:xfrm>
        </p:spPr>
        <p:txBody>
          <a:bodyPr>
            <a:normAutofit fontScale="85000" lnSpcReduction="10000"/>
          </a:bodyPr>
          <a:lstStyle/>
          <a:p>
            <a:r>
              <a:rPr lang="es-ES" dirty="0"/>
              <a:t>Resistencia máxima:</a:t>
            </a:r>
          </a:p>
          <a:p>
            <a:r>
              <a:rPr lang="es-ES" dirty="0"/>
              <a:t> (15,35+0,10)/(35,2-1,5)=458,46</a:t>
            </a:r>
            <a:r>
              <a:rPr lang="el-GR" dirty="0"/>
              <a:t>Ω</a:t>
            </a:r>
            <a:endParaRPr lang="es-ES" dirty="0"/>
          </a:p>
          <a:p>
            <a:r>
              <a:rPr lang="es-ES" dirty="0"/>
              <a:t>Resistencia mínima: </a:t>
            </a:r>
          </a:p>
          <a:p>
            <a:r>
              <a:rPr lang="es-ES" dirty="0"/>
              <a:t>(15,35-0,1)V/(35,2+1,5)mA=415,53</a:t>
            </a:r>
            <a:r>
              <a:rPr lang="el-GR" dirty="0"/>
              <a:t>Ω</a:t>
            </a:r>
            <a:endParaRPr lang="es-ES" dirty="0"/>
          </a:p>
          <a:p>
            <a:r>
              <a:rPr lang="es-ES" dirty="0"/>
              <a:t>Incertidumbre en la resistencia:</a:t>
            </a:r>
          </a:p>
          <a:p>
            <a:r>
              <a:rPr lang="es-ES" dirty="0"/>
              <a:t> (</a:t>
            </a:r>
            <a:r>
              <a:rPr lang="es-ES" dirty="0" err="1"/>
              <a:t>Rmáx-Rmín</a:t>
            </a:r>
            <a:r>
              <a:rPr lang="es-ES" dirty="0"/>
              <a:t>)/2=21,46</a:t>
            </a:r>
            <a:r>
              <a:rPr lang="el-GR" dirty="0"/>
              <a:t>Ω</a:t>
            </a:r>
            <a:endParaRPr lang="es-ES" dirty="0"/>
          </a:p>
          <a:p>
            <a:r>
              <a:rPr lang="es-ES" dirty="0"/>
              <a:t>Valor medido: 15,35V/35,2mA=436</a:t>
            </a:r>
            <a:r>
              <a:rPr lang="el-GR" dirty="0"/>
              <a:t>Ω</a:t>
            </a:r>
            <a:endParaRPr lang="es-ES" dirty="0"/>
          </a:p>
          <a:p>
            <a:r>
              <a:rPr lang="es-ES" dirty="0"/>
              <a:t>Valor de resistencia: 436</a:t>
            </a:r>
            <a:r>
              <a:rPr lang="el-GR" dirty="0"/>
              <a:t>Ω±</a:t>
            </a:r>
            <a:r>
              <a:rPr lang="es-ES" dirty="0"/>
              <a:t>25</a:t>
            </a:r>
            <a:r>
              <a:rPr lang="el-GR" dirty="0"/>
              <a:t>Ω</a:t>
            </a:r>
            <a:endParaRPr lang="es-ES" dirty="0"/>
          </a:p>
          <a:p>
            <a:r>
              <a:rPr lang="es-ES" dirty="0"/>
              <a:t>Hay que observar que redondeamos hacia arriba (peor caso) para no violar el número correcto de cifras significativas. No podemos tener más de 3 cifras significativas, pues la corriente tiene 3, mientras que la tensión tiene 4. Hay que usar el peor caso.</a:t>
            </a:r>
          </a:p>
          <a:p>
            <a:endParaRPr lang="es-AR" dirty="0"/>
          </a:p>
        </p:txBody>
      </p:sp>
    </p:spTree>
    <p:extLst>
      <p:ext uri="{BB962C8B-B14F-4D97-AF65-F5344CB8AC3E}">
        <p14:creationId xmlns:p14="http://schemas.microsoft.com/office/powerpoint/2010/main" val="241882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fontScale="92500" lnSpcReduction="10000"/>
          </a:bodyPr>
          <a:lstStyle/>
          <a:p>
            <a:r>
              <a:rPr lang="es-AR" dirty="0"/>
              <a:t>Ejemplo: Tensión = 1,8V±0,8V</a:t>
            </a:r>
          </a:p>
          <a:p>
            <a:r>
              <a:rPr lang="es-AR" dirty="0"/>
              <a:t>El intervalo de la medición estaría entre 1,2V y 2,6V.</a:t>
            </a:r>
          </a:p>
          <a:p>
            <a:endParaRPr lang="es-AR" dirty="0"/>
          </a:p>
          <a:p>
            <a:endParaRPr lang="es-AR" dirty="0"/>
          </a:p>
          <a:p>
            <a:endParaRPr lang="es-AR" dirty="0"/>
          </a:p>
          <a:p>
            <a:r>
              <a:rPr lang="es-AR" dirty="0"/>
              <a:t>Exactitud: Grado de  concordancia del valor medido con un patrón. </a:t>
            </a:r>
          </a:p>
          <a:p>
            <a:r>
              <a:rPr lang="es-AR" dirty="0"/>
              <a:t>Precisión: Grado de concordancia entre medidas independientes y obtenidas en las condiciones establecidas.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988840"/>
            <a:ext cx="2088232" cy="1044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5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fade">
                                      <p:cBhvr>
                                        <p:cTn id="17" dur="500"/>
                                        <p:tgtEl>
                                          <p:spTgt spid="92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865515"/>
          </a:xfrm>
        </p:spPr>
        <p:txBody>
          <a:bodyPr/>
          <a:lstStyle/>
          <a:p>
            <a:r>
              <a:rPr lang="es-AR" dirty="0"/>
              <a:t>Ejemplo: Un reloj que registra un tiempo que coincide con el patrón universal de tiempo, es muy exacto. </a:t>
            </a:r>
          </a:p>
          <a:p>
            <a:r>
              <a:rPr lang="es-AR" dirty="0"/>
              <a:t>Ejemplo: Un reloj que todos los días a las 12hs, indica 12:15, es poco exacto, pero muy preciso, pues siempre marca a la hora señalada el mismo valor, aunque adelantando 15 minutos.</a:t>
            </a:r>
          </a:p>
        </p:txBody>
      </p:sp>
    </p:spTree>
    <p:extLst>
      <p:ext uri="{BB962C8B-B14F-4D97-AF65-F5344CB8AC3E}">
        <p14:creationId xmlns:p14="http://schemas.microsoft.com/office/powerpoint/2010/main" val="176434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a:bodyPr>
          <a:lstStyle/>
          <a:p>
            <a:r>
              <a:rPr lang="es-AR" dirty="0"/>
              <a:t>Fuentes de incertidumbres</a:t>
            </a:r>
          </a:p>
          <a:p>
            <a:r>
              <a:rPr lang="es-AR" dirty="0"/>
              <a:t>Definición incompleta de la magnitud.</a:t>
            </a:r>
          </a:p>
          <a:p>
            <a:r>
              <a:rPr lang="es-AR" dirty="0"/>
              <a:t>Efectos secundarios no adecuadamente conocidos.</a:t>
            </a:r>
          </a:p>
          <a:p>
            <a:r>
              <a:rPr lang="es-AR" dirty="0"/>
              <a:t>Valores inexactos de los patrones.</a:t>
            </a:r>
          </a:p>
          <a:p>
            <a:r>
              <a:rPr lang="es-AR" dirty="0"/>
              <a:t>Desviaciones personales observadas en la lectura de los instrumentos analógicos.</a:t>
            </a:r>
          </a:p>
          <a:p>
            <a:r>
              <a:rPr lang="es-AR" dirty="0"/>
              <a:t>Límites en la resolución de los instrumentos.</a:t>
            </a:r>
          </a:p>
          <a:p>
            <a:r>
              <a:rPr lang="es-AR" dirty="0"/>
              <a:t>Deficiencias en los componentes que constituyen un instrumento.</a:t>
            </a:r>
          </a:p>
        </p:txBody>
      </p:sp>
    </p:spTree>
    <p:extLst>
      <p:ext uri="{BB962C8B-B14F-4D97-AF65-F5344CB8AC3E}">
        <p14:creationId xmlns:p14="http://schemas.microsoft.com/office/powerpoint/2010/main" val="345126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4 CuadroTexto"/>
          <p:cNvSpPr txBox="1"/>
          <p:nvPr/>
        </p:nvSpPr>
        <p:spPr>
          <a:xfrm>
            <a:off x="179512" y="1916832"/>
            <a:ext cx="1944216" cy="369332"/>
          </a:xfrm>
          <a:prstGeom prst="rect">
            <a:avLst/>
          </a:prstGeom>
          <a:solidFill>
            <a:srgbClr val="FFFF00"/>
          </a:solidFill>
        </p:spPr>
        <p:txBody>
          <a:bodyPr wrap="square" rtlCol="0">
            <a:spAutoFit/>
          </a:bodyPr>
          <a:lstStyle/>
          <a:p>
            <a:r>
              <a:rPr lang="es-AR" dirty="0"/>
              <a:t>MENSURANDO</a:t>
            </a:r>
          </a:p>
        </p:txBody>
      </p:sp>
      <p:cxnSp>
        <p:nvCxnSpPr>
          <p:cNvPr id="7" name="6 Conector recto de flecha"/>
          <p:cNvCxnSpPr>
            <a:stCxn id="5" idx="3"/>
          </p:cNvCxnSpPr>
          <p:nvPr/>
        </p:nvCxnSpPr>
        <p:spPr>
          <a:xfrm>
            <a:off x="2123728" y="2101498"/>
            <a:ext cx="165618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CuadroTexto"/>
          <p:cNvSpPr txBox="1"/>
          <p:nvPr/>
        </p:nvSpPr>
        <p:spPr>
          <a:xfrm>
            <a:off x="3779912" y="1916832"/>
            <a:ext cx="2016224" cy="369332"/>
          </a:xfrm>
          <a:prstGeom prst="rect">
            <a:avLst/>
          </a:prstGeom>
          <a:solidFill>
            <a:srgbClr val="FFFF00"/>
          </a:solidFill>
        </p:spPr>
        <p:txBody>
          <a:bodyPr wrap="square" rtlCol="0">
            <a:spAutoFit/>
          </a:bodyPr>
          <a:lstStyle/>
          <a:p>
            <a:r>
              <a:rPr lang="es-AR" dirty="0"/>
              <a:t>SEÑAL ELËCTRICA</a:t>
            </a:r>
          </a:p>
        </p:txBody>
      </p:sp>
      <p:cxnSp>
        <p:nvCxnSpPr>
          <p:cNvPr id="10" name="9 Conector recto de flecha"/>
          <p:cNvCxnSpPr>
            <a:stCxn id="8" idx="2"/>
          </p:cNvCxnSpPr>
          <p:nvPr/>
        </p:nvCxnSpPr>
        <p:spPr>
          <a:xfrm>
            <a:off x="4788024" y="2286164"/>
            <a:ext cx="0" cy="17189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10 CuadroTexto"/>
          <p:cNvSpPr txBox="1"/>
          <p:nvPr/>
        </p:nvSpPr>
        <p:spPr>
          <a:xfrm>
            <a:off x="3923928" y="4034973"/>
            <a:ext cx="1872208" cy="369332"/>
          </a:xfrm>
          <a:prstGeom prst="rect">
            <a:avLst/>
          </a:prstGeom>
          <a:solidFill>
            <a:srgbClr val="FFFF00"/>
          </a:solidFill>
        </p:spPr>
        <p:txBody>
          <a:bodyPr wrap="square" rtlCol="0">
            <a:spAutoFit/>
          </a:bodyPr>
          <a:lstStyle/>
          <a:p>
            <a:r>
              <a:rPr lang="es-AR" dirty="0"/>
              <a:t>TRANSDUCTOR</a:t>
            </a:r>
          </a:p>
        </p:txBody>
      </p:sp>
      <p:cxnSp>
        <p:nvCxnSpPr>
          <p:cNvPr id="13" name="12 Conector recto de flecha"/>
          <p:cNvCxnSpPr>
            <a:stCxn id="11" idx="3"/>
          </p:cNvCxnSpPr>
          <p:nvPr/>
        </p:nvCxnSpPr>
        <p:spPr>
          <a:xfrm>
            <a:off x="5796136" y="4219639"/>
            <a:ext cx="13681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13 CuadroTexto"/>
          <p:cNvSpPr txBox="1"/>
          <p:nvPr/>
        </p:nvSpPr>
        <p:spPr>
          <a:xfrm>
            <a:off x="7164288" y="4005064"/>
            <a:ext cx="1440160" cy="369332"/>
          </a:xfrm>
          <a:prstGeom prst="rect">
            <a:avLst/>
          </a:prstGeom>
          <a:solidFill>
            <a:srgbClr val="FFFF00"/>
          </a:solidFill>
        </p:spPr>
        <p:txBody>
          <a:bodyPr wrap="square" rtlCol="0">
            <a:spAutoFit/>
          </a:bodyPr>
          <a:lstStyle/>
          <a:p>
            <a:r>
              <a:rPr lang="es-AR" dirty="0"/>
              <a:t>OPERADOR</a:t>
            </a:r>
          </a:p>
        </p:txBody>
      </p:sp>
      <p:sp>
        <p:nvSpPr>
          <p:cNvPr id="15" name="14 CuadroTexto"/>
          <p:cNvSpPr txBox="1"/>
          <p:nvPr/>
        </p:nvSpPr>
        <p:spPr>
          <a:xfrm>
            <a:off x="1835696" y="346657"/>
            <a:ext cx="5616624" cy="369332"/>
          </a:xfrm>
          <a:prstGeom prst="rect">
            <a:avLst/>
          </a:prstGeom>
          <a:noFill/>
        </p:spPr>
        <p:txBody>
          <a:bodyPr wrap="square" rtlCol="0">
            <a:spAutoFit/>
          </a:bodyPr>
          <a:lstStyle/>
          <a:p>
            <a:pPr algn="ctr"/>
            <a:r>
              <a:rPr lang="es-AR" dirty="0"/>
              <a:t>Mediciones electrónicas</a:t>
            </a:r>
          </a:p>
        </p:txBody>
      </p:sp>
    </p:spTree>
    <p:extLst>
      <p:ext uri="{BB962C8B-B14F-4D97-AF65-F5344CB8AC3E}">
        <p14:creationId xmlns:p14="http://schemas.microsoft.com/office/powerpoint/2010/main" val="112955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Incertidumbres accidentales</a:t>
            </a:r>
            <a:endParaRPr lang="es-A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a:bodyPr>
              <a:lstStyle/>
              <a:p>
                <a:pPr lvl="0"/>
                <a:r>
                  <a:rPr lang="es-ES" dirty="0"/>
                  <a:t>Propias del instrumento: Incertidumbre instrumental. Se evalúan de forma distinta si se trata de un instrumento analógico o uno digital.</a:t>
                </a:r>
              </a:p>
              <a:p>
                <a:pPr lvl="0"/>
                <a:r>
                  <a:rPr lang="es-ES" dirty="0"/>
                  <a:t>Del observador: De lectura</a:t>
                </a:r>
              </a:p>
              <a:p>
                <a:pPr lvl="0"/>
                <a:r>
                  <a:rPr lang="es-ES" dirty="0"/>
                  <a:t>Como todas las incertidumbres, pueden tomarse en valores relativos o absolutos:</a:t>
                </a:r>
              </a:p>
              <a:p>
                <a:pPr lvl="0"/>
                <a:r>
                  <a:rPr lang="es-ES" dirty="0"/>
                  <a:t>Absoluta: La máxima desviación del la medida </a:t>
                </a:r>
                <a:r>
                  <a:rPr lang="el-GR" dirty="0"/>
                  <a:t>Δ</a:t>
                </a:r>
                <a:r>
                  <a:rPr lang="es-AR" dirty="0"/>
                  <a:t>X.</a:t>
                </a:r>
              </a:p>
              <a:p>
                <a:pPr lvl="0"/>
                <a:r>
                  <a:rPr lang="es-AR" dirty="0"/>
                  <a:t>Relativa: </a:t>
                </a:r>
                <a:r>
                  <a:rPr lang="el-GR" dirty="0"/>
                  <a:t>ξ</a:t>
                </a:r>
                <a:r>
                  <a:rPr lang="es-AR" dirty="0"/>
                  <a:t>=</a:t>
                </a:r>
                <a14:m>
                  <m:oMath xmlns:m="http://schemas.openxmlformats.org/officeDocument/2006/math">
                    <m:f>
                      <m:fPr>
                        <m:ctrlPr>
                          <a:rPr lang="es-AR" i="1" smtClean="0">
                            <a:latin typeface="Cambria Math" panose="02040503050406030204" pitchFamily="18" charset="0"/>
                          </a:rPr>
                        </m:ctrlPr>
                      </m:fPr>
                      <m:num>
                        <m:r>
                          <m:rPr>
                            <m:sty m:val="p"/>
                          </m:rPr>
                          <a:rPr lang="el-GR" smtClean="0">
                            <a:latin typeface="Cambria Math"/>
                          </a:rPr>
                          <m:t>Δ</m:t>
                        </m:r>
                        <m:r>
                          <a:rPr lang="es-AR" smtClean="0">
                            <a:latin typeface="Cambria Math"/>
                          </a:rPr>
                          <m:t>𝑋</m:t>
                        </m:r>
                      </m:num>
                      <m:den>
                        <m:r>
                          <a:rPr lang="es-AR" smtClean="0">
                            <a:latin typeface="Cambria Math"/>
                          </a:rPr>
                          <m:t>𝑋</m:t>
                        </m:r>
                      </m:den>
                    </m:f>
                  </m:oMath>
                </a14:m>
                <a:endParaRPr lang="es-ES" dirty="0"/>
              </a:p>
              <a:p>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600200"/>
                <a:ext cx="8229600" cy="5069160"/>
              </a:xfrm>
              <a:blipFill rotWithShape="1">
                <a:blip r:embed="rId2"/>
                <a:stretch>
                  <a:fillRect l="-1481" t="-1444" r="-1407"/>
                </a:stretch>
              </a:blipFill>
            </p:spPr>
            <p:txBody>
              <a:bodyPr/>
              <a:lstStyle/>
              <a:p>
                <a:r>
                  <a:rPr lang="es-AR">
                    <a:noFill/>
                  </a:rPr>
                  <a:t> </a:t>
                </a:r>
              </a:p>
            </p:txBody>
          </p:sp>
        </mc:Fallback>
      </mc:AlternateContent>
    </p:spTree>
    <p:extLst>
      <p:ext uri="{BB962C8B-B14F-4D97-AF65-F5344CB8AC3E}">
        <p14:creationId xmlns:p14="http://schemas.microsoft.com/office/powerpoint/2010/main" val="387367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4525963"/>
          </a:xfrm>
        </p:spPr>
        <p:txBody>
          <a:bodyPr/>
          <a:lstStyle/>
          <a:p>
            <a:r>
              <a:rPr lang="es-AR" dirty="0"/>
              <a:t>Cálculo de la incertidumbre en instrumentos analógicos.</a:t>
            </a:r>
          </a:p>
          <a:p>
            <a:endParaRPr lang="es-AR" dirty="0"/>
          </a:p>
        </p:txBody>
      </p:sp>
      <p:pic>
        <p:nvPicPr>
          <p:cNvPr id="4" name="Picture 2"/>
          <p:cNvPicPr>
            <a:picLocks noChangeAspect="1" noChangeArrowheads="1"/>
          </p:cNvPicPr>
          <p:nvPr/>
        </p:nvPicPr>
        <p:blipFill>
          <a:blip r:embed="rId2" cstate="print"/>
          <a:srcRect/>
          <a:stretch>
            <a:fillRect/>
          </a:stretch>
        </p:blipFill>
        <p:spPr bwMode="auto">
          <a:xfrm>
            <a:off x="1835696" y="2564904"/>
            <a:ext cx="5974455" cy="4119909"/>
          </a:xfrm>
          <a:prstGeom prst="rect">
            <a:avLst/>
          </a:prstGeom>
          <a:noFill/>
          <a:ln w="9525">
            <a:noFill/>
            <a:miter lim="800000"/>
            <a:headEnd/>
            <a:tailEnd/>
          </a:ln>
        </p:spPr>
      </p:pic>
    </p:spTree>
    <p:extLst>
      <p:ext uri="{BB962C8B-B14F-4D97-AF65-F5344CB8AC3E}">
        <p14:creationId xmlns:p14="http://schemas.microsoft.com/office/powerpoint/2010/main" val="17584997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1811</Words>
  <Application>Microsoft Office PowerPoint</Application>
  <PresentationFormat>Presentación en pantalla (4:3)</PresentationFormat>
  <Paragraphs>168</Paragraphs>
  <Slides>30</Slides>
  <Notes>0</Notes>
  <HiddenSlides>30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Cambria Math</vt:lpstr>
      <vt:lpstr>Tema de Office</vt:lpstr>
      <vt:lpstr>Conceptos básicos sobre Mediciones</vt:lpstr>
      <vt:lpstr>Presentación de PowerPoint</vt:lpstr>
      <vt:lpstr>Presentación de PowerPoint</vt:lpstr>
      <vt:lpstr>Presentación de PowerPoint</vt:lpstr>
      <vt:lpstr>Presentación de PowerPoint</vt:lpstr>
      <vt:lpstr>Presentación de PowerPoint</vt:lpstr>
      <vt:lpstr>Presentación de PowerPoint</vt:lpstr>
      <vt:lpstr>Incertidumbres accidentales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Incertidumbre Digital</vt:lpstr>
      <vt:lpstr>Presentación de PowerPoint</vt:lpstr>
      <vt:lpstr>Propagación de incertidumbres</vt:lpstr>
      <vt:lpstr>Presentación de PowerPoint</vt:lpstr>
      <vt:lpstr>Presentación de PowerPoint</vt:lpstr>
      <vt:lpstr>Errores sistemáticos</vt:lpstr>
      <vt:lpstr>Presentación de PowerPoint</vt:lpstr>
      <vt:lpstr>Presentación de PowerPoint</vt:lpstr>
      <vt:lpstr>Presentación de PowerPoint</vt:lpstr>
      <vt:lpstr>Ejemplo de Propagación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Adrián</dc:creator>
  <cp:lastModifiedBy>Adrián Darío Rosa</cp:lastModifiedBy>
  <cp:revision>72</cp:revision>
  <dcterms:created xsi:type="dcterms:W3CDTF">2014-08-30T23:35:24Z</dcterms:created>
  <dcterms:modified xsi:type="dcterms:W3CDTF">2020-04-27T08:21:03Z</dcterms:modified>
</cp:coreProperties>
</file>