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895" r:id="rId2"/>
    <p:sldId id="1184" r:id="rId3"/>
    <p:sldId id="1186" r:id="rId4"/>
    <p:sldId id="1214" r:id="rId5"/>
    <p:sldId id="1188" r:id="rId6"/>
    <p:sldId id="1215" r:id="rId7"/>
    <p:sldId id="1190" r:id="rId8"/>
    <p:sldId id="1219" r:id="rId9"/>
    <p:sldId id="1220" r:id="rId10"/>
    <p:sldId id="1179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1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LEO LI" initials="L" lastIdx="1" clrIdx="0"/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401BC0"/>
    <a:srgbClr val="FFFFFF"/>
    <a:srgbClr val="DE0909"/>
    <a:srgbClr val="7D1F0C"/>
    <a:srgbClr val="FF5C11"/>
    <a:srgbClr val="FF863D"/>
    <a:srgbClr val="E20000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-636" y="-60"/>
      </p:cViewPr>
      <p:guideLst>
        <p:guide orient="horz" pos="203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87" y="-72"/>
      </p:cViewPr>
      <p:guideLst>
        <p:guide orient="horz" pos="271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handoutMaster" Target="handoutMasters/handoutMaster1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gs" Target="tags/tag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5A1DC-2E8B-4DCF-A233-28D5F467CD01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AC33E-FFDA-426C-B38E-073C9668A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A0607-B3A1-413E-9DD9-128F9995884F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ED484-D25A-4A4B-82AF-47FE169055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 /><Relationship Id="rId7" Type="http://schemas.openxmlformats.org/officeDocument/2006/relationships/image" Target="../media/image1.png" /><Relationship Id="rId2" Type="http://schemas.openxmlformats.org/officeDocument/2006/relationships/tags" Target="../tags/tag9.xml" /><Relationship Id="rId1" Type="http://schemas.openxmlformats.org/officeDocument/2006/relationships/tags" Target="../tags/tag8.xml" /><Relationship Id="rId6" Type="http://schemas.openxmlformats.org/officeDocument/2006/relationships/slideMaster" Target="../slideMasters/slideMaster1.xml" /><Relationship Id="rId5" Type="http://schemas.openxmlformats.org/officeDocument/2006/relationships/tags" Target="../tags/tag12.xml" /><Relationship Id="rId4" Type="http://schemas.openxmlformats.org/officeDocument/2006/relationships/tags" Target="../tags/tag1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 /><Relationship Id="rId2" Type="http://schemas.openxmlformats.org/officeDocument/2006/relationships/tags" Target="../tags/tag56.xml" /><Relationship Id="rId1" Type="http://schemas.openxmlformats.org/officeDocument/2006/relationships/tags" Target="../tags/tag55.xml" /><Relationship Id="rId6" Type="http://schemas.openxmlformats.org/officeDocument/2006/relationships/image" Target="../media/image1.png" /><Relationship Id="rId5" Type="http://schemas.openxmlformats.org/officeDocument/2006/relationships/slideMaster" Target="../slideMasters/slideMaster1.xml" /><Relationship Id="rId4" Type="http://schemas.openxmlformats.org/officeDocument/2006/relationships/tags" Target="../tags/tag58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 /><Relationship Id="rId7" Type="http://schemas.openxmlformats.org/officeDocument/2006/relationships/image" Target="../media/image1.png" /><Relationship Id="rId2" Type="http://schemas.openxmlformats.org/officeDocument/2006/relationships/tags" Target="../tags/tag60.xml" /><Relationship Id="rId1" Type="http://schemas.openxmlformats.org/officeDocument/2006/relationships/tags" Target="../tags/tag59.xml" /><Relationship Id="rId6" Type="http://schemas.openxmlformats.org/officeDocument/2006/relationships/slideMaster" Target="../slideMasters/slideMaster1.xml" /><Relationship Id="rId5" Type="http://schemas.openxmlformats.org/officeDocument/2006/relationships/tags" Target="../tags/tag63.xml" /><Relationship Id="rId4" Type="http://schemas.openxmlformats.org/officeDocument/2006/relationships/tags" Target="../tags/tag6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 /><Relationship Id="rId7" Type="http://schemas.openxmlformats.org/officeDocument/2006/relationships/image" Target="../media/image1.png" /><Relationship Id="rId2" Type="http://schemas.openxmlformats.org/officeDocument/2006/relationships/tags" Target="../tags/tag14.xml" /><Relationship Id="rId1" Type="http://schemas.openxmlformats.org/officeDocument/2006/relationships/tags" Target="../tags/tag13.xml" /><Relationship Id="rId6" Type="http://schemas.openxmlformats.org/officeDocument/2006/relationships/slideMaster" Target="../slideMasters/slideMaster1.xml" /><Relationship Id="rId5" Type="http://schemas.openxmlformats.org/officeDocument/2006/relationships/tags" Target="../tags/tag17.xml" /><Relationship Id="rId4" Type="http://schemas.openxmlformats.org/officeDocument/2006/relationships/tags" Target="../tags/tag16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 /><Relationship Id="rId7" Type="http://schemas.openxmlformats.org/officeDocument/2006/relationships/image" Target="../media/image1.png" /><Relationship Id="rId2" Type="http://schemas.openxmlformats.org/officeDocument/2006/relationships/tags" Target="../tags/tag19.xml" /><Relationship Id="rId1" Type="http://schemas.openxmlformats.org/officeDocument/2006/relationships/tags" Target="../tags/tag18.xml" /><Relationship Id="rId6" Type="http://schemas.openxmlformats.org/officeDocument/2006/relationships/slideMaster" Target="../slideMasters/slideMaster1.xml" /><Relationship Id="rId5" Type="http://schemas.openxmlformats.org/officeDocument/2006/relationships/tags" Target="../tags/tag22.xml" /><Relationship Id="rId4" Type="http://schemas.openxmlformats.org/officeDocument/2006/relationships/tags" Target="../tags/tag21.xml" 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 /><Relationship Id="rId3" Type="http://schemas.openxmlformats.org/officeDocument/2006/relationships/tags" Target="../tags/tag25.xml" /><Relationship Id="rId7" Type="http://schemas.openxmlformats.org/officeDocument/2006/relationships/slideMaster" Target="../slideMasters/slideMaster1.xml" /><Relationship Id="rId2" Type="http://schemas.openxmlformats.org/officeDocument/2006/relationships/tags" Target="../tags/tag24.xml" /><Relationship Id="rId1" Type="http://schemas.openxmlformats.org/officeDocument/2006/relationships/tags" Target="../tags/tag23.xml" /><Relationship Id="rId6" Type="http://schemas.openxmlformats.org/officeDocument/2006/relationships/tags" Target="../tags/tag28.xml" /><Relationship Id="rId5" Type="http://schemas.openxmlformats.org/officeDocument/2006/relationships/tags" Target="../tags/tag27.xml" /><Relationship Id="rId4" Type="http://schemas.openxmlformats.org/officeDocument/2006/relationships/tags" Target="../tags/tag26.xml" 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 /><Relationship Id="rId3" Type="http://schemas.openxmlformats.org/officeDocument/2006/relationships/tags" Target="../tags/tag31.xml" /><Relationship Id="rId7" Type="http://schemas.openxmlformats.org/officeDocument/2006/relationships/tags" Target="../tags/tag35.xml" /><Relationship Id="rId2" Type="http://schemas.openxmlformats.org/officeDocument/2006/relationships/tags" Target="../tags/tag30.xml" /><Relationship Id="rId1" Type="http://schemas.openxmlformats.org/officeDocument/2006/relationships/tags" Target="../tags/tag29.xml" /><Relationship Id="rId6" Type="http://schemas.openxmlformats.org/officeDocument/2006/relationships/tags" Target="../tags/tag34.xml" /><Relationship Id="rId5" Type="http://schemas.openxmlformats.org/officeDocument/2006/relationships/tags" Target="../tags/tag33.xml" /><Relationship Id="rId10" Type="http://schemas.openxmlformats.org/officeDocument/2006/relationships/image" Target="../media/image1.png" /><Relationship Id="rId4" Type="http://schemas.openxmlformats.org/officeDocument/2006/relationships/tags" Target="../tags/tag32.xml" /><Relationship Id="rId9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 /><Relationship Id="rId2" Type="http://schemas.openxmlformats.org/officeDocument/2006/relationships/tags" Target="../tags/tag38.xml" /><Relationship Id="rId1" Type="http://schemas.openxmlformats.org/officeDocument/2006/relationships/tags" Target="../tags/tag37.xml" /><Relationship Id="rId6" Type="http://schemas.openxmlformats.org/officeDocument/2006/relationships/image" Target="../media/image1.png" /><Relationship Id="rId5" Type="http://schemas.openxmlformats.org/officeDocument/2006/relationships/slideMaster" Target="../slideMasters/slideMaster1.xml" /><Relationship Id="rId4" Type="http://schemas.openxmlformats.org/officeDocument/2006/relationships/tags" Target="../tags/tag40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 /><Relationship Id="rId2" Type="http://schemas.openxmlformats.org/officeDocument/2006/relationships/tags" Target="../tags/tag42.xml" /><Relationship Id="rId1" Type="http://schemas.openxmlformats.org/officeDocument/2006/relationships/tags" Target="../tags/tag41.xml" /><Relationship Id="rId5" Type="http://schemas.openxmlformats.org/officeDocument/2006/relationships/image" Target="../media/image1.png" /><Relationship Id="rId4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 /><Relationship Id="rId3" Type="http://schemas.openxmlformats.org/officeDocument/2006/relationships/tags" Target="../tags/tag46.xml" /><Relationship Id="rId7" Type="http://schemas.openxmlformats.org/officeDocument/2006/relationships/slideMaster" Target="../slideMasters/slideMaster1.xml" /><Relationship Id="rId2" Type="http://schemas.openxmlformats.org/officeDocument/2006/relationships/tags" Target="../tags/tag45.xml" /><Relationship Id="rId1" Type="http://schemas.openxmlformats.org/officeDocument/2006/relationships/tags" Target="../tags/tag44.xml" /><Relationship Id="rId6" Type="http://schemas.openxmlformats.org/officeDocument/2006/relationships/tags" Target="../tags/tag49.xml" /><Relationship Id="rId5" Type="http://schemas.openxmlformats.org/officeDocument/2006/relationships/tags" Target="../tags/tag48.xml" /><Relationship Id="rId4" Type="http://schemas.openxmlformats.org/officeDocument/2006/relationships/tags" Target="../tags/tag47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 /><Relationship Id="rId7" Type="http://schemas.openxmlformats.org/officeDocument/2006/relationships/image" Target="../media/image1.png" /><Relationship Id="rId2" Type="http://schemas.openxmlformats.org/officeDocument/2006/relationships/tags" Target="../tags/tag51.xml" /><Relationship Id="rId1" Type="http://schemas.openxmlformats.org/officeDocument/2006/relationships/tags" Target="../tags/tag50.xml" /><Relationship Id="rId6" Type="http://schemas.openxmlformats.org/officeDocument/2006/relationships/slideMaster" Target="../slideMasters/slideMaster1.xml" /><Relationship Id="rId5" Type="http://schemas.openxmlformats.org/officeDocument/2006/relationships/tags" Target="../tags/tag54.xml" /><Relationship Id="rId4" Type="http://schemas.openxmlformats.org/officeDocument/2006/relationships/tags" Target="../tags/tag53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文本框 7"/>
          <p:cNvSpPr txBox="1"/>
          <p:nvPr userDrawn="1"/>
        </p:nvSpPr>
        <p:spPr>
          <a:xfrm>
            <a:off x="873760" y="215900"/>
            <a:ext cx="2439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深圳慧镕电子产品有限公司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79389" y="132444"/>
            <a:ext cx="498476" cy="45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框 7"/>
          <p:cNvSpPr txBox="1"/>
          <p:nvPr userDrawn="1"/>
        </p:nvSpPr>
        <p:spPr>
          <a:xfrm>
            <a:off x="873760" y="215900"/>
            <a:ext cx="2357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solidFill>
                  <a:schemeClr val="tx1"/>
                </a:solidFill>
              </a:rPr>
              <a:t>深圳慧镕电子产品有限公司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379389" y="132444"/>
            <a:ext cx="498476" cy="45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文本框 7"/>
          <p:cNvSpPr txBox="1"/>
          <p:nvPr userDrawn="1"/>
        </p:nvSpPr>
        <p:spPr>
          <a:xfrm>
            <a:off x="873760" y="215900"/>
            <a:ext cx="2519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solidFill>
                  <a:schemeClr val="tx1"/>
                </a:solidFill>
              </a:rPr>
              <a:t>深圳慧镕电子产品有限公司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379389" y="132444"/>
            <a:ext cx="498476" cy="45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595"/>
            </a:lvl2pPr>
            <a:lvl3pPr marL="1187450" indent="0" algn="ctr">
              <a:buNone/>
              <a:defRPr sz="2335"/>
            </a:lvl3pPr>
            <a:lvl4pPr marL="1781175" indent="0" algn="ctr">
              <a:buNone/>
              <a:defRPr sz="2080"/>
            </a:lvl4pPr>
            <a:lvl5pPr marL="2374900" indent="0" algn="ctr">
              <a:buNone/>
              <a:defRPr sz="2080"/>
            </a:lvl5pPr>
            <a:lvl6pPr marL="2968625" indent="0" algn="ctr">
              <a:buNone/>
              <a:defRPr sz="2080"/>
            </a:lvl6pPr>
            <a:lvl7pPr marL="3561715" indent="0" algn="ctr">
              <a:buNone/>
              <a:defRPr sz="2080"/>
            </a:lvl7pPr>
            <a:lvl8pPr marL="4155440" indent="0" algn="ctr">
              <a:buNone/>
              <a:defRPr sz="2080"/>
            </a:lvl8pPr>
            <a:lvl9pPr marL="4749165" indent="0" algn="ctr">
              <a:buNone/>
              <a:defRPr sz="2080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725738" y="1512875"/>
            <a:ext cx="10729365" cy="1153264"/>
          </a:xfrm>
          <a:prstGeom prst="rect">
            <a:avLst/>
          </a:prstGeom>
        </p:spPr>
        <p:txBody>
          <a:bodyPr lIns="0" tIns="0" rIns="0" bIns="0"/>
          <a:lstStyle>
            <a:lvl1pPr marL="179070" marR="0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135" algn="ctr"/>
              </a:tabLst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28930" marR="0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135" algn="ctr"/>
              </a:tabLst>
              <a:defRPr sz="16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97915" marR="0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135" algn="ctr"/>
              </a:tabLst>
              <a:defRPr sz="13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4pPr>
            <a:lvl5pPr marL="525780" indent="-170815">
              <a:buFont typeface="Arial" panose="020B0604020202020204" pitchFamily="34" charset="0"/>
              <a:buChar char="•"/>
              <a:tabLst>
                <a:tab pos="1207770" algn="ctr"/>
              </a:tabLst>
              <a:defRPr sz="1300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930" marR="0" lvl="1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13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7915" marR="0" lvl="2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13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7915" marR="0" lvl="2" indent="-168275" algn="l" defTabSz="11874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135" algn="ctr"/>
              </a:tabLst>
              <a:defRPr/>
            </a:pP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9767570" y="215900"/>
            <a:ext cx="2357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深圳慧镕电子产品有限公司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9272795" y="132444"/>
            <a:ext cx="498476" cy="45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文本框 7"/>
          <p:cNvSpPr txBox="1"/>
          <p:nvPr userDrawn="1"/>
        </p:nvSpPr>
        <p:spPr>
          <a:xfrm>
            <a:off x="9767570" y="215900"/>
            <a:ext cx="2349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solidFill>
                  <a:schemeClr val="tx1"/>
                </a:solidFill>
              </a:rPr>
              <a:t>深圳慧镕电子产品有限公司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9272795" y="132444"/>
            <a:ext cx="498476" cy="45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文本框 7"/>
          <p:cNvSpPr txBox="1"/>
          <p:nvPr userDrawn="1"/>
        </p:nvSpPr>
        <p:spPr>
          <a:xfrm>
            <a:off x="9767570" y="215900"/>
            <a:ext cx="2320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solidFill>
                  <a:schemeClr val="tx1"/>
                </a:solidFill>
              </a:rPr>
              <a:t>深圳慧镕电子产品有限公司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9272795" y="132444"/>
            <a:ext cx="498476" cy="45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7"/>
          <p:cNvSpPr txBox="1"/>
          <p:nvPr userDrawn="1"/>
        </p:nvSpPr>
        <p:spPr>
          <a:xfrm>
            <a:off x="9767570" y="215900"/>
            <a:ext cx="24250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solidFill>
                  <a:schemeClr val="tx1"/>
                </a:solidFill>
              </a:rPr>
              <a:t>深圳慧镕电子产品有限公司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 flipH="1">
            <a:off x="9272795" y="132444"/>
            <a:ext cx="498476" cy="45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框 7"/>
          <p:cNvSpPr txBox="1"/>
          <p:nvPr userDrawn="1"/>
        </p:nvSpPr>
        <p:spPr>
          <a:xfrm>
            <a:off x="9767570" y="215900"/>
            <a:ext cx="23717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solidFill>
                  <a:schemeClr val="tx1"/>
                </a:solidFill>
              </a:rPr>
              <a:t>深圳慧镕电子产品有限公司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9272795" y="132444"/>
            <a:ext cx="498476" cy="45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7"/>
          <p:cNvSpPr txBox="1"/>
          <p:nvPr userDrawn="1"/>
        </p:nvSpPr>
        <p:spPr>
          <a:xfrm>
            <a:off x="9767570" y="215900"/>
            <a:ext cx="2349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solidFill>
                  <a:schemeClr val="tx1"/>
                </a:solidFill>
              </a:rPr>
              <a:t>深圳慧镕电子产品有限公司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9272795" y="132444"/>
            <a:ext cx="498476" cy="45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2024/7/17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文本框 7"/>
          <p:cNvSpPr txBox="1"/>
          <p:nvPr userDrawn="1"/>
        </p:nvSpPr>
        <p:spPr>
          <a:xfrm>
            <a:off x="9767570" y="215900"/>
            <a:ext cx="2342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solidFill>
                  <a:schemeClr val="tx1"/>
                </a:solidFill>
              </a:rPr>
              <a:t>深圳慧镕电子产品有限公司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9272795" y="132444"/>
            <a:ext cx="498476" cy="45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文本框 7"/>
          <p:cNvSpPr txBox="1"/>
          <p:nvPr userDrawn="1"/>
        </p:nvSpPr>
        <p:spPr>
          <a:xfrm>
            <a:off x="9767412" y="216169"/>
            <a:ext cx="2217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 dirty="0">
                <a:solidFill>
                  <a:schemeClr val="tx1"/>
                </a:solidFill>
              </a:rPr>
              <a:t>深圳市兰盾科技有限公司</a:t>
            </a:r>
            <a:endParaRPr lang="en-US" altLang="zh-CN" sz="1400" b="1" dirty="0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9272795" y="132444"/>
            <a:ext cx="498476" cy="45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18" Type="http://schemas.openxmlformats.org/officeDocument/2006/relationships/tags" Target="../tags/tag6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ags" Target="../tags/tag5.xml" /><Relationship Id="rId2" Type="http://schemas.openxmlformats.org/officeDocument/2006/relationships/slideLayout" Target="../slideLayouts/slideLayout2.xml" /><Relationship Id="rId16" Type="http://schemas.openxmlformats.org/officeDocument/2006/relationships/tags" Target="../tags/tag4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ags" Target="../tags/tag3.xml" /><Relationship Id="rId10" Type="http://schemas.openxmlformats.org/officeDocument/2006/relationships/slideLayout" Target="../slideLayouts/slideLayout10.xml" /><Relationship Id="rId19" Type="http://schemas.openxmlformats.org/officeDocument/2006/relationships/tags" Target="../tags/tag7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ags" Target="../tags/tag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 /><Relationship Id="rId2" Type="http://schemas.openxmlformats.org/officeDocument/2006/relationships/tags" Target="../tags/tag65.xml" /><Relationship Id="rId1" Type="http://schemas.openxmlformats.org/officeDocument/2006/relationships/tags" Target="../tags/tag64.xml" /><Relationship Id="rId5" Type="http://schemas.openxmlformats.org/officeDocument/2006/relationships/hyperlink" Target="http://www.ld999999.com/" TargetMode="External" /><Relationship Id="rId4" Type="http://schemas.openxmlformats.org/officeDocument/2006/relationships/image" Target="../media/image2.jpe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 /><Relationship Id="rId2" Type="http://schemas.openxmlformats.org/officeDocument/2006/relationships/tags" Target="../tags/tag79.xml" /><Relationship Id="rId1" Type="http://schemas.openxmlformats.org/officeDocument/2006/relationships/tags" Target="../tags/tag78.xml" /><Relationship Id="rId5" Type="http://schemas.openxmlformats.org/officeDocument/2006/relationships/hyperlink" Target="http://www.ld999999.com/" TargetMode="External" /><Relationship Id="rId4" Type="http://schemas.openxmlformats.org/officeDocument/2006/relationships/image" Target="../media/image2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 /><Relationship Id="rId2" Type="http://schemas.openxmlformats.org/officeDocument/2006/relationships/tags" Target="../tags/tag67.xml" /><Relationship Id="rId1" Type="http://schemas.openxmlformats.org/officeDocument/2006/relationships/tags" Target="../tags/tag6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 /><Relationship Id="rId1" Type="http://schemas.openxmlformats.org/officeDocument/2006/relationships/tags" Target="../tags/tag68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 /><Relationship Id="rId2" Type="http://schemas.openxmlformats.org/officeDocument/2006/relationships/tags" Target="../tags/tag70.xml" /><Relationship Id="rId1" Type="http://schemas.openxmlformats.org/officeDocument/2006/relationships/tags" Target="../tags/tag69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 /><Relationship Id="rId1" Type="http://schemas.openxmlformats.org/officeDocument/2006/relationships/tags" Target="../tags/tag7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 /><Relationship Id="rId2" Type="http://schemas.openxmlformats.org/officeDocument/2006/relationships/tags" Target="../tags/tag73.xml" /><Relationship Id="rId1" Type="http://schemas.openxmlformats.org/officeDocument/2006/relationships/tags" Target="../tags/tag7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 /><Relationship Id="rId1" Type="http://schemas.openxmlformats.org/officeDocument/2006/relationships/tags" Target="../tags/tag7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 /><Relationship Id="rId2" Type="http://schemas.openxmlformats.org/officeDocument/2006/relationships/tags" Target="../tags/tag76.xml" /><Relationship Id="rId1" Type="http://schemas.openxmlformats.org/officeDocument/2006/relationships/tags" Target="../tags/tag7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 /><Relationship Id="rId1" Type="http://schemas.openxmlformats.org/officeDocument/2006/relationships/tags" Target="../tags/tag7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深圳福田CBD和5G科技大数据概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" y="1630680"/>
            <a:ext cx="6647815" cy="3402965"/>
          </a:xfrm>
          <a:prstGeom prst="rect">
            <a:avLst/>
          </a:prstGeom>
        </p:spPr>
      </p:pic>
      <p:sp>
        <p:nvSpPr>
          <p:cNvPr id="19" name="任意多边形 18"/>
          <p:cNvSpPr/>
          <p:nvPr/>
        </p:nvSpPr>
        <p:spPr>
          <a:xfrm flipH="1" flipV="1">
            <a:off x="2978150" y="1177925"/>
            <a:ext cx="4468509" cy="4457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37" h="702">
                <a:moveTo>
                  <a:pt x="0" y="0"/>
                </a:moveTo>
                <a:lnTo>
                  <a:pt x="6521" y="0"/>
                </a:lnTo>
                <a:lnTo>
                  <a:pt x="7037" y="702"/>
                </a:lnTo>
                <a:lnTo>
                  <a:pt x="0" y="7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60000">
                <a:schemeClr val="bg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48671" y="5041265"/>
            <a:ext cx="3341608" cy="4457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37" h="702">
                <a:moveTo>
                  <a:pt x="0" y="0"/>
                </a:moveTo>
                <a:lnTo>
                  <a:pt x="6521" y="0"/>
                </a:lnTo>
                <a:lnTo>
                  <a:pt x="7037" y="702"/>
                </a:lnTo>
                <a:lnTo>
                  <a:pt x="0" y="7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">
                <a:schemeClr val="bg1">
                  <a:lumMod val="85000"/>
                </a:schemeClr>
              </a:gs>
              <a:gs pos="95000">
                <a:schemeClr val="bg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flipV="1">
            <a:off x="3102610" y="4918710"/>
            <a:ext cx="855980" cy="582295"/>
          </a:xfrm>
          <a:prstGeom prst="triangle">
            <a:avLst/>
          </a:prstGeom>
          <a:solidFill>
            <a:srgbClr val="FF5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flipV="1">
            <a:off x="0" y="1177925"/>
            <a:ext cx="2921000" cy="3971925"/>
          </a:xfrm>
          <a:prstGeom prst="rtTriangle">
            <a:avLst/>
          </a:prstGeom>
          <a:solidFill>
            <a:srgbClr val="FF5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2539365" y="1177925"/>
            <a:ext cx="736600" cy="501015"/>
          </a:xfrm>
          <a:prstGeom prst="triangle">
            <a:avLst/>
          </a:prstGeom>
          <a:solidFill>
            <a:srgbClr val="FF5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519805" y="1530350"/>
            <a:ext cx="8672195" cy="39708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57" h="6253">
                <a:moveTo>
                  <a:pt x="4598" y="0"/>
                </a:moveTo>
                <a:lnTo>
                  <a:pt x="13657" y="0"/>
                </a:lnTo>
                <a:lnTo>
                  <a:pt x="13657" y="6253"/>
                </a:lnTo>
                <a:lnTo>
                  <a:pt x="0" y="6253"/>
                </a:lnTo>
                <a:lnTo>
                  <a:pt x="4598" y="0"/>
                </a:lnTo>
                <a:close/>
              </a:path>
            </a:pathLst>
          </a:custGeom>
          <a:solidFill>
            <a:srgbClr val="FF5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092315" y="2028825"/>
            <a:ext cx="35972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方正兰亭黑_GBK" panose="02000000000000000000" charset="-122"/>
                <a:ea typeface="方正兰亭黑_GBK" panose="02000000000000000000" charset="-122"/>
                <a:cs typeface="DIN Black" charset="0"/>
              </a:rPr>
              <a:t>2024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519285" y="2244725"/>
            <a:ext cx="1706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>
                <a:solidFill>
                  <a:schemeClr val="bg1"/>
                </a:solidFill>
                <a:latin typeface="汉仪雅酷黑-65J" panose="00020600040101010101" charset="-122"/>
                <a:ea typeface="汉仪雅酷黑-65J" panose="00020600040101010101" charset="-122"/>
                <a:cs typeface="汉仪雅酷黑-95J" panose="00020600040101010101" charset="-122"/>
                <a:sym typeface="+mn-ea"/>
              </a:rPr>
              <a:t>开拓创新</a:t>
            </a:r>
          </a:p>
          <a:p>
            <a:r>
              <a:rPr lang="zh-CN" altLang="en-US" sz="3000">
                <a:solidFill>
                  <a:schemeClr val="bg1"/>
                </a:solidFill>
                <a:latin typeface="汉仪雅酷黑-65J" panose="00020600040101010101" charset="-122"/>
                <a:ea typeface="汉仪雅酷黑-65J" panose="00020600040101010101" charset="-122"/>
                <a:cs typeface="汉仪雅酷黑-95J" panose="00020600040101010101" charset="-122"/>
                <a:sym typeface="+mn-ea"/>
              </a:rPr>
              <a:t>领航未来</a:t>
            </a:r>
            <a:endParaRPr lang="zh-CN" altLang="en-US" sz="3000">
              <a:solidFill>
                <a:schemeClr val="bg1"/>
              </a:solidFill>
              <a:latin typeface="汉仪雅酷黑-65J" panose="00020600040101010101" charset="-122"/>
              <a:ea typeface="汉仪雅酷黑-65J" panose="00020600040101010101" charset="-122"/>
              <a:cs typeface="汉仪雅酷黑-95J" panose="00020600040101010101" charset="-122"/>
            </a:endParaRPr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13680" y="3331845"/>
            <a:ext cx="6188710" cy="843915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spc="6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试用期月度总结汇报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407150" y="3354070"/>
            <a:ext cx="4754880" cy="0"/>
          </a:xfrm>
          <a:prstGeom prst="line">
            <a:avLst/>
          </a:prstGeom>
          <a:ln>
            <a:solidFill>
              <a:schemeClr val="bg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244330" y="403225"/>
            <a:ext cx="27178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spc="600">
                <a:solidFill>
                  <a:schemeClr val="tx1">
                    <a:lumMod val="65000"/>
                    <a:lumOff val="35000"/>
                  </a:schemeClr>
                </a:solidFill>
              </a:rPr>
              <a:t>务实  合作 </a:t>
            </a:r>
            <a:r>
              <a:rPr lang="zh-CN" altLang="en-US" sz="1400" spc="6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卓越</a:t>
            </a:r>
            <a:r>
              <a:rPr lang="zh-CN" altLang="en-US" sz="1400" spc="600">
                <a:solidFill>
                  <a:schemeClr val="tx1">
                    <a:lumMod val="65000"/>
                    <a:lumOff val="35000"/>
                  </a:schemeClr>
                </a:solidFill>
              </a:rPr>
              <a:t> 创新</a:t>
            </a:r>
          </a:p>
        </p:txBody>
      </p:sp>
      <p:sp>
        <p:nvSpPr>
          <p:cNvPr id="32" name="textcount"/>
          <p:cNvSpPr txBox="1"/>
          <p:nvPr/>
        </p:nvSpPr>
        <p:spPr>
          <a:xfrm>
            <a:off x="5597525" y="4794250"/>
            <a:ext cx="6260336" cy="58229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defPPr>
              <a:defRPr lang="zh-CN"/>
            </a:defPPr>
            <a:lvl1pPr algn="dist" fontAlgn="base">
              <a:defRPr sz="1600" b="0" i="0">
                <a:solidFill>
                  <a:schemeClr val="accent5">
                    <a:lumMod val="50000"/>
                  </a:schemeClr>
                </a:solidFill>
                <a:effectLst/>
                <a:latin typeface="+mn-ea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zh-CN" altLang="en-US" sz="2400" b="1" spc="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汇报人：</a:t>
            </a:r>
            <a:r>
              <a:rPr lang="zh-HK" altLang="en-US" sz="2400" b="1" spc="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李海威</a:t>
            </a:r>
            <a:r>
              <a:rPr lang="en-US" altLang="zh-CN" sz="2400" b="1" spc="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400" b="1" spc="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部门：</a:t>
            </a:r>
            <a:r>
              <a:rPr lang="en-US" altLang="zh-HK" sz="2400" b="1" spc="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RAID</a:t>
            </a:r>
            <a:r>
              <a:rPr lang="zh-HK" altLang="en-US" sz="2400" b="1" spc="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测试</a:t>
            </a:r>
            <a:endParaRPr lang="en-US" altLang="zh-CN" sz="2400" b="1" spc="3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任意多边形 7">
            <a:hlinkClick r:id="rId5" tooltip="http://www.ld999999.com/"/>
          </p:cNvPr>
          <p:cNvSpPr/>
          <p:nvPr/>
        </p:nvSpPr>
        <p:spPr>
          <a:xfrm>
            <a:off x="125506" y="5156835"/>
            <a:ext cx="3341608" cy="4457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37" h="702">
                <a:moveTo>
                  <a:pt x="0" y="0"/>
                </a:moveTo>
                <a:lnTo>
                  <a:pt x="6521" y="0"/>
                </a:lnTo>
                <a:lnTo>
                  <a:pt x="7037" y="702"/>
                </a:lnTo>
                <a:lnTo>
                  <a:pt x="0" y="7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">
                <a:schemeClr val="bg1">
                  <a:lumMod val="85000"/>
                </a:schemeClr>
              </a:gs>
              <a:gs pos="95000">
                <a:schemeClr val="bg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hlinkClick r:id="rId5"/>
              </a:rPr>
              <a:t>www.landun-tech.com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深圳福田CBD和5G科技大数据概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" y="1630680"/>
            <a:ext cx="6647815" cy="3402965"/>
          </a:xfrm>
          <a:prstGeom prst="rect">
            <a:avLst/>
          </a:prstGeom>
        </p:spPr>
      </p:pic>
      <p:sp>
        <p:nvSpPr>
          <p:cNvPr id="19" name="任意多边形 18"/>
          <p:cNvSpPr/>
          <p:nvPr/>
        </p:nvSpPr>
        <p:spPr>
          <a:xfrm flipH="1" flipV="1">
            <a:off x="2978150" y="1177925"/>
            <a:ext cx="4468509" cy="4457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37" h="702">
                <a:moveTo>
                  <a:pt x="0" y="0"/>
                </a:moveTo>
                <a:lnTo>
                  <a:pt x="6521" y="0"/>
                </a:lnTo>
                <a:lnTo>
                  <a:pt x="7037" y="702"/>
                </a:lnTo>
                <a:lnTo>
                  <a:pt x="0" y="7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60000">
                <a:schemeClr val="bg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142240" y="5055235"/>
            <a:ext cx="3324874" cy="4457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37" h="702">
                <a:moveTo>
                  <a:pt x="0" y="0"/>
                </a:moveTo>
                <a:lnTo>
                  <a:pt x="6521" y="0"/>
                </a:lnTo>
                <a:lnTo>
                  <a:pt x="7037" y="702"/>
                </a:lnTo>
                <a:lnTo>
                  <a:pt x="0" y="7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">
                <a:schemeClr val="bg1">
                  <a:lumMod val="85000"/>
                </a:schemeClr>
              </a:gs>
              <a:gs pos="95000">
                <a:schemeClr val="bg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flipV="1">
            <a:off x="3102610" y="4918710"/>
            <a:ext cx="855980" cy="582295"/>
          </a:xfrm>
          <a:prstGeom prst="triangle">
            <a:avLst/>
          </a:prstGeom>
          <a:solidFill>
            <a:srgbClr val="FF5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直角三角形 6"/>
          <p:cNvSpPr/>
          <p:nvPr/>
        </p:nvSpPr>
        <p:spPr>
          <a:xfrm flipV="1">
            <a:off x="0" y="1177925"/>
            <a:ext cx="2921000" cy="3971925"/>
          </a:xfrm>
          <a:prstGeom prst="rtTriangle">
            <a:avLst/>
          </a:prstGeom>
          <a:solidFill>
            <a:srgbClr val="FF5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2539365" y="1177925"/>
            <a:ext cx="736600" cy="501015"/>
          </a:xfrm>
          <a:prstGeom prst="triangle">
            <a:avLst/>
          </a:prstGeom>
          <a:solidFill>
            <a:srgbClr val="FF5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519805" y="1530350"/>
            <a:ext cx="8672195" cy="39708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657" h="6253">
                <a:moveTo>
                  <a:pt x="4598" y="0"/>
                </a:moveTo>
                <a:lnTo>
                  <a:pt x="13657" y="0"/>
                </a:lnTo>
                <a:lnTo>
                  <a:pt x="13657" y="6253"/>
                </a:lnTo>
                <a:lnTo>
                  <a:pt x="0" y="6253"/>
                </a:lnTo>
                <a:lnTo>
                  <a:pt x="4592" y="8"/>
                </a:lnTo>
                <a:lnTo>
                  <a:pt x="4592" y="0"/>
                </a:lnTo>
                <a:lnTo>
                  <a:pt x="4598" y="0"/>
                </a:lnTo>
                <a:close/>
              </a:path>
            </a:pathLst>
          </a:custGeom>
          <a:solidFill>
            <a:srgbClr val="FF5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156325" y="1763395"/>
            <a:ext cx="5884545" cy="1234440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zh-CN" altLang="en-US" sz="3600" b="1" spc="400">
                <a:solidFill>
                  <a:schemeClr val="bg1"/>
                </a:solidFill>
                <a:effectLst/>
                <a:latin typeface="+中文标题" charset="0"/>
                <a:ea typeface="+mj-ea"/>
                <a:cs typeface="汉仪雅酷黑 95W" panose="020B0A04020202020204" charset="-122"/>
                <a:sym typeface="+mn-ea"/>
              </a:rPr>
              <a:t>汇报完毕，</a:t>
            </a:r>
            <a:r>
              <a:rPr lang="zh-CN" altLang="en-US" sz="3600" b="1" spc="400">
                <a:solidFill>
                  <a:schemeClr val="bg1"/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汉仪雅酷黑 95W" panose="020B0A04020202020204" charset="-122"/>
              </a:rPr>
              <a:t>谢谢您的观看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979160" y="2947670"/>
            <a:ext cx="5677535" cy="633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CN" sz="3200" spc="200">
                <a:solidFill>
                  <a:schemeClr val="bg1"/>
                </a:solidFill>
                <a:uFillTx/>
                <a:latin typeface="黑体" panose="02010609060101010101" charset="-122"/>
                <a:ea typeface="黑体" panose="02010609060101010101" charset="-122"/>
                <a:cs typeface="+mj-lt"/>
                <a:sym typeface="+mn-ea"/>
              </a:rPr>
              <a:t>  </a:t>
            </a:r>
            <a:r>
              <a:rPr lang="zh-CN" altLang="en-US" sz="3200" spc="200">
                <a:solidFill>
                  <a:schemeClr val="bg1"/>
                </a:solidFill>
                <a:uFillTx/>
                <a:latin typeface="黑体" panose="02010609060101010101" charset="-122"/>
                <a:ea typeface="黑体" panose="02010609060101010101" charset="-122"/>
                <a:cs typeface="+mj-lt"/>
                <a:sym typeface="+mn-ea"/>
              </a:rPr>
              <a:t>THANK YOU FOR WATCHING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778272" y="4173854"/>
            <a:ext cx="6095594" cy="633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spc="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汇报人：</a:t>
            </a:r>
            <a:r>
              <a:rPr lang="zh-HK" altLang="en-US" sz="2400" spc="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李海威</a:t>
            </a:r>
            <a:r>
              <a:rPr lang="en-US" altLang="zh-CN" sz="2400" spc="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2400" spc="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部门：</a:t>
            </a:r>
            <a:r>
              <a:rPr lang="en-US" altLang="zh-HK" sz="2400" spc="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RAID</a:t>
            </a:r>
            <a:r>
              <a:rPr lang="zh-HK" altLang="en-US" sz="2400" spc="3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测试</a:t>
            </a:r>
            <a:endParaRPr lang="en-US" altLang="zh-CN" sz="2400" spc="3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endParaRPr sz="2400" spc="2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任意多边形 1">
            <a:hlinkClick r:id="rId5" tooltip="http://www.ld999999.com/"/>
          </p:cNvPr>
          <p:cNvSpPr/>
          <p:nvPr/>
        </p:nvSpPr>
        <p:spPr>
          <a:xfrm>
            <a:off x="125506" y="5156835"/>
            <a:ext cx="3341608" cy="4457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037" h="702">
                <a:moveTo>
                  <a:pt x="0" y="0"/>
                </a:moveTo>
                <a:lnTo>
                  <a:pt x="6521" y="0"/>
                </a:lnTo>
                <a:lnTo>
                  <a:pt x="7037" y="702"/>
                </a:lnTo>
                <a:lnTo>
                  <a:pt x="0" y="7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">
                <a:schemeClr val="bg1">
                  <a:lumMod val="85000"/>
                </a:schemeClr>
              </a:gs>
              <a:gs pos="95000">
                <a:schemeClr val="bg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hlinkClick r:id="rId5"/>
              </a:rPr>
              <a:t>www.landun-tech.com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/>
        </p:nvSpPr>
        <p:spPr>
          <a:xfrm flipV="1">
            <a:off x="0" y="0"/>
            <a:ext cx="4305300" cy="58547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" name="直角三角形 6"/>
          <p:cNvSpPr/>
          <p:nvPr/>
        </p:nvSpPr>
        <p:spPr>
          <a:xfrm flipV="1">
            <a:off x="0" y="0"/>
            <a:ext cx="4043363" cy="5497513"/>
          </a:xfrm>
          <a:prstGeom prst="rtTriangle">
            <a:avLst/>
          </a:prstGeom>
          <a:gradFill>
            <a:gsLst>
              <a:gs pos="29000">
                <a:srgbClr val="C00000"/>
              </a:gs>
              <a:gs pos="100000">
                <a:srgbClr val="E20000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4" name="任意多边形 73"/>
          <p:cNvSpPr/>
          <p:nvPr/>
        </p:nvSpPr>
        <p:spPr>
          <a:xfrm>
            <a:off x="0" y="0"/>
            <a:ext cx="4043363" cy="549751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67" h="8658">
                <a:moveTo>
                  <a:pt x="0" y="0"/>
                </a:moveTo>
                <a:lnTo>
                  <a:pt x="6367" y="0"/>
                </a:lnTo>
                <a:lnTo>
                  <a:pt x="0" y="8658"/>
                </a:lnTo>
                <a:lnTo>
                  <a:pt x="0" y="0"/>
                </a:lnTo>
                <a:close/>
              </a:path>
            </a:pathLst>
          </a:custGeom>
          <a:solidFill>
            <a:srgbClr val="FF5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1" name="直角三角形 70"/>
          <p:cNvSpPr/>
          <p:nvPr/>
        </p:nvSpPr>
        <p:spPr>
          <a:xfrm flipH="1">
            <a:off x="12192000" y="1398588"/>
            <a:ext cx="4927600" cy="6700838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8" name="直角三角形 67"/>
          <p:cNvSpPr/>
          <p:nvPr/>
        </p:nvSpPr>
        <p:spPr>
          <a:xfrm flipH="1">
            <a:off x="10218738" y="1682750"/>
            <a:ext cx="4926013" cy="6700838"/>
          </a:xfrm>
          <a:prstGeom prst="rtTriangle">
            <a:avLst/>
          </a:prstGeom>
          <a:solidFill>
            <a:srgbClr val="FF5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16398" name="组合 85"/>
          <p:cNvGrpSpPr/>
          <p:nvPr/>
        </p:nvGrpSpPr>
        <p:grpSpPr>
          <a:xfrm>
            <a:off x="3205480" y="3399790"/>
            <a:ext cx="4076065" cy="644525"/>
            <a:chOff x="9666" y="5479"/>
            <a:chExt cx="6419" cy="1014"/>
          </a:xfrm>
        </p:grpSpPr>
        <p:sp>
          <p:nvSpPr>
            <p:cNvPr id="16399" name="文本框 86"/>
            <p:cNvSpPr txBox="1"/>
            <p:nvPr/>
          </p:nvSpPr>
          <p:spPr>
            <a:xfrm>
              <a:off x="10698" y="5592"/>
              <a:ext cx="5387" cy="8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试用期月度工作总结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9666" y="5479"/>
              <a:ext cx="1014" cy="1014"/>
            </a:xfrm>
            <a:prstGeom prst="rect">
              <a:avLst/>
            </a:prstGeom>
            <a:solidFill>
              <a:srgbClr val="CD1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6401" name="文本框 88"/>
            <p:cNvSpPr txBox="1"/>
            <p:nvPr/>
          </p:nvSpPr>
          <p:spPr>
            <a:xfrm>
              <a:off x="9689" y="5558"/>
              <a:ext cx="1297" cy="8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DIN Black" charset="0"/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16402" name="组合 89"/>
          <p:cNvGrpSpPr/>
          <p:nvPr/>
        </p:nvGrpSpPr>
        <p:grpSpPr>
          <a:xfrm>
            <a:off x="3205163" y="4604068"/>
            <a:ext cx="4465320" cy="1014412"/>
            <a:chOff x="9666" y="7118"/>
            <a:chExt cx="7032" cy="1597"/>
          </a:xfrm>
        </p:grpSpPr>
        <p:sp>
          <p:nvSpPr>
            <p:cNvPr id="16403" name="文本框 90"/>
            <p:cNvSpPr txBox="1"/>
            <p:nvPr/>
          </p:nvSpPr>
          <p:spPr>
            <a:xfrm>
              <a:off x="10670" y="7214"/>
              <a:ext cx="6028" cy="15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下个月的工作计划</a:t>
              </a:r>
            </a:p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9666" y="7118"/>
              <a:ext cx="1014" cy="1014"/>
            </a:xfrm>
            <a:prstGeom prst="rect">
              <a:avLst/>
            </a:prstGeom>
            <a:solidFill>
              <a:srgbClr val="CD1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6405" name="文本框 93"/>
            <p:cNvSpPr txBox="1"/>
            <p:nvPr/>
          </p:nvSpPr>
          <p:spPr>
            <a:xfrm>
              <a:off x="9689" y="7214"/>
              <a:ext cx="1297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DIN Black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7937500" y="2025650"/>
            <a:ext cx="2281238" cy="43021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2200" spc="200" noProof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lt"/>
              </a:rPr>
              <a:t>CONTANTS</a:t>
            </a:r>
          </a:p>
        </p:txBody>
      </p:sp>
      <p:sp>
        <p:nvSpPr>
          <p:cNvPr id="16407" name="副标题 95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3563938" y="1682750"/>
            <a:ext cx="4071937" cy="998538"/>
          </a:xfrm>
        </p:spPr>
        <p:txBody>
          <a:bodyPr vert="horz" lIns="90000" tIns="46800" rIns="90000" bIns="46800" anchor="t"/>
          <a:lstStyle/>
          <a:p>
            <a:pPr algn="l" defTabSz="914400">
              <a:lnSpc>
                <a:spcPct val="100000"/>
              </a:lnSpc>
              <a:buClrTx/>
              <a:buSzTx/>
            </a:pPr>
            <a:r>
              <a:rPr lang="zh-CN" altLang="en-US" sz="5000" b="1" kern="1200" spc="150" normalizeH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  录</a:t>
            </a:r>
          </a:p>
        </p:txBody>
      </p:sp>
      <p:cxnSp>
        <p:nvCxnSpPr>
          <p:cNvPr id="97" name="直接连接符 96"/>
          <p:cNvCxnSpPr/>
          <p:nvPr/>
        </p:nvCxnSpPr>
        <p:spPr>
          <a:xfrm>
            <a:off x="3706813" y="2709863"/>
            <a:ext cx="72342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09" name="组合 1"/>
          <p:cNvGrpSpPr/>
          <p:nvPr/>
        </p:nvGrpSpPr>
        <p:grpSpPr>
          <a:xfrm>
            <a:off x="8089900" y="3399790"/>
            <a:ext cx="3827780" cy="1014459"/>
            <a:chOff x="9666" y="7118"/>
            <a:chExt cx="6028" cy="1596"/>
          </a:xfrm>
        </p:grpSpPr>
        <p:sp>
          <p:nvSpPr>
            <p:cNvPr id="16410" name="文本框 2"/>
            <p:cNvSpPr txBox="1"/>
            <p:nvPr/>
          </p:nvSpPr>
          <p:spPr>
            <a:xfrm>
              <a:off x="10698" y="7214"/>
              <a:ext cx="4996" cy="1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noAutofit/>
            </a:bodyPr>
            <a:lstStyle/>
            <a:p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遇到的问题及困难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9666" y="7118"/>
              <a:ext cx="1014" cy="1014"/>
            </a:xfrm>
            <a:prstGeom prst="rect">
              <a:avLst/>
            </a:prstGeom>
            <a:solidFill>
              <a:srgbClr val="CD1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6412" name="文本框 4"/>
            <p:cNvSpPr txBox="1"/>
            <p:nvPr/>
          </p:nvSpPr>
          <p:spPr>
            <a:xfrm>
              <a:off x="9740" y="7313"/>
              <a:ext cx="1297" cy="6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no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DIN Black" charset="0"/>
                  <a:ea typeface="微软雅黑" panose="020B0503020204020204" pitchFamily="34" charset="-122"/>
                </a:rPr>
                <a:t>02</a:t>
              </a:r>
            </a:p>
            <a:p>
              <a:r>
                <a:rPr lang="en-US" altLang="zh-CN" sz="2800">
                  <a:solidFill>
                    <a:schemeClr val="bg1"/>
                  </a:solidFill>
                  <a:latin typeface="DIN Black" charset="0"/>
                  <a:ea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3" name="组合 1"/>
          <p:cNvGrpSpPr/>
          <p:nvPr/>
        </p:nvGrpSpPr>
        <p:grpSpPr>
          <a:xfrm>
            <a:off x="8078470" y="4712978"/>
            <a:ext cx="3780790" cy="1006196"/>
            <a:chOff x="9740" y="7131"/>
            <a:chExt cx="5954" cy="1583"/>
          </a:xfrm>
        </p:grpSpPr>
        <p:sp>
          <p:nvSpPr>
            <p:cNvPr id="5" name="文本框 2"/>
            <p:cNvSpPr txBox="1"/>
            <p:nvPr/>
          </p:nvSpPr>
          <p:spPr>
            <a:xfrm>
              <a:off x="10698" y="7214"/>
              <a:ext cx="4996" cy="1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noAutofit/>
            </a:bodyPr>
            <a:lstStyle/>
            <a:p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对公司的建议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740" y="7131"/>
              <a:ext cx="1014" cy="1014"/>
            </a:xfrm>
            <a:prstGeom prst="rect">
              <a:avLst/>
            </a:prstGeom>
            <a:solidFill>
              <a:srgbClr val="CD1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8" name="文本框 4"/>
            <p:cNvSpPr txBox="1"/>
            <p:nvPr/>
          </p:nvSpPr>
          <p:spPr>
            <a:xfrm>
              <a:off x="9740" y="7313"/>
              <a:ext cx="1297" cy="6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no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DIN Black" charset="0"/>
                  <a:ea typeface="微软雅黑" panose="020B0503020204020204" pitchFamily="34" charset="-122"/>
                </a:rPr>
                <a:t>04</a:t>
              </a:r>
            </a:p>
            <a:p>
              <a:r>
                <a:rPr lang="en-US" altLang="zh-CN" sz="2800">
                  <a:solidFill>
                    <a:schemeClr val="bg1"/>
                  </a:solidFill>
                  <a:latin typeface="DIN Black" charset="0"/>
                  <a:ea typeface="微软雅黑" panose="020B0503020204020204" pitchFamily="34" charset="-122"/>
                </a:rPr>
                <a:t>04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0400" y="819150"/>
            <a:ext cx="10871200" cy="23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826770" cy="1000125"/>
            <a:chOff x="0" y="1855"/>
            <a:chExt cx="5175" cy="6254"/>
          </a:xfrm>
          <a:solidFill>
            <a:srgbClr val="FF5C11"/>
          </a:solidFill>
        </p:grpSpPr>
        <p:sp>
          <p:nvSpPr>
            <p:cNvPr id="7" name="直角三角形 6"/>
            <p:cNvSpPr/>
            <p:nvPr/>
          </p:nvSpPr>
          <p:spPr>
            <a:xfrm flipV="1">
              <a:off x="0" y="1855"/>
              <a:ext cx="4600" cy="62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4015" y="1855"/>
              <a:ext cx="1160" cy="7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660400" y="321310"/>
            <a:ext cx="4555490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fontAlgn="auto"/>
            <a:r>
              <a:rPr lang="zh-CN" altLang="en-US" sz="2800" b="1">
                <a:latin typeface="+mn-ea"/>
                <a:sym typeface="微软雅黑" panose="020B0503020204020204" pitchFamily="34" charset="-122"/>
              </a:rPr>
              <a:t>试用期工作总结（第</a:t>
            </a:r>
            <a:r>
              <a:rPr lang="en-US" altLang="zh-HK" sz="2800" b="1">
                <a:latin typeface="+mn-ea"/>
                <a:sym typeface="微软雅黑" panose="020B0503020204020204" pitchFamily="34" charset="-122"/>
              </a:rPr>
              <a:t>1</a:t>
            </a:r>
            <a:r>
              <a:rPr lang="zh-CN" altLang="en-US" sz="2800" b="1">
                <a:latin typeface="+mn-ea"/>
                <a:sym typeface="微软雅黑" panose="020B0503020204020204" pitchFamily="34" charset="-122"/>
              </a:rPr>
              <a:t>个月）</a:t>
            </a:r>
            <a:endParaRPr lang="zh-CN" altLang="en-US" sz="2800" b="1" noProof="1"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17829BF-4236-529E-7956-D5110AA4FF2A}"/>
              </a:ext>
            </a:extLst>
          </p:cNvPr>
          <p:cNvSpPr txBox="1"/>
          <p:nvPr/>
        </p:nvSpPr>
        <p:spPr>
          <a:xfrm>
            <a:off x="641446" y="1000285"/>
            <a:ext cx="11228896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1600"/>
              <a:t>第一周</a:t>
            </a:r>
            <a:r>
              <a:rPr lang="en-US" altLang="zh-HK" sz="1600"/>
              <a:t>:
1. </a:t>
            </a:r>
            <a:r>
              <a:rPr lang="zh-HK" altLang="en-US" sz="1600"/>
              <a:t>在深圳慧镕学习了服务器硬件相关知识。
</a:t>
            </a:r>
            <a:r>
              <a:rPr lang="en-US" altLang="zh-HK" sz="1600"/>
              <a:t>2. </a:t>
            </a:r>
            <a:r>
              <a:rPr lang="zh-HK" altLang="en-US" sz="1600"/>
              <a:t>找到一台空闲服务器</a:t>
            </a:r>
            <a:r>
              <a:rPr lang="en-US" altLang="zh-HK" sz="1600"/>
              <a:t>, </a:t>
            </a:r>
            <a:r>
              <a:rPr lang="zh-HK" altLang="en-US" sz="1600"/>
              <a:t>通过借</a:t>
            </a:r>
            <a:r>
              <a:rPr lang="en-US" altLang="zh-HK" sz="1600"/>
              <a:t>raid</a:t>
            </a:r>
            <a:r>
              <a:rPr lang="zh-HK" altLang="en-US" sz="1600"/>
              <a:t>卡、</a:t>
            </a:r>
            <a:r>
              <a:rPr lang="en-US" altLang="zh-HK" sz="1600"/>
              <a:t>riser</a:t>
            </a:r>
            <a:r>
              <a:rPr lang="zh-HK" altLang="en-US" sz="1600"/>
              <a:t>卡、网卡、硬盘、内存等物料搭建了一台服务器。
</a:t>
            </a:r>
            <a:r>
              <a:rPr lang="en-US" altLang="zh-HK" sz="1600"/>
              <a:t>3. </a:t>
            </a:r>
            <a:r>
              <a:rPr lang="zh-HK" altLang="en-US" sz="1600"/>
              <a:t>进入</a:t>
            </a:r>
            <a:r>
              <a:rPr lang="en-US" altLang="zh-HK" sz="1600"/>
              <a:t>iBMC Web</a:t>
            </a:r>
            <a:r>
              <a:rPr lang="zh-HK" altLang="en-US" sz="1600"/>
              <a:t>后台系统使用镜像文件</a:t>
            </a:r>
            <a:r>
              <a:rPr lang="en-US" altLang="zh-HK" sz="1600"/>
              <a:t>, </a:t>
            </a:r>
            <a:r>
              <a:rPr lang="zh-HK" altLang="en-US" sz="1600"/>
              <a:t>成功安装</a:t>
            </a:r>
            <a:r>
              <a:rPr lang="en-US" altLang="zh-HK" sz="1600"/>
              <a:t>centos 7.8</a:t>
            </a:r>
            <a:r>
              <a:rPr lang="zh-HK" altLang="en-US" sz="1600"/>
              <a:t>系统。
第二周</a:t>
            </a:r>
            <a:r>
              <a:rPr lang="en-US" altLang="zh-HK" sz="1600"/>
              <a:t>:
1. </a:t>
            </a:r>
            <a:r>
              <a:rPr lang="zh-HK" altLang="en-US" sz="1600"/>
              <a:t>在</a:t>
            </a:r>
            <a:r>
              <a:rPr lang="en-US" altLang="zh-HK" sz="1600"/>
              <a:t>K1</a:t>
            </a:r>
            <a:r>
              <a:rPr lang="zh-HK" altLang="en-US" sz="1600"/>
              <a:t>客户处先熟悉了工作环境</a:t>
            </a:r>
            <a:r>
              <a:rPr lang="en-US" altLang="zh-HK" sz="1600"/>
              <a:t>, </a:t>
            </a:r>
            <a:r>
              <a:rPr lang="zh-HK" altLang="en-US" sz="1600"/>
              <a:t>并领取设备装机搭建基础环境以及安装工作中的常用应用</a:t>
            </a:r>
            <a:r>
              <a:rPr lang="en-US" altLang="zh-HK" sz="1600"/>
              <a:t>.
2. </a:t>
            </a:r>
            <a:r>
              <a:rPr lang="zh-HK" altLang="en-US" sz="1600"/>
              <a:t>通过</a:t>
            </a:r>
            <a:r>
              <a:rPr lang="en-US" altLang="zh-HK" sz="1600"/>
              <a:t>iBMC Web</a:t>
            </a:r>
            <a:r>
              <a:rPr lang="zh-HK" altLang="en-US" sz="1600"/>
              <a:t>对服务器进行</a:t>
            </a:r>
            <a:r>
              <a:rPr lang="en-US" altLang="zh-HK" sz="1600"/>
              <a:t>BMC</a:t>
            </a:r>
            <a:r>
              <a:rPr lang="zh-HK" altLang="en-US" sz="1600"/>
              <a:t>固件升级</a:t>
            </a:r>
            <a:r>
              <a:rPr lang="en-US" altLang="zh-HK" sz="1600"/>
              <a:t>, </a:t>
            </a:r>
            <a:r>
              <a:rPr lang="zh-HK" altLang="en-US" sz="1600"/>
              <a:t>并将</a:t>
            </a:r>
            <a:r>
              <a:rPr lang="en-US" altLang="zh-HK" sz="1600"/>
              <a:t>CSR</a:t>
            </a:r>
            <a:r>
              <a:rPr lang="zh-HK" altLang="en-US" sz="1600"/>
              <a:t>、</a:t>
            </a:r>
            <a:r>
              <a:rPr lang="en-US" altLang="zh-HK" sz="1600"/>
              <a:t>CPLD</a:t>
            </a:r>
            <a:r>
              <a:rPr lang="zh-HK" altLang="en-US" sz="1600"/>
              <a:t>、</a:t>
            </a:r>
            <a:r>
              <a:rPr lang="en-US" altLang="zh-HK" sz="1600"/>
              <a:t>BIOS</a:t>
            </a:r>
            <a:r>
              <a:rPr lang="zh-HK" altLang="en-US" sz="1600"/>
              <a:t>、</a:t>
            </a:r>
            <a:r>
              <a:rPr lang="en-US" altLang="zh-HK" sz="1600"/>
              <a:t>MCU</a:t>
            </a:r>
            <a:r>
              <a:rPr lang="zh-HK" altLang="en-US" sz="1600"/>
              <a:t>、</a:t>
            </a:r>
            <a:r>
              <a:rPr lang="en-US" altLang="zh-HK" sz="1600"/>
              <a:t>VRD</a:t>
            </a:r>
            <a:r>
              <a:rPr lang="zh-HK" altLang="en-US" sz="1600"/>
              <a:t>等也完成固件升级。
第三周</a:t>
            </a:r>
            <a:r>
              <a:rPr lang="en-US" altLang="zh-HK" sz="1600"/>
              <a:t>:
1. </a:t>
            </a:r>
            <a:r>
              <a:rPr lang="zh-HK" altLang="en-US" sz="1600"/>
              <a:t>学习常用测试软件</a:t>
            </a:r>
            <a:r>
              <a:rPr lang="en-US" altLang="zh-HK" sz="1600"/>
              <a:t>, </a:t>
            </a:r>
            <a:r>
              <a:rPr lang="zh-HK" altLang="en-US" sz="1600"/>
              <a:t>并根据测试文档进行了</a:t>
            </a:r>
            <a:r>
              <a:rPr lang="en-US" altLang="zh-HK" sz="1600"/>
              <a:t>iBMC Web UI</a:t>
            </a:r>
            <a:r>
              <a:rPr lang="zh-HK" altLang="en-US" sz="1600"/>
              <a:t>测试。
</a:t>
            </a:r>
            <a:r>
              <a:rPr lang="en-US" altLang="zh-HK" sz="1600"/>
              <a:t>2. </a:t>
            </a:r>
            <a:r>
              <a:rPr lang="zh-HK" altLang="en-US" sz="1600"/>
              <a:t>使用命令行通过</a:t>
            </a:r>
            <a:r>
              <a:rPr lang="en-US" altLang="zh-HK" sz="1600"/>
              <a:t>ssh</a:t>
            </a:r>
            <a:r>
              <a:rPr lang="zh-HK" altLang="en-US" sz="1600"/>
              <a:t>连接</a:t>
            </a:r>
            <a:r>
              <a:rPr lang="en-US" altLang="zh-HK" sz="1600"/>
              <a:t>ibmc</a:t>
            </a:r>
            <a:r>
              <a:rPr lang="zh-HK" altLang="en-US" sz="1600"/>
              <a:t>进行</a:t>
            </a:r>
            <a:r>
              <a:rPr lang="en-US" altLang="zh-HK" sz="1600"/>
              <a:t>cli</a:t>
            </a:r>
            <a:r>
              <a:rPr lang="zh-HK" altLang="en-US" sz="1600"/>
              <a:t>命令行测试。
</a:t>
            </a:r>
            <a:r>
              <a:rPr lang="en-US" altLang="zh-HK" sz="1600"/>
              <a:t>3. </a:t>
            </a:r>
            <a:r>
              <a:rPr lang="zh-HK" altLang="en-US" sz="1600"/>
              <a:t>学习使用</a:t>
            </a:r>
            <a:r>
              <a:rPr lang="en-US" altLang="zh-HK" sz="1600"/>
              <a:t>postman</a:t>
            </a:r>
            <a:r>
              <a:rPr lang="zh-HK" altLang="en-US" sz="1600"/>
              <a:t>对</a:t>
            </a:r>
            <a:r>
              <a:rPr lang="en-US" altLang="zh-HK" sz="1600"/>
              <a:t>redfish</a:t>
            </a:r>
            <a:r>
              <a:rPr lang="zh-HK" altLang="en-US" sz="1600"/>
              <a:t>进行接口测试。
</a:t>
            </a:r>
            <a:r>
              <a:rPr lang="en-US" altLang="zh-HK" sz="1600"/>
              <a:t>4. </a:t>
            </a:r>
            <a:r>
              <a:rPr lang="zh-HK" altLang="en-US" sz="1600"/>
              <a:t>了解</a:t>
            </a:r>
            <a:r>
              <a:rPr lang="en-US" altLang="zh-HK" sz="1600"/>
              <a:t>SSL/CA</a:t>
            </a:r>
            <a:r>
              <a:rPr lang="zh-HK" altLang="en-US" sz="1600"/>
              <a:t>证书的作用并学习</a:t>
            </a:r>
            <a:r>
              <a:rPr lang="en-US" altLang="zh-HK" sz="1600"/>
              <a:t>XCA</a:t>
            </a:r>
            <a:r>
              <a:rPr lang="zh-HK" altLang="en-US" sz="1600"/>
              <a:t>工具制作自定义证书。
</a:t>
            </a:r>
            <a:r>
              <a:rPr lang="en-US" altLang="zh-HK" sz="1600"/>
              <a:t>5. </a:t>
            </a:r>
            <a:r>
              <a:rPr lang="zh-HK" altLang="en-US" sz="1600"/>
              <a:t>配合近端人员完成对硬盘热插拔</a:t>
            </a:r>
            <a:r>
              <a:rPr lang="en-US" altLang="zh-HK" sz="1600"/>
              <a:t>, </a:t>
            </a:r>
            <a:r>
              <a:rPr lang="zh-HK" altLang="en-US" sz="1600"/>
              <a:t>在</a:t>
            </a:r>
            <a:r>
              <a:rPr lang="en-US" altLang="zh-HK" sz="1600"/>
              <a:t>iBMC</a:t>
            </a:r>
            <a:r>
              <a:rPr lang="zh-HK" altLang="en-US" sz="1600"/>
              <a:t>操作日志可以查看告警以及对</a:t>
            </a:r>
            <a:r>
              <a:rPr lang="en-US" altLang="zh-HK" sz="1600"/>
              <a:t>SMTP</a:t>
            </a:r>
            <a:r>
              <a:rPr lang="zh-HK" altLang="en-US" sz="1600"/>
              <a:t>服务器邮箱告警测试。
</a:t>
            </a:r>
            <a:r>
              <a:rPr lang="en-US" altLang="zh-HK" sz="1600"/>
              <a:t>6. Web UI, Cli, postman</a:t>
            </a:r>
            <a:r>
              <a:rPr lang="zh-HK" altLang="en-US" sz="1600"/>
              <a:t>接口测试用例</a:t>
            </a:r>
            <a:r>
              <a:rPr lang="en-US" altLang="zh-HK" sz="1600"/>
              <a:t>, </a:t>
            </a:r>
            <a:r>
              <a:rPr lang="zh-HK" altLang="en-US" sz="1600"/>
              <a:t>包括</a:t>
            </a:r>
            <a:r>
              <a:rPr lang="en-US" altLang="zh-HK" sz="1600"/>
              <a:t>: </a:t>
            </a:r>
            <a:r>
              <a:rPr lang="zh-HK" altLang="en-US" sz="1600"/>
              <a:t>登录与注销用户、添加与删除用户、修改用户权限、</a:t>
            </a:r>
            <a:r>
              <a:rPr lang="en-US" altLang="zh-HK" sz="1600"/>
              <a:t>web</a:t>
            </a:r>
            <a:r>
              <a:rPr lang="zh-HK" altLang="en-US" sz="1600"/>
              <a:t>定制</a:t>
            </a:r>
            <a:r>
              <a:rPr lang="en-US" altLang="zh-HK" sz="1600"/>
              <a:t>ssl</a:t>
            </a:r>
            <a:r>
              <a:rPr lang="zh-HK" altLang="en-US" sz="1600"/>
              <a:t>证书信息并导入且操作日志记录正确、设置登录规则、设置</a:t>
            </a:r>
            <a:r>
              <a:rPr lang="en-US" altLang="zh-HK" sz="1600"/>
              <a:t>NTP</a:t>
            </a:r>
            <a:r>
              <a:rPr lang="zh-HK" altLang="en-US" sz="1600"/>
              <a:t>信息与上传</a:t>
            </a:r>
            <a:r>
              <a:rPr lang="en-US" altLang="zh-HK" sz="1600"/>
              <a:t>NTP</a:t>
            </a:r>
            <a:r>
              <a:rPr lang="zh-HK" altLang="en-US" sz="1600"/>
              <a:t>组密钥、使用</a:t>
            </a:r>
            <a:r>
              <a:rPr lang="en-US" altLang="zh-HK" sz="1600"/>
              <a:t>redfish</a:t>
            </a:r>
            <a:r>
              <a:rPr lang="zh-HK" altLang="en-US" sz="1600"/>
              <a:t>接口上传</a:t>
            </a:r>
            <a:r>
              <a:rPr lang="en-US" altLang="zh-HK" sz="1600"/>
              <a:t>LDAP</a:t>
            </a:r>
            <a:r>
              <a:rPr lang="zh-HK" altLang="en-US" sz="1600"/>
              <a:t>证书</a:t>
            </a:r>
            <a:r>
              <a:rPr lang="en-US" altLang="zh-HK" sz="1600"/>
              <a:t>, </a:t>
            </a:r>
            <a:r>
              <a:rPr lang="zh-HK" altLang="en-US" sz="1600"/>
              <a:t>修改指定</a:t>
            </a:r>
            <a:r>
              <a:rPr lang="en-US" altLang="zh-HK" sz="1600"/>
              <a:t>Syslog</a:t>
            </a:r>
            <a:r>
              <a:rPr lang="zh-HK" altLang="en-US" sz="1600"/>
              <a:t>资源信息</a:t>
            </a:r>
            <a:r>
              <a:rPr lang="en-US" altLang="zh-HK" sz="1600"/>
              <a:t>, </a:t>
            </a:r>
            <a:r>
              <a:rPr lang="zh-HK" altLang="en-US" sz="1600"/>
              <a:t>创建与删除会话等用例。
第四周</a:t>
            </a:r>
            <a:r>
              <a:rPr lang="en-US" altLang="zh-HK" sz="1600"/>
              <a:t>:
1. </a:t>
            </a:r>
            <a:r>
              <a:rPr lang="zh-HK" altLang="en-US" sz="1600"/>
              <a:t>下载安装</a:t>
            </a:r>
            <a:r>
              <a:rPr lang="en-US" altLang="zh-HK" sz="1600"/>
              <a:t>python,pycharm,git</a:t>
            </a:r>
            <a:r>
              <a:rPr lang="zh-HK" altLang="en-US" sz="1600"/>
              <a:t>等并配置工作环境。
</a:t>
            </a:r>
            <a:r>
              <a:rPr lang="en-US" altLang="zh-HK" sz="1600"/>
              <a:t>2. </a:t>
            </a:r>
            <a:r>
              <a:rPr lang="zh-HK" altLang="en-US" sz="1600"/>
              <a:t>通过</a:t>
            </a:r>
            <a:r>
              <a:rPr lang="en-US" altLang="zh-HK" sz="1600"/>
              <a:t>git</a:t>
            </a:r>
            <a:r>
              <a:rPr lang="zh-HK" altLang="en-US" sz="1600"/>
              <a:t>拉取仓库代码</a:t>
            </a:r>
            <a:r>
              <a:rPr lang="en-US" altLang="zh-HK" sz="1600"/>
              <a:t>, </a:t>
            </a:r>
            <a:r>
              <a:rPr lang="zh-HK" altLang="en-US" sz="1600"/>
              <a:t>配置</a:t>
            </a:r>
            <a:r>
              <a:rPr lang="en-US" altLang="zh-HK" sz="1600"/>
              <a:t>uniautos</a:t>
            </a:r>
            <a:r>
              <a:rPr lang="zh-HK" altLang="en-US" sz="1600"/>
              <a:t>自动化测试框架与脚本。
</a:t>
            </a:r>
            <a:r>
              <a:rPr lang="en-US" altLang="zh-HK" sz="1600"/>
              <a:t>3. </a:t>
            </a:r>
            <a:r>
              <a:rPr lang="zh-HK" altLang="en-US" sz="1600"/>
              <a:t>修改脚本配置并调试后</a:t>
            </a:r>
            <a:r>
              <a:rPr lang="en-US" altLang="zh-HK" sz="1600"/>
              <a:t>, </a:t>
            </a:r>
            <a:r>
              <a:rPr lang="zh-HK" altLang="en-US" sz="1600"/>
              <a:t>成功运行测试框架。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/>
        </p:nvSpPr>
        <p:spPr>
          <a:xfrm flipV="1">
            <a:off x="0" y="0"/>
            <a:ext cx="4305300" cy="58547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" name="直角三角形 6"/>
          <p:cNvSpPr/>
          <p:nvPr/>
        </p:nvSpPr>
        <p:spPr>
          <a:xfrm flipV="1">
            <a:off x="0" y="0"/>
            <a:ext cx="4043363" cy="5497513"/>
          </a:xfrm>
          <a:prstGeom prst="rtTriangle">
            <a:avLst/>
          </a:prstGeom>
          <a:gradFill>
            <a:gsLst>
              <a:gs pos="29000">
                <a:srgbClr val="C00000"/>
              </a:gs>
              <a:gs pos="100000">
                <a:srgbClr val="E20000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4" name="任意多边形 73"/>
          <p:cNvSpPr/>
          <p:nvPr/>
        </p:nvSpPr>
        <p:spPr>
          <a:xfrm>
            <a:off x="0" y="0"/>
            <a:ext cx="4043363" cy="549751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67" h="8658">
                <a:moveTo>
                  <a:pt x="0" y="0"/>
                </a:moveTo>
                <a:lnTo>
                  <a:pt x="6367" y="0"/>
                </a:lnTo>
                <a:lnTo>
                  <a:pt x="0" y="8658"/>
                </a:lnTo>
                <a:lnTo>
                  <a:pt x="0" y="0"/>
                </a:lnTo>
                <a:close/>
              </a:path>
            </a:pathLst>
          </a:custGeom>
          <a:solidFill>
            <a:srgbClr val="FF5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1" name="直角三角形 70"/>
          <p:cNvSpPr/>
          <p:nvPr/>
        </p:nvSpPr>
        <p:spPr>
          <a:xfrm flipH="1">
            <a:off x="12192000" y="1398588"/>
            <a:ext cx="4927600" cy="6700838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8" name="直角三角形 67"/>
          <p:cNvSpPr/>
          <p:nvPr/>
        </p:nvSpPr>
        <p:spPr>
          <a:xfrm flipH="1">
            <a:off x="10218738" y="1682750"/>
            <a:ext cx="4926013" cy="6700838"/>
          </a:xfrm>
          <a:prstGeom prst="rtTriangle">
            <a:avLst/>
          </a:prstGeom>
          <a:solidFill>
            <a:srgbClr val="FF5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16398" name="组合 85"/>
          <p:cNvGrpSpPr/>
          <p:nvPr/>
        </p:nvGrpSpPr>
        <p:grpSpPr>
          <a:xfrm>
            <a:off x="3205480" y="3399790"/>
            <a:ext cx="4076065" cy="644525"/>
            <a:chOff x="9666" y="5479"/>
            <a:chExt cx="6419" cy="1014"/>
          </a:xfrm>
        </p:grpSpPr>
        <p:sp>
          <p:nvSpPr>
            <p:cNvPr id="16399" name="文本框 86"/>
            <p:cNvSpPr txBox="1"/>
            <p:nvPr/>
          </p:nvSpPr>
          <p:spPr>
            <a:xfrm>
              <a:off x="10698" y="5592"/>
              <a:ext cx="5387" cy="8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试用期月度工作总结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9666" y="5479"/>
              <a:ext cx="1014" cy="1014"/>
            </a:xfrm>
            <a:prstGeom prst="rect">
              <a:avLst/>
            </a:prstGeom>
            <a:solidFill>
              <a:srgbClr val="CD1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6401" name="文本框 88"/>
            <p:cNvSpPr txBox="1"/>
            <p:nvPr/>
          </p:nvSpPr>
          <p:spPr>
            <a:xfrm>
              <a:off x="9689" y="5558"/>
              <a:ext cx="1297" cy="8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DIN Black" charset="0"/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16402" name="组合 89"/>
          <p:cNvGrpSpPr/>
          <p:nvPr/>
        </p:nvGrpSpPr>
        <p:grpSpPr>
          <a:xfrm>
            <a:off x="3205163" y="4604068"/>
            <a:ext cx="4465320" cy="1014412"/>
            <a:chOff x="9666" y="7118"/>
            <a:chExt cx="7032" cy="1597"/>
          </a:xfrm>
        </p:grpSpPr>
        <p:sp>
          <p:nvSpPr>
            <p:cNvPr id="16403" name="文本框 90"/>
            <p:cNvSpPr txBox="1"/>
            <p:nvPr/>
          </p:nvSpPr>
          <p:spPr>
            <a:xfrm>
              <a:off x="10670" y="7214"/>
              <a:ext cx="6028" cy="15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下个月的工作计划</a:t>
              </a:r>
            </a:p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9666" y="7118"/>
              <a:ext cx="1014" cy="1014"/>
            </a:xfrm>
            <a:prstGeom prst="rect">
              <a:avLst/>
            </a:prstGeom>
            <a:solidFill>
              <a:srgbClr val="CD1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6405" name="文本框 93"/>
            <p:cNvSpPr txBox="1"/>
            <p:nvPr/>
          </p:nvSpPr>
          <p:spPr>
            <a:xfrm>
              <a:off x="9689" y="7214"/>
              <a:ext cx="1297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DIN Black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7937500" y="2025650"/>
            <a:ext cx="2281238" cy="43021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2200" spc="200" noProof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lt"/>
              </a:rPr>
              <a:t>CONTANTS</a:t>
            </a:r>
          </a:p>
        </p:txBody>
      </p:sp>
      <p:sp>
        <p:nvSpPr>
          <p:cNvPr id="16407" name="副标题 95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3563938" y="1682750"/>
            <a:ext cx="4071937" cy="998538"/>
          </a:xfrm>
        </p:spPr>
        <p:txBody>
          <a:bodyPr vert="horz" lIns="90000" tIns="46800" rIns="90000" bIns="46800" anchor="t"/>
          <a:lstStyle/>
          <a:p>
            <a:pPr algn="l" defTabSz="914400">
              <a:lnSpc>
                <a:spcPct val="100000"/>
              </a:lnSpc>
              <a:buClrTx/>
              <a:buSzTx/>
            </a:pPr>
            <a:r>
              <a:rPr lang="zh-CN" altLang="en-US" sz="5000" b="1" kern="1200" spc="150" normalizeH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  录</a:t>
            </a:r>
          </a:p>
        </p:txBody>
      </p:sp>
      <p:cxnSp>
        <p:nvCxnSpPr>
          <p:cNvPr id="97" name="直接连接符 96"/>
          <p:cNvCxnSpPr/>
          <p:nvPr/>
        </p:nvCxnSpPr>
        <p:spPr>
          <a:xfrm>
            <a:off x="3706813" y="2709863"/>
            <a:ext cx="72342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09" name="组合 1"/>
          <p:cNvGrpSpPr/>
          <p:nvPr/>
        </p:nvGrpSpPr>
        <p:grpSpPr>
          <a:xfrm>
            <a:off x="8089900" y="3399790"/>
            <a:ext cx="3827780" cy="1014459"/>
            <a:chOff x="9666" y="7118"/>
            <a:chExt cx="6028" cy="1596"/>
          </a:xfrm>
        </p:grpSpPr>
        <p:sp>
          <p:nvSpPr>
            <p:cNvPr id="16410" name="文本框 2"/>
            <p:cNvSpPr txBox="1"/>
            <p:nvPr/>
          </p:nvSpPr>
          <p:spPr>
            <a:xfrm>
              <a:off x="10698" y="7214"/>
              <a:ext cx="4996" cy="1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noAutofit/>
            </a:bodyPr>
            <a:lstStyle/>
            <a:p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遇到的问题及困难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9666" y="7118"/>
              <a:ext cx="1014" cy="1014"/>
            </a:xfrm>
            <a:prstGeom prst="rect">
              <a:avLst/>
            </a:prstGeom>
            <a:solidFill>
              <a:srgbClr val="CD1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6412" name="文本框 4"/>
            <p:cNvSpPr txBox="1"/>
            <p:nvPr/>
          </p:nvSpPr>
          <p:spPr>
            <a:xfrm>
              <a:off x="9740" y="7313"/>
              <a:ext cx="1297" cy="6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no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DIN Black" charset="0"/>
                  <a:ea typeface="微软雅黑" panose="020B0503020204020204" pitchFamily="34" charset="-122"/>
                </a:rPr>
                <a:t>02</a:t>
              </a:r>
            </a:p>
            <a:p>
              <a:r>
                <a:rPr lang="en-US" altLang="zh-CN" sz="2800">
                  <a:solidFill>
                    <a:schemeClr val="bg1"/>
                  </a:solidFill>
                  <a:latin typeface="DIN Black" charset="0"/>
                  <a:ea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3" name="组合 1"/>
          <p:cNvGrpSpPr/>
          <p:nvPr/>
        </p:nvGrpSpPr>
        <p:grpSpPr>
          <a:xfrm>
            <a:off x="8078470" y="4712978"/>
            <a:ext cx="3780790" cy="1006196"/>
            <a:chOff x="9740" y="7131"/>
            <a:chExt cx="5954" cy="1583"/>
          </a:xfrm>
        </p:grpSpPr>
        <p:sp>
          <p:nvSpPr>
            <p:cNvPr id="5" name="文本框 2"/>
            <p:cNvSpPr txBox="1"/>
            <p:nvPr/>
          </p:nvSpPr>
          <p:spPr>
            <a:xfrm>
              <a:off x="10698" y="7214"/>
              <a:ext cx="4996" cy="1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noAutofit/>
            </a:bodyPr>
            <a:lstStyle/>
            <a:p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对公司的建议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740" y="7131"/>
              <a:ext cx="1014" cy="1014"/>
            </a:xfrm>
            <a:prstGeom prst="rect">
              <a:avLst/>
            </a:prstGeom>
            <a:solidFill>
              <a:srgbClr val="CD1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8" name="文本框 4"/>
            <p:cNvSpPr txBox="1"/>
            <p:nvPr/>
          </p:nvSpPr>
          <p:spPr>
            <a:xfrm>
              <a:off x="9740" y="7313"/>
              <a:ext cx="1297" cy="6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no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DIN Black" charset="0"/>
                  <a:ea typeface="微软雅黑" panose="020B0503020204020204" pitchFamily="34" charset="-122"/>
                </a:rPr>
                <a:t>04</a:t>
              </a:r>
            </a:p>
            <a:p>
              <a:r>
                <a:rPr lang="en-US" altLang="zh-CN" sz="2800">
                  <a:solidFill>
                    <a:schemeClr val="bg1"/>
                  </a:solidFill>
                  <a:latin typeface="DIN Black" charset="0"/>
                  <a:ea typeface="微软雅黑" panose="020B0503020204020204" pitchFamily="34" charset="-122"/>
                </a:rPr>
                <a:t>04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0400" y="819150"/>
            <a:ext cx="10871200" cy="23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826770" cy="1000125"/>
            <a:chOff x="0" y="1855"/>
            <a:chExt cx="5175" cy="6254"/>
          </a:xfrm>
          <a:solidFill>
            <a:srgbClr val="FF5C11"/>
          </a:solidFill>
        </p:grpSpPr>
        <p:sp>
          <p:nvSpPr>
            <p:cNvPr id="7" name="直角三角形 6"/>
            <p:cNvSpPr/>
            <p:nvPr/>
          </p:nvSpPr>
          <p:spPr>
            <a:xfrm flipV="1">
              <a:off x="0" y="1855"/>
              <a:ext cx="4600" cy="62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4015" y="1855"/>
              <a:ext cx="1160" cy="7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641350" y="280035"/>
            <a:ext cx="4099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2800" b="1" noProof="1">
                <a:latin typeface="+中文标题" charset="0"/>
                <a:ea typeface="+mj-ea"/>
                <a:sym typeface="+mn-ea"/>
              </a:rPr>
              <a:t>遇到的问题及困难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D5CC793-B125-EF7E-D277-E3176854CC10}"/>
              </a:ext>
            </a:extLst>
          </p:cNvPr>
          <p:cNvSpPr txBox="1"/>
          <p:nvPr/>
        </p:nvSpPr>
        <p:spPr>
          <a:xfrm>
            <a:off x="3048582" y="2551837"/>
            <a:ext cx="6094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/>
              <a:t>1.</a:t>
            </a:r>
            <a:r>
              <a:rPr lang="zh-HK" altLang="en-US"/>
              <a:t> 服务器环境搭建操作较少</a:t>
            </a:r>
            <a:r>
              <a:rPr lang="en-US" altLang="zh-HK"/>
              <a:t>, </a:t>
            </a:r>
            <a:r>
              <a:rPr lang="zh-HK" altLang="en-US"/>
              <a:t>接触较困难。</a:t>
            </a:r>
            <a:endParaRPr lang="en-US" altLang="zh-HK"/>
          </a:p>
          <a:p>
            <a:pPr marL="342900" indent="-342900">
              <a:buAutoNum type="arabicPeriod"/>
            </a:pPr>
            <a:endParaRPr lang="en-US" altLang="zh-HK"/>
          </a:p>
          <a:p>
            <a:r>
              <a:rPr lang="en-US" altLang="zh-HK"/>
              <a:t>2.</a:t>
            </a:r>
            <a:r>
              <a:rPr lang="zh-HK" altLang="en-US"/>
              <a:t> 对自动化测试框架脚本的理解有些难度。</a:t>
            </a:r>
            <a:endParaRPr lang="en-US" altLang="zh-HK"/>
          </a:p>
          <a:p>
            <a:pPr marL="342900" indent="-342900">
              <a:buAutoNum type="arabicPeriod"/>
            </a:pPr>
            <a:endParaRPr lang="en-US" altLang="zh-HK"/>
          </a:p>
          <a:p>
            <a:r>
              <a:rPr lang="en-US" altLang="zh-HK"/>
              <a:t>3. </a:t>
            </a:r>
            <a:r>
              <a:rPr lang="zh-HK" altLang="en-US"/>
              <a:t>部分测试用例虽然根据步骤测试成功</a:t>
            </a:r>
            <a:r>
              <a:rPr lang="en-US" altLang="zh-HK"/>
              <a:t>, </a:t>
            </a:r>
            <a:r>
              <a:rPr lang="zh-HK" altLang="en-US"/>
              <a:t>但不太理解其用途与目的性。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/>
        </p:nvSpPr>
        <p:spPr>
          <a:xfrm flipV="1">
            <a:off x="0" y="0"/>
            <a:ext cx="4305300" cy="58547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" name="直角三角形 6"/>
          <p:cNvSpPr/>
          <p:nvPr/>
        </p:nvSpPr>
        <p:spPr>
          <a:xfrm flipV="1">
            <a:off x="0" y="0"/>
            <a:ext cx="4043363" cy="5497513"/>
          </a:xfrm>
          <a:prstGeom prst="rtTriangle">
            <a:avLst/>
          </a:prstGeom>
          <a:gradFill>
            <a:gsLst>
              <a:gs pos="29000">
                <a:srgbClr val="C00000"/>
              </a:gs>
              <a:gs pos="100000">
                <a:srgbClr val="E20000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4" name="任意多边形 73"/>
          <p:cNvSpPr/>
          <p:nvPr/>
        </p:nvSpPr>
        <p:spPr>
          <a:xfrm>
            <a:off x="0" y="0"/>
            <a:ext cx="4043363" cy="549751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67" h="8658">
                <a:moveTo>
                  <a:pt x="0" y="0"/>
                </a:moveTo>
                <a:lnTo>
                  <a:pt x="6367" y="0"/>
                </a:lnTo>
                <a:lnTo>
                  <a:pt x="0" y="8658"/>
                </a:lnTo>
                <a:lnTo>
                  <a:pt x="0" y="0"/>
                </a:lnTo>
                <a:close/>
              </a:path>
            </a:pathLst>
          </a:custGeom>
          <a:solidFill>
            <a:srgbClr val="FF5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1" name="直角三角形 70"/>
          <p:cNvSpPr/>
          <p:nvPr/>
        </p:nvSpPr>
        <p:spPr>
          <a:xfrm flipH="1">
            <a:off x="12192000" y="1398588"/>
            <a:ext cx="4927600" cy="6700838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8" name="直角三角形 67"/>
          <p:cNvSpPr/>
          <p:nvPr/>
        </p:nvSpPr>
        <p:spPr>
          <a:xfrm flipH="1">
            <a:off x="10218738" y="1682750"/>
            <a:ext cx="4926013" cy="6700838"/>
          </a:xfrm>
          <a:prstGeom prst="rtTriangle">
            <a:avLst/>
          </a:prstGeom>
          <a:solidFill>
            <a:srgbClr val="FF5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16398" name="组合 85"/>
          <p:cNvGrpSpPr/>
          <p:nvPr/>
        </p:nvGrpSpPr>
        <p:grpSpPr>
          <a:xfrm>
            <a:off x="3205480" y="3399790"/>
            <a:ext cx="4076065" cy="644525"/>
            <a:chOff x="9666" y="5479"/>
            <a:chExt cx="6419" cy="1014"/>
          </a:xfrm>
        </p:grpSpPr>
        <p:sp>
          <p:nvSpPr>
            <p:cNvPr id="16399" name="文本框 86"/>
            <p:cNvSpPr txBox="1"/>
            <p:nvPr/>
          </p:nvSpPr>
          <p:spPr>
            <a:xfrm>
              <a:off x="10698" y="5592"/>
              <a:ext cx="5387" cy="8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试用期月度工作总结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9666" y="5479"/>
              <a:ext cx="1014" cy="1014"/>
            </a:xfrm>
            <a:prstGeom prst="rect">
              <a:avLst/>
            </a:prstGeom>
            <a:solidFill>
              <a:srgbClr val="CD1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6401" name="文本框 88"/>
            <p:cNvSpPr txBox="1"/>
            <p:nvPr/>
          </p:nvSpPr>
          <p:spPr>
            <a:xfrm>
              <a:off x="9689" y="5558"/>
              <a:ext cx="1297" cy="8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DIN Black" charset="0"/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16402" name="组合 89"/>
          <p:cNvGrpSpPr/>
          <p:nvPr/>
        </p:nvGrpSpPr>
        <p:grpSpPr>
          <a:xfrm>
            <a:off x="3205163" y="4604068"/>
            <a:ext cx="4465320" cy="1014412"/>
            <a:chOff x="9666" y="7118"/>
            <a:chExt cx="7032" cy="1597"/>
          </a:xfrm>
        </p:grpSpPr>
        <p:sp>
          <p:nvSpPr>
            <p:cNvPr id="16403" name="文本框 90"/>
            <p:cNvSpPr txBox="1"/>
            <p:nvPr/>
          </p:nvSpPr>
          <p:spPr>
            <a:xfrm>
              <a:off x="10670" y="7214"/>
              <a:ext cx="6028" cy="15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下个月的工作计划</a:t>
              </a:r>
            </a:p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9666" y="7118"/>
              <a:ext cx="1014" cy="1014"/>
            </a:xfrm>
            <a:prstGeom prst="rect">
              <a:avLst/>
            </a:prstGeom>
            <a:solidFill>
              <a:srgbClr val="CD1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6405" name="文本框 93"/>
            <p:cNvSpPr txBox="1"/>
            <p:nvPr/>
          </p:nvSpPr>
          <p:spPr>
            <a:xfrm>
              <a:off x="9689" y="7214"/>
              <a:ext cx="1297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DIN Black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7937500" y="2025650"/>
            <a:ext cx="2281238" cy="43021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2200" spc="200" noProof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lt"/>
              </a:rPr>
              <a:t>CONTANTS</a:t>
            </a:r>
          </a:p>
        </p:txBody>
      </p:sp>
      <p:sp>
        <p:nvSpPr>
          <p:cNvPr id="16407" name="副标题 95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3563938" y="1682750"/>
            <a:ext cx="4071937" cy="998538"/>
          </a:xfrm>
        </p:spPr>
        <p:txBody>
          <a:bodyPr vert="horz" lIns="90000" tIns="46800" rIns="90000" bIns="46800" anchor="t"/>
          <a:lstStyle/>
          <a:p>
            <a:pPr algn="l" defTabSz="914400">
              <a:lnSpc>
                <a:spcPct val="100000"/>
              </a:lnSpc>
              <a:buClrTx/>
              <a:buSzTx/>
            </a:pPr>
            <a:r>
              <a:rPr lang="zh-CN" altLang="en-US" sz="5000" b="1" kern="1200" spc="150" normalizeH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  录</a:t>
            </a:r>
          </a:p>
        </p:txBody>
      </p:sp>
      <p:cxnSp>
        <p:nvCxnSpPr>
          <p:cNvPr id="97" name="直接连接符 96"/>
          <p:cNvCxnSpPr/>
          <p:nvPr/>
        </p:nvCxnSpPr>
        <p:spPr>
          <a:xfrm>
            <a:off x="3706813" y="2709863"/>
            <a:ext cx="72342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09" name="组合 1"/>
          <p:cNvGrpSpPr/>
          <p:nvPr/>
        </p:nvGrpSpPr>
        <p:grpSpPr>
          <a:xfrm>
            <a:off x="8089900" y="3399790"/>
            <a:ext cx="3827780" cy="1014459"/>
            <a:chOff x="9666" y="7118"/>
            <a:chExt cx="6028" cy="1596"/>
          </a:xfrm>
        </p:grpSpPr>
        <p:sp>
          <p:nvSpPr>
            <p:cNvPr id="16410" name="文本框 2"/>
            <p:cNvSpPr txBox="1"/>
            <p:nvPr/>
          </p:nvSpPr>
          <p:spPr>
            <a:xfrm>
              <a:off x="10698" y="7214"/>
              <a:ext cx="4996" cy="1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noAutofit/>
            </a:bodyPr>
            <a:lstStyle/>
            <a:p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遇到的问题及困难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9666" y="7118"/>
              <a:ext cx="1014" cy="1014"/>
            </a:xfrm>
            <a:prstGeom prst="rect">
              <a:avLst/>
            </a:prstGeom>
            <a:solidFill>
              <a:srgbClr val="CD1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6412" name="文本框 4"/>
            <p:cNvSpPr txBox="1"/>
            <p:nvPr/>
          </p:nvSpPr>
          <p:spPr>
            <a:xfrm>
              <a:off x="9740" y="7313"/>
              <a:ext cx="1297" cy="6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no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DIN Black" charset="0"/>
                  <a:ea typeface="微软雅黑" panose="020B0503020204020204" pitchFamily="34" charset="-122"/>
                </a:rPr>
                <a:t>02</a:t>
              </a:r>
            </a:p>
            <a:p>
              <a:r>
                <a:rPr lang="en-US" altLang="zh-CN" sz="2800">
                  <a:solidFill>
                    <a:schemeClr val="bg1"/>
                  </a:solidFill>
                  <a:latin typeface="DIN Black" charset="0"/>
                  <a:ea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3" name="组合 1"/>
          <p:cNvGrpSpPr/>
          <p:nvPr/>
        </p:nvGrpSpPr>
        <p:grpSpPr>
          <a:xfrm>
            <a:off x="8078470" y="4712978"/>
            <a:ext cx="3780790" cy="1006196"/>
            <a:chOff x="9740" y="7131"/>
            <a:chExt cx="5954" cy="1583"/>
          </a:xfrm>
        </p:grpSpPr>
        <p:sp>
          <p:nvSpPr>
            <p:cNvPr id="5" name="文本框 2"/>
            <p:cNvSpPr txBox="1"/>
            <p:nvPr/>
          </p:nvSpPr>
          <p:spPr>
            <a:xfrm>
              <a:off x="10698" y="7214"/>
              <a:ext cx="4996" cy="1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noAutofit/>
            </a:bodyPr>
            <a:lstStyle/>
            <a:p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对公司的建议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740" y="7131"/>
              <a:ext cx="1014" cy="1014"/>
            </a:xfrm>
            <a:prstGeom prst="rect">
              <a:avLst/>
            </a:prstGeom>
            <a:solidFill>
              <a:srgbClr val="CD1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8" name="文本框 4"/>
            <p:cNvSpPr txBox="1"/>
            <p:nvPr/>
          </p:nvSpPr>
          <p:spPr>
            <a:xfrm>
              <a:off x="9740" y="7313"/>
              <a:ext cx="1297" cy="6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no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DIN Black" charset="0"/>
                  <a:ea typeface="微软雅黑" panose="020B0503020204020204" pitchFamily="34" charset="-122"/>
                </a:rPr>
                <a:t>04</a:t>
              </a:r>
            </a:p>
            <a:p>
              <a:r>
                <a:rPr lang="en-US" altLang="zh-CN" sz="2800">
                  <a:solidFill>
                    <a:schemeClr val="bg1"/>
                  </a:solidFill>
                  <a:latin typeface="DIN Black" charset="0"/>
                  <a:ea typeface="微软雅黑" panose="020B0503020204020204" pitchFamily="34" charset="-122"/>
                </a:rPr>
                <a:t>04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0400" y="819150"/>
            <a:ext cx="10871200" cy="23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826770" cy="1000125"/>
            <a:chOff x="0" y="1855"/>
            <a:chExt cx="5175" cy="6254"/>
          </a:xfrm>
          <a:solidFill>
            <a:srgbClr val="FF5C11"/>
          </a:solidFill>
        </p:grpSpPr>
        <p:sp>
          <p:nvSpPr>
            <p:cNvPr id="7" name="直角三角形 6"/>
            <p:cNvSpPr/>
            <p:nvPr/>
          </p:nvSpPr>
          <p:spPr>
            <a:xfrm flipV="1">
              <a:off x="0" y="1855"/>
              <a:ext cx="4600" cy="62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4015" y="1855"/>
              <a:ext cx="1160" cy="7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-86995" y="297180"/>
            <a:ext cx="4099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2800" b="1" noProof="1">
                <a:latin typeface="+中文标题" charset="0"/>
                <a:ea typeface="+mj-ea"/>
                <a:sym typeface="+mn-ea"/>
              </a:rPr>
              <a:t>下个月的工作计划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8231627-2786-EAAE-BF50-AE79C3A49AD3}"/>
              </a:ext>
            </a:extLst>
          </p:cNvPr>
          <p:cNvSpPr txBox="1"/>
          <p:nvPr/>
        </p:nvSpPr>
        <p:spPr>
          <a:xfrm>
            <a:off x="2390782" y="2413337"/>
            <a:ext cx="74104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/>
              <a:t>1.</a:t>
            </a:r>
            <a:r>
              <a:rPr lang="zh-HK" altLang="en-US"/>
              <a:t> 根据客户需求继续跟进项目</a:t>
            </a:r>
            <a:r>
              <a:rPr lang="en-US" altLang="zh-HK"/>
              <a:t>, </a:t>
            </a:r>
            <a:r>
              <a:rPr lang="zh-HK" altLang="en-US"/>
              <a:t>修改调整有报错情况的自动化脚本</a:t>
            </a:r>
            <a:r>
              <a:rPr lang="en-US" altLang="zh-HK"/>
              <a:t>, </a:t>
            </a:r>
            <a:r>
              <a:rPr lang="zh-HK" altLang="en-US"/>
              <a:t>积极参与客户组长的技能培训会议</a:t>
            </a:r>
            <a:r>
              <a:rPr lang="en-US" altLang="zh-HK"/>
              <a:t>, </a:t>
            </a:r>
            <a:r>
              <a:rPr lang="zh-HK" altLang="en-US"/>
              <a:t>学习更多工作技能与知识</a:t>
            </a:r>
            <a:r>
              <a:rPr lang="en-US" altLang="zh-HK"/>
              <a:t>, </a:t>
            </a:r>
            <a:r>
              <a:rPr lang="zh-HK" altLang="en-US"/>
              <a:t>以提高自身测试工作中的效率。</a:t>
            </a:r>
            <a:endParaRPr lang="en-US" altLang="zh-HK"/>
          </a:p>
          <a:p>
            <a:endParaRPr lang="en-US" altLang="zh-HK"/>
          </a:p>
          <a:p>
            <a:r>
              <a:rPr lang="en-US" altLang="zh-HK"/>
              <a:t>2.</a:t>
            </a:r>
            <a:r>
              <a:rPr lang="zh-HK" altLang="en-US"/>
              <a:t> 同时</a:t>
            </a:r>
            <a:r>
              <a:rPr lang="en-US" altLang="zh-HK"/>
              <a:t>, </a:t>
            </a:r>
            <a:r>
              <a:rPr lang="zh-HK" altLang="en-US"/>
              <a:t>学习并熟悉不同型号的</a:t>
            </a:r>
            <a:r>
              <a:rPr lang="af-ZA" altLang="zh-HK"/>
              <a:t>RAID</a:t>
            </a:r>
            <a:r>
              <a:rPr lang="zh-HK" altLang="en-US"/>
              <a:t>卡相关知识与环境搭建</a:t>
            </a:r>
            <a:r>
              <a:rPr lang="en-US" altLang="zh-HK"/>
              <a:t>, </a:t>
            </a:r>
            <a:r>
              <a:rPr lang="zh-HK" altLang="en-US"/>
              <a:t>尝试独立搭建并正确配置一台服务器。学习相关配件的固件升级</a:t>
            </a:r>
            <a:r>
              <a:rPr lang="en-US" altLang="zh-HK"/>
              <a:t>, </a:t>
            </a:r>
            <a:r>
              <a:rPr lang="zh-HK" altLang="en-US"/>
              <a:t>以及安装不同的操作系统。了解</a:t>
            </a:r>
            <a:r>
              <a:rPr lang="en-US" altLang="zh-HK"/>
              <a:t>RAID</a:t>
            </a:r>
            <a:r>
              <a:rPr lang="zh-HK" altLang="en-US"/>
              <a:t>卡相关的测试流程</a:t>
            </a:r>
            <a:r>
              <a:rPr lang="en-US" altLang="zh-HK"/>
              <a:t>,</a:t>
            </a:r>
            <a:r>
              <a:rPr lang="zh-HK" altLang="en-US"/>
              <a:t> 熟悉相关命令。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/>
        </p:nvSpPr>
        <p:spPr>
          <a:xfrm flipV="1">
            <a:off x="0" y="0"/>
            <a:ext cx="4305300" cy="58547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" name="直角三角形 6"/>
          <p:cNvSpPr/>
          <p:nvPr/>
        </p:nvSpPr>
        <p:spPr>
          <a:xfrm flipV="1">
            <a:off x="0" y="0"/>
            <a:ext cx="4043363" cy="5497513"/>
          </a:xfrm>
          <a:prstGeom prst="rtTriangle">
            <a:avLst/>
          </a:prstGeom>
          <a:gradFill>
            <a:gsLst>
              <a:gs pos="29000">
                <a:srgbClr val="C00000"/>
              </a:gs>
              <a:gs pos="100000">
                <a:srgbClr val="E20000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4" name="任意多边形 73"/>
          <p:cNvSpPr/>
          <p:nvPr/>
        </p:nvSpPr>
        <p:spPr>
          <a:xfrm>
            <a:off x="0" y="0"/>
            <a:ext cx="4043363" cy="549751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67" h="8658">
                <a:moveTo>
                  <a:pt x="0" y="0"/>
                </a:moveTo>
                <a:lnTo>
                  <a:pt x="6367" y="0"/>
                </a:lnTo>
                <a:lnTo>
                  <a:pt x="0" y="8658"/>
                </a:lnTo>
                <a:lnTo>
                  <a:pt x="0" y="0"/>
                </a:lnTo>
                <a:close/>
              </a:path>
            </a:pathLst>
          </a:custGeom>
          <a:solidFill>
            <a:srgbClr val="FF5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1" name="直角三角形 70"/>
          <p:cNvSpPr/>
          <p:nvPr/>
        </p:nvSpPr>
        <p:spPr>
          <a:xfrm flipH="1">
            <a:off x="12192000" y="1398588"/>
            <a:ext cx="4927600" cy="6700838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8" name="直角三角形 67"/>
          <p:cNvSpPr/>
          <p:nvPr/>
        </p:nvSpPr>
        <p:spPr>
          <a:xfrm flipH="1">
            <a:off x="10218738" y="1682750"/>
            <a:ext cx="4926013" cy="6700838"/>
          </a:xfrm>
          <a:prstGeom prst="rtTriangle">
            <a:avLst/>
          </a:prstGeom>
          <a:solidFill>
            <a:srgbClr val="FF5C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16398" name="组合 85"/>
          <p:cNvGrpSpPr/>
          <p:nvPr/>
        </p:nvGrpSpPr>
        <p:grpSpPr>
          <a:xfrm>
            <a:off x="3205480" y="3399790"/>
            <a:ext cx="4076065" cy="644525"/>
            <a:chOff x="9666" y="5479"/>
            <a:chExt cx="6419" cy="1014"/>
          </a:xfrm>
        </p:grpSpPr>
        <p:sp>
          <p:nvSpPr>
            <p:cNvPr id="16399" name="文本框 86"/>
            <p:cNvSpPr txBox="1"/>
            <p:nvPr/>
          </p:nvSpPr>
          <p:spPr>
            <a:xfrm>
              <a:off x="10698" y="5592"/>
              <a:ext cx="5387" cy="8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试用期月度工作总结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9666" y="5479"/>
              <a:ext cx="1014" cy="1014"/>
            </a:xfrm>
            <a:prstGeom prst="rect">
              <a:avLst/>
            </a:prstGeom>
            <a:solidFill>
              <a:srgbClr val="CD1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6401" name="文本框 88"/>
            <p:cNvSpPr txBox="1"/>
            <p:nvPr/>
          </p:nvSpPr>
          <p:spPr>
            <a:xfrm>
              <a:off x="9689" y="5558"/>
              <a:ext cx="1297" cy="8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DIN Black" charset="0"/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16402" name="组合 89"/>
          <p:cNvGrpSpPr/>
          <p:nvPr/>
        </p:nvGrpSpPr>
        <p:grpSpPr>
          <a:xfrm>
            <a:off x="3205163" y="4604068"/>
            <a:ext cx="4465320" cy="1014412"/>
            <a:chOff x="9666" y="7118"/>
            <a:chExt cx="7032" cy="1597"/>
          </a:xfrm>
        </p:grpSpPr>
        <p:sp>
          <p:nvSpPr>
            <p:cNvPr id="16403" name="文本框 90"/>
            <p:cNvSpPr txBox="1"/>
            <p:nvPr/>
          </p:nvSpPr>
          <p:spPr>
            <a:xfrm>
              <a:off x="10670" y="7214"/>
              <a:ext cx="6028" cy="15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下个月的工作计划</a:t>
              </a:r>
            </a:p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9666" y="7118"/>
              <a:ext cx="1014" cy="1014"/>
            </a:xfrm>
            <a:prstGeom prst="rect">
              <a:avLst/>
            </a:prstGeom>
            <a:solidFill>
              <a:srgbClr val="CD1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6405" name="文本框 93"/>
            <p:cNvSpPr txBox="1"/>
            <p:nvPr/>
          </p:nvSpPr>
          <p:spPr>
            <a:xfrm>
              <a:off x="9689" y="7214"/>
              <a:ext cx="1297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DIN Black" charset="0"/>
                  <a:ea typeface="微软雅黑" panose="020B0503020204020204" pitchFamily="34" charset="-122"/>
                </a:rPr>
                <a:t>03</a:t>
              </a:r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7937500" y="2025650"/>
            <a:ext cx="2281238" cy="43021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2200" spc="200" noProof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lt"/>
              </a:rPr>
              <a:t>CONTANTS</a:t>
            </a:r>
          </a:p>
        </p:txBody>
      </p:sp>
      <p:sp>
        <p:nvSpPr>
          <p:cNvPr id="16407" name="副标题 95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3563938" y="1682750"/>
            <a:ext cx="4071937" cy="998538"/>
          </a:xfrm>
        </p:spPr>
        <p:txBody>
          <a:bodyPr vert="horz" lIns="90000" tIns="46800" rIns="90000" bIns="46800" anchor="t"/>
          <a:lstStyle/>
          <a:p>
            <a:pPr algn="l" defTabSz="914400">
              <a:lnSpc>
                <a:spcPct val="100000"/>
              </a:lnSpc>
              <a:buClrTx/>
              <a:buSzTx/>
            </a:pPr>
            <a:r>
              <a:rPr lang="zh-CN" altLang="en-US" sz="5000" b="1" kern="1200" spc="150" normalizeH="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  录</a:t>
            </a:r>
          </a:p>
        </p:txBody>
      </p:sp>
      <p:cxnSp>
        <p:nvCxnSpPr>
          <p:cNvPr id="97" name="直接连接符 96"/>
          <p:cNvCxnSpPr/>
          <p:nvPr/>
        </p:nvCxnSpPr>
        <p:spPr>
          <a:xfrm>
            <a:off x="3706813" y="2709863"/>
            <a:ext cx="723423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09" name="组合 1"/>
          <p:cNvGrpSpPr/>
          <p:nvPr/>
        </p:nvGrpSpPr>
        <p:grpSpPr>
          <a:xfrm>
            <a:off x="8089900" y="3399790"/>
            <a:ext cx="3827780" cy="1014459"/>
            <a:chOff x="9666" y="7118"/>
            <a:chExt cx="6028" cy="1596"/>
          </a:xfrm>
        </p:grpSpPr>
        <p:sp>
          <p:nvSpPr>
            <p:cNvPr id="16410" name="文本框 2"/>
            <p:cNvSpPr txBox="1"/>
            <p:nvPr/>
          </p:nvSpPr>
          <p:spPr>
            <a:xfrm>
              <a:off x="10698" y="7214"/>
              <a:ext cx="4996" cy="1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noAutofit/>
            </a:bodyPr>
            <a:lstStyle/>
            <a:p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遇到的问题及困难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9666" y="7118"/>
              <a:ext cx="1014" cy="1014"/>
            </a:xfrm>
            <a:prstGeom prst="rect">
              <a:avLst/>
            </a:prstGeom>
            <a:solidFill>
              <a:srgbClr val="CD1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16412" name="文本框 4"/>
            <p:cNvSpPr txBox="1"/>
            <p:nvPr/>
          </p:nvSpPr>
          <p:spPr>
            <a:xfrm>
              <a:off x="9740" y="7313"/>
              <a:ext cx="1297" cy="6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no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DIN Black" charset="0"/>
                  <a:ea typeface="微软雅黑" panose="020B0503020204020204" pitchFamily="34" charset="-122"/>
                </a:rPr>
                <a:t>02</a:t>
              </a:r>
            </a:p>
            <a:p>
              <a:r>
                <a:rPr lang="en-US" altLang="zh-CN" sz="2800">
                  <a:solidFill>
                    <a:schemeClr val="bg1"/>
                  </a:solidFill>
                  <a:latin typeface="DIN Black" charset="0"/>
                  <a:ea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3" name="组合 1"/>
          <p:cNvGrpSpPr/>
          <p:nvPr/>
        </p:nvGrpSpPr>
        <p:grpSpPr>
          <a:xfrm>
            <a:off x="8078470" y="4712978"/>
            <a:ext cx="3780790" cy="1006196"/>
            <a:chOff x="9740" y="7131"/>
            <a:chExt cx="5954" cy="1583"/>
          </a:xfrm>
        </p:grpSpPr>
        <p:sp>
          <p:nvSpPr>
            <p:cNvPr id="5" name="文本框 2"/>
            <p:cNvSpPr txBox="1"/>
            <p:nvPr/>
          </p:nvSpPr>
          <p:spPr>
            <a:xfrm>
              <a:off x="10698" y="7214"/>
              <a:ext cx="4996" cy="1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noAutofit/>
            </a:bodyPr>
            <a:lstStyle/>
            <a:p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对公司的建议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740" y="7131"/>
              <a:ext cx="1014" cy="1014"/>
            </a:xfrm>
            <a:prstGeom prst="rect">
              <a:avLst/>
            </a:prstGeom>
            <a:solidFill>
              <a:srgbClr val="CD1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8" name="文本框 4"/>
            <p:cNvSpPr txBox="1"/>
            <p:nvPr/>
          </p:nvSpPr>
          <p:spPr>
            <a:xfrm>
              <a:off x="9740" y="7313"/>
              <a:ext cx="1297" cy="6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noAutofit/>
            </a:bodyPr>
            <a:lstStyle/>
            <a:p>
              <a:r>
                <a:rPr lang="en-US" altLang="zh-CN" sz="2800">
                  <a:solidFill>
                    <a:schemeClr val="bg1"/>
                  </a:solidFill>
                  <a:latin typeface="DIN Black" charset="0"/>
                  <a:ea typeface="微软雅黑" panose="020B0503020204020204" pitchFamily="34" charset="-122"/>
                </a:rPr>
                <a:t>04</a:t>
              </a:r>
            </a:p>
            <a:p>
              <a:r>
                <a:rPr lang="en-US" altLang="zh-CN" sz="2800">
                  <a:solidFill>
                    <a:schemeClr val="bg1"/>
                  </a:solidFill>
                  <a:latin typeface="DIN Black" charset="0"/>
                  <a:ea typeface="微软雅黑" panose="020B0503020204020204" pitchFamily="34" charset="-122"/>
                </a:rPr>
                <a:t>04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0400" y="819150"/>
            <a:ext cx="10871200" cy="23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5" name="组合 4"/>
          <p:cNvGrpSpPr/>
          <p:nvPr/>
        </p:nvGrpSpPr>
        <p:grpSpPr>
          <a:xfrm>
            <a:off x="0" y="0"/>
            <a:ext cx="826770" cy="1000125"/>
            <a:chOff x="0" y="1855"/>
            <a:chExt cx="5175" cy="6254"/>
          </a:xfrm>
          <a:solidFill>
            <a:srgbClr val="FF5C11"/>
          </a:solidFill>
        </p:grpSpPr>
        <p:sp>
          <p:nvSpPr>
            <p:cNvPr id="7" name="直角三角形 6"/>
            <p:cNvSpPr/>
            <p:nvPr/>
          </p:nvSpPr>
          <p:spPr>
            <a:xfrm flipV="1">
              <a:off x="0" y="1855"/>
              <a:ext cx="4600" cy="625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4015" y="1855"/>
              <a:ext cx="1160" cy="7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95" name="文本框 94"/>
          <p:cNvSpPr txBox="1"/>
          <p:nvPr/>
        </p:nvSpPr>
        <p:spPr>
          <a:xfrm>
            <a:off x="-597535" y="297180"/>
            <a:ext cx="4099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2800" b="1" noProof="1">
                <a:latin typeface="+中文标题" charset="0"/>
                <a:ea typeface="+mj-ea"/>
                <a:sym typeface="+mn-ea"/>
              </a:rPr>
              <a:t>    </a:t>
            </a:r>
            <a:r>
              <a:rPr lang="zh-CN" altLang="en-US" sz="2800" b="1" noProof="1">
                <a:latin typeface="+中文标题" charset="0"/>
                <a:ea typeface="+mj-ea"/>
                <a:sym typeface="+mn-ea"/>
              </a:rPr>
              <a:t>对公司的建议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FB8DDC1-355A-6419-D3D1-898542780F76}"/>
              </a:ext>
            </a:extLst>
          </p:cNvPr>
          <p:cNvSpPr txBox="1"/>
          <p:nvPr/>
        </p:nvSpPr>
        <p:spPr>
          <a:xfrm>
            <a:off x="2792448" y="2690336"/>
            <a:ext cx="66071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/>
              <a:t>1.</a:t>
            </a:r>
            <a:r>
              <a:rPr lang="zh-HK" altLang="en-US"/>
              <a:t> 希望公司能再增加员工培训和发展机会，以帮助我们更快适应工作环境并提升技能。</a:t>
            </a:r>
            <a:endParaRPr lang="en-US" altLang="zh-HK"/>
          </a:p>
          <a:p>
            <a:endParaRPr lang="en-US" altLang="zh-HK"/>
          </a:p>
          <a:p>
            <a:r>
              <a:rPr lang="en-US" altLang="zh-HK"/>
              <a:t>2.</a:t>
            </a:r>
            <a:r>
              <a:rPr lang="zh-HK" altLang="en-US"/>
              <a:t> 期望公司能继续优化内部沟通和团队协作工具，以有效提升工作效率和减少误解。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d2f37ae-43ee-40db-be9b-a22a88a385aa"/>
  <p:tag name="COMMONDATA" val="eyJjb3VudCI6MjQyLCJoZGlkIjoiZjFmZWIzNDg2MmIzZjExOTIzMmViNTBmYTMwYTk0ZWYiLCJ1c2VyQ291bnQiOjF9"/>
  <p:tag name="RESOURCE_RECORD_KEY" val="{&quot;70&quot;:[3314572,3314103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寬螢幕</PresentationFormat>
  <Paragraphs>122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63135</dc:creator>
  <cp:lastModifiedBy>可儿づ 肥</cp:lastModifiedBy>
  <cp:revision>672</cp:revision>
  <dcterms:created xsi:type="dcterms:W3CDTF">2019-06-19T02:08:00Z</dcterms:created>
  <dcterms:modified xsi:type="dcterms:W3CDTF">2024-07-17T09:01:52Z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2052-12.1.0.17140</vt:lpwstr>
  </property>
  <property fmtid="{D5CDD505-2E9C-101B-9397-08002B2CF9AE}" pid="3" name="KSOTemplateUUID">
    <vt:lpwstr>v1.0_mb_QcPS9JXDkqyusaOrF90rBg==</vt:lpwstr>
  </property>
  <property fmtid="{D5CDD505-2E9C-101B-9397-08002B2CF9AE}" pid="4" name="ICV">
    <vt:lpwstr>EA6614A10C464766AC7FDA13DC8E27EC_13</vt:lpwstr>
  </property>
</Properties>
</file>