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media1.m4a" ContentType="application/vnd.sun.star.media"/>
  <Override PartName="/ppt/media/image6.png" ContentType="image/png"/>
  <Override PartName="/ppt/media/image11.png" ContentType="image/png"/>
  <Override PartName="/ppt/media/image2.png" ContentType="image/png"/>
  <Override PartName="/ppt/media/media3.m4a" ContentType="application/vnd.sun.star.media"/>
  <Override PartName="/ppt/media/image8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7.png" ContentType="image/png"/>
  <Override PartName="/ppt/media/image9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video" Target="../media/media1.m4a"/><Relationship Id="rId2" Type="http://schemas.microsoft.com/office/2007/relationships/media" Target="../media/media1.m4a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video" Target="../media/media3.m4a"/><Relationship Id="rId2" Type="http://schemas.microsoft.com/office/2007/relationships/media" Target="../media/media3.m4a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226080"/>
            <a:ext cx="9069480" cy="4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Writing Software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3" name="Picture 1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</p:blipFill>
        <p:spPr>
          <a:xfrm>
            <a:off x="9387000" y="4976640"/>
            <a:ext cx="540000" cy="5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16000" p14:dur="2000"/>
    </mc:Choice>
    <mc:Fallback>
      <p:transition spd="slow" advTm="16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04000" y="226080"/>
            <a:ext cx="9069480" cy="4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Non-Linearities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advTm="3000" p14:dur="2000"/>
    </mc:Choice>
    <mc:Fallback>
      <p:transition spd="slow" advTm="3000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Geometric Nonlinearity:  Limb Element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365760" y="1281600"/>
            <a:ext cx="923328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While locally linear, the limb element is globaly nonlinear because its behavior depends on its orientation.  And its orientation is dependent the other elements it is connected to.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Line 3"/>
          <p:cNvSpPr/>
          <p:nvPr/>
        </p:nvSpPr>
        <p:spPr>
          <a:xfrm>
            <a:off x="457200" y="2377440"/>
            <a:ext cx="1188720" cy="0"/>
          </a:xfrm>
          <a:prstGeom prst="line">
            <a:avLst/>
          </a:prstGeom>
          <a:ln w="76320">
            <a:solidFill>
              <a:srgbClr val="a7074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4"/>
          <p:cNvSpPr/>
          <p:nvPr/>
        </p:nvSpPr>
        <p:spPr>
          <a:xfrm>
            <a:off x="1645920" y="2377440"/>
            <a:ext cx="914400" cy="365760"/>
          </a:xfrm>
          <a:prstGeom prst="line">
            <a:avLst/>
          </a:prstGeom>
          <a:ln w="18360">
            <a:solidFill>
              <a:srgbClr val="a7074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5"/>
          <p:cNvSpPr/>
          <p:nvPr/>
        </p:nvSpPr>
        <p:spPr>
          <a:xfrm>
            <a:off x="5029200" y="2560320"/>
            <a:ext cx="1097280" cy="274320"/>
          </a:xfrm>
          <a:prstGeom prst="line">
            <a:avLst/>
          </a:prstGeom>
          <a:ln w="76320">
            <a:solidFill>
              <a:srgbClr val="a7074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6"/>
          <p:cNvSpPr/>
          <p:nvPr/>
        </p:nvSpPr>
        <p:spPr>
          <a:xfrm>
            <a:off x="3931920" y="2377440"/>
            <a:ext cx="1097280" cy="182880"/>
          </a:xfrm>
          <a:prstGeom prst="line">
            <a:avLst/>
          </a:prstGeom>
          <a:ln w="18360">
            <a:solidFill>
              <a:srgbClr val="a7074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Line 7"/>
          <p:cNvSpPr/>
          <p:nvPr/>
        </p:nvSpPr>
        <p:spPr>
          <a:xfrm>
            <a:off x="2560320" y="2743200"/>
            <a:ext cx="731520" cy="36576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Line 8"/>
          <p:cNvSpPr/>
          <p:nvPr/>
        </p:nvSpPr>
        <p:spPr>
          <a:xfrm>
            <a:off x="6126480" y="2834640"/>
            <a:ext cx="914400" cy="27432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9"/>
          <p:cNvSpPr/>
          <p:nvPr/>
        </p:nvSpPr>
        <p:spPr>
          <a:xfrm flipV="1">
            <a:off x="3931920" y="2194560"/>
            <a:ext cx="0" cy="457200"/>
          </a:xfrm>
          <a:prstGeom prst="line">
            <a:avLst/>
          </a:prstGeom>
          <a:ln w="183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10"/>
          <p:cNvSpPr/>
          <p:nvPr/>
        </p:nvSpPr>
        <p:spPr>
          <a:xfrm flipV="1">
            <a:off x="3749040" y="2194560"/>
            <a:ext cx="182880" cy="182880"/>
          </a:xfrm>
          <a:prstGeom prst="line">
            <a:avLst/>
          </a:prstGeom>
          <a:ln w="183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11"/>
          <p:cNvSpPr/>
          <p:nvPr/>
        </p:nvSpPr>
        <p:spPr>
          <a:xfrm flipV="1">
            <a:off x="3749040" y="2651760"/>
            <a:ext cx="182880" cy="182880"/>
          </a:xfrm>
          <a:prstGeom prst="line">
            <a:avLst/>
          </a:prstGeom>
          <a:ln w="183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12"/>
          <p:cNvSpPr/>
          <p:nvPr/>
        </p:nvSpPr>
        <p:spPr>
          <a:xfrm flipV="1">
            <a:off x="457200" y="2194560"/>
            <a:ext cx="0" cy="457200"/>
          </a:xfrm>
          <a:prstGeom prst="line">
            <a:avLst/>
          </a:prstGeom>
          <a:ln w="183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13"/>
          <p:cNvSpPr/>
          <p:nvPr/>
        </p:nvSpPr>
        <p:spPr>
          <a:xfrm flipV="1">
            <a:off x="274320" y="2194560"/>
            <a:ext cx="182880" cy="182880"/>
          </a:xfrm>
          <a:prstGeom prst="line">
            <a:avLst/>
          </a:prstGeom>
          <a:ln w="183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14"/>
          <p:cNvSpPr/>
          <p:nvPr/>
        </p:nvSpPr>
        <p:spPr>
          <a:xfrm flipV="1">
            <a:off x="274320" y="2651760"/>
            <a:ext cx="182880" cy="182880"/>
          </a:xfrm>
          <a:prstGeom prst="line">
            <a:avLst/>
          </a:prstGeom>
          <a:ln w="183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45" name="Formula 15"/>
              <p:cNvSpPr txBox="1"/>
              <p:nvPr/>
            </p:nvSpPr>
            <p:spPr>
              <a:xfrm>
                <a:off x="3017520" y="2743200"/>
                <a:ext cx="130320" cy="164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𝜃</m:t>
                        </m:r>
                      </m:e>
                      <m:sup>
                        <m:r>
                          <m:t xml:space="preserve">𝑎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46" name="Formula 16"/>
              <p:cNvSpPr txBox="1"/>
              <p:nvPr/>
            </p:nvSpPr>
            <p:spPr>
              <a:xfrm>
                <a:off x="6675120" y="2759760"/>
                <a:ext cx="130320" cy="164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𝜃</m:t>
                        </m:r>
                      </m:e>
                      <m:sup>
                        <m:r>
                          <m:t xml:space="preserve">𝑏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47" name="Formula 17"/>
              <p:cNvSpPr txBox="1"/>
              <p:nvPr/>
            </p:nvSpPr>
            <p:spPr>
              <a:xfrm>
                <a:off x="8238240" y="2262600"/>
                <a:ext cx="684720" cy="618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r>
                            <m:t xml:space="preserve">𝐸𝑥</m:t>
                          </m:r>
                          <m:r>
                            <m:t xml:space="preserve">:</m:t>
                          </m:r>
                          <m:r>
                            <m:t xml:space="preserve">𝑤</m:t>
                          </m:r>
                          <m:r>
                            <m:t xml:space="preserve">h</m:t>
                          </m:r>
                          <m:r>
                            <m:t xml:space="preserve">𝑒𝑛</m:t>
                          </m:r>
                          <m:r>
                            <m:t xml:space="preserve">,</m:t>
                          </m:r>
                        </m:e>
                      </m:mr>
                      <m:mr>
                        <m:e>
                          <m:sSup>
                            <m:e>
                              <m:d>
                                <m:dPr>
                                  <m:begChr m:val="|"/>
                                  <m:endChr m:val="|"/>
                                </m:dPr>
                                <m:e>
                                  <m:sSub>
                                    <m:e>
                                      <m:r>
                                        <m:t xml:space="preserve">𝑢</m:t>
                                      </m:r>
                                    </m:e>
                                    <m:sub>
                                      <m:r>
                                        <m:t xml:space="preserve"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 xml:space="preserve">𝑎</m:t>
                              </m:r>
                            </m:sup>
                          </m:sSup>
                          <m:r>
                            <m:t xml:space="preserve">=</m:t>
                          </m:r>
                          <m:sSup>
                            <m:e>
                              <m:d>
                                <m:dPr>
                                  <m:begChr m:val="|"/>
                                  <m:endChr m:val="|"/>
                                </m:dPr>
                                <m:e>
                                  <m:sSub>
                                    <m:e>
                                      <m:r>
                                        <m:t xml:space="preserve">𝑢</m:t>
                                      </m:r>
                                    </m:e>
                                    <m:sub>
                                      <m:r>
                                        <m:t xml:space="preserve"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 xml:space="preserve">𝑏</m:t>
                              </m:r>
                            </m:sup>
                          </m:sSup>
                          <m:r>
                            <m:t xml:space="preserve">,</m:t>
                          </m:r>
                        </m:e>
                      </m:mr>
                      <m:mr>
                        <m:e>
                          <m:sSup>
                            <m:e>
                              <m:d>
                                <m:dPr>
                                  <m:begChr m:val="|"/>
                                  <m:endChr m:val="|"/>
                                </m:dPr>
                                <m:e>
                                  <m:sSub>
                                    <m:e>
                                      <m:r>
                                        <m:t xml:space="preserve">𝜃</m:t>
                                      </m:r>
                                    </m:e>
                                    <m:sub>
                                      <m:r>
                                        <m:t xml:space="preserve"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 xml:space="preserve">𝑎</m:t>
                              </m:r>
                            </m:sup>
                          </m:sSup>
                          <m:r>
                            <m:t xml:space="preserve">&gt;</m:t>
                          </m:r>
                          <m:sSup>
                            <m:e>
                              <m:d>
                                <m:dPr>
                                  <m:begChr m:val="|"/>
                                  <m:endChr m:val="|"/>
                                </m:dPr>
                                <m:e>
                                  <m:sSub>
                                    <m:e>
                                      <m:r>
                                        <m:t xml:space="preserve">𝜃</m:t>
                                      </m:r>
                                    </m:e>
                                    <m:sub>
                                      <m:r>
                                        <m:t xml:space="preserve"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 xml:space="preserve">𝑏</m:t>
                              </m:r>
                            </m:sup>
                          </m:sSup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  <p:sp>
        <p:nvSpPr>
          <p:cNvPr id="348" name="CustomShape 18"/>
          <p:cNvSpPr/>
          <p:nvPr/>
        </p:nvSpPr>
        <p:spPr>
          <a:xfrm>
            <a:off x="274320" y="3291840"/>
            <a:ext cx="923328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VirtualBow transforms the element into one that accounts for its orientation.  However, we will need to account for other nonlinearities anyway and iterate global K.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49" name="Formula 19"/>
              <p:cNvSpPr txBox="1"/>
              <p:nvPr/>
            </p:nvSpPr>
            <p:spPr>
              <a:xfrm>
                <a:off x="5393520" y="4296600"/>
                <a:ext cx="1280160" cy="17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𝐾</m:t>
                    </m:r>
                    <m:r>
                      <m:t xml:space="preserve">=</m:t>
                    </m:r>
                    <m:r>
                      <m:t xml:space="preserve">𝑓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𝑢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350" name="CustomShape 20"/>
          <p:cNvSpPr/>
          <p:nvPr/>
        </p:nvSpPr>
        <p:spPr>
          <a:xfrm>
            <a:off x="182880" y="4299120"/>
            <a:ext cx="5027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Our book’s definition for this kind of nonlinearity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CustomShape 21"/>
          <p:cNvSpPr/>
          <p:nvPr/>
        </p:nvSpPr>
        <p:spPr>
          <a:xfrm>
            <a:off x="182880" y="4846320"/>
            <a:ext cx="74044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single solution is inadequate.  We need a sequence.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advTm="51000" p14:dur="2000"/>
    </mc:Choice>
    <mc:Fallback>
      <p:transition spd="slow" advTm="51000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Transformations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365760" y="1281600"/>
            <a:ext cx="877608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Accounting for rotation in the global equation of motion.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54" name="Formula 3"/>
              <p:cNvSpPr txBox="1"/>
              <p:nvPr/>
            </p:nvSpPr>
            <p:spPr>
              <a:xfrm>
                <a:off x="907200" y="1629000"/>
                <a:ext cx="5636160" cy="375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r>
                            <m:t xml:space="preserve">𝑀</m:t>
                          </m:r>
                          <m:r>
                            <m:t xml:space="preserve">=</m:t>
                          </m:r>
                          <m:nary>
                            <m:naryPr>
                              <m:chr m:val="∑"/>
                            </m:naryPr>
                            <m:sub>
                              <m:r>
                                <m:t xml:space="preserve">𝑖</m:t>
                              </m:r>
                            </m:sub>
                            <m:sup/>
                            <m:e>
                              <m:sSubSup>
                                <m:e>
                                  <m:r>
                                    <m:t xml:space="preserve">𝑇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  <m:sup>
                                  <m:r>
                                    <m:t xml:space="preserve">𝑇</m:t>
                                  </m:r>
                                </m:sup>
                              </m:sSubSup>
                            </m:e>
                          </m:nary>
                          <m:sSub>
                            <m:e>
                              <m:r>
                                <m:t xml:space="preserve">𝑀</m:t>
                              </m:r>
                            </m:e>
                            <m:sub>
                              <m:r>
                                <m:t xml:space="preserve">𝑖</m:t>
                              </m:r>
                            </m:sub>
                          </m:sSub>
                          <m:r>
                            <m:t xml:space="preserve">′</m:t>
                          </m:r>
                          <m:sSub>
                            <m:e>
                              <m:r>
                                <m:t xml:space="preserve">𝑇</m:t>
                              </m:r>
                            </m:e>
                            <m:sub>
                              <m:r>
                                <m:t xml:space="preserve">𝑖</m:t>
                              </m:r>
                            </m:sub>
                          </m:sSub>
                          <m:r>
                            <m:t xml:space="preserve">,</m:t>
                          </m:r>
                        </m:e>
                        <m:e>
                          <m:r>
                            <m:t xml:space="preserve">𝑞</m:t>
                          </m:r>
                          <m:r>
                            <m:t xml:space="preserve">=</m:t>
                          </m:r>
                          <m:nary>
                            <m:naryPr>
                              <m:chr m:val="∑"/>
                            </m:naryPr>
                            <m:sub>
                              <m:r>
                                <m:t xml:space="preserve">𝑖</m:t>
                              </m:r>
                            </m:sub>
                            <m:sup/>
                            <m:e>
                              <m:sSubSup>
                                <m:e>
                                  <m:r>
                                    <m:t xml:space="preserve">𝑇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  <m:sup>
                                  <m:r>
                                    <m:t xml:space="preserve">𝑇</m:t>
                                  </m:r>
                                </m:sup>
                              </m:sSubSup>
                            </m:e>
                          </m:nary>
                          <m:sSub>
                            <m:e>
                              <m:r>
                                <m:t xml:space="preserve">𝑞</m:t>
                              </m:r>
                            </m:e>
                            <m:sub>
                              <m:r>
                                <m:t xml:space="preserve">𝑖</m:t>
                              </m:r>
                            </m:sub>
                          </m:sSub>
                          <m:r>
                            <m:t xml:space="preserve">′</m:t>
                          </m:r>
                          <m:d>
                            <m:dPr>
                              <m:begChr m:val="("/>
                              <m:endChr m:val=")"/>
                            </m:dPr>
                            <m:e>
                              <m:sSub>
                                <m:e>
                                  <m:r>
                                    <m:t xml:space="preserve">𝑇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</m:sSub>
                              <m:r>
                                <m:t xml:space="preserve">𝑢</m:t>
                              </m:r>
                              <m:r>
                                <m:t xml:space="preserve">,</m:t>
                              </m:r>
                              <m:sSub>
                                <m:e>
                                  <m:r>
                                    <m:t xml:space="preserve">𝑇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</m:sSub>
                              <m:acc>
                                <m:accPr>
                                  <m:chr m:val="˙"/>
                                </m:accPr>
                                <m:e>
                                  <m:r>
                                    <m:t xml:space="preserve">𝑢</m:t>
                                  </m:r>
                                </m:e>
                              </m:acc>
                            </m:e>
                          </m:d>
                          <m:r>
                            <m:t xml:space="preserve">,</m:t>
                          </m:r>
                        </m:e>
                        <m:e>
                          <m:r>
                            <m:t xml:space="preserve">𝑝</m:t>
                          </m:r>
                          <m:r>
                            <m:t xml:space="preserve">=</m:t>
                          </m:r>
                          <m:nary>
                            <m:naryPr>
                              <m:chr m:val="∑"/>
                            </m:naryPr>
                            <m:sub>
                              <m:r>
                                <m:t xml:space="preserve">𝑖</m:t>
                              </m:r>
                            </m:sub>
                            <m:sup/>
                            <m:e>
                              <m:sSubSup>
                                <m:e>
                                  <m:r>
                                    <m:t xml:space="preserve">𝑇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  <m:sup>
                                  <m:r>
                                    <m:t xml:space="preserve">𝑇</m:t>
                                  </m:r>
                                </m:sup>
                              </m:sSubSup>
                            </m:e>
                          </m:nary>
                          <m:sSub>
                            <m:e>
                              <m:r>
                                <m:t xml:space="preserve">𝑝</m:t>
                              </m:r>
                            </m:e>
                            <m:sub>
                              <m:r>
                                <m:t xml:space="preserve">𝑖</m:t>
                              </m:r>
                            </m:sub>
                          </m:sSub>
                          <m:r>
                            <m:t xml:space="preserve">′</m:t>
                          </m:r>
                          <m:r>
                            <m:t xml:space="preserve">,</m:t>
                          </m:r>
                        </m:e>
                        <m:e>
                          <m:r>
                            <m:t xml:space="preserve">𝐾</m:t>
                          </m:r>
                          <m:d>
                            <m:dPr>
                              <m:begChr m:val="("/>
                              <m:endChr m:val=")"/>
                            </m:dPr>
                            <m:e>
                              <m:r>
                                <m:t xml:space="preserve">𝑢</m:t>
                              </m:r>
                            </m:e>
                          </m:d>
                          <m:r>
                            <m:t xml:space="preserve">=</m:t>
                          </m:r>
                          <m:f>
                            <m:num>
                              <m:r>
                                <m:t xml:space="preserve">𝛿</m:t>
                              </m:r>
                              <m:r>
                                <m:t xml:space="preserve">𝑞</m:t>
                              </m:r>
                            </m:num>
                            <m:den>
                              <m:r>
                                <m:t xml:space="preserve">𝛿</m:t>
                              </m:r>
                              <m:r>
                                <m:t xml:space="preserve">𝑢</m:t>
                              </m:r>
                            </m:den>
                          </m:f>
                          <m:r>
                            <m:t xml:space="preserve">=</m:t>
                          </m:r>
                          <m:nary>
                            <m:naryPr>
                              <m:chr m:val="∑"/>
                            </m:naryPr>
                            <m:sub>
                              <m:r>
                                <m:t xml:space="preserve">𝑖</m:t>
                              </m:r>
                            </m:sub>
                            <m:sup/>
                            <m:e>
                              <m:sSubSup>
                                <m:e>
                                  <m:r>
                                    <m:t xml:space="preserve">𝑇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  <m:sup>
                                  <m:r>
                                    <m:t xml:space="preserve">𝑇</m:t>
                                  </m:r>
                                </m:sup>
                              </m:sSubSup>
                            </m:e>
                          </m:nary>
                          <m:sSub>
                            <m:e>
                              <m:r>
                                <m:t xml:space="preserve">𝐾</m:t>
                              </m:r>
                            </m:e>
                            <m:sub>
                              <m:r>
                                <m:t xml:space="preserve">𝑖</m:t>
                              </m:r>
                            </m:sub>
                          </m:sSub>
                          <m:r>
                            <m:t xml:space="preserve">′</m:t>
                          </m:r>
                          <m:sSub>
                            <m:e>
                              <m:r>
                                <m:t xml:space="preserve">𝑇</m:t>
                              </m:r>
                            </m:e>
                            <m:sub>
                              <m:r>
                                <m:t xml:space="preserve">𝑖𝑣</m:t>
                              </m:r>
                            </m:sub>
                          </m:sSub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55" name="Formula 4"/>
              <p:cNvSpPr txBox="1"/>
              <p:nvPr/>
            </p:nvSpPr>
            <p:spPr>
              <a:xfrm>
                <a:off x="504000" y="3125880"/>
                <a:ext cx="5673600" cy="209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sSup>
                            <m:e>
                              <m:d>
                                <m:dPr>
                                  <m:begChr m:val="["/>
                                  <m:endChr m:val="]"/>
                                </m:dPr>
                                <m:e>
                                  <m:sSub>
                                    <m:e>
                                      <m:r>
                                        <m:t xml:space="preserve">𝑀</m:t>
                                      </m:r>
                                    </m:e>
                                    <m:sub>
                                      <m:r>
                                        <m:t xml:space="preserve"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 xml:space="preserve">𝑙𝑖𝑚𝑏</m:t>
                              </m:r>
                            </m:sup>
                          </m:sSup>
                          <m:r>
                            <m:t xml:space="preserve">=</m:t>
                          </m:r>
                          <m:d>
                            <m:dPr>
                              <m:begChr m:val="["/>
                              <m:endChr m:val="]"/>
                            </m:dPr>
                            <m:e>
                              <m:sSubSup>
                                <m:e>
                                  <m:r>
                                    <m:t xml:space="preserve">𝑇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  <m:sup>
                                  <m:r>
                                    <m:t xml:space="preserve">𝑇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begChr m:val="["/>
                              <m:endChr m:val="]"/>
                            </m:dPr>
                            <m:e>
                              <m:r>
                                <m:t xml:space="preserve">𝑀</m:t>
                              </m:r>
                              <m:sSub>
                                <m:e>
                                  <m:r>
                                    <m:t xml:space="preserve">′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</m:dPr>
                            <m:e>
                              <m:sSub>
                                <m:e>
                                  <m:r>
                                    <m:t xml:space="preserve">𝑇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</m:sSub>
                            </m:e>
                          </m:d>
                          <m:r>
                            <m:t xml:space="preserve">,</m:t>
                          </m:r>
                        </m:e>
                        <m:e>
                          <m:sSup>
                            <m:e>
                              <m:d>
                                <m:dPr>
                                  <m:begChr m:val="["/>
                                  <m:endChr m:val="]"/>
                                </m:dPr>
                                <m:e>
                                  <m:sSub>
                                    <m:e>
                                      <m:r>
                                        <m:t xml:space="preserve">𝐾</m:t>
                                      </m:r>
                                    </m:e>
                                    <m:sub>
                                      <m:r>
                                        <m:t xml:space="preserve"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 xml:space="preserve">𝑙𝑖𝑚𝑏</m:t>
                              </m:r>
                            </m:sup>
                          </m:sSup>
                          <m:r>
                            <m:t xml:space="preserve">=</m:t>
                          </m:r>
                          <m:d>
                            <m:dPr>
                              <m:begChr m:val="["/>
                              <m:endChr m:val="]"/>
                            </m:dPr>
                            <m:e>
                              <m:sSubSup>
                                <m:e>
                                  <m:r>
                                    <m:t xml:space="preserve">𝑇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  <m:sup>
                                  <m:r>
                                    <m:t xml:space="preserve">𝑇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begChr m:val="["/>
                              <m:endChr m:val="]"/>
                            </m:dPr>
                            <m:e>
                              <m:r>
                                <m:t xml:space="preserve">𝐾</m:t>
                              </m:r>
                              <m:sSub>
                                <m:e>
                                  <m:r>
                                    <m:t xml:space="preserve">′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</m:dPr>
                            <m:e>
                              <m:sSub>
                                <m:e>
                                  <m:r>
                                    <m:t xml:space="preserve">𝑇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</m:sSub>
                            </m:e>
                          </m:d>
                          <m:r>
                            <m:t xml:space="preserve">,</m:t>
                          </m:r>
                        </m:e>
                        <m:e>
                          <m:sSup>
                            <m:e>
                              <m:d>
                                <m:dPr>
                                  <m:begChr m:val="["/>
                                  <m:endChr m:val="]"/>
                                </m:dPr>
                                <m:e>
                                  <m:sSub>
                                    <m:e>
                                      <m:r>
                                        <m:t xml:space="preserve">𝑞</m:t>
                                      </m:r>
                                    </m:e>
                                    <m:sub>
                                      <m:r>
                                        <m:t xml:space="preserve"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 xml:space="preserve">𝑙𝑖𝑚𝑏</m:t>
                              </m:r>
                            </m:sup>
                          </m:sSup>
                          <m:r>
                            <m:t xml:space="preserve">=</m:t>
                          </m:r>
                          <m:sSup>
                            <m:e>
                              <m:d>
                                <m:dPr>
                                  <m:begChr m:val="["/>
                                  <m:endChr m:val="]"/>
                                </m:dPr>
                                <m:e>
                                  <m:sSub>
                                    <m:e>
                                      <m:r>
                                        <m:t xml:space="preserve">𝐾</m:t>
                                      </m:r>
                                    </m:e>
                                    <m:sub>
                                      <m:r>
                                        <m:t xml:space="preserve"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 xml:space="preserve">𝑙𝑖𝑚𝑏</m:t>
                              </m:r>
                            </m:sup>
                          </m:sSup>
                          <m:r>
                            <m:t xml:space="preserve">𝑢</m:t>
                          </m:r>
                          <m:r>
                            <m:t xml:space="preserve">,</m:t>
                          </m:r>
                        </m:e>
                        <m:e>
                          <m:d>
                            <m:dPr>
                              <m:begChr m:val="["/>
                              <m:endChr m:val="]"/>
                            </m:dP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</m:sSub>
                            </m:e>
                          </m:d>
                          <m:r>
                            <m:t xml:space="preserve">′</m:t>
                          </m:r>
                          <m:r>
                            <m:t xml:space="preserve">=</m:t>
                          </m:r>
                          <m:d>
                            <m:dPr>
                              <m:begChr m:val="["/>
                              <m:endChr m:val="]"/>
                            </m:dPr>
                            <m:e>
                              <m:sSub>
                                <m:e>
                                  <m:r>
                                    <m:t xml:space="preserve">𝑇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</m:sSub>
                            </m:e>
                          </m:d>
                          <m:sSup>
                            <m:e>
                              <m:d>
                                <m:dPr>
                                  <m:begChr m:val="["/>
                                  <m:endChr m:val="]"/>
                                </m:dPr>
                                <m:e>
                                  <m:sSub>
                                    <m:e>
                                      <m:r>
                                        <m:t xml:space="preserve">𝑝</m:t>
                                      </m:r>
                                    </m:e>
                                    <m:sub>
                                      <m:r>
                                        <m:t xml:space="preserve"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 xml:space="preserve">𝑙𝑖𝑚𝑏</m:t>
                              </m:r>
                            </m:sup>
                          </m:sSup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  <p:sp>
        <p:nvSpPr>
          <p:cNvPr id="356" name="CustomShape 5"/>
          <p:cNvSpPr/>
          <p:nvPr/>
        </p:nvSpPr>
        <p:spPr>
          <a:xfrm>
            <a:off x="365760" y="2737440"/>
            <a:ext cx="1818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Using,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CustomShape 6"/>
          <p:cNvSpPr/>
          <p:nvPr/>
        </p:nvSpPr>
        <p:spPr>
          <a:xfrm>
            <a:off x="365760" y="3502440"/>
            <a:ext cx="87760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Where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’,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K’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, and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p’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are in the local frame;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is in the global frame.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Line 7"/>
          <p:cNvSpPr/>
          <p:nvPr/>
        </p:nvSpPr>
        <p:spPr>
          <a:xfrm>
            <a:off x="4000320" y="2334960"/>
            <a:ext cx="640080" cy="0"/>
          </a:xfrm>
          <a:prstGeom prst="line">
            <a:avLst/>
          </a:prstGeom>
          <a:ln w="18360">
            <a:solidFill>
              <a:srgbClr val="a7074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8"/>
          <p:cNvSpPr/>
          <p:nvPr/>
        </p:nvSpPr>
        <p:spPr>
          <a:xfrm>
            <a:off x="4595040" y="2344680"/>
            <a:ext cx="89280" cy="272160"/>
          </a:xfrm>
          <a:custGeom>
            <a:avLst/>
            <a:gdLst/>
            <a:ahLst/>
            <a:rect l="l" t="t" r="r" b="b"/>
            <a:pathLst>
              <a:path w="256" h="764">
                <a:moveTo>
                  <a:pt x="63" y="763"/>
                </a:moveTo>
                <a:lnTo>
                  <a:pt x="63" y="190"/>
                </a:lnTo>
                <a:lnTo>
                  <a:pt x="0" y="190"/>
                </a:lnTo>
                <a:lnTo>
                  <a:pt x="127" y="0"/>
                </a:lnTo>
                <a:lnTo>
                  <a:pt x="255" y="190"/>
                </a:lnTo>
                <a:lnTo>
                  <a:pt x="191" y="190"/>
                </a:lnTo>
                <a:lnTo>
                  <a:pt x="191" y="763"/>
                </a:lnTo>
                <a:lnTo>
                  <a:pt x="63" y="763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9"/>
          <p:cNvSpPr/>
          <p:nvPr/>
        </p:nvSpPr>
        <p:spPr>
          <a:xfrm>
            <a:off x="3915360" y="2444040"/>
            <a:ext cx="136944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 local for q_i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1" name="CustomShape 10"/>
          <p:cNvSpPr/>
          <p:nvPr/>
        </p:nvSpPr>
        <p:spPr>
          <a:xfrm>
            <a:off x="4046400" y="2344680"/>
            <a:ext cx="89280" cy="272160"/>
          </a:xfrm>
          <a:custGeom>
            <a:avLst/>
            <a:gdLst/>
            <a:ahLst/>
            <a:rect l="l" t="t" r="r" b="b"/>
            <a:pathLst>
              <a:path w="256" h="764">
                <a:moveTo>
                  <a:pt x="63" y="763"/>
                </a:moveTo>
                <a:lnTo>
                  <a:pt x="63" y="190"/>
                </a:lnTo>
                <a:lnTo>
                  <a:pt x="0" y="190"/>
                </a:lnTo>
                <a:lnTo>
                  <a:pt x="127" y="0"/>
                </a:lnTo>
                <a:lnTo>
                  <a:pt x="255" y="190"/>
                </a:lnTo>
                <a:lnTo>
                  <a:pt x="191" y="190"/>
                </a:lnTo>
                <a:lnTo>
                  <a:pt x="191" y="763"/>
                </a:lnTo>
                <a:lnTo>
                  <a:pt x="63" y="763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11"/>
          <p:cNvSpPr/>
          <p:nvPr/>
        </p:nvSpPr>
        <p:spPr>
          <a:xfrm>
            <a:off x="3441600" y="2344680"/>
            <a:ext cx="182880" cy="0"/>
          </a:xfrm>
          <a:prstGeom prst="line">
            <a:avLst/>
          </a:prstGeom>
          <a:ln w="18360">
            <a:solidFill>
              <a:srgbClr val="a7074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2"/>
          <p:cNvSpPr/>
          <p:nvPr/>
        </p:nvSpPr>
        <p:spPr>
          <a:xfrm>
            <a:off x="2365200" y="2437200"/>
            <a:ext cx="136944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 global for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4" name="CustomShape 13"/>
          <p:cNvSpPr/>
          <p:nvPr/>
        </p:nvSpPr>
        <p:spPr>
          <a:xfrm>
            <a:off x="365760" y="3872880"/>
            <a:ext cx="87760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String and mass elements transforms are useful for analysis: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65" name="Formula 14"/>
              <p:cNvSpPr txBox="1"/>
              <p:nvPr/>
            </p:nvSpPr>
            <p:spPr>
              <a:xfrm>
                <a:off x="280080" y="4474440"/>
                <a:ext cx="9260280" cy="40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d>
                            <m:dPr>
                              <m:begChr m:val="["/>
                              <m:endChr m:val="]"/>
                            </m:dPr>
                            <m:e>
                              <m:r>
                                <m:t xml:space="preserve">𝑀</m:t>
                              </m:r>
                              <m:sSub>
                                <m:e>
                                  <m:r>
                                    <m:t xml:space="preserve">′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</m:sSub>
                            </m:e>
                          </m:d>
                          <m:r>
                            <m:t xml:space="preserve">=</m:t>
                          </m:r>
                          <m:d>
                            <m:dPr>
                              <m:begChr m:val="["/>
                              <m:endChr m:val="]"/>
                            </m:dPr>
                            <m:e>
                              <m:sSub>
                                <m:e>
                                  <m:r>
                                    <m:t xml:space="preserve">𝑇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</m:sSub>
                            </m:e>
                          </m:d>
                          <m:sSup>
                            <m:e>
                              <m:d>
                                <m:dPr>
                                  <m:begChr m:val="["/>
                                  <m:endChr m:val="]"/>
                                </m:dPr>
                                <m:e>
                                  <m:sSub>
                                    <m:e>
                                      <m:r>
                                        <m:t xml:space="preserve">𝑀</m:t>
                                      </m:r>
                                    </m:e>
                                    <m:sub>
                                      <m:r>
                                        <m:t xml:space="preserve"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 xml:space="preserve">𝑠𝑡𝑟𝑖𝑛𝑔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</m:dPr>
                            <m:e>
                              <m:sSubSup>
                                <m:e>
                                  <m:r>
                                    <m:t xml:space="preserve">𝑇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  <m:sup>
                                  <m:r>
                                    <m:t xml:space="preserve">𝑇</m:t>
                                  </m:r>
                                </m:sup>
                              </m:sSubSup>
                            </m:e>
                          </m:d>
                          <m:r>
                            <m:t xml:space="preserve">,</m:t>
                          </m:r>
                        </m:e>
                        <m:e>
                          <m:d>
                            <m:dPr>
                              <m:begChr m:val="["/>
                              <m:endChr m:val="]"/>
                            </m:dPr>
                            <m:e>
                              <m:r>
                                <m:t xml:space="preserve">𝐾</m:t>
                              </m:r>
                              <m:sSub>
                                <m:e>
                                  <m:r>
                                    <m:t xml:space="preserve">′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</m:sSub>
                            </m:e>
                          </m:d>
                          <m:r>
                            <m:t xml:space="preserve">=</m:t>
                          </m:r>
                          <m:d>
                            <m:dPr>
                              <m:begChr m:val="["/>
                              <m:endChr m:val="]"/>
                            </m:dPr>
                            <m:e>
                              <m:sSub>
                                <m:e>
                                  <m:r>
                                    <m:t xml:space="preserve">𝑇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</m:sSub>
                            </m:e>
                          </m:d>
                          <m:sSup>
                            <m:e>
                              <m:d>
                                <m:dPr>
                                  <m:begChr m:val="["/>
                                  <m:endChr m:val="]"/>
                                </m:dPr>
                                <m:e>
                                  <m:sSub>
                                    <m:e>
                                      <m:r>
                                        <m:t xml:space="preserve">𝐾</m:t>
                                      </m:r>
                                    </m:e>
                                    <m:sub>
                                      <m:r>
                                        <m:t xml:space="preserve"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 xml:space="preserve">𝑠𝑡𝑟𝑖𝑛𝑔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</m:dPr>
                            <m:e>
                              <m:sSubSup>
                                <m:e>
                                  <m:r>
                                    <m:t xml:space="preserve">𝑇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  <m:sup>
                                  <m:r>
                                    <m:t xml:space="preserve">𝑇</m:t>
                                  </m:r>
                                </m:sup>
                              </m:sSubSup>
                            </m:e>
                          </m:d>
                          <m:r>
                            <m:t xml:space="preserve">,</m:t>
                          </m:r>
                        </m:e>
                        <m:e>
                          <m:d>
                            <m:dPr>
                              <m:begChr m:val="["/>
                              <m:endChr m:val="]"/>
                            </m:dPr>
                            <m:e>
                              <m:r>
                                <m:t xml:space="preserve">𝐷</m:t>
                              </m:r>
                              <m:sSub>
                                <m:e>
                                  <m:r>
                                    <m:t xml:space="preserve">′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</m:sSub>
                            </m:e>
                          </m:d>
                          <m:r>
                            <m:t xml:space="preserve">=</m:t>
                          </m:r>
                          <m:d>
                            <m:dPr>
                              <m:begChr m:val="["/>
                              <m:endChr m:val="]"/>
                            </m:dPr>
                            <m:e>
                              <m:sSub>
                                <m:e>
                                  <m:r>
                                    <m:t xml:space="preserve">𝑇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</m:sSub>
                            </m:e>
                          </m:d>
                          <m:sSup>
                            <m:e>
                              <m:d>
                                <m:dPr>
                                  <m:begChr m:val="["/>
                                  <m:endChr m:val="]"/>
                                </m:dPr>
                                <m:e>
                                  <m:sSub>
                                    <m:e>
                                      <m:r>
                                        <m:t xml:space="preserve">𝐷</m:t>
                                      </m:r>
                                    </m:e>
                                    <m:sub>
                                      <m:r>
                                        <m:t xml:space="preserve"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 xml:space="preserve">𝑠𝑡𝑟𝑖𝑛𝑔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</m:dPr>
                            <m:e>
                              <m:sSubSup>
                                <m:e>
                                  <m:r>
                                    <m:t xml:space="preserve">𝑇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  <m:sup>
                                  <m:r>
                                    <m:t xml:space="preserve">𝑇</m:t>
                                  </m:r>
                                </m:sup>
                              </m:sSubSup>
                            </m:e>
                          </m:d>
                          <m:r>
                            <m:t xml:space="preserve">,</m:t>
                          </m:r>
                        </m:e>
                        <m:e>
                          <m:sSup>
                            <m:e>
                              <m:d>
                                <m:dPr>
                                  <m:begChr m:val="["/>
                                  <m:endChr m:val="]"/>
                                </m:dPr>
                                <m:e>
                                  <m:sSub>
                                    <m:e>
                                      <m:r>
                                        <m:t xml:space="preserve">𝑞</m:t>
                                      </m:r>
                                    </m:e>
                                    <m:sub>
                                      <m:r>
                                        <m:t xml:space="preserve"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 xml:space="preserve">𝑙𝑖𝑚𝑏</m:t>
                              </m:r>
                            </m:sup>
                          </m:sSup>
                          <m:r>
                            <m:t xml:space="preserve">=</m:t>
                          </m:r>
                          <m:sSup>
                            <m:e>
                              <m:d>
                                <m:dPr>
                                  <m:begChr m:val="["/>
                                  <m:endChr m:val="]"/>
                                </m:dPr>
                                <m:e>
                                  <m:sSub>
                                    <m:e>
                                      <m:r>
                                        <m:t xml:space="preserve">𝐾</m:t>
                                      </m:r>
                                    </m:e>
                                    <m:sub>
                                      <m:r>
                                        <m:t xml:space="preserve"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 xml:space="preserve">𝑙𝑖𝑚𝑏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</m:dPr>
                            <m:e>
                              <m:r>
                                <m:t xml:space="preserve">𝑢</m:t>
                              </m:r>
                            </m:e>
                          </m:d>
                          <m:r>
                            <m:t xml:space="preserve">+</m:t>
                          </m:r>
                          <m:sSup>
                            <m:e>
                              <m:d>
                                <m:dPr>
                                  <m:begChr m:val="["/>
                                  <m:endChr m:val="]"/>
                                </m:dPr>
                                <m:e>
                                  <m:sSub>
                                    <m:e>
                                      <m:r>
                                        <m:t xml:space="preserve">𝐷</m:t>
                                      </m:r>
                                    </m:e>
                                    <m:sub>
                                      <m:r>
                                        <m:t xml:space="preserve"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 xml:space="preserve">𝑙𝑖𝑚𝑏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</m:dPr>
                            <m:e>
                              <m:acc>
                                <m:accPr>
                                  <m:chr m:val="˙"/>
                                </m:accPr>
                                <m:e>
                                  <m:r>
                                    <m:t xml:space="preserve">𝑢</m:t>
                                  </m:r>
                                </m:e>
                              </m:acc>
                            </m:e>
                          </m:d>
                          <m:r>
                            <m:t xml:space="preserve">,</m:t>
                          </m:r>
                        </m:e>
                        <m:e>
                          <m:d>
                            <m:dPr>
                              <m:begChr m:val="["/>
                              <m:endChr m:val="]"/>
                            </m:dPr>
                            <m:e>
                              <m:r>
                                <m:t xml:space="preserve">𝑞</m:t>
                              </m:r>
                              <m:sSub>
                                <m:e>
                                  <m:r>
                                    <m:t xml:space="preserve">′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</m:sSub>
                            </m:e>
                          </m:d>
                          <m:r>
                            <m:t xml:space="preserve">=</m:t>
                          </m:r>
                          <m:d>
                            <m:dPr>
                              <m:begChr m:val="["/>
                              <m:endChr m:val="]"/>
                            </m:dPr>
                            <m:e>
                              <m:r>
                                <m:t xml:space="preserve">𝐾</m:t>
                              </m:r>
                              <m:sSub>
                                <m:e>
                                  <m:r>
                                    <m:t xml:space="preserve">′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</m:dPr>
                            <m:e>
                              <m:sSub>
                                <m:e>
                                  <m:r>
                                    <m:t xml:space="preserve">𝑇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</m:dPr>
                            <m:e>
                              <m:r>
                                <m:t xml:space="preserve">𝑢</m:t>
                              </m:r>
                            </m:e>
                          </m:d>
                          <m:r>
                            <m:t xml:space="preserve">+</m:t>
                          </m:r>
                          <m:d>
                            <m:dPr>
                              <m:begChr m:val="["/>
                              <m:endChr m:val="]"/>
                            </m:dPr>
                            <m:e>
                              <m:r>
                                <m:t xml:space="preserve">𝐷</m:t>
                              </m:r>
                              <m:sSub>
                                <m:e>
                                  <m:r>
                                    <m:t xml:space="preserve">′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</m:dPr>
                            <m:e>
                              <m:sSub>
                                <m:e>
                                  <m:r>
                                    <m:t xml:space="preserve">𝑇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</m:dPr>
                            <m:e>
                              <m:acc>
                                <m:accPr>
                                  <m:chr m:val="˙"/>
                                </m:accPr>
                                <m:e>
                                  <m:r>
                                    <m:t xml:space="preserve">𝑢</m:t>
                                  </m:r>
                                </m:e>
                              </m:acc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66" name="Formula 15"/>
              <p:cNvSpPr txBox="1"/>
              <p:nvPr/>
            </p:nvSpPr>
            <p:spPr>
              <a:xfrm>
                <a:off x="1416600" y="4905720"/>
                <a:ext cx="3719880" cy="381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d>
                            <m:dPr>
                              <m:begChr m:val="["/>
                              <m:endChr m:val="]"/>
                            </m:dPr>
                            <m:e>
                              <m:r>
                                <m:t xml:space="preserve">𝑀</m:t>
                              </m:r>
                              <m:sSub>
                                <m:e>
                                  <m:r>
                                    <m:t xml:space="preserve">′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</m:sSub>
                            </m:e>
                          </m:d>
                          <m:r>
                            <m:t xml:space="preserve">=</m:t>
                          </m:r>
                          <m:d>
                            <m:dPr>
                              <m:begChr m:val="["/>
                              <m:endChr m:val="]"/>
                            </m:dPr>
                            <m:e>
                              <m:sSub>
                                <m:e>
                                  <m:r>
                                    <m:t xml:space="preserve">𝑇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</m:sSub>
                            </m:e>
                          </m:d>
                          <m:sSup>
                            <m:e>
                              <m:d>
                                <m:dPr>
                                  <m:begChr m:val="["/>
                                  <m:endChr m:val="]"/>
                                </m:dPr>
                                <m:e>
                                  <m:sSub>
                                    <m:e>
                                      <m:r>
                                        <m:t xml:space="preserve">𝑀</m:t>
                                      </m:r>
                                    </m:e>
                                    <m:sub>
                                      <m:r>
                                        <m:t xml:space="preserve"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 xml:space="preserve">𝑚𝑎𝑠𝑠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</m:dPr>
                            <m:e>
                              <m:sSubSup>
                                <m:e>
                                  <m:r>
                                    <m:t xml:space="preserve">𝑇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  <m:sup>
                                  <m:r>
                                    <m:t xml:space="preserve">𝑇</m:t>
                                  </m:r>
                                </m:sup>
                              </m:sSubSup>
                            </m:e>
                          </m:d>
                          <m:r>
                            <m:t xml:space="preserve">,</m:t>
                          </m:r>
                          <m:r>
                            <m:t xml:space="preserve">,</m:t>
                          </m:r>
                        </m:e>
                        <m:e>
                          <m:sSup>
                            <m:e>
                              <m:d>
                                <m:dPr>
                                  <m:begChr m:val="["/>
                                  <m:endChr m:val="]"/>
                                </m:dPr>
                                <m:e>
                                  <m:sSub>
                                    <m:e>
                                      <m:r>
                                        <m:t xml:space="preserve">𝐾</m:t>
                                      </m:r>
                                    </m:e>
                                    <m:sub>
                                      <m:r>
                                        <m:t xml:space="preserve"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 xml:space="preserve">𝑚𝑎𝑠𝑠</m:t>
                              </m:r>
                            </m:sup>
                          </m:sSup>
                          <m:r>
                            <m:t xml:space="preserve">=</m:t>
                          </m:r>
                          <m:d>
                            <m:dPr>
                              <m:begChr m:val="["/>
                              <m:endChr m:val="]"/>
                            </m:dPr>
                            <m:e>
                              <m:m>
                                <m:mr>
                                  <m:e>
                                    <m:r>
                                      <m:t xml:space="preserve">0</m:t>
                                    </m:r>
                                  </m:e>
                                  <m:e>
                                    <m:r>
                                      <m:t xml:space="preserve"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t xml:space="preserve">0</m:t>
                                    </m:r>
                                  </m:e>
                                  <m:e>
                                    <m:r>
                                      <m:t xml:space="preserve"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m:t xml:space="preserve">,</m:t>
                          </m:r>
                        </m:e>
                        <m:e>
                          <m:sSup>
                            <m:e>
                              <m:d>
                                <m:dPr>
                                  <m:begChr m:val="["/>
                                  <m:endChr m:val="]"/>
                                </m:dPr>
                                <m:e>
                                  <m:sSub>
                                    <m:e>
                                      <m:r>
                                        <m:t xml:space="preserve">𝑞</m:t>
                                      </m:r>
                                    </m:e>
                                    <m:sub>
                                      <m:r>
                                        <m:t xml:space="preserve"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 xml:space="preserve">𝑚𝑎𝑠𝑠</m:t>
                              </m:r>
                            </m:sup>
                          </m:sSup>
                          <m:r>
                            <m:t xml:space="preserve">=</m:t>
                          </m:r>
                          <m:d>
                            <m:dPr>
                              <m:begChr m:val="["/>
                              <m:endChr m:val="]"/>
                            </m:dPr>
                            <m:e>
                              <m:m>
                                <m:mr>
                                  <m:e>
                                    <m:r>
                                      <m:t xml:space="preserve"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t xml:space="preserve"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advTm="12000" p14:dur="2000"/>
    </mc:Choice>
    <mc:Fallback>
      <p:transition spd="slow" advTm="12000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Transformation Matrix:  Limb Element</a:t>
            </a:r>
            <a:endParaRPr b="0" lang="en-US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68" name="Formula 2"/>
              <p:cNvSpPr txBox="1"/>
              <p:nvPr/>
            </p:nvSpPr>
            <p:spPr>
              <a:xfrm>
                <a:off x="548640" y="1332000"/>
                <a:ext cx="4526640" cy="1189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["/>
                            <m:endChr m:val="]"/>
                          </m:dPr>
                          <m:e>
                            <m:r>
                              <m:t xml:space="preserve">𝑇</m:t>
                            </m:r>
                          </m:e>
                        </m:d>
                      </m:e>
                      <m:sup>
                        <m:r>
                          <m:t xml:space="preserve">𝑔</m:t>
                        </m:r>
                        <m:r>
                          <m:t xml:space="preserve">→</m:t>
                        </m:r>
                        <m:r>
                          <m:t xml:space="preserve">𝑙</m:t>
                        </m:r>
                      </m:sup>
                    </m:sSup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𝑐𝑜𝑠</m:t>
                              </m:r>
                              <m:r>
                                <m:t xml:space="preserve">𝜃</m:t>
                              </m:r>
                            </m:e>
                            <m:e>
                              <m:r>
                                <m:t xml:space="preserve">𝑠𝑖𝑛</m:t>
                              </m:r>
                              <m:r>
                                <m:t xml:space="preserve">𝜃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−</m:t>
                              </m:r>
                              <m:r>
                                <m:t xml:space="preserve">𝑠𝑖𝑛</m:t>
                              </m:r>
                              <m:r>
                                <m:t xml:space="preserve">𝜃</m:t>
                              </m:r>
                            </m:e>
                            <m:e>
                              <m:r>
                                <m:t xml:space="preserve">𝑐𝑜𝑠</m:t>
                              </m:r>
                              <m:r>
                                <m:t xml:space="preserve">𝜃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1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𝑐𝑜𝑠</m:t>
                              </m:r>
                              <m:r>
                                <m:t xml:space="preserve">𝜃</m:t>
                              </m:r>
                            </m:e>
                            <m:e>
                              <m:r>
                                <m:t xml:space="preserve">𝑠𝑖𝑛</m:t>
                              </m:r>
                              <m:r>
                                <m:t xml:space="preserve">𝜃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−</m:t>
                              </m:r>
                              <m:r>
                                <m:t xml:space="preserve">𝑠𝑖𝑛</m:t>
                              </m:r>
                              <m:r>
                                <m:t xml:space="preserve">𝜃</m:t>
                              </m:r>
                            </m:e>
                            <m:e>
                              <m:r>
                                <m:t xml:space="preserve">𝑐𝑜𝑠</m:t>
                              </m:r>
                              <m:r>
                                <m:t xml:space="preserve">𝜃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1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369" name="CustomShape 3"/>
          <p:cNvSpPr/>
          <p:nvPr/>
        </p:nvSpPr>
        <p:spPr>
          <a:xfrm>
            <a:off x="6107040" y="249840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4"/>
          <p:cNvSpPr/>
          <p:nvPr/>
        </p:nvSpPr>
        <p:spPr>
          <a:xfrm rot="16200000">
            <a:off x="5712480" y="206172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71" name="Formula 5"/>
              <p:cNvSpPr txBox="1"/>
              <p:nvPr/>
            </p:nvSpPr>
            <p:spPr>
              <a:xfrm>
                <a:off x="7005600" y="2391120"/>
                <a:ext cx="154800" cy="167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𝑥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72" name="Formula 6"/>
              <p:cNvSpPr txBox="1"/>
              <p:nvPr/>
            </p:nvSpPr>
            <p:spPr>
              <a:xfrm>
                <a:off x="6065280" y="1568160"/>
                <a:ext cx="167400" cy="167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73" name="CustomShape 7"/>
          <p:cNvSpPr/>
          <p:nvPr/>
        </p:nvSpPr>
        <p:spPr>
          <a:xfrm>
            <a:off x="6107400" y="249876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8"/>
          <p:cNvSpPr/>
          <p:nvPr/>
        </p:nvSpPr>
        <p:spPr>
          <a:xfrm rot="16200000">
            <a:off x="5685480" y="2089080"/>
            <a:ext cx="875160" cy="52560"/>
          </a:xfrm>
          <a:custGeom>
            <a:avLst/>
            <a:gdLst/>
            <a:ahLst/>
            <a:rect l="l" t="t" r="r" b="b"/>
            <a:pathLst>
              <a:path w="2439" h="154">
                <a:moveTo>
                  <a:pt x="0" y="38"/>
                </a:moveTo>
                <a:lnTo>
                  <a:pt x="1828" y="38"/>
                </a:lnTo>
                <a:lnTo>
                  <a:pt x="1828" y="0"/>
                </a:lnTo>
                <a:lnTo>
                  <a:pt x="2438" y="76"/>
                </a:lnTo>
                <a:lnTo>
                  <a:pt x="1828" y="153"/>
                </a:lnTo>
                <a:lnTo>
                  <a:pt x="1828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Line 9"/>
          <p:cNvSpPr/>
          <p:nvPr/>
        </p:nvSpPr>
        <p:spPr>
          <a:xfrm flipV="1">
            <a:off x="6151320" y="1758960"/>
            <a:ext cx="1511640" cy="739800"/>
          </a:xfrm>
          <a:prstGeom prst="line">
            <a:avLst/>
          </a:prstGeom>
          <a:ln w="18360">
            <a:solidFill>
              <a:srgbClr val="a7074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10"/>
          <p:cNvSpPr/>
          <p:nvPr/>
        </p:nvSpPr>
        <p:spPr>
          <a:xfrm>
            <a:off x="7814520" y="2210040"/>
            <a:ext cx="7174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77" name="Formula 11"/>
              <p:cNvSpPr txBox="1"/>
              <p:nvPr/>
            </p:nvSpPr>
            <p:spPr>
              <a:xfrm>
                <a:off x="7676280" y="1581840"/>
                <a:ext cx="531720" cy="192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𝑥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𝑦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78" name="Formula 12"/>
              <p:cNvSpPr txBox="1"/>
              <p:nvPr/>
            </p:nvSpPr>
            <p:spPr>
              <a:xfrm>
                <a:off x="5790960" y="2560320"/>
                <a:ext cx="538200" cy="192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𝑥</m:t>
                            </m:r>
                          </m:e>
                          <m:sub>
                            <m:r>
                              <m:t xml:space="preserve">0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𝑦</m:t>
                            </m:r>
                          </m:e>
                          <m:sub>
                            <m:r>
                              <m:t xml:space="preserve">0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379" name="CustomShape 13"/>
          <p:cNvSpPr/>
          <p:nvPr/>
        </p:nvSpPr>
        <p:spPr>
          <a:xfrm>
            <a:off x="5790960" y="3040200"/>
            <a:ext cx="390168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practice we almost never need to calculate trig functions or use angles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80" name="Formula 14"/>
              <p:cNvSpPr txBox="1"/>
              <p:nvPr/>
            </p:nvSpPr>
            <p:spPr>
              <a:xfrm>
                <a:off x="5739480" y="3752640"/>
                <a:ext cx="4148640" cy="226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d>
                          <m:dPr>
                            <m:begChr m:val="‖"/>
                            <m:endChr m:val="‖"/>
                          </m:dPr>
                          <m:e>
                            <m:r>
                              <m:t xml:space="preserve">𝑒𝑙𝑒𝑚𝑒𝑛𝑡</m:t>
                            </m:r>
                          </m:e>
                        </m:d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𝐿</m:t>
                    </m:r>
                    <m:r>
                      <m:t xml:space="preserve">=</m:t>
                    </m:r>
                    <m:rad>
                      <m:deg/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𝑥</m:t>
                                    </m:r>
                                  </m:e>
                                  <m:sub>
                                    <m:r>
                                      <m:t xml:space="preserve">1</m:t>
                                    </m:r>
                                  </m:sub>
                                </m:sSub>
                                <m:r>
                                  <m:t xml:space="preserve">−</m:t>
                                </m:r>
                                <m:sSub>
                                  <m:e>
                                    <m:r>
                                      <m:t xml:space="preserve">𝑥</m:t>
                                    </m:r>
                                  </m:e>
                                  <m:sub>
                                    <m:r>
                                      <m:t xml:space="preserve"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r>
                          <m:t xml:space="preserve">+</m:t>
                        </m:r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𝑦</m:t>
                                    </m:r>
                                  </m:e>
                                  <m:sub>
                                    <m:r>
                                      <m:t xml:space="preserve">1</m:t>
                                    </m:r>
                                  </m:sub>
                                </m:sSub>
                                <m:r>
                                  <m:t xml:space="preserve">−</m:t>
                                </m:r>
                                <m:sSub>
                                  <m:e>
                                    <m:r>
                                      <m:t xml:space="preserve">𝑦</m:t>
                                    </m:r>
                                  </m:e>
                                  <m:sub>
                                    <m:r>
                                      <m:t xml:space="preserve"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e>
                    </m:ra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81" name="Formula 15"/>
              <p:cNvSpPr txBox="1"/>
              <p:nvPr/>
            </p:nvSpPr>
            <p:spPr>
              <a:xfrm>
                <a:off x="5882400" y="4206240"/>
                <a:ext cx="1347120" cy="380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𝑐𝑜𝑠</m:t>
                    </m:r>
                    <m:r>
                      <m:t xml:space="preserve">𝜃</m:t>
                    </m:r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𝑥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−</m:t>
                        </m:r>
                        <m:sSub>
                          <m:e>
                            <m:r>
                              <m:t xml:space="preserve">𝑥</m:t>
                            </m:r>
                          </m:e>
                          <m:sub>
                            <m:r>
                              <m:t xml:space="preserve">0</m:t>
                            </m:r>
                          </m:sub>
                        </m:sSub>
                      </m:num>
                      <m:den>
                        <m:r>
                          <m:t xml:space="preserve">𝐿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82" name="Formula 16"/>
              <p:cNvSpPr txBox="1"/>
              <p:nvPr/>
            </p:nvSpPr>
            <p:spPr>
              <a:xfrm>
                <a:off x="5882400" y="4754880"/>
                <a:ext cx="1515600" cy="380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𝑠𝑖𝑛</m:t>
                    </m:r>
                    <m:r>
                      <m:t xml:space="preserve">𝜃</m:t>
                    </m:r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𝑦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−</m:t>
                        </m:r>
                        <m:sSub>
                          <m:e>
                            <m:r>
                              <m:t xml:space="preserve">𝑦</m:t>
                            </m:r>
                          </m:e>
                          <m:sub>
                            <m:r>
                              <m:t xml:space="preserve">0</m:t>
                            </m:r>
                          </m:sub>
                        </m:sSub>
                      </m:num>
                      <m:den>
                        <m:r>
                          <m:t xml:space="preserve">𝐿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383" name="CustomShape 17"/>
          <p:cNvSpPr/>
          <p:nvPr/>
        </p:nvSpPr>
        <p:spPr>
          <a:xfrm>
            <a:off x="548640" y="2891520"/>
            <a:ext cx="466128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Using complex numbers to show that this is the global to local transform: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84" name="Formula 18"/>
              <p:cNvSpPr txBox="1"/>
              <p:nvPr/>
            </p:nvSpPr>
            <p:spPr>
              <a:xfrm>
                <a:off x="456480" y="3529440"/>
                <a:ext cx="1010160" cy="807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𝑙𝑒𝑡</m:t>
                    </m:r>
                    <m:r>
                      <m:t xml:space="preserve">,</m:t>
                    </m:r>
                    <m:m>
                      <m:mr>
                        <m:e>
                          <m:r>
                            <m:t xml:space="preserve">𝑎</m:t>
                          </m:r>
                          <m:r>
                            <m:t xml:space="preserve">=</m:t>
                          </m:r>
                          <m:f>
                            <m:num>
                              <m:r>
                                <m:t xml:space="preserve">𝑥</m:t>
                              </m:r>
                            </m:num>
                            <m:den>
                              <m:rad>
                                <m:deg/>
                                <m:e>
                                  <m:sSup>
                                    <m:e>
                                      <m:r>
                                        <m:t xml:space="preserve">𝑥</m:t>
                                      </m:r>
                                    </m:e>
                                    <m:sup>
                                      <m:r>
                                        <m:t xml:space="preserve">2</m:t>
                                      </m:r>
                                    </m:sup>
                                  </m:sSup>
                                  <m:r>
                                    <m:t xml:space="preserve">+</m:t>
                                  </m:r>
                                  <m:sSup>
                                    <m:e>
                                      <m:r>
                                        <m:t xml:space="preserve">𝑦</m:t>
                                      </m:r>
                                    </m:e>
                                    <m:sup>
                                      <m:r>
                                        <m:t xml:space="preserve"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t xml:space="preserve">,</m:t>
                          </m:r>
                        </m:e>
                      </m:mr>
                      <m:mr>
                        <m:e>
                          <m:r>
                            <m:t xml:space="preserve">𝑏</m:t>
                          </m:r>
                          <m:r>
                            <m:t xml:space="preserve">=</m:t>
                          </m:r>
                          <m:f>
                            <m:num>
                              <m:r>
                                <m:t xml:space="preserve">𝑦</m:t>
                              </m:r>
                            </m:num>
                            <m:den>
                              <m:rad>
                                <m:deg/>
                                <m:e>
                                  <m:sSup>
                                    <m:e>
                                      <m:r>
                                        <m:t xml:space="preserve">𝑥</m:t>
                                      </m:r>
                                    </m:e>
                                    <m:sup>
                                      <m:r>
                                        <m:t xml:space="preserve">2</m:t>
                                      </m:r>
                                    </m:sup>
                                  </m:sSup>
                                  <m:r>
                                    <m:t xml:space="preserve">+</m:t>
                                  </m:r>
                                  <m:sSup>
                                    <m:e>
                                      <m:r>
                                        <m:t xml:space="preserve">𝑦</m:t>
                                      </m:r>
                                    </m:e>
                                    <m:sup>
                                      <m:r>
                                        <m:t xml:space="preserve"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85" name="Formula 19"/>
              <p:cNvSpPr txBox="1"/>
              <p:nvPr/>
            </p:nvSpPr>
            <p:spPr>
              <a:xfrm>
                <a:off x="456480" y="4724280"/>
                <a:ext cx="1684800" cy="212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𝑡</m:t>
                    </m:r>
                    <m:r>
                      <m:t xml:space="preserve">h</m:t>
                    </m:r>
                    <m:r>
                      <m:t xml:space="preserve">𝑒𝑛</m:t>
                    </m:r>
                    <m:r>
                      <m:t xml:space="preserve">,</m:t>
                    </m:r>
                    <m:r>
                      <m:t xml:space="preserve">𝑟</m:t>
                    </m:r>
                    <m:r>
                      <m:t xml:space="preserve">=</m:t>
                    </m:r>
                    <m:r>
                      <m:t xml:space="preserve">𝑎</m:t>
                    </m:r>
                    <m:r>
                      <m:t xml:space="preserve">+</m:t>
                    </m:r>
                    <m:r>
                      <m:t xml:space="preserve">𝑏𝑖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86" name="Formula 20"/>
              <p:cNvSpPr txBox="1"/>
              <p:nvPr/>
            </p:nvSpPr>
            <p:spPr>
              <a:xfrm>
                <a:off x="2411280" y="3682800"/>
                <a:ext cx="3203280" cy="200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𝑟𝑜𝑡𝑎𝑡𝑒</m:t>
                    </m:r>
                    <m:r>
                      <m:t xml:space="preserve">,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𝑎</m:t>
                        </m:r>
                        <m:r>
                          <m:t xml:space="preserve">+</m:t>
                        </m:r>
                        <m:r>
                          <m:t xml:space="preserve">𝑏𝑖</m:t>
                        </m:r>
                      </m:e>
                    </m:d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𝑢</m:t>
                        </m:r>
                        <m:r>
                          <m:t xml:space="preserve">+</m:t>
                        </m:r>
                        <m:r>
                          <m:t xml:space="preserve">𝑣𝑖</m:t>
                        </m:r>
                      </m:e>
                    </m:d>
                    <m:r>
                      <m:t xml:space="preserve">=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𝑎𝑢</m:t>
                        </m:r>
                        <m:r>
                          <m:t xml:space="preserve">−</m:t>
                        </m:r>
                        <m:r>
                          <m:t xml:space="preserve">𝑏𝑣</m:t>
                        </m:r>
                      </m:e>
                    </m:d>
                    <m:r>
                      <m:t xml:space="preserve">+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𝑏𝑢</m:t>
                        </m:r>
                        <m:r>
                          <m:t xml:space="preserve">+</m:t>
                        </m:r>
                        <m:r>
                          <m:t xml:space="preserve">𝑎𝑣</m:t>
                        </m:r>
                      </m:e>
                    </m:d>
                    <m:r>
                      <m:t xml:space="preserve">𝑖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87" name="Formula 21"/>
              <p:cNvSpPr txBox="1"/>
              <p:nvPr/>
            </p:nvSpPr>
            <p:spPr>
              <a:xfrm>
                <a:off x="2743920" y="4298040"/>
                <a:ext cx="1643040" cy="382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𝑚𝑎𝑡𝑟𝑖𝑥𝑓𝑜𝑟𝑚</m:t>
                    </m:r>
                    <m:r>
                      <m:t xml:space="preserve">,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𝑎</m:t>
                              </m:r>
                            </m:e>
                            <m:e>
                              <m:r>
                                <m:t xml:space="preserve">−</m:t>
                              </m:r>
                              <m:r>
                                <m:t xml:space="preserve">𝑏</m:t>
                              </m:r>
                            </m:e>
                          </m:mr>
                          <m:mr>
                            <m:e>
                              <m:r>
                                <m:t xml:space="preserve">𝑏</m:t>
                              </m:r>
                            </m:e>
                            <m:e>
                              <m:r>
                                <m:t xml:space="preserve">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𝑢</m:t>
                              </m:r>
                            </m:e>
                          </m:mr>
                          <m:mr>
                            <m:e>
                              <m:r>
                                <m:t xml:space="preserve">𝑣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388" name="CustomShape 22"/>
          <p:cNvSpPr/>
          <p:nvPr/>
        </p:nvSpPr>
        <p:spPr>
          <a:xfrm>
            <a:off x="2142720" y="4929120"/>
            <a:ext cx="33811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Rotates by self orientation, so this is local to global transform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9" name="Line 23"/>
          <p:cNvSpPr/>
          <p:nvPr/>
        </p:nvSpPr>
        <p:spPr>
          <a:xfrm flipV="1">
            <a:off x="3383280" y="4723920"/>
            <a:ext cx="52560" cy="213480"/>
          </a:xfrm>
          <a:prstGeom prst="line">
            <a:avLst/>
          </a:prstGeom>
          <a:ln w="18360">
            <a:solidFill>
              <a:srgbClr val="a7074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24"/>
          <p:cNvSpPr/>
          <p:nvPr/>
        </p:nvSpPr>
        <p:spPr>
          <a:xfrm>
            <a:off x="6151320" y="2498760"/>
            <a:ext cx="822960" cy="0"/>
          </a:xfrm>
          <a:prstGeom prst="line">
            <a:avLst/>
          </a:prstGeom>
          <a:ln w="18360">
            <a:solidFill>
              <a:srgbClr val="2a6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25"/>
          <p:cNvSpPr/>
          <p:nvPr/>
        </p:nvSpPr>
        <p:spPr>
          <a:xfrm flipH="1" flipV="1">
            <a:off x="6151320" y="1812960"/>
            <a:ext cx="6840" cy="685800"/>
          </a:xfrm>
          <a:prstGeom prst="line">
            <a:avLst/>
          </a:prstGeom>
          <a:ln w="18360">
            <a:solidFill>
              <a:srgbClr val="2a6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advTm="40000" p14:dur="2000"/>
    </mc:Choice>
    <mc:Fallback>
      <p:transition spd="slow" advTm="40000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Contact Nonlinearity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365760" y="1281600"/>
            <a:ext cx="877608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Contacts change over the draw and release cycles.  This means K = f(u).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advTm="13000" p14:dur="2000"/>
    </mc:Choice>
    <mc:Fallback>
      <p:transition spd="slow" advTm="13000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504000" y="226080"/>
            <a:ext cx="9069480" cy="4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Ancillary Algorithms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Interpolation: Monotone Cubic Interpolation (need to update to gridded method)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365760" y="1281600"/>
            <a:ext cx="877608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Monotone Cubic Interpolation is used for material thickness interpolation.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Like normal cubic interpolation use (need to update):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97" name="Formula 3"/>
              <p:cNvSpPr txBox="1"/>
              <p:nvPr/>
            </p:nvSpPr>
            <p:spPr>
              <a:xfrm>
                <a:off x="497160" y="2385360"/>
                <a:ext cx="5170680" cy="298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𝑌</m:t>
                        </m:r>
                      </m:e>
                      <m:sub>
                        <m:r>
                          <m:t xml:space="preserve">𝑛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𝑦</m:t>
                        </m:r>
                      </m:e>
                      <m:sub>
                        <m:r>
                          <m:t xml:space="preserve">𝑘</m:t>
                        </m:r>
                      </m:sub>
                    </m:sSub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00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  <m:r>
                      <m:t xml:space="preserve">+</m:t>
                    </m:r>
                    <m:r>
                      <m:t xml:space="preserve">𝛥</m:t>
                    </m:r>
                    <m:sSub>
                      <m:e>
                        <m:r>
                          <m:t xml:space="preserve">𝑚</m:t>
                        </m:r>
                      </m:e>
                      <m:sub>
                        <m:r>
                          <m:t xml:space="preserve">𝑘</m:t>
                        </m:r>
                      </m:sub>
                    </m:sSub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10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  <m:r>
                      <m:t xml:space="preserve">+</m:t>
                    </m:r>
                    <m:sSub>
                      <m:e>
                        <m:r>
                          <m:t xml:space="preserve">𝑦</m:t>
                        </m:r>
                      </m:e>
                      <m:sub>
                        <m:r>
                          <m:t xml:space="preserve">𝑘</m:t>
                        </m:r>
                        <m:r>
                          <m:t xml:space="preserve">+</m:t>
                        </m:r>
                        <m:r>
                          <m:t xml:space="preserve">1</m:t>
                        </m:r>
                      </m:sub>
                    </m:sSub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01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  <m:r>
                      <m:t xml:space="preserve">+</m:t>
                    </m:r>
                    <m:r>
                      <m:t xml:space="preserve">𝛥</m:t>
                    </m:r>
                    <m:sSub>
                      <m:e>
                        <m:r>
                          <m:t xml:space="preserve">𝑚</m:t>
                        </m:r>
                      </m:e>
                      <m:sub>
                        <m:r>
                          <m:t xml:space="preserve">𝑘</m:t>
                        </m:r>
                        <m:r>
                          <m:t xml:space="preserve">+</m:t>
                        </m:r>
                        <m:r>
                          <m:t xml:space="preserve">1</m:t>
                        </m:r>
                      </m:sub>
                    </m:sSub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11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98" name="Formula 4"/>
              <p:cNvSpPr txBox="1"/>
              <p:nvPr/>
            </p:nvSpPr>
            <p:spPr>
              <a:xfrm>
                <a:off x="502200" y="2735280"/>
                <a:ext cx="1513080" cy="215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𝑛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𝑘</m:t>
                        </m:r>
                      </m:sub>
                    </m:sSub>
                    <m:r>
                      <m:t xml:space="preserve">+</m:t>
                    </m:r>
                    <m:r>
                      <m:t xml:space="preserve">𝛥</m:t>
                    </m:r>
                    <m:r>
                      <m:t xml:space="preserve">𝑡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99" name="CustomShape 5"/>
          <p:cNvSpPr/>
          <p:nvPr/>
        </p:nvSpPr>
        <p:spPr>
          <a:xfrm>
            <a:off x="365760" y="3176280"/>
            <a:ext cx="99864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Where,</a:t>
            </a:r>
            <a:endParaRPr b="0" lang="en-US" sz="1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00" name="Formula 6"/>
              <p:cNvSpPr txBox="1"/>
              <p:nvPr/>
            </p:nvSpPr>
            <p:spPr>
              <a:xfrm>
                <a:off x="469440" y="3606480"/>
                <a:ext cx="722880" cy="358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𝑡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𝑛</m:t>
                        </m:r>
                      </m:num>
                      <m:den>
                        <m:r>
                          <m:t xml:space="preserve">𝑁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01" name="Formula 7"/>
              <p:cNvSpPr txBox="1"/>
              <p:nvPr/>
            </p:nvSpPr>
            <p:spPr>
              <a:xfrm>
                <a:off x="452160" y="4071600"/>
                <a:ext cx="1558080" cy="226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𝛥</m:t>
                    </m:r>
                    <m:r>
                      <m:t xml:space="preserve">=</m:t>
                    </m:r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𝑘</m:t>
                        </m:r>
                        <m:r>
                          <m:t xml:space="preserve">+</m:t>
                        </m:r>
                        <m:r>
                          <m:t xml:space="preserve">1</m:t>
                        </m:r>
                      </m:sub>
                    </m:sSub>
                    <m:r>
                      <m:t xml:space="preserve">−</m:t>
                    </m:r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𝑘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02" name="Formula 8"/>
              <p:cNvSpPr txBox="1"/>
              <p:nvPr/>
            </p:nvSpPr>
            <p:spPr>
              <a:xfrm>
                <a:off x="452160" y="4484160"/>
                <a:ext cx="2067120" cy="209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00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2</m:t>
                    </m:r>
                    <m:sSup>
                      <m:e>
                        <m:r>
                          <m:t xml:space="preserve">𝑡</m:t>
                        </m:r>
                      </m:e>
                      <m:sup>
                        <m:r>
                          <m:t xml:space="preserve">3</m:t>
                        </m:r>
                      </m:sup>
                    </m:sSup>
                    <m:r>
                      <m:t xml:space="preserve">−</m:t>
                    </m:r>
                    <m:r>
                      <m:t xml:space="preserve">3</m:t>
                    </m:r>
                    <m:sSup>
                      <m:e>
                        <m:r>
                          <m:t xml:space="preserve">𝑡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  <m:r>
                      <m:t xml:space="preserve">+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03" name="Formula 9"/>
              <p:cNvSpPr txBox="1"/>
              <p:nvPr/>
            </p:nvSpPr>
            <p:spPr>
              <a:xfrm>
                <a:off x="2517120" y="4511880"/>
                <a:ext cx="1977120" cy="209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10</m:t>
                        </m:r>
                      </m:sub>
                    </m:sSub>
                    <m:r>
                      <m:t xml:space="preserve">=</m:t>
                    </m:r>
                    <m:sSup>
                      <m:e>
                        <m:r>
                          <m:t xml:space="preserve">𝑡</m:t>
                        </m:r>
                      </m:e>
                      <m:sup>
                        <m:r>
                          <m:t xml:space="preserve">3</m:t>
                        </m:r>
                      </m:sup>
                    </m:sSup>
                    <m:r>
                      <m:t xml:space="preserve">−</m:t>
                    </m:r>
                    <m:r>
                      <m:t xml:space="preserve">2</m:t>
                    </m:r>
                    <m:sSup>
                      <m:e>
                        <m:r>
                          <m:t xml:space="preserve">𝑡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  <m:r>
                      <m:t xml:space="preserve">+</m:t>
                    </m:r>
                    <m:r>
                      <m:t xml:space="preserve">𝑡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04" name="Formula 10"/>
              <p:cNvSpPr txBox="1"/>
              <p:nvPr/>
            </p:nvSpPr>
            <p:spPr>
              <a:xfrm>
                <a:off x="468720" y="4997160"/>
                <a:ext cx="1833480" cy="209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01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−</m:t>
                    </m:r>
                    <m:r>
                      <m:t xml:space="preserve">2</m:t>
                    </m:r>
                    <m:sSup>
                      <m:e>
                        <m:r>
                          <m:t xml:space="preserve">𝑡</m:t>
                        </m:r>
                      </m:e>
                      <m:sup>
                        <m:r>
                          <m:t xml:space="preserve">3</m:t>
                        </m:r>
                      </m:sup>
                    </m:sSup>
                    <m:r>
                      <m:t xml:space="preserve">+</m:t>
                    </m:r>
                    <m:r>
                      <m:t xml:space="preserve">3</m:t>
                    </m:r>
                    <m:sSup>
                      <m:e>
                        <m:r>
                          <m:t xml:space="preserve">𝑡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05" name="Formula 11"/>
              <p:cNvSpPr txBox="1"/>
              <p:nvPr/>
            </p:nvSpPr>
            <p:spPr>
              <a:xfrm>
                <a:off x="2547360" y="4965840"/>
                <a:ext cx="1478880" cy="209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11</m:t>
                        </m:r>
                      </m:sub>
                    </m:sSub>
                    <m:r>
                      <m:t xml:space="preserve">=</m:t>
                    </m:r>
                    <m:sSup>
                      <m:e>
                        <m:r>
                          <m:t xml:space="preserve">𝑡</m:t>
                        </m:r>
                      </m:e>
                      <m:sup>
                        <m:r>
                          <m:t xml:space="preserve">3</m:t>
                        </m:r>
                      </m:sup>
                    </m:sSup>
                    <m:r>
                      <m:t xml:space="preserve">−</m:t>
                    </m:r>
                    <m:sSup>
                      <m:e>
                        <m:r>
                          <m:t xml:space="preserve">𝑡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406" name="CustomShape 12"/>
          <p:cNvSpPr/>
          <p:nvPr/>
        </p:nvSpPr>
        <p:spPr>
          <a:xfrm>
            <a:off x="1183680" y="3614400"/>
            <a:ext cx="3015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N is the local resolution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7" name="CustomShape 13"/>
          <p:cNvSpPr/>
          <p:nvPr/>
        </p:nvSpPr>
        <p:spPr>
          <a:xfrm>
            <a:off x="5669280" y="1828800"/>
            <a:ext cx="4112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 is repeated for each section (k, k+1),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8" name="CustomShape 14"/>
          <p:cNvSpPr/>
          <p:nvPr/>
        </p:nvSpPr>
        <p:spPr>
          <a:xfrm>
            <a:off x="5669280" y="2286000"/>
            <a:ext cx="3015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Where,</a:t>
            </a:r>
            <a:endParaRPr b="0" lang="en-US" sz="1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09" name="Formula 15"/>
              <p:cNvSpPr txBox="1"/>
              <p:nvPr/>
            </p:nvSpPr>
            <p:spPr>
              <a:xfrm>
                <a:off x="5669280" y="2681280"/>
                <a:ext cx="909360" cy="768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sSub>
                            <m:e>
                              <m:r>
                                <m:t xml:space="preserve">𝑚</m:t>
                              </m:r>
                            </m:e>
                            <m:sub>
                              <m:r>
                                <m:t xml:space="preserve">0</m:t>
                              </m:r>
                            </m:sub>
                          </m:sSub>
                          <m:r>
                            <m:t xml:space="preserve">=</m:t>
                          </m:r>
                          <m:sSub>
                            <m:e>
                              <m:r>
                                <m:t xml:space="preserve">𝛿</m:t>
                              </m:r>
                            </m:e>
                            <m:sub>
                              <m:r>
                                <m:t xml:space="preserve"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e>
                              <m:r>
                                <m:t xml:space="preserve">𝑚</m:t>
                              </m:r>
                            </m:e>
                            <m:sub>
                              <m:r>
                                <m:t xml:space="preserve">𝑘</m:t>
                              </m:r>
                              <m:r>
                                <m:t xml:space="preserve">+</m:t>
                              </m:r>
                              <m:r>
                                <m:t xml:space="preserve">1</m:t>
                              </m:r>
                            </m:sub>
                          </m:sSub>
                          <m:r>
                            <m:t xml:space="preserve">=</m:t>
                          </m:r>
                          <m:f>
                            <m:num>
                              <m:sSub>
                                <m:e>
                                  <m:r>
                                    <m:t xml:space="preserve">𝛿</m:t>
                                  </m:r>
                                </m:e>
                                <m:sub>
                                  <m:r>
                                    <m:t xml:space="preserve">𝑘</m:t>
                                  </m:r>
                                </m:sub>
                              </m:sSub>
                              <m:r>
                                <m:t xml:space="preserve">+</m:t>
                              </m:r>
                              <m:sSub>
                                <m:e>
                                  <m:r>
                                    <m:t xml:space="preserve">𝛿</m:t>
                                  </m:r>
                                </m:e>
                                <m:sub>
                                  <m:r>
                                    <m:t xml:space="preserve">𝑘</m:t>
                                  </m:r>
                                  <m:r>
                                    <m:t xml:space="preserve">+</m:t>
                                  </m:r>
                                  <m:r>
                                    <m:t xml:space="preserve">1</m:t>
                                  </m:r>
                                </m:sub>
                              </m:sSub>
                            </m:num>
                            <m:den>
                              <m:r>
                                <m:t xml:space="preserve">2</m:t>
                              </m:r>
                            </m:den>
                          </m:f>
                        </m:e>
                      </m:mr>
                      <m:mr>
                        <m:e>
                          <m:sSub>
                            <m:e>
                              <m:r>
                                <m:t xml:space="preserve">𝑚</m:t>
                              </m:r>
                            </m:e>
                            <m:sub>
                              <m:r>
                                <m:t xml:space="preserve">𝐾</m:t>
                              </m:r>
                            </m:sub>
                          </m:sSub>
                          <m:r>
                            <m:t xml:space="preserve">=</m:t>
                          </m:r>
                          <m:sSub>
                            <m:e>
                              <m:r>
                                <m:t xml:space="preserve">𝛿</m:t>
                              </m:r>
                            </m:e>
                            <m:sub>
                              <m:r>
                                <m:t xml:space="preserve">𝐾</m:t>
                              </m:r>
                              <m:r>
                                <m:t xml:space="preserve">−</m:t>
                              </m:r>
                              <m:r>
                                <m:t xml:space="preserve">1</m:t>
                              </m:r>
                            </m:sub>
                          </m:sSub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10" name="Formula 16"/>
              <p:cNvSpPr txBox="1"/>
              <p:nvPr/>
            </p:nvSpPr>
            <p:spPr>
              <a:xfrm>
                <a:off x="7587360" y="3056040"/>
                <a:ext cx="1743120" cy="402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𝛿</m:t>
                        </m:r>
                      </m:e>
                      <m:sub>
                        <m:r>
                          <m:t xml:space="preserve">𝑘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𝑦</m:t>
                            </m:r>
                          </m:e>
                          <m:sub>
                            <m:r>
                              <m:t xml:space="preserve">𝑘</m:t>
                            </m:r>
                            <m:r>
                              <m:t xml:space="preserve">+</m:t>
                            </m:r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−</m:t>
                        </m:r>
                        <m:sSub>
                          <m:e>
                            <m:r>
                              <m:t xml:space="preserve">𝑦</m:t>
                            </m:r>
                          </m:e>
                          <m:sub>
                            <m:r>
                              <m:t xml:space="preserve">𝑘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𝑥</m:t>
                            </m:r>
                          </m:e>
                          <m:sub>
                            <m:r>
                              <m:t xml:space="preserve">𝑘</m:t>
                            </m:r>
                            <m:r>
                              <m:t xml:space="preserve">+</m:t>
                            </m:r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−</m:t>
                        </m:r>
                        <m:sSub>
                          <m:e>
                            <m:r>
                              <m:t xml:space="preserve">𝑥</m:t>
                            </m:r>
                          </m:e>
                          <m:sub>
                            <m:r>
                              <m:t xml:space="preserve">𝑘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411" name="CustomShape 17"/>
          <p:cNvSpPr/>
          <p:nvPr/>
        </p:nvSpPr>
        <p:spPr>
          <a:xfrm>
            <a:off x="5669280" y="3840480"/>
            <a:ext cx="3015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Subject to,</a:t>
            </a:r>
            <a:endParaRPr b="0" lang="en-US" sz="1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12" name="Formula 18"/>
              <p:cNvSpPr txBox="1"/>
              <p:nvPr/>
            </p:nvSpPr>
            <p:spPr>
              <a:xfrm>
                <a:off x="5756760" y="4846320"/>
                <a:ext cx="1238040" cy="380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sSub>
                            <m:e>
                              <m:r>
                                <m:t xml:space="preserve">𝛼</m:t>
                              </m:r>
                            </m:e>
                            <m:sub>
                              <m:r>
                                <m:t xml:space="preserve">𝑘</m:t>
                              </m:r>
                            </m:sub>
                          </m:sSub>
                          <m:r>
                            <m:t xml:space="preserve">=</m:t>
                          </m:r>
                          <m:f>
                            <m:num>
                              <m:sSub>
                                <m:e>
                                  <m:r>
                                    <m:t xml:space="preserve">𝑚</m:t>
                                  </m:r>
                                </m:e>
                                <m:sub>
                                  <m:r>
                                    <m:t xml:space="preserve"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 xml:space="preserve">𝛿</m:t>
                                  </m:r>
                                </m:e>
                                <m:sub>
                                  <m:r>
                                    <m:t xml:space="preserve">𝑘</m:t>
                                  </m:r>
                                </m:sub>
                              </m:sSub>
                            </m:den>
                          </m:f>
                          <m:r>
                            <m:t xml:space="preserve">,</m:t>
                          </m:r>
                        </m:e>
                        <m:e>
                          <m:sSub>
                            <m:e>
                              <m:r>
                                <m:t xml:space="preserve">𝛽</m:t>
                              </m:r>
                            </m:e>
                            <m:sub>
                              <m:r>
                                <m:t xml:space="preserve">𝑘</m:t>
                              </m:r>
                            </m:sub>
                          </m:sSub>
                          <m:r>
                            <m:t xml:space="preserve">=</m:t>
                          </m:r>
                          <m:f>
                            <m:num>
                              <m:sSub>
                                <m:e>
                                  <m:r>
                                    <m:t xml:space="preserve">𝑚</m:t>
                                  </m:r>
                                </m:e>
                                <m:sub>
                                  <m:r>
                                    <m:t xml:space="preserve">𝑘</m:t>
                                  </m:r>
                                  <m:r>
                                    <m:t xml:space="preserve">+</m:t>
                                  </m:r>
                                  <m:r>
                                    <m:t xml:space="preserve">1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 xml:space="preserve">𝛿</m:t>
                                  </m:r>
                                </m:e>
                                <m:sub>
                                  <m:r>
                                    <m:t xml:space="preserve">𝑘</m:t>
                                  </m:r>
                                </m:sub>
                              </m:sSub>
                            </m:den>
                          </m:f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13" name="Formula 19"/>
              <p:cNvSpPr txBox="1"/>
              <p:nvPr/>
            </p:nvSpPr>
            <p:spPr>
              <a:xfrm>
                <a:off x="5769000" y="4372200"/>
                <a:ext cx="89856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sSub>
                            <m:e>
                              <m:r>
                                <m:t xml:space="preserve">𝛼</m:t>
                              </m:r>
                            </m:e>
                            <m:sub>
                              <m:r>
                                <m:t xml:space="preserve">𝑘</m:t>
                              </m:r>
                            </m:sub>
                          </m:sSub>
                          <m:r>
                            <m:t xml:space="preserve">≤</m:t>
                          </m:r>
                          <m:r>
                            <m:t xml:space="preserve">3</m:t>
                          </m:r>
                          <m:r>
                            <m:t xml:space="preserve">,</m:t>
                          </m:r>
                        </m:e>
                        <m:e>
                          <m:sSub>
                            <m:e>
                              <m:r>
                                <m:t xml:space="preserve">𝛽</m:t>
                              </m:r>
                            </m:e>
                            <m:sub>
                              <m:r>
                                <m:t xml:space="preserve">𝑘</m:t>
                              </m:r>
                            </m:sub>
                          </m:sSub>
                          <m:r>
                            <m:t xml:space="preserve">≤</m:t>
                          </m:r>
                          <m:r>
                            <m:t xml:space="preserve">3</m:t>
                          </m:r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advTm="54000" p14:dur="2000"/>
    </mc:Choice>
    <mc:Fallback>
      <p:transition spd="slow" advTm="54000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Monotone Cubic Interpolation Examples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15" name="Picture 382" descr=""/>
          <p:cNvPicPr/>
          <p:nvPr/>
        </p:nvPicPr>
        <p:blipFill>
          <a:blip r:embed="rId1"/>
          <a:stretch/>
        </p:blipFill>
        <p:spPr>
          <a:xfrm>
            <a:off x="5029200" y="1463040"/>
            <a:ext cx="5026680" cy="3769560"/>
          </a:xfrm>
          <a:prstGeom prst="rect">
            <a:avLst/>
          </a:prstGeom>
          <a:ln>
            <a:noFill/>
          </a:ln>
        </p:spPr>
      </p:pic>
      <p:pic>
        <p:nvPicPr>
          <p:cNvPr id="416" name="Picture 383" descr=""/>
          <p:cNvPicPr/>
          <p:nvPr/>
        </p:nvPicPr>
        <p:blipFill>
          <a:blip r:embed="rId2"/>
          <a:stretch/>
        </p:blipFill>
        <p:spPr>
          <a:xfrm>
            <a:off x="91440" y="1554480"/>
            <a:ext cx="4996080" cy="374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9000" p14:dur="2000"/>
    </mc:Choice>
    <mc:Fallback>
      <p:transition spd="slow" advTm="9000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Interpolation: XY Cubic Hermite Interpolation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365760" y="1281600"/>
            <a:ext cx="877608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 used a modified Cubic Hermite Interpolation for the bow profiles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457200" y="2468880"/>
            <a:ext cx="3015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Where,</a:t>
            </a:r>
            <a:endParaRPr b="0" lang="en-US" sz="1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20" name="Formula 4"/>
              <p:cNvSpPr txBox="1"/>
              <p:nvPr/>
            </p:nvSpPr>
            <p:spPr>
              <a:xfrm>
                <a:off x="461520" y="2918160"/>
                <a:ext cx="226404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r>
                            <m:t xml:space="preserve">𝛥</m:t>
                          </m:r>
                          <m:sSub>
                            <m:e>
                              <m:r>
                                <m:t xml:space="preserve">𝑥</m:t>
                              </m:r>
                            </m:e>
                            <m:sub>
                              <m:r>
                                <m:t xml:space="preserve">𝑘</m:t>
                              </m:r>
                            </m:sub>
                          </m:sSub>
                          <m:r>
                            <m:t xml:space="preserve">=</m:t>
                          </m:r>
                          <m:sSub>
                            <m:e>
                              <m:r>
                                <m:t xml:space="preserve">𝑥</m:t>
                              </m:r>
                            </m:e>
                            <m:sub>
                              <m:r>
                                <m:t xml:space="preserve">𝑘</m:t>
                              </m:r>
                              <m:r>
                                <m:t xml:space="preserve">+</m:t>
                              </m:r>
                              <m:r>
                                <m:t xml:space="preserve">1</m:t>
                              </m:r>
                            </m:sub>
                          </m:sSub>
                          <m:r>
                            <m:t xml:space="preserve">−</m:t>
                          </m:r>
                          <m:sSub>
                            <m:e>
                              <m:r>
                                <m:t xml:space="preserve">𝑥</m:t>
                              </m:r>
                            </m:e>
                            <m:sub>
                              <m:r>
                                <m:t xml:space="preserve">𝑘</m:t>
                              </m:r>
                              <m:r>
                                <m:t xml:space="preserve">−</m:t>
                              </m:r>
                              <m:r>
                                <m:t xml:space="preserve">1</m:t>
                              </m:r>
                            </m:sub>
                          </m:sSub>
                          <m:r>
                            <m:t xml:space="preserve">,</m:t>
                          </m:r>
                        </m:e>
                        <m:e>
                          <m:r>
                            <m:t xml:space="preserve">𝛥</m:t>
                          </m:r>
                          <m:sSub>
                            <m:e>
                              <m:r>
                                <m:t xml:space="preserve">𝑦</m:t>
                              </m:r>
                            </m:e>
                            <m:sub>
                              <m:r>
                                <m:t xml:space="preserve">𝑘</m:t>
                              </m:r>
                            </m:sub>
                          </m:sSub>
                          <m:r>
                            <m:t xml:space="preserve">=</m:t>
                          </m:r>
                          <m:sSub>
                            <m:e>
                              <m:r>
                                <m:t xml:space="preserve">𝑦</m:t>
                              </m:r>
                            </m:e>
                            <m:sub>
                              <m:r>
                                <m:t xml:space="preserve">𝑘</m:t>
                              </m:r>
                              <m:r>
                                <m:t xml:space="preserve">+</m:t>
                              </m:r>
                              <m:r>
                                <m:t xml:space="preserve">1</m:t>
                              </m:r>
                            </m:sub>
                          </m:sSub>
                          <m:r>
                            <m:t xml:space="preserve">−</m:t>
                          </m:r>
                          <m:sSub>
                            <m:e>
                              <m:r>
                                <m:t xml:space="preserve">𝑦</m:t>
                              </m:r>
                            </m:e>
                            <m:sub>
                              <m:r>
                                <m:t xml:space="preserve">𝑘</m:t>
                              </m:r>
                              <m:r>
                                <m:t xml:space="preserve">−</m:t>
                              </m:r>
                              <m:r>
                                <m:t xml:space="preserve">1</m:t>
                              </m:r>
                            </m:sub>
                          </m:sSub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  <p:sp>
        <p:nvSpPr>
          <p:cNvPr id="421" name="CustomShape 5"/>
          <p:cNvSpPr/>
          <p:nvPr/>
        </p:nvSpPr>
        <p:spPr>
          <a:xfrm>
            <a:off x="457200" y="3291840"/>
            <a:ext cx="3015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Except,</a:t>
            </a:r>
            <a:endParaRPr b="0" lang="en-US" sz="1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22" name="Formula 6"/>
              <p:cNvSpPr txBox="1"/>
              <p:nvPr/>
            </p:nvSpPr>
            <p:spPr>
              <a:xfrm>
                <a:off x="497160" y="3719880"/>
                <a:ext cx="1187280" cy="392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r>
                            <m:t xml:space="preserve">𝛥</m:t>
                          </m:r>
                          <m:sSub>
                            <m:e>
                              <m:r>
                                <m:t xml:space="preserve">𝑥</m:t>
                              </m:r>
                            </m:e>
                            <m:sub>
                              <m:r>
                                <m:t xml:space="preserve">0</m:t>
                              </m:r>
                            </m:sub>
                          </m:sSub>
                          <m:r>
                            <m:t xml:space="preserve">=</m:t>
                          </m:r>
                          <m:r>
                            <m:t xml:space="preserve">0</m:t>
                          </m:r>
                          <m:r>
                            <m:t xml:space="preserve">,</m:t>
                          </m:r>
                        </m:e>
                        <m:e>
                          <m:r>
                            <m:t xml:space="preserve">𝛥</m:t>
                          </m:r>
                          <m:sSub>
                            <m:e>
                              <m:r>
                                <m:t xml:space="preserve">𝑦</m:t>
                              </m:r>
                            </m:e>
                            <m:sub>
                              <m:r>
                                <m:t xml:space="preserve">0</m:t>
                              </m:r>
                            </m:sub>
                          </m:sSub>
                          <m:r>
                            <m:t xml:space="preserve">=</m:t>
                          </m:r>
                          <m:r>
                            <m:t xml:space="preserve">0</m:t>
                          </m:r>
                        </m:e>
                      </m:mr>
                      <m:mr>
                        <m:e>
                          <m:r>
                            <m:t xml:space="preserve">𝛥</m:t>
                          </m:r>
                          <m:sSub>
                            <m:e>
                              <m:r>
                                <m:t xml:space="preserve">𝑥</m:t>
                              </m:r>
                            </m:e>
                            <m:sub>
                              <m:r>
                                <m:t xml:space="preserve">𝐾</m:t>
                              </m:r>
                            </m:sub>
                          </m:sSub>
                          <m:r>
                            <m:t xml:space="preserve">=</m:t>
                          </m:r>
                          <m:r>
                            <m:t xml:space="preserve">0</m:t>
                          </m:r>
                          <m:r>
                            <m:t xml:space="preserve">,</m:t>
                          </m:r>
                        </m:e>
                        <m:e>
                          <m:r>
                            <m:t xml:space="preserve">𝛥</m:t>
                          </m:r>
                          <m:sSub>
                            <m:e>
                              <m:r>
                                <m:t xml:space="preserve">𝑦</m:t>
                              </m:r>
                            </m:e>
                            <m:sub>
                              <m:r>
                                <m:t xml:space="preserve">𝐾</m:t>
                              </m:r>
                            </m:sub>
                          </m:sSub>
                          <m:r>
                            <m:t xml:space="preserve">=</m:t>
                          </m:r>
                          <m:r>
                            <m:t xml:space="preserve">0</m:t>
                          </m:r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  <p:pic>
        <p:nvPicPr>
          <p:cNvPr id="423" name="Picture 392" descr=""/>
          <p:cNvPicPr/>
          <p:nvPr/>
        </p:nvPicPr>
        <p:blipFill>
          <a:blip r:embed="rId1"/>
          <a:stretch/>
        </p:blipFill>
        <p:spPr>
          <a:xfrm>
            <a:off x="4923360" y="1699200"/>
            <a:ext cx="5219280" cy="3913920"/>
          </a:xfrm>
          <a:prstGeom prst="rect">
            <a:avLst/>
          </a:prstGeom>
          <a:ln>
            <a:noFill/>
          </a:ln>
        </p:spPr>
      </p:pic>
      <p:sp>
        <p:nvSpPr>
          <p:cNvPr id="424" name="CustomShape 7"/>
          <p:cNvSpPr/>
          <p:nvPr/>
        </p:nvSpPr>
        <p:spPr>
          <a:xfrm>
            <a:off x="365760" y="4297680"/>
            <a:ext cx="274104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samples are assigned proportionaly</a:t>
            </a:r>
            <a:endParaRPr b="0" lang="en-US" sz="1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25" name="Formula 8"/>
              <p:cNvSpPr txBox="1"/>
              <p:nvPr/>
            </p:nvSpPr>
            <p:spPr>
              <a:xfrm>
                <a:off x="502200" y="2095200"/>
                <a:ext cx="515124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𝑛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𝑘</m:t>
                        </m:r>
                      </m:sub>
                    </m:sSub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00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  <m:r>
                      <m:t xml:space="preserve">+</m:t>
                    </m:r>
                    <m:r>
                      <m:t xml:space="preserve">𝛥</m:t>
                    </m:r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𝑘</m:t>
                        </m:r>
                      </m:sub>
                    </m:sSub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10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  <m:r>
                      <m:t xml:space="preserve">+</m:t>
                    </m:r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𝑘</m:t>
                        </m:r>
                        <m:r>
                          <m:t xml:space="preserve">+</m:t>
                        </m:r>
                        <m:r>
                          <m:t xml:space="preserve">1</m:t>
                        </m:r>
                      </m:sub>
                    </m:sSub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01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  <m:r>
                      <m:t xml:space="preserve">+</m:t>
                    </m:r>
                    <m:r>
                      <m:t xml:space="preserve">𝛥</m:t>
                    </m:r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𝑘</m:t>
                        </m:r>
                        <m:r>
                          <m:t xml:space="preserve">+</m:t>
                        </m:r>
                        <m:r>
                          <m:t xml:space="preserve">1</m:t>
                        </m:r>
                      </m:sub>
                    </m:sSub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11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26" name="Formula 9"/>
              <p:cNvSpPr txBox="1"/>
              <p:nvPr/>
            </p:nvSpPr>
            <p:spPr>
              <a:xfrm>
                <a:off x="497160" y="1745280"/>
                <a:ext cx="5085000" cy="264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𝑌</m:t>
                        </m:r>
                      </m:e>
                      <m:sub>
                        <m:r>
                          <m:t xml:space="preserve">𝑛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𝑦</m:t>
                        </m:r>
                      </m:e>
                      <m:sub>
                        <m:r>
                          <m:t xml:space="preserve">𝑘</m:t>
                        </m:r>
                      </m:sub>
                    </m:sSub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00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  <m:r>
                      <m:t xml:space="preserve">+</m:t>
                    </m:r>
                    <m:r>
                      <m:t xml:space="preserve">𝛥</m:t>
                    </m:r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𝑘</m:t>
                        </m:r>
                      </m:sub>
                    </m:sSub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10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  <m:r>
                      <m:t xml:space="preserve">+</m:t>
                    </m:r>
                    <m:sSub>
                      <m:e>
                        <m:r>
                          <m:t xml:space="preserve">𝑦</m:t>
                        </m:r>
                      </m:e>
                      <m:sub>
                        <m:r>
                          <m:t xml:space="preserve">𝑘</m:t>
                        </m:r>
                        <m:r>
                          <m:t xml:space="preserve">+</m:t>
                        </m:r>
                        <m:r>
                          <m:t xml:space="preserve">1</m:t>
                        </m:r>
                      </m:sub>
                    </m:sSub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01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  <m:r>
                      <m:t xml:space="preserve">+</m:t>
                    </m:r>
                    <m:r>
                      <m:t xml:space="preserve">𝛥</m:t>
                    </m:r>
                    <m:sSub>
                      <m:e>
                        <m:r>
                          <m:t xml:space="preserve">𝑦</m:t>
                        </m:r>
                      </m:e>
                      <m:sub>
                        <m:r>
                          <m:t xml:space="preserve">𝑘</m:t>
                        </m:r>
                        <m:r>
                          <m:t xml:space="preserve">+</m:t>
                        </m:r>
                        <m:r>
                          <m:t xml:space="preserve">1</m:t>
                        </m:r>
                      </m:sub>
                    </m:sSub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11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advTm="34000" p14:dur="2000"/>
    </mc:Choice>
    <mc:Fallback>
      <p:transition spd="slow" advTm="34000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Interpolated Limb (76 elements)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365760" y="1281600"/>
            <a:ext cx="365544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After building the interpolated profile it is necessary to find the curved length: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365760" y="3474720"/>
            <a:ext cx="3655440" cy="11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Observe that the width and thickness graphs can be longer because of this.  They are projected along the curve.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30" name="Picture 397" descr=""/>
          <p:cNvPicPr/>
          <p:nvPr/>
        </p:nvPicPr>
        <p:blipFill>
          <a:blip r:embed="rId1"/>
          <a:stretch/>
        </p:blipFill>
        <p:spPr>
          <a:xfrm>
            <a:off x="4115160" y="1189080"/>
            <a:ext cx="5849640" cy="438660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431" name="Formula 4"/>
              <p:cNvSpPr txBox="1"/>
              <p:nvPr/>
            </p:nvSpPr>
            <p:spPr>
              <a:xfrm>
                <a:off x="365760" y="2302560"/>
                <a:ext cx="3880440" cy="408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𝐿</m:t>
                        </m:r>
                      </m:e>
                      <m:sub>
                        <m:r>
                          <m:t xml:space="preserve">𝑙𝑖𝑚𝑏</m:t>
                        </m:r>
                      </m:sub>
                    </m:sSub>
                    <m:r>
                      <m:t xml:space="preserve">=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𝑖</m:t>
                        </m:r>
                      </m:sub>
                      <m:sup>
                        <m:r>
                          <m:t xml:space="preserve">𝑖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rad>
                          <m:deg/>
                          <m:e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𝑥</m:t>
                                        </m:r>
                                      </m:e>
                                      <m:sub>
                                        <m:r>
                                          <m:t xml:space="preserve">𝑖</m:t>
                                        </m:r>
                                        <m:r>
                                          <m:t xml:space="preserve">+</m:t>
                                        </m:r>
                                        <m:r>
                                          <m:t xml:space="preserve">1</m:t>
                                        </m:r>
                                      </m:sub>
                                    </m:sSub>
                                    <m:r>
                                      <m:t xml:space="preserve">−</m:t>
                                    </m:r>
                                    <m:sSub>
                                      <m:e>
                                        <m:r>
                                          <m:t xml:space="preserve">𝑥</m:t>
                                        </m:r>
                                      </m:e>
                                      <m:sub>
                                        <m:r>
                                          <m:t xml:space="preserve"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  <m:r>
                              <m:t xml:space="preserve">+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𝑦</m:t>
                                        </m:r>
                                      </m:e>
                                      <m:sub>
                                        <m:r>
                                          <m:t xml:space="preserve">𝑖</m:t>
                                        </m:r>
                                        <m:r>
                                          <m:t xml:space="preserve">+</m:t>
                                        </m:r>
                                        <m:r>
                                          <m:t xml:space="preserve">1</m:t>
                                        </m:r>
                                      </m:sub>
                                    </m:sSub>
                                    <m:r>
                                      <m:t xml:space="preserve">−</m:t>
                                    </m:r>
                                    <m:sSub>
                                      <m:e>
                                        <m:r>
                                          <m:t xml:space="preserve">𝑦</m:t>
                                        </m:r>
                                      </m:e>
                                      <m:sub>
                                        <m:r>
                                          <m:t xml:space="preserve"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</m:e>
                        </m:rad>
                      </m:e>
                    </m:nary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advTm="59000" p14:dur="2000"/>
    </mc:Choice>
    <mc:Fallback>
      <p:transition spd="slow" advTm="59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226080"/>
            <a:ext cx="9069480" cy="4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Local Elements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5" name="Picture 1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</p:blipFill>
        <p:spPr>
          <a:xfrm>
            <a:off x="9387000" y="4976640"/>
            <a:ext cx="540000" cy="5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4000" p14:dur="2000"/>
    </mc:Choice>
    <mc:Fallback>
      <p:transition spd="slow" advTm="4000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Finding the bracer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3" name="Picture 400" descr=""/>
          <p:cNvPicPr/>
          <p:nvPr/>
        </p:nvPicPr>
        <p:blipFill>
          <a:blip r:embed="rId1"/>
          <a:stretch/>
        </p:blipFill>
        <p:spPr>
          <a:xfrm>
            <a:off x="4206240" y="1281240"/>
            <a:ext cx="5849640" cy="4386600"/>
          </a:xfrm>
          <a:prstGeom prst="rect">
            <a:avLst/>
          </a:prstGeom>
          <a:ln>
            <a:noFill/>
          </a:ln>
        </p:spPr>
      </p:pic>
      <p:sp>
        <p:nvSpPr>
          <p:cNvPr id="434" name="CustomShape 2"/>
          <p:cNvSpPr/>
          <p:nvPr/>
        </p:nvSpPr>
        <p:spPr>
          <a:xfrm>
            <a:off x="365760" y="1281600"/>
            <a:ext cx="365544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last contact node is found by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35" name="Formula 3"/>
              <p:cNvSpPr txBox="1"/>
              <p:nvPr/>
            </p:nvSpPr>
            <p:spPr>
              <a:xfrm>
                <a:off x="607680" y="1753920"/>
                <a:ext cx="2073240" cy="182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𝑎𝑟𝑔𝑚𝑎𝑥</m:t>
                    </m:r>
                    <m:d>
                      <m:dPr>
                        <m:begChr m:val="("/>
                        <m:endChr m:val=")"/>
                      </m:dPr>
                      <m:e>
                        <m:d>
                          <m:dPr>
                            <m:begChr m:val="|"/>
                            <m:endChr m:val="|"/>
                          </m:dPr>
                          <m:e>
                            <m:r>
                              <m:t xml:space="preserve">𝑐𝑜𝑠</m:t>
                            </m:r>
                            <m:r>
                              <m:t xml:space="preserve">𝛩</m:t>
                            </m:r>
                          </m:e>
                        </m:d>
                      </m:e>
                    </m:d>
                    <m:r>
                      <m:t xml:space="preserve">∨</m:t>
                    </m:r>
                    <m:r>
                      <m:t xml:space="preserve">𝑎𝑟𝑔𝑚𝑖𝑛</m:t>
                    </m:r>
                    <m:d>
                      <m:dPr>
                        <m:begChr m:val="("/>
                        <m:endChr m:val=")"/>
                      </m:dPr>
                      <m:e>
                        <m:d>
                          <m:dPr>
                            <m:begChr m:val="|"/>
                            <m:endChr m:val="|"/>
                          </m:dPr>
                          <m:e>
                            <m:r>
                              <m:t xml:space="preserve">𝑠𝑖𝑛</m:t>
                            </m:r>
                            <m:r>
                              <m:t xml:space="preserve">𝛩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436" name="CustomShape 4"/>
          <p:cNvSpPr/>
          <p:nvPr/>
        </p:nvSpPr>
        <p:spPr>
          <a:xfrm>
            <a:off x="365760" y="2409120"/>
            <a:ext cx="36554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Where,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37" name="Formula 5"/>
              <p:cNvSpPr txBox="1"/>
              <p:nvPr/>
            </p:nvSpPr>
            <p:spPr>
              <a:xfrm>
                <a:off x="305640" y="2754720"/>
                <a:ext cx="2375280" cy="395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r>
                            <m:t xml:space="preserve">𝑐𝑜𝑠</m:t>
                          </m:r>
                          <m:r>
                            <m:t xml:space="preserve">𝛩</m:t>
                          </m:r>
                          <m:r>
                            <m:t xml:space="preserve">=</m:t>
                          </m:r>
                          <m:f>
                            <m:num>
                              <m:r>
                                <m:t xml:space="preserve">𝑑𝑥</m:t>
                              </m:r>
                            </m:num>
                            <m:den>
                              <m:rad>
                                <m:deg/>
                                <m:e>
                                  <m:sSup>
                                    <m:e>
                                      <m:r>
                                        <m:t xml:space="preserve">𝑑𝑥</m:t>
                                      </m:r>
                                    </m:e>
                                    <m:sup>
                                      <m:r>
                                        <m:t xml:space="preserve">2</m:t>
                                      </m:r>
                                    </m:sup>
                                  </m:sSup>
                                  <m:r>
                                    <m:t xml:space="preserve">+</m:t>
                                  </m:r>
                                  <m:sSup>
                                    <m:e>
                                      <m:r>
                                        <m:t xml:space="preserve">𝑑𝑦</m:t>
                                      </m:r>
                                    </m:e>
                                    <m:sup>
                                      <m:r>
                                        <m:t xml:space="preserve"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t xml:space="preserve">,</m:t>
                          </m:r>
                        </m:e>
                        <m:e>
                          <m:r>
                            <m:t xml:space="preserve">𝑠𝑖𝑛</m:t>
                          </m:r>
                          <m:r>
                            <m:t xml:space="preserve">𝛩</m:t>
                          </m:r>
                          <m:r>
                            <m:t xml:space="preserve">=</m:t>
                          </m:r>
                          <m:f>
                            <m:num>
                              <m:r>
                                <m:t xml:space="preserve">𝑑𝑦</m:t>
                              </m:r>
                            </m:num>
                            <m:den>
                              <m:rad>
                                <m:deg/>
                                <m:e>
                                  <m:sSup>
                                    <m:e>
                                      <m:r>
                                        <m:t xml:space="preserve">𝑑𝑥</m:t>
                                      </m:r>
                                    </m:e>
                                    <m:sup>
                                      <m:r>
                                        <m:t xml:space="preserve">2</m:t>
                                      </m:r>
                                    </m:sup>
                                  </m:sSup>
                                  <m:r>
                                    <m:t xml:space="preserve">+</m:t>
                                  </m:r>
                                  <m:sSup>
                                    <m:e>
                                      <m:r>
                                        <m:t xml:space="preserve">𝑑𝑦</m:t>
                                      </m:r>
                                    </m:e>
                                    <m:sup>
                                      <m:r>
                                        <m:t xml:space="preserve"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38" name="Formula 6"/>
              <p:cNvSpPr txBox="1"/>
              <p:nvPr/>
            </p:nvSpPr>
            <p:spPr>
              <a:xfrm>
                <a:off x="686160" y="4389120"/>
                <a:ext cx="181116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r>
                            <m:t xml:space="preserve">𝑑𝑥</m:t>
                          </m:r>
                          <m:r>
                            <m:t xml:space="preserve">=</m:t>
                          </m:r>
                          <m:sSub>
                            <m:e>
                              <m:r>
                                <m:t xml:space="preserve">𝑥</m:t>
                              </m:r>
                            </m:e>
                            <m:sub>
                              <m:r>
                                <m:t xml:space="preserve">𝑖</m:t>
                              </m:r>
                            </m:sub>
                          </m:sSub>
                          <m:r>
                            <m:t xml:space="preserve">−</m:t>
                          </m:r>
                          <m:sSub>
                            <m:e>
                              <m:r>
                                <m:t xml:space="preserve">𝑥</m:t>
                              </m:r>
                            </m:e>
                            <m:sub>
                              <m:r>
                                <m:t xml:space="preserve">𝑛𝑜𝑐𝑘</m:t>
                              </m:r>
                            </m:sub>
                          </m:sSub>
                          <m:r>
                            <m:t xml:space="preserve">,</m:t>
                          </m:r>
                        </m:e>
                        <m:e>
                          <m:r>
                            <m:t xml:space="preserve">𝑑𝑦</m:t>
                          </m:r>
                          <m:r>
                            <m:t xml:space="preserve">=</m:t>
                          </m:r>
                          <m:sSub>
                            <m:e>
                              <m:r>
                                <m:t xml:space="preserve">𝑌</m:t>
                              </m:r>
                            </m:e>
                            <m:sub>
                              <m:r>
                                <m:t xml:space="preserve">𝑖</m:t>
                              </m:r>
                            </m:sub>
                          </m:sSub>
                          <m:r>
                            <m:t xml:space="preserve">−</m:t>
                          </m:r>
                          <m:sSub>
                            <m:e>
                              <m:r>
                                <m:t xml:space="preserve">𝑦</m:t>
                              </m:r>
                            </m:e>
                            <m:sub>
                              <m:r>
                                <m:t xml:space="preserve">𝑛𝑜𝑐𝑘</m:t>
                              </m:r>
                            </m:sub>
                          </m:sSub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  <p:sp>
        <p:nvSpPr>
          <p:cNvPr id="439" name="CustomShape 7"/>
          <p:cNvSpPr/>
          <p:nvPr/>
        </p:nvSpPr>
        <p:spPr>
          <a:xfrm>
            <a:off x="365760" y="3768480"/>
            <a:ext cx="36554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And,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advTm="91000" p14:dur="2000"/>
    </mc:Choice>
    <mc:Fallback>
      <p:transition spd="slow" advTm="91000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504000" y="226080"/>
            <a:ext cx="9069480" cy="4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Solving – Newton-Raphson Attempt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advTm="3000" p14:dur="2000"/>
    </mc:Choice>
    <mc:Fallback>
      <p:transition spd="slow" advTm="3000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VirtualBow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365760" y="1281600"/>
            <a:ext cx="877608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VB does not document it’s bracing algorithm, other than to say it use a constrained version of the Newton-Raphson method for all the steps.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43" name="Formula 3"/>
              <p:cNvSpPr txBox="1"/>
              <p:nvPr/>
            </p:nvSpPr>
            <p:spPr>
              <a:xfrm>
                <a:off x="4561920" y="1920240"/>
                <a:ext cx="922320" cy="380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r>
                            <m:t xml:space="preserve">𝑞</m:t>
                          </m:r>
                          <m:d>
                            <m:dPr>
                              <m:begChr m:val="("/>
                              <m:endChr m:val=")"/>
                            </m:dPr>
                            <m:e>
                              <m:r>
                                <m:t xml:space="preserve">𝑢</m:t>
                              </m:r>
                            </m:e>
                          </m:d>
                          <m:r>
                            <m:t xml:space="preserve">−</m:t>
                          </m:r>
                          <m:r>
                            <m:t xml:space="preserve">𝜆</m:t>
                          </m:r>
                          <m:r>
                            <m:t xml:space="preserve">𝑝</m:t>
                          </m:r>
                          <m:r>
                            <m:t xml:space="preserve">=</m:t>
                          </m:r>
                          <m:r>
                            <m:t xml:space="preserve">0</m:t>
                          </m:r>
                        </m:e>
                      </m:mr>
                      <m:mr>
                        <m:e>
                          <m:r>
                            <m:t xml:space="preserve">𝑐</m:t>
                          </m:r>
                          <m:d>
                            <m:dPr>
                              <m:begChr m:val="("/>
                              <m:endChr m:val=")"/>
                            </m:dPr>
                            <m:e>
                              <m:r>
                                <m:t xml:space="preserve">𝑢</m:t>
                              </m:r>
                              <m:r>
                                <m:t xml:space="preserve">,</m:t>
                              </m:r>
                              <m:r>
                                <m:t xml:space="preserve">𝜆</m:t>
                              </m:r>
                            </m:e>
                          </m:d>
                          <m:r>
                            <m:t xml:space="preserve">=</m:t>
                          </m:r>
                          <m:r>
                            <m:t xml:space="preserve">0</m:t>
                          </m:r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  <p:sp>
        <p:nvSpPr>
          <p:cNvPr id="444" name="CustomShape 4"/>
          <p:cNvSpPr/>
          <p:nvPr/>
        </p:nvSpPr>
        <p:spPr>
          <a:xfrm>
            <a:off x="418320" y="2396520"/>
            <a:ext cx="753480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Where %lambda is the load control parameter and c() are constraints.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change in u for an iteration is described as: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45" name="Formula 5"/>
              <p:cNvSpPr txBox="1"/>
              <p:nvPr/>
            </p:nvSpPr>
            <p:spPr>
              <a:xfrm>
                <a:off x="5486400" y="3009600"/>
                <a:ext cx="1833840" cy="243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𝛥</m:t>
                    </m:r>
                    <m:sSub>
                      <m:e>
                        <m:r>
                          <m:t xml:space="preserve">𝑢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𝛼</m:t>
                    </m:r>
                    <m:r>
                      <m:t xml:space="preserve">+</m:t>
                    </m:r>
                    <m:r>
                      <m:t xml:space="preserve">𝛽𝛥</m:t>
                    </m:r>
                    <m:sSub>
                      <m:e>
                        <m:r>
                          <m:t xml:space="preserve">𝜆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446" name="CustomShape 6"/>
          <p:cNvSpPr/>
          <p:nvPr/>
        </p:nvSpPr>
        <p:spPr>
          <a:xfrm>
            <a:off x="418320" y="3348000"/>
            <a:ext cx="104256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Where,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47" name="Formula 7"/>
              <p:cNvSpPr txBox="1"/>
              <p:nvPr/>
            </p:nvSpPr>
            <p:spPr>
              <a:xfrm>
                <a:off x="1984320" y="3445920"/>
                <a:ext cx="2156040" cy="209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r>
                            <m:t xml:space="preserve">𝛼</m:t>
                          </m:r>
                          <m:r>
                            <m:t xml:space="preserve">=</m:t>
                          </m:r>
                          <m:sSubSup>
                            <m:e>
                              <m:r>
                                <m:t xml:space="preserve">𝐾</m:t>
                              </m:r>
                            </m:e>
                            <m:sub>
                              <m:r>
                                <m:t xml:space="preserve">𝑖</m:t>
                              </m:r>
                            </m:sub>
                            <m:sup>
                              <m:r>
                                <m:t xml:space="preserve">−</m:t>
                              </m:r>
                              <m:r>
                                <m:t xml:space="preserve">1</m:t>
                              </m:r>
                            </m:sup>
                          </m:sSubSup>
                          <m:d>
                            <m:dPr>
                              <m:begChr m:val="("/>
                              <m:endChr m:val=")"/>
                            </m:dPr>
                            <m:e>
                              <m:sSub>
                                <m:e>
                                  <m:r>
                                    <m:t xml:space="preserve">𝜆</m:t>
                                  </m:r>
                                </m:e>
                                <m:sub>
                                  <m:r>
                                    <m:t xml:space="preserve">𝑖</m:t>
                                  </m:r>
                                </m:sub>
                              </m:sSub>
                              <m:r>
                                <m:t xml:space="preserve">𝑝</m:t>
                              </m:r>
                              <m:r>
                                <m:t xml:space="preserve">−</m:t>
                              </m:r>
                              <m:r>
                                <m:t xml:space="preserve">𝑞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sSub>
                                    <m:e>
                                      <m:r>
                                        <m:t xml:space="preserve">𝑢</m:t>
                                      </m:r>
                                    </m:e>
                                    <m:sub>
                                      <m:r>
                                        <m:t xml:space="preserve"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m:t xml:space="preserve">,</m:t>
                          </m:r>
                        </m:e>
                        <m:e>
                          <m:r>
                            <m:t xml:space="preserve">𝛽</m:t>
                          </m:r>
                          <m:r>
                            <m:t xml:space="preserve">=</m:t>
                          </m:r>
                          <m:sSubSup>
                            <m:e>
                              <m:r>
                                <m:t xml:space="preserve">𝐾</m:t>
                              </m:r>
                            </m:e>
                            <m:sub>
                              <m:r>
                                <m:t xml:space="preserve">𝑖</m:t>
                              </m:r>
                            </m:sub>
                            <m:sup>
                              <m:r>
                                <m:t xml:space="preserve">−</m:t>
                              </m:r>
                              <m:r>
                                <m:t xml:space="preserve">1</m:t>
                              </m:r>
                            </m:sup>
                          </m:sSubSup>
                          <m:r>
                            <m:t xml:space="preserve">𝑝</m:t>
                          </m:r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  <p:sp>
        <p:nvSpPr>
          <p:cNvPr id="448" name="CustomShape 8"/>
          <p:cNvSpPr/>
          <p:nvPr/>
        </p:nvSpPr>
        <p:spPr>
          <a:xfrm>
            <a:off x="418320" y="3931920"/>
            <a:ext cx="104256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And,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49" name="Formula 9"/>
              <p:cNvSpPr txBox="1"/>
              <p:nvPr/>
            </p:nvSpPr>
            <p:spPr>
              <a:xfrm>
                <a:off x="1656000" y="3918600"/>
                <a:ext cx="2953440" cy="826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𝛥</m:t>
                    </m:r>
                    <m:sSub>
                      <m:e>
                        <m:r>
                          <m:t xml:space="preserve">𝜆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r>
                          <m:t xml:space="preserve">−</m:t>
                        </m:r>
                        <m:r>
                          <m:t xml:space="preserve">𝑐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𝑢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  <m:r>
                              <m:t xml:space="preserve">,</m:t>
                            </m:r>
                            <m:sSub>
                              <m:e>
                                <m:r>
                                  <m:t xml:space="preserve">𝜆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</m:e>
                        </m:d>
                        <m:r>
                          <m:t xml:space="preserve">+</m:t>
                        </m:r>
                        <m:f>
                          <m:num>
                            <m:r>
                              <m:t xml:space="preserve">𝛿</m:t>
                            </m:r>
                            <m:r>
                              <m:t xml:space="preserve">𝑐</m:t>
                            </m:r>
                          </m:num>
                          <m:den>
                            <m:r>
                              <m:t xml:space="preserve">𝛿</m:t>
                            </m:r>
                            <m:r>
                              <m:t xml:space="preserve">𝑢</m:t>
                            </m:r>
                          </m:den>
                        </m:f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𝑢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  <m:r>
                              <m:t xml:space="preserve">,</m:t>
                            </m:r>
                            <m:sSub>
                              <m:e>
                                <m:r>
                                  <m:t xml:space="preserve">𝜆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</m:e>
                        </m:d>
                        <m:r>
                          <m:t xml:space="preserve">𝛼</m:t>
                        </m:r>
                      </m:num>
                      <m:den>
                        <m:f>
                          <m:num>
                            <m:r>
                              <m:t xml:space="preserve">𝛿</m:t>
                            </m:r>
                            <m:r>
                              <m:t xml:space="preserve">𝑐</m:t>
                            </m:r>
                          </m:num>
                          <m:den>
                            <m:r>
                              <m:t xml:space="preserve">𝛿</m:t>
                            </m:r>
                            <m:r>
                              <m:t xml:space="preserve">𝑢</m:t>
                            </m:r>
                          </m:den>
                        </m:f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𝑢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  <m:r>
                              <m:t xml:space="preserve">,</m:t>
                            </m:r>
                            <m:sSub>
                              <m:e>
                                <m:r>
                                  <m:t xml:space="preserve">𝜆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</m:e>
                        </m:d>
                        <m:r>
                          <m:t xml:space="preserve">𝛽</m:t>
                        </m:r>
                        <m:r>
                          <m:t xml:space="preserve">+</m:t>
                        </m:r>
                        <m:f>
                          <m:num>
                            <m:r>
                              <m:t xml:space="preserve">𝛿</m:t>
                            </m:r>
                            <m:r>
                              <m:t xml:space="preserve">𝑐</m:t>
                            </m:r>
                          </m:num>
                          <m:den>
                            <m:r>
                              <m:t xml:space="preserve">𝛿𝜆</m:t>
                            </m:r>
                          </m:den>
                        </m:f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𝑢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  <m:r>
                              <m:t xml:space="preserve">,</m:t>
                            </m:r>
                            <m:sSub>
                              <m:e>
                                <m:r>
                                  <m:t xml:space="preserve">𝜆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advTm="31000" p14:dur="2000"/>
    </mc:Choice>
    <mc:Fallback>
      <p:transition spd="slow" advTm="31000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VirtualBow – Displacement control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365760" y="1280160"/>
            <a:ext cx="87760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displacement control,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Where, u^(k) is the kth displacement we want to control u bar is it’s value.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then,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52" name="Formula 3"/>
              <p:cNvSpPr txBox="1"/>
              <p:nvPr/>
            </p:nvSpPr>
            <p:spPr>
              <a:xfrm>
                <a:off x="2926080" y="1350360"/>
                <a:ext cx="1994760" cy="282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𝑐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𝑢</m:t>
                        </m:r>
                        <m:r>
                          <m:t xml:space="preserve">,</m:t>
                        </m:r>
                        <m:r>
                          <m:t xml:space="preserve">𝜆</m:t>
                        </m:r>
                      </m:e>
                    </m:d>
                    <m:r>
                      <m:t xml:space="preserve">=</m:t>
                    </m:r>
                    <m:sSup>
                      <m:e>
                        <m:r>
                          <m:t xml:space="preserve">𝑢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𝑘</m:t>
                            </m:r>
                          </m:e>
                        </m:d>
                      </m:sup>
                    </m:sSup>
                    <m:r>
                      <m:t xml:space="preserve">−</m:t>
                    </m:r>
                    <m:acc>
                      <m:accPr>
                        <m:chr m:val="¯"/>
                      </m:accPr>
                      <m:e>
                        <m:r>
                          <m:t xml:space="preserve">𝑢</m:t>
                        </m:r>
                      </m:e>
                    </m:acc>
                  </m:oMath>
                </a14:m>
              </a:p>
            </p:txBody>
          </p:sp>
        </mc:Choice>
        <mc:Fallback/>
      </mc:AlternateContent>
      <p:sp>
        <p:nvSpPr>
          <p:cNvPr id="453" name="CustomShape 4"/>
          <p:cNvSpPr/>
          <p:nvPr/>
        </p:nvSpPr>
        <p:spPr>
          <a:xfrm>
            <a:off x="4992480" y="2646720"/>
            <a:ext cx="7174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454" name="Formula 5"/>
              <p:cNvSpPr txBox="1"/>
              <p:nvPr/>
            </p:nvSpPr>
            <p:spPr>
              <a:xfrm>
                <a:off x="2447280" y="2311920"/>
                <a:ext cx="1176480" cy="358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f>
                            <m:num>
                              <m:r>
                                <m:t xml:space="preserve">𝛿</m:t>
                              </m:r>
                              <m:r>
                                <m:t xml:space="preserve">𝑐</m:t>
                              </m:r>
                            </m:num>
                            <m:den>
                              <m:r>
                                <m:t xml:space="preserve">𝛿</m:t>
                              </m:r>
                              <m:r>
                                <m:t xml:space="preserve">𝑢</m:t>
                              </m:r>
                            </m:den>
                          </m:f>
                          <m:r>
                            <m:t xml:space="preserve">=</m:t>
                          </m:r>
                          <m:sSub>
                            <m:e>
                              <m:r>
                                <m:t xml:space="preserve">𝑒</m:t>
                              </m:r>
                            </m:e>
                            <m:sub>
                              <m:r>
                                <m:t xml:space="preserve">𝑘</m:t>
                              </m:r>
                            </m:sub>
                          </m:sSub>
                          <m:r>
                            <m:t xml:space="preserve">,</m:t>
                          </m:r>
                        </m:e>
                        <m:e>
                          <m:f>
                            <m:num>
                              <m:r>
                                <m:t xml:space="preserve">𝛿</m:t>
                              </m:r>
                              <m:r>
                                <m:t xml:space="preserve">𝑐</m:t>
                              </m:r>
                            </m:num>
                            <m:den>
                              <m:r>
                                <m:t xml:space="preserve">𝛿𝜆</m:t>
                              </m:r>
                            </m:den>
                          </m:f>
                          <m:r>
                            <m:t xml:space="preserve">=</m:t>
                          </m:r>
                          <m:r>
                            <m:t xml:space="preserve">0</m:t>
                          </m:r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  <p:sp>
        <p:nvSpPr>
          <p:cNvPr id="455" name="CustomShape 6"/>
          <p:cNvSpPr/>
          <p:nvPr/>
        </p:nvSpPr>
        <p:spPr>
          <a:xfrm>
            <a:off x="396720" y="2853720"/>
            <a:ext cx="9202320" cy="264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Where, e_k is the unit vector of the displacement we want to control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It’s not clear how this would work with multiply constraints, such as displace at the nock and fix at the handle, my guess is we could do this: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Where, u^k is a copy of u_i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And, ubar is a copy of u_i with the desired values inserted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And, deltac/deltau identifies which displacements are controlled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6" name="CustomShape 7"/>
          <p:cNvSpPr/>
          <p:nvPr/>
        </p:nvSpPr>
        <p:spPr>
          <a:xfrm>
            <a:off x="4992480" y="2646720"/>
            <a:ext cx="7174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457" name="Formula 8"/>
              <p:cNvSpPr txBox="1"/>
              <p:nvPr/>
            </p:nvSpPr>
            <p:spPr>
              <a:xfrm>
                <a:off x="6764040" y="3696120"/>
                <a:ext cx="1984680" cy="1696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𝑐</m:t>
                    </m:r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sSub>
                                <m:e>
                                  <m:r>
                                    <m:t xml:space="preserve">𝑢</m:t>
                                  </m:r>
                                </m:e>
                                <m:sub>
                                  <m:r>
                                    <m:t xml:space="preserve"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𝑢</m:t>
                                  </m:r>
                                </m:e>
                                <m:sub>
                                  <m:r>
                                    <m:t xml:space="preserve"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𝜃</m:t>
                                  </m:r>
                                </m:e>
                                <m:sub>
                                  <m:r>
                                    <m:t xml:space="preserve"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𝑢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t xml:space="preserve">...</m:t>
                              </m:r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𝑢</m:t>
                                  </m:r>
                                </m:e>
                                <m:sub>
                                  <m:r>
                                    <m:t xml:space="preserve">𝑁</m:t>
                                  </m:r>
                                  <m:r>
                                    <m:t xml:space="preserve">−</m:t>
                                  </m:r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𝑣</m:t>
                                  </m:r>
                                </m:e>
                                <m:sub>
                                  <m:r>
                                    <m:t xml:space="preserve">𝑁</m:t>
                                  </m:r>
                                  <m:r>
                                    <m:t xml:space="preserve">−</m:t>
                                  </m:r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𝜃</m:t>
                                  </m:r>
                                </m:e>
                                <m:sub>
                                  <m:r>
                                    <m:t xml:space="preserve">𝑁</m:t>
                                  </m:r>
                                  <m:r>
                                    <m:t xml:space="preserve">−</m:t>
                                  </m:r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m:t xml:space="preserve">−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𝑢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t xml:space="preserve">...</m:t>
                              </m:r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𝑢</m:t>
                                  </m:r>
                                </m:e>
                                <m:sub>
                                  <m:r>
                                    <m:t xml:space="preserve">𝑁</m:t>
                                  </m:r>
                                  <m:r>
                                    <m:t xml:space="preserve">−</m:t>
                                  </m:r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t xml:space="preserve">−</m:t>
                              </m:r>
                              <m:r>
                                <m:t xml:space="preserve">1</m:t>
                              </m:r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𝜃</m:t>
                                  </m:r>
                                </m:e>
                                <m:sub>
                                  <m:r>
                                    <m:t xml:space="preserve">𝑁</m:t>
                                  </m:r>
                                  <m:r>
                                    <m:t xml:space="preserve">−</m:t>
                                  </m:r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58" name="Formula 9"/>
              <p:cNvSpPr txBox="1"/>
              <p:nvPr/>
            </p:nvSpPr>
            <p:spPr>
              <a:xfrm>
                <a:off x="8449920" y="3751560"/>
                <a:ext cx="1385280" cy="1585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𝛿</m:t>
                        </m:r>
                        <m:r>
                          <m:t xml:space="preserve">𝑐</m:t>
                        </m:r>
                      </m:num>
                      <m:den>
                        <m:r>
                          <m:t xml:space="preserve">𝛿</m:t>
                        </m:r>
                        <m:r>
                          <m:t xml:space="preserve">𝑢</m:t>
                        </m:r>
                      </m:den>
                    </m:f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1</m:t>
                              </m:r>
                            </m:e>
                          </m:mr>
                          <m:mr>
                            <m:e>
                              <m:r>
                                <m:t xml:space="preserve">1</m:t>
                              </m:r>
                            </m:e>
                          </m:mr>
                          <m:mr>
                            <m:e>
                              <m:r>
                                <m:t xml:space="preserve">1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...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1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advTm="77000" p14:dur="2000"/>
    </mc:Choice>
    <mc:Fallback>
      <p:transition spd="slow" advTm="77000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VirtualBow – Load control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365760" y="1280160"/>
            <a:ext cx="87760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load control,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Where, lambda bar is the desired load.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then,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61" name="Formula 3"/>
              <p:cNvSpPr txBox="1"/>
              <p:nvPr/>
            </p:nvSpPr>
            <p:spPr>
              <a:xfrm>
                <a:off x="2194560" y="1371600"/>
                <a:ext cx="1688400" cy="228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𝑐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𝑢</m:t>
                        </m:r>
                        <m:r>
                          <m:t xml:space="preserve">,</m:t>
                        </m:r>
                        <m:r>
                          <m:t xml:space="preserve">𝜆</m:t>
                        </m:r>
                      </m:e>
                    </m:d>
                    <m:r>
                      <m:t xml:space="preserve">=</m:t>
                    </m:r>
                    <m:r>
                      <m:t xml:space="preserve">𝜆</m:t>
                    </m:r>
                    <m:r>
                      <m:t xml:space="preserve">−</m:t>
                    </m:r>
                    <m:acc>
                      <m:accPr>
                        <m:chr m:val="¯"/>
                      </m:accPr>
                      <m:e>
                        <m:r>
                          <m:t xml:space="preserve">𝜆</m:t>
                        </m:r>
                      </m:e>
                    </m:acc>
                  </m:oMath>
                </a14:m>
              </a:p>
            </p:txBody>
          </p:sp>
        </mc:Choice>
        <mc:Fallback/>
      </mc:AlternateContent>
      <p:sp>
        <p:nvSpPr>
          <p:cNvPr id="462" name="CustomShape 4"/>
          <p:cNvSpPr/>
          <p:nvPr/>
        </p:nvSpPr>
        <p:spPr>
          <a:xfrm>
            <a:off x="4992480" y="2646720"/>
            <a:ext cx="7174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463" name="Formula 5"/>
              <p:cNvSpPr txBox="1"/>
              <p:nvPr/>
            </p:nvSpPr>
            <p:spPr>
              <a:xfrm>
                <a:off x="2447280" y="2311920"/>
                <a:ext cx="1120320" cy="358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f>
                            <m:num>
                              <m:r>
                                <m:t xml:space="preserve">𝛿</m:t>
                              </m:r>
                              <m:r>
                                <m:t xml:space="preserve">𝑐</m:t>
                              </m:r>
                            </m:num>
                            <m:den>
                              <m:r>
                                <m:t xml:space="preserve">𝛿</m:t>
                              </m:r>
                              <m:r>
                                <m:t xml:space="preserve">𝑢</m:t>
                              </m:r>
                            </m:den>
                          </m:f>
                          <m:r>
                            <m:t xml:space="preserve">=</m:t>
                          </m:r>
                          <m:r>
                            <m:t xml:space="preserve">0</m:t>
                          </m:r>
                          <m:r>
                            <m:t xml:space="preserve">,</m:t>
                          </m:r>
                        </m:e>
                        <m:e>
                          <m:f>
                            <m:num>
                              <m:r>
                                <m:t xml:space="preserve">𝛿</m:t>
                              </m:r>
                              <m:r>
                                <m:t xml:space="preserve">𝑐</m:t>
                              </m:r>
                            </m:num>
                            <m:den>
                              <m:r>
                                <m:t xml:space="preserve">𝛿𝜆</m:t>
                              </m:r>
                            </m:den>
                          </m:f>
                          <m:r>
                            <m:t xml:space="preserve">=</m:t>
                          </m:r>
                          <m:r>
                            <m:t xml:space="preserve">1</m:t>
                          </m:r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  <p:sp>
        <p:nvSpPr>
          <p:cNvPr id="464" name="CustomShape 6"/>
          <p:cNvSpPr/>
          <p:nvPr/>
        </p:nvSpPr>
        <p:spPr>
          <a:xfrm>
            <a:off x="396720" y="2853720"/>
            <a:ext cx="9202320" cy="23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Again it’s not detailed how to actually implemented,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particularly for multiple constraint and their nodes.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But here is my guess (where lambda is a copy of p):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Lambda bar includes the desired control load, including 0’s everywhere else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Except for the controlled displacement node (ex: riser/handle)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deltac/deltalambda would be mostly 1’s except for the fixed displacement nodes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5" name="CustomShape 7"/>
          <p:cNvSpPr/>
          <p:nvPr/>
        </p:nvSpPr>
        <p:spPr>
          <a:xfrm>
            <a:off x="4992480" y="2646720"/>
            <a:ext cx="7174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466" name="Formula 8"/>
              <p:cNvSpPr txBox="1"/>
              <p:nvPr/>
            </p:nvSpPr>
            <p:spPr>
              <a:xfrm>
                <a:off x="6530400" y="2135880"/>
                <a:ext cx="2085840" cy="1702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𝑐</m:t>
                    </m:r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sSub>
                                    <m:e>
                                      <m:r>
                                        <m:t xml:space="preserve">𝑢</m:t>
                                      </m:r>
                                    </m:e>
                                    <m:sub>
                                      <m:r>
                                        <m:t xml:space="preserve"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sSub>
                                    <m:e>
                                      <m:r>
                                        <m:t xml:space="preserve">𝑢</m:t>
                                      </m:r>
                                    </m:e>
                                    <m:sub>
                                      <m:r>
                                        <m:t xml:space="preserve"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sSub>
                                    <m:e>
                                      <m:r>
                                        <m:t xml:space="preserve">𝜃</m:t>
                                      </m:r>
                                    </m:e>
                                    <m:sub>
                                      <m:r>
                                        <m:t xml:space="preserve"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t xml:space="preserve">...</m:t>
                              </m:r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𝑢</m:t>
                                  </m:r>
                                </m:e>
                                <m:sub>
                                  <m:r>
                                    <m:t xml:space="preserve">𝑁</m:t>
                                  </m:r>
                                  <m:r>
                                    <m:t xml:space="preserve">−</m:t>
                                  </m:r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𝑣</m:t>
                                  </m:r>
                                </m:e>
                                <m:sub>
                                  <m:r>
                                    <m:t xml:space="preserve">𝑁</m:t>
                                  </m:r>
                                  <m:r>
                                    <m:t xml:space="preserve">−</m:t>
                                  </m:r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𝜃</m:t>
                                  </m:r>
                                </m:e>
                                <m:sub>
                                  <m:r>
                                    <m:t xml:space="preserve">𝑁</m:t>
                                  </m:r>
                                  <m:r>
                                    <m:t xml:space="preserve">−</m:t>
                                  </m:r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m:t xml:space="preserve">−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sSub>
                                    <m:e>
                                      <m:r>
                                        <m:t xml:space="preserve">𝑢</m:t>
                                      </m:r>
                                    </m:e>
                                    <m:sub>
                                      <m:r>
                                        <m:t xml:space="preserve"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sSub>
                                    <m:e>
                                      <m:r>
                                        <m:t xml:space="preserve">𝑢</m:t>
                                      </m:r>
                                    </m:e>
                                    <m:sub>
                                      <m:r>
                                        <m:t xml:space="preserve"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sSub>
                                    <m:e>
                                      <m:r>
                                        <m:t xml:space="preserve">𝜃</m:t>
                                      </m:r>
                                    </m:e>
                                    <m:sub>
                                      <m:r>
                                        <m:t xml:space="preserve"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...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𝑙𝑜𝑎𝑑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67" name="Formula 9"/>
              <p:cNvSpPr txBox="1"/>
              <p:nvPr/>
            </p:nvSpPr>
            <p:spPr>
              <a:xfrm>
                <a:off x="8762400" y="2135880"/>
                <a:ext cx="1091160" cy="1585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𝛿</m:t>
                        </m:r>
                        <m:r>
                          <m:t xml:space="preserve">𝑐</m:t>
                        </m:r>
                      </m:num>
                      <m:den>
                        <m:r>
                          <m:t xml:space="preserve">𝛿𝜆</m:t>
                        </m:r>
                      </m:den>
                    </m:f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1</m:t>
                              </m:r>
                            </m:e>
                          </m:mr>
                          <m:mr>
                            <m:e>
                              <m:r>
                                <m:t xml:space="preserve">...</m:t>
                              </m:r>
                            </m:e>
                          </m:mr>
                          <m:mr>
                            <m:e>
                              <m:r>
                                <m:t xml:space="preserve">1</m:t>
                              </m:r>
                            </m:e>
                          </m:mr>
                          <m:mr>
                            <m:e>
                              <m:r>
                                <m:t xml:space="preserve">1</m:t>
                              </m:r>
                            </m:e>
                          </m:mr>
                          <m:mr>
                            <m:e>
                              <m:r>
                                <m:t xml:space="preserve">1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advTm="75000" p14:dur="2000"/>
    </mc:Choice>
    <mc:Fallback>
      <p:transition spd="slow" advTm="75000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VB style displacement control attempt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365760" y="1280160"/>
            <a:ext cx="87760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the control values and control indices, respectively: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Then define,               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return:                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to ensure we don’t get external forces except at out control nodes: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return: 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70" name="Formula 3"/>
              <p:cNvSpPr txBox="1"/>
              <p:nvPr/>
            </p:nvSpPr>
            <p:spPr>
              <a:xfrm>
                <a:off x="2108160" y="2743200"/>
                <a:ext cx="1807560" cy="209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Sup>
                      <m:e>
                        <m:r>
                          <m:t xml:space="preserve">𝑐</m:t>
                        </m:r>
                      </m:e>
                      <m:sub>
                        <m:r>
                          <m:t xml:space="preserve">𝑖</m:t>
                        </m:r>
                      </m:sub>
                      <m:sup>
                        <m:r>
                          <m:t xml:space="preserve">𝑢</m:t>
                        </m:r>
                      </m:sup>
                    </m:sSubSup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𝑢</m:t>
                        </m:r>
                        <m:r>
                          <m:t xml:space="preserve">,</m:t>
                        </m:r>
                        <m:r>
                          <m:t xml:space="preserve">𝜆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𝑢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−</m:t>
                    </m:r>
                    <m:acc>
                      <m:accPr>
                        <m:chr m:val="¯"/>
                      </m:accPr>
                      <m:e>
                        <m:sSub>
                          <m:e>
                            <m:r>
                              <m:t xml:space="preserve">𝑢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71" name="Formula 4"/>
              <p:cNvSpPr txBox="1"/>
              <p:nvPr/>
            </p:nvSpPr>
            <p:spPr>
              <a:xfrm>
                <a:off x="2103120" y="1827000"/>
                <a:ext cx="2383200" cy="431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¯"/>
                          </m:accPr>
                          <m:e>
                            <m:r>
                              <m:t xml:space="preserve">𝑢</m:t>
                            </m:r>
                          </m:e>
                        </m:acc>
                      </m:e>
                      <m:sub>
                        <m:r>
                          <m:t xml:space="preserve">𝑖</m:t>
                        </m:r>
                        <m:r>
                          <m:t xml:space="preserve">,</m:t>
                        </m:r>
                        <m:r>
                          <m:t xml:space="preserve">𝑘</m:t>
                        </m:r>
                      </m:sub>
                    </m:sSub>
                    <m:r>
                      <m:t xml:space="preserve">=</m:t>
                    </m:r>
                    <m:d>
                      <m:dPr>
                        <m:begChr m:val="{"/>
                        <m:endChr m:val=""/>
                      </m:dPr>
                      <m:e>
                        <m:eqArr>
                          <m:e>
                            <m:m>
                              <m:mr>
                                <m:e>
                                  <m:sSup>
                                    <m:e>
                                      <m:r>
                                        <m:t xml:space="preserve">𝑢</m:t>
                                      </m:r>
                                    </m:e>
                                    <m:sup>
                                      <m:r>
                                        <m:t xml:space="preserve">𝑐</m:t>
                                      </m:r>
                                    </m:sup>
                                  </m:sSup>
                                  <m:r>
                                    <m:t xml:space="preserve">,</m:t>
                                  </m:r>
                                </m:e>
                                <m:e>
                                  <m:r>
                                    <m:t xml:space="preserve">𝑘</m:t>
                                  </m:r>
                                  <m:r>
                                    <m:t xml:space="preserve">∈</m:t>
                                  </m:r>
                                  <m:sSup>
                                    <m:e>
                                      <m:r>
                                        <m:t xml:space="preserve">𝑘</m:t>
                                      </m:r>
                                    </m:e>
                                    <m:sup>
                                      <m:r>
                                        <m:t xml:space="preserve">𝑐</m:t>
                                      </m:r>
                                      <m:r>
                                        <m:t xml:space="preserve">,</m:t>
                                      </m:r>
                                      <m:r>
                                        <m:t xml:space="preserve">𝑢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b>
                                    <m:e>
                                      <m:r>
                                        <m:t xml:space="preserve">𝑢</m:t>
                                      </m:r>
                                    </m:e>
                                    <m:sub>
                                      <m:r>
                                        <m:t xml:space="preserve">𝑖</m:t>
                                      </m:r>
                                    </m:sub>
                                  </m:sSub>
                                  <m:r>
                                    <m:t xml:space="preserve">,</m:t>
                                  </m:r>
                                </m:e>
                                <m:e>
                                  <m:r>
                                    <m:t xml:space="preserve">𝑜𝑡h𝑒𝑟𝑤𝑖𝑠𝑒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72" name="Formula 5"/>
              <p:cNvSpPr txBox="1"/>
              <p:nvPr/>
            </p:nvSpPr>
            <p:spPr>
              <a:xfrm>
                <a:off x="6405840" y="1371600"/>
                <a:ext cx="644760" cy="188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sSup>
                            <m:e>
                              <m:r>
                                <m:t xml:space="preserve">𝑢</m:t>
                              </m:r>
                            </m:e>
                            <m:sup>
                              <m:r>
                                <m:t xml:space="preserve">𝑐</m:t>
                              </m:r>
                            </m:sup>
                          </m:sSup>
                          <m:r>
                            <m:t xml:space="preserve">,</m:t>
                          </m:r>
                        </m:e>
                        <m:e>
                          <m:sSup>
                            <m:e>
                              <m:r>
                                <m:t xml:space="preserve">𝑘</m:t>
                              </m:r>
                            </m:e>
                            <m:sup>
                              <m:r>
                                <m:t xml:space="preserve">𝑐</m:t>
                              </m:r>
                              <m:r>
                                <m:t xml:space="preserve">,</m:t>
                              </m:r>
                              <m:r>
                                <m:t xml:space="preserve">𝑢</m:t>
                              </m:r>
                            </m:sup>
                          </m:sSup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73" name="Formula 6"/>
              <p:cNvSpPr txBox="1"/>
              <p:nvPr/>
            </p:nvSpPr>
            <p:spPr>
              <a:xfrm>
                <a:off x="4168080" y="2639520"/>
                <a:ext cx="2236320" cy="408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𝛿</m:t>
                        </m:r>
                        <m:r>
                          <m:t xml:space="preserve">𝑐</m:t>
                        </m:r>
                      </m:num>
                      <m:den>
                        <m:r>
                          <m:t xml:space="preserve">𝛿</m:t>
                        </m:r>
                        <m:r>
                          <m:t xml:space="preserve">𝑢</m:t>
                        </m:r>
                      </m:den>
                    </m:f>
                    <m:r>
                      <m:t xml:space="preserve">=</m:t>
                    </m:r>
                    <m:d>
                      <m:dPr>
                        <m:begChr m:val="{"/>
                        <m:endChr m:val=""/>
                      </m:dPr>
                      <m:e>
                        <m:m>
                          <m:mr>
                            <m:e>
                              <m:r>
                                <m:t xml:space="preserve">1</m:t>
                              </m:r>
                              <m:r>
                                <m:t xml:space="preserve">,</m:t>
                              </m:r>
                            </m:e>
                            <m:e>
                              <m:r>
                                <m:t xml:space="preserve">𝑘</m:t>
                              </m:r>
                              <m:r>
                                <m:t xml:space="preserve">∈</m:t>
                              </m:r>
                              <m:sSup>
                                <m:e>
                                  <m:r>
                                    <m:t xml:space="preserve">𝑘</m:t>
                                  </m:r>
                                </m:e>
                                <m:sup>
                                  <m:r>
                                    <m:t xml:space="preserve">𝑐</m:t>
                                  </m:r>
                                  <m:r>
                                    <m:t xml:space="preserve">,</m:t>
                                  </m:r>
                                  <m:r>
                                    <m:t xml:space="preserve">𝑢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  <m:r>
                                <m:t xml:space="preserve">,</m:t>
                              </m:r>
                            </m:e>
                            <m:e>
                              <m:r>
                                <m:t xml:space="preserve"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74" name="Formula 7"/>
              <p:cNvSpPr txBox="1"/>
              <p:nvPr/>
            </p:nvSpPr>
            <p:spPr>
              <a:xfrm>
                <a:off x="4168080" y="4029120"/>
                <a:ext cx="2364120" cy="408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𝛿</m:t>
                        </m:r>
                        <m:sSub>
                          <m:e>
                            <m:r>
                              <m:t xml:space="preserve">𝑐</m:t>
                            </m:r>
                          </m:e>
                          <m:sub>
                            <m:r>
                              <m:t xml:space="preserve">𝑖</m:t>
                            </m:r>
                            <m:r>
                              <m:t xml:space="preserve">,</m:t>
                            </m:r>
                            <m:r>
                              <m:t xml:space="preserve">𝑘</m:t>
                            </m:r>
                          </m:sub>
                        </m:sSub>
                      </m:num>
                      <m:den>
                        <m:r>
                          <m:t xml:space="preserve">𝛿</m:t>
                        </m:r>
                        <m:sSub>
                          <m:e>
                            <m:r>
                              <m:t xml:space="preserve">𝜆</m:t>
                            </m:r>
                          </m:e>
                          <m:sub>
                            <m:r>
                              <m:t xml:space="preserve">𝑖</m:t>
                            </m:r>
                            <m:r>
                              <m:t xml:space="preserve">,</m:t>
                            </m:r>
                            <m:r>
                              <m:t xml:space="preserve">𝑘</m:t>
                            </m:r>
                          </m:sub>
                        </m:sSub>
                      </m:den>
                    </m:f>
                    <m:r>
                      <m:t xml:space="preserve">=</m:t>
                    </m:r>
                    <m:d>
                      <m:dPr>
                        <m:begChr m:val="{"/>
                        <m:endChr m:val=""/>
                      </m:dPr>
                      <m:e>
                        <m:m>
                          <m:mr>
                            <m:e>
                              <m:r>
                                <m:t xml:space="preserve">0</m:t>
                              </m:r>
                              <m:r>
                                <m:t xml:space="preserve">,</m:t>
                              </m:r>
                            </m:e>
                            <m:e>
                              <m:r>
                                <m:t xml:space="preserve">𝑘</m:t>
                              </m:r>
                              <m:r>
                                <m:t xml:space="preserve">∈</m:t>
                              </m:r>
                              <m:sSup>
                                <m:e>
                                  <m:r>
                                    <m:t xml:space="preserve">𝑘</m:t>
                                  </m:r>
                                </m:e>
                                <m:sup>
                                  <m:r>
                                    <m:t xml:space="preserve">𝑐</m:t>
                                  </m:r>
                                  <m:r>
                                    <m:t xml:space="preserve">,</m:t>
                                  </m:r>
                                  <m:r>
                                    <m:t xml:space="preserve">𝑢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t xml:space="preserve">1</m:t>
                              </m:r>
                              <m:r>
                                <m:t xml:space="preserve">,</m:t>
                              </m:r>
                            </m:e>
                            <m:e>
                              <m:r>
                                <m:t xml:space="preserve"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75" name="Formula 8"/>
              <p:cNvSpPr txBox="1"/>
              <p:nvPr/>
            </p:nvSpPr>
            <p:spPr>
              <a:xfrm>
                <a:off x="7669440" y="3362760"/>
                <a:ext cx="2215440" cy="431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¯"/>
                          </m:accPr>
                          <m:e>
                            <m:r>
                              <m:t xml:space="preserve">𝜆</m:t>
                            </m:r>
                          </m:e>
                        </m:acc>
                      </m:e>
                      <m:sub>
                        <m:r>
                          <m:t xml:space="preserve">𝑖</m:t>
                        </m:r>
                        <m:r>
                          <m:t xml:space="preserve">,</m:t>
                        </m:r>
                        <m:r>
                          <m:t xml:space="preserve">𝑘</m:t>
                        </m:r>
                      </m:sub>
                    </m:sSub>
                    <m:r>
                      <m:t xml:space="preserve">=</m:t>
                    </m:r>
                    <m:d>
                      <m:dPr>
                        <m:begChr m:val="{"/>
                        <m:endChr m:val=""/>
                      </m:dPr>
                      <m:e>
                        <m:eqArr>
                          <m:e>
                            <m:m>
                              <m:mr>
                                <m:e>
                                  <m:sSub>
                                    <m:e>
                                      <m:r>
                                        <m:t xml:space="preserve">𝜆</m:t>
                                      </m:r>
                                    </m:e>
                                    <m:sub>
                                      <m:r>
                                        <m:t xml:space="preserve">𝑖</m:t>
                                      </m:r>
                                    </m:sub>
                                  </m:sSub>
                                  <m:r>
                                    <m:t xml:space="preserve">,</m:t>
                                  </m:r>
                                </m:e>
                                <m:e>
                                  <m:r>
                                    <m:t xml:space="preserve">𝑘</m:t>
                                  </m:r>
                                  <m:r>
                                    <m:t xml:space="preserve">∈</m:t>
                                  </m:r>
                                  <m:sSup>
                                    <m:e>
                                      <m:r>
                                        <m:t xml:space="preserve">𝑘</m:t>
                                      </m:r>
                                    </m:e>
                                    <m:sup>
                                      <m:r>
                                        <m:t xml:space="preserve">𝑐</m:t>
                                      </m:r>
                                      <m:r>
                                        <m:t xml:space="preserve">,</m:t>
                                      </m:r>
                                      <m:r>
                                        <m:t xml:space="preserve">𝑢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m:t xml:space="preserve">0</m:t>
                                  </m:r>
                                  <m:r>
                                    <m:t xml:space="preserve">,</m:t>
                                  </m:r>
                                </m:e>
                                <m:e>
                                  <m:r>
                                    <m:t xml:space="preserve">𝑜𝑡h𝑒𝑟𝑤𝑖𝑠𝑒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76" name="Formula 9"/>
              <p:cNvSpPr txBox="1"/>
              <p:nvPr/>
            </p:nvSpPr>
            <p:spPr>
              <a:xfrm>
                <a:off x="2103120" y="4128480"/>
                <a:ext cx="1904040" cy="209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Sup>
                      <m:e>
                        <m:r>
                          <m:t xml:space="preserve">𝑐</m:t>
                        </m:r>
                      </m:e>
                      <m:sub>
                        <m:r>
                          <m:t xml:space="preserve">𝑖</m:t>
                        </m:r>
                      </m:sub>
                      <m:sup>
                        <m:r>
                          <m:t xml:space="preserve">𝑝</m:t>
                        </m:r>
                        <m:r>
                          <m:t xml:space="preserve">,</m:t>
                        </m:r>
                        <m:r>
                          <m:t xml:space="preserve">𝑢</m:t>
                        </m:r>
                      </m:sup>
                    </m:sSubSup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𝑢</m:t>
                        </m:r>
                        <m:r>
                          <m:t xml:space="preserve">,</m:t>
                        </m:r>
                        <m:r>
                          <m:t xml:space="preserve">𝜆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𝜆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−</m:t>
                    </m:r>
                    <m:acc>
                      <m:accPr>
                        <m:chr m:val="¯"/>
                      </m:accPr>
                      <m:e>
                        <m:sSub>
                          <m:e>
                            <m:r>
                              <m:t xml:space="preserve">𝜆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</m:e>
                    </m:acc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advTm="162000" p14:dur="2000"/>
    </mc:Choice>
    <mc:Fallback>
      <p:transition spd="slow" advTm="162000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182880" y="4389120"/>
            <a:ext cx="94982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delta u_i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            nan             nan             nan  2.51299229e+01  2.86449484e+01 -2.92715284e+03 -1.02497344e-01  2.17727816e+00 -5.63382946e+02 -2.02704685e-02 -4.26749602e-01 -1.50390420e+02  9.07882696e-01 -5.20622299e+00 -2.26764524e+02 -1.23957008e+00 -1.30000000e+00 -1.54693233e+02]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VB style displacement control attempt con’t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9" name="CustomShape 3"/>
          <p:cNvSpPr/>
          <p:nvPr/>
        </p:nvSpPr>
        <p:spPr>
          <a:xfrm>
            <a:off x="365760" y="1280160"/>
            <a:ext cx="87760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CustomShape 4"/>
          <p:cNvSpPr/>
          <p:nvPr/>
        </p:nvSpPr>
        <p:spPr>
          <a:xfrm>
            <a:off x="182880" y="1280160"/>
            <a:ext cx="950796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don’t know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in load control, but we figure they are exactly equal to the internal forces: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CustomShape 5"/>
          <p:cNvSpPr/>
          <p:nvPr/>
        </p:nvSpPr>
        <p:spPr>
          <a:xfrm>
            <a:off x="176040" y="1665000"/>
            <a:ext cx="60400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 alpha and beta become: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82" name="Formula 6"/>
              <p:cNvSpPr txBox="1"/>
              <p:nvPr/>
            </p:nvSpPr>
            <p:spPr>
              <a:xfrm>
                <a:off x="3280680" y="1737360"/>
                <a:ext cx="1594800" cy="199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𝛼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𝑢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𝜆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  <m:r>
                          <m:t xml:space="preserve">−</m:t>
                        </m:r>
                        <m:r>
                          <m:t xml:space="preserve">1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83" name="Formula 7"/>
              <p:cNvSpPr txBox="1"/>
              <p:nvPr/>
            </p:nvSpPr>
            <p:spPr>
              <a:xfrm>
                <a:off x="3280680" y="2105640"/>
                <a:ext cx="907200" cy="197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𝛽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𝑢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84" name="Formula 8"/>
              <p:cNvSpPr txBox="1"/>
              <p:nvPr/>
            </p:nvSpPr>
            <p:spPr>
              <a:xfrm>
                <a:off x="2999160" y="2449800"/>
                <a:ext cx="2371320" cy="829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𝛥</m:t>
                    </m:r>
                    <m:sSub>
                      <m:e>
                        <m:r>
                          <m:t xml:space="preserve">𝜆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r>
                          <m:t xml:space="preserve">−</m:t>
                        </m:r>
                        <m:sSub>
                          <m:e>
                            <m:r>
                              <m:t xml:space="preserve">𝑐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  <m:r>
                          <m:t xml:space="preserve">+</m:t>
                        </m:r>
                        <m:f>
                          <m:num>
                            <m:r>
                              <m:t xml:space="preserve">𝛿</m:t>
                            </m:r>
                            <m:sSub>
                              <m:e>
                                <m:r>
                                  <m:t xml:space="preserve">𝑐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</m:num>
                          <m:den>
                            <m:r>
                              <m:t xml:space="preserve">𝛿</m:t>
                            </m:r>
                            <m:sSub>
                              <m:e>
                                <m:r>
                                  <m:t xml:space="preserve">𝑢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</m:den>
                        </m:f>
                        <m:sSub>
                          <m:e>
                            <m:r>
                              <m:t xml:space="preserve">𝛼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</m:num>
                      <m:den>
                        <m:f>
                          <m:num>
                            <m:r>
                              <m:t xml:space="preserve">𝛿</m:t>
                            </m:r>
                            <m:sSub>
                              <m:e>
                                <m:r>
                                  <m:t xml:space="preserve">𝑐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</m:num>
                          <m:den>
                            <m:r>
                              <m:t xml:space="preserve">𝛿</m:t>
                            </m:r>
                            <m:sSub>
                              <m:e>
                                <m:r>
                                  <m:t xml:space="preserve">𝑢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</m:den>
                        </m:f>
                        <m:sSub>
                          <m:e>
                            <m:r>
                              <m:t xml:space="preserve">𝛽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  <m:r>
                          <m:t xml:space="preserve">+</m:t>
                        </m:r>
                        <m:f>
                          <m:num>
                            <m:r>
                              <m:t xml:space="preserve">𝛿</m:t>
                            </m:r>
                            <m:sSub>
                              <m:e>
                                <m:r>
                                  <m:t xml:space="preserve">𝑐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</m:num>
                          <m:den>
                            <m:r>
                              <m:t xml:space="preserve">𝛿</m:t>
                            </m:r>
                            <m:sSub>
                              <m:e>
                                <m:r>
                                  <m:t xml:space="preserve">𝜆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485" name="CustomShape 9"/>
          <p:cNvSpPr/>
          <p:nvPr/>
        </p:nvSpPr>
        <p:spPr>
          <a:xfrm>
            <a:off x="176040" y="2762280"/>
            <a:ext cx="17424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Then calculate: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CustomShape 10"/>
          <p:cNvSpPr/>
          <p:nvPr/>
        </p:nvSpPr>
        <p:spPr>
          <a:xfrm>
            <a:off x="176040" y="3474720"/>
            <a:ext cx="951480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However, this leads to a big problem when our desired displacements are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get a divide by 0.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7" name="CustomShape 11"/>
          <p:cNvSpPr/>
          <p:nvPr/>
        </p:nvSpPr>
        <p:spPr>
          <a:xfrm>
            <a:off x="166320" y="4956840"/>
            <a:ext cx="95148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 this point we will move forward with a different approach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advTm="90000" p14:dur="2000"/>
    </mc:Choice>
    <mc:Fallback>
      <p:transition spd="slow" advTm="90000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Problem with Newton’s Method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365760" y="1280160"/>
            <a:ext cx="87760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182880" y="1280160"/>
            <a:ext cx="950796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you look at newton’s method on Wikipedia: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would expect a divide by zero when the gradient is is zero.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Moving on to gradient descent.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1" name="CustomShape 4"/>
          <p:cNvSpPr/>
          <p:nvPr/>
        </p:nvSpPr>
        <p:spPr>
          <a:xfrm>
            <a:off x="176040" y="1665000"/>
            <a:ext cx="60400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5"/>
          <p:cNvSpPr/>
          <p:nvPr/>
        </p:nvSpPr>
        <p:spPr>
          <a:xfrm>
            <a:off x="176040" y="2762280"/>
            <a:ext cx="17424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93" name="Formula 6"/>
              <p:cNvSpPr txBox="1"/>
              <p:nvPr/>
            </p:nvSpPr>
            <p:spPr>
              <a:xfrm>
                <a:off x="4937760" y="1324440"/>
                <a:ext cx="1126080" cy="411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n</m:t>
                        </m:r>
                        <m:r>
                          <m:t xml:space="preserve">+</m:t>
                        </m:r>
                        <m:r>
                          <m:t xml:space="preserve">1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  <m:r>
                      <m:t xml:space="preserve">−</m:t>
                    </m:r>
                    <m:f>
                      <m:num>
                        <m:r>
                          <m:t xml:space="preserve">f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n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t xml:space="preserve">f</m:t>
                        </m:r>
                        <m:r>
                          <m:t xml:space="preserve">'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n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advTm="90000" p14:dur="2000"/>
    </mc:Choice>
    <mc:Fallback>
      <p:transition spd="slow" advTm="90000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504000" y="226080"/>
            <a:ext cx="9069480" cy="4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Solving – Gradient Descent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advTm="3000" p14:dur="2000"/>
    </mc:Choice>
    <mc:Fallback>
      <p:transition spd="slow" advTm="3000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Gradient Descent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365760" y="1280160"/>
            <a:ext cx="87760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182880" y="1280160"/>
            <a:ext cx="950796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Gradient descent has the form: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Where %eta is the learning rate and f() is usually some error function to be minimized.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only solves convex problems, but we are iteratively linearizing our problem anyway.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CustomShape 4"/>
          <p:cNvSpPr/>
          <p:nvPr/>
        </p:nvSpPr>
        <p:spPr>
          <a:xfrm>
            <a:off x="176040" y="1665000"/>
            <a:ext cx="60400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5"/>
          <p:cNvSpPr/>
          <p:nvPr/>
        </p:nvSpPr>
        <p:spPr>
          <a:xfrm>
            <a:off x="176040" y="2762280"/>
            <a:ext cx="17424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500" name="Formula 6"/>
              <p:cNvSpPr txBox="1"/>
              <p:nvPr/>
            </p:nvSpPr>
            <p:spPr>
              <a:xfrm>
                <a:off x="3689640" y="1371600"/>
                <a:ext cx="1378800" cy="194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n</m:t>
                        </m:r>
                        <m:r>
                          <m:t xml:space="preserve">+</m:t>
                        </m:r>
                        <m:r>
                          <m:t xml:space="preserve">1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  <m:r>
                      <m:t xml:space="preserve">−</m:t>
                    </m:r>
                    <m:sSub>
                      <m:e>
                        <m:r>
                          <m:t xml:space="preserve">η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∇</m:t>
                    </m:r>
                    <m:r>
                      <m:t xml:space="preserve">f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n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advTm="90000" p14:dur="2000"/>
    </mc:Choice>
    <mc:Fallback>
      <p:transition spd="slow" advTm="9000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Mass element (ex: arrow): Summary</a:t>
            </a:r>
            <a:endParaRPr b="0" lang="en-US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7" name="Formula 2"/>
              <p:cNvSpPr txBox="1"/>
              <p:nvPr/>
            </p:nvSpPr>
            <p:spPr>
              <a:xfrm>
                <a:off x="3152880" y="1136880"/>
                <a:ext cx="3107520" cy="896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𝑝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𝑡</m:t>
                            </m:r>
                          </m:e>
                        </m:d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′</m:t>
                    </m:r>
                    <m:r>
                      <m:t xml:space="preserve">=</m:t>
                    </m:r>
                    <m:sSub>
                      <m:e>
                        <m:r>
                          <m:t xml:space="preserve">𝑀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′</m:t>
                    </m:r>
                    <m:acc>
                      <m:accPr>
                        <m:chr m:val="¨"/>
                      </m:accPr>
                      <m:e>
                        <m:r>
                          <m:t xml:space="preserve">𝑢</m:t>
                        </m:r>
                        <m:r>
                          <m:t xml:space="preserve">′</m:t>
                        </m:r>
                      </m:e>
                    </m:acc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  <m:r>
                      <m:t xml:space="preserve">+</m:t>
                    </m:r>
                    <m:sSub>
                      <m:e>
                        <m:r>
                          <m:t xml:space="preserve">𝑞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′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0,0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58" name="CustomShape 3"/>
          <p:cNvSpPr/>
          <p:nvPr/>
        </p:nvSpPr>
        <p:spPr>
          <a:xfrm>
            <a:off x="640080" y="1172520"/>
            <a:ext cx="54842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Equation of motion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9" name="Formula 4"/>
              <p:cNvSpPr txBox="1"/>
              <p:nvPr/>
            </p:nvSpPr>
            <p:spPr>
              <a:xfrm>
                <a:off x="1379520" y="1948320"/>
                <a:ext cx="2976840" cy="382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𝑞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0,0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𝐾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′</m:t>
                    </m:r>
                    <m:r>
                      <m:t xml:space="preserve">𝑢</m:t>
                    </m:r>
                    <m:r>
                      <m:t xml:space="preserve">′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60" name="CustomShape 5"/>
          <p:cNvSpPr/>
          <p:nvPr/>
        </p:nvSpPr>
        <p:spPr>
          <a:xfrm>
            <a:off x="640080" y="2031120"/>
            <a:ext cx="100368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Where,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61" name="Formula 6"/>
              <p:cNvSpPr txBox="1"/>
              <p:nvPr/>
            </p:nvSpPr>
            <p:spPr>
              <a:xfrm>
                <a:off x="1211760" y="3474720"/>
                <a:ext cx="1809000" cy="379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𝐾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′</m:t>
                    </m:r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62" name="CustomShape 7"/>
          <p:cNvSpPr/>
          <p:nvPr/>
        </p:nvSpPr>
        <p:spPr>
          <a:xfrm>
            <a:off x="640080" y="3108960"/>
            <a:ext cx="100368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Where,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63" name="Formula 8"/>
              <p:cNvSpPr txBox="1"/>
              <p:nvPr/>
            </p:nvSpPr>
            <p:spPr>
              <a:xfrm>
                <a:off x="6601320" y="2453040"/>
                <a:ext cx="1827720" cy="379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𝑀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′</m:t>
                    </m:r>
                    <m:r>
                      <m:t xml:space="preserve">=</m:t>
                    </m:r>
                    <m:r>
                      <m:t xml:space="preserve">𝑚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1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1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64" name="CustomShape 9"/>
          <p:cNvSpPr/>
          <p:nvPr/>
        </p:nvSpPr>
        <p:spPr>
          <a:xfrm>
            <a:off x="3118320" y="2525760"/>
            <a:ext cx="146088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 internal forces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5" name="CustomShape 10"/>
          <p:cNvSpPr/>
          <p:nvPr/>
        </p:nvSpPr>
        <p:spPr>
          <a:xfrm>
            <a:off x="5598360" y="4564080"/>
            <a:ext cx="180720" cy="18072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1"/>
          <p:cNvSpPr/>
          <p:nvPr/>
        </p:nvSpPr>
        <p:spPr>
          <a:xfrm>
            <a:off x="5598360" y="4556160"/>
            <a:ext cx="180720" cy="18072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2"/>
          <p:cNvSpPr/>
          <p:nvPr/>
        </p:nvSpPr>
        <p:spPr>
          <a:xfrm>
            <a:off x="5517360" y="483840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3"/>
          <p:cNvSpPr/>
          <p:nvPr/>
        </p:nvSpPr>
        <p:spPr>
          <a:xfrm rot="16200000">
            <a:off x="5122800" y="440172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4"/>
          <p:cNvSpPr/>
          <p:nvPr/>
        </p:nvSpPr>
        <p:spPr>
          <a:xfrm>
            <a:off x="5781240" y="465552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5"/>
          <p:cNvSpPr/>
          <p:nvPr/>
        </p:nvSpPr>
        <p:spPr>
          <a:xfrm rot="16200000">
            <a:off x="5305680" y="412740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71" name="Formula 16"/>
              <p:cNvSpPr txBox="1"/>
              <p:nvPr/>
            </p:nvSpPr>
            <p:spPr>
              <a:xfrm>
                <a:off x="6361560" y="3610080"/>
                <a:ext cx="20124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2" name="Formula 17"/>
              <p:cNvSpPr txBox="1"/>
              <p:nvPr/>
            </p:nvSpPr>
            <p:spPr>
              <a:xfrm>
                <a:off x="6532560" y="3334320"/>
                <a:ext cx="30708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𝑝</m:t>
                        </m:r>
                      </m:e>
                      <m:sub>
                        <m:r>
                          <m:t xml:space="preserve">0</m:t>
                        </m:r>
                        <m:r>
                          <m:t xml:space="preserve">,</m:t>
                        </m:r>
                        <m:r>
                          <m:t xml:space="preserve">𝑣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3" name="Formula 18"/>
              <p:cNvSpPr txBox="1"/>
              <p:nvPr/>
            </p:nvSpPr>
            <p:spPr>
              <a:xfrm>
                <a:off x="6766560" y="4572000"/>
                <a:ext cx="19944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𝑢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4" name="Formula 19"/>
              <p:cNvSpPr txBox="1"/>
              <p:nvPr/>
            </p:nvSpPr>
            <p:spPr>
              <a:xfrm>
                <a:off x="6361920" y="3610080"/>
                <a:ext cx="20124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5" name="Formula 20"/>
              <p:cNvSpPr txBox="1"/>
              <p:nvPr/>
            </p:nvSpPr>
            <p:spPr>
              <a:xfrm>
                <a:off x="7293240" y="4754880"/>
                <a:ext cx="30600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𝑝</m:t>
                        </m:r>
                      </m:e>
                      <m:sub>
                        <m:r>
                          <m:t xml:space="preserve">0</m:t>
                        </m:r>
                        <m:r>
                          <m:t xml:space="preserve">,</m:t>
                        </m:r>
                        <m:r>
                          <m:t xml:space="preserve">𝑢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6" name="Formula 21"/>
              <p:cNvSpPr txBox="1"/>
              <p:nvPr/>
            </p:nvSpPr>
            <p:spPr>
              <a:xfrm>
                <a:off x="6035040" y="3291840"/>
                <a:ext cx="30708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𝑝</m:t>
                        </m:r>
                      </m:e>
                      <m:sub>
                        <m:r>
                          <m:t xml:space="preserve">0</m:t>
                        </m:r>
                        <m:r>
                          <m:t xml:space="preserve">,</m:t>
                        </m:r>
                        <m:r>
                          <m:t xml:space="preserve">𝑣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77" name="Line 22"/>
          <p:cNvSpPr/>
          <p:nvPr/>
        </p:nvSpPr>
        <p:spPr>
          <a:xfrm flipV="1">
            <a:off x="6217920" y="3566160"/>
            <a:ext cx="0" cy="864000"/>
          </a:xfrm>
          <a:prstGeom prst="line">
            <a:avLst/>
          </a:prstGeom>
          <a:ln w="18360">
            <a:solidFill>
              <a:srgbClr val="a7074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23"/>
          <p:cNvSpPr/>
          <p:nvPr/>
        </p:nvSpPr>
        <p:spPr>
          <a:xfrm flipV="1">
            <a:off x="6400800" y="4846320"/>
            <a:ext cx="829440" cy="4680"/>
          </a:xfrm>
          <a:prstGeom prst="line">
            <a:avLst/>
          </a:prstGeom>
          <a:ln w="18360">
            <a:solidFill>
              <a:srgbClr val="a7074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24"/>
          <p:cNvSpPr/>
          <p:nvPr/>
        </p:nvSpPr>
        <p:spPr>
          <a:xfrm>
            <a:off x="6492240" y="4572000"/>
            <a:ext cx="822960" cy="0"/>
          </a:xfrm>
          <a:prstGeom prst="line">
            <a:avLst/>
          </a:prstGeom>
          <a:ln w="18360">
            <a:solidFill>
              <a:srgbClr val="2a6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25"/>
          <p:cNvSpPr/>
          <p:nvPr/>
        </p:nvSpPr>
        <p:spPr>
          <a:xfrm flipH="1" flipV="1">
            <a:off x="6393960" y="3794760"/>
            <a:ext cx="6840" cy="685800"/>
          </a:xfrm>
          <a:prstGeom prst="line">
            <a:avLst/>
          </a:prstGeom>
          <a:ln w="18360">
            <a:solidFill>
              <a:srgbClr val="2a6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6"/>
          <p:cNvSpPr/>
          <p:nvPr/>
        </p:nvSpPr>
        <p:spPr>
          <a:xfrm>
            <a:off x="6309360" y="4480560"/>
            <a:ext cx="180720" cy="180720"/>
          </a:xfrm>
          <a:prstGeom prst="ellipse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advTm="18000" p14:dur="2000"/>
    </mc:Choice>
    <mc:Fallback>
      <p:transition spd="slow" advTm="18000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GD Displacement Control - Displacement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182880" y="1280160"/>
            <a:ext cx="950796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Let’s define our constraints using the half mean squared error function: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gives us a nice partial derivative with respect to 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displacement this gives us: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order to not control unknown u we use:                            where u^c are the control values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Which means that ubar is equal u, except where it’s indices are in the controlled list: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 that the the control values and control list have fewer entries that the u vector: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practice, this is easier to implement than the math indicates.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 c, n in enumerate(u_ctrl_i):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ubar_i[n] = ctrl_uval_i[c]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365760" y="1280160"/>
            <a:ext cx="87760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CustomShape 4"/>
          <p:cNvSpPr/>
          <p:nvPr/>
        </p:nvSpPr>
        <p:spPr>
          <a:xfrm>
            <a:off x="176040" y="1665000"/>
            <a:ext cx="60400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5"/>
          <p:cNvSpPr/>
          <p:nvPr/>
        </p:nvSpPr>
        <p:spPr>
          <a:xfrm>
            <a:off x="176040" y="2762280"/>
            <a:ext cx="17424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506" name="Formula 6"/>
              <p:cNvSpPr txBox="1"/>
              <p:nvPr/>
            </p:nvSpPr>
            <p:spPr>
              <a:xfrm>
                <a:off x="7507080" y="1280160"/>
                <a:ext cx="1563840" cy="408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f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2</m:t>
                        </m:r>
                        <m:r>
                          <m:t xml:space="preserve">N</m:t>
                        </m:r>
                      </m:den>
                    </m:f>
                    <m:nary>
                      <m:naryPr>
                        <m:chr m:val="∑"/>
                      </m:naryPr>
                      <m:sub>
                        <m:r>
                          <m:t xml:space="preserve">0</m:t>
                        </m:r>
                      </m:sub>
                      <m:sup>
                        <m:r>
                          <m:t xml:space="preserve">N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x</m:t>
                                </m:r>
                                <m:r>
                                  <m:t xml:space="preserve">−</m:t>
                                </m:r>
                                <m:acc>
                                  <m:accPr>
                                    <m:chr m:val="¯"/>
                                  </m:accPr>
                                  <m:e>
                                    <m:r>
                                      <m:t xml:space="preserve"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e>
                    </m:nary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07" name="Formula 7"/>
              <p:cNvSpPr txBox="1"/>
              <p:nvPr/>
            </p:nvSpPr>
            <p:spPr>
              <a:xfrm>
                <a:off x="5943600" y="1828800"/>
                <a:ext cx="2107440" cy="407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f>
                            <m:num>
                              <m:r>
                                <m:t xml:space="preserve">∂</m:t>
                              </m:r>
                              <m:r>
                                <m:t xml:space="preserve">f</m:t>
                              </m:r>
                            </m:num>
                            <m:den>
                              <m:r>
                                <m:t xml:space="preserve">∂</m:t>
                              </m:r>
                              <m:r>
                                <m:t xml:space="preserve">x</m:t>
                              </m:r>
                            </m:den>
                          </m:f>
                          <m:r>
                            <m:t xml:space="preserve">=</m:t>
                          </m:r>
                          <m:f>
                            <m:num>
                              <m:r>
                                <m:t xml:space="preserve">1</m:t>
                              </m:r>
                            </m:num>
                            <m:den>
                              <m:r>
                                <m:t xml:space="preserve">N</m:t>
                              </m:r>
                            </m:den>
                          </m:f>
                          <m:nary>
                            <m:naryPr>
                              <m:chr m:val="∑"/>
                            </m:naryPr>
                            <m:sub>
                              <m:r>
                                <m:t xml:space="preserve">0</m:t>
                              </m:r>
                            </m:sub>
                            <m:sup>
                              <m:r>
                                <m:t xml:space="preserve">N</m:t>
                              </m:r>
                              <m:r>
                                <m:t xml:space="preserve">−</m:t>
                              </m:r>
                              <m:r>
                                <m:t xml:space="preserve">1</m:t>
                              </m:r>
                            </m:sup>
                            <m:e>
                              <m:sSub>
                                <m:e>
                                  <m:r>
                                    <m:t xml:space="preserve">x</m:t>
                                  </m:r>
                                </m:e>
                                <m:sub>
                                  <m:r>
                                    <m:t xml:space="preserve">n</m:t>
                                  </m:r>
                                </m:sub>
                              </m:sSub>
                              <m:r>
                                <m:t xml:space="preserve">−</m:t>
                              </m:r>
                              <m:acc>
                                <m:accPr>
                                  <m:chr m:val="¯"/>
                                </m:accPr>
                                <m:e>
                                  <m:sSub>
                                    <m:e>
                                      <m:r>
                                        <m:t xml:space="preserve">x</m:t>
                                      </m:r>
                                    </m:e>
                                    <m:sub>
                                      <m:r>
                                        <m:t xml:space="preserve">n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  <m:r>
                            <m:t xml:space="preserve">,</m:t>
                          </m:r>
                        </m:e>
                        <m:e>
                          <m:f>
                            <m:num>
                              <m:r>
                                <m:t xml:space="preserve">∂</m:t>
                              </m:r>
                              <m:r>
                                <m:t xml:space="preserve">f</m:t>
                              </m:r>
                            </m:num>
                            <m:den>
                              <m:r>
                                <m:t xml:space="preserve">∂</m:t>
                              </m:r>
                              <m:r>
                                <m:t xml:space="preserve">x</m:t>
                              </m:r>
                            </m:den>
                          </m:f>
                          <m:r>
                            <m:t xml:space="preserve">=</m:t>
                          </m:r>
                          <m:f>
                            <m:num>
                              <m:r>
                                <m:t xml:space="preserve">x</m:t>
                              </m:r>
                              <m:r>
                                <m:t xml:space="preserve">−</m:t>
                              </m:r>
                              <m:acc>
                                <m:accPr>
                                  <m:chr m:val="¯"/>
                                </m:accPr>
                                <m:e>
                                  <m:r>
                                    <m:t xml:space="preserve">x</m:t>
                                  </m:r>
                                </m:e>
                              </m:acc>
                            </m:num>
                            <m:den>
                              <m:r>
                                <m:t xml:space="preserve">N</m:t>
                              </m:r>
                            </m:den>
                          </m:f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08" name="Formula 8"/>
              <p:cNvSpPr txBox="1"/>
              <p:nvPr/>
            </p:nvSpPr>
            <p:spPr>
              <a:xfrm>
                <a:off x="3657600" y="2377440"/>
                <a:ext cx="939600" cy="406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∂</m:t>
                        </m:r>
                        <m:sSup>
                          <m:e>
                            <m:r>
                              <m:t xml:space="preserve">f</m:t>
                            </m:r>
                          </m:e>
                          <m:sup>
                            <m:acc>
                              <m:accPr>
                                <m:chr m:val="¯"/>
                              </m:accPr>
                              <m:e>
                                <m:sSub>
                                  <m:e>
                                    <m:r>
                                      <m:t xml:space="preserve">u</m:t>
                                    </m:r>
                                  </m:e>
                                  <m:sub>
                                    <m:r>
                                      <m:t xml:space="preserve">i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num>
                      <m:den>
                        <m:r>
                          <m:t xml:space="preserve">∂</m:t>
                        </m:r>
                        <m:sSub>
                          <m:e>
                            <m:r>
                              <m:t xml:space="preserve">u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den>
                    </m:f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u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r>
                          <m:t xml:space="preserve">−</m:t>
                        </m:r>
                        <m:acc>
                          <m:accPr>
                            <m:chr m:val="¯"/>
                          </m:accPr>
                          <m:e>
                            <m:sSub>
                              <m:e>
                                <m:r>
                                  <m:t xml:space="preserve">u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m:t xml:space="preserve">N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09" name="Formula 9"/>
              <p:cNvSpPr txBox="1"/>
              <p:nvPr/>
            </p:nvSpPr>
            <p:spPr>
              <a:xfrm>
                <a:off x="4528080" y="2924280"/>
                <a:ext cx="1677960" cy="457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¯"/>
                          </m:accPr>
                          <m:e>
                            <m:r>
                              <m:t xml:space="preserve">u</m:t>
                            </m:r>
                          </m:e>
                        </m:acc>
                      </m:e>
                      <m:sub>
                        <m:r>
                          <m:t xml:space="preserve">𝑖</m:t>
                        </m:r>
                        <m:r>
                          <m:t xml:space="preserve">,</m:t>
                        </m:r>
                        <m:r>
                          <m:t xml:space="preserve">n</m:t>
                        </m:r>
                      </m:sub>
                    </m:sSub>
                    <m:r>
                      <m:t xml:space="preserve">=</m:t>
                    </m:r>
                    <m:d>
                      <m:dPr>
                        <m:begChr m:val="{"/>
                        <m:endChr m:val=""/>
                      </m:dPr>
                      <m:e>
                        <m:eqArr>
                          <m:e>
                            <m:m>
                              <m:mr>
                                <m:e>
                                  <m:sSubSup>
                                    <m:e>
                                      <m:r>
                                        <m:t xml:space="preserve">u</m:t>
                                      </m:r>
                                    </m:e>
                                    <m:sub>
                                      <m:r>
                                        <m:t xml:space="preserve">𝑖</m:t>
                                      </m:r>
                                      <m:r>
                                        <m:t xml:space="preserve">,</m:t>
                                      </m:r>
                                      <m:r>
                                        <m:t xml:space="preserve">c</m:t>
                                      </m:r>
                                    </m:sub>
                                    <m:sup>
                                      <m:r>
                                        <m:t xml:space="preserve">c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m:t xml:space="preserve">n</m:t>
                                  </m:r>
                                  <m:r>
                                    <m:t xml:space="preserve">∈</m:t>
                                  </m:r>
                                  <m:sSubSup>
                                    <m:e>
                                      <m:r>
                                        <m:t xml:space="preserve">c</m:t>
                                      </m:r>
                                    </m:e>
                                    <m:sub>
                                      <m:r>
                                        <m:t xml:space="preserve">i</m:t>
                                      </m:r>
                                    </m:sub>
                                    <m:sup>
                                      <m:r>
                                        <m:t xml:space="preserve">𝑢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>
                                    <m:e>
                                      <m:r>
                                        <m:t xml:space="preserve">u</m:t>
                                      </m:r>
                                    </m:e>
                                    <m:sub>
                                      <m:r>
                                        <m:t xml:space="preserve">i</m:t>
                                      </m:r>
                                      <m:r>
                                        <m:t xml:space="preserve">,</m:t>
                                      </m:r>
                                      <m:r>
                                        <m:t xml:space="preserve">n</m:t>
                                      </m:r>
                                    </m:sub>
                                  </m:sSub>
                                  <m:r>
                                    <m:t xml:space="preserve">,</m:t>
                                  </m:r>
                                </m:e>
                                <m:e>
                                  <m:r>
                                    <m:t xml:space="preserve">𝑜𝑡h𝑒𝑟𝑤𝑖𝑠𝑒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10" name="Formula 10"/>
              <p:cNvSpPr txBox="1"/>
              <p:nvPr/>
            </p:nvSpPr>
            <p:spPr>
              <a:xfrm>
                <a:off x="8935200" y="3558960"/>
                <a:ext cx="217440" cy="210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Sup>
                      <m:e>
                        <m:r>
                          <m:t xml:space="preserve">c</m:t>
                        </m:r>
                      </m:e>
                      <m:sub>
                        <m:r>
                          <m:t xml:space="preserve">i</m:t>
                        </m:r>
                      </m:sub>
                      <m:sup>
                        <m:r>
                          <m:t xml:space="preserve">𝑢</m:t>
                        </m:r>
                      </m:sup>
                    </m:sSubSup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11" name="Formula 11"/>
              <p:cNvSpPr txBox="1"/>
              <p:nvPr/>
            </p:nvSpPr>
            <p:spPr>
              <a:xfrm>
                <a:off x="4690800" y="2652480"/>
                <a:ext cx="718560" cy="358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12" name="Formula 12"/>
              <p:cNvSpPr txBox="1"/>
              <p:nvPr/>
            </p:nvSpPr>
            <p:spPr>
              <a:xfrm>
                <a:off x="274320" y="4663440"/>
                <a:ext cx="2872440" cy="210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sSubSup>
                            <m:e>
                              <m:r>
                                <m:t xml:space="preserve">u</m:t>
                              </m:r>
                            </m:e>
                            <m:sub>
                              <m:r>
                                <m:t xml:space="preserve">𝑖</m:t>
                              </m:r>
                            </m:sub>
                            <m:sup>
                              <m:r>
                                <m:t xml:space="preserve">c</m:t>
                              </m:r>
                            </m:sup>
                          </m:sSubSup>
                          <m:r>
                            <m:t xml:space="preserve">∈</m:t>
                          </m:r>
                          <m:sSup>
                            <m:e>
                              <m:r>
                                <m:t xml:space="preserve">ℝ</m:t>
                              </m:r>
                            </m:e>
                            <m:sup>
                              <m:r>
                                <m:t xml:space="preserve">C</m:t>
                              </m:r>
                            </m:sup>
                          </m:sSup>
                          <m:r>
                            <m:t xml:space="preserve">,</m:t>
                          </m:r>
                        </m:e>
                        <m:e>
                          <m:sSubSup>
                            <m:e>
                              <m:r>
                                <m:t xml:space="preserve">c</m:t>
                              </m:r>
                            </m:e>
                            <m:sub>
                              <m:r>
                                <m:t xml:space="preserve">𝑖</m:t>
                              </m:r>
                            </m:sub>
                            <m:sup>
                              <m:r>
                                <m:t xml:space="preserve">u</m:t>
                              </m:r>
                            </m:sup>
                          </m:sSubSup>
                          <m:r>
                            <m:t xml:space="preserve">∈</m:t>
                          </m:r>
                          <m:sSup>
                            <m:e>
                              <m:r>
                                <m:t xml:space="preserve">ℕ</m:t>
                              </m:r>
                            </m:e>
                            <m:sup>
                              <m:r>
                                <m:t xml:space="preserve">C</m:t>
                              </m:r>
                            </m:sup>
                          </m:sSup>
                          <m:r>
                            <m:t xml:space="preserve">,</m:t>
                          </m:r>
                        </m:e>
                        <m:e>
                          <m:acc>
                            <m:accPr>
                              <m:chr m:val="¯"/>
                            </m:accPr>
                            <m:e>
                              <m:sSub>
                                <m:e>
                                  <m:r>
                                    <m:t xml:space="preserve">u</m:t>
                                  </m:r>
                                </m:e>
                                <m:sub>
                                  <m:r>
                                    <m:t xml:space="preserve">i</m:t>
                                  </m:r>
                                </m:sub>
                              </m:sSub>
                            </m:e>
                          </m:acc>
                          <m:r>
                            <m:t xml:space="preserve">,</m:t>
                          </m:r>
                          <m:acc>
                            <m:accPr>
                              <m:chr m:val="¯"/>
                            </m:accPr>
                            <m:e>
                              <m:sSub>
                                <m:e>
                                  <m:r>
                                    <m:t xml:space="preserve">u</m:t>
                                  </m:r>
                                </m:e>
                                <m:sub>
                                  <m:r>
                                    <m:t xml:space="preserve">i</m:t>
                                  </m:r>
                                </m:sub>
                              </m:sSub>
                            </m:e>
                          </m:acc>
                          <m:r>
                            <m:t xml:space="preserve">∈</m:t>
                          </m:r>
                          <m:sSup>
                            <m:e>
                              <m:r>
                                <m:t xml:space="preserve">ℝ</m:t>
                              </m:r>
                            </m:e>
                            <m:sup>
                              <m:r>
                                <m:t xml:space="preserve">N</m:t>
                              </m:r>
                            </m:sup>
                          </m:sSup>
                          <m:r>
                            <m:t xml:space="preserve">,</m:t>
                          </m:r>
                        </m:e>
                        <m:e>
                          <m:r>
                            <m:t xml:space="preserve">C</m:t>
                          </m:r>
                          <m:r>
                            <m:t xml:space="preserve">≤</m:t>
                          </m:r>
                          <m:r>
                            <m:t xml:space="preserve">N</m:t>
                          </m:r>
                          <m:r>
                            <m:t xml:space="preserve">=</m:t>
                          </m:r>
                          <m:r>
                            <m:t xml:space="preserve">M</m:t>
                          </m:r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advTm="90000" p14:dur="2000"/>
    </mc:Choice>
    <mc:Fallback>
      <p:transition spd="slow" advTm="90000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GD Displacement Control - Load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182880" y="1280160"/>
            <a:ext cx="950796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displacement control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), load is free at the displacement controlled nodes: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Using:                   where,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But we need the error with respect to u.  For a static simulation with no other loads,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using the chain rule: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365760" y="1280160"/>
            <a:ext cx="877608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6" name="CustomShape 4"/>
          <p:cNvSpPr/>
          <p:nvPr/>
        </p:nvSpPr>
        <p:spPr>
          <a:xfrm>
            <a:off x="176040" y="1665000"/>
            <a:ext cx="60400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5"/>
          <p:cNvSpPr/>
          <p:nvPr/>
        </p:nvSpPr>
        <p:spPr>
          <a:xfrm>
            <a:off x="176040" y="2762280"/>
            <a:ext cx="17424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518" name="Formula 6"/>
              <p:cNvSpPr txBox="1"/>
              <p:nvPr/>
            </p:nvSpPr>
            <p:spPr>
              <a:xfrm>
                <a:off x="4690800" y="2652480"/>
                <a:ext cx="718560" cy="358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19" name="Formula 7"/>
              <p:cNvSpPr txBox="1"/>
              <p:nvPr/>
            </p:nvSpPr>
            <p:spPr>
              <a:xfrm>
                <a:off x="1097280" y="1828800"/>
                <a:ext cx="930240" cy="406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∂</m:t>
                        </m:r>
                        <m:sSup>
                          <m:e>
                            <m:r>
                              <m:t xml:space="preserve">f</m:t>
                            </m:r>
                          </m:e>
                          <m:sup>
                            <m:acc>
                              <m:accPr>
                                <m:chr m:val="¯"/>
                              </m:accPr>
                              <m:e>
                                <m:sSub>
                                  <m:e>
                                    <m:r>
                                      <m:t xml:space="preserve">p</m:t>
                                    </m:r>
                                  </m:e>
                                  <m:sub>
                                    <m:r>
                                      <m:t xml:space="preserve">i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num>
                      <m:den>
                        <m:r>
                          <m:t xml:space="preserve">∂</m:t>
                        </m:r>
                        <m:sSub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den>
                    </m:f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r>
                          <m:t xml:space="preserve">−</m:t>
                        </m:r>
                        <m:acc>
                          <m:accPr>
                            <m:chr m:val="¯"/>
                          </m:accPr>
                          <m:e>
                            <m:sSub>
                              <m:e>
                                <m:r>
                                  <m:t xml:space="preserve">p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m:t xml:space="preserve">M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20" name="Formula 8"/>
              <p:cNvSpPr txBox="1"/>
              <p:nvPr/>
            </p:nvSpPr>
            <p:spPr>
              <a:xfrm>
                <a:off x="3038040" y="1803240"/>
                <a:ext cx="1660680" cy="431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¯"/>
                          </m:accPr>
                          <m:e>
                            <m:r>
                              <m:t xml:space="preserve">p</m:t>
                            </m:r>
                          </m:e>
                        </m:acc>
                      </m:e>
                      <m:sub>
                        <m:r>
                          <m:t xml:space="preserve">𝑖</m:t>
                        </m:r>
                        <m:r>
                          <m:t xml:space="preserve">,</m:t>
                        </m:r>
                        <m:r>
                          <m:t xml:space="preserve">m</m:t>
                        </m:r>
                      </m:sub>
                    </m:sSub>
                    <m:r>
                      <m:t xml:space="preserve">=</m:t>
                    </m:r>
                    <m:d>
                      <m:dPr>
                        <m:begChr m:val="{"/>
                        <m:endChr m:val=""/>
                      </m:dPr>
                      <m:e>
                        <m:eqArr>
                          <m:e>
                            <m:m>
                              <m:mr>
                                <m:e>
                                  <m:sSub>
                                    <m:e>
                                      <m:r>
                                        <m:t xml:space="preserve">p</m:t>
                                      </m:r>
                                    </m:e>
                                    <m:sub>
                                      <m:r>
                                        <m:t xml:space="preserve">𝑖</m:t>
                                      </m:r>
                                      <m:r>
                                        <m:t xml:space="preserve">,</m:t>
                                      </m:r>
                                      <m:r>
                                        <m:t xml:space="preserve">m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t xml:space="preserve">m</m:t>
                                  </m:r>
                                  <m:r>
                                    <m:t xml:space="preserve">∈</m:t>
                                  </m:r>
                                  <m:sSubSup>
                                    <m:e>
                                      <m:r>
                                        <m:t xml:space="preserve">c</m:t>
                                      </m:r>
                                    </m:e>
                                    <m:sub>
                                      <m:r>
                                        <m:t xml:space="preserve">i</m:t>
                                      </m:r>
                                    </m:sub>
                                    <m:sup>
                                      <m:r>
                                        <m:t xml:space="preserve">𝑢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m:t xml:space="preserve">0</m:t>
                                  </m:r>
                                  <m:r>
                                    <m:t xml:space="preserve">,</m:t>
                                  </m:r>
                                </m:e>
                                <m:e>
                                  <m:r>
                                    <m:t xml:space="preserve">𝑜𝑡h𝑒𝑟𝑤𝑖𝑠𝑒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521" name="CustomShape 9"/>
          <p:cNvSpPr/>
          <p:nvPr/>
        </p:nvSpPr>
        <p:spPr>
          <a:xfrm>
            <a:off x="5577840" y="1770120"/>
            <a:ext cx="333468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pbar = np.zeros(p_i.size) 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for c in u_ctrl_i: 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pbar[c] = p_i[c]</a:t>
            </a:r>
            <a:endParaRPr b="0" lang="en-US" sz="1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522" name="Formula 10"/>
              <p:cNvSpPr txBox="1"/>
              <p:nvPr/>
            </p:nvSpPr>
            <p:spPr>
              <a:xfrm>
                <a:off x="4206240" y="2834640"/>
                <a:ext cx="756720" cy="403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∂</m:t>
                        </m:r>
                        <m:sSub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num>
                      <m:den>
                        <m:r>
                          <m:t xml:space="preserve">∂</m:t>
                        </m:r>
                        <m:sSub>
                          <m:e>
                            <m:r>
                              <m:t xml:space="preserve">u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den>
                    </m:f>
                    <m:r>
                      <m:t xml:space="preserve">=</m:t>
                    </m:r>
                    <m:sSup>
                      <m:e>
                        <m:d>
                          <m:dPr>
                            <m:begChr m:val="["/>
                            <m:endChr m:val="]"/>
                          </m:dPr>
                          <m:e>
                            <m:sSub>
                              <m:e>
                                <m:r>
                                  <m:t xml:space="preserve">K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t xml:space="preserve">T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23" name="Formula 11"/>
              <p:cNvSpPr txBox="1"/>
              <p:nvPr/>
            </p:nvSpPr>
            <p:spPr>
              <a:xfrm>
                <a:off x="4076280" y="4023000"/>
                <a:ext cx="719280" cy="35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24" name="Formula 12"/>
              <p:cNvSpPr txBox="1"/>
              <p:nvPr/>
            </p:nvSpPr>
            <p:spPr>
              <a:xfrm>
                <a:off x="3749040" y="3840480"/>
                <a:ext cx="1899000" cy="406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∂</m:t>
                        </m:r>
                        <m:sSup>
                          <m:e>
                            <m:r>
                              <m:t xml:space="preserve">f</m:t>
                            </m:r>
                          </m:e>
                          <m:sup>
                            <m:acc>
                              <m:accPr>
                                <m:chr m:val="¯"/>
                              </m:accPr>
                              <m:e>
                                <m:sSub>
                                  <m:e>
                                    <m:r>
                                      <m:t xml:space="preserve">p</m:t>
                                    </m:r>
                                  </m:e>
                                  <m:sub>
                                    <m:r>
                                      <m:t xml:space="preserve">i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num>
                      <m:den>
                        <m:r>
                          <m:t xml:space="preserve">∂</m:t>
                        </m:r>
                        <m:sSub>
                          <m:e>
                            <m:r>
                              <m:t xml:space="preserve">u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den>
                    </m:f>
                    <m:r>
                      <m:t xml:space="preserve">=</m:t>
                    </m:r>
                    <m:f>
                      <m:num>
                        <m:r>
                          <m:t xml:space="preserve">∂</m:t>
                        </m:r>
                        <m:sSub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num>
                      <m:den>
                        <m:r>
                          <m:t xml:space="preserve">∂</m:t>
                        </m:r>
                        <m:sSub>
                          <m:e>
                            <m:r>
                              <m:t xml:space="preserve">u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den>
                    </m:f>
                    <m:f>
                      <m:num>
                        <m:r>
                          <m:t xml:space="preserve">∂</m:t>
                        </m:r>
                        <m:sSup>
                          <m:e>
                            <m:r>
                              <m:t xml:space="preserve">f</m:t>
                            </m:r>
                          </m:e>
                          <m:sup>
                            <m:acc>
                              <m:accPr>
                                <m:chr m:val="¯"/>
                              </m:accPr>
                              <m:e>
                                <m:sSub>
                                  <m:e>
                                    <m:r>
                                      <m:t xml:space="preserve">p</m:t>
                                    </m:r>
                                  </m:e>
                                  <m:sub>
                                    <m:r>
                                      <m:t xml:space="preserve">i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num>
                      <m:den>
                        <m:r>
                          <m:t xml:space="preserve">∂</m:t>
                        </m:r>
                        <m:sSub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den>
                    </m:f>
                    <m:r>
                      <m:t xml:space="preserve">=</m:t>
                    </m:r>
                    <m:sSup>
                      <m:e>
                        <m:d>
                          <m:dPr>
                            <m:begChr m:val="["/>
                            <m:endChr m:val="]"/>
                          </m:dPr>
                          <m:e>
                            <m:sSub>
                              <m:e>
                                <m:r>
                                  <m:t xml:space="preserve">K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t xml:space="preserve">T</m:t>
                        </m:r>
                      </m:sup>
                    </m:sSup>
                    <m:f>
                      <m:num>
                        <m:sSub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r>
                          <m:t xml:space="preserve">−</m:t>
                        </m:r>
                        <m:acc>
                          <m:accPr>
                            <m:chr m:val="¯"/>
                          </m:accPr>
                          <m:e>
                            <m:sSub>
                              <m:e>
                                <m:r>
                                  <m:t xml:space="preserve">p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m:t xml:space="preserve">M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advTm="90000" p14:dur="2000"/>
    </mc:Choice>
    <mc:Fallback>
      <p:transition spd="slow" advTm="90000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504000" y="226080"/>
            <a:ext cx="9069480" cy="4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Load control iterative implementation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advTm="4000" p14:dur="2000"/>
    </mc:Choice>
    <mc:Fallback>
      <p:transition spd="slow" advTm="4000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365760" y="1280160"/>
            <a:ext cx="9416160" cy="41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the assumption that load always increases we can iterate load to control displacement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is actually necessary for bracing.  The bracing algorithm is as follows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While not braced</a:t>
            </a:r>
            <a:endParaRPr b="0" lang="en-US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Transform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K’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 from local to new global using limb profile</a:t>
            </a:r>
            <a:endParaRPr b="0" lang="en-US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Assemble global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b="0" lang="en-US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Calculate bracing direction</a:t>
            </a:r>
            <a:endParaRPr b="0" lang="en-US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While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_i is small</a:t>
            </a:r>
            <a:endParaRPr b="0" lang="en-US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Increment |p| from 0</a:t>
            </a:r>
            <a:endParaRPr b="0" lang="en-US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Using bracing vector</a:t>
            </a:r>
            <a:endParaRPr b="0" lang="en-US" sz="18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Select sub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for know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p</a:t>
            </a:r>
            <a:endParaRPr b="0" lang="en-US" sz="18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Solve for sub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_i and assemble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_i</a:t>
            </a:r>
            <a:endParaRPr b="0" lang="en-US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Update limb profile</a:t>
            </a:r>
            <a:endParaRPr b="0" lang="en-US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Calculate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_i</a:t>
            </a:r>
            <a:endParaRPr b="0" lang="en-US" sz="1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Sum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for use later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Return new limb profile and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 – Load Control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6400800" y="3108960"/>
            <a:ext cx="3015360" cy="11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implementation makes sure we don’t make large changes in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_i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Line 4"/>
          <p:cNvSpPr/>
          <p:nvPr/>
        </p:nvSpPr>
        <p:spPr>
          <a:xfrm flipH="1" flipV="1">
            <a:off x="2743200" y="3108960"/>
            <a:ext cx="3566160" cy="457200"/>
          </a:xfrm>
          <a:prstGeom prst="line">
            <a:avLst/>
          </a:prstGeom>
          <a:ln w="18360">
            <a:solidFill>
              <a:srgbClr val="a7074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advTm="132000" p14:dur="2000"/>
    </mc:Choice>
    <mc:Fallback>
      <p:transition spd="slow" advTm="132000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Example Bracing –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Low and High Mesh Resolution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31" name="Picture 461" descr=""/>
          <p:cNvPicPr/>
          <p:nvPr/>
        </p:nvPicPr>
        <p:blipFill>
          <a:blip r:embed="rId1"/>
          <a:stretch/>
        </p:blipFill>
        <p:spPr>
          <a:xfrm>
            <a:off x="300960" y="2011680"/>
            <a:ext cx="4755240" cy="3564000"/>
          </a:xfrm>
          <a:prstGeom prst="rect">
            <a:avLst/>
          </a:prstGeom>
          <a:ln>
            <a:noFill/>
          </a:ln>
        </p:spPr>
      </p:pic>
      <p:pic>
        <p:nvPicPr>
          <p:cNvPr id="532" name="Picture 462" descr=""/>
          <p:cNvPicPr/>
          <p:nvPr/>
        </p:nvPicPr>
        <p:blipFill>
          <a:blip r:embed="rId2"/>
          <a:stretch/>
        </p:blipFill>
        <p:spPr>
          <a:xfrm rot="11400">
            <a:off x="5062680" y="2017080"/>
            <a:ext cx="4745160" cy="355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2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String (Bar) Element:  Adapted from VirtualBow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2052000" y="2976480"/>
            <a:ext cx="180720" cy="18072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>
            <a:off x="6918840" y="2419920"/>
            <a:ext cx="180720" cy="18072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4"/>
          <p:cNvSpPr/>
          <p:nvPr/>
        </p:nvSpPr>
        <p:spPr>
          <a:xfrm>
            <a:off x="1971000" y="325872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5"/>
          <p:cNvSpPr/>
          <p:nvPr/>
        </p:nvSpPr>
        <p:spPr>
          <a:xfrm rot="16200000">
            <a:off x="1576440" y="282204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6"/>
          <p:cNvSpPr/>
          <p:nvPr/>
        </p:nvSpPr>
        <p:spPr>
          <a:xfrm>
            <a:off x="6918840" y="2412000"/>
            <a:ext cx="180720" cy="18072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7"/>
          <p:cNvSpPr/>
          <p:nvPr/>
        </p:nvSpPr>
        <p:spPr>
          <a:xfrm>
            <a:off x="6837840" y="269424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8"/>
          <p:cNvSpPr/>
          <p:nvPr/>
        </p:nvSpPr>
        <p:spPr>
          <a:xfrm rot="16200000">
            <a:off x="6443280" y="225756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90" name="Formula 9"/>
              <p:cNvSpPr txBox="1"/>
              <p:nvPr/>
            </p:nvSpPr>
            <p:spPr>
              <a:xfrm>
                <a:off x="2812680" y="3010320"/>
                <a:ext cx="19944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𝑢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1" name="Formula 10"/>
              <p:cNvSpPr txBox="1"/>
              <p:nvPr/>
            </p:nvSpPr>
            <p:spPr>
              <a:xfrm>
                <a:off x="1881000" y="2238480"/>
                <a:ext cx="20124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2" name="Formula 11"/>
              <p:cNvSpPr txBox="1"/>
              <p:nvPr/>
            </p:nvSpPr>
            <p:spPr>
              <a:xfrm>
                <a:off x="7825320" y="2283120"/>
                <a:ext cx="19620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𝑢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93" name="CustomShape 12"/>
          <p:cNvSpPr/>
          <p:nvPr/>
        </p:nvSpPr>
        <p:spPr>
          <a:xfrm>
            <a:off x="1971360" y="325908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3"/>
          <p:cNvSpPr/>
          <p:nvPr/>
        </p:nvSpPr>
        <p:spPr>
          <a:xfrm rot="16200000">
            <a:off x="1576800" y="282240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4"/>
          <p:cNvSpPr/>
          <p:nvPr/>
        </p:nvSpPr>
        <p:spPr>
          <a:xfrm>
            <a:off x="3254400" y="3667680"/>
            <a:ext cx="319824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Naming sugar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6" name="CustomShape 15"/>
          <p:cNvSpPr/>
          <p:nvPr/>
        </p:nvSpPr>
        <p:spPr>
          <a:xfrm>
            <a:off x="2234880" y="306792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6"/>
          <p:cNvSpPr/>
          <p:nvPr/>
        </p:nvSpPr>
        <p:spPr>
          <a:xfrm rot="16200000">
            <a:off x="1759320" y="253980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7"/>
          <p:cNvSpPr/>
          <p:nvPr/>
        </p:nvSpPr>
        <p:spPr>
          <a:xfrm>
            <a:off x="7101720" y="251136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8"/>
          <p:cNvSpPr/>
          <p:nvPr/>
        </p:nvSpPr>
        <p:spPr>
          <a:xfrm rot="16200000">
            <a:off x="6626160" y="198324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00" name="Formula 19"/>
              <p:cNvSpPr txBox="1"/>
              <p:nvPr/>
            </p:nvSpPr>
            <p:spPr>
              <a:xfrm>
                <a:off x="1863000" y="4032360"/>
                <a:ext cx="2822760" cy="903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𝑢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sSub>
                                <m:e>
                                  <m:r>
                                    <m:t xml:space="preserve">𝑢</m:t>
                                  </m:r>
                                </m:e>
                                <m:sub>
                                  <m:r>
                                    <m:t xml:space="preserve">0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𝑢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𝑢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𝑢</m:t>
                                  </m:r>
                                </m:e>
                                <m:sub>
                                  <m:r>
                                    <m:t xml:space="preserve">3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sSub>
                                <m:e>
                                  <m:r>
                                    <m:t xml:space="preserve">𝑢</m:t>
                                  </m:r>
                                </m:e>
                                <m:sub>
                                  <m:r>
                                    <m:t xml:space="preserve">0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𝑣</m:t>
                                  </m:r>
                                </m:e>
                                <m:sub>
                                  <m:r>
                                    <m:t xml:space="preserve">0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𝑢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𝑣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201" name="CustomShape 20"/>
          <p:cNvSpPr/>
          <p:nvPr/>
        </p:nvSpPr>
        <p:spPr>
          <a:xfrm>
            <a:off x="3678480" y="2970360"/>
            <a:ext cx="7174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02" name="Formula 21"/>
              <p:cNvSpPr txBox="1"/>
              <p:nvPr/>
            </p:nvSpPr>
            <p:spPr>
              <a:xfrm>
                <a:off x="5212080" y="4023360"/>
                <a:ext cx="2710440" cy="903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𝑝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r>
                                    <m:t xml:space="preserve">0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r>
                                    <m:t xml:space="preserve">3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r>
                                    <m:t xml:space="preserve">0</m:t>
                                  </m:r>
                                  <m:r>
                                    <m:t xml:space="preserve">,</m:t>
                                  </m:r>
                                  <m:r>
                                    <m:t xml:space="preserve">𝑢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r>
                                    <m:t xml:space="preserve">0</m:t>
                                  </m:r>
                                  <m:r>
                                    <m:t xml:space="preserve">,</m:t>
                                  </m:r>
                                  <m:r>
                                    <m:t xml:space="preserve">𝑣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  <m:r>
                                    <m:t xml:space="preserve">,</m:t>
                                  </m:r>
                                  <m:r>
                                    <m:t xml:space="preserve">𝑢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  <m:r>
                                    <m:t xml:space="preserve">,</m:t>
                                  </m:r>
                                  <m:r>
                                    <m:t xml:space="preserve">𝑣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203" name="CustomShape 22"/>
          <p:cNvSpPr/>
          <p:nvPr/>
        </p:nvSpPr>
        <p:spPr>
          <a:xfrm>
            <a:off x="2052360" y="2976480"/>
            <a:ext cx="180720" cy="18072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3"/>
          <p:cNvSpPr/>
          <p:nvPr/>
        </p:nvSpPr>
        <p:spPr>
          <a:xfrm>
            <a:off x="6919200" y="2419920"/>
            <a:ext cx="180720" cy="18072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4"/>
          <p:cNvSpPr/>
          <p:nvPr/>
        </p:nvSpPr>
        <p:spPr>
          <a:xfrm>
            <a:off x="1971360" y="325872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5"/>
          <p:cNvSpPr/>
          <p:nvPr/>
        </p:nvSpPr>
        <p:spPr>
          <a:xfrm rot="16200000">
            <a:off x="1576800" y="282204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6"/>
          <p:cNvSpPr/>
          <p:nvPr/>
        </p:nvSpPr>
        <p:spPr>
          <a:xfrm>
            <a:off x="6919200" y="2412000"/>
            <a:ext cx="180720" cy="18072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7"/>
          <p:cNvSpPr/>
          <p:nvPr/>
        </p:nvSpPr>
        <p:spPr>
          <a:xfrm>
            <a:off x="6838200" y="269424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8"/>
          <p:cNvSpPr/>
          <p:nvPr/>
        </p:nvSpPr>
        <p:spPr>
          <a:xfrm rot="16200000">
            <a:off x="6443640" y="225756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10" name="Formula 29"/>
              <p:cNvSpPr txBox="1"/>
              <p:nvPr/>
            </p:nvSpPr>
            <p:spPr>
              <a:xfrm>
                <a:off x="1881360" y="2238480"/>
                <a:ext cx="20124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11" name="Formula 30"/>
              <p:cNvSpPr txBox="1"/>
              <p:nvPr/>
            </p:nvSpPr>
            <p:spPr>
              <a:xfrm>
                <a:off x="6874200" y="1474200"/>
                <a:ext cx="19800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212" name="CustomShape 31"/>
          <p:cNvSpPr/>
          <p:nvPr/>
        </p:nvSpPr>
        <p:spPr>
          <a:xfrm>
            <a:off x="1971720" y="325908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2"/>
          <p:cNvSpPr/>
          <p:nvPr/>
        </p:nvSpPr>
        <p:spPr>
          <a:xfrm rot="16200000">
            <a:off x="1577160" y="282240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33"/>
          <p:cNvSpPr/>
          <p:nvPr/>
        </p:nvSpPr>
        <p:spPr>
          <a:xfrm flipV="1">
            <a:off x="1920240" y="2560320"/>
            <a:ext cx="4937760" cy="640080"/>
          </a:xfrm>
          <a:prstGeom prst="line">
            <a:avLst/>
          </a:prstGeom>
          <a:ln w="18360">
            <a:solidFill>
              <a:srgbClr val="a7074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4"/>
          <p:cNvSpPr/>
          <p:nvPr/>
        </p:nvSpPr>
        <p:spPr>
          <a:xfrm>
            <a:off x="2235240" y="306792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35"/>
          <p:cNvSpPr/>
          <p:nvPr/>
        </p:nvSpPr>
        <p:spPr>
          <a:xfrm rot="16200000">
            <a:off x="1759680" y="253980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36"/>
          <p:cNvSpPr/>
          <p:nvPr/>
        </p:nvSpPr>
        <p:spPr>
          <a:xfrm>
            <a:off x="7102080" y="251136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7"/>
          <p:cNvSpPr/>
          <p:nvPr/>
        </p:nvSpPr>
        <p:spPr>
          <a:xfrm rot="16200000">
            <a:off x="6626520" y="198324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8"/>
          <p:cNvSpPr/>
          <p:nvPr/>
        </p:nvSpPr>
        <p:spPr>
          <a:xfrm>
            <a:off x="3678840" y="2970360"/>
            <a:ext cx="7174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20" name="Formula 39"/>
              <p:cNvSpPr txBox="1"/>
              <p:nvPr/>
            </p:nvSpPr>
            <p:spPr>
              <a:xfrm>
                <a:off x="2730960" y="3309480"/>
                <a:ext cx="30600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𝑝</m:t>
                        </m:r>
                      </m:e>
                      <m:sub>
                        <m:r>
                          <m:t xml:space="preserve">0</m:t>
                        </m:r>
                        <m:r>
                          <m:t xml:space="preserve">,</m:t>
                        </m:r>
                        <m:r>
                          <m:t xml:space="preserve">𝑢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21" name="Formula 40"/>
              <p:cNvSpPr txBox="1"/>
              <p:nvPr/>
            </p:nvSpPr>
            <p:spPr>
              <a:xfrm>
                <a:off x="1554480" y="1920240"/>
                <a:ext cx="30708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𝑝</m:t>
                        </m:r>
                      </m:e>
                      <m:sub>
                        <m:r>
                          <m:t xml:space="preserve">0</m:t>
                        </m:r>
                        <m:r>
                          <m:t xml:space="preserve">,</m:t>
                        </m:r>
                        <m:r>
                          <m:t xml:space="preserve">𝑣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22" name="Formula 41"/>
              <p:cNvSpPr txBox="1"/>
              <p:nvPr/>
            </p:nvSpPr>
            <p:spPr>
              <a:xfrm>
                <a:off x="7687080" y="2653200"/>
                <a:ext cx="30276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𝑝</m:t>
                        </m:r>
                      </m:e>
                      <m:sub>
                        <m:r>
                          <m:t xml:space="preserve">1</m:t>
                        </m:r>
                        <m:r>
                          <m:t xml:space="preserve">,</m:t>
                        </m:r>
                        <m:r>
                          <m:t xml:space="preserve">𝑢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23" name="Formula 42"/>
              <p:cNvSpPr txBox="1"/>
              <p:nvPr/>
            </p:nvSpPr>
            <p:spPr>
              <a:xfrm>
                <a:off x="6520680" y="1170720"/>
                <a:ext cx="30384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𝑝</m:t>
                        </m:r>
                      </m:e>
                      <m:sub>
                        <m:r>
                          <m:t xml:space="preserve">1</m:t>
                        </m:r>
                        <m:r>
                          <m:t xml:space="preserve">,</m:t>
                        </m:r>
                        <m:r>
                          <m:t xml:space="preserve">𝑣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224" name="Line 43"/>
          <p:cNvSpPr/>
          <p:nvPr/>
        </p:nvSpPr>
        <p:spPr>
          <a:xfrm flipV="1">
            <a:off x="1737360" y="2194560"/>
            <a:ext cx="0" cy="864000"/>
          </a:xfrm>
          <a:prstGeom prst="line">
            <a:avLst/>
          </a:prstGeom>
          <a:ln w="18360">
            <a:solidFill>
              <a:srgbClr val="a7074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44"/>
          <p:cNvSpPr/>
          <p:nvPr/>
        </p:nvSpPr>
        <p:spPr>
          <a:xfrm flipV="1">
            <a:off x="1920240" y="3474720"/>
            <a:ext cx="829440" cy="4680"/>
          </a:xfrm>
          <a:prstGeom prst="line">
            <a:avLst/>
          </a:prstGeom>
          <a:ln w="18360">
            <a:solidFill>
              <a:srgbClr val="a7074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45"/>
          <p:cNvSpPr/>
          <p:nvPr/>
        </p:nvSpPr>
        <p:spPr>
          <a:xfrm>
            <a:off x="2011680" y="3200400"/>
            <a:ext cx="822960" cy="0"/>
          </a:xfrm>
          <a:prstGeom prst="line">
            <a:avLst/>
          </a:prstGeom>
          <a:ln w="18360">
            <a:solidFill>
              <a:srgbClr val="2a6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46"/>
          <p:cNvSpPr/>
          <p:nvPr/>
        </p:nvSpPr>
        <p:spPr>
          <a:xfrm flipH="1" flipV="1">
            <a:off x="1913400" y="2423160"/>
            <a:ext cx="6840" cy="685800"/>
          </a:xfrm>
          <a:prstGeom prst="line">
            <a:avLst/>
          </a:prstGeom>
          <a:ln w="18360">
            <a:solidFill>
              <a:srgbClr val="2a6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47"/>
          <p:cNvSpPr/>
          <p:nvPr/>
        </p:nvSpPr>
        <p:spPr>
          <a:xfrm>
            <a:off x="1828800" y="3108960"/>
            <a:ext cx="180720" cy="180720"/>
          </a:xfrm>
          <a:prstGeom prst="ellipse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48"/>
          <p:cNvSpPr/>
          <p:nvPr/>
        </p:nvSpPr>
        <p:spPr>
          <a:xfrm flipV="1">
            <a:off x="6760080" y="1508760"/>
            <a:ext cx="0" cy="864000"/>
          </a:xfrm>
          <a:prstGeom prst="line">
            <a:avLst/>
          </a:prstGeom>
          <a:ln w="18360">
            <a:solidFill>
              <a:srgbClr val="a7074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49"/>
          <p:cNvSpPr/>
          <p:nvPr/>
        </p:nvSpPr>
        <p:spPr>
          <a:xfrm flipV="1">
            <a:off x="6942960" y="2788920"/>
            <a:ext cx="829440" cy="4680"/>
          </a:xfrm>
          <a:prstGeom prst="line">
            <a:avLst/>
          </a:prstGeom>
          <a:ln w="18360">
            <a:solidFill>
              <a:srgbClr val="a7074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50"/>
          <p:cNvSpPr/>
          <p:nvPr/>
        </p:nvSpPr>
        <p:spPr>
          <a:xfrm flipH="1" flipV="1">
            <a:off x="6936120" y="1737360"/>
            <a:ext cx="6840" cy="685800"/>
          </a:xfrm>
          <a:prstGeom prst="line">
            <a:avLst/>
          </a:prstGeom>
          <a:ln w="18360">
            <a:solidFill>
              <a:srgbClr val="2a6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51"/>
          <p:cNvSpPr/>
          <p:nvPr/>
        </p:nvSpPr>
        <p:spPr>
          <a:xfrm>
            <a:off x="6851520" y="2423160"/>
            <a:ext cx="180720" cy="180720"/>
          </a:xfrm>
          <a:prstGeom prst="ellipse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52"/>
          <p:cNvSpPr/>
          <p:nvPr/>
        </p:nvSpPr>
        <p:spPr>
          <a:xfrm>
            <a:off x="7040880" y="2468880"/>
            <a:ext cx="822960" cy="0"/>
          </a:xfrm>
          <a:prstGeom prst="line">
            <a:avLst/>
          </a:prstGeom>
          <a:ln w="18360">
            <a:solidFill>
              <a:srgbClr val="2a6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advTm="12000" p14:dur="2000"/>
    </mc:Choice>
    <mc:Fallback>
      <p:transition spd="slow" advTm="12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String element Summary</a:t>
            </a:r>
            <a:endParaRPr b="0" lang="en-US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35" name="Formula 2"/>
              <p:cNvSpPr txBox="1"/>
              <p:nvPr/>
            </p:nvSpPr>
            <p:spPr>
              <a:xfrm>
                <a:off x="3074400" y="1187280"/>
                <a:ext cx="3928680" cy="281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𝑝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𝑡</m:t>
                            </m:r>
                          </m:e>
                        </m:d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′</m:t>
                    </m:r>
                    <m:r>
                      <m:t xml:space="preserve">=</m:t>
                    </m:r>
                    <m:sSub>
                      <m:e>
                        <m:r>
                          <m:t xml:space="preserve">𝑀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′</m:t>
                    </m:r>
                    <m:acc>
                      <m:accPr>
                        <m:chr m:val="¨"/>
                      </m:accPr>
                      <m:e>
                        <m:r>
                          <m:t xml:space="preserve">𝑢</m:t>
                        </m:r>
                        <m:r>
                          <m:t xml:space="preserve">′</m:t>
                        </m:r>
                      </m:e>
                    </m:acc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  <m:r>
                      <m:t xml:space="preserve">+</m:t>
                    </m:r>
                    <m:sSub>
                      <m:e>
                        <m:r>
                          <m:t xml:space="preserve">𝑞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′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𝑢</m:t>
                        </m:r>
                        <m:r>
                          <m:t xml:space="preserve">′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𝑡</m:t>
                            </m:r>
                          </m:e>
                        </m:d>
                        <m:r>
                          <m:t xml:space="preserve">,</m:t>
                        </m:r>
                        <m:acc>
                          <m:accPr>
                            <m:chr m:val="˙"/>
                          </m:accPr>
                          <m:e>
                            <m:r>
                              <m:t xml:space="preserve">𝑢</m:t>
                            </m:r>
                          </m:e>
                        </m:acc>
                        <m:r>
                          <m:t xml:space="preserve">′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𝑡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236" name="CustomShape 3"/>
          <p:cNvSpPr/>
          <p:nvPr/>
        </p:nvSpPr>
        <p:spPr>
          <a:xfrm>
            <a:off x="640080" y="1172520"/>
            <a:ext cx="54842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Equation of motion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37" name="Formula 4"/>
              <p:cNvSpPr txBox="1"/>
              <p:nvPr/>
            </p:nvSpPr>
            <p:spPr>
              <a:xfrm>
                <a:off x="1387800" y="1983240"/>
                <a:ext cx="3988800" cy="295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𝑞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𝑢</m:t>
                        </m:r>
                        <m:r>
                          <m:t xml:space="preserve">′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𝑡</m:t>
                            </m:r>
                          </m:e>
                        </m:d>
                        <m:r>
                          <m:t xml:space="preserve">,</m:t>
                        </m:r>
                        <m:acc>
                          <m:accPr>
                            <m:chr m:val="˙"/>
                          </m:accPr>
                          <m:e>
                            <m:r>
                              <m:t xml:space="preserve">𝑢</m:t>
                            </m:r>
                          </m:e>
                        </m:acc>
                        <m:r>
                          <m:t xml:space="preserve">′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𝑡</m:t>
                            </m:r>
                          </m:e>
                        </m:d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𝐾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′</m:t>
                    </m:r>
                    <m:r>
                      <m:t xml:space="preserve">𝑢</m:t>
                    </m:r>
                    <m:r>
                      <m:t xml:space="preserve">′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  <m:r>
                      <m:t xml:space="preserve">+</m:t>
                    </m:r>
                    <m:sSub>
                      <m:e>
                        <m:r>
                          <m:t xml:space="preserve">𝐷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′</m:t>
                    </m:r>
                    <m:acc>
                      <m:accPr>
                        <m:chr m:val="˙"/>
                      </m:accPr>
                      <m:e>
                        <m:r>
                          <m:t xml:space="preserve">𝑢</m:t>
                        </m:r>
                      </m:e>
                    </m:acc>
                    <m:r>
                      <m:t xml:space="preserve">′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238" name="CustomShape 5"/>
          <p:cNvSpPr/>
          <p:nvPr/>
        </p:nvSpPr>
        <p:spPr>
          <a:xfrm>
            <a:off x="640080" y="2031120"/>
            <a:ext cx="100368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Where,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1645200" y="4620240"/>
            <a:ext cx="19180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Tangent Stiffness Matrix</a:t>
            </a:r>
            <a:endParaRPr b="0" lang="en-US" sz="1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40" name="Formula 7"/>
              <p:cNvSpPr txBox="1"/>
              <p:nvPr/>
            </p:nvSpPr>
            <p:spPr>
              <a:xfrm>
                <a:off x="91800" y="3492360"/>
                <a:ext cx="5783400" cy="784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Sup>
                      <m:e>
                        <m:r>
                          <m:t xml:space="preserve">𝐾</m:t>
                        </m:r>
                      </m:e>
                      <m:sub>
                        <m:r>
                          <m:t xml:space="preserve">𝑖</m:t>
                        </m:r>
                      </m:sub>
                      <m:sup>
                        <m:r>
                          <m:t xml:space="preserve">′</m:t>
                        </m:r>
                      </m:sup>
                    </m:sSubSup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𝐸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  <m:sSub>
                          <m:e>
                            <m:r>
                              <m:t xml:space="preserve">𝐴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𝐿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</m:den>
                    </m:f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1</m:t>
                        </m:r>
                        <m:r>
                          <m:t xml:space="preserve">−</m:t>
                        </m:r>
                        <m:f>
                          <m:num>
                            <m:sSub>
                              <m:e>
                                <m:r>
                                  <m:t xml:space="preserve">𝐿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</m:num>
                          <m:den>
                            <m:rad>
                              <m:deg/>
                              <m:e>
                                <m:r>
                                  <m:t xml:space="preserve">𝛥</m:t>
                                </m:r>
                                <m:sSup>
                                  <m:e>
                                    <m:r>
                                      <m:t xml:space="preserve">𝑥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  <m:r>
                                  <m:t xml:space="preserve">+</m:t>
                                </m:r>
                                <m:r>
                                  <m:t xml:space="preserve">𝛥</m:t>
                                </m:r>
                                <m:sSup>
                                  <m:e>
                                    <m:r>
                                      <m:t xml:space="preserve">𝑦</m:t>
                                    </m:r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1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−</m:t>
                              </m:r>
                              <m:r>
                                <m:t xml:space="preserve">1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1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−</m:t>
                              </m:r>
                              <m:r>
                                <m:t xml:space="preserve">1</m:t>
                              </m:r>
                            </m:e>
                          </m:mr>
                          <m:mr>
                            <m:e>
                              <m:r>
                                <m:t xml:space="preserve">−</m:t>
                              </m:r>
                              <m:r>
                                <m:t xml:space="preserve">1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1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−</m:t>
                              </m:r>
                              <m:r>
                                <m:t xml:space="preserve">1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1</m:t>
                              </m:r>
                            </m:e>
                          </m:mr>
                        </m:m>
                      </m:e>
                    </m:d>
                    <m:r>
                      <m:t xml:space="preserve">,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41" name="Formula 8"/>
              <p:cNvSpPr txBox="1"/>
              <p:nvPr/>
            </p:nvSpPr>
            <p:spPr>
              <a:xfrm>
                <a:off x="5876640" y="3419640"/>
                <a:ext cx="3460320" cy="784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𝐷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′</m:t>
                    </m:r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𝜂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  <m:sSub>
                          <m:e>
                            <m:r>
                              <m:t xml:space="preserve">𝐴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𝐿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1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−</m:t>
                              </m:r>
                              <m:r>
                                <m:t xml:space="preserve">1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1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−</m:t>
                              </m:r>
                              <m:r>
                                <m:t xml:space="preserve">1</m:t>
                              </m:r>
                            </m:e>
                          </m:mr>
                          <m:mr>
                            <m:e>
                              <m:r>
                                <m:t xml:space="preserve">−</m:t>
                              </m:r>
                              <m:r>
                                <m:t xml:space="preserve">1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1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−</m:t>
                              </m:r>
                              <m:r>
                                <m:t xml:space="preserve">1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1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242" name="CustomShape 9"/>
          <p:cNvSpPr/>
          <p:nvPr/>
        </p:nvSpPr>
        <p:spPr>
          <a:xfrm>
            <a:off x="6780960" y="4667760"/>
            <a:ext cx="20095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Tangent Dampening Matrix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3" name="CustomShape 10"/>
          <p:cNvSpPr/>
          <p:nvPr/>
        </p:nvSpPr>
        <p:spPr>
          <a:xfrm>
            <a:off x="640080" y="3108960"/>
            <a:ext cx="100368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Where,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44" name="Formula 11"/>
              <p:cNvSpPr txBox="1"/>
              <p:nvPr/>
            </p:nvSpPr>
            <p:spPr>
              <a:xfrm>
                <a:off x="6431400" y="1897920"/>
                <a:ext cx="2905560" cy="784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𝑀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′</m:t>
                    </m:r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𝜌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  <m:sSub>
                          <m:e>
                            <m:r>
                              <m:t xml:space="preserve">𝐴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  <m:sSub>
                          <m:e>
                            <m:r>
                              <m:t xml:space="preserve">𝐿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</m:num>
                      <m:den>
                        <m:r>
                          <m:t xml:space="preserve">2</m:t>
                        </m:r>
                      </m:den>
                    </m:f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1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1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1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1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245" name="CustomShape 12"/>
          <p:cNvSpPr/>
          <p:nvPr/>
        </p:nvSpPr>
        <p:spPr>
          <a:xfrm>
            <a:off x="4268160" y="2363760"/>
            <a:ext cx="91224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Viscous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Part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6" name="CustomShape 13"/>
          <p:cNvSpPr/>
          <p:nvPr/>
        </p:nvSpPr>
        <p:spPr>
          <a:xfrm>
            <a:off x="3257280" y="2372040"/>
            <a:ext cx="91224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Elastic Part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advTm="34000" p14:dur="2000"/>
    </mc:Choice>
    <mc:Fallback>
      <p:transition spd="slow" advTm="34000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Limb Element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150640" y="2047680"/>
            <a:ext cx="4844520" cy="912600"/>
          </a:xfrm>
          <a:custGeom>
            <a:avLst/>
            <a:gdLst/>
            <a:ahLst/>
            <a:rect l="l" t="t" r="r" b="b"/>
            <a:pathLst>
              <a:path w="13463" h="2541">
                <a:moveTo>
                  <a:pt x="0" y="2286"/>
                </a:moveTo>
                <a:cubicBezTo>
                  <a:pt x="9652" y="2540"/>
                  <a:pt x="13462" y="0"/>
                  <a:pt x="13462" y="0"/>
                </a:cubicBezTo>
              </a:path>
            </a:pathLst>
          </a:custGeom>
          <a:noFill/>
          <a:ln w="38160">
            <a:solidFill>
              <a:srgbClr val="a7074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"/>
          <p:cNvSpPr/>
          <p:nvPr/>
        </p:nvSpPr>
        <p:spPr>
          <a:xfrm>
            <a:off x="2059200" y="2785680"/>
            <a:ext cx="180720" cy="18072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"/>
          <p:cNvSpPr/>
          <p:nvPr/>
        </p:nvSpPr>
        <p:spPr>
          <a:xfrm>
            <a:off x="6905520" y="1962720"/>
            <a:ext cx="180720" cy="18072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5"/>
          <p:cNvSpPr/>
          <p:nvPr/>
        </p:nvSpPr>
        <p:spPr>
          <a:xfrm>
            <a:off x="1978200" y="306792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6"/>
          <p:cNvSpPr/>
          <p:nvPr/>
        </p:nvSpPr>
        <p:spPr>
          <a:xfrm rot="16200000">
            <a:off x="1583640" y="263124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7"/>
          <p:cNvSpPr/>
          <p:nvPr/>
        </p:nvSpPr>
        <p:spPr>
          <a:xfrm rot="21300000">
            <a:off x="2332440" y="2729880"/>
            <a:ext cx="820800" cy="52560"/>
          </a:xfrm>
          <a:custGeom>
            <a:avLst/>
            <a:gdLst/>
            <a:ahLst/>
            <a:rect l="l" t="t" r="r" b="b"/>
            <a:pathLst>
              <a:path w="2289" h="154">
                <a:moveTo>
                  <a:pt x="0" y="38"/>
                </a:moveTo>
                <a:lnTo>
                  <a:pt x="1716" y="38"/>
                </a:lnTo>
                <a:lnTo>
                  <a:pt x="1715" y="0"/>
                </a:lnTo>
                <a:lnTo>
                  <a:pt x="2288" y="76"/>
                </a:lnTo>
                <a:lnTo>
                  <a:pt x="1716" y="153"/>
                </a:lnTo>
                <a:lnTo>
                  <a:pt x="1715" y="114"/>
                </a:lnTo>
                <a:lnTo>
                  <a:pt x="1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8"/>
          <p:cNvSpPr/>
          <p:nvPr/>
        </p:nvSpPr>
        <p:spPr>
          <a:xfrm>
            <a:off x="6905520" y="1954800"/>
            <a:ext cx="180720" cy="18072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9"/>
          <p:cNvSpPr/>
          <p:nvPr/>
        </p:nvSpPr>
        <p:spPr>
          <a:xfrm>
            <a:off x="6824520" y="223704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0"/>
          <p:cNvSpPr/>
          <p:nvPr/>
        </p:nvSpPr>
        <p:spPr>
          <a:xfrm rot="16200000">
            <a:off x="6429960" y="180036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1"/>
          <p:cNvSpPr/>
          <p:nvPr/>
        </p:nvSpPr>
        <p:spPr>
          <a:xfrm rot="19020000">
            <a:off x="6994440" y="163476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7"/>
                </a:lnTo>
                <a:lnTo>
                  <a:pt x="1716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58" name="Formula 12"/>
              <p:cNvSpPr txBox="1"/>
              <p:nvPr/>
            </p:nvSpPr>
            <p:spPr>
              <a:xfrm>
                <a:off x="2926080" y="2918160"/>
                <a:ext cx="19944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𝑢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59" name="Formula 13"/>
              <p:cNvSpPr txBox="1"/>
              <p:nvPr/>
            </p:nvSpPr>
            <p:spPr>
              <a:xfrm>
                <a:off x="1828800" y="2095200"/>
                <a:ext cx="20124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60" name="Formula 14"/>
              <p:cNvSpPr txBox="1"/>
              <p:nvPr/>
            </p:nvSpPr>
            <p:spPr>
              <a:xfrm>
                <a:off x="2201400" y="2633760"/>
                <a:ext cx="200880" cy="16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𝜃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61" name="Formula 15"/>
              <p:cNvSpPr txBox="1"/>
              <p:nvPr/>
            </p:nvSpPr>
            <p:spPr>
              <a:xfrm>
                <a:off x="7955280" y="1920240"/>
                <a:ext cx="19620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𝑢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62" name="Formula 16"/>
              <p:cNvSpPr txBox="1"/>
              <p:nvPr/>
            </p:nvSpPr>
            <p:spPr>
              <a:xfrm>
                <a:off x="6793560" y="1231200"/>
                <a:ext cx="19800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63" name="Formula 17"/>
              <p:cNvSpPr txBox="1"/>
              <p:nvPr/>
            </p:nvSpPr>
            <p:spPr>
              <a:xfrm>
                <a:off x="7125480" y="1638720"/>
                <a:ext cx="197640" cy="16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𝜃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64" name="Formula 18"/>
              <p:cNvSpPr txBox="1"/>
              <p:nvPr/>
            </p:nvSpPr>
            <p:spPr>
              <a:xfrm>
                <a:off x="322560" y="3716280"/>
                <a:ext cx="2814480" cy="1357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𝑢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sSub>
                                <m:e>
                                  <m:r>
                                    <m:t xml:space="preserve">𝑢</m:t>
                                  </m:r>
                                </m:e>
                                <m:sub>
                                  <m:r>
                                    <m:t xml:space="preserve">0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𝑢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𝑢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𝑢</m:t>
                                  </m:r>
                                </m:e>
                                <m:sub>
                                  <m:r>
                                    <m:t xml:space="preserve">3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𝑢</m:t>
                                  </m:r>
                                </m:e>
                                <m:sub>
                                  <m:r>
                                    <m:t xml:space="preserve">4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𝑢</m:t>
                                  </m:r>
                                </m:e>
                                <m:sub>
                                  <m:r>
                                    <m:t xml:space="preserve">5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sSub>
                                <m:e>
                                  <m:r>
                                    <m:t xml:space="preserve">𝑢</m:t>
                                  </m:r>
                                </m:e>
                                <m:sub>
                                  <m:r>
                                    <m:t xml:space="preserve">0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𝑣</m:t>
                                  </m:r>
                                </m:e>
                                <m:sub>
                                  <m:r>
                                    <m:t xml:space="preserve">0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𝜃</m:t>
                                  </m:r>
                                </m:e>
                                <m:sub>
                                  <m:r>
                                    <m:t xml:space="preserve">0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𝑢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𝑣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𝜃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265" name="CustomShape 19"/>
          <p:cNvSpPr/>
          <p:nvPr/>
        </p:nvSpPr>
        <p:spPr>
          <a:xfrm>
            <a:off x="1978560" y="306828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0"/>
          <p:cNvSpPr/>
          <p:nvPr/>
        </p:nvSpPr>
        <p:spPr>
          <a:xfrm rot="16200000">
            <a:off x="1584000" y="263160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1"/>
          <p:cNvSpPr/>
          <p:nvPr/>
        </p:nvSpPr>
        <p:spPr>
          <a:xfrm>
            <a:off x="4436640" y="273096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2"/>
          <p:cNvSpPr/>
          <p:nvPr/>
        </p:nvSpPr>
        <p:spPr>
          <a:xfrm rot="16200000">
            <a:off x="4042080" y="2294280"/>
            <a:ext cx="820800" cy="52560"/>
          </a:xfrm>
          <a:custGeom>
            <a:avLst/>
            <a:gdLst/>
            <a:ahLst/>
            <a:rect l="l" t="t" r="r" b="b"/>
            <a:pathLst>
              <a:path w="2288" h="154">
                <a:moveTo>
                  <a:pt x="0" y="38"/>
                </a:moveTo>
                <a:lnTo>
                  <a:pt x="1715" y="38"/>
                </a:lnTo>
                <a:lnTo>
                  <a:pt x="1715" y="0"/>
                </a:lnTo>
                <a:lnTo>
                  <a:pt x="2287" y="76"/>
                </a:lnTo>
                <a:lnTo>
                  <a:pt x="1715" y="153"/>
                </a:lnTo>
                <a:lnTo>
                  <a:pt x="1715" y="114"/>
                </a:lnTo>
                <a:lnTo>
                  <a:pt x="0" y="114"/>
                </a:lnTo>
                <a:lnTo>
                  <a:pt x="0" y="38"/>
                </a:lnTo>
              </a:path>
            </a:pathLst>
          </a:cu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69" name="Formula 23"/>
              <p:cNvSpPr txBox="1"/>
              <p:nvPr/>
            </p:nvSpPr>
            <p:spPr>
              <a:xfrm>
                <a:off x="5259600" y="2694240"/>
                <a:ext cx="478080" cy="182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𝑟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𝑥</m:t>
                        </m:r>
                        <m:r>
                          <m:t xml:space="preserve">,</m:t>
                        </m:r>
                        <m:r>
                          <m:t xml:space="preserve">𝑡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70" name="Formula 24"/>
              <p:cNvSpPr txBox="1"/>
              <p:nvPr/>
            </p:nvSpPr>
            <p:spPr>
              <a:xfrm>
                <a:off x="4001760" y="1920240"/>
                <a:ext cx="476640" cy="182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𝑠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𝑥</m:t>
                        </m:r>
                        <m:r>
                          <m:t xml:space="preserve">,</m:t>
                        </m:r>
                        <m:r>
                          <m:t xml:space="preserve">𝑡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71" name="Formula 25"/>
              <p:cNvSpPr txBox="1"/>
              <p:nvPr/>
            </p:nvSpPr>
            <p:spPr>
              <a:xfrm>
                <a:off x="6822000" y="3849120"/>
                <a:ext cx="1017360" cy="795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sSub>
                            <m:e>
                              <m:r>
                                <m:t xml:space="preserve">𝜃</m:t>
                              </m:r>
                            </m:e>
                            <m:sub>
                              <m:r>
                                <m:t xml:space="preserve">0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</m:dPr>
                            <m:e>
                              <m:r>
                                <m:t xml:space="preserve">𝑡</m:t>
                              </m:r>
                            </m:e>
                          </m:d>
                          <m:r>
                            <m:t xml:space="preserve">=</m:t>
                          </m:r>
                          <m:f>
                            <m:num>
                              <m:r>
                                <m:t xml:space="preserve">𝑑𝑠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0</m:t>
                                  </m:r>
                                  <m:r>
                                    <m:t xml:space="preserve">,</m:t>
                                  </m:r>
                                  <m:r>
                                    <m:t xml:space="preserve">𝑡</m:t>
                                  </m:r>
                                </m:e>
                              </m:d>
                            </m:num>
                            <m:den>
                              <m:r>
                                <m:t xml:space="preserve">𝑑𝑟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0</m:t>
                                  </m:r>
                                  <m:r>
                                    <m:t xml:space="preserve">,</m:t>
                                  </m:r>
                                  <m:r>
                                    <m:t xml:space="preserve">𝑡</m:t>
                                  </m:r>
                                </m:e>
                              </m:d>
                            </m:den>
                          </m:f>
                        </m:e>
                      </m:mr>
                      <m:mr>
                        <m:e>
                          <m:sSub>
                            <m:e>
                              <m:r>
                                <m:t xml:space="preserve">𝜃</m:t>
                              </m:r>
                            </m:e>
                            <m:sub>
                              <m:r>
                                <m:t xml:space="preserve">1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</m:dPr>
                            <m:e>
                              <m:r>
                                <m:t xml:space="preserve">𝑡</m:t>
                              </m:r>
                            </m:e>
                          </m:d>
                          <m:r>
                            <m:t xml:space="preserve">=</m:t>
                          </m:r>
                          <m:f>
                            <m:num>
                              <m:r>
                                <m:t xml:space="preserve">𝑑𝑠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1</m:t>
                                  </m:r>
                                  <m:r>
                                    <m:t xml:space="preserve">,</m:t>
                                  </m:r>
                                  <m:r>
                                    <m:t xml:space="preserve">𝑡</m:t>
                                  </m:r>
                                </m:e>
                              </m:d>
                            </m:num>
                            <m:den>
                              <m:r>
                                <m:t xml:space="preserve">𝑑𝑟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1</m:t>
                                  </m:r>
                                  <m:r>
                                    <m:t xml:space="preserve">,</m:t>
                                  </m:r>
                                  <m:r>
                                    <m:t xml:space="preserve">𝑡</m:t>
                                  </m:r>
                                </m:e>
                              </m:d>
                            </m:den>
                          </m:f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  <p:sp>
        <p:nvSpPr>
          <p:cNvPr id="272" name="CustomShape 26"/>
          <p:cNvSpPr/>
          <p:nvPr/>
        </p:nvSpPr>
        <p:spPr>
          <a:xfrm>
            <a:off x="6595560" y="3588120"/>
            <a:ext cx="210096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Small angle approximation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3" name="CustomShape 27"/>
          <p:cNvSpPr/>
          <p:nvPr/>
        </p:nvSpPr>
        <p:spPr>
          <a:xfrm>
            <a:off x="1431360" y="3465000"/>
            <a:ext cx="118656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Naming Sugar</a:t>
            </a:r>
            <a:endParaRPr b="0" lang="en-US" sz="1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74" name="Formula 28"/>
              <p:cNvSpPr txBox="1"/>
              <p:nvPr/>
            </p:nvSpPr>
            <p:spPr>
              <a:xfrm>
                <a:off x="2899800" y="3611880"/>
                <a:ext cx="2837160" cy="1428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𝑝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r>
                                    <m:t xml:space="preserve">0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r>
                                    <m:t xml:space="preserve">3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r>
                                    <m:t xml:space="preserve">4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r>
                                    <m:t xml:space="preserve">5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sSub>
                                <m:e>
                                  <m:r>
                                    <m:t xml:space="preserve">𝑃</m:t>
                                  </m:r>
                                </m:e>
                                <m:sub>
                                  <m:sSub>
                                    <m:e>
                                      <m:r>
                                        <m:t xml:space="preserve">𝑢</m:t>
                                      </m:r>
                                    </m:e>
                                    <m:sub>
                                      <m:r>
                                        <m:t xml:space="preserve">0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𝑃</m:t>
                                  </m:r>
                                </m:e>
                                <m:sub>
                                  <m:sSub>
                                    <m:e>
                                      <m:r>
                                        <m:t xml:space="preserve">𝑣</m:t>
                                      </m:r>
                                    </m:e>
                                    <m:sub>
                                      <m:r>
                                        <m:t xml:space="preserve">0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sSub>
                                    <m:e>
                                      <m:r>
                                        <m:t xml:space="preserve">𝜃</m:t>
                                      </m:r>
                                    </m:e>
                                    <m:sub>
                                      <m:r>
                                        <m:t xml:space="preserve">0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sSub>
                                    <m:e>
                                      <m:r>
                                        <m:t xml:space="preserve">𝑢</m:t>
                                      </m:r>
                                    </m:e>
                                    <m:sub>
                                      <m:r>
                                        <m:t xml:space="preserve">1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sSub>
                                    <m:e>
                                      <m:r>
                                        <m:t xml:space="preserve">𝑣</m:t>
                                      </m:r>
                                    </m:e>
                                    <m:sub>
                                      <m:r>
                                        <m:t xml:space="preserve">1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𝑝</m:t>
                                  </m:r>
                                </m:e>
                                <m:sub>
                                  <m:sSub>
                                    <m:e>
                                      <m:r>
                                        <m:t xml:space="preserve">𝜃</m:t>
                                      </m:r>
                                    </m:e>
                                    <m:sub>
                                      <m:r>
                                        <m:t xml:space="preserve">1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275" name="Line 29"/>
          <p:cNvSpPr/>
          <p:nvPr/>
        </p:nvSpPr>
        <p:spPr>
          <a:xfrm>
            <a:off x="2103120" y="3017520"/>
            <a:ext cx="822960" cy="0"/>
          </a:xfrm>
          <a:prstGeom prst="line">
            <a:avLst/>
          </a:prstGeom>
          <a:ln w="18360">
            <a:solidFill>
              <a:srgbClr val="2a6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30"/>
          <p:cNvSpPr/>
          <p:nvPr/>
        </p:nvSpPr>
        <p:spPr>
          <a:xfrm flipH="1" flipV="1">
            <a:off x="2082960" y="2140920"/>
            <a:ext cx="6840" cy="685800"/>
          </a:xfrm>
          <a:prstGeom prst="line">
            <a:avLst/>
          </a:prstGeom>
          <a:ln w="18360">
            <a:solidFill>
              <a:srgbClr val="2a6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1"/>
          <p:cNvSpPr/>
          <p:nvPr/>
        </p:nvSpPr>
        <p:spPr>
          <a:xfrm>
            <a:off x="1998360" y="2826720"/>
            <a:ext cx="180720" cy="180720"/>
          </a:xfrm>
          <a:prstGeom prst="ellipse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Line 32"/>
          <p:cNvSpPr/>
          <p:nvPr/>
        </p:nvSpPr>
        <p:spPr>
          <a:xfrm>
            <a:off x="7132320" y="2011680"/>
            <a:ext cx="822960" cy="0"/>
          </a:xfrm>
          <a:prstGeom prst="line">
            <a:avLst/>
          </a:prstGeom>
          <a:ln w="18360">
            <a:solidFill>
              <a:srgbClr val="2a6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33"/>
          <p:cNvSpPr/>
          <p:nvPr/>
        </p:nvSpPr>
        <p:spPr>
          <a:xfrm flipH="1" flipV="1">
            <a:off x="7034040" y="1234440"/>
            <a:ext cx="6840" cy="685800"/>
          </a:xfrm>
          <a:prstGeom prst="line">
            <a:avLst/>
          </a:prstGeom>
          <a:ln w="18360">
            <a:solidFill>
              <a:srgbClr val="2a6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4"/>
          <p:cNvSpPr/>
          <p:nvPr/>
        </p:nvSpPr>
        <p:spPr>
          <a:xfrm>
            <a:off x="6949440" y="1920240"/>
            <a:ext cx="180720" cy="180720"/>
          </a:xfrm>
          <a:prstGeom prst="ellipse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Line 35"/>
          <p:cNvSpPr/>
          <p:nvPr/>
        </p:nvSpPr>
        <p:spPr>
          <a:xfrm flipH="1" flipV="1">
            <a:off x="4114800" y="2148840"/>
            <a:ext cx="6840" cy="685800"/>
          </a:xfrm>
          <a:prstGeom prst="line">
            <a:avLst/>
          </a:prstGeom>
          <a:ln w="183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Line 36"/>
          <p:cNvSpPr/>
          <p:nvPr/>
        </p:nvSpPr>
        <p:spPr>
          <a:xfrm>
            <a:off x="4114800" y="2834640"/>
            <a:ext cx="1091880" cy="0"/>
          </a:xfrm>
          <a:prstGeom prst="line">
            <a:avLst/>
          </a:prstGeom>
          <a:ln w="183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advTm="28000" p14:dur="2000"/>
    </mc:Choice>
    <mc:Fallback>
      <p:transition spd="slow" advTm="28000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reference: Beam Stiffness Matrix</a:t>
            </a:r>
            <a:endParaRPr b="0" lang="en-US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84" name="Formula 2"/>
              <p:cNvSpPr txBox="1"/>
              <p:nvPr/>
            </p:nvSpPr>
            <p:spPr>
              <a:xfrm>
                <a:off x="2891160" y="1639440"/>
                <a:ext cx="4294800" cy="1817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𝐾</m:t>
                    </m:r>
                    <m:r>
                      <m:t xml:space="preserve">′</m:t>
                    </m:r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𝑋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−</m:t>
                              </m:r>
                              <m:r>
                                <m:t xml:space="preserve">𝑋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−</m:t>
                              </m:r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3</m:t>
                                  </m:r>
                                </m:sub>
                              </m:sSub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−</m:t>
                              </m:r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t xml:space="preserve">−</m:t>
                              </m:r>
                              <m:r>
                                <m:t xml:space="preserve">𝑋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𝑋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−</m:t>
                              </m:r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  <m:e>
                              <m:r>
                                <m:t xml:space="preserve">−</m:t>
                              </m:r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  <m:e>
                              <m:r>
                                <m:t xml:space="preserve">−</m:t>
                              </m:r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4</m:t>
                                  </m:r>
                                </m:sub>
                              </m:sSub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−</m:t>
                              </m:r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285" name="CustomShape 3"/>
          <p:cNvSpPr/>
          <p:nvPr/>
        </p:nvSpPr>
        <p:spPr>
          <a:xfrm>
            <a:off x="2941200" y="3732840"/>
            <a:ext cx="446328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Adapted from our book with no thinning modeled to better align with VB stiffness matrix.</a:t>
            </a:r>
            <a:endParaRPr b="0" lang="en-US" sz="1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86" name="Formula 4"/>
              <p:cNvSpPr txBox="1"/>
              <p:nvPr/>
            </p:nvSpPr>
            <p:spPr>
              <a:xfrm>
                <a:off x="2292120" y="4547520"/>
                <a:ext cx="3725640" cy="379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r>
                            <m:t xml:space="preserve">𝑋</m:t>
                          </m:r>
                          <m:r>
                            <m:t xml:space="preserve">=</m:t>
                          </m:r>
                          <m:f>
                            <m:num>
                              <m:r>
                                <m:t xml:space="preserve">𝐸𝐴</m:t>
                              </m:r>
                            </m:num>
                            <m:den>
                              <m:r>
                                <m:t xml:space="preserve">𝐿</m:t>
                              </m:r>
                            </m:den>
                          </m:f>
                          <m:r>
                            <m:t xml:space="preserve">,</m:t>
                          </m:r>
                        </m:e>
                        <m:e>
                          <m:sSub>
                            <m:e>
                              <m:r>
                                <m:t xml:space="preserve">𝑌</m:t>
                              </m:r>
                            </m:e>
                            <m:sub>
                              <m:r>
                                <m:t xml:space="preserve">1</m:t>
                              </m:r>
                            </m:sub>
                          </m:sSub>
                          <m:r>
                            <m:t xml:space="preserve">=</m:t>
                          </m:r>
                          <m:f>
                            <m:num>
                              <m:r>
                                <m:t xml:space="preserve">12</m:t>
                              </m:r>
                              <m:r>
                                <m:t xml:space="preserve">𝐸𝐼</m:t>
                              </m:r>
                            </m:num>
                            <m:den>
                              <m:sSup>
                                <m:e>
                                  <m:r>
                                    <m:t xml:space="preserve">𝐿</m:t>
                                  </m:r>
                                </m:e>
                                <m:sup>
                                  <m:r>
                                    <m:t xml:space="preserve">3</m:t>
                                  </m:r>
                                </m:sup>
                              </m:sSup>
                            </m:den>
                          </m:f>
                          <m:r>
                            <m:t xml:space="preserve">,</m:t>
                          </m:r>
                        </m:e>
                        <m:e>
                          <m:sSub>
                            <m:e>
                              <m:r>
                                <m:t xml:space="preserve">𝑌</m:t>
                              </m:r>
                            </m:e>
                            <m:sub>
                              <m:r>
                                <m:t xml:space="preserve">2</m:t>
                              </m:r>
                            </m:sub>
                          </m:sSub>
                          <m:r>
                            <m:t xml:space="preserve">=</m:t>
                          </m:r>
                          <m:f>
                            <m:num>
                              <m:r>
                                <m:t xml:space="preserve">6</m:t>
                              </m:r>
                              <m:r>
                                <m:t xml:space="preserve">𝐸𝐼</m:t>
                              </m:r>
                            </m:num>
                            <m:den>
                              <m:sSup>
                                <m:e>
                                  <m:r>
                                    <m:t xml:space="preserve">𝐿</m:t>
                                  </m:r>
                                </m:e>
                                <m:sup>
                                  <m:r>
                                    <m:t xml:space="preserve">2</m:t>
                                  </m:r>
                                </m:sup>
                              </m:sSup>
                            </m:den>
                          </m:f>
                          <m:r>
                            <m:t xml:space="preserve">,</m:t>
                          </m:r>
                        </m:e>
                        <m:e>
                          <m:sSub>
                            <m:e>
                              <m:r>
                                <m:t xml:space="preserve">𝑌</m:t>
                              </m:r>
                            </m:e>
                            <m:sub>
                              <m:r>
                                <m:t xml:space="preserve">3</m:t>
                              </m:r>
                            </m:sub>
                          </m:sSub>
                          <m:r>
                            <m:t xml:space="preserve">=</m:t>
                          </m:r>
                          <m:f>
                            <m:num>
                              <m:r>
                                <m:t xml:space="preserve">4</m:t>
                              </m:r>
                              <m:r>
                                <m:t xml:space="preserve">𝐸𝐼</m:t>
                              </m:r>
                            </m:num>
                            <m:den>
                              <m:r>
                                <m:t xml:space="preserve">𝐿</m:t>
                              </m:r>
                            </m:den>
                          </m:f>
                          <m:r>
                            <m:t xml:space="preserve">,</m:t>
                          </m:r>
                        </m:e>
                        <m:e>
                          <m:sSub>
                            <m:e>
                              <m:r>
                                <m:t xml:space="preserve">𝑌</m:t>
                              </m:r>
                            </m:e>
                            <m:sub>
                              <m:r>
                                <m:t xml:space="preserve">4</m:t>
                              </m:r>
                            </m:sub>
                          </m:sSub>
                          <m:r>
                            <m:t xml:space="preserve">=</m:t>
                          </m:r>
                          <m:f>
                            <m:num>
                              <m:r>
                                <m:t xml:space="preserve">2</m:t>
                              </m:r>
                              <m:r>
                                <m:t xml:space="preserve">𝐸𝐼</m:t>
                              </m:r>
                            </m:num>
                            <m:den>
                              <m:r>
                                <m:t xml:space="preserve">𝐿</m:t>
                              </m:r>
                            </m:den>
                          </m:f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advTm="12000" p14:dur="2000"/>
    </mc:Choice>
    <mc:Fallback>
      <p:transition spd="slow" advTm="12000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Limb Element:  Laminated Stiffness Matrix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263520" y="4304880"/>
            <a:ext cx="4463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elastic constants account for lamination</a:t>
            </a:r>
            <a:endParaRPr b="0" lang="en-US" sz="1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89" name="Formula 3"/>
              <p:cNvSpPr txBox="1"/>
              <p:nvPr/>
            </p:nvSpPr>
            <p:spPr>
              <a:xfrm>
                <a:off x="213840" y="1238400"/>
                <a:ext cx="4300200" cy="1817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𝐶</m:t>
                    </m:r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𝑋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𝑍</m:t>
                              </m:r>
                            </m:e>
                            <m:e>
                              <m:r>
                                <m:t xml:space="preserve">−</m:t>
                              </m:r>
                              <m:r>
                                <m:t xml:space="preserve">𝑋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−</m:t>
                              </m:r>
                              <m:r>
                                <m:t xml:space="preserve">𝑍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−</m:t>
                              </m:r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t xml:space="preserve">𝑍</m:t>
                              </m:r>
                            </m:e>
                            <m:e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3</m:t>
                                  </m:r>
                                </m:sub>
                              </m:sSub>
                            </m:e>
                            <m:e>
                              <m:r>
                                <m:t xml:space="preserve">−</m:t>
                              </m:r>
                              <m:r>
                                <m:t xml:space="preserve">𝑍</m:t>
                              </m:r>
                            </m:e>
                            <m:e>
                              <m:r>
                                <m:t xml:space="preserve">−</m:t>
                              </m:r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t xml:space="preserve">−</m:t>
                              </m:r>
                              <m:r>
                                <m:t xml:space="preserve">𝑋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−</m:t>
                              </m:r>
                              <m:r>
                                <m:t xml:space="preserve">𝑍</m:t>
                              </m:r>
                            </m:e>
                            <m:e>
                              <m:r>
                                <m:t xml:space="preserve">𝑋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𝑍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−</m:t>
                              </m:r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  <m:e>
                              <m:r>
                                <m:t xml:space="preserve">−</m:t>
                              </m:r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  <m:e>
                              <m:r>
                                <m:t xml:space="preserve">−</m:t>
                              </m:r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t xml:space="preserve">−</m:t>
                              </m:r>
                              <m:r>
                                <m:t xml:space="preserve">𝑍</m:t>
                              </m:r>
                            </m:e>
                            <m:e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4</m:t>
                                  </m:r>
                                </m:sub>
                              </m:sSub>
                            </m:e>
                            <m:e>
                              <m:r>
                                <m:t xml:space="preserve">𝑍</m:t>
                              </m:r>
                            </m:e>
                            <m:e>
                              <m:r>
                                <m:t xml:space="preserve">−</m:t>
                              </m:r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m:t xml:space="preserve">𝑌</m:t>
                                  </m:r>
                                </m:e>
                                <m:sub>
                                  <m:r>
                                    <m:t xml:space="preserve"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90" name="Formula 4"/>
              <p:cNvSpPr txBox="1"/>
              <p:nvPr/>
            </p:nvSpPr>
            <p:spPr>
              <a:xfrm>
                <a:off x="1800" y="4587120"/>
                <a:ext cx="2217600" cy="20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𝑒𝑒</m:t>
                        </m:r>
                      </m:sub>
                    </m:sSub>
                    <m:r>
                      <m:t xml:space="preserve">=</m:t>
                    </m:r>
                    <m:nary>
                      <m:naryPr>
                        <m:chr m:val="∑"/>
                      </m:naryPr>
                      <m:sub/>
                      <m:sup/>
                      <m:e>
                        <m:sSub>
                          <m:e>
                            <m:r>
                              <m:t xml:space="preserve">𝐸</m:t>
                            </m:r>
                          </m:e>
                          <m:sub>
                            <m:r>
                              <m:t xml:space="preserve">𝑗</m:t>
                            </m:r>
                          </m:sub>
                        </m:sSub>
                        <m:sSub>
                          <m:e>
                            <m:r>
                              <m:t xml:space="preserve">𝐴</m:t>
                            </m:r>
                          </m:e>
                          <m:sub>
                            <m:r>
                              <m:t xml:space="preserve">𝑗</m:t>
                            </m:r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91" name="Formula 5"/>
              <p:cNvSpPr txBox="1"/>
              <p:nvPr/>
            </p:nvSpPr>
            <p:spPr>
              <a:xfrm>
                <a:off x="1709640" y="4587120"/>
                <a:ext cx="2121120" cy="20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𝑘𝑘</m:t>
                        </m:r>
                      </m:sub>
                    </m:sSub>
                    <m:r>
                      <m:t xml:space="preserve">=</m:t>
                    </m:r>
                    <m:nary>
                      <m:naryPr>
                        <m:chr m:val="∑"/>
                      </m:naryPr>
                      <m:sub/>
                      <m:sup/>
                      <m:e>
                        <m:sSub>
                          <m:e>
                            <m:r>
                              <m:t xml:space="preserve">𝐸</m:t>
                            </m:r>
                          </m:e>
                          <m:sub>
                            <m:r>
                              <m:t xml:space="preserve">𝑗</m:t>
                            </m:r>
                          </m:sub>
                        </m:sSub>
                        <m:sSub>
                          <m:e>
                            <m:r>
                              <m:t xml:space="preserve">𝐼</m:t>
                            </m:r>
                          </m:e>
                          <m:sub>
                            <m:r>
                              <m:t xml:space="preserve">𝑗</m:t>
                            </m:r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92" name="Formula 6"/>
              <p:cNvSpPr txBox="1"/>
              <p:nvPr/>
            </p:nvSpPr>
            <p:spPr>
              <a:xfrm>
                <a:off x="3149280" y="4576680"/>
                <a:ext cx="2877120" cy="20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𝑒𝑘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−</m:t>
                    </m:r>
                    <m:nary>
                      <m:naryPr>
                        <m:chr m:val="∑"/>
                      </m:naryPr>
                      <m:sub/>
                      <m:sup/>
                      <m:e>
                        <m:sSub>
                          <m:e>
                            <m:r>
                              <m:t xml:space="preserve">𝐸</m:t>
                            </m:r>
                          </m:e>
                          <m:sub>
                            <m:r>
                              <m:t xml:space="preserve">𝑗</m:t>
                            </m:r>
                          </m:sub>
                        </m:sSub>
                        <m:sSub>
                          <m:e>
                            <m:r>
                              <m:t xml:space="preserve">𝐴</m:t>
                            </m:r>
                          </m:e>
                          <m:sub>
                            <m:r>
                              <m:t xml:space="preserve">𝑗</m:t>
                            </m:r>
                          </m:sub>
                        </m:sSub>
                        <m:sSub>
                          <m:e>
                            <m:r>
                              <m:t xml:space="preserve">𝑦</m:t>
                            </m:r>
                          </m:e>
                          <m:sub>
                            <m:r>
                              <m:t xml:space="preserve">𝑗</m:t>
                            </m:r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293" name="CustomShape 7"/>
          <p:cNvSpPr/>
          <p:nvPr/>
        </p:nvSpPr>
        <p:spPr>
          <a:xfrm>
            <a:off x="5318640" y="1463040"/>
            <a:ext cx="418896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Where,</a:t>
            </a:r>
            <a:endParaRPr b="0" lang="en-US" sz="1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94" name="Formula 8"/>
              <p:cNvSpPr txBox="1"/>
              <p:nvPr/>
            </p:nvSpPr>
            <p:spPr>
              <a:xfrm>
                <a:off x="5415840" y="1824840"/>
                <a:ext cx="1824480" cy="401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sSub>
                            <m:e>
                              <m:r>
                                <m:t xml:space="preserve">𝐴</m:t>
                              </m:r>
                            </m:e>
                            <m:sub>
                              <m:r>
                                <m:t xml:space="preserve">𝑗</m:t>
                              </m:r>
                            </m:sub>
                          </m:sSub>
                          <m:r>
                            <m:t xml:space="preserve">=</m:t>
                          </m:r>
                          <m:sSub>
                            <m:e>
                              <m:r>
                                <m:t xml:space="preserve">𝑤</m:t>
                              </m:r>
                            </m:e>
                            <m:sub>
                              <m:r>
                                <m:t xml:space="preserve">𝑗</m:t>
                              </m:r>
                            </m:sub>
                          </m:sSub>
                          <m:sSub>
                            <m:e>
                              <m:r>
                                <m:t xml:space="preserve">h</m:t>
                              </m:r>
                            </m:e>
                            <m:sub>
                              <m:r>
                                <m:t xml:space="preserve">𝑗</m:t>
                              </m:r>
                            </m:sub>
                          </m:sSub>
                          <m:r>
                            <m:t xml:space="preserve">,</m:t>
                          </m:r>
                        </m:e>
                        <m:e>
                          <m:sSub>
                            <m:e>
                              <m:r>
                                <m:t xml:space="preserve">𝐼</m:t>
                              </m:r>
                            </m:e>
                            <m:sub>
                              <m:r>
                                <m:t xml:space="preserve">𝑗</m:t>
                              </m:r>
                            </m:sub>
                          </m:sSub>
                          <m:r>
                            <m:t xml:space="preserve">=</m:t>
                          </m:r>
                          <m:sSub>
                            <m:e>
                              <m:r>
                                <m:t xml:space="preserve">𝐴</m:t>
                              </m:r>
                            </m:e>
                            <m:sub>
                              <m:r>
                                <m:t xml:space="preserve">𝑗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</m:dPr>
                            <m:e>
                              <m:f>
                                <m:num>
                                  <m:sSubSup>
                                    <m:e>
                                      <m:r>
                                        <m:t xml:space="preserve">h</m:t>
                                      </m:r>
                                    </m:e>
                                    <m:sub>
                                      <m:r>
                                        <m:t xml:space="preserve">𝑗</m:t>
                                      </m:r>
                                    </m:sub>
                                    <m:sup>
                                      <m:r>
                                        <m:t xml:space="preserve"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m:t xml:space="preserve">12</m:t>
                                  </m:r>
                                </m:den>
                              </m:f>
                              <m:r>
                                <m:t xml:space="preserve">+</m:t>
                              </m:r>
                              <m:sSubSup>
                                <m:e>
                                  <m:r>
                                    <m:t xml:space="preserve">𝑦</m:t>
                                  </m:r>
                                </m:e>
                                <m:sub>
                                  <m:r>
                                    <m:t xml:space="preserve">𝑗</m:t>
                                  </m:r>
                                </m:sub>
                                <m:sup>
                                  <m:r>
                                    <m:t xml:space="preserve">2</m:t>
                                  </m:r>
                                </m:sup>
                              </m:sSubSup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  <p:sp>
        <p:nvSpPr>
          <p:cNvPr id="295" name="CustomShape 9"/>
          <p:cNvSpPr/>
          <p:nvPr/>
        </p:nvSpPr>
        <p:spPr>
          <a:xfrm>
            <a:off x="6094440" y="2187000"/>
            <a:ext cx="69840" cy="16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0"/>
          <p:cNvSpPr/>
          <p:nvPr/>
        </p:nvSpPr>
        <p:spPr>
          <a:xfrm>
            <a:off x="5775840" y="3230640"/>
            <a:ext cx="2558160" cy="18072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Layer_0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7" name="CustomShape 11"/>
          <p:cNvSpPr/>
          <p:nvPr/>
        </p:nvSpPr>
        <p:spPr>
          <a:xfrm>
            <a:off x="5775840" y="3047760"/>
            <a:ext cx="2558160" cy="18072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Layer_...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8" name="CustomShape 12"/>
          <p:cNvSpPr/>
          <p:nvPr/>
        </p:nvSpPr>
        <p:spPr>
          <a:xfrm>
            <a:off x="5775840" y="2864880"/>
            <a:ext cx="2558160" cy="18072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Layer_N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9" name="Line 13"/>
          <p:cNvSpPr/>
          <p:nvPr/>
        </p:nvSpPr>
        <p:spPr>
          <a:xfrm>
            <a:off x="5775840" y="3687840"/>
            <a:ext cx="2560320" cy="0"/>
          </a:xfrm>
          <a:prstGeom prst="line">
            <a:avLst/>
          </a:prstGeom>
          <a:ln w="18360">
            <a:solidFill>
              <a:srgbClr val="a7074b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00" name="Formula 14"/>
              <p:cNvSpPr txBox="1"/>
              <p:nvPr/>
            </p:nvSpPr>
            <p:spPr>
              <a:xfrm>
                <a:off x="5961960" y="3694680"/>
                <a:ext cx="2054160" cy="203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𝑡𝑦𝑝𝑖𝑐𝑎𝑙𝑙𝑦</m:t>
                    </m:r>
                    <m:sSub>
                      <m:e>
                        <m:r>
                          <m:t xml:space="preserve">𝑤</m:t>
                        </m:r>
                      </m:e>
                      <m:sub>
                        <m:r>
                          <m:t xml:space="preserve">𝑗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𝑤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301" name="Line 15"/>
          <p:cNvSpPr/>
          <p:nvPr/>
        </p:nvSpPr>
        <p:spPr>
          <a:xfrm flipV="1">
            <a:off x="8519040" y="3322080"/>
            <a:ext cx="0" cy="365760"/>
          </a:xfrm>
          <a:prstGeom prst="line">
            <a:avLst/>
          </a:prstGeom>
          <a:ln w="18360">
            <a:solidFill>
              <a:srgbClr val="a7074b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02" name="Formula 16"/>
              <p:cNvSpPr txBox="1"/>
              <p:nvPr/>
            </p:nvSpPr>
            <p:spPr>
              <a:xfrm>
                <a:off x="5401440" y="3176280"/>
                <a:ext cx="19944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03" name="Formula 17"/>
              <p:cNvSpPr txBox="1"/>
              <p:nvPr/>
            </p:nvSpPr>
            <p:spPr>
              <a:xfrm>
                <a:off x="5418000" y="2979720"/>
                <a:ext cx="21924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...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04" name="Formula 18"/>
              <p:cNvSpPr txBox="1"/>
              <p:nvPr/>
            </p:nvSpPr>
            <p:spPr>
              <a:xfrm>
                <a:off x="5415840" y="2749680"/>
                <a:ext cx="22644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𝑁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305" name="Line 19"/>
          <p:cNvSpPr/>
          <p:nvPr/>
        </p:nvSpPr>
        <p:spPr>
          <a:xfrm flipV="1">
            <a:off x="5318640" y="2864880"/>
            <a:ext cx="0" cy="548640"/>
          </a:xfrm>
          <a:prstGeom prst="line">
            <a:avLst/>
          </a:prstGeom>
          <a:ln w="18360">
            <a:solidFill>
              <a:srgbClr val="a7074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20"/>
          <p:cNvSpPr/>
          <p:nvPr/>
        </p:nvSpPr>
        <p:spPr>
          <a:xfrm flipV="1">
            <a:off x="8793360" y="3139200"/>
            <a:ext cx="0" cy="548640"/>
          </a:xfrm>
          <a:prstGeom prst="line">
            <a:avLst/>
          </a:prstGeom>
          <a:ln w="18360">
            <a:solidFill>
              <a:srgbClr val="a7074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21"/>
          <p:cNvSpPr/>
          <p:nvPr/>
        </p:nvSpPr>
        <p:spPr>
          <a:xfrm flipV="1">
            <a:off x="9067680" y="2956320"/>
            <a:ext cx="0" cy="731520"/>
          </a:xfrm>
          <a:prstGeom prst="line">
            <a:avLst/>
          </a:prstGeom>
          <a:ln w="18360">
            <a:solidFill>
              <a:srgbClr val="a7074b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08" name="Formula 22"/>
              <p:cNvSpPr txBox="1"/>
              <p:nvPr/>
            </p:nvSpPr>
            <p:spPr>
              <a:xfrm>
                <a:off x="8346600" y="3039840"/>
                <a:ext cx="21636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𝑦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09" name="Formula 23"/>
              <p:cNvSpPr txBox="1"/>
              <p:nvPr/>
            </p:nvSpPr>
            <p:spPr>
              <a:xfrm>
                <a:off x="8639280" y="2813760"/>
                <a:ext cx="23616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𝑦</m:t>
                        </m:r>
                      </m:e>
                      <m:sub>
                        <m:r>
                          <m:t xml:space="preserve">...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10" name="Formula 24"/>
              <p:cNvSpPr txBox="1"/>
              <p:nvPr/>
            </p:nvSpPr>
            <p:spPr>
              <a:xfrm>
                <a:off x="8887320" y="2623680"/>
                <a:ext cx="243360" cy="18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𝑦</m:t>
                        </m:r>
                      </m:e>
                      <m:sub>
                        <m:r>
                          <m:t xml:space="preserve">𝑁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311" name="CustomShape 25"/>
          <p:cNvSpPr/>
          <p:nvPr/>
        </p:nvSpPr>
        <p:spPr>
          <a:xfrm>
            <a:off x="6239520" y="4533120"/>
            <a:ext cx="1247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Note,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2" name="CustomShape 26"/>
          <p:cNvSpPr/>
          <p:nvPr/>
        </p:nvSpPr>
        <p:spPr>
          <a:xfrm>
            <a:off x="5308920" y="2527560"/>
            <a:ext cx="7174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13" name="Formula 27"/>
              <p:cNvSpPr txBox="1"/>
              <p:nvPr/>
            </p:nvSpPr>
            <p:spPr>
              <a:xfrm>
                <a:off x="7055640" y="4568400"/>
                <a:ext cx="2178360" cy="408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𝑦</m:t>
                        </m:r>
                      </m:e>
                      <m:sub>
                        <m:r>
                          <m:t xml:space="preserve">𝑗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h</m:t>
                            </m:r>
                          </m:e>
                          <m:sub>
                            <m:r>
                              <m:t xml:space="preserve">𝑗</m:t>
                            </m:r>
                          </m:sub>
                        </m:sSub>
                      </m:num>
                      <m:den>
                        <m:r>
                          <m:t xml:space="preserve">2</m:t>
                        </m:r>
                      </m:den>
                    </m:f>
                    <m:r>
                      <m:t xml:space="preserve">+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𝑘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r>
                          <m:t xml:space="preserve">𝑗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sSub>
                          <m:e>
                            <m:r>
                              <m:t xml:space="preserve">h</m:t>
                            </m:r>
                          </m:e>
                          <m:sub>
                            <m:r>
                              <m:t xml:space="preserve">𝑘</m:t>
                            </m:r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14" name="Formula 28"/>
              <p:cNvSpPr txBox="1"/>
              <p:nvPr/>
            </p:nvSpPr>
            <p:spPr>
              <a:xfrm>
                <a:off x="649080" y="3146400"/>
                <a:ext cx="2430360" cy="797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r>
                            <m:t xml:space="preserve">𝑋</m:t>
                          </m:r>
                          <m:r>
                            <m:t xml:space="preserve">=</m:t>
                          </m:r>
                          <m:f>
                            <m:num>
                              <m:sSub>
                                <m:e>
                                  <m:r>
                                    <m:t xml:space="preserve">𝐶</m:t>
                                  </m:r>
                                </m:e>
                                <m:sub>
                                  <m:r>
                                    <m:t xml:space="preserve">𝑒𝑒</m:t>
                                  </m:r>
                                </m:sub>
                              </m:sSub>
                            </m:num>
                            <m:den>
                              <m:r>
                                <m:t xml:space="preserve">𝐿</m:t>
                              </m:r>
                            </m:den>
                          </m:f>
                          <m:r>
                            <m:t xml:space="preserve">,</m:t>
                          </m:r>
                        </m:e>
                        <m:e>
                          <m:sSub>
                            <m:e>
                              <m:r>
                                <m:t xml:space="preserve">𝑌</m:t>
                              </m:r>
                            </m:e>
                            <m:sub>
                              <m:r>
                                <m:t xml:space="preserve">1</m:t>
                              </m:r>
                            </m:sub>
                          </m:sSub>
                          <m:r>
                            <m:t xml:space="preserve">=</m:t>
                          </m:r>
                          <m:f>
                            <m:num>
                              <m:r>
                                <m:t xml:space="preserve">12</m:t>
                              </m:r>
                              <m:sSub>
                                <m:e>
                                  <m:r>
                                    <m:t xml:space="preserve">𝐶</m:t>
                                  </m:r>
                                </m:e>
                                <m:sub>
                                  <m:r>
                                    <m:t xml:space="preserve">𝑘𝑘</m:t>
                                  </m:r>
                                </m:sub>
                              </m:sSub>
                            </m:num>
                            <m:den>
                              <m:sSup>
                                <m:e>
                                  <m:r>
                                    <m:t xml:space="preserve">𝐿</m:t>
                                  </m:r>
                                </m:e>
                                <m:sup>
                                  <m:r>
                                    <m:t xml:space="preserve">3</m:t>
                                  </m:r>
                                </m:sup>
                              </m:sSup>
                            </m:den>
                          </m:f>
                          <m:r>
                            <m:t xml:space="preserve">,</m:t>
                          </m:r>
                        </m:e>
                        <m:e>
                          <m:sSub>
                            <m:e>
                              <m:r>
                                <m:t xml:space="preserve">𝑌</m:t>
                              </m:r>
                            </m:e>
                            <m:sub>
                              <m:r>
                                <m:t xml:space="preserve">2</m:t>
                              </m:r>
                            </m:sub>
                          </m:sSub>
                          <m:r>
                            <m:t xml:space="preserve">=</m:t>
                          </m:r>
                          <m:f>
                            <m:num>
                              <m:r>
                                <m:t xml:space="preserve">6</m:t>
                              </m:r>
                              <m:sSub>
                                <m:e>
                                  <m:r>
                                    <m:t xml:space="preserve">𝐶</m:t>
                                  </m:r>
                                </m:e>
                                <m:sub>
                                  <m:r>
                                    <m:t xml:space="preserve">𝑘𝑘</m:t>
                                  </m:r>
                                </m:sub>
                              </m:sSub>
                            </m:num>
                            <m:den>
                              <m:sSup>
                                <m:e>
                                  <m:r>
                                    <m:t xml:space="preserve">𝐿</m:t>
                                  </m:r>
                                </m:e>
                                <m:sup>
                                  <m:r>
                                    <m:t xml:space="preserve">2</m:t>
                                  </m:r>
                                </m:sup>
                              </m:sSup>
                            </m:den>
                          </m:f>
                          <m:r>
                            <m:t xml:space="preserve">,</m:t>
                          </m:r>
                        </m:e>
                      </m:mr>
                      <m:mr>
                        <m:e>
                          <m:sSub>
                            <m:e>
                              <m:r>
                                <m:t xml:space="preserve">𝑌</m:t>
                              </m:r>
                            </m:e>
                            <m:sub>
                              <m:r>
                                <m:t xml:space="preserve">3</m:t>
                              </m:r>
                            </m:sub>
                          </m:sSub>
                          <m:r>
                            <m:t xml:space="preserve">=</m:t>
                          </m:r>
                          <m:f>
                            <m:num>
                              <m:r>
                                <m:t xml:space="preserve">4</m:t>
                              </m:r>
                              <m:sSub>
                                <m:e>
                                  <m:r>
                                    <m:t xml:space="preserve">𝐶</m:t>
                                  </m:r>
                                </m:e>
                                <m:sub>
                                  <m:r>
                                    <m:t xml:space="preserve">𝑘𝑘</m:t>
                                  </m:r>
                                </m:sub>
                              </m:sSub>
                            </m:num>
                            <m:den>
                              <m:r>
                                <m:t xml:space="preserve">𝐿</m:t>
                              </m:r>
                            </m:den>
                          </m:f>
                          <m:r>
                            <m:t xml:space="preserve">,</m:t>
                          </m:r>
                        </m:e>
                        <m:e>
                          <m:sSub>
                            <m:e>
                              <m:r>
                                <m:t xml:space="preserve">𝑌</m:t>
                              </m:r>
                            </m:e>
                            <m:sub>
                              <m:r>
                                <m:t xml:space="preserve">4</m:t>
                              </m:r>
                            </m:sub>
                          </m:sSub>
                          <m:r>
                            <m:t xml:space="preserve">=</m:t>
                          </m:r>
                          <m:f>
                            <m:num>
                              <m:r>
                                <m:t xml:space="preserve">2</m:t>
                              </m:r>
                              <m:sSub>
                                <m:e>
                                  <m:r>
                                    <m:t xml:space="preserve">𝐶</m:t>
                                  </m:r>
                                </m:e>
                                <m:sub>
                                  <m:r>
                                    <m:t xml:space="preserve">𝑘𝑘</m:t>
                                  </m:r>
                                </m:sub>
                              </m:sSub>
                            </m:num>
                            <m:den>
                              <m:r>
                                <m:t xml:space="preserve">𝐿</m:t>
                              </m:r>
                            </m:den>
                          </m:f>
                          <m:r>
                            <m:t xml:space="preserve">,</m:t>
                          </m:r>
                        </m:e>
                        <m:e>
                          <m:r>
                            <m:t xml:space="preserve">𝑍</m:t>
                          </m:r>
                          <m:r>
                            <m:t xml:space="preserve">=</m:t>
                          </m:r>
                          <m:f>
                            <m:num>
                              <m:sSub>
                                <m:e>
                                  <m:r>
                                    <m:t xml:space="preserve">𝐶</m:t>
                                  </m:r>
                                </m:e>
                                <m:sub>
                                  <m:r>
                                    <m:t xml:space="preserve">𝑒𝑘</m:t>
                                  </m:r>
                                </m:sub>
                              </m:sSub>
                            </m:num>
                            <m:den>
                              <m:r>
                                <m:t xml:space="preserve">𝐿</m:t>
                              </m:r>
                            </m:den>
                          </m:f>
                        </m:e>
                      </m:mr>
                    </m:m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advTm="40000" p14:dur="2000"/>
    </mc:Choice>
    <mc:Fallback>
      <p:transition spd="slow" advTm="40000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Limb Element Summary</a:t>
            </a:r>
            <a:endParaRPr b="0" lang="en-US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16" name="Formula 2"/>
              <p:cNvSpPr txBox="1"/>
              <p:nvPr/>
            </p:nvSpPr>
            <p:spPr>
              <a:xfrm>
                <a:off x="3377520" y="1210320"/>
                <a:ext cx="3370680" cy="202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𝑝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𝑡</m:t>
                            </m:r>
                          </m:e>
                        </m:d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′</m:t>
                    </m:r>
                    <m:r>
                      <m:t xml:space="preserve">=</m:t>
                    </m:r>
                    <m:sSub>
                      <m:e>
                        <m:r>
                          <m:t xml:space="preserve">𝑀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′</m:t>
                    </m:r>
                    <m:acc>
                      <m:accPr>
                        <m:chr m:val="¨"/>
                      </m:accPr>
                      <m:e>
                        <m:r>
                          <m:t xml:space="preserve">𝑢</m:t>
                        </m:r>
                        <m:r>
                          <m:t xml:space="preserve">′</m:t>
                        </m:r>
                      </m:e>
                    </m:acc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  <m:r>
                      <m:t xml:space="preserve">+</m:t>
                    </m:r>
                    <m:sSub>
                      <m:e>
                        <m:r>
                          <m:t xml:space="preserve">𝑞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′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𝑢</m:t>
                        </m:r>
                        <m:r>
                          <m:t xml:space="preserve">′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𝑡</m:t>
                            </m:r>
                          </m:e>
                        </m:d>
                        <m:r>
                          <m:t xml:space="preserve">,</m:t>
                        </m:r>
                        <m:r>
                          <m:t xml:space="preserve">0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317" name="CustomShape 3"/>
          <p:cNvSpPr/>
          <p:nvPr/>
        </p:nvSpPr>
        <p:spPr>
          <a:xfrm>
            <a:off x="640080" y="1172880"/>
            <a:ext cx="54842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Equation of motion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18" name="Formula 4"/>
              <p:cNvSpPr txBox="1"/>
              <p:nvPr/>
            </p:nvSpPr>
            <p:spPr>
              <a:xfrm>
                <a:off x="1298880" y="1715040"/>
                <a:ext cx="2608200" cy="192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𝑞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𝑢</m:t>
                        </m:r>
                        <m:r>
                          <m:t xml:space="preserve">′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𝑡</m:t>
                            </m:r>
                          </m:e>
                        </m:d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𝐾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′</m:t>
                    </m:r>
                    <m:r>
                      <m:t xml:space="preserve">𝑢</m:t>
                    </m:r>
                    <m:r>
                      <m:t xml:space="preserve">′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319" name="CustomShape 5"/>
          <p:cNvSpPr/>
          <p:nvPr/>
        </p:nvSpPr>
        <p:spPr>
          <a:xfrm>
            <a:off x="640080" y="1749600"/>
            <a:ext cx="100368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Where,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20" name="Formula 6"/>
              <p:cNvSpPr txBox="1"/>
              <p:nvPr/>
            </p:nvSpPr>
            <p:spPr>
              <a:xfrm>
                <a:off x="2143440" y="2251440"/>
                <a:ext cx="4060440" cy="2085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𝑀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′</m:t>
                    </m:r>
                    <m:r>
                      <m:t xml:space="preserve">=</m:t>
                    </m:r>
                    <m:acc>
                      <m:accPr>
                        <m:chr m:val="¯"/>
                      </m:accPr>
                      <m:e>
                        <m:sSub>
                          <m:e>
                            <m:r>
                              <m:t xml:space="preserve">𝜌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  <m:sSub>
                          <m:e>
                            <m:r>
                              <m:t xml:space="preserve">𝐴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</m:e>
                    </m:acc>
                    <m:sSub>
                      <m:e>
                        <m:r>
                          <m:t xml:space="preserve">𝐿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f>
                                <m:num>
                                  <m:r>
                                    <m:t xml:space="preserve">1</m:t>
                                  </m:r>
                                </m:num>
                                <m:den>
                                  <m:r>
                                    <m:t xml:space="preserve">2</m:t>
                                  </m:r>
                                </m:den>
                              </m:f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f>
                                <m:num>
                                  <m:r>
                                    <m:t xml:space="preserve">1</m:t>
                                  </m:r>
                                </m:num>
                                <m:den>
                                  <m:r>
                                    <m:t xml:space="preserve">2</m:t>
                                  </m:r>
                                </m:den>
                              </m:f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𝛼</m:t>
                              </m:r>
                              <m:sSup>
                                <m:e>
                                  <m:r>
                                    <m:t xml:space="preserve">𝐿</m:t>
                                  </m:r>
                                </m:e>
                                <m:sup>
                                  <m:r>
                                    <m:t xml:space="preserve">2</m:t>
                                  </m:r>
                                </m:sup>
                              </m:sSup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f>
                                <m:num>
                                  <m:r>
                                    <m:t xml:space="preserve">1</m:t>
                                  </m:r>
                                </m:num>
                                <m:den>
                                  <m:r>
                                    <m:t xml:space="preserve">2</m:t>
                                  </m:r>
                                </m:den>
                              </m:f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f>
                                <m:num>
                                  <m:r>
                                    <m:t xml:space="preserve">1</m:t>
                                  </m:r>
                                </m:num>
                                <m:den>
                                  <m:r>
                                    <m:t xml:space="preserve">2</m:t>
                                  </m:r>
                                </m:den>
                              </m:f>
                            </m:e>
                            <m:e>
                              <m:r>
                                <m:t xml:space="preserve">0</m:t>
                              </m:r>
                            </m:e>
                          </m:mr>
                          <m:mr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0</m:t>
                              </m:r>
                            </m:e>
                            <m:e>
                              <m:r>
                                <m:t xml:space="preserve">𝛼</m:t>
                              </m:r>
                              <m:sSup>
                                <m:e>
                                  <m:r>
                                    <m:t xml:space="preserve">𝐿</m:t>
                                  </m:r>
                                </m:e>
                                <m:sup>
                                  <m:r>
                                    <m:t xml:space="preserve"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321" name="CustomShape 7"/>
          <p:cNvSpPr/>
          <p:nvPr/>
        </p:nvSpPr>
        <p:spPr>
          <a:xfrm>
            <a:off x="8057880" y="1172520"/>
            <a:ext cx="7174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8"/>
          <p:cNvSpPr/>
          <p:nvPr/>
        </p:nvSpPr>
        <p:spPr>
          <a:xfrm>
            <a:off x="457200" y="2828520"/>
            <a:ext cx="287748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And, assign mass to the nodes</a:t>
            </a:r>
            <a:endParaRPr b="0" lang="en-US" sz="1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23" name="Formula 9"/>
              <p:cNvSpPr txBox="1"/>
              <p:nvPr/>
            </p:nvSpPr>
            <p:spPr>
              <a:xfrm>
                <a:off x="7173720" y="5020200"/>
                <a:ext cx="1104840" cy="198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𝐾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′</m:t>
                    </m:r>
                    <m:r>
                      <m:t xml:space="preserve">=</m:t>
                    </m:r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  <m:r>
                      <m:t xml:space="preserve">′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24" name="CustomShape 10"/>
          <p:cNvSpPr/>
          <p:nvPr/>
        </p:nvSpPr>
        <p:spPr>
          <a:xfrm>
            <a:off x="457200" y="4846320"/>
            <a:ext cx="5941440" cy="7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Because we will be using the coordinate transform method, not the floating frame of reference method: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11"/>
          <p:cNvSpPr/>
          <p:nvPr/>
        </p:nvSpPr>
        <p:spPr>
          <a:xfrm>
            <a:off x="6171480" y="2001600"/>
            <a:ext cx="1003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Where,</a:t>
            </a:r>
            <a:endParaRPr b="0" lang="en-US" sz="1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26" name="Formula 12"/>
              <p:cNvSpPr txBox="1"/>
              <p:nvPr/>
            </p:nvSpPr>
            <p:spPr>
              <a:xfrm>
                <a:off x="6963840" y="2734200"/>
                <a:ext cx="1796400" cy="307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¯"/>
                      </m:accPr>
                      <m:e>
                        <m:sSub>
                          <m:e>
                            <m:r>
                              <m:t xml:space="preserve">𝜌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  <m:sSub>
                          <m:e>
                            <m:r>
                              <m:t xml:space="preserve">𝐴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</m:e>
                    </m:acc>
                    <m:r>
                      <m:t xml:space="preserve">=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𝑗</m:t>
                        </m:r>
                      </m:sub>
                      <m:sup/>
                      <m:e>
                        <m:sSub>
                          <m:e>
                            <m:r>
                              <m:t xml:space="preserve">𝜌</m:t>
                            </m:r>
                          </m:e>
                          <m:sub>
                            <m:r>
                              <m:t xml:space="preserve">𝑗</m:t>
                            </m:r>
                          </m:sub>
                        </m:sSub>
                      </m:e>
                    </m:nary>
                    <m:sSub>
                      <m:e>
                        <m:r>
                          <m:t xml:space="preserve">𝐴</m:t>
                        </m:r>
                      </m:e>
                      <m:sub>
                        <m:r>
                          <m:t xml:space="preserve">𝑗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327" name="CustomShape 13"/>
          <p:cNvSpPr/>
          <p:nvPr/>
        </p:nvSpPr>
        <p:spPr>
          <a:xfrm>
            <a:off x="6125760" y="2323080"/>
            <a:ext cx="3289680" cy="4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total mass using linear density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8" name="CustomShape 14"/>
          <p:cNvSpPr/>
          <p:nvPr/>
        </p:nvSpPr>
        <p:spPr>
          <a:xfrm>
            <a:off x="6171480" y="3523320"/>
            <a:ext cx="3381120" cy="4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And, %alpha is a tunable parameter.</a:t>
            </a:r>
            <a:endParaRPr b="0" lang="en-US" sz="1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29" name="Formula 15"/>
              <p:cNvSpPr txBox="1"/>
              <p:nvPr/>
            </p:nvSpPr>
            <p:spPr>
              <a:xfrm>
                <a:off x="7176600" y="3936600"/>
                <a:ext cx="1101960" cy="400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𝛼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50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advTm="79000" p14:dur="2000"/>
    </mc:Choice>
    <mc:Fallback>
      <p:transition spd="slow" advTm="79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2023-05-05T13:58:05Z</dcterms:created>
  <dc:creator/>
  <dc:description/>
  <dc:language>en-US</dc:language>
  <cp:lastModifiedBy/>
  <dcterms:modified xsi:type="dcterms:W3CDTF">2023-06-04T12:03:31Z</dcterms:modified>
  <cp:revision>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53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53</vt:i4>
  </property>
</Properties>
</file>