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4fecc6f6a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4fecc6f6a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4fecc6f6a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4fecc6f6a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4fecc6f6a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4fecc6f6a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4fecc6f6a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4fecc6f6a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4fecc6f6a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4fecc6f6a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4fecc6f6a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4fecc6f6a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4fecc6f6a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4fecc6f6a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4fecc6f6a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4fecc6f6a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vectorstock.com/royalty-free-vector/snakes-and-ladder-game-template-vector-23813393" TargetMode="External"/><Relationship Id="rId4" Type="http://schemas.openxmlformats.org/officeDocument/2006/relationships/hyperlink" Target="https://rosettacode.org/wiki/Snake_And_Ladder#Java" TargetMode="External"/><Relationship Id="rId5" Type="http://schemas.openxmlformats.org/officeDocument/2006/relationships/hyperlink" Target="https://image.baidu.com/search/detail?ct=503316480&amp;z=0&amp;ipn=d&amp;word=%E7%AD%9B%E5%AD%90%201%E5%88%B06&amp;step_word=&amp;hs=0&amp;pn=2&amp;spn=0&amp;di=17930&amp;pi=0&amp;rn=1&amp;tn=baiduimagedetail&amp;is=0%2C0&amp;istype=0&amp;ie=utf-8&amp;oe=utf-8&amp;in=&amp;cl=2&amp;lm=-1&amp;st=undefined&amp;cs=4060570382%2C451230636&amp;os=1234429836%2C3104516760&amp;simid=3509062187%2C720304968&amp;adpicid=0&amp;lpn=0&amp;ln=1260&amp;fr=&amp;fmq=1587502126523_R&amp;fm=&amp;ic=undefined&amp;s=undefined&amp;hd=undefined&amp;latest=undefined&amp;copyright=undefined&amp;se=&amp;sme=&amp;tab=0&amp;width=undefined&amp;height=undefined&amp;face=undefined&amp;ist=&amp;jit=&amp;cg=&amp;bdtype=0&amp;oriquery=&amp;objurl=http%3A%2F%2Fkfwimg.ikafan.com%2Fupload%2F83%2Fcc%2F83cc289953ec99b79986ea9346e7abc4.png&amp;fromurl=ippr_z2C%24qAzdH3FAzdH3Fooo_z%26e3Bhwuwg_z%26e3BvgAzdH3Fj17AzdH3Fcd88abcm_z%26e3Bip4s&amp;gsm=3&amp;rpstart=0&amp;rpnum=0&amp;islist=&amp;querylist=&amp;force=undefined" TargetMode="External"/><Relationship Id="rId6" Type="http://schemas.openxmlformats.org/officeDocument/2006/relationships/hyperlink" Target="https://www.pinterest.com/pin/408772103672738093/?nic_v1=1aRtLeQeT3VmAIg9%2Fph0c5DBHEiKr2G5xRWNej3BJNYgey8TNF4cLEb0bZKp%2BdAg1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Snake and Ladder Board Game</a:t>
            </a:r>
            <a:endParaRPr/>
          </a:p>
          <a:p>
            <a:pPr indent="0" lvl="0" marL="0" rtl="0" algn="ctr">
              <a:spcBef>
                <a:spcPts val="0"/>
              </a:spcBef>
              <a:spcAft>
                <a:spcPts val="0"/>
              </a:spcAft>
              <a:buNone/>
            </a:pPr>
            <a:r>
              <a:t/>
            </a:r>
            <a:endParaRPr/>
          </a:p>
        </p:txBody>
      </p:sp>
      <p:sp>
        <p:nvSpPr>
          <p:cNvPr id="129" name="Google Shape;129;p13"/>
          <p:cNvSpPr txBox="1"/>
          <p:nvPr>
            <p:ph idx="1" type="subTitle"/>
          </p:nvPr>
        </p:nvSpPr>
        <p:spPr>
          <a:xfrm>
            <a:off x="1858700" y="3413140"/>
            <a:ext cx="5361300" cy="118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04 - ISTE 121</a:t>
            </a:r>
            <a:endParaRPr/>
          </a:p>
          <a:p>
            <a:pPr indent="0" lvl="0" marL="0" rtl="0" algn="ctr">
              <a:spcBef>
                <a:spcPts val="0"/>
              </a:spcBef>
              <a:spcAft>
                <a:spcPts val="0"/>
              </a:spcAft>
              <a:buNone/>
            </a:pPr>
            <a:r>
              <a:rPr lang="en"/>
              <a:t>Chen, Jiajia</a:t>
            </a:r>
            <a:endParaRPr/>
          </a:p>
          <a:p>
            <a:pPr indent="0" lvl="0" marL="0" rtl="0" algn="ctr">
              <a:spcBef>
                <a:spcPts val="0"/>
              </a:spcBef>
              <a:spcAft>
                <a:spcPts val="0"/>
              </a:spcAft>
              <a:buNone/>
            </a:pPr>
            <a:r>
              <a:rPr lang="en"/>
              <a:t>Chen, Shuying</a:t>
            </a:r>
            <a:endParaRPr/>
          </a:p>
          <a:p>
            <a:pPr indent="0" lvl="0" marL="0" rtl="0" algn="ctr">
              <a:spcBef>
                <a:spcPts val="0"/>
              </a:spcBef>
              <a:spcAft>
                <a:spcPts val="0"/>
              </a:spcAft>
              <a:buNone/>
            </a:pPr>
            <a:r>
              <a:rPr lang="en"/>
              <a:t>Lin, Fei</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4185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rPr>
              <a:t>Overview</a:t>
            </a:r>
            <a:r>
              <a:rPr lang="en">
                <a:solidFill>
                  <a:schemeClr val="accent1"/>
                </a:solidFill>
              </a:rPr>
              <a:t> </a:t>
            </a:r>
            <a:endParaRPr>
              <a:solidFill>
                <a:schemeClr val="accent1"/>
              </a:solidFill>
            </a:endParaRPr>
          </a:p>
        </p:txBody>
      </p:sp>
      <p:sp>
        <p:nvSpPr>
          <p:cNvPr id="135" name="Google Shape;135;p14"/>
          <p:cNvSpPr txBox="1"/>
          <p:nvPr>
            <p:ph idx="1" type="body"/>
          </p:nvPr>
        </p:nvSpPr>
        <p:spPr>
          <a:xfrm>
            <a:off x="819150" y="1110800"/>
            <a:ext cx="7505700" cy="370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This project is an online board game for single or multiple users, the game is snake and ladder. </a:t>
            </a:r>
            <a:endParaRPr b="1" sz="1700"/>
          </a:p>
          <a:p>
            <a:pPr indent="0" lvl="0" marL="0" rtl="0" algn="l">
              <a:spcBef>
                <a:spcPts val="1600"/>
              </a:spcBef>
              <a:spcAft>
                <a:spcPts val="0"/>
              </a:spcAft>
              <a:buNone/>
            </a:pPr>
            <a:r>
              <a:rPr b="1" lang="en" sz="1700"/>
              <a:t>Contains three screen: SERVER, CLIENT, and GAME</a:t>
            </a:r>
            <a:endParaRPr b="1" sz="1700"/>
          </a:p>
          <a:p>
            <a:pPr indent="0" lvl="0" marL="0" rtl="0" algn="l">
              <a:spcBef>
                <a:spcPts val="1600"/>
              </a:spcBef>
              <a:spcAft>
                <a:spcPts val="0"/>
              </a:spcAft>
              <a:buNone/>
            </a:pPr>
            <a:r>
              <a:rPr lang="en" sz="1600">
                <a:solidFill>
                  <a:schemeClr val="lt1"/>
                </a:solidFill>
              </a:rPr>
              <a:t>SERVER:  shows all the message that sending back and forward between the server and clients.</a:t>
            </a:r>
            <a:endParaRPr sz="1600">
              <a:solidFill>
                <a:schemeClr val="lt1"/>
              </a:solidFill>
            </a:endParaRPr>
          </a:p>
          <a:p>
            <a:pPr indent="0" lvl="0" marL="0" rtl="0" algn="l">
              <a:spcBef>
                <a:spcPts val="1600"/>
              </a:spcBef>
              <a:spcAft>
                <a:spcPts val="0"/>
              </a:spcAft>
              <a:buNone/>
            </a:pPr>
            <a:r>
              <a:rPr lang="en" sz="1600">
                <a:solidFill>
                  <a:schemeClr val="lt1"/>
                </a:solidFill>
              </a:rPr>
              <a:t>CLIENT: It show chat GUI first, for the connection to server. After user connected to the server, and server start the game, it will pop up the a new screen for game. </a:t>
            </a:r>
            <a:endParaRPr sz="1600">
              <a:solidFill>
                <a:schemeClr val="lt1"/>
              </a:solidFill>
            </a:endParaRPr>
          </a:p>
          <a:p>
            <a:pPr indent="0" lvl="0" marL="0" rtl="0" algn="l">
              <a:spcBef>
                <a:spcPts val="1600"/>
              </a:spcBef>
              <a:spcAft>
                <a:spcPts val="0"/>
              </a:spcAft>
              <a:buNone/>
            </a:pPr>
            <a:r>
              <a:rPr lang="en" sz="1600">
                <a:solidFill>
                  <a:schemeClr val="lt1"/>
                </a:solidFill>
              </a:rPr>
              <a:t>GAME: screen that playing the snake and ladder, with the image of the board game and the players.</a:t>
            </a:r>
            <a:endParaRPr sz="1600">
              <a:solidFill>
                <a:schemeClr val="lt1"/>
              </a:solidFill>
            </a:endParaRPr>
          </a:p>
          <a:p>
            <a:pPr indent="0" lvl="0" marL="0" rtl="0" algn="l">
              <a:spcBef>
                <a:spcPts val="1600"/>
              </a:spcBef>
              <a:spcAft>
                <a:spcPts val="16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p:nvPr/>
        </p:nvSpPr>
        <p:spPr>
          <a:xfrm>
            <a:off x="678275" y="512075"/>
            <a:ext cx="7798200" cy="4178700"/>
          </a:xfrm>
          <a:prstGeom prst="rect">
            <a:avLst/>
          </a:prstGeom>
          <a:solidFill>
            <a:srgbClr val="FFFFFF">
              <a:alpha val="6592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1" name="Google Shape;141;p15"/>
          <p:cNvSpPr txBox="1"/>
          <p:nvPr>
            <p:ph idx="4294967295" type="title"/>
          </p:nvPr>
        </p:nvSpPr>
        <p:spPr>
          <a:xfrm>
            <a:off x="819150" y="6570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1"/>
                </a:solidFill>
              </a:rPr>
              <a:t>GUI for Server</a:t>
            </a:r>
            <a:endParaRPr b="1">
              <a:solidFill>
                <a:schemeClr val="accent1"/>
              </a:solidFill>
            </a:endParaRPr>
          </a:p>
        </p:txBody>
      </p:sp>
      <p:sp>
        <p:nvSpPr>
          <p:cNvPr id="142" name="Google Shape;142;p15"/>
          <p:cNvSpPr txBox="1"/>
          <p:nvPr/>
        </p:nvSpPr>
        <p:spPr>
          <a:xfrm>
            <a:off x="3931925" y="1303825"/>
            <a:ext cx="4188000" cy="29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alibri"/>
                <a:ea typeface="Calibri"/>
                <a:cs typeface="Calibri"/>
                <a:sym typeface="Calibri"/>
              </a:rPr>
              <a:t>Server’ IP </a:t>
            </a:r>
            <a:r>
              <a:rPr b="1" lang="en">
                <a:solidFill>
                  <a:schemeClr val="lt1"/>
                </a:solidFill>
                <a:latin typeface="Calibri"/>
                <a:ea typeface="Calibri"/>
                <a:cs typeface="Calibri"/>
                <a:sym typeface="Calibri"/>
              </a:rPr>
              <a:t>Address:</a:t>
            </a:r>
            <a:endParaRPr b="1">
              <a:solidFill>
                <a:schemeClr val="lt1"/>
              </a:solidFill>
              <a:latin typeface="Calibri"/>
              <a:ea typeface="Calibri"/>
              <a:cs typeface="Calibri"/>
              <a:sym typeface="Calibri"/>
            </a:endParaRPr>
          </a:p>
          <a:p>
            <a:pPr indent="457200" lvl="0" marL="0" rtl="0" algn="l">
              <a:spcBef>
                <a:spcPts val="0"/>
              </a:spcBef>
              <a:spcAft>
                <a:spcPts val="0"/>
              </a:spcAft>
              <a:buNone/>
            </a:pPr>
            <a:r>
              <a:rPr lang="en">
                <a:latin typeface="Calibri"/>
                <a:ea typeface="Calibri"/>
                <a:cs typeface="Calibri"/>
                <a:sym typeface="Calibri"/>
              </a:rPr>
              <a:t> display server’s ip address, allow clients to enter the address to get connect</a:t>
            </a:r>
            <a:endParaRPr>
              <a:latin typeface="Calibri"/>
              <a:ea typeface="Calibri"/>
              <a:cs typeface="Calibri"/>
              <a:sym typeface="Calibri"/>
            </a:endParaRPr>
          </a:p>
          <a:p>
            <a:pPr indent="45720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
                <a:solidFill>
                  <a:schemeClr val="lt1"/>
                </a:solidFill>
                <a:latin typeface="Calibri"/>
                <a:ea typeface="Calibri"/>
                <a:cs typeface="Calibri"/>
                <a:sym typeface="Calibri"/>
              </a:rPr>
              <a:t>Total Players online:</a:t>
            </a:r>
            <a:endParaRPr b="1">
              <a:solidFill>
                <a:schemeClr val="lt1"/>
              </a:solidFill>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Display total numbers of current active clients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
                <a:solidFill>
                  <a:schemeClr val="lt1"/>
                </a:solidFill>
                <a:latin typeface="Calibri"/>
                <a:ea typeface="Calibri"/>
                <a:cs typeface="Calibri"/>
                <a:sym typeface="Calibri"/>
              </a:rPr>
              <a:t>Button - Refresh/Current players list</a:t>
            </a:r>
            <a:r>
              <a:rPr b="1" lang="en">
                <a:solidFill>
                  <a:schemeClr val="lt1"/>
                </a:solidFill>
                <a:latin typeface="Calibri"/>
                <a:ea typeface="Calibri"/>
                <a:cs typeface="Calibri"/>
                <a:sym typeface="Calibri"/>
              </a:rPr>
              <a:t>:</a:t>
            </a:r>
            <a:endParaRPr b="1">
              <a:solidFill>
                <a:schemeClr val="lt1"/>
              </a:solidFill>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Display a list of current clients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
                <a:solidFill>
                  <a:schemeClr val="lt1"/>
                </a:solidFill>
                <a:latin typeface="Calibri"/>
                <a:ea typeface="Calibri"/>
                <a:cs typeface="Calibri"/>
                <a:sym typeface="Calibri"/>
              </a:rPr>
              <a:t>Button - Exit:</a:t>
            </a:r>
            <a:endParaRPr b="1">
              <a:solidFill>
                <a:schemeClr val="lt1"/>
              </a:solidFill>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Closed the program</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
                <a:solidFill>
                  <a:schemeClr val="lt1"/>
                </a:solidFill>
                <a:latin typeface="Calibri"/>
                <a:ea typeface="Calibri"/>
                <a:cs typeface="Calibri"/>
                <a:sym typeface="Calibri"/>
              </a:rPr>
              <a:t>Button - Start:</a:t>
            </a:r>
            <a:endParaRPr b="1">
              <a:solidFill>
                <a:schemeClr val="lt1"/>
              </a:solidFill>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Start the game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43" name="Google Shape;143;p15"/>
          <p:cNvPicPr preferRelativeResize="0"/>
          <p:nvPr/>
        </p:nvPicPr>
        <p:blipFill>
          <a:blip r:embed="rId3">
            <a:alphaModFix/>
          </a:blip>
          <a:stretch>
            <a:fillRect/>
          </a:stretch>
        </p:blipFill>
        <p:spPr>
          <a:xfrm>
            <a:off x="1248124" y="1399050"/>
            <a:ext cx="2206524" cy="29763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p:nvPr/>
        </p:nvSpPr>
        <p:spPr>
          <a:xfrm>
            <a:off x="678275" y="512075"/>
            <a:ext cx="7798200" cy="4178700"/>
          </a:xfrm>
          <a:prstGeom prst="rect">
            <a:avLst/>
          </a:prstGeom>
          <a:solidFill>
            <a:srgbClr val="FFFFFF">
              <a:alpha val="6592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9" name="Google Shape;149;p16"/>
          <p:cNvSpPr txBox="1"/>
          <p:nvPr>
            <p:ph idx="4294967295" type="title"/>
          </p:nvPr>
        </p:nvSpPr>
        <p:spPr>
          <a:xfrm>
            <a:off x="819150" y="6570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1"/>
                </a:solidFill>
              </a:rPr>
              <a:t>GUI for Client</a:t>
            </a:r>
            <a:endParaRPr b="1">
              <a:solidFill>
                <a:schemeClr val="accent1"/>
              </a:solidFill>
            </a:endParaRPr>
          </a:p>
        </p:txBody>
      </p:sp>
      <p:sp>
        <p:nvSpPr>
          <p:cNvPr id="150" name="Google Shape;150;p16"/>
          <p:cNvSpPr txBox="1"/>
          <p:nvPr/>
        </p:nvSpPr>
        <p:spPr>
          <a:xfrm>
            <a:off x="4087375" y="1427275"/>
            <a:ext cx="4041600" cy="29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alibri"/>
                <a:ea typeface="Calibri"/>
                <a:cs typeface="Calibri"/>
                <a:sym typeface="Calibri"/>
              </a:rPr>
              <a:t>Button - Connect server</a:t>
            </a:r>
            <a:r>
              <a:rPr b="1" lang="en">
                <a:solidFill>
                  <a:schemeClr val="lt1"/>
                </a:solidFill>
                <a:latin typeface="Calibri"/>
                <a:ea typeface="Calibri"/>
                <a:cs typeface="Calibri"/>
                <a:sym typeface="Calibri"/>
              </a:rPr>
              <a:t>:</a:t>
            </a:r>
            <a:endParaRPr b="1">
              <a:solidFill>
                <a:schemeClr val="lt1"/>
              </a:solidFill>
              <a:latin typeface="Calibri"/>
              <a:ea typeface="Calibri"/>
              <a:cs typeface="Calibri"/>
              <a:sym typeface="Calibri"/>
            </a:endParaRPr>
          </a:p>
          <a:p>
            <a:pPr indent="457200" lvl="0" marL="0" rtl="0" algn="l">
              <a:spcBef>
                <a:spcPts val="0"/>
              </a:spcBef>
              <a:spcAft>
                <a:spcPts val="0"/>
              </a:spcAft>
              <a:buNone/>
            </a:pPr>
            <a:r>
              <a:rPr lang="en">
                <a:latin typeface="Calibri"/>
                <a:ea typeface="Calibri"/>
                <a:cs typeface="Calibri"/>
                <a:sym typeface="Calibri"/>
              </a:rPr>
              <a:t> Allow user to type in server’ ip address and connect to server</a:t>
            </a:r>
            <a:endParaRPr>
              <a:latin typeface="Calibri"/>
              <a:ea typeface="Calibri"/>
              <a:cs typeface="Calibri"/>
              <a:sym typeface="Calibri"/>
            </a:endParaRPr>
          </a:p>
          <a:p>
            <a:pPr indent="45720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
                <a:solidFill>
                  <a:schemeClr val="lt1"/>
                </a:solidFill>
                <a:latin typeface="Calibri"/>
                <a:ea typeface="Calibri"/>
                <a:cs typeface="Calibri"/>
                <a:sym typeface="Calibri"/>
              </a:rPr>
              <a:t>Button - Send Message:</a:t>
            </a:r>
            <a:endParaRPr b="1">
              <a:solidFill>
                <a:schemeClr val="lt1"/>
              </a:solidFill>
              <a:latin typeface="Calibri"/>
              <a:ea typeface="Calibri"/>
              <a:cs typeface="Calibri"/>
              <a:sym typeface="Calibri"/>
            </a:endParaRPr>
          </a:p>
          <a:p>
            <a:pPr indent="457200" lvl="0" marL="0" rtl="0" algn="l">
              <a:spcBef>
                <a:spcPts val="0"/>
              </a:spcBef>
              <a:spcAft>
                <a:spcPts val="0"/>
              </a:spcAft>
              <a:buNone/>
            </a:pPr>
            <a:r>
              <a:rPr lang="en">
                <a:latin typeface="Calibri"/>
                <a:ea typeface="Calibri"/>
                <a:cs typeface="Calibri"/>
                <a:sym typeface="Calibri"/>
              </a:rPr>
              <a:t> Allow clients to type the words and sent to all the players</a:t>
            </a:r>
            <a:endParaRPr b="1">
              <a:solidFill>
                <a:schemeClr val="lt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
                <a:solidFill>
                  <a:schemeClr val="lt1"/>
                </a:solidFill>
                <a:latin typeface="Calibri"/>
                <a:ea typeface="Calibri"/>
                <a:cs typeface="Calibri"/>
                <a:sym typeface="Calibri"/>
              </a:rPr>
              <a:t>MENU Button - Help:</a:t>
            </a:r>
            <a:endParaRPr b="1">
              <a:solidFill>
                <a:schemeClr val="lt1"/>
              </a:solidFill>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Will displays a dialog that describe the application, and rule of the game</a:t>
            </a:r>
            <a:endParaRPr>
              <a:latin typeface="Calibri"/>
              <a:ea typeface="Calibri"/>
              <a:cs typeface="Calibri"/>
              <a:sym typeface="Calibri"/>
            </a:endParaRPr>
          </a:p>
        </p:txBody>
      </p:sp>
      <p:pic>
        <p:nvPicPr>
          <p:cNvPr id="151" name="Google Shape;151;p16"/>
          <p:cNvPicPr preferRelativeResize="0"/>
          <p:nvPr/>
        </p:nvPicPr>
        <p:blipFill>
          <a:blip r:embed="rId3">
            <a:alphaModFix/>
          </a:blip>
          <a:stretch>
            <a:fillRect/>
          </a:stretch>
        </p:blipFill>
        <p:spPr>
          <a:xfrm>
            <a:off x="1009425" y="1427276"/>
            <a:ext cx="2672974" cy="31368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7"/>
          <p:cNvSpPr/>
          <p:nvPr/>
        </p:nvSpPr>
        <p:spPr>
          <a:xfrm>
            <a:off x="678275" y="512075"/>
            <a:ext cx="7798200" cy="4178700"/>
          </a:xfrm>
          <a:prstGeom prst="rect">
            <a:avLst/>
          </a:prstGeom>
          <a:solidFill>
            <a:srgbClr val="FFFFFF">
              <a:alpha val="6592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57" name="Google Shape;157;p17"/>
          <p:cNvSpPr txBox="1"/>
          <p:nvPr>
            <p:ph idx="4294967295" type="title"/>
          </p:nvPr>
        </p:nvSpPr>
        <p:spPr>
          <a:xfrm>
            <a:off x="819150" y="6570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1"/>
                </a:solidFill>
              </a:rPr>
              <a:t>Game Board</a:t>
            </a:r>
            <a:endParaRPr b="1">
              <a:solidFill>
                <a:schemeClr val="accent1"/>
              </a:solidFill>
            </a:endParaRPr>
          </a:p>
        </p:txBody>
      </p:sp>
      <p:sp>
        <p:nvSpPr>
          <p:cNvPr id="158" name="Google Shape;158;p17"/>
          <p:cNvSpPr txBox="1"/>
          <p:nvPr/>
        </p:nvSpPr>
        <p:spPr>
          <a:xfrm>
            <a:off x="4215400" y="1389950"/>
            <a:ext cx="3794700" cy="33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alibri"/>
                <a:ea typeface="Calibri"/>
                <a:cs typeface="Calibri"/>
                <a:sym typeface="Calibri"/>
              </a:rPr>
              <a:t>Button </a:t>
            </a:r>
            <a:r>
              <a:rPr b="1" lang="en">
                <a:solidFill>
                  <a:schemeClr val="lt1"/>
                </a:solidFill>
                <a:latin typeface="Calibri"/>
                <a:ea typeface="Calibri"/>
                <a:cs typeface="Calibri"/>
                <a:sym typeface="Calibri"/>
              </a:rPr>
              <a:t>- </a:t>
            </a:r>
            <a:r>
              <a:rPr b="1" lang="en">
                <a:solidFill>
                  <a:schemeClr val="lt1"/>
                </a:solidFill>
                <a:latin typeface="Calibri"/>
                <a:ea typeface="Calibri"/>
                <a:cs typeface="Calibri"/>
                <a:sym typeface="Calibri"/>
              </a:rPr>
              <a:t>Toss Dice </a:t>
            </a:r>
            <a:r>
              <a:rPr b="1" lang="en">
                <a:solidFill>
                  <a:schemeClr val="lt1"/>
                </a:solidFill>
                <a:latin typeface="Calibri"/>
                <a:ea typeface="Calibri"/>
                <a:cs typeface="Calibri"/>
                <a:sym typeface="Calibri"/>
              </a:rPr>
              <a:t>:</a:t>
            </a:r>
            <a:endParaRPr b="1">
              <a:solidFill>
                <a:schemeClr val="lt1"/>
              </a:solidFill>
              <a:latin typeface="Calibri"/>
              <a:ea typeface="Calibri"/>
              <a:cs typeface="Calibri"/>
              <a:sym typeface="Calibri"/>
            </a:endParaRPr>
          </a:p>
          <a:p>
            <a:pPr indent="457200" lvl="0" marL="0" rtl="0" algn="l">
              <a:spcBef>
                <a:spcPts val="0"/>
              </a:spcBef>
              <a:spcAft>
                <a:spcPts val="0"/>
              </a:spcAft>
              <a:buNone/>
            </a:pPr>
            <a:r>
              <a:rPr lang="en">
                <a:latin typeface="Calibri"/>
                <a:ea typeface="Calibri"/>
                <a:cs typeface="Calibri"/>
                <a:sym typeface="Calibri"/>
              </a:rPr>
              <a:t> Randomly generate a number from 1 to 6, the number represent the steps that play can move</a:t>
            </a:r>
            <a:endParaRPr>
              <a:latin typeface="Calibri"/>
              <a:ea typeface="Calibri"/>
              <a:cs typeface="Calibri"/>
              <a:sym typeface="Calibri"/>
            </a:endParaRPr>
          </a:p>
          <a:p>
            <a:pPr indent="45720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
                <a:solidFill>
                  <a:schemeClr val="lt1"/>
                </a:solidFill>
                <a:latin typeface="Calibri"/>
                <a:ea typeface="Calibri"/>
                <a:cs typeface="Calibri"/>
                <a:sym typeface="Calibri"/>
              </a:rPr>
              <a:t>Button - Restart:</a:t>
            </a:r>
            <a:endParaRPr b="1">
              <a:solidFill>
                <a:schemeClr val="lt1"/>
              </a:solidFill>
              <a:latin typeface="Calibri"/>
              <a:ea typeface="Calibri"/>
              <a:cs typeface="Calibri"/>
              <a:sym typeface="Calibri"/>
            </a:endParaRPr>
          </a:p>
          <a:p>
            <a:pPr indent="457200" lvl="0" marL="0" rtl="0" algn="l">
              <a:spcBef>
                <a:spcPts val="0"/>
              </a:spcBef>
              <a:spcAft>
                <a:spcPts val="0"/>
              </a:spcAft>
              <a:buNone/>
            </a:pPr>
            <a:r>
              <a:rPr lang="en">
                <a:latin typeface="Calibri"/>
                <a:ea typeface="Calibri"/>
                <a:cs typeface="Calibri"/>
                <a:sym typeface="Calibri"/>
              </a:rPr>
              <a:t> After declare the winner, players can click RESTART to play again</a:t>
            </a:r>
            <a:endParaRPr b="1">
              <a:solidFill>
                <a:schemeClr val="lt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
                <a:solidFill>
                  <a:schemeClr val="lt1"/>
                </a:solidFill>
                <a:latin typeface="Calibri"/>
                <a:ea typeface="Calibri"/>
                <a:cs typeface="Calibri"/>
                <a:sym typeface="Calibri"/>
              </a:rPr>
              <a:t>Menu - File - Exit: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Button for exit the program</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
                <a:solidFill>
                  <a:schemeClr val="lt1"/>
                </a:solidFill>
                <a:latin typeface="Calibri"/>
                <a:ea typeface="Calibri"/>
                <a:cs typeface="Calibri"/>
                <a:sym typeface="Calibri"/>
              </a:rPr>
              <a:t>Menu - Help - About:</a:t>
            </a:r>
            <a:endParaRPr b="1">
              <a:solidFill>
                <a:schemeClr val="lt1"/>
              </a:solidFill>
              <a:latin typeface="Calibri"/>
              <a:ea typeface="Calibri"/>
              <a:cs typeface="Calibri"/>
              <a:sym typeface="Calibri"/>
            </a:endParaRPr>
          </a:p>
          <a:p>
            <a:pPr indent="0" lvl="0" marL="0" rtl="0" algn="l">
              <a:spcBef>
                <a:spcPts val="0"/>
              </a:spcBef>
              <a:spcAft>
                <a:spcPts val="0"/>
              </a:spcAft>
              <a:buNone/>
            </a:pPr>
            <a:r>
              <a:rPr b="1" lang="en">
                <a:solidFill>
                  <a:schemeClr val="lt1"/>
                </a:solidFill>
                <a:latin typeface="Calibri"/>
                <a:ea typeface="Calibri"/>
                <a:cs typeface="Calibri"/>
                <a:sym typeface="Calibri"/>
              </a:rPr>
              <a:t>	</a:t>
            </a:r>
            <a:r>
              <a:rPr lang="en">
                <a:latin typeface="Calibri"/>
                <a:ea typeface="Calibri"/>
                <a:cs typeface="Calibri"/>
                <a:sym typeface="Calibri"/>
              </a:rPr>
              <a:t>Display game rule</a:t>
            </a:r>
            <a:endParaRPr>
              <a:latin typeface="Calibri"/>
              <a:ea typeface="Calibri"/>
              <a:cs typeface="Calibri"/>
              <a:sym typeface="Calibri"/>
            </a:endParaRPr>
          </a:p>
          <a:p>
            <a:pPr indent="0" lvl="0" marL="0" rtl="0" algn="l">
              <a:spcBef>
                <a:spcPts val="0"/>
              </a:spcBef>
              <a:spcAft>
                <a:spcPts val="0"/>
              </a:spcAft>
              <a:buNone/>
            </a:pPr>
            <a:r>
              <a:t/>
            </a:r>
            <a:endParaRPr b="1">
              <a:solidFill>
                <a:schemeClr val="lt1"/>
              </a:solidFill>
              <a:latin typeface="Calibri"/>
              <a:ea typeface="Calibri"/>
              <a:cs typeface="Calibri"/>
              <a:sym typeface="Calibri"/>
            </a:endParaRPr>
          </a:p>
        </p:txBody>
      </p:sp>
      <p:pic>
        <p:nvPicPr>
          <p:cNvPr id="159" name="Google Shape;159;p17"/>
          <p:cNvPicPr preferRelativeResize="0"/>
          <p:nvPr/>
        </p:nvPicPr>
        <p:blipFill>
          <a:blip r:embed="rId3">
            <a:alphaModFix/>
          </a:blip>
          <a:stretch>
            <a:fillRect/>
          </a:stretch>
        </p:blipFill>
        <p:spPr>
          <a:xfrm>
            <a:off x="1015176" y="1479025"/>
            <a:ext cx="2897025" cy="299618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819150" y="4523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and target audience</a:t>
            </a:r>
            <a:endParaRPr/>
          </a:p>
        </p:txBody>
      </p:sp>
      <p:sp>
        <p:nvSpPr>
          <p:cNvPr id="165" name="Google Shape;165;p18"/>
          <p:cNvSpPr txBox="1"/>
          <p:nvPr>
            <p:ph idx="1" type="body"/>
          </p:nvPr>
        </p:nvSpPr>
        <p:spPr>
          <a:xfrm>
            <a:off x="819150" y="1161275"/>
            <a:ext cx="7505700" cy="35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purpose of this application is to allow our audience to learn the basic sequence and pattern of numbers. They will consistently be rolling dice and counting the numbers on the board.</a:t>
            </a:r>
            <a:endParaRPr sz="1500"/>
          </a:p>
          <a:p>
            <a:pPr indent="0" lvl="0" marL="0" rtl="0" algn="l">
              <a:spcBef>
                <a:spcPts val="1600"/>
              </a:spcBef>
              <a:spcAft>
                <a:spcPts val="0"/>
              </a:spcAft>
              <a:buNone/>
            </a:pPr>
            <a:r>
              <a:rPr lang="en" sz="1500"/>
              <a:t>Our target audience can be people at any age and gender. </a:t>
            </a:r>
            <a:endParaRPr sz="1500"/>
          </a:p>
          <a:p>
            <a:pPr indent="-323850" lvl="0" marL="457200" rtl="0" algn="l">
              <a:spcBef>
                <a:spcPts val="1600"/>
              </a:spcBef>
              <a:spcAft>
                <a:spcPts val="0"/>
              </a:spcAft>
              <a:buSzPts val="1500"/>
              <a:buChar char="-"/>
            </a:pPr>
            <a:r>
              <a:rPr lang="en" sz="1500"/>
              <a:t>For the younger user, from age 3 to 8, they can learn some basic computer such as clicking the mouse, typing the text, counting, and knowledge of playing basic board games. </a:t>
            </a:r>
            <a:endParaRPr sz="1500"/>
          </a:p>
          <a:p>
            <a:pPr indent="-323850" lvl="0" marL="457200" rtl="0" algn="l">
              <a:spcBef>
                <a:spcPts val="0"/>
              </a:spcBef>
              <a:spcAft>
                <a:spcPts val="0"/>
              </a:spcAft>
              <a:buSzPts val="1500"/>
              <a:buChar char="-"/>
            </a:pPr>
            <a:r>
              <a:rPr lang="en" sz="1500"/>
              <a:t>For the older user, from age 60 to 80, it will be a great game to have some exercise for their hands, eyes, and counting in mind. </a:t>
            </a:r>
            <a:endParaRPr sz="1500"/>
          </a:p>
          <a:p>
            <a:pPr indent="-323850" lvl="0" marL="457200" rtl="0" algn="l">
              <a:spcBef>
                <a:spcPts val="0"/>
              </a:spcBef>
              <a:spcAft>
                <a:spcPts val="0"/>
              </a:spcAft>
              <a:buSzPts val="1500"/>
              <a:buChar char="-"/>
            </a:pPr>
            <a:r>
              <a:rPr lang="en" sz="1500"/>
              <a:t>This game is approved for all, everyone who is getting bored, or want to relax they can play this game.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4890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PLAY</a:t>
            </a:r>
            <a:endParaRPr/>
          </a:p>
        </p:txBody>
      </p:sp>
      <p:sp>
        <p:nvSpPr>
          <p:cNvPr id="171" name="Google Shape;171;p19"/>
          <p:cNvSpPr txBox="1"/>
          <p:nvPr>
            <p:ph idx="1" type="body"/>
          </p:nvPr>
        </p:nvSpPr>
        <p:spPr>
          <a:xfrm>
            <a:off x="819150" y="1225300"/>
            <a:ext cx="7505700" cy="31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When the game starts, the user or users will need to toss a die, the number of the die will determine the number of steps that they can move. </a:t>
            </a:r>
            <a:endParaRPr sz="1400"/>
          </a:p>
          <a:p>
            <a:pPr indent="0" lvl="0" marL="0" rtl="0" algn="l">
              <a:spcBef>
                <a:spcPts val="1600"/>
              </a:spcBef>
              <a:spcAft>
                <a:spcPts val="0"/>
              </a:spcAft>
              <a:buNone/>
            </a:pPr>
            <a:r>
              <a:rPr lang="en" sz="1400"/>
              <a:t>For example, if a user rolls a 4, then the user would move their piece four places. The user will move their pieces from left to right, starting at 1, following the numbers on the board.</a:t>
            </a:r>
            <a:endParaRPr sz="1400"/>
          </a:p>
          <a:p>
            <a:pPr indent="0" lvl="0" marL="0" rtl="0" algn="l">
              <a:spcBef>
                <a:spcPts val="1600"/>
              </a:spcBef>
              <a:spcAft>
                <a:spcPts val="0"/>
              </a:spcAft>
              <a:buNone/>
            </a:pPr>
            <a:r>
              <a:rPr lang="en" sz="1400"/>
              <a:t>The first user that reaches the highest space on the board, which is 100, wins the game. </a:t>
            </a:r>
            <a:endParaRPr sz="1400"/>
          </a:p>
          <a:p>
            <a:pPr indent="-317500" lvl="0" marL="457200" rtl="0" algn="l">
              <a:spcBef>
                <a:spcPts val="1600"/>
              </a:spcBef>
              <a:spcAft>
                <a:spcPts val="0"/>
              </a:spcAft>
              <a:buSzPts val="1400"/>
              <a:buChar char="-"/>
            </a:pPr>
            <a:r>
              <a:rPr lang="en" sz="1400"/>
              <a:t>When a player lands on a top of a snake, their playing piece will slide down to the bottom of the snake.</a:t>
            </a:r>
            <a:endParaRPr sz="1400"/>
          </a:p>
          <a:p>
            <a:pPr indent="-317500" lvl="0" marL="457200" rtl="0" algn="l">
              <a:spcBef>
                <a:spcPts val="0"/>
              </a:spcBef>
              <a:spcAft>
                <a:spcPts val="0"/>
              </a:spcAft>
              <a:buSzPts val="1400"/>
              <a:buChar char="-"/>
            </a:pPr>
            <a:r>
              <a:rPr lang="en" sz="1400"/>
              <a:t>When a player lands at the base of a ladder, it immediately climbs to the top of the ladder. </a:t>
            </a:r>
            <a:endParaRPr sz="1400"/>
          </a:p>
          <a:p>
            <a:pPr indent="-317500" lvl="0" marL="457200" rtl="0" algn="l">
              <a:spcBef>
                <a:spcPts val="0"/>
              </a:spcBef>
              <a:spcAft>
                <a:spcPts val="0"/>
              </a:spcAft>
              <a:buSzPts val="1400"/>
              <a:buChar char="-"/>
            </a:pPr>
            <a:r>
              <a:rPr lang="en" sz="1400"/>
              <a:t>the winner needs to roll the exact number to reach 100. </a:t>
            </a:r>
            <a:endParaRPr sz="1400"/>
          </a:p>
          <a:p>
            <a:pPr indent="-317500" lvl="0" marL="457200" rtl="0" algn="l">
              <a:spcBef>
                <a:spcPts val="0"/>
              </a:spcBef>
              <a:spcAft>
                <a:spcPts val="0"/>
              </a:spcAft>
              <a:buSzPts val="1400"/>
              <a:buChar char="-"/>
            </a:pPr>
            <a:r>
              <a:rPr lang="en" sz="1400"/>
              <a:t>If players roll the number that is over 100, they stay in the same space where they roll the dice.</a:t>
            </a:r>
            <a:endParaRPr sz="1400"/>
          </a:p>
          <a:p>
            <a:pPr indent="0" lvl="0" marL="0" rtl="0" algn="l">
              <a:spcBef>
                <a:spcPts val="0"/>
              </a:spcBef>
              <a:spcAft>
                <a:spcPts val="16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p:nvPr/>
        </p:nvSpPr>
        <p:spPr>
          <a:xfrm>
            <a:off x="678275" y="512075"/>
            <a:ext cx="7798200" cy="4178700"/>
          </a:xfrm>
          <a:prstGeom prst="rect">
            <a:avLst/>
          </a:prstGeom>
          <a:solidFill>
            <a:srgbClr val="FFFFFF">
              <a:alpha val="6592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7" name="Google Shape;177;p20"/>
          <p:cNvSpPr txBox="1"/>
          <p:nvPr>
            <p:ph idx="4294967295" type="title"/>
          </p:nvPr>
        </p:nvSpPr>
        <p:spPr>
          <a:xfrm>
            <a:off x="819150" y="7370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Unresolved Issues</a:t>
            </a:r>
            <a:endParaRPr b="1"/>
          </a:p>
          <a:p>
            <a:pPr indent="0" lvl="0" marL="0" rtl="0" algn="ctr">
              <a:spcBef>
                <a:spcPts val="0"/>
              </a:spcBef>
              <a:spcAft>
                <a:spcPts val="0"/>
              </a:spcAft>
              <a:buNone/>
            </a:pPr>
            <a:r>
              <a:t/>
            </a:r>
            <a:endParaRPr b="1"/>
          </a:p>
        </p:txBody>
      </p:sp>
      <p:sp>
        <p:nvSpPr>
          <p:cNvPr id="178" name="Google Shape;178;p20"/>
          <p:cNvSpPr txBox="1"/>
          <p:nvPr/>
        </p:nvSpPr>
        <p:spPr>
          <a:xfrm>
            <a:off x="1294625" y="1545325"/>
            <a:ext cx="6565500" cy="271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Cambria"/>
                <a:ea typeface="Cambria"/>
                <a:cs typeface="Cambria"/>
                <a:sym typeface="Cambria"/>
              </a:rPr>
              <a:t>We have a problem about the replacement image of the player move. If there is more than one player in the same position. Not sure how to appear both of them are in the same position because one player image will replace another player image. </a:t>
            </a:r>
            <a:endParaRPr sz="1500">
              <a:latin typeface="Cambria"/>
              <a:ea typeface="Cambria"/>
              <a:cs typeface="Cambria"/>
              <a:sym typeface="Cambria"/>
            </a:endParaRPr>
          </a:p>
          <a:p>
            <a:pPr indent="0" lvl="0" marL="0" rtl="0" algn="l">
              <a:lnSpc>
                <a:spcPct val="115000"/>
              </a:lnSpc>
              <a:spcBef>
                <a:spcPts val="1000"/>
              </a:spcBef>
              <a:spcAft>
                <a:spcPts val="0"/>
              </a:spcAft>
              <a:buNone/>
            </a:pPr>
            <a:r>
              <a:t/>
            </a:r>
            <a:endParaRPr sz="1500">
              <a:latin typeface="Cambria"/>
              <a:ea typeface="Cambria"/>
              <a:cs typeface="Cambria"/>
              <a:sym typeface="Cambria"/>
            </a:endParaRPr>
          </a:p>
          <a:p>
            <a:pPr indent="0" lvl="0" marL="0" rtl="0" algn="l">
              <a:lnSpc>
                <a:spcPct val="115000"/>
              </a:lnSpc>
              <a:spcBef>
                <a:spcPts val="1000"/>
              </a:spcBef>
              <a:spcAft>
                <a:spcPts val="1000"/>
              </a:spcAft>
              <a:buNone/>
            </a:pPr>
            <a:r>
              <a:rPr lang="en" sz="1500">
                <a:latin typeface="Cambria"/>
                <a:ea typeface="Cambria"/>
                <a:cs typeface="Cambria"/>
                <a:sym typeface="Cambria"/>
              </a:rPr>
              <a:t>The maximum numbers of total players are limited to six, because we only contains six players images. If the numbers of total players are exceed six, they can have a chat, but not able to playing the game with more than six people.</a:t>
            </a:r>
            <a:endParaRPr sz="1500">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819150" y="3427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 data used</a:t>
            </a:r>
            <a:endParaRPr/>
          </a:p>
        </p:txBody>
      </p:sp>
      <p:sp>
        <p:nvSpPr>
          <p:cNvPr id="184" name="Google Shape;184;p21"/>
          <p:cNvSpPr txBox="1"/>
          <p:nvPr>
            <p:ph idx="1" type="body"/>
          </p:nvPr>
        </p:nvSpPr>
        <p:spPr>
          <a:xfrm>
            <a:off x="425250" y="1096125"/>
            <a:ext cx="82935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Cambria"/>
                <a:ea typeface="Cambria"/>
                <a:cs typeface="Cambria"/>
                <a:sym typeface="Cambria"/>
              </a:rPr>
              <a:t>Image: </a:t>
            </a:r>
            <a:r>
              <a:rPr lang="en" sz="1200" u="sng">
                <a:solidFill>
                  <a:srgbClr val="1155CC"/>
                </a:solidFill>
                <a:latin typeface="Cambria"/>
                <a:ea typeface="Cambria"/>
                <a:cs typeface="Cambria"/>
                <a:sym typeface="Cambria"/>
                <a:hlinkClick r:id="rId3"/>
              </a:rPr>
              <a:t>https://www.vectorstock.com/royalty-free-vector/snakes-and-ladder-game-template-vector-23813393</a:t>
            </a:r>
            <a:endParaRPr sz="1200" u="sng">
              <a:solidFill>
                <a:srgbClr val="1155CC"/>
              </a:solidFill>
              <a:latin typeface="Cambria"/>
              <a:ea typeface="Cambria"/>
              <a:cs typeface="Cambria"/>
              <a:sym typeface="Cambria"/>
            </a:endParaRPr>
          </a:p>
          <a:p>
            <a:pPr indent="0" lvl="0" marL="0" rtl="0" algn="l">
              <a:spcBef>
                <a:spcPts val="1000"/>
              </a:spcBef>
              <a:spcAft>
                <a:spcPts val="0"/>
              </a:spcAft>
              <a:buNone/>
            </a:pPr>
            <a:r>
              <a:rPr lang="en" sz="1200">
                <a:solidFill>
                  <a:srgbClr val="000000"/>
                </a:solidFill>
                <a:latin typeface="Cambria"/>
                <a:ea typeface="Cambria"/>
                <a:cs typeface="Cambria"/>
                <a:sym typeface="Cambria"/>
              </a:rPr>
              <a:t>Sample of Snake and Ladder java code: </a:t>
            </a:r>
            <a:r>
              <a:rPr lang="en" sz="1200" u="sng">
                <a:solidFill>
                  <a:srgbClr val="1155CC"/>
                </a:solidFill>
                <a:latin typeface="Cambria"/>
                <a:ea typeface="Cambria"/>
                <a:cs typeface="Cambria"/>
                <a:sym typeface="Cambria"/>
                <a:hlinkClick r:id="rId4"/>
              </a:rPr>
              <a:t>https://rosettacode.org/wiki/Snake_And_Ladder#Java</a:t>
            </a:r>
            <a:endParaRPr sz="1200" u="sng">
              <a:solidFill>
                <a:srgbClr val="1155CC"/>
              </a:solidFill>
              <a:latin typeface="Cambria"/>
              <a:ea typeface="Cambria"/>
              <a:cs typeface="Cambria"/>
              <a:sym typeface="Cambria"/>
            </a:endParaRPr>
          </a:p>
          <a:p>
            <a:pPr indent="0" lvl="0" marL="0" rtl="0" algn="l">
              <a:spcBef>
                <a:spcPts val="1000"/>
              </a:spcBef>
              <a:spcAft>
                <a:spcPts val="0"/>
              </a:spcAft>
              <a:buNone/>
            </a:pPr>
            <a:r>
              <a:rPr lang="en" sz="1200">
                <a:solidFill>
                  <a:srgbClr val="000000"/>
                </a:solidFill>
                <a:latin typeface="Cambria"/>
                <a:ea typeface="Cambria"/>
                <a:cs typeface="Cambria"/>
                <a:sym typeface="Cambria"/>
              </a:rPr>
              <a:t>Dice images will be found online.</a:t>
            </a:r>
            <a:endParaRPr sz="1200">
              <a:solidFill>
                <a:srgbClr val="000000"/>
              </a:solidFill>
              <a:latin typeface="Cambria"/>
              <a:ea typeface="Cambria"/>
              <a:cs typeface="Cambria"/>
              <a:sym typeface="Cambria"/>
            </a:endParaRPr>
          </a:p>
          <a:p>
            <a:pPr indent="0" lvl="0" marL="0" rtl="0" algn="l">
              <a:spcBef>
                <a:spcPts val="1000"/>
              </a:spcBef>
              <a:spcAft>
                <a:spcPts val="0"/>
              </a:spcAft>
              <a:buNone/>
            </a:pPr>
            <a:r>
              <a:rPr lang="en" sz="1200" u="sng">
                <a:solidFill>
                  <a:srgbClr val="1155CC"/>
                </a:solidFill>
                <a:latin typeface="Cambria"/>
                <a:ea typeface="Cambria"/>
                <a:cs typeface="Cambria"/>
                <a:sym typeface="Cambria"/>
                <a:hlinkClick r:id="rId5"/>
              </a:rPr>
              <a:t>https://image.baidu.com/search/detail?ct=503316480&amp;z=0&amp;ipn=d&amp;word=筛子%201到6&amp;step_word=&amp;hs=0&amp;pn=2&amp;spn=0&amp;di=17930&amp;pi=0&amp;rn=1&amp;tn=baiduimagedetail&amp;is=0%2C0&amp;istype=0&amp;ie=utf-8&amp;oe=utf-8&amp;in=&amp;cl=2&amp;lm=-1&amp;st=undefined&amp;cs=4060570382%2C451230636&amp;os=1234429836%2C3104516760&amp;simid=3509062187%2C720304968&amp;adpicid=0&amp;lpn=0&amp;ln=1260&amp;fr=&amp;fmq=1587502126523_R&amp;fm=&amp;ic=undefined&amp;s=undefined&amp;hd=undefined&amp;latest=undefined&amp;copyright=undefined&amp;se=&amp;sme=&amp;tab=0&amp;width=undefined&amp;height=undefined&amp;face=undefined&amp;ist=&amp;jit=&amp;cg=&amp;bdtype=0&amp;oriquery=&amp;objurl=http%3A%2F%2Fkfwimg.ikafan.com%2Fupload%2F83%2Fcc%2F83cc289953ec99b79986ea9346e7abc4.png&amp;fromurl=ippr_z2C%24qAzdH3FAzdH3Fooo_z%26e3Bhwuwg_z%26e3BvgAzdH3Fj17AzdH3Fcd88abcm_z%26e3Bip4s&amp;gsm=3&amp;rpstart=0&amp;rpnum=0&amp;islist=&amp;querylist=&amp;force=undefined</a:t>
            </a:r>
            <a:endParaRPr sz="1200" u="sng">
              <a:solidFill>
                <a:srgbClr val="1155CC"/>
              </a:solidFill>
              <a:latin typeface="Cambria"/>
              <a:ea typeface="Cambria"/>
              <a:cs typeface="Cambria"/>
              <a:sym typeface="Cambria"/>
            </a:endParaRPr>
          </a:p>
          <a:p>
            <a:pPr indent="0" lvl="0" marL="0" rtl="0" algn="l">
              <a:spcBef>
                <a:spcPts val="1000"/>
              </a:spcBef>
              <a:spcAft>
                <a:spcPts val="0"/>
              </a:spcAft>
              <a:buNone/>
            </a:pPr>
            <a:r>
              <a:rPr lang="en" sz="1200">
                <a:solidFill>
                  <a:srgbClr val="000000"/>
                </a:solidFill>
                <a:latin typeface="Cambria"/>
                <a:ea typeface="Cambria"/>
                <a:cs typeface="Cambria"/>
                <a:sym typeface="Cambria"/>
              </a:rPr>
              <a:t>Players images:</a:t>
            </a:r>
            <a:endParaRPr sz="1200">
              <a:solidFill>
                <a:srgbClr val="000000"/>
              </a:solidFill>
              <a:latin typeface="Cambria"/>
              <a:ea typeface="Cambria"/>
              <a:cs typeface="Cambria"/>
              <a:sym typeface="Cambria"/>
            </a:endParaRPr>
          </a:p>
          <a:p>
            <a:pPr indent="0" lvl="0" marL="0" rtl="0" algn="l">
              <a:spcBef>
                <a:spcPts val="1000"/>
              </a:spcBef>
              <a:spcAft>
                <a:spcPts val="0"/>
              </a:spcAft>
              <a:buNone/>
            </a:pPr>
            <a:r>
              <a:rPr lang="en" sz="1200" u="sng">
                <a:solidFill>
                  <a:srgbClr val="1155CC"/>
                </a:solidFill>
                <a:latin typeface="Cambria"/>
                <a:ea typeface="Cambria"/>
                <a:cs typeface="Cambria"/>
                <a:sym typeface="Cambria"/>
                <a:hlinkClick r:id="rId6"/>
              </a:rPr>
              <a:t>https://www.pinterest.com/pin/408772103672738093/?nic_v1=1aRtLeQeT3VmAIg9%2Fph0c5DBHEiKr2G5xRWNej3BJNYgey8TNF4cLEb0bZKp%2BdAg1w</a:t>
            </a:r>
            <a:endParaRPr sz="1200" u="sng">
              <a:solidFill>
                <a:srgbClr val="1155CC"/>
              </a:solidFill>
              <a:latin typeface="Cambria"/>
              <a:ea typeface="Cambria"/>
              <a:cs typeface="Cambria"/>
              <a:sym typeface="Cambria"/>
            </a:endParaRPr>
          </a:p>
          <a:p>
            <a:pPr indent="0" lvl="0" marL="0" rtl="0" algn="l">
              <a:spcBef>
                <a:spcPts val="10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