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4" r:id="rId3"/>
    <p:sldId id="257" r:id="rId4"/>
    <p:sldId id="260" r:id="rId5"/>
    <p:sldId id="259" r:id="rId6"/>
    <p:sldId id="263" r:id="rId7"/>
    <p:sldId id="266" r:id="rId8"/>
    <p:sldId id="262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5840" y="2734973"/>
            <a:ext cx="7772400" cy="766035"/>
          </a:xfrm>
        </p:spPr>
        <p:txBody>
          <a:bodyPr>
            <a:normAutofit/>
          </a:bodyPr>
          <a:lstStyle/>
          <a:p>
            <a:r>
              <a:rPr lang="ru-RU" u="sng" dirty="0" smtClean="0">
                <a:solidFill>
                  <a:schemeClr val="tx1"/>
                </a:solidFill>
              </a:rPr>
              <a:t>Первый закон </a:t>
            </a:r>
            <a:r>
              <a:rPr lang="ru-RU" u="sng" dirty="0">
                <a:solidFill>
                  <a:schemeClr val="tx1"/>
                </a:solidFill>
              </a:rPr>
              <a:t>К</a:t>
            </a:r>
            <a:r>
              <a:rPr lang="ru-RU" u="sng" dirty="0" smtClean="0">
                <a:solidFill>
                  <a:schemeClr val="tx1"/>
                </a:solidFill>
              </a:rPr>
              <a:t>еплера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3588" y="2005168"/>
            <a:ext cx="7560840" cy="1232047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Работу выполнил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Файлин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Валентин</a:t>
            </a:r>
            <a:endParaRPr lang="ru-RU" sz="2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</a:pP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</a:t>
            </a:r>
            <a:r>
              <a:rPr lang="ru-RU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руководитель:А.С</a:t>
            </a: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Байгашов</a:t>
            </a:r>
            <a:endParaRPr lang="ru-RU" sz="2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</a:pP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331640" y="234888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95636" y="4941168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0"/>
            <a:ext cx="69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/>
              <a:t>Кеплер об этом даже не мечтал</a:t>
            </a:r>
            <a:endParaRPr lang="ru-RU" sz="5400" b="1" dirty="0"/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55343" y="3645024"/>
            <a:ext cx="4435475" cy="28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7317" cy="350897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Солнечная система является важным </a:t>
            </a:r>
            <a:r>
              <a:rPr lang="ru-RU" dirty="0" smtClean="0"/>
              <a:t>аспектом человечества</a:t>
            </a:r>
            <a:r>
              <a:rPr lang="ru-RU" dirty="0"/>
              <a:t>. Она играет ключевую роль в жизни всего живого на планете Земля. В рамках работы </a:t>
            </a:r>
            <a:r>
              <a:rPr lang="ru-RU" dirty="0" smtClean="0"/>
              <a:t>рассматривается закон всемирного тяготения. </a:t>
            </a:r>
            <a:r>
              <a:rPr lang="ru-RU" dirty="0"/>
              <a:t>Таким образом, целью работы является </a:t>
            </a:r>
            <a:r>
              <a:rPr lang="ru-RU" dirty="0" smtClean="0"/>
              <a:t>изображение всемирного закона тяготения, </a:t>
            </a:r>
            <a:r>
              <a:rPr lang="ru-RU" dirty="0"/>
              <a:t>путём моделирования. Для решения этой задачи необходимо написать код, который будет изображать сам </a:t>
            </a:r>
            <a:r>
              <a:rPr lang="ru-RU" dirty="0" smtClean="0"/>
              <a:t>закон всемирного тяготения.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6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1571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sz="3000" b="1" dirty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3000" dirty="0" smtClean="0">
                <a:ea typeface="BatangChe" pitchFamily="49" charset="-127"/>
              </a:rPr>
              <a:t>Закон всемирного тяготения</a:t>
            </a:r>
            <a:r>
              <a:rPr lang="en-US" sz="3000" dirty="0" smtClean="0">
                <a:ea typeface="BatangChe" pitchFamily="49" charset="-127"/>
              </a:rPr>
              <a:t>:</a:t>
            </a:r>
            <a:endParaRPr lang="en-US" sz="3000" dirty="0" smtClean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3200" dirty="0"/>
              <a:t>два любых тела притягиваются друг к другу с силой, прямо пропорциональной массе каждого из них и обратно пропорциональной квадрату расстояния между </a:t>
            </a:r>
            <a:r>
              <a:rPr lang="ru-RU" sz="3200" dirty="0" smtClean="0"/>
              <a:t>ними</a:t>
            </a:r>
            <a:r>
              <a:rPr lang="ru-RU" sz="3000" dirty="0" smtClean="0">
                <a:ea typeface="BatangChe" pitchFamily="49" charset="-127"/>
              </a:rPr>
              <a:t>. </a:t>
            </a:r>
            <a:endParaRPr lang="ru-RU" sz="3000" dirty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2600" dirty="0" smtClean="0">
                <a:ea typeface="BatangChe" pitchFamily="49" charset="-127"/>
              </a:rPr>
              <a:t>Таким образом целью проекта является</a:t>
            </a:r>
            <a:r>
              <a:rPr lang="en-US" sz="2600" dirty="0" smtClean="0">
                <a:ea typeface="BatangChe" pitchFamily="49" charset="-127"/>
              </a:rPr>
              <a:t>: </a:t>
            </a:r>
            <a:r>
              <a:rPr lang="ru-RU" sz="2600" dirty="0" smtClean="0">
                <a:ea typeface="BatangChe" pitchFamily="49" charset="-127"/>
              </a:rPr>
              <a:t>изображение  </a:t>
            </a:r>
            <a:r>
              <a:rPr lang="en-US" sz="2600" dirty="0" smtClean="0">
                <a:ea typeface="BatangChe" pitchFamily="49" charset="-127"/>
              </a:rPr>
              <a:t>3-D </a:t>
            </a:r>
            <a:r>
              <a:rPr lang="ru-RU" sz="2600" dirty="0" smtClean="0">
                <a:ea typeface="BatangChe" pitchFamily="49" charset="-127"/>
              </a:rPr>
              <a:t>модели</a:t>
            </a:r>
            <a:r>
              <a:rPr lang="ru-RU" sz="2600" dirty="0">
                <a:ea typeface="BatangChe" pitchFamily="49" charset="-127"/>
              </a:rPr>
              <a:t> </a:t>
            </a:r>
            <a:r>
              <a:rPr lang="ru-RU" sz="2600" dirty="0" smtClean="0">
                <a:ea typeface="BatangChe" pitchFamily="49" charset="-127"/>
              </a:rPr>
              <a:t>закона всемирного тяготения</a:t>
            </a:r>
            <a:r>
              <a:rPr lang="ru-RU" sz="2600" dirty="0" smtClean="0">
                <a:ea typeface="BatangChe" pitchFamily="49" charset="-127"/>
              </a:rPr>
              <a:t>.</a:t>
            </a:r>
            <a:endParaRPr lang="ru-RU" sz="2600" dirty="0" smtClean="0">
              <a:ea typeface="BatangChe" pitchFamily="49" charset="-127"/>
            </a:endParaRPr>
          </a:p>
          <a:p>
            <a:pPr marL="0" indent="0">
              <a:buNone/>
            </a:pPr>
            <a:endParaRPr lang="ru-RU" sz="2600" dirty="0">
              <a:ea typeface="BatangChe" pitchFamily="49" charset="-127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600" dirty="0" smtClean="0">
                <a:ea typeface="BatangChe" pitchFamily="49" charset="-127"/>
              </a:rPr>
              <a:t>Для достижения поставленной цели необходимо решить следующие задачи:</a:t>
            </a:r>
          </a:p>
          <a:p>
            <a:pPr marL="457200" indent="-355600">
              <a:spcBef>
                <a:spcPts val="0"/>
              </a:spcBef>
              <a:buSzPts val="2000"/>
              <a:buFont typeface="Wingdings 2" pitchFamily="18" charset="2"/>
              <a:buAutoNum type="arabicPeriod"/>
            </a:pPr>
            <a:r>
              <a:rPr lang="ru-RU" sz="2600" dirty="0">
                <a:ea typeface="BatangChe" pitchFamily="49" charset="-127"/>
              </a:rPr>
              <a:t>Изучить основные библиотеки для численного решения уравнений и моделирования.</a:t>
            </a:r>
            <a:endParaRPr lang="en-US" sz="2600" dirty="0">
              <a:ea typeface="BatangChe" pitchFamily="49" charset="-127"/>
            </a:endParaRPr>
          </a:p>
          <a:p>
            <a:pPr marL="457200" lvl="0" indent="-355600">
              <a:spcBef>
                <a:spcPts val="0"/>
              </a:spcBef>
              <a:buSzPts val="2000"/>
              <a:buAutoNum type="arabicPeriod"/>
            </a:pPr>
            <a:r>
              <a:rPr lang="ru-RU" sz="2600" dirty="0" smtClean="0">
                <a:ea typeface="BatangChe" pitchFamily="49" charset="-127"/>
              </a:rPr>
              <a:t>Смоделировать </a:t>
            </a:r>
            <a:r>
              <a:rPr lang="en-US" sz="2600" dirty="0" smtClean="0">
                <a:ea typeface="BatangChe" pitchFamily="49" charset="-127"/>
              </a:rPr>
              <a:t>3-D </a:t>
            </a:r>
            <a:r>
              <a:rPr lang="ru-RU" sz="2600" dirty="0" smtClean="0">
                <a:ea typeface="BatangChe" pitchFamily="49" charset="-127"/>
              </a:rPr>
              <a:t>модель проекта.</a:t>
            </a:r>
            <a:endParaRPr lang="en-US" sz="2600" dirty="0" smtClean="0">
              <a:ea typeface="BatangChe" pitchFamily="49" charset="-127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0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99392"/>
            <a:ext cx="7024744" cy="1143000"/>
          </a:xfrm>
        </p:spPr>
        <p:txBody>
          <a:bodyPr/>
          <a:lstStyle/>
          <a:p>
            <a:r>
              <a:rPr lang="ru-RU" dirty="0" smtClean="0"/>
              <a:t>Аннотация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052736"/>
            <a:ext cx="6777317" cy="3508977"/>
          </a:xfrm>
        </p:spPr>
        <p:txBody>
          <a:bodyPr/>
          <a:lstStyle/>
          <a:p>
            <a:r>
              <a:rPr lang="ru-RU" dirty="0"/>
              <a:t>В работе проведено моделирование закона </a:t>
            </a:r>
            <a:r>
              <a:rPr lang="ru-RU" dirty="0" smtClean="0"/>
              <a:t>всемирного тяготения. </a:t>
            </a:r>
            <a:r>
              <a:rPr lang="ru-RU" dirty="0"/>
              <a:t>Результаты моделирования указывают на то, как двигаются планеты вокруг солнца.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0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Актуальность</a:t>
            </a:r>
            <a:endParaRPr lang="ru-RU" b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Данная задача является актуальной так как</a:t>
            </a:r>
            <a:r>
              <a:rPr lang="en-US" dirty="0" smtClean="0"/>
              <a:t>,</a:t>
            </a:r>
            <a:r>
              <a:rPr lang="ru-RU" dirty="0" smtClean="0"/>
              <a:t>эта тема мало исследована. Для ее решения будут использованы передовые методы численного моделирования и графического построения, базирующиеся на библиотеках языка программирования </a:t>
            </a:r>
            <a:r>
              <a:rPr lang="ru-RU" dirty="0" err="1" smtClean="0">
                <a:solidFill>
                  <a:schemeClr val="dk1"/>
                </a:solidFill>
              </a:rPr>
              <a:t>Python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smtClean="0"/>
              <a:t>Использование </a:t>
            </a:r>
            <a:r>
              <a:rPr lang="ru-RU" dirty="0" smtClean="0"/>
              <a:t>открытых библиотек позволит наиболее детально смоделировать </a:t>
            </a:r>
            <a:r>
              <a:rPr lang="en-US" dirty="0" smtClean="0"/>
              <a:t>3-D </a:t>
            </a:r>
            <a:r>
              <a:rPr lang="ru-RU" dirty="0" smtClean="0"/>
              <a:t>модель закона </a:t>
            </a:r>
            <a:r>
              <a:rPr lang="ru-RU" dirty="0" smtClean="0"/>
              <a:t>всемирного тяготения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431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Начальные условия и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решения поставленной задачи необходимо определить следующие начальные условия, такие как скорость вращения солнца и </a:t>
            </a:r>
            <a:r>
              <a:rPr lang="ru-RU" dirty="0" err="1"/>
              <a:t>т.д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3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949370"/>
            <a:ext cx="7024744" cy="7200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Начальные условия и параметры </a:t>
            </a:r>
            <a:r>
              <a:rPr lang="en-US" sz="3200" dirty="0"/>
              <a:t/>
            </a:r>
            <a:br>
              <a:rPr lang="en-US" sz="3200" dirty="0"/>
            </a:br>
            <a:endParaRPr lang="ru-RU" sz="3200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646926"/>
              </p:ext>
            </p:extLst>
          </p:nvPr>
        </p:nvGraphicFramePr>
        <p:xfrm>
          <a:off x="1042988" y="2324100"/>
          <a:ext cx="6777035" cy="405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07"/>
                <a:gridCol w="1355407"/>
                <a:gridCol w="1355407"/>
                <a:gridCol w="1355407"/>
                <a:gridCol w="1355407"/>
              </a:tblGrid>
              <a:tr h="6762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vx0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vy0</a:t>
                      </a:r>
                      <a:endParaRPr lang="ru-RU" dirty="0"/>
                    </a:p>
                  </a:txBody>
                  <a:tcPr/>
                </a:tc>
              </a:tr>
              <a:tr h="676205">
                <a:tc>
                  <a:txBody>
                    <a:bodyPr/>
                    <a:lstStyle/>
                    <a:p>
                      <a:r>
                        <a:rPr lang="ru-RU" dirty="0" smtClean="0"/>
                        <a:t>1 тело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ru-RU" dirty="0"/>
                    </a:p>
                  </a:txBody>
                  <a:tcPr/>
                </a:tc>
              </a:tr>
              <a:tr h="676205">
                <a:tc>
                  <a:txBody>
                    <a:bodyPr/>
                    <a:lstStyle/>
                    <a:p>
                      <a:r>
                        <a:rPr lang="ru-RU" dirty="0" smtClean="0"/>
                        <a:t>2 тело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1.523662 * 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24000</a:t>
                      </a:r>
                      <a:endParaRPr lang="ru-RU" dirty="0"/>
                    </a:p>
                  </a:txBody>
                  <a:tcPr/>
                </a:tc>
              </a:tr>
              <a:tr h="676205">
                <a:tc>
                  <a:txBody>
                    <a:bodyPr/>
                    <a:lstStyle/>
                    <a:p>
                      <a:r>
                        <a:rPr lang="ru-RU" dirty="0" smtClean="0"/>
                        <a:t>3 тело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0.38709927 * 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47360</a:t>
                      </a:r>
                      <a:endParaRPr lang="ru-RU" dirty="0"/>
                    </a:p>
                  </a:txBody>
                  <a:tcPr/>
                </a:tc>
              </a:tr>
              <a:tr h="676205">
                <a:tc>
                  <a:txBody>
                    <a:bodyPr/>
                    <a:lstStyle/>
                    <a:p>
                      <a:r>
                        <a:rPr lang="ru-RU" dirty="0" smtClean="0"/>
                        <a:t>4 тело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0.723332 * 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35020</a:t>
                      </a:r>
                      <a:endParaRPr lang="ru-RU" dirty="0"/>
                    </a:p>
                  </a:txBody>
                  <a:tcPr/>
                </a:tc>
              </a:tr>
              <a:tr h="676205">
                <a:tc>
                  <a:txBody>
                    <a:bodyPr/>
                    <a:lstStyle/>
                    <a:p>
                      <a:r>
                        <a:rPr lang="ru-RU" dirty="0" smtClean="0"/>
                        <a:t>5 тело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5.204267 * 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13070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03648" y="148478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ae=</a:t>
            </a:r>
            <a:r>
              <a:rPr lang="ru-RU" dirty="0" smtClean="0"/>
              <a:t>149 </a:t>
            </a:r>
            <a:r>
              <a:rPr lang="ru-RU" dirty="0"/>
              <a:t>* 10**9</a:t>
            </a:r>
          </a:p>
        </p:txBody>
      </p:sp>
    </p:spTree>
    <p:extLst>
      <p:ext uri="{BB962C8B-B14F-4D97-AF65-F5344CB8AC3E}">
        <p14:creationId xmlns:p14="http://schemas.microsoft.com/office/powerpoint/2010/main" val="35766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 и перспективы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340768"/>
            <a:ext cx="6777317" cy="3508977"/>
          </a:xfrm>
        </p:spPr>
        <p:txBody>
          <a:bodyPr/>
          <a:lstStyle/>
          <a:p>
            <a:r>
              <a:rPr lang="ru-RU" dirty="0"/>
              <a:t>Приведённая модель показывают, что планеты Солнечной системы обращается по эллипсу, в одном из фокусов которого находится </a:t>
            </a:r>
            <a:r>
              <a:rPr lang="ru-RU" dirty="0" smtClean="0"/>
              <a:t>солнце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C:\Users\ABaigashov\Desktop\323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16225"/>
            <a:ext cx="5229870" cy="348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1440160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6834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215</TotalTime>
  <Words>302</Words>
  <Application>Microsoft Office PowerPoint</Application>
  <PresentationFormat>Экран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Остин</vt:lpstr>
      <vt:lpstr>Первый закон Кеплера</vt:lpstr>
      <vt:lpstr>Введение</vt:lpstr>
      <vt:lpstr>Презентация PowerPoint</vt:lpstr>
      <vt:lpstr>Аннотация </vt:lpstr>
      <vt:lpstr>Актуальность</vt:lpstr>
      <vt:lpstr>  Начальные условия и параметры</vt:lpstr>
      <vt:lpstr>Начальные условия и параметры  </vt:lpstr>
      <vt:lpstr>Заключение и перспективы 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Первый закон Кеплера</dc:title>
  <dc:creator>Студент</dc:creator>
  <cp:lastModifiedBy>Алексей С. Байгашов</cp:lastModifiedBy>
  <cp:revision>19</cp:revision>
  <dcterms:created xsi:type="dcterms:W3CDTF">2020-12-03T14:53:15Z</dcterms:created>
  <dcterms:modified xsi:type="dcterms:W3CDTF">2021-05-18T17:06:22Z</dcterms:modified>
</cp:coreProperties>
</file>