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a" ContentType="audio/x-ms-wma"/>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7" r:id="rId3"/>
    <p:sldId id="278" r:id="rId4"/>
    <p:sldId id="280" r:id="rId5"/>
    <p:sldId id="285" r:id="rId6"/>
    <p:sldId id="281" r:id="rId7"/>
    <p:sldId id="284" r:id="rId8"/>
    <p:sldId id="286" r:id="rId9"/>
    <p:sldId id="287" r:id="rId10"/>
    <p:sldId id="288" r:id="rId11"/>
    <p:sldId id="289" r:id="rId12"/>
    <p:sldId id="290" r:id="rId13"/>
    <p:sldId id="291" r:id="rId14"/>
    <p:sldId id="292" r:id="rId15"/>
    <p:sldId id="293" r:id="rId16"/>
    <p:sldId id="283" r:id="rId17"/>
    <p:sldId id="294" r:id="rId18"/>
    <p:sldId id="295" r:id="rId19"/>
    <p:sldId id="296" r:id="rId20"/>
    <p:sldId id="297" r:id="rId21"/>
    <p:sldId id="298" r:id="rId22"/>
    <p:sldId id="299" r:id="rId23"/>
    <p:sldId id="300" r:id="rId24"/>
    <p:sldId id="301" r:id="rId25"/>
    <p:sldId id="302" r:id="rId26"/>
    <p:sldId id="276" r:id="rId27"/>
  </p:sldIdLst>
  <p:sldSz cx="9144000" cy="5143500" type="screen16x9"/>
  <p:notesSz cx="6858000" cy="9947275"/>
  <p:custDataLst>
    <p:tags r:id="rId29"/>
  </p:custDataLst>
  <p:defaultTextStyle>
    <a:defPPr>
      <a:defRPr lang="zh-CN"/>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9083DE-B289-44C2-86F7-E6C2B994AECC}">
          <p14:sldIdLst>
            <p14:sldId id="256"/>
            <p14:sldId id="277"/>
            <p14:sldId id="278"/>
            <p14:sldId id="280"/>
            <p14:sldId id="285"/>
            <p14:sldId id="281"/>
            <p14:sldId id="284"/>
            <p14:sldId id="286"/>
            <p14:sldId id="287"/>
            <p14:sldId id="288"/>
            <p14:sldId id="289"/>
            <p14:sldId id="290"/>
            <p14:sldId id="291"/>
            <p14:sldId id="292"/>
            <p14:sldId id="293"/>
            <p14:sldId id="283"/>
            <p14:sldId id="294"/>
            <p14:sldId id="295"/>
            <p14:sldId id="296"/>
            <p14:sldId id="297"/>
            <p14:sldId id="298"/>
            <p14:sldId id="299"/>
            <p14:sldId id="300"/>
            <p14:sldId id="301"/>
            <p14:sldId id="302"/>
          </p14:sldIdLst>
        </p14:section>
        <p14:section name="无标题节" id="{BD2F459C-5ABF-4213-95F9-C31A35B8F621}">
          <p14:sldIdLst>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9E1FF"/>
    <a:srgbClr val="D5EDFF"/>
    <a:srgbClr val="89B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96162" autoAdjust="0"/>
  </p:normalViewPr>
  <p:slideViewPr>
    <p:cSldViewPr snapToGrid="0">
      <p:cViewPr varScale="1">
        <p:scale>
          <a:sx n="90" d="100"/>
          <a:sy n="90" d="100"/>
        </p:scale>
        <p:origin x="438" y="78"/>
      </p:cViewPr>
      <p:guideLst>
        <p:guide orient="horz" pos="1620"/>
        <p:guide pos="2880"/>
      </p:guideLst>
    </p:cSldViewPr>
  </p:slideViewPr>
  <p:notesTextViewPr>
    <p:cViewPr>
      <p:scale>
        <a:sx n="200" d="100"/>
        <a:sy n="2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18A4A327-9B99-43B8-B4C6-09D5DF374051}" type="datetimeFigureOut">
              <a:rPr lang="zh-CN" altLang="en-US" smtClean="0"/>
              <a:t>2017/6/5</a:t>
            </a:fld>
            <a:endParaRPr lang="zh-CN" altLang="en-US"/>
          </a:p>
        </p:txBody>
      </p:sp>
      <p:sp>
        <p:nvSpPr>
          <p:cNvPr id="4" name="幻灯片图像占位符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415B6FFA-D89C-41FD-833B-B83AB6FFE374}" type="slidenum">
              <a:rPr lang="zh-CN" altLang="en-US" smtClean="0"/>
              <a:t>‹#›</a:t>
            </a:fld>
            <a:endParaRPr lang="zh-CN" altLang="en-US"/>
          </a:p>
        </p:txBody>
      </p:sp>
    </p:spTree>
    <p:extLst>
      <p:ext uri="{BB962C8B-B14F-4D97-AF65-F5344CB8AC3E}">
        <p14:creationId xmlns:p14="http://schemas.microsoft.com/office/powerpoint/2010/main" val="412957699"/>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a:t>
            </a:fld>
            <a:endParaRPr lang="zh-CN" altLang="en-US"/>
          </a:p>
        </p:txBody>
      </p:sp>
    </p:spTree>
    <p:extLst>
      <p:ext uri="{BB962C8B-B14F-4D97-AF65-F5344CB8AC3E}">
        <p14:creationId xmlns:p14="http://schemas.microsoft.com/office/powerpoint/2010/main" val="278911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11</a:t>
            </a:fld>
            <a:endParaRPr lang="zh-CN" altLang="en-US"/>
          </a:p>
        </p:txBody>
      </p:sp>
    </p:spTree>
    <p:extLst>
      <p:ext uri="{BB962C8B-B14F-4D97-AF65-F5344CB8AC3E}">
        <p14:creationId xmlns:p14="http://schemas.microsoft.com/office/powerpoint/2010/main" val="245151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12</a:t>
            </a:fld>
            <a:endParaRPr lang="zh-CN" altLang="en-US"/>
          </a:p>
        </p:txBody>
      </p:sp>
    </p:spTree>
    <p:extLst>
      <p:ext uri="{BB962C8B-B14F-4D97-AF65-F5344CB8AC3E}">
        <p14:creationId xmlns:p14="http://schemas.microsoft.com/office/powerpoint/2010/main" val="117022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13</a:t>
            </a:fld>
            <a:endParaRPr lang="zh-CN" altLang="en-US"/>
          </a:p>
        </p:txBody>
      </p:sp>
    </p:spTree>
    <p:extLst>
      <p:ext uri="{BB962C8B-B14F-4D97-AF65-F5344CB8AC3E}">
        <p14:creationId xmlns:p14="http://schemas.microsoft.com/office/powerpoint/2010/main" val="359393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14</a:t>
            </a:fld>
            <a:endParaRPr lang="zh-CN" altLang="en-US"/>
          </a:p>
        </p:txBody>
      </p:sp>
    </p:spTree>
    <p:extLst>
      <p:ext uri="{BB962C8B-B14F-4D97-AF65-F5344CB8AC3E}">
        <p14:creationId xmlns:p14="http://schemas.microsoft.com/office/powerpoint/2010/main" val="449515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15</a:t>
            </a:fld>
            <a:endParaRPr lang="zh-CN" altLang="en-US"/>
          </a:p>
        </p:txBody>
      </p:sp>
    </p:spTree>
    <p:extLst>
      <p:ext uri="{BB962C8B-B14F-4D97-AF65-F5344CB8AC3E}">
        <p14:creationId xmlns:p14="http://schemas.microsoft.com/office/powerpoint/2010/main" val="6291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dirty="0" err="1" smtClean="0"/>
              <a:t>Adasda</a:t>
            </a:r>
            <a:endParaRPr lang="en-US" altLang="zh-CN" dirty="0" smtClean="0"/>
          </a:p>
          <a:p>
            <a:endParaRPr lang="en-US" altLang="zh-CN" dirty="0" smtClean="0"/>
          </a:p>
          <a:p>
            <a:r>
              <a:rPr lang="en-US" altLang="zh-CN" dirty="0" err="1" smtClean="0"/>
              <a:t>Asdas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16</a:t>
            </a:fld>
            <a:endParaRPr lang="zh-CN" altLang="en-US"/>
          </a:p>
        </p:txBody>
      </p:sp>
    </p:spTree>
    <p:extLst>
      <p:ext uri="{BB962C8B-B14F-4D97-AF65-F5344CB8AC3E}">
        <p14:creationId xmlns:p14="http://schemas.microsoft.com/office/powerpoint/2010/main" val="227146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17</a:t>
            </a:fld>
            <a:endParaRPr lang="zh-CN" altLang="en-US"/>
          </a:p>
        </p:txBody>
      </p:sp>
    </p:spTree>
    <p:extLst>
      <p:ext uri="{BB962C8B-B14F-4D97-AF65-F5344CB8AC3E}">
        <p14:creationId xmlns:p14="http://schemas.microsoft.com/office/powerpoint/2010/main" val="262697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18</a:t>
            </a:fld>
            <a:endParaRPr lang="zh-CN" altLang="en-US"/>
          </a:p>
        </p:txBody>
      </p:sp>
    </p:spTree>
    <p:extLst>
      <p:ext uri="{BB962C8B-B14F-4D97-AF65-F5344CB8AC3E}">
        <p14:creationId xmlns:p14="http://schemas.microsoft.com/office/powerpoint/2010/main" val="1914029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19</a:t>
            </a:fld>
            <a:endParaRPr lang="zh-CN" altLang="en-US"/>
          </a:p>
        </p:txBody>
      </p:sp>
    </p:spTree>
    <p:extLst>
      <p:ext uri="{BB962C8B-B14F-4D97-AF65-F5344CB8AC3E}">
        <p14:creationId xmlns:p14="http://schemas.microsoft.com/office/powerpoint/2010/main" val="1580578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20</a:t>
            </a:fld>
            <a:endParaRPr lang="zh-CN" altLang="en-US"/>
          </a:p>
        </p:txBody>
      </p:sp>
    </p:spTree>
    <p:extLst>
      <p:ext uri="{BB962C8B-B14F-4D97-AF65-F5344CB8AC3E}">
        <p14:creationId xmlns:p14="http://schemas.microsoft.com/office/powerpoint/2010/main" val="201735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3</a:t>
            </a:fld>
            <a:endParaRPr lang="zh-CN" altLang="en-US"/>
          </a:p>
        </p:txBody>
      </p:sp>
    </p:spTree>
    <p:extLst>
      <p:ext uri="{BB962C8B-B14F-4D97-AF65-F5344CB8AC3E}">
        <p14:creationId xmlns:p14="http://schemas.microsoft.com/office/powerpoint/2010/main" val="4072595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pPr marL="0" marR="0" indent="0" algn="l" defTabSz="914296" rtl="0" eaLnBrk="1" fontAlgn="auto" latinLnBrk="0" hangingPunct="1">
              <a:lnSpc>
                <a:spcPct val="100000"/>
              </a:lnSpc>
              <a:spcBef>
                <a:spcPts val="0"/>
              </a:spcBef>
              <a:spcAft>
                <a:spcPts val="0"/>
              </a:spcAft>
              <a:buClrTx/>
              <a:buSzTx/>
              <a:buFontTx/>
              <a:buNone/>
              <a:tabLst/>
              <a:defRPr/>
            </a:pPr>
            <a:r>
              <a:rPr lang="zh-CN" altLang="zh-CN" sz="1200" dirty="0" smtClean="0"/>
              <a:t>图片的理解：</a:t>
            </a:r>
            <a:r>
              <a:rPr lang="en-US" altLang="zh-CN" sz="1200" dirty="0" smtClean="0"/>
              <a:t>watermark</a:t>
            </a:r>
            <a:r>
              <a:rPr lang="zh-CN" altLang="zh-CN" sz="1200" dirty="0" smtClean="0"/>
              <a:t>就是一个时间印记，记录已经来的抵达事件中的数据的时间戳的最大值来标识已经收到数据的时间，在</a:t>
            </a:r>
            <a:r>
              <a:rPr lang="en-US" altLang="zh-CN" sz="1200" dirty="0" smtClean="0"/>
              <a:t>operator</a:t>
            </a:r>
            <a:r>
              <a:rPr lang="zh-CN" altLang="zh-CN" sz="1200" dirty="0" smtClean="0"/>
              <a:t>操作中更新该标识。</a:t>
            </a:r>
          </a:p>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21</a:t>
            </a:fld>
            <a:endParaRPr lang="zh-CN" altLang="en-US"/>
          </a:p>
        </p:txBody>
      </p:sp>
    </p:spTree>
    <p:extLst>
      <p:ext uri="{BB962C8B-B14F-4D97-AF65-F5344CB8AC3E}">
        <p14:creationId xmlns:p14="http://schemas.microsoft.com/office/powerpoint/2010/main" val="822087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Each parallel subtask of a source function usually generates its watermarks independently.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the watermarks flow through the streaming program, they advance the event time at the operators where they arrive. Whenever an operator advances its event time, it generates a new watermark downstream for its successor operators.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Such an operator’s current event time is the minimum of its input streams’ event times. As its input streams update their event times, so does the operator.</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22</a:t>
            </a:fld>
            <a:endParaRPr lang="zh-CN" altLang="en-US"/>
          </a:p>
        </p:txBody>
      </p:sp>
    </p:spTree>
    <p:extLst>
      <p:ext uri="{BB962C8B-B14F-4D97-AF65-F5344CB8AC3E}">
        <p14:creationId xmlns:p14="http://schemas.microsoft.com/office/powerpoint/2010/main" val="4081542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Each parallel subtask of a source function usually generates its watermarks independently.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the watermarks flow through the streaming program, they advance the event time at the operators where they arrive. Whenever an operator advances its event time, it generates a new watermark downstream for its successor operators.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Such an operator’s current event time is the minimum of its input streams’ event times. As its input streams update their event times, so does the operator.</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23</a:t>
            </a:fld>
            <a:endParaRPr lang="zh-CN" altLang="en-US"/>
          </a:p>
        </p:txBody>
      </p:sp>
    </p:spTree>
    <p:extLst>
      <p:ext uri="{BB962C8B-B14F-4D97-AF65-F5344CB8AC3E}">
        <p14:creationId xmlns:p14="http://schemas.microsoft.com/office/powerpoint/2010/main" val="3383041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Each parallel subtask of a source function usually generates its watermarks independently.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the watermarks flow through the streaming program, they advance the event time at the operators where they arrive. Whenever an operator advances its event time, it generates a new watermark downstream for its successor operators.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Such an operator’s current event time is the minimum of its input streams’ event times. As its input streams update their event times, so does the operator.</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24</a:t>
            </a:fld>
            <a:endParaRPr lang="zh-CN" altLang="en-US"/>
          </a:p>
        </p:txBody>
      </p:sp>
    </p:spTree>
    <p:extLst>
      <p:ext uri="{BB962C8B-B14F-4D97-AF65-F5344CB8AC3E}">
        <p14:creationId xmlns:p14="http://schemas.microsoft.com/office/powerpoint/2010/main" val="106818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Each parallel subtask of a source function usually generates its watermarks independently.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the watermarks flow through the streaming program, they advance the event time at the operators where they arrive. Whenever an operator advances its event time, it generates a new watermark downstream for its successor operators.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Such an operator’s current event time is the minimum of its input streams’ event times. As its input streams update their event times, so does the operator.</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5B6FFA-D89C-41FD-833B-B83AB6FFE374}" type="slidenum">
              <a:rPr lang="zh-CN" altLang="en-US" smtClean="0"/>
              <a:t>25</a:t>
            </a:fld>
            <a:endParaRPr lang="zh-CN" altLang="en-US"/>
          </a:p>
        </p:txBody>
      </p:sp>
    </p:spTree>
    <p:extLst>
      <p:ext uri="{BB962C8B-B14F-4D97-AF65-F5344CB8AC3E}">
        <p14:creationId xmlns:p14="http://schemas.microsoft.com/office/powerpoint/2010/main" val="179306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4</a:t>
            </a:fld>
            <a:endParaRPr lang="zh-CN" altLang="en-US"/>
          </a:p>
        </p:txBody>
      </p:sp>
    </p:spTree>
    <p:extLst>
      <p:ext uri="{BB962C8B-B14F-4D97-AF65-F5344CB8AC3E}">
        <p14:creationId xmlns:p14="http://schemas.microsoft.com/office/powerpoint/2010/main" val="347920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5</a:t>
            </a:fld>
            <a:endParaRPr lang="zh-CN" altLang="en-US"/>
          </a:p>
        </p:txBody>
      </p:sp>
    </p:spTree>
    <p:extLst>
      <p:ext uri="{BB962C8B-B14F-4D97-AF65-F5344CB8AC3E}">
        <p14:creationId xmlns:p14="http://schemas.microsoft.com/office/powerpoint/2010/main" val="33704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6</a:t>
            </a:fld>
            <a:endParaRPr lang="zh-CN" altLang="en-US"/>
          </a:p>
        </p:txBody>
      </p:sp>
    </p:spTree>
    <p:extLst>
      <p:ext uri="{BB962C8B-B14F-4D97-AF65-F5344CB8AC3E}">
        <p14:creationId xmlns:p14="http://schemas.microsoft.com/office/powerpoint/2010/main" val="293933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7</a:t>
            </a:fld>
            <a:endParaRPr lang="zh-CN" altLang="en-US"/>
          </a:p>
        </p:txBody>
      </p:sp>
    </p:spTree>
    <p:extLst>
      <p:ext uri="{BB962C8B-B14F-4D97-AF65-F5344CB8AC3E}">
        <p14:creationId xmlns:p14="http://schemas.microsoft.com/office/powerpoint/2010/main" val="258237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8</a:t>
            </a:fld>
            <a:endParaRPr lang="zh-CN" altLang="en-US"/>
          </a:p>
        </p:txBody>
      </p:sp>
    </p:spTree>
    <p:extLst>
      <p:ext uri="{BB962C8B-B14F-4D97-AF65-F5344CB8AC3E}">
        <p14:creationId xmlns:p14="http://schemas.microsoft.com/office/powerpoint/2010/main" val="2207944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9</a:t>
            </a:fld>
            <a:endParaRPr lang="zh-CN" altLang="en-US"/>
          </a:p>
        </p:txBody>
      </p:sp>
    </p:spTree>
    <p:extLst>
      <p:ext uri="{BB962C8B-B14F-4D97-AF65-F5344CB8AC3E}">
        <p14:creationId xmlns:p14="http://schemas.microsoft.com/office/powerpoint/2010/main" val="388172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 y="746125"/>
            <a:ext cx="6629400" cy="37306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B6FFA-D89C-41FD-833B-B83AB6FFE374}" type="slidenum">
              <a:rPr lang="zh-CN" altLang="en-US" smtClean="0"/>
              <a:t>10</a:t>
            </a:fld>
            <a:endParaRPr lang="zh-CN" altLang="en-US"/>
          </a:p>
        </p:txBody>
      </p:sp>
    </p:spTree>
    <p:extLst>
      <p:ext uri="{BB962C8B-B14F-4D97-AF65-F5344CB8AC3E}">
        <p14:creationId xmlns:p14="http://schemas.microsoft.com/office/powerpoint/2010/main" val="2730061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4504674" y="326038"/>
            <a:ext cx="134652" cy="138499"/>
          </a:xfrm>
          <a:prstGeom prst="rect">
            <a:avLst/>
          </a:prstGeom>
        </p:spPr>
        <p:txBody>
          <a:bodyPr vert="horz" wrap="none" lIns="0" tIns="0" rIns="0" bIns="0" rtlCol="0" anchor="ctr" anchorCtr="0">
            <a:spAutoFit/>
          </a:bodyPr>
          <a:lstStyle>
            <a:lvl1pPr algn="ctr">
              <a:defRPr lang="zh-CN" altLang="en-US" sz="900" smtClean="0">
                <a:solidFill>
                  <a:schemeClr val="bg2"/>
                </a:solidFill>
              </a:defRPr>
            </a:lvl1pPr>
          </a:lstStyle>
          <a:p>
            <a:fld id="{3053364C-9C4B-49BE-90E1-1479F1F10FA7}" type="slidenum">
              <a:rPr lang="en-US" altLang="zh-CN" smtClean="0"/>
              <a:pPr/>
              <a:t>‹#›</a:t>
            </a:fld>
            <a:endParaRPr lang="en-US" altLang="zh-CN" dirty="0"/>
          </a:p>
        </p:txBody>
      </p:sp>
      <p:cxnSp>
        <p:nvCxnSpPr>
          <p:cNvPr id="4" name="直接连接符 3"/>
          <p:cNvCxnSpPr/>
          <p:nvPr userDrawn="1"/>
        </p:nvCxnSpPr>
        <p:spPr>
          <a:xfrm>
            <a:off x="451937" y="593405"/>
            <a:ext cx="8229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457200" y="664200"/>
            <a:ext cx="8229600" cy="666849"/>
          </a:xfrm>
          <a:prstGeom prst="rect">
            <a:avLst/>
          </a:prstGeom>
        </p:spPr>
        <p:txBody>
          <a:bodyPr lIns="0" tIns="0" rIns="0" bIns="0">
            <a:noAutofit/>
          </a:bodyPr>
          <a:lstStyle>
            <a:lvl1pPr marL="0" indent="0" algn="l">
              <a:defRPr sz="2800" baseline="0">
                <a:latin typeface="+mn-lt"/>
              </a:defRPr>
            </a:lvl1pPr>
          </a:lstStyle>
          <a:p>
            <a:r>
              <a:rPr lang="en-US" altLang="zh-CN" dirty="0" smtClean="0"/>
              <a:t>CLICK TO ADD TITLE</a:t>
            </a:r>
            <a:br>
              <a:rPr lang="en-US" altLang="zh-CN" dirty="0" smtClean="0"/>
            </a:br>
            <a:r>
              <a:rPr lang="en-US" altLang="zh-CN" dirty="0" smtClean="0"/>
              <a:t>28 PT BOLD, MAX 2 LINES</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670" y="276446"/>
            <a:ext cx="1040130" cy="237682"/>
          </a:xfrm>
          <a:prstGeom prst="rect">
            <a:avLst/>
          </a:prstGeom>
        </p:spPr>
      </p:pic>
    </p:spTree>
    <p:extLst>
      <p:ext uri="{BB962C8B-B14F-4D97-AF65-F5344CB8AC3E}">
        <p14:creationId xmlns:p14="http://schemas.microsoft.com/office/powerpoint/2010/main" val="425705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0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drawing grid">
    <p:spTree>
      <p:nvGrpSpPr>
        <p:cNvPr id="1" name=""/>
        <p:cNvGrpSpPr/>
        <p:nvPr/>
      </p:nvGrpSpPr>
      <p:grpSpPr>
        <a:xfrm>
          <a:off x="0" y="0"/>
          <a:ext cx="0" cy="0"/>
          <a:chOff x="0" y="0"/>
          <a:chExt cx="0" cy="0"/>
        </a:xfrm>
      </p:grpSpPr>
      <p:graphicFrame>
        <p:nvGraphicFramePr>
          <p:cNvPr id="2" name="对象 1" hidden="1"/>
          <p:cNvGraphicFramePr>
            <a:graphicFrameLocks/>
          </p:cNvGraphicFramePr>
          <p:nvPr userDrawn="1">
            <p:custDataLst>
              <p:tags r:id="rId2"/>
            </p:custDataLst>
            <p:extLst>
              <p:ext uri="{D42A27DB-BD31-4B8C-83A1-F6EECF244321}">
                <p14:modId xmlns:p14="http://schemas.microsoft.com/office/powerpoint/2010/main" val="1174841387"/>
              </p:ext>
            </p:extLst>
          </p:nvPr>
        </p:nvGraphicFramePr>
        <p:xfrm>
          <a:off x="0" y="0"/>
          <a:ext cx="146538" cy="119063"/>
        </p:xfrm>
        <a:graphic>
          <a:graphicData uri="http://schemas.openxmlformats.org/presentationml/2006/ole">
            <mc:AlternateContent xmlns:mc="http://schemas.openxmlformats.org/markup-compatibility/2006">
              <mc:Choice xmlns:v="urn:schemas-microsoft-com:vml" Requires="v">
                <p:oleObj spid="_x0000_s18707"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46538" cy="119063"/>
                      </a:xfrm>
                      <a:prstGeom prst="rect">
                        <a:avLst/>
                      </a:prstGeom>
                    </p:spPr>
                  </p:pic>
                </p:oleObj>
              </mc:Fallback>
            </mc:AlternateContent>
          </a:graphicData>
        </a:graphic>
      </p:graphicFrame>
      <p:grpSp>
        <p:nvGrpSpPr>
          <p:cNvPr id="18" name="组合 17"/>
          <p:cNvGrpSpPr/>
          <p:nvPr userDrawn="1"/>
        </p:nvGrpSpPr>
        <p:grpSpPr>
          <a:xfrm>
            <a:off x="457199" y="1628955"/>
            <a:ext cx="8229600" cy="3348398"/>
            <a:chOff x="457199" y="1628955"/>
            <a:chExt cx="8229600" cy="3348398"/>
          </a:xfrm>
        </p:grpSpPr>
        <p:cxnSp>
          <p:nvCxnSpPr>
            <p:cNvPr id="9" name="直接连接符 8"/>
            <p:cNvCxnSpPr/>
            <p:nvPr userDrawn="1"/>
          </p:nvCxnSpPr>
          <p:spPr>
            <a:xfrm>
              <a:off x="457199" y="1629353"/>
              <a:ext cx="0" cy="3348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686799" y="1629353"/>
              <a:ext cx="0" cy="3348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457199" y="1628955"/>
              <a:ext cx="8229600" cy="3348398"/>
              <a:chOff x="457199" y="1628955"/>
              <a:chExt cx="8229600" cy="3348398"/>
            </a:xfrm>
          </p:grpSpPr>
          <p:cxnSp>
            <p:nvCxnSpPr>
              <p:cNvPr id="8" name="直接连接符 7"/>
              <p:cNvCxnSpPr/>
              <p:nvPr userDrawn="1"/>
            </p:nvCxnSpPr>
            <p:spPr>
              <a:xfrm>
                <a:off x="457199" y="2083400"/>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57199" y="1628955"/>
                <a:ext cx="8229600" cy="3348398"/>
                <a:chOff x="457199" y="1628955"/>
                <a:chExt cx="8229600" cy="3348398"/>
              </a:xfrm>
            </p:grpSpPr>
            <p:cxnSp>
              <p:nvCxnSpPr>
                <p:cNvPr id="12" name="直接连接符 11"/>
                <p:cNvCxnSpPr/>
                <p:nvPr userDrawn="1"/>
              </p:nvCxnSpPr>
              <p:spPr>
                <a:xfrm>
                  <a:off x="457199" y="4977353"/>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457199" y="1628955"/>
                  <a:ext cx="82296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3" name="灯片编号占位符 5"/>
          <p:cNvSpPr>
            <a:spLocks noGrp="1"/>
          </p:cNvSpPr>
          <p:nvPr userDrawn="1">
            <p:ph type="sldNum" sz="quarter" idx="4"/>
            <p:custDataLst>
              <p:tags r:id="rId3"/>
            </p:custDataLst>
          </p:nvPr>
        </p:nvSpPr>
        <p:spPr>
          <a:xfrm>
            <a:off x="4499411" y="326038"/>
            <a:ext cx="134652" cy="138499"/>
          </a:xfrm>
          <a:prstGeom prst="rect">
            <a:avLst/>
          </a:prstGeom>
        </p:spPr>
        <p:txBody>
          <a:bodyPr vert="horz" wrap="none" lIns="0" tIns="0" rIns="0" bIns="0" rtlCol="0" anchor="ctr" anchorCtr="0">
            <a:spAutoFit/>
          </a:bodyPr>
          <a:lstStyle>
            <a:lvl1pPr algn="ctr">
              <a:defRPr lang="zh-CN" altLang="en-US" sz="900" smtClean="0">
                <a:solidFill>
                  <a:schemeClr val="bg2"/>
                </a:solidFill>
              </a:defRPr>
            </a:lvl1pPr>
          </a:lstStyle>
          <a:p>
            <a:fld id="{3053364C-9C4B-49BE-90E1-1479F1F10FA7}" type="slidenum">
              <a:rPr lang="en-US" altLang="zh-CN" smtClean="0"/>
              <a:pPr/>
              <a:t>‹#›</a:t>
            </a:fld>
            <a:endParaRPr lang="en-US" altLang="zh-CN" dirty="0"/>
          </a:p>
        </p:txBody>
      </p:sp>
      <p:cxnSp>
        <p:nvCxnSpPr>
          <p:cNvPr id="4" name="直接连接符 3"/>
          <p:cNvCxnSpPr/>
          <p:nvPr userDrawn="1">
            <p:custDataLst>
              <p:tags r:id="rId4"/>
            </p:custDataLst>
          </p:nvPr>
        </p:nvCxnSpPr>
        <p:spPr>
          <a:xfrm>
            <a:off x="451937" y="593405"/>
            <a:ext cx="8229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userDrawn="1">
            <p:ph type="title" hasCustomPrompt="1"/>
            <p:custDataLst>
              <p:tags r:id="rId5"/>
            </p:custDataLst>
          </p:nvPr>
        </p:nvSpPr>
        <p:spPr>
          <a:xfrm>
            <a:off x="457200" y="664200"/>
            <a:ext cx="8229600" cy="666849"/>
          </a:xfrm>
          <a:prstGeom prst="rect">
            <a:avLst/>
          </a:prstGeom>
        </p:spPr>
        <p:txBody>
          <a:bodyPr lIns="0" tIns="0" rIns="0" bIns="0">
            <a:noAutofit/>
          </a:bodyPr>
          <a:lstStyle>
            <a:lvl1pPr marL="0" indent="0" algn="l">
              <a:defRPr baseline="0">
                <a:latin typeface="+mn-lt"/>
              </a:defRPr>
            </a:lvl1pPr>
          </a:lstStyle>
          <a:p>
            <a:r>
              <a:rPr lang="en-US" altLang="zh-CN" dirty="0" smtClean="0"/>
              <a:t>CLICK TO ADD TITLE</a:t>
            </a:r>
            <a:br>
              <a:rPr lang="en-US" altLang="zh-CN" dirty="0" smtClean="0"/>
            </a:br>
            <a:r>
              <a:rPr lang="en-US" altLang="zh-CN" dirty="0" smtClean="0"/>
              <a:t>28 PT BOLD, MAX 2 LINES</a:t>
            </a:r>
            <a:endParaRPr lang="zh-CN" altLang="en-US" dirty="0"/>
          </a:p>
        </p:txBody>
      </p:sp>
      <p:pic>
        <p:nvPicPr>
          <p:cNvPr id="14" name="图片 1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648332" y="276446"/>
            <a:ext cx="1040130" cy="237682"/>
          </a:xfrm>
          <a:prstGeom prst="rect">
            <a:avLst/>
          </a:prstGeom>
        </p:spPr>
      </p:pic>
    </p:spTree>
    <p:extLst>
      <p:ext uri="{BB962C8B-B14F-4D97-AF65-F5344CB8AC3E}">
        <p14:creationId xmlns:p14="http://schemas.microsoft.com/office/powerpoint/2010/main" val="2320548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457200" y="664200"/>
            <a:ext cx="8229600" cy="666849"/>
          </a:xfrm>
          <a:prstGeom prst="rect">
            <a:avLst/>
          </a:prstGeom>
        </p:spPr>
        <p:txBody>
          <a:bodyPr lIns="0" tIns="0" rIns="0" bIns="0">
            <a:noAutofit/>
          </a:bodyPr>
          <a:lstStyle/>
          <a:p>
            <a:pPr marL="0" lvl="0" indent="0" algn="l"/>
            <a:r>
              <a:rPr lang="en-US" altLang="zh-CN" dirty="0" smtClean="0"/>
              <a:t>CLICK TO ADD TITLE</a:t>
            </a:r>
            <a:br>
              <a:rPr lang="en-US" altLang="zh-CN" dirty="0" smtClean="0"/>
            </a:br>
            <a:r>
              <a:rPr lang="en-US" altLang="zh-CN" dirty="0" smtClean="0"/>
              <a:t>28 PT BOLD, MAX 2 LINES</a:t>
            </a:r>
            <a:endParaRPr lang="zh-CN" altLang="en-US" dirty="0"/>
          </a:p>
        </p:txBody>
      </p:sp>
    </p:spTree>
    <p:extLst>
      <p:ext uri="{BB962C8B-B14F-4D97-AF65-F5344CB8AC3E}">
        <p14:creationId xmlns:p14="http://schemas.microsoft.com/office/powerpoint/2010/main" val="3454415045"/>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Lst>
  <p:hf hdr="0" ftr="0" dt="0"/>
  <p:txStyles>
    <p:titleStyle>
      <a:lvl1pPr marL="1107999" indent="-1450274" algn="ctr" defTabSz="914296" rtl="0" eaLnBrk="1" latinLnBrk="0" hangingPunct="1">
        <a:lnSpc>
          <a:spcPts val="2557"/>
        </a:lnSpc>
        <a:spcBef>
          <a:spcPct val="0"/>
        </a:spcBef>
        <a:buFontTx/>
        <a:buNone/>
        <a:defRPr kumimoji="0" lang="zh-CN" altLang="en-US" sz="2800" b="1" i="0" u="none" strike="noStrike" kern="0" cap="none" spc="0" normalizeH="0" baseline="0" smtClean="0">
          <a:ln>
            <a:noFill/>
          </a:ln>
          <a:solidFill>
            <a:srgbClr val="000000"/>
          </a:solidFill>
          <a:effectLst/>
          <a:uLnTx/>
          <a:uFillTx/>
          <a:latin typeface="+mn-lt"/>
          <a:ea typeface="+mn-ea"/>
          <a:cs typeface="+mn-cs"/>
        </a:defRPr>
      </a:lvl1pPr>
    </p:titleStyle>
    <p:bodyStyle>
      <a:lvl1pPr marL="342861" indent="-342861" algn="l" defTabSz="91429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5" indent="-285717" algn="l" defTabSz="91429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png"/><Relationship Id="rId3" Type="http://schemas.openxmlformats.org/officeDocument/2006/relationships/tags" Target="../tags/tag7.xml"/><Relationship Id="rId7" Type="http://schemas.openxmlformats.org/officeDocument/2006/relationships/audio" Target="../media/media1.wma"/><Relationship Id="rId12" Type="http://schemas.openxmlformats.org/officeDocument/2006/relationships/image" Target="../media/image4.png"/><Relationship Id="rId2" Type="http://schemas.openxmlformats.org/officeDocument/2006/relationships/tags" Target="../tags/tag6.xml"/><Relationship Id="rId1" Type="http://schemas.openxmlformats.org/officeDocument/2006/relationships/vmlDrawing" Target="../drawings/vmlDrawing2.vml"/><Relationship Id="rId6" Type="http://schemas.microsoft.com/office/2007/relationships/media" Target="../media/media1.wma"/><Relationship Id="rId11" Type="http://schemas.openxmlformats.org/officeDocument/2006/relationships/image" Target="../media/image3.jpeg"/><Relationship Id="rId5" Type="http://schemas.openxmlformats.org/officeDocument/2006/relationships/tags" Target="../tags/tag9.xml"/><Relationship Id="rId10" Type="http://schemas.openxmlformats.org/officeDocument/2006/relationships/image" Target="../media/image2.emf"/><Relationship Id="rId4" Type="http://schemas.openxmlformats.org/officeDocument/2006/relationships/tags" Target="../tags/tag8.xml"/><Relationship Id="rId9"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42.xml"/><Relationship Id="rId7"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2.emf"/><Relationship Id="rId4" Type="http://schemas.openxmlformats.org/officeDocument/2006/relationships/tags" Target="../tags/tag43.xml"/><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47.xml"/><Relationship Id="rId7"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vmlDrawing" Target="../drawings/vmlDrawing12.vml"/><Relationship Id="rId6" Type="http://schemas.openxmlformats.org/officeDocument/2006/relationships/tags" Target="../tags/tag50.xml"/><Relationship Id="rId11" Type="http://schemas.openxmlformats.org/officeDocument/2006/relationships/image" Target="../media/image12.png"/><Relationship Id="rId5" Type="http://schemas.openxmlformats.org/officeDocument/2006/relationships/tags" Target="../tags/tag49.xml"/><Relationship Id="rId10" Type="http://schemas.openxmlformats.org/officeDocument/2006/relationships/image" Target="../media/image2.emf"/><Relationship Id="rId4" Type="http://schemas.openxmlformats.org/officeDocument/2006/relationships/tags" Target="../tags/tag48.xml"/><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52.xml"/><Relationship Id="rId7" Type="http://schemas.openxmlformats.org/officeDocument/2006/relationships/notesSlide" Target="../notesSlides/notesSlide11.xml"/><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slideLayout" Target="../slideLayouts/slideLayout1.xml"/><Relationship Id="rId11" Type="http://schemas.openxmlformats.org/officeDocument/2006/relationships/image" Target="../media/image13.png"/><Relationship Id="rId5" Type="http://schemas.openxmlformats.org/officeDocument/2006/relationships/tags" Target="../tags/tag54.xml"/><Relationship Id="rId10" Type="http://schemas.openxmlformats.org/officeDocument/2006/relationships/hyperlink" Target="https://ci.apache.org/projects/flink/flink-docs-release-1.2/dev/windows.html#window-lifecycle" TargetMode="External"/><Relationship Id="rId4" Type="http://schemas.openxmlformats.org/officeDocument/2006/relationships/tags" Target="../tags/tag53.xml"/><Relationship Id="rId9"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56.xml"/><Relationship Id="rId7" Type="http://schemas.openxmlformats.org/officeDocument/2006/relationships/notesSlide" Target="../notesSlides/notesSlide12.xml"/><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slideLayout" Target="../slideLayouts/slideLayout1.xml"/><Relationship Id="rId5" Type="http://schemas.openxmlformats.org/officeDocument/2006/relationships/tags" Target="../tags/tag58.xml"/><Relationship Id="rId10" Type="http://schemas.openxmlformats.org/officeDocument/2006/relationships/image" Target="../media/image14.png"/><Relationship Id="rId4" Type="http://schemas.openxmlformats.org/officeDocument/2006/relationships/tags" Target="../tags/tag57.xml"/><Relationship Id="rId9"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60.xml"/><Relationship Id="rId7" Type="http://schemas.openxmlformats.org/officeDocument/2006/relationships/notesSlide" Target="../notesSlides/notesSlide13.xml"/><Relationship Id="rId2" Type="http://schemas.openxmlformats.org/officeDocument/2006/relationships/tags" Target="../tags/tag59.xml"/><Relationship Id="rId1" Type="http://schemas.openxmlformats.org/officeDocument/2006/relationships/vmlDrawing" Target="../drawings/vmlDrawing15.vml"/><Relationship Id="rId6" Type="http://schemas.openxmlformats.org/officeDocument/2006/relationships/slideLayout" Target="../slideLayouts/slideLayout1.xml"/><Relationship Id="rId5" Type="http://schemas.openxmlformats.org/officeDocument/2006/relationships/tags" Target="../tags/tag62.xml"/><Relationship Id="rId10" Type="http://schemas.openxmlformats.org/officeDocument/2006/relationships/image" Target="../media/image15.png"/><Relationship Id="rId4" Type="http://schemas.openxmlformats.org/officeDocument/2006/relationships/tags" Target="../tags/tag61.xml"/><Relationship Id="rId9" Type="http://schemas.openxmlformats.org/officeDocument/2006/relationships/image" Target="../media/image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64.xml"/><Relationship Id="rId7" Type="http://schemas.openxmlformats.org/officeDocument/2006/relationships/notesSlide" Target="../notesSlides/notesSlide14.xml"/><Relationship Id="rId2" Type="http://schemas.openxmlformats.org/officeDocument/2006/relationships/tags" Target="../tags/tag63.xml"/><Relationship Id="rId1" Type="http://schemas.openxmlformats.org/officeDocument/2006/relationships/vmlDrawing" Target="../drawings/vmlDrawing16.vml"/><Relationship Id="rId6" Type="http://schemas.openxmlformats.org/officeDocument/2006/relationships/slideLayout" Target="../slideLayouts/slideLayout1.xml"/><Relationship Id="rId5" Type="http://schemas.openxmlformats.org/officeDocument/2006/relationships/tags" Target="../tags/tag66.xml"/><Relationship Id="rId10" Type="http://schemas.openxmlformats.org/officeDocument/2006/relationships/image" Target="../media/image16.png"/><Relationship Id="rId4" Type="http://schemas.openxmlformats.org/officeDocument/2006/relationships/tags" Target="../tags/tag65.xml"/><Relationship Id="rId9" Type="http://schemas.openxmlformats.org/officeDocument/2006/relationships/image" Target="../media/image2.emf"/></Relationships>
</file>

<file path=ppt/slides/_rels/slide1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68.xml"/><Relationship Id="rId7" Type="http://schemas.openxmlformats.org/officeDocument/2006/relationships/oleObject" Target="../embeddings/oleObject17.bin"/><Relationship Id="rId2" Type="http://schemas.openxmlformats.org/officeDocument/2006/relationships/tags" Target="../tags/tag67.xml"/><Relationship Id="rId1" Type="http://schemas.openxmlformats.org/officeDocument/2006/relationships/vmlDrawing" Target="../drawings/vmlDrawing17.v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69.xml"/></Relationships>
</file>

<file path=ppt/slides/_rels/slide1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1.xml"/><Relationship Id="rId7" Type="http://schemas.openxmlformats.org/officeDocument/2006/relationships/oleObject" Target="../embeddings/oleObject18.bin"/><Relationship Id="rId2" Type="http://schemas.openxmlformats.org/officeDocument/2006/relationships/tags" Target="../tags/tag70.xml"/><Relationship Id="rId1" Type="http://schemas.openxmlformats.org/officeDocument/2006/relationships/vmlDrawing" Target="../drawings/vmlDrawing18.vml"/><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72.xml"/></Relationships>
</file>

<file path=ppt/slides/_rels/slide1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4.xml"/><Relationship Id="rId7" Type="http://schemas.openxmlformats.org/officeDocument/2006/relationships/oleObject" Target="../embeddings/oleObject19.bin"/><Relationship Id="rId2" Type="http://schemas.openxmlformats.org/officeDocument/2006/relationships/tags" Target="../tags/tag73.xml"/><Relationship Id="rId1" Type="http://schemas.openxmlformats.org/officeDocument/2006/relationships/vmlDrawing" Target="../drawings/vmlDrawing19.v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75.xml"/></Relationships>
</file>

<file path=ppt/slides/_rels/slide1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7.xml"/><Relationship Id="rId7"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vmlDrawing" Target="../drawings/vmlDrawing20.v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78.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notesSlide" Target="../notesSlides/notesSlide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0.xml"/><Relationship Id="rId7" Type="http://schemas.openxmlformats.org/officeDocument/2006/relationships/oleObject" Target="../embeddings/oleObject21.bin"/><Relationship Id="rId2" Type="http://schemas.openxmlformats.org/officeDocument/2006/relationships/tags" Target="../tags/tag79.xml"/><Relationship Id="rId1" Type="http://schemas.openxmlformats.org/officeDocument/2006/relationships/vmlDrawing" Target="../drawings/vmlDrawing21.vml"/><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81.xml"/><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3.xml"/><Relationship Id="rId7" Type="http://schemas.openxmlformats.org/officeDocument/2006/relationships/oleObject" Target="../embeddings/oleObject22.bin"/><Relationship Id="rId2" Type="http://schemas.openxmlformats.org/officeDocument/2006/relationships/tags" Target="../tags/tag82.xml"/><Relationship Id="rId1" Type="http://schemas.openxmlformats.org/officeDocument/2006/relationships/vmlDrawing" Target="../drawings/vmlDrawing22.vml"/><Relationship Id="rId6" Type="http://schemas.openxmlformats.org/officeDocument/2006/relationships/notesSlide" Target="../notesSlides/notesSlide20.xml"/><Relationship Id="rId5" Type="http://schemas.openxmlformats.org/officeDocument/2006/relationships/slideLayout" Target="../slideLayouts/slideLayout1.xml"/><Relationship Id="rId10" Type="http://schemas.openxmlformats.org/officeDocument/2006/relationships/image" Target="../media/image19.png"/><Relationship Id="rId4" Type="http://schemas.openxmlformats.org/officeDocument/2006/relationships/tags" Target="../tags/tag84.xml"/><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6.xml"/><Relationship Id="rId7" Type="http://schemas.openxmlformats.org/officeDocument/2006/relationships/oleObject" Target="../embeddings/oleObject23.bin"/><Relationship Id="rId2" Type="http://schemas.openxmlformats.org/officeDocument/2006/relationships/tags" Target="../tags/tag85.xml"/><Relationship Id="rId1" Type="http://schemas.openxmlformats.org/officeDocument/2006/relationships/vmlDrawing" Target="../drawings/vmlDrawing23.vml"/><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87.xml"/><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89.xml"/><Relationship Id="rId7" Type="http://schemas.openxmlformats.org/officeDocument/2006/relationships/oleObject" Target="../embeddings/oleObject24.bin"/><Relationship Id="rId2" Type="http://schemas.openxmlformats.org/officeDocument/2006/relationships/tags" Target="../tags/tag88.xml"/><Relationship Id="rId1" Type="http://schemas.openxmlformats.org/officeDocument/2006/relationships/vmlDrawing" Target="../drawings/vmlDrawing24.v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90.xml"/></Relationships>
</file>

<file path=ppt/slides/_rels/slide2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2.xml"/><Relationship Id="rId7" Type="http://schemas.openxmlformats.org/officeDocument/2006/relationships/oleObject" Target="../embeddings/oleObject25.bin"/><Relationship Id="rId2" Type="http://schemas.openxmlformats.org/officeDocument/2006/relationships/tags" Target="../tags/tag91.xml"/><Relationship Id="rId1" Type="http://schemas.openxmlformats.org/officeDocument/2006/relationships/vmlDrawing" Target="../drawings/vmlDrawing25.v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93.xml"/></Relationships>
</file>

<file path=ppt/slides/_rels/slide2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95.xml"/><Relationship Id="rId7" Type="http://schemas.openxmlformats.org/officeDocument/2006/relationships/oleObject" Target="../embeddings/oleObject26.bin"/><Relationship Id="rId2" Type="http://schemas.openxmlformats.org/officeDocument/2006/relationships/tags" Target="../tags/tag94.xml"/><Relationship Id="rId1" Type="http://schemas.openxmlformats.org/officeDocument/2006/relationships/vmlDrawing" Target="../drawings/vmlDrawing26.v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96.xml"/><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2.emf"/><Relationship Id="rId2" Type="http://schemas.openxmlformats.org/officeDocument/2006/relationships/tags" Target="../tags/tag9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Layout" Target="../slideLayouts/slideLayout2.xml"/><Relationship Id="rId4" Type="http://schemas.openxmlformats.org/officeDocument/2006/relationships/tags" Target="../tags/tag9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5.xml"/><Relationship Id="rId7" Type="http://schemas.openxmlformats.org/officeDocument/2006/relationships/audio" Target="../media/media2.wma"/><Relationship Id="rId12"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4.vml"/><Relationship Id="rId6" Type="http://schemas.microsoft.com/office/2007/relationships/media" Target="../media/media2.wma"/><Relationship Id="rId11" Type="http://schemas.openxmlformats.org/officeDocument/2006/relationships/image" Target="../media/image2.emf"/><Relationship Id="rId5" Type="http://schemas.openxmlformats.org/officeDocument/2006/relationships/tags" Target="../tags/tag17.xml"/><Relationship Id="rId10" Type="http://schemas.openxmlformats.org/officeDocument/2006/relationships/oleObject" Target="../embeddings/oleObject4.bin"/><Relationship Id="rId4" Type="http://schemas.openxmlformats.org/officeDocument/2006/relationships/tags" Target="../tags/tag16.xml"/><Relationship Id="rId9"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7.png"/><Relationship Id="rId3" Type="http://schemas.openxmlformats.org/officeDocument/2006/relationships/tags" Target="../tags/tag19.xml"/><Relationship Id="rId7" Type="http://schemas.openxmlformats.org/officeDocument/2006/relationships/audio" Target="../media/media3.wma"/><Relationship Id="rId12" Type="http://schemas.openxmlformats.org/officeDocument/2006/relationships/image" Target="../media/image6.png"/><Relationship Id="rId2" Type="http://schemas.openxmlformats.org/officeDocument/2006/relationships/tags" Target="../tags/tag18.xml"/><Relationship Id="rId1" Type="http://schemas.openxmlformats.org/officeDocument/2006/relationships/vmlDrawing" Target="../drawings/vmlDrawing5.vml"/><Relationship Id="rId6" Type="http://schemas.microsoft.com/office/2007/relationships/media" Target="../media/media3.wma"/><Relationship Id="rId11" Type="http://schemas.openxmlformats.org/officeDocument/2006/relationships/image" Target="../media/image2.emf"/><Relationship Id="rId5" Type="http://schemas.openxmlformats.org/officeDocument/2006/relationships/tags" Target="../tags/tag21.xml"/><Relationship Id="rId10" Type="http://schemas.openxmlformats.org/officeDocument/2006/relationships/oleObject" Target="../embeddings/oleObject5.bin"/><Relationship Id="rId4" Type="http://schemas.openxmlformats.org/officeDocument/2006/relationships/tags" Target="../tags/tag20.xml"/><Relationship Id="rId9" Type="http://schemas.openxmlformats.org/officeDocument/2006/relationships/notesSlide" Target="../notesSlides/notesSlide3.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3.xml"/><Relationship Id="rId7" Type="http://schemas.openxmlformats.org/officeDocument/2006/relationships/slideLayout" Target="../slideLayouts/slideLayout1.xml"/><Relationship Id="rId12"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audio" Target="../media/media4.wma"/><Relationship Id="rId11" Type="http://schemas.openxmlformats.org/officeDocument/2006/relationships/image" Target="../media/image8.png"/><Relationship Id="rId5" Type="http://schemas.microsoft.com/office/2007/relationships/media" Target="../media/media4.wma"/><Relationship Id="rId10" Type="http://schemas.openxmlformats.org/officeDocument/2006/relationships/image" Target="../media/image2.emf"/><Relationship Id="rId4" Type="http://schemas.openxmlformats.org/officeDocument/2006/relationships/tags" Target="../tags/tag24.xml"/><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6.xml"/><Relationship Id="rId7" Type="http://schemas.openxmlformats.org/officeDocument/2006/relationships/audio" Target="../media/media5.wma"/><Relationship Id="rId12" Type="http://schemas.openxmlformats.org/officeDocument/2006/relationships/image" Target="../media/image5.png"/><Relationship Id="rId2" Type="http://schemas.openxmlformats.org/officeDocument/2006/relationships/tags" Target="../tags/tag25.xml"/><Relationship Id="rId1" Type="http://schemas.openxmlformats.org/officeDocument/2006/relationships/vmlDrawing" Target="../drawings/vmlDrawing7.vml"/><Relationship Id="rId6" Type="http://schemas.microsoft.com/office/2007/relationships/media" Target="../media/media5.wma"/><Relationship Id="rId11" Type="http://schemas.openxmlformats.org/officeDocument/2006/relationships/image" Target="../media/image2.emf"/><Relationship Id="rId5" Type="http://schemas.openxmlformats.org/officeDocument/2006/relationships/tags" Target="../tags/tag28.xml"/><Relationship Id="rId10" Type="http://schemas.openxmlformats.org/officeDocument/2006/relationships/oleObject" Target="../embeddings/oleObject7.bin"/><Relationship Id="rId4" Type="http://schemas.openxmlformats.org/officeDocument/2006/relationships/tags" Target="../tags/tag27.xml"/><Relationship Id="rId9"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3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3.xml"/><Relationship Id="rId7" Type="http://schemas.openxmlformats.org/officeDocument/2006/relationships/oleObject" Target="../embeddings/oleObject9.bin"/><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notesSlide" Target="../notesSlides/notesSlide7.xml"/><Relationship Id="rId5" Type="http://schemas.openxmlformats.org/officeDocument/2006/relationships/slideLayout" Target="../slideLayouts/slideLayout1.xml"/><Relationship Id="rId10" Type="http://schemas.openxmlformats.org/officeDocument/2006/relationships/image" Target="../media/image11.png"/><Relationship Id="rId4" Type="http://schemas.openxmlformats.org/officeDocument/2006/relationships/tags" Target="../tags/tag34.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10.vml"/><Relationship Id="rId6" Type="http://schemas.openxmlformats.org/officeDocument/2006/relationships/tags" Target="../tags/tag39.xml"/><Relationship Id="rId11" Type="http://schemas.openxmlformats.org/officeDocument/2006/relationships/image" Target="../media/image2.emf"/><Relationship Id="rId5" Type="http://schemas.openxmlformats.org/officeDocument/2006/relationships/tags" Target="../tags/tag38.xml"/><Relationship Id="rId10" Type="http://schemas.openxmlformats.org/officeDocument/2006/relationships/oleObject" Target="../embeddings/oleObject10.bin"/><Relationship Id="rId4" Type="http://schemas.openxmlformats.org/officeDocument/2006/relationships/tags" Target="../tags/tag37.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ext uri="{D42A27DB-BD31-4B8C-83A1-F6EECF244321}">
                <p14:modId xmlns:p14="http://schemas.microsoft.com/office/powerpoint/2010/main" val="185322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75"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48" name="Title 1"/>
          <p:cNvSpPr txBox="1">
            <a:spLocks/>
          </p:cNvSpPr>
          <p:nvPr>
            <p:custDataLst>
              <p:tags r:id="rId3"/>
            </p:custDataLst>
          </p:nvPr>
        </p:nvSpPr>
        <p:spPr>
          <a:xfrm>
            <a:off x="873180" y="1712308"/>
            <a:ext cx="6895697" cy="553998"/>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lang="en-US" sz="3200" b="0" kern="1200" spc="-150">
                <a:solidFill>
                  <a:schemeClr val="bg1"/>
                </a:solidFill>
                <a:effectLst/>
                <a:latin typeface="+mj-lt"/>
                <a:ea typeface="+mj-ea"/>
                <a:cs typeface="+mj-cs"/>
              </a:defRPr>
            </a:lvl1pPr>
          </a:lstStyle>
          <a:p>
            <a:pPr algn="l"/>
            <a:r>
              <a:rPr lang="en-US" altLang="zh-CN" sz="3600" dirty="0">
                <a:solidFill>
                  <a:srgbClr val="333333"/>
                </a:solidFill>
                <a:latin typeface="微软雅黑" panose="020B0503020204020204" pitchFamily="34" charset="-122"/>
                <a:cs typeface="Times New Roman" panose="02020603050405020304" pitchFamily="18" charset="0"/>
              </a:rPr>
              <a:t>Apache Flink</a:t>
            </a:r>
            <a:r>
              <a:rPr lang="en-US" sz="3600" b="1" spc="0" dirty="0" smtClean="0">
                <a:solidFill>
                  <a:schemeClr val="tx1"/>
                </a:solidFill>
              </a:rPr>
              <a:t>-</a:t>
            </a:r>
            <a:r>
              <a:rPr lang="zh-CN" altLang="en-US" sz="3600" b="1" spc="0" dirty="0" smtClean="0">
                <a:solidFill>
                  <a:schemeClr val="tx1"/>
                </a:solidFill>
              </a:rPr>
              <a:t>新一代流式处理框架</a:t>
            </a:r>
            <a:endParaRPr lang="en-US" sz="3600" b="1" spc="0" dirty="0">
              <a:solidFill>
                <a:schemeClr val="tx1"/>
              </a:solidFill>
            </a:endParaRPr>
          </a:p>
        </p:txBody>
      </p:sp>
      <p:sp>
        <p:nvSpPr>
          <p:cNvPr id="49" name="文本占位符 92"/>
          <p:cNvSpPr txBox="1">
            <a:spLocks/>
          </p:cNvSpPr>
          <p:nvPr>
            <p:custDataLst>
              <p:tags r:id="rId4"/>
            </p:custDataLst>
          </p:nvPr>
        </p:nvSpPr>
        <p:spPr>
          <a:xfrm>
            <a:off x="231314" y="4641296"/>
            <a:ext cx="6895697" cy="246221"/>
          </a:xfrm>
          <a:prstGeom prst="rect">
            <a:avLst/>
          </a:prstGeom>
        </p:spPr>
        <p:txBody>
          <a:bodyPr wrap="square" lIns="0" tIns="0" rIns="0" bIns="0" anchor="t" anchorCtr="0">
            <a:spAutoFit/>
          </a:bodyPr>
          <a:lstStyle>
            <a:lvl1pPr marL="0" indent="0" algn="ctr" defTabSz="914400" rtl="0" eaLnBrk="1" latinLnBrk="0" hangingPunct="1">
              <a:spcBef>
                <a:spcPct val="20000"/>
              </a:spcBef>
              <a:buFont typeface="Arial" pitchFamily="34" charset="0"/>
              <a:buNone/>
              <a:defRPr sz="1600" kern="1200" baseline="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3pPr>
            <a:lvl4pPr marL="13716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4pPr>
            <a:lvl5pPr marL="1828800" indent="0" algn="l" defTabSz="914400" rtl="0" eaLnBrk="1" latinLnBrk="0" hangingPunct="1">
              <a:spcBef>
                <a:spcPct val="20000"/>
              </a:spcBef>
              <a:buFont typeface="Arial" pitchFamily="34" charset="0"/>
              <a:buNone/>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zh-CN" dirty="0" smtClean="0">
                <a:solidFill>
                  <a:schemeClr val="tx1"/>
                </a:solidFill>
                <a:latin typeface="+mj-lt"/>
              </a:rPr>
              <a:t>2017</a:t>
            </a:r>
            <a:r>
              <a:rPr lang="en-US" altLang="zh-CN" dirty="0" smtClean="0">
                <a:solidFill>
                  <a:schemeClr val="tx1"/>
                </a:solidFill>
                <a:latin typeface="+mj-lt"/>
              </a:rPr>
              <a:t>/06/05</a:t>
            </a:r>
            <a:r>
              <a:rPr lang="en-US" altLang="zh-CN" dirty="0" smtClean="0">
                <a:solidFill>
                  <a:schemeClr val="tx1"/>
                </a:solidFill>
                <a:latin typeface="+mj-lt"/>
              </a:rPr>
              <a:t> </a:t>
            </a:r>
            <a:r>
              <a:rPr lang="en-US" altLang="zh-CN" dirty="0" smtClean="0">
                <a:solidFill>
                  <a:schemeClr val="tx1"/>
                </a:solidFill>
                <a:latin typeface="+mj-lt"/>
              </a:rPr>
              <a:t>&amp; </a:t>
            </a:r>
            <a:r>
              <a:rPr lang="zh-CN" altLang="en-US" dirty="0" smtClean="0">
                <a:solidFill>
                  <a:schemeClr val="tx1"/>
                </a:solidFill>
                <a:latin typeface="+mj-lt"/>
              </a:rPr>
              <a:t>上海博泰</a:t>
            </a:r>
            <a:endParaRPr lang="zh-CN" altLang="en-US" dirty="0">
              <a:solidFill>
                <a:schemeClr val="tx1"/>
              </a:solidFill>
              <a:latin typeface="+mj-lt"/>
            </a:endParaRPr>
          </a:p>
        </p:txBody>
      </p:sp>
      <p:pic>
        <p:nvPicPr>
          <p:cNvPr id="246" name="图片 245"/>
          <p:cNvPicPr>
            <a:picLocks noChangeAspect="1"/>
          </p:cNvPicPr>
          <p:nvPr>
            <p:custDataLst>
              <p:tags r:id="rId5"/>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0144" y="258658"/>
            <a:ext cx="2509092" cy="573359"/>
          </a:xfrm>
          <a:prstGeom prst="rect">
            <a:avLst/>
          </a:prstGeom>
        </p:spPr>
      </p:pic>
      <p:pic>
        <p:nvPicPr>
          <p:cNvPr id="5" name="图片 4"/>
          <p:cNvPicPr>
            <a:picLocks noChangeAspect="1"/>
          </p:cNvPicPr>
          <p:nvPr/>
        </p:nvPicPr>
        <p:blipFill>
          <a:blip r:embed="rId12"/>
          <a:stretch>
            <a:fillRect/>
          </a:stretch>
        </p:blipFill>
        <p:spPr>
          <a:xfrm>
            <a:off x="3016897" y="2386923"/>
            <a:ext cx="2608262" cy="2500594"/>
          </a:xfrm>
          <a:prstGeom prst="rect">
            <a:avLst/>
          </a:prstGeom>
        </p:spPr>
      </p:pic>
      <p:pic>
        <p:nvPicPr>
          <p:cNvPr id="6" name="音频 5">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3"/>
          <a:stretch>
            <a:fillRect/>
          </a:stretch>
        </p:blipFill>
        <p:spPr>
          <a:xfrm>
            <a:off x="8318500" y="4318000"/>
            <a:ext cx="609600" cy="609600"/>
          </a:xfrm>
          <a:prstGeom prst="rect">
            <a:avLst/>
          </a:prstGeom>
        </p:spPr>
      </p:pic>
    </p:spTree>
    <p:extLst>
      <p:ext uri="{BB962C8B-B14F-4D97-AF65-F5344CB8AC3E}">
        <p14:creationId xmlns:p14="http://schemas.microsoft.com/office/powerpoint/2010/main" val="695088357"/>
      </p:ext>
    </p:extLst>
  </p:cSld>
  <p:clrMapOvr>
    <a:masterClrMapping/>
  </p:clrMapOvr>
  <mc:AlternateContent xmlns:mc="http://schemas.openxmlformats.org/markup-compatibility/2006">
    <mc:Choice xmlns:p14="http://schemas.microsoft.com/office/powerpoint/2010/main" Requires="p14">
      <p:transition spd="slow" p14:dur="2000" advTm="5421"/>
    </mc:Choice>
    <mc:Fallback>
      <p:transition spd="slow" advTm="54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39"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10</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183285" y="1152050"/>
            <a:ext cx="8913741" cy="1384995"/>
          </a:xfrm>
          <a:prstGeom prst="rect">
            <a:avLst/>
          </a:prstGeom>
          <a:noFill/>
        </p:spPr>
        <p:txBody>
          <a:bodyPr wrap="square" lIns="0" tIns="0" rIns="0" bIns="0" rtlCol="0">
            <a:spAutoFit/>
          </a:bodyPr>
          <a:lstStyle/>
          <a:p>
            <a:r>
              <a:rPr lang="en-US" altLang="zh-CN" b="1" dirty="0" smtClean="0"/>
              <a:t> </a:t>
            </a:r>
            <a:r>
              <a:rPr lang="en-US" altLang="zh-CN" b="1" dirty="0"/>
              <a:t>Keyed vs Non-Keyed Windows</a:t>
            </a:r>
            <a:endParaRPr lang="zh-CN" altLang="zh-CN" b="1" dirty="0"/>
          </a:p>
          <a:p>
            <a:r>
              <a:rPr lang="en-US" altLang="zh-CN" dirty="0"/>
              <a:t>1. Having a keyed stream will allow your windowed </a:t>
            </a:r>
            <a:r>
              <a:rPr lang="en-US" altLang="zh-CN" b="1" dirty="0"/>
              <a:t>computation</a:t>
            </a:r>
            <a:r>
              <a:rPr lang="en-US" altLang="zh-CN" dirty="0"/>
              <a:t> to be performed in </a:t>
            </a:r>
            <a:r>
              <a:rPr lang="en-US" altLang="zh-CN" b="1" dirty="0"/>
              <a:t>parallel</a:t>
            </a:r>
            <a:r>
              <a:rPr lang="en-US" altLang="zh-CN" dirty="0"/>
              <a:t> by multiple tasks, as each logical keyed stream can be processed independently from the rest</a:t>
            </a:r>
            <a:r>
              <a:rPr lang="en-US" altLang="zh-CN" dirty="0" smtClean="0"/>
              <a:t>.</a:t>
            </a:r>
            <a:endParaRPr lang="zh-CN" altLang="zh-CN" dirty="0"/>
          </a:p>
          <a:p>
            <a:r>
              <a:rPr lang="en-US" altLang="zh-CN" dirty="0"/>
              <a:t>2. In case of non-keyed streams, your original stream will not be split into multiple logical streams and all the windowing logic will be performed by a single task, </a:t>
            </a:r>
            <a:r>
              <a:rPr lang="en-US" altLang="zh-CN" i="1" dirty="0"/>
              <a:t>i.e.</a:t>
            </a:r>
            <a:r>
              <a:rPr lang="en-US" altLang="zh-CN" dirty="0"/>
              <a:t> with </a:t>
            </a:r>
            <a:r>
              <a:rPr lang="en-US" altLang="zh-CN" b="1" dirty="0"/>
              <a:t>parallelism of </a:t>
            </a:r>
            <a:r>
              <a:rPr lang="en-US" altLang="zh-CN" b="1" dirty="0" smtClean="0"/>
              <a:t>1</a:t>
            </a:r>
            <a:r>
              <a:rPr lang="en-US" altLang="zh-CN" dirty="0" smtClean="0"/>
              <a:t>.</a:t>
            </a:r>
            <a:endParaRPr lang="zh-CN" altLang="zh-CN" dirty="0"/>
          </a:p>
        </p:txBody>
      </p:sp>
      <p:sp>
        <p:nvSpPr>
          <p:cNvPr id="12" name="TextBox 6"/>
          <p:cNvSpPr txBox="1"/>
          <p:nvPr>
            <p:custDataLst>
              <p:tags r:id="rId6"/>
            </p:custDataLst>
          </p:nvPr>
        </p:nvSpPr>
        <p:spPr>
          <a:xfrm>
            <a:off x="183285" y="2684297"/>
            <a:ext cx="8913741" cy="2431435"/>
          </a:xfrm>
          <a:prstGeom prst="rect">
            <a:avLst/>
          </a:prstGeom>
          <a:noFill/>
        </p:spPr>
        <p:txBody>
          <a:bodyPr wrap="square" lIns="0" tIns="0" rIns="0" bIns="0" rtlCol="0">
            <a:spAutoFit/>
          </a:bodyPr>
          <a:lstStyle/>
          <a:p>
            <a:r>
              <a:rPr lang="en-US" altLang="zh-CN" b="1" dirty="0" smtClean="0"/>
              <a:t>Window Lifecycle</a:t>
            </a:r>
            <a:r>
              <a:rPr lang="zh-CN" altLang="en-US" b="1" dirty="0" smtClean="0"/>
              <a:t>：</a:t>
            </a:r>
            <a:endParaRPr lang="en-US" altLang="zh-CN" b="1" dirty="0" smtClean="0"/>
          </a:p>
          <a:p>
            <a:pPr lvl="0" defTabSz="914400" eaLnBrk="0" fontAlgn="base" hangingPunct="0">
              <a:spcBef>
                <a:spcPct val="0"/>
              </a:spcBef>
              <a:spcAft>
                <a:spcPct val="0"/>
              </a:spcAft>
            </a:pP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In a nutshell, a window is</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b="1"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created</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as soon as the first element that should belong to this window arrives, and the window is</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b="1"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completely removed</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when the time (event or processing time) passes its end timestamp plus the user-specified</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600" dirty="0">
                <a:solidFill>
                  <a:srgbClr val="000000"/>
                </a:solidFill>
                <a:latin typeface="Lucida Console" panose="020B0609040504020204" pitchFamily="49" charset="0"/>
                <a:ea typeface="宋体" panose="02010600030101010101" pitchFamily="2" charset="-122"/>
                <a:cs typeface="宋体" panose="02010600030101010101" pitchFamily="2" charset="-122"/>
              </a:rPr>
              <a:t>allowed lateness.</a:t>
            </a:r>
            <a:endParaRPr lang="en-US" altLang="zh-CN" sz="1400" dirty="0"/>
          </a:p>
          <a:p>
            <a:pPr lvl="0" defTabSz="914400" eaLnBrk="0" fontAlgn="base" hangingPunct="0">
              <a:spcBef>
                <a:spcPct val="0"/>
              </a:spcBef>
              <a:spcAft>
                <a:spcPct val="0"/>
              </a:spcAft>
            </a:pP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Flink will create a new window for the interval between</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600" dirty="0">
                <a:solidFill>
                  <a:srgbClr val="000000"/>
                </a:solidFill>
                <a:latin typeface="Lucida Console" panose="020B0609040504020204" pitchFamily="49" charset="0"/>
                <a:ea typeface="宋体" panose="02010600030101010101" pitchFamily="2" charset="-122"/>
                <a:cs typeface="宋体" panose="02010600030101010101" pitchFamily="2" charset="-122"/>
              </a:rPr>
              <a:t>12:00</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and</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600" dirty="0">
                <a:solidFill>
                  <a:srgbClr val="000000"/>
                </a:solidFill>
                <a:latin typeface="Lucida Console" panose="020B0609040504020204" pitchFamily="49" charset="0"/>
                <a:ea typeface="宋体" panose="02010600030101010101" pitchFamily="2" charset="-122"/>
                <a:cs typeface="宋体" panose="02010600030101010101" pitchFamily="2" charset="-122"/>
              </a:rPr>
              <a:t>12:05</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when the first element with a timestamp that falls into this interval arrives, and it will remove it when the watermark passes the</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sz="1600" dirty="0">
                <a:solidFill>
                  <a:srgbClr val="000000"/>
                </a:solidFill>
                <a:latin typeface="Lucida Console" panose="020B0609040504020204" pitchFamily="49" charset="0"/>
                <a:ea typeface="宋体" panose="02010600030101010101" pitchFamily="2" charset="-122"/>
                <a:cs typeface="宋体" panose="02010600030101010101" pitchFamily="2" charset="-122"/>
              </a:rPr>
              <a:t>12:06</a:t>
            </a:r>
            <a:r>
              <a:rPr lang="en-US" altLang="zh-CN"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timestamp</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p>
          <a:p>
            <a:pPr lvl="0" defTabSz="914400" eaLnBrk="0" fontAlgn="base" hangingPunct="0">
              <a:spcBef>
                <a:spcPct val="0"/>
              </a:spcBef>
              <a:spcAft>
                <a:spcPct val="0"/>
              </a:spcAft>
            </a:pPr>
            <a:endParaRPr lang="en-US" altLang="zh-CN" sz="1400" dirty="0"/>
          </a:p>
          <a:p>
            <a:pPr lvl="0" defTabSz="914400" eaLnBrk="0" fontAlgn="base" hangingPunct="0">
              <a:spcBef>
                <a:spcPct val="0"/>
              </a:spcBef>
              <a:spcAft>
                <a:spcPct val="0"/>
              </a:spcAft>
            </a:pP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Window have a </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Trigger</a:t>
            </a:r>
            <a:r>
              <a:rPr lang="en-US" altLang="zh-CN" dirty="0" smtClean="0">
                <a:solidFill>
                  <a:srgbClr val="333333"/>
                </a:solidFill>
                <a:latin typeface="Helvetica" panose="020B0604020202020204" pitchFamily="34" charset="0"/>
                <a:ea typeface="宋体" panose="02010600030101010101" pitchFamily="2" charset="-122"/>
                <a:cs typeface="Helvetica" panose="020B0604020202020204" pitchFamily="34" charset="0"/>
              </a:rPr>
              <a:t>, </a:t>
            </a:r>
            <a:r>
              <a:rPr lang="en-US" altLang="zh-CN" sz="1600" dirty="0" smtClean="0">
                <a:solidFill>
                  <a:srgbClr val="000000"/>
                </a:solidFill>
                <a:latin typeface="Lucida Console" panose="020B0609040504020204" pitchFamily="49" charset="0"/>
                <a:ea typeface="宋体" panose="02010600030101010101" pitchFamily="2" charset="-122"/>
                <a:cs typeface="Times New Roman" panose="02020603050405020304" pitchFamily="18" charset="0"/>
              </a:rPr>
              <a:t>Function </a:t>
            </a:r>
            <a:r>
              <a:rPr lang="en-US" altLang="zh-CN" sz="1600" dirty="0">
                <a:solidFill>
                  <a:srgbClr val="000000"/>
                </a:solidFill>
                <a:latin typeface="Lucida Console" panose="020B0609040504020204" pitchFamily="49" charset="0"/>
                <a:ea typeface="宋体" panose="02010600030101010101" pitchFamily="2" charset="-122"/>
                <a:cs typeface="Times New Roman" panose="02020603050405020304" pitchFamily="18" charset="0"/>
              </a:rPr>
              <a:t>and </a:t>
            </a:r>
            <a:r>
              <a:rPr lang="en-US" altLang="zh-CN" dirty="0">
                <a:solidFill>
                  <a:srgbClr val="333333"/>
                </a:solidFill>
                <a:latin typeface="Helvetica" panose="020B0604020202020204" pitchFamily="34" charset="0"/>
                <a:ea typeface="Helvetica" panose="020B0604020202020204" pitchFamily="34" charset="0"/>
                <a:cs typeface="Times New Roman" panose="02020603050405020304" pitchFamily="18" charset="0"/>
              </a:rPr>
              <a:t>Evictor</a:t>
            </a:r>
            <a:r>
              <a:rPr lang="en-US" altLang="zh-CN"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a:t>
            </a:r>
            <a:endParaRPr lang="zh-CN" altLang="zh-CN" dirty="0"/>
          </a:p>
        </p:txBody>
      </p:sp>
      <p:sp>
        <p:nvSpPr>
          <p:cNvPr id="15" name="Rectangle 8"/>
          <p:cNvSpPr>
            <a:spLocks noChangeArrowheads="1"/>
          </p:cNvSpPr>
          <p:nvPr/>
        </p:nvSpPr>
        <p:spPr bwMode="auto">
          <a:xfrm>
            <a:off x="183285" y="399234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5263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55"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11</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assigner</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183285" y="1152050"/>
            <a:ext cx="8913741" cy="1107996"/>
          </a:xfrm>
          <a:prstGeom prst="rect">
            <a:avLst/>
          </a:prstGeom>
          <a:noFill/>
        </p:spPr>
        <p:txBody>
          <a:bodyPr wrap="square" lIns="0" tIns="0" rIns="0" bIns="0" rtlCol="0">
            <a:spAutoFit/>
          </a:bodyPr>
          <a:lstStyle/>
          <a:p>
            <a:r>
              <a:rPr lang="en-US" altLang="zh-CN" b="1" dirty="0" smtClean="0"/>
              <a:t> Feature:</a:t>
            </a:r>
          </a:p>
          <a:p>
            <a:r>
              <a:rPr lang="zh-CN" altLang="zh-CN" dirty="0"/>
              <a:t>基于时间驱动 </a:t>
            </a:r>
            <a:r>
              <a:rPr lang="en-US" altLang="zh-CN" dirty="0"/>
              <a:t>example: every 30 seconds</a:t>
            </a:r>
            <a:endParaRPr lang="zh-CN" altLang="zh-CN" dirty="0"/>
          </a:p>
          <a:p>
            <a:r>
              <a:rPr lang="zh-CN" altLang="zh-CN" dirty="0"/>
              <a:t>基于数据驱动</a:t>
            </a:r>
            <a:r>
              <a:rPr lang="en-US" altLang="zh-CN" dirty="0"/>
              <a:t> example: every 100 elements</a:t>
            </a:r>
            <a:endParaRPr lang="zh-CN" altLang="zh-CN" dirty="0"/>
          </a:p>
          <a:p>
            <a:endParaRPr lang="zh-CN" altLang="zh-CN" dirty="0"/>
          </a:p>
        </p:txBody>
      </p:sp>
      <p:sp>
        <p:nvSpPr>
          <p:cNvPr id="12" name="TextBox 6"/>
          <p:cNvSpPr txBox="1"/>
          <p:nvPr>
            <p:custDataLst>
              <p:tags r:id="rId6"/>
            </p:custDataLst>
          </p:nvPr>
        </p:nvSpPr>
        <p:spPr>
          <a:xfrm>
            <a:off x="115959" y="3464260"/>
            <a:ext cx="8913741" cy="1384995"/>
          </a:xfrm>
          <a:prstGeom prst="rect">
            <a:avLst/>
          </a:prstGeom>
          <a:noFill/>
        </p:spPr>
        <p:txBody>
          <a:bodyPr wrap="square" lIns="0" tIns="0" rIns="0" bIns="0" rtlCol="0">
            <a:spAutoFit/>
          </a:bodyPr>
          <a:lstStyle/>
          <a:p>
            <a:r>
              <a:rPr lang="en-US" altLang="zh-CN" b="1" dirty="0" smtClean="0"/>
              <a:t>Window </a:t>
            </a:r>
            <a:r>
              <a:rPr lang="en-US" altLang="zh-CN" b="1" dirty="0"/>
              <a:t>Types</a:t>
            </a:r>
            <a:r>
              <a:rPr lang="en-US" altLang="zh-CN" b="1" dirty="0" smtClean="0"/>
              <a:t>:</a:t>
            </a:r>
          </a:p>
          <a:p>
            <a:pPr marL="342900" indent="-342900">
              <a:buAutoNum type="arabicPeriod"/>
            </a:pPr>
            <a:r>
              <a:rPr lang="en-US" altLang="zh-CN" b="1" i="1" dirty="0" smtClean="0"/>
              <a:t>tumbling windows </a:t>
            </a:r>
            <a:r>
              <a:rPr lang="en-US" altLang="zh-CN" b="1" dirty="0"/>
              <a:t>:</a:t>
            </a:r>
            <a:r>
              <a:rPr lang="en-US" altLang="zh-CN" b="1" i="1" dirty="0" smtClean="0"/>
              <a:t> </a:t>
            </a:r>
            <a:r>
              <a:rPr lang="zh-CN" altLang="en-US" b="1" dirty="0" smtClean="0"/>
              <a:t>无重叠窗口</a:t>
            </a:r>
            <a:endParaRPr lang="en-US" altLang="zh-CN" b="1" i="1" dirty="0" smtClean="0"/>
          </a:p>
          <a:p>
            <a:pPr marL="342900" indent="-342900">
              <a:buAutoNum type="arabicPeriod"/>
            </a:pPr>
            <a:r>
              <a:rPr lang="en-US" altLang="zh-CN" b="1" i="1" dirty="0"/>
              <a:t>sliding windows</a:t>
            </a:r>
            <a:r>
              <a:rPr lang="en-US" altLang="zh-CN" b="1" i="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en-US" altLang="zh-CN" b="1" dirty="0"/>
              <a:t>:</a:t>
            </a:r>
            <a:r>
              <a:rPr lang="en-US" altLang="zh-CN" b="1" i="1" dirty="0" smtClean="0">
                <a:solidFill>
                  <a:srgbClr val="333333"/>
                </a:solidFill>
                <a:latin typeface="Helvetica" panose="020B0604020202020204" pitchFamily="34" charset="0"/>
                <a:ea typeface="Helvetica" panose="020B0604020202020204" pitchFamily="34" charset="0"/>
                <a:cs typeface="Times New Roman" panose="02020603050405020304" pitchFamily="18" charset="0"/>
              </a:rPr>
              <a:t> </a:t>
            </a:r>
            <a:r>
              <a:rPr lang="zh-CN" altLang="en-US" b="1" dirty="0"/>
              <a:t>可以重叠的滑动窗口</a:t>
            </a:r>
            <a:endParaRPr lang="en-US" altLang="zh-CN" b="1" dirty="0"/>
          </a:p>
          <a:p>
            <a:pPr marL="342900" indent="-342900">
              <a:buAutoNum type="arabicPeriod"/>
            </a:pPr>
            <a:r>
              <a:rPr lang="en-US" altLang="zh-CN" b="1" i="1" dirty="0" smtClean="0"/>
              <a:t>session </a:t>
            </a:r>
            <a:r>
              <a:rPr lang="en-US" altLang="zh-CN" b="1" i="1" dirty="0"/>
              <a:t>windows</a:t>
            </a:r>
            <a:r>
              <a:rPr lang="en-US" altLang="zh-CN" b="1" dirty="0"/>
              <a:t> </a:t>
            </a:r>
            <a:r>
              <a:rPr lang="en-US" altLang="zh-CN" b="1" dirty="0" smtClean="0"/>
              <a:t>:</a:t>
            </a:r>
            <a:r>
              <a:rPr lang="zh-CN" altLang="en-US" b="1" dirty="0" smtClean="0"/>
              <a:t> </a:t>
            </a:r>
            <a:r>
              <a:rPr lang="zh-CN" altLang="en-US" b="1" dirty="0"/>
              <a:t>会话窗口</a:t>
            </a:r>
            <a:endParaRPr lang="en-US" altLang="zh-CN" b="1" dirty="0"/>
          </a:p>
          <a:p>
            <a:pPr marL="342900" indent="-342900">
              <a:buAutoNum type="arabicPeriod"/>
            </a:pPr>
            <a:r>
              <a:rPr lang="en-US" altLang="zh-CN" b="1" i="1" dirty="0" smtClean="0"/>
              <a:t>global windows</a:t>
            </a:r>
            <a:r>
              <a:rPr lang="zh-CN" altLang="en-US" b="1" i="1" dirty="0" smtClean="0"/>
              <a:t> </a:t>
            </a:r>
            <a:r>
              <a:rPr lang="en-US" altLang="zh-CN" b="1" dirty="0" smtClean="0"/>
              <a:t>:</a:t>
            </a:r>
            <a:r>
              <a:rPr lang="zh-CN" altLang="en-US" b="1" i="1" dirty="0" smtClean="0"/>
              <a:t> </a:t>
            </a:r>
            <a:r>
              <a:rPr lang="zh-CN" altLang="en-US" b="1" dirty="0"/>
              <a:t>全局窗口</a:t>
            </a:r>
            <a:endParaRPr lang="zh-CN" altLang="zh-CN" b="1" dirty="0"/>
          </a:p>
        </p:txBody>
      </p:sp>
      <p:pic>
        <p:nvPicPr>
          <p:cNvPr id="10" name="图片 9"/>
          <p:cNvPicPr/>
          <p:nvPr/>
        </p:nvPicPr>
        <p:blipFill>
          <a:blip r:embed="rId11"/>
          <a:stretch>
            <a:fillRect/>
          </a:stretch>
        </p:blipFill>
        <p:spPr>
          <a:xfrm>
            <a:off x="893444" y="1909027"/>
            <a:ext cx="6739255" cy="1468350"/>
          </a:xfrm>
          <a:prstGeom prst="rect">
            <a:avLst/>
          </a:prstGeom>
        </p:spPr>
      </p:pic>
    </p:spTree>
    <p:extLst>
      <p:ext uri="{BB962C8B-B14F-4D97-AF65-F5344CB8AC3E}">
        <p14:creationId xmlns:p14="http://schemas.microsoft.com/office/powerpoint/2010/main" val="685191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79"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12</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tumbling windows</a:t>
            </a:r>
            <a:endParaRPr lang="zh-CN" altLang="zh-CN" dirty="0"/>
          </a:p>
        </p:txBody>
      </p:sp>
      <p:pic>
        <p:nvPicPr>
          <p:cNvPr id="10" name="图片 9">
            <a:hlinkClick r:id="rId10"/>
          </p:cNvPr>
          <p:cNvPicPr/>
          <p:nvPr/>
        </p:nvPicPr>
        <p:blipFill>
          <a:blip r:embed="rId11"/>
          <a:stretch>
            <a:fillRect/>
          </a:stretch>
        </p:blipFill>
        <p:spPr>
          <a:xfrm>
            <a:off x="1721687" y="1312419"/>
            <a:ext cx="5274310" cy="3266440"/>
          </a:xfrm>
          <a:prstGeom prst="rect">
            <a:avLst/>
          </a:prstGeom>
        </p:spPr>
      </p:pic>
    </p:spTree>
    <p:extLst>
      <p:ext uri="{BB962C8B-B14F-4D97-AF65-F5344CB8AC3E}">
        <p14:creationId xmlns:p14="http://schemas.microsoft.com/office/powerpoint/2010/main" val="406748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199"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13</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sliding </a:t>
            </a:r>
            <a:r>
              <a:rPr lang="en-US" altLang="zh-CN" b="1" dirty="0" smtClean="0"/>
              <a:t>windows</a:t>
            </a:r>
            <a:endParaRPr lang="zh-CN" altLang="zh-CN" dirty="0"/>
          </a:p>
        </p:txBody>
      </p:sp>
      <p:pic>
        <p:nvPicPr>
          <p:cNvPr id="7" name="图片 6"/>
          <p:cNvPicPr/>
          <p:nvPr/>
        </p:nvPicPr>
        <p:blipFill>
          <a:blip r:embed="rId10"/>
          <a:stretch>
            <a:fillRect/>
          </a:stretch>
        </p:blipFill>
        <p:spPr>
          <a:xfrm>
            <a:off x="1935675" y="1332383"/>
            <a:ext cx="5274310" cy="3268345"/>
          </a:xfrm>
          <a:prstGeom prst="rect">
            <a:avLst/>
          </a:prstGeom>
        </p:spPr>
      </p:pic>
    </p:spTree>
    <p:extLst>
      <p:ext uri="{BB962C8B-B14F-4D97-AF65-F5344CB8AC3E}">
        <p14:creationId xmlns:p14="http://schemas.microsoft.com/office/powerpoint/2010/main" val="944011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23"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14</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690061" y="4459136"/>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session windows</a:t>
            </a:r>
            <a:endParaRPr lang="zh-CN" altLang="zh-CN" dirty="0"/>
          </a:p>
        </p:txBody>
      </p:sp>
      <p:pic>
        <p:nvPicPr>
          <p:cNvPr id="7" name="图片 6"/>
          <p:cNvPicPr/>
          <p:nvPr/>
        </p:nvPicPr>
        <p:blipFill>
          <a:blip r:embed="rId10"/>
          <a:stretch>
            <a:fillRect/>
          </a:stretch>
        </p:blipFill>
        <p:spPr>
          <a:xfrm>
            <a:off x="1652904" y="1310088"/>
            <a:ext cx="5274310" cy="3152140"/>
          </a:xfrm>
          <a:prstGeom prst="rect">
            <a:avLst/>
          </a:prstGeom>
        </p:spPr>
      </p:pic>
      <p:sp>
        <p:nvSpPr>
          <p:cNvPr id="3" name="矩形 2"/>
          <p:cNvSpPr/>
          <p:nvPr/>
        </p:nvSpPr>
        <p:spPr>
          <a:xfrm>
            <a:off x="3890280" y="3712964"/>
            <a:ext cx="3533211" cy="307777"/>
          </a:xfrm>
          <a:prstGeom prst="rect">
            <a:avLst/>
          </a:prstGeom>
        </p:spPr>
        <p:txBody>
          <a:bodyPr wrap="none">
            <a:spAutoFit/>
          </a:bodyPr>
          <a:lstStyle/>
          <a:p>
            <a:r>
              <a:rPr lang="zh-CN" altLang="en-US" sz="1400" dirty="0"/>
              <a:t>会话超时窗口，窗口宽度取决于</a:t>
            </a:r>
            <a:r>
              <a:rPr lang="en-US" altLang="zh-CN" sz="1400" dirty="0"/>
              <a:t>session gap</a:t>
            </a:r>
            <a:endParaRPr lang="zh-CN" altLang="en-US" sz="1400" dirty="0"/>
          </a:p>
        </p:txBody>
      </p:sp>
    </p:spTree>
    <p:extLst>
      <p:ext uri="{BB962C8B-B14F-4D97-AF65-F5344CB8AC3E}">
        <p14:creationId xmlns:p14="http://schemas.microsoft.com/office/powerpoint/2010/main" val="203807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47"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15</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 Window </a:t>
            </a:r>
            <a:endParaRPr lang="zh-CN" altLang="en-US" sz="1000" kern="0" dirty="0">
              <a:solidFill>
                <a:schemeClr val="bg1"/>
              </a:solidFill>
              <a:latin typeface="+mj-lt"/>
              <a:ea typeface="宋体"/>
            </a:endParaRPr>
          </a:p>
        </p:txBody>
      </p:sp>
      <p:sp>
        <p:nvSpPr>
          <p:cNvPr id="12" name="TextBox 6"/>
          <p:cNvSpPr txBox="1"/>
          <p:nvPr>
            <p:custDataLst>
              <p:tags r:id="rId5"/>
            </p:custDataLst>
          </p:nvPr>
        </p:nvSpPr>
        <p:spPr>
          <a:xfrm>
            <a:off x="2758844" y="4600728"/>
            <a:ext cx="3199995" cy="276999"/>
          </a:xfrm>
          <a:prstGeom prst="rect">
            <a:avLst/>
          </a:prstGeom>
          <a:noFill/>
        </p:spPr>
        <p:txBody>
          <a:bodyPr wrap="square" lIns="0" tIns="0" rIns="0" bIns="0" rtlCol="0">
            <a:spAutoFit/>
          </a:bodyPr>
          <a:lstStyle/>
          <a:p>
            <a:pPr lvl="0" algn="ctr" defTabSz="914400" eaLnBrk="0" fontAlgn="base" hangingPunct="0">
              <a:spcBef>
                <a:spcPct val="0"/>
              </a:spcBef>
              <a:spcAft>
                <a:spcPct val="0"/>
              </a:spcAft>
            </a:pPr>
            <a:r>
              <a:rPr lang="en-US" altLang="zh-CN" b="1" dirty="0"/>
              <a:t>global </a:t>
            </a:r>
            <a:r>
              <a:rPr lang="en-US" altLang="zh-CN" b="1" dirty="0" smtClean="0"/>
              <a:t>windows</a:t>
            </a:r>
            <a:endParaRPr lang="zh-CN" altLang="zh-CN" dirty="0"/>
          </a:p>
        </p:txBody>
      </p:sp>
      <p:pic>
        <p:nvPicPr>
          <p:cNvPr id="7" name="图片 6"/>
          <p:cNvPicPr/>
          <p:nvPr/>
        </p:nvPicPr>
        <p:blipFill>
          <a:blip r:embed="rId10"/>
          <a:stretch>
            <a:fillRect/>
          </a:stretch>
        </p:blipFill>
        <p:spPr>
          <a:xfrm>
            <a:off x="1721686" y="1303176"/>
            <a:ext cx="5274310" cy="3146425"/>
          </a:xfrm>
          <a:prstGeom prst="rect">
            <a:avLst/>
          </a:prstGeom>
        </p:spPr>
      </p:pic>
    </p:spTree>
    <p:extLst>
      <p:ext uri="{BB962C8B-B14F-4D97-AF65-F5344CB8AC3E}">
        <p14:creationId xmlns:p14="http://schemas.microsoft.com/office/powerpoint/2010/main" val="391637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40"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16</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Functions</a:t>
            </a:r>
            <a:endParaRPr lang="zh-CN" altLang="zh-CN" sz="2800" b="1" dirty="0">
              <a:solidFill>
                <a:schemeClr val="bg1"/>
              </a:solidFill>
            </a:endParaRPr>
          </a:p>
        </p:txBody>
      </p:sp>
      <p:sp>
        <p:nvSpPr>
          <p:cNvPr id="3" name="Rectangle 26"/>
          <p:cNvSpPr>
            <a:spLocks noChangeArrowheads="1"/>
          </p:cNvSpPr>
          <p:nvPr/>
        </p:nvSpPr>
        <p:spPr bwMode="auto">
          <a:xfrm>
            <a:off x="0" y="124968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ReduceFunction</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a:t>
            </a:r>
            <a:r>
              <a:rPr kumimoji="0" lang="en-US" altLang="zh-CN" sz="900" b="0" i="0" u="none" strike="noStrike" cap="none" normalizeH="0" baseline="0" dirty="0" err="1"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FoldFunction</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 Flink can incrementally aggregate the elements for each window as they arrive.</a:t>
            </a:r>
            <a:endParaRPr kumimoji="0" lang="en-US"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WindowFunction:Flink</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has to buffer </a:t>
            </a:r>
            <a:r>
              <a:rPr kumimoji="0" lang="en-US" altLang="zh-CN" sz="1000" b="0" i="1"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all</a:t>
            </a:r>
            <a:r>
              <a:rPr kumimoji="0" lang="en-US" altLang="zh-CN" sz="10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 elements for a window internally before invoking the function</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7"/>
          <p:cNvSpPr>
            <a:spLocks noChangeArrowheads="1"/>
          </p:cNvSpPr>
          <p:nvPr/>
        </p:nvSpPr>
        <p:spPr bwMode="auto">
          <a:xfrm>
            <a:off x="9704" y="1946371"/>
            <a:ext cx="4495800" cy="22903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ReduceFunction</a:t>
            </a:r>
            <a:endParaRPr kumimoji="0" lang="en-US" altLang="zh-CN" sz="105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333333"/>
                </a:solidFill>
                <a:effectLst/>
                <a:latin typeface="Lucida Console" panose="020B0609040504020204" pitchFamily="49" charset="0"/>
              </a:rPr>
              <a:t>DataStream</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err="1" smtClean="0">
                <a:ln>
                  <a:noFill/>
                </a:ln>
                <a:solidFill>
                  <a:srgbClr val="008080"/>
                </a:solidFill>
                <a:effectLst/>
                <a:latin typeface="Lucida Console" panose="020B0609040504020204" pitchFamily="49" charset="0"/>
                <a:cs typeface="宋体" panose="02010600030101010101" pitchFamily="2" charset="-122"/>
              </a:rPr>
              <a:t>keyBy</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key</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selector</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window</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window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assigner</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reduce</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new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err="1" smtClean="0">
                <a:ln>
                  <a:noFill/>
                </a:ln>
                <a:solidFill>
                  <a:srgbClr val="333333"/>
                </a:solidFill>
                <a:effectLst/>
                <a:latin typeface="Lucida Console" panose="020B0609040504020204" pitchFamily="49" charset="0"/>
              </a:rPr>
              <a:t>ReduceFunction</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public</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990000"/>
                </a:solidFill>
                <a:effectLst/>
                <a:latin typeface="Lucida Console" panose="020B0609040504020204" pitchFamily="49" charset="0"/>
                <a:cs typeface="宋体" panose="02010600030101010101" pitchFamily="2" charset="-122"/>
              </a:rPr>
              <a:t>reduce</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Lucida Console" panose="020B0609040504020204" pitchFamily="49" charset="0"/>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String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Long</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p>
          <a:p>
            <a:pPr lvl="0" defTabSz="914400" eaLnBrk="0" fontAlgn="base" hangingPunct="0">
              <a:spcBef>
                <a:spcPct val="0"/>
              </a:spcBef>
              <a:spcAft>
                <a:spcPct val="0"/>
              </a:spcAft>
            </a:pP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return</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1" i="0" u="none" strike="noStrike" cap="none" normalizeH="0" baseline="0" dirty="0" smtClean="0">
                <a:ln>
                  <a:noFill/>
                </a:ln>
                <a:solidFill>
                  <a:srgbClr val="333333"/>
                </a:solidFill>
                <a:effectLst/>
                <a:latin typeface="Lucida Console" panose="020B0609040504020204" pitchFamily="49" charset="0"/>
                <a:cs typeface="宋体" panose="02010600030101010101" pitchFamily="2" charset="-122"/>
              </a:rPr>
              <a:t>new</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Tuple2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&lt;&gt;(</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f0</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f1</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900" b="0" i="0" u="none" strike="noStrike" cap="none" normalizeH="0" baseline="0" dirty="0" smtClean="0">
                <a:ln>
                  <a:noFill/>
                </a:ln>
                <a:solidFill>
                  <a:srgbClr val="333333"/>
                </a:solidFill>
                <a:effectLst/>
                <a:latin typeface="Lucida Console" panose="020B0609040504020204" pitchFamily="49" charset="0"/>
              </a:rPr>
              <a:t>v2</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90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f1</a:t>
            </a: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	}</a:t>
            </a:r>
            <a:r>
              <a:rPr kumimoji="0" lang="en-US" altLang="zh-CN" sz="6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333333"/>
                </a:solidFill>
                <a:effectLst/>
                <a:latin typeface="Lucida Console" panose="020B0609040504020204" pitchFamily="49" charset="0"/>
              </a:rPr>
              <a:t>});</a:t>
            </a:r>
            <a:r>
              <a:rPr kumimoji="0" lang="en-US" altLang="zh-CN" sz="400" b="0" i="0" u="none" strike="noStrike" cap="none" normalizeH="0" baseline="0" dirty="0" smtClean="0">
                <a:ln>
                  <a:noFill/>
                </a:ln>
                <a:solidFill>
                  <a:schemeClr val="tx1"/>
                </a:solidFill>
                <a:effectLst/>
              </a:rPr>
              <a:t> </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7"/>
          <p:cNvSpPr>
            <a:spLocks noChangeArrowheads="1"/>
          </p:cNvSpPr>
          <p:nvPr/>
        </p:nvSpPr>
        <p:spPr bwMode="auto">
          <a:xfrm>
            <a:off x="4505504" y="1950893"/>
            <a:ext cx="4638496" cy="228130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zh-CN" sz="1100" dirty="0" err="1" smtClean="0"/>
              <a:t>FoldFunction</a:t>
            </a:r>
            <a:endParaRPr lang="en-US" altLang="zh-CN" sz="1100" dirty="0" smtClean="0"/>
          </a:p>
          <a:p>
            <a:pPr defTabSz="914400" eaLnBrk="0" fontAlgn="base" hangingPunct="0">
              <a:spcBef>
                <a:spcPct val="0"/>
              </a:spcBef>
              <a:spcAft>
                <a:spcPct val="0"/>
              </a:spcAft>
            </a:pPr>
            <a:endParaRPr kumimoji="0" lang="en-US" altLang="zh-CN" sz="105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rPr>
              <a:t>DataStream</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input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rPr>
              <a:t>input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keyBy</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key</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selector</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window</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window</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assigner</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fold</a:t>
            </a:r>
            <a:r>
              <a:rPr lang="en-US" altLang="zh-CN" sz="1100" b="1" dirty="0">
                <a:solidFill>
                  <a:srgbClr val="333333"/>
                </a:solidFill>
                <a:latin typeface="Lucida Console" panose="020B0609040504020204" pitchFamily="49" charset="0"/>
              </a:rPr>
              <a:t>(</a:t>
            </a:r>
            <a:r>
              <a:rPr lang="en-US" altLang="zh-CN" sz="900" dirty="0">
                <a:solidFill>
                  <a:srgbClr val="DD1144"/>
                </a:solidFill>
                <a:latin typeface="Lucida Console" panose="020B0609040504020204" pitchFamily="49" charset="0"/>
                <a:cs typeface="宋体" panose="02010600030101010101" pitchFamily="2" charset="-122"/>
              </a:rPr>
              <a:t>""</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new</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FoldFunction</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&gt;&gt;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public</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String</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fold</a:t>
            </a:r>
            <a:r>
              <a:rPr lang="en-US" altLang="zh-CN" sz="11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rPr>
              <a:t>String</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acc</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Tuple2</a:t>
            </a:r>
            <a:r>
              <a:rPr lang="en-US" altLang="zh-CN" sz="1100" b="1" dirty="0">
                <a:solidFill>
                  <a:srgbClr val="333333"/>
                </a:solidFill>
                <a:latin typeface="Lucida Console" panose="020B0609040504020204" pitchFamily="49" charset="0"/>
              </a:rPr>
              <a:t>&lt;</a:t>
            </a:r>
            <a:r>
              <a:rPr lang="en-US" altLang="zh-CN" sz="900" dirty="0">
                <a:solidFill>
                  <a:srgbClr val="333333"/>
                </a:solidFill>
                <a:latin typeface="Lucida Console" panose="020B0609040504020204" pitchFamily="49" charset="0"/>
              </a:rPr>
              <a:t>String</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Long</a:t>
            </a:r>
            <a:r>
              <a:rPr lang="en-US" altLang="zh-CN" sz="1100" b="1" dirty="0">
                <a:solidFill>
                  <a:srgbClr val="333333"/>
                </a:solidFill>
                <a:latin typeface="Lucida Console" panose="020B0609040504020204" pitchFamily="49" charset="0"/>
              </a:rPr>
              <a:t>&gt;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value</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return</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acc</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value</a:t>
            </a:r>
            <a:r>
              <a:rPr lang="en-US" altLang="zh-CN" sz="1100" b="1" dirty="0">
                <a:solidFill>
                  <a:srgbClr val="333333"/>
                </a:solidFill>
                <a:latin typeface="Lucida Console" panose="020B0609040504020204" pitchFamily="49" charset="0"/>
              </a:rPr>
              <a:t>.</a:t>
            </a:r>
            <a:r>
              <a:rPr lang="en-US" altLang="zh-CN" sz="900" dirty="0">
                <a:solidFill>
                  <a:srgbClr val="008080"/>
                </a:solidFill>
                <a:latin typeface="Lucida Console" panose="020B0609040504020204" pitchFamily="49" charset="0"/>
                <a:cs typeface="宋体" panose="02010600030101010101" pitchFamily="2" charset="-122"/>
              </a:rPr>
              <a:t>f1</a:t>
            </a:r>
            <a:r>
              <a:rPr lang="en-US" altLang="zh-CN" sz="1100" b="1" dirty="0">
                <a:solidFill>
                  <a:srgbClr val="333333"/>
                </a:solidFill>
                <a:latin typeface="Lucida Console" panose="020B0609040504020204" pitchFamily="49" charset="0"/>
              </a:rPr>
              <a:t>;</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	}</a:t>
            </a:r>
            <a:r>
              <a:rPr lang="en-US" altLang="zh-CN" sz="6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1100" b="1" dirty="0">
                <a:solidFill>
                  <a:srgbClr val="333333"/>
                </a:solidFill>
                <a:latin typeface="Lucida Console" panose="020B0609040504020204" pitchFamily="49" charset="0"/>
              </a:rPr>
              <a:t>});</a:t>
            </a:r>
            <a:r>
              <a:rPr lang="en-US" altLang="zh-CN" sz="400" dirty="0"/>
              <a:t> </a:t>
            </a:r>
            <a:endParaRPr lang="en-US" altLang="zh-CN" sz="900" dirty="0">
              <a:latin typeface="Arial" panose="020B0604020202020204" pitchFamily="34" charset="0"/>
            </a:endParaRPr>
          </a:p>
        </p:txBody>
      </p:sp>
      <p:sp>
        <p:nvSpPr>
          <p:cNvPr id="11" name="矩形 10"/>
          <p:cNvSpPr/>
          <p:nvPr/>
        </p:nvSpPr>
        <p:spPr>
          <a:xfrm>
            <a:off x="613410" y="4367697"/>
            <a:ext cx="7917180" cy="432939"/>
          </a:xfrm>
          <a:prstGeom prst="rect">
            <a:avLst/>
          </a:prstGeom>
        </p:spPr>
        <p:txBody>
          <a:bodyPr wrap="square">
            <a:spAutoFit/>
          </a:bodyPr>
          <a:lstStyle/>
          <a:p>
            <a:pPr algn="just">
              <a:lnSpc>
                <a:spcPct val="156000"/>
              </a:lnSpc>
              <a:spcBef>
                <a:spcPts val="750"/>
              </a:spcBef>
              <a:spcAft>
                <a:spcPts val="750"/>
              </a:spcAft>
            </a:pPr>
            <a:r>
              <a:rPr lang="en-US" altLang="zh-CN" sz="16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Window Function :Incremental Window Aggregation with </a:t>
            </a:r>
            <a:r>
              <a:rPr lang="en-US" altLang="zh-CN" sz="1600" kern="100" dirty="0" err="1"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FoldFunction</a:t>
            </a:r>
            <a:r>
              <a:rPr lang="en-US" altLang="zh-CN" sz="1600" kern="1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a:t>
            </a:r>
            <a:r>
              <a:rPr lang="en-US" altLang="zh-CN" sz="1600" dirty="0" err="1" smtClean="0"/>
              <a:t>ReduceFunction</a:t>
            </a:r>
            <a:endParaRPr lang="en-US" altLang="zh-CN" sz="1600" dirty="0"/>
          </a:p>
        </p:txBody>
      </p:sp>
    </p:spTree>
    <p:extLst>
      <p:ext uri="{BB962C8B-B14F-4D97-AF65-F5344CB8AC3E}">
        <p14:creationId xmlns:p14="http://schemas.microsoft.com/office/powerpoint/2010/main" val="603786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67"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17</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Triggers</a:t>
            </a:r>
            <a:endParaRPr lang="zh-CN" altLang="zh-CN" sz="2800" b="1" dirty="0">
              <a:solidFill>
                <a:schemeClr val="bg1"/>
              </a:solidFill>
            </a:endParaRPr>
          </a:p>
        </p:txBody>
      </p:sp>
      <p:sp>
        <p:nvSpPr>
          <p:cNvPr id="10" name="Rectangle 27"/>
          <p:cNvSpPr>
            <a:spLocks noChangeArrowheads="1"/>
          </p:cNvSpPr>
          <p:nvPr/>
        </p:nvSpPr>
        <p:spPr bwMode="auto">
          <a:xfrm>
            <a:off x="417162" y="1613116"/>
            <a:ext cx="5854098" cy="25044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zh-CN" altLang="en-US" sz="900" dirty="0">
                <a:latin typeface="Arial" panose="020B0604020202020204" pitchFamily="34" charset="0"/>
              </a:rPr>
              <a:t>每个</a:t>
            </a:r>
            <a:r>
              <a:rPr lang="en-US" altLang="zh-CN" sz="900" dirty="0" err="1">
                <a:latin typeface="Arial" panose="020B0604020202020204" pitchFamily="34" charset="0"/>
              </a:rPr>
              <a:t>WindowAssigner</a:t>
            </a:r>
            <a:r>
              <a:rPr lang="en-US" altLang="zh-CN" sz="900" dirty="0">
                <a:latin typeface="Arial" panose="020B0604020202020204" pitchFamily="34" charset="0"/>
              </a:rPr>
              <a:t> </a:t>
            </a:r>
            <a:r>
              <a:rPr lang="zh-CN" altLang="en-US" sz="900" dirty="0">
                <a:latin typeface="Arial" panose="020B0604020202020204" pitchFamily="34" charset="0"/>
              </a:rPr>
              <a:t>都有默认的</a:t>
            </a:r>
            <a:r>
              <a:rPr lang="en-US" altLang="zh-CN" sz="900" dirty="0">
                <a:latin typeface="Arial" panose="020B0604020202020204" pitchFamily="34" charset="0"/>
              </a:rPr>
              <a:t>Trigger</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Trigger</a:t>
            </a:r>
            <a:r>
              <a:rPr lang="zh-CN" altLang="en-US" sz="900" dirty="0">
                <a:latin typeface="Arial" panose="020B0604020202020204" pitchFamily="34" charset="0"/>
              </a:rPr>
              <a:t>提供了五中方法来处理不同的事件</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1. </a:t>
            </a:r>
            <a:r>
              <a:rPr lang="en-US" altLang="zh-CN" sz="900" dirty="0" err="1" smtClean="0">
                <a:latin typeface="Arial" panose="020B0604020202020204" pitchFamily="34" charset="0"/>
              </a:rPr>
              <a:t>onElement</a:t>
            </a:r>
            <a:r>
              <a:rPr lang="en-US" altLang="zh-CN" sz="900" dirty="0">
                <a:latin typeface="Arial" panose="020B0604020202020204" pitchFamily="34" charset="0"/>
              </a:rPr>
              <a:t>() </a:t>
            </a:r>
            <a:r>
              <a:rPr lang="zh-CN" altLang="en-US" sz="900" dirty="0">
                <a:latin typeface="Arial" panose="020B0604020202020204" pitchFamily="34" charset="0"/>
              </a:rPr>
              <a:t>窗口中的每个元素都会被执行</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2. </a:t>
            </a:r>
            <a:r>
              <a:rPr lang="en-US" altLang="zh-CN" sz="900" dirty="0" err="1" smtClean="0">
                <a:latin typeface="Arial" panose="020B0604020202020204" pitchFamily="34" charset="0"/>
              </a:rPr>
              <a:t>onEventTime</a:t>
            </a:r>
            <a:r>
              <a:rPr lang="en-US" altLang="zh-CN" sz="900" dirty="0">
                <a:latin typeface="Arial" panose="020B0604020202020204" pitchFamily="34" charset="0"/>
              </a:rPr>
              <a:t>()</a:t>
            </a:r>
            <a:r>
              <a:rPr lang="zh-CN" altLang="en-US" sz="900" dirty="0">
                <a:latin typeface="Arial" panose="020B0604020202020204" pitchFamily="34" charset="0"/>
              </a:rPr>
              <a:t>当注册的事件触发器触发</a:t>
            </a:r>
          </a:p>
          <a:p>
            <a:pPr defTabSz="914400" eaLnBrk="0" fontAlgn="base" hangingPunct="0">
              <a:spcBef>
                <a:spcPct val="0"/>
              </a:spcBef>
              <a:spcAft>
                <a:spcPct val="0"/>
              </a:spcAft>
            </a:pPr>
            <a:r>
              <a:rPr lang="en-US" altLang="zh-CN" sz="900" dirty="0" smtClean="0">
                <a:latin typeface="Arial" panose="020B0604020202020204" pitchFamily="34" charset="0"/>
              </a:rPr>
              <a:t>3. </a:t>
            </a:r>
            <a:r>
              <a:rPr lang="en-US" altLang="zh-CN" sz="900" dirty="0" err="1" smtClean="0">
                <a:latin typeface="Arial" panose="020B0604020202020204" pitchFamily="34" charset="0"/>
              </a:rPr>
              <a:t>onProcessingTime</a:t>
            </a:r>
            <a:r>
              <a:rPr lang="en-US" altLang="zh-CN" sz="900" dirty="0">
                <a:latin typeface="Arial" panose="020B0604020202020204" pitchFamily="34" charset="0"/>
              </a:rPr>
              <a:t>() </a:t>
            </a:r>
            <a:r>
              <a:rPr lang="zh-CN" altLang="en-US" sz="900" dirty="0">
                <a:latin typeface="Arial" panose="020B0604020202020204" pitchFamily="34" charset="0"/>
              </a:rPr>
              <a:t>当注册的时间触发器触发 </a:t>
            </a:r>
          </a:p>
          <a:p>
            <a:pPr defTabSz="914400" eaLnBrk="0" fontAlgn="base" hangingPunct="0">
              <a:spcBef>
                <a:spcPct val="0"/>
              </a:spcBef>
              <a:spcAft>
                <a:spcPct val="0"/>
              </a:spcAft>
            </a:pPr>
            <a:r>
              <a:rPr lang="en-US" altLang="zh-CN" sz="900" dirty="0" smtClean="0">
                <a:latin typeface="Arial" panose="020B0604020202020204" pitchFamily="34" charset="0"/>
              </a:rPr>
              <a:t>4. </a:t>
            </a:r>
            <a:r>
              <a:rPr lang="en-US" altLang="zh-CN" sz="900" dirty="0" err="1" smtClean="0">
                <a:latin typeface="Arial" panose="020B0604020202020204" pitchFamily="34" charset="0"/>
              </a:rPr>
              <a:t>onMerge</a:t>
            </a:r>
            <a:r>
              <a:rPr lang="en-US" altLang="zh-CN" sz="900" dirty="0">
                <a:latin typeface="Arial" panose="020B0604020202020204" pitchFamily="34" charset="0"/>
              </a:rPr>
              <a:t>() </a:t>
            </a:r>
            <a:r>
              <a:rPr lang="zh-CN" altLang="en-US" sz="900" dirty="0">
                <a:latin typeface="Arial" panose="020B0604020202020204" pitchFamily="34" charset="0"/>
              </a:rPr>
              <a:t>针对于有状态的</a:t>
            </a:r>
            <a:r>
              <a:rPr lang="en-US" altLang="zh-CN" sz="900" dirty="0">
                <a:latin typeface="Arial" panose="020B0604020202020204" pitchFamily="34" charset="0"/>
              </a:rPr>
              <a:t>Trigger</a:t>
            </a:r>
            <a:r>
              <a:rPr lang="zh-CN" altLang="en-US" sz="900" dirty="0">
                <a:latin typeface="Arial" panose="020B0604020202020204" pitchFamily="34" charset="0"/>
              </a:rPr>
              <a:t>，当相对应的</a:t>
            </a:r>
            <a:r>
              <a:rPr lang="en-US" altLang="zh-CN" sz="900" dirty="0">
                <a:latin typeface="Arial" panose="020B0604020202020204" pitchFamily="34" charset="0"/>
              </a:rPr>
              <a:t>window merge</a:t>
            </a:r>
            <a:r>
              <a:rPr lang="zh-CN" altLang="en-US" sz="900" dirty="0">
                <a:latin typeface="Arial" panose="020B0604020202020204" pitchFamily="34" charset="0"/>
              </a:rPr>
              <a:t>的时候合并两者的状态，比如</a:t>
            </a:r>
            <a:r>
              <a:rPr lang="en-US" altLang="zh-CN" sz="900" dirty="0">
                <a:latin typeface="Arial" panose="020B0604020202020204" pitchFamily="34" charset="0"/>
              </a:rPr>
              <a:t>session window</a:t>
            </a:r>
          </a:p>
          <a:p>
            <a:pPr defTabSz="914400" eaLnBrk="0" fontAlgn="base" hangingPunct="0">
              <a:spcBef>
                <a:spcPct val="0"/>
              </a:spcBef>
              <a:spcAft>
                <a:spcPct val="0"/>
              </a:spcAft>
            </a:pPr>
            <a:r>
              <a:rPr lang="en-US" altLang="zh-CN" sz="900" dirty="0" smtClean="0">
                <a:latin typeface="Arial" panose="020B0604020202020204" pitchFamily="34" charset="0"/>
              </a:rPr>
              <a:t>5. clear</a:t>
            </a:r>
            <a:r>
              <a:rPr lang="en-US" altLang="zh-CN" sz="900" dirty="0">
                <a:latin typeface="Arial" panose="020B0604020202020204" pitchFamily="34" charset="0"/>
              </a:rPr>
              <a:t>()</a:t>
            </a:r>
            <a:r>
              <a:rPr lang="zh-CN" altLang="en-US" sz="900" dirty="0">
                <a:latin typeface="Arial" panose="020B0604020202020204" pitchFamily="34" charset="0"/>
              </a:rPr>
              <a:t>当对应的窗口需要执行移除操作的时候</a:t>
            </a:r>
          </a:p>
          <a:p>
            <a:pPr defTabSz="914400" eaLnBrk="0" fontAlgn="base" hangingPunct="0">
              <a:spcBef>
                <a:spcPct val="0"/>
              </a:spcBef>
              <a:spcAft>
                <a:spcPct val="0"/>
              </a:spcAft>
            </a:pPr>
            <a:endParaRPr lang="en-US" altLang="zh-CN" sz="900" dirty="0" smtClean="0">
              <a:latin typeface="Arial" panose="020B0604020202020204" pitchFamily="34" charset="0"/>
            </a:endParaRPr>
          </a:p>
          <a:p>
            <a:pPr defTabSz="914400" eaLnBrk="0" fontAlgn="base" hangingPunct="0">
              <a:spcBef>
                <a:spcPct val="0"/>
              </a:spcBef>
              <a:spcAft>
                <a:spcPct val="0"/>
              </a:spcAft>
            </a:pPr>
            <a:r>
              <a:rPr lang="zh-CN" altLang="en-US" sz="900" dirty="0" smtClean="0">
                <a:latin typeface="Arial" panose="020B0604020202020204" pitchFamily="34" charset="0"/>
              </a:rPr>
              <a:t>注意</a:t>
            </a:r>
            <a:r>
              <a:rPr lang="en-US" altLang="zh-CN" sz="900" dirty="0">
                <a:latin typeface="Arial" panose="020B0604020202020204" pitchFamily="34" charset="0"/>
              </a:rPr>
              <a:t>:</a:t>
            </a:r>
          </a:p>
          <a:p>
            <a:pPr defTabSz="914400" eaLnBrk="0" fontAlgn="base" hangingPunct="0">
              <a:spcBef>
                <a:spcPct val="0"/>
              </a:spcBef>
              <a:spcAft>
                <a:spcPct val="0"/>
              </a:spcAft>
            </a:pPr>
            <a:endParaRPr lang="en-US" altLang="zh-CN" sz="900" dirty="0">
              <a:latin typeface="Arial" panose="020B0604020202020204" pitchFamily="34" charset="0"/>
            </a:endParaRPr>
          </a:p>
          <a:p>
            <a:pPr defTabSz="914400" eaLnBrk="0" fontAlgn="base" hangingPunct="0">
              <a:spcBef>
                <a:spcPct val="0"/>
              </a:spcBef>
              <a:spcAft>
                <a:spcPct val="0"/>
              </a:spcAft>
            </a:pPr>
            <a:r>
              <a:rPr lang="en-US" altLang="zh-CN" sz="900" dirty="0">
                <a:latin typeface="Arial" panose="020B0604020202020204" pitchFamily="34" charset="0"/>
              </a:rPr>
              <a:t>1.</a:t>
            </a:r>
            <a:r>
              <a:rPr lang="zh-CN" altLang="en-US" sz="900" dirty="0">
                <a:latin typeface="Arial" panose="020B0604020202020204" pitchFamily="34" charset="0"/>
              </a:rPr>
              <a:t>前三种决定了怎么处理对应的触发事件，并返回一个</a:t>
            </a:r>
            <a:r>
              <a:rPr lang="en-US" altLang="zh-CN" sz="900" dirty="0" err="1">
                <a:latin typeface="Arial" panose="020B0604020202020204" pitchFamily="34" charset="0"/>
              </a:rPr>
              <a:t>TriggerResult</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CONTINUE: </a:t>
            </a:r>
            <a:r>
              <a:rPr lang="zh-CN" altLang="en-US" sz="900" dirty="0">
                <a:latin typeface="Arial" panose="020B0604020202020204" pitchFamily="34" charset="0"/>
              </a:rPr>
              <a:t>什么也不做</a:t>
            </a:r>
          </a:p>
          <a:p>
            <a:pPr defTabSz="914400" eaLnBrk="0" fontAlgn="base" hangingPunct="0">
              <a:spcBef>
                <a:spcPct val="0"/>
              </a:spcBef>
              <a:spcAft>
                <a:spcPct val="0"/>
              </a:spcAft>
            </a:pPr>
            <a:r>
              <a:rPr lang="en-US" altLang="zh-CN" sz="900" dirty="0">
                <a:latin typeface="Arial" panose="020B0604020202020204" pitchFamily="34" charset="0"/>
              </a:rPr>
              <a:t>FIRE: </a:t>
            </a:r>
            <a:r>
              <a:rPr lang="zh-CN" altLang="en-US" sz="900" dirty="0">
                <a:latin typeface="Arial" panose="020B0604020202020204" pitchFamily="34" charset="0"/>
              </a:rPr>
              <a:t>触发计算</a:t>
            </a:r>
          </a:p>
          <a:p>
            <a:pPr defTabSz="914400" eaLnBrk="0" fontAlgn="base" hangingPunct="0">
              <a:spcBef>
                <a:spcPct val="0"/>
              </a:spcBef>
              <a:spcAft>
                <a:spcPct val="0"/>
              </a:spcAft>
            </a:pPr>
            <a:r>
              <a:rPr lang="en-US" altLang="zh-CN" sz="900" dirty="0">
                <a:latin typeface="Arial" panose="020B0604020202020204" pitchFamily="34" charset="0"/>
              </a:rPr>
              <a:t>PURGE: </a:t>
            </a:r>
            <a:r>
              <a:rPr lang="zh-CN" altLang="en-US" sz="900" dirty="0">
                <a:latin typeface="Arial" panose="020B0604020202020204" pitchFamily="34" charset="0"/>
              </a:rPr>
              <a:t>清除窗口的元素</a:t>
            </a:r>
          </a:p>
          <a:p>
            <a:pPr defTabSz="914400" eaLnBrk="0" fontAlgn="base" hangingPunct="0">
              <a:spcBef>
                <a:spcPct val="0"/>
              </a:spcBef>
              <a:spcAft>
                <a:spcPct val="0"/>
              </a:spcAft>
            </a:pPr>
            <a:r>
              <a:rPr lang="en-US" altLang="zh-CN" sz="900" dirty="0">
                <a:latin typeface="Arial" panose="020B0604020202020204" pitchFamily="34" charset="0"/>
              </a:rPr>
              <a:t>FIRE_AND_PURGE: </a:t>
            </a:r>
            <a:r>
              <a:rPr lang="zh-CN" altLang="en-US" sz="900" dirty="0">
                <a:latin typeface="Arial" panose="020B0604020202020204" pitchFamily="34" charset="0"/>
              </a:rPr>
              <a:t>触发计算然后清除元素</a:t>
            </a:r>
          </a:p>
          <a:p>
            <a:pPr defTabSz="914400" eaLnBrk="0" fontAlgn="base" hangingPunct="0">
              <a:spcBef>
                <a:spcPct val="0"/>
              </a:spcBef>
              <a:spcAft>
                <a:spcPct val="0"/>
              </a:spcAft>
            </a:pPr>
            <a:r>
              <a:rPr lang="en-US" altLang="zh-CN" sz="900" dirty="0">
                <a:latin typeface="Arial" panose="020B0604020202020204" pitchFamily="34" charset="0"/>
              </a:rPr>
              <a:t>2.</a:t>
            </a:r>
            <a:r>
              <a:rPr lang="zh-CN" altLang="en-US" sz="900" dirty="0">
                <a:latin typeface="Arial" panose="020B0604020202020204" pitchFamily="34" charset="0"/>
              </a:rPr>
              <a:t>任何一种方法都能被注册为时间或者事件触发器</a:t>
            </a:r>
          </a:p>
        </p:txBody>
      </p:sp>
    </p:spTree>
    <p:extLst>
      <p:ext uri="{BB962C8B-B14F-4D97-AF65-F5344CB8AC3E}">
        <p14:creationId xmlns:p14="http://schemas.microsoft.com/office/powerpoint/2010/main" val="738086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15"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18</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Evictors</a:t>
            </a:r>
            <a:endParaRPr lang="zh-CN" altLang="zh-CN" sz="2800" b="1" dirty="0">
              <a:solidFill>
                <a:schemeClr val="bg1"/>
              </a:solidFill>
            </a:endParaRPr>
          </a:p>
        </p:txBody>
      </p:sp>
      <p:sp>
        <p:nvSpPr>
          <p:cNvPr id="10" name="Rectangle 27"/>
          <p:cNvSpPr>
            <a:spLocks noChangeArrowheads="1"/>
          </p:cNvSpPr>
          <p:nvPr/>
        </p:nvSpPr>
        <p:spPr bwMode="auto">
          <a:xfrm>
            <a:off x="438011" y="1714408"/>
            <a:ext cx="8269638" cy="204277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zh-CN" sz="1000" dirty="0" smtClean="0"/>
              <a:t>The </a:t>
            </a:r>
            <a:r>
              <a:rPr lang="en-US" altLang="zh-CN" sz="1000" dirty="0"/>
              <a:t>evictor has the ability to </a:t>
            </a:r>
            <a:r>
              <a:rPr lang="en-US" altLang="zh-CN" sz="1000" b="1" dirty="0"/>
              <a:t>remove elements</a:t>
            </a:r>
            <a:r>
              <a:rPr lang="en-US" altLang="zh-CN" sz="1000" dirty="0"/>
              <a:t> from a window </a:t>
            </a:r>
            <a:r>
              <a:rPr lang="en-US" altLang="zh-CN" sz="1000" i="1" dirty="0"/>
              <a:t>after</a:t>
            </a:r>
            <a:r>
              <a:rPr lang="en-US" altLang="zh-CN" sz="1000" dirty="0"/>
              <a:t> the trigger fires and </a:t>
            </a:r>
            <a:r>
              <a:rPr lang="en-US" altLang="zh-CN" sz="1000" i="1" dirty="0"/>
              <a:t>before and/or after</a:t>
            </a:r>
            <a:r>
              <a:rPr lang="en-US" altLang="zh-CN" sz="1000" dirty="0"/>
              <a:t> the window function is </a:t>
            </a:r>
            <a:r>
              <a:rPr lang="en-US" altLang="zh-CN" sz="1000" dirty="0" smtClean="0"/>
              <a:t>applied</a:t>
            </a:r>
          </a:p>
          <a:p>
            <a:pPr defTabSz="914400" eaLnBrk="0" fontAlgn="base" hangingPunct="0">
              <a:spcBef>
                <a:spcPct val="0"/>
              </a:spcBef>
              <a:spcAft>
                <a:spcPct val="0"/>
              </a:spcAft>
            </a:pPr>
            <a:endParaRPr lang="en-US" altLang="zh-CN" sz="900" dirty="0">
              <a:latin typeface="Arial" panose="020B0604020202020204" pitchFamily="34" charset="0"/>
            </a:endParaRP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//Optionally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evicts elements. Called before windowing function.</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void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evictBefore</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(Iterable&lt;TimestampedValue&lt;T&gt;&gt; elements,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int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size, W window,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a:t>
            </a:r>
          </a:p>
          <a:p>
            <a:pPr lvl="0" defTabSz="914400" eaLnBrk="0" fontAlgn="base" hangingPunct="0">
              <a:spcBef>
                <a:spcPct val="0"/>
              </a:spcBef>
              <a:spcAft>
                <a:spcPct val="0"/>
              </a:spcAft>
            </a:pPr>
            <a:endPar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//Optionally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evicts elements. Called after windowing function.</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void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evictAfter</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(Iterable&lt;TimestampedValue&lt;T&gt;&gt; elements,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int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size, W window,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ea typeface="宋体" panose="02010600030101010101" pitchFamily="2" charset="-122"/>
                <a:cs typeface="宋体" panose="02010600030101010101" pitchFamily="2" charset="-122"/>
              </a:rPr>
              <a:t>evictorContext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a:t>
            </a:r>
            <a:r>
              <a:rPr lang="en-US" altLang="zh-CN" sz="700" dirty="0"/>
              <a:t> </a:t>
            </a:r>
            <a:endParaRPr lang="en-US" altLang="zh-CN" sz="1600" dirty="0">
              <a:latin typeface="Arial" panose="020B0604020202020204" pitchFamily="34" charset="0"/>
            </a:endParaRPr>
          </a:p>
          <a:p>
            <a:pPr lvl="0" defTabSz="914400" eaLnBrk="0" fontAlgn="base" hangingPunct="0">
              <a:spcBef>
                <a:spcPct val="0"/>
              </a:spcBef>
              <a:spcAft>
                <a:spcPct val="0"/>
              </a:spcAft>
            </a:pPr>
            <a:endParaRPr lang="en-US" altLang="zh-CN" sz="800"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endParaRPr lang="en-US" altLang="zh-CN" sz="800" dirty="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endParaRPr lang="en-US" altLang="zh-CN" sz="800"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endParaRPr>
          </a:p>
          <a:p>
            <a:pPr lvl="0" defTabSz="914400" eaLnBrk="0" fontAlgn="base" hangingPunct="0">
              <a:spcBef>
                <a:spcPct val="0"/>
              </a:spcBef>
              <a:spcAft>
                <a:spcPct val="0"/>
              </a:spcAft>
            </a:pPr>
            <a:r>
              <a:rPr lang="zh-CN" altLang="en-US" sz="900" b="1" dirty="0" smtClean="0">
                <a:solidFill>
                  <a:srgbClr val="000000"/>
                </a:solidFill>
                <a:latin typeface="Lucida Console" panose="020B0609040504020204" pitchFamily="49" charset="0"/>
                <a:ea typeface="宋体" panose="02010600030101010101" pitchFamily="2" charset="-122"/>
                <a:cs typeface="宋体" panose="02010600030101010101" pitchFamily="2" charset="-122"/>
              </a:rPr>
              <a:t>注意</a:t>
            </a:r>
            <a:r>
              <a:rPr lang="zh-CN" altLang="en-US" sz="900" b="1" dirty="0">
                <a:solidFill>
                  <a:srgbClr val="000000"/>
                </a:solidFill>
                <a:latin typeface="Lucida Console" panose="020B0609040504020204" pitchFamily="49" charset="0"/>
                <a:ea typeface="宋体" panose="02010600030101010101" pitchFamily="2" charset="-122"/>
                <a:cs typeface="宋体" panose="02010600030101010101" pitchFamily="2" charset="-122"/>
              </a:rPr>
              <a:t>点：</a:t>
            </a:r>
            <a:endParaRPr lang="zh-CN" altLang="en-US" sz="800" b="1" dirty="0"/>
          </a:p>
          <a:p>
            <a:pPr lvl="0" defTabSz="914400" eaLnBrk="0" fontAlgn="base" hangingPunct="0">
              <a:spcBef>
                <a:spcPct val="0"/>
              </a:spcBef>
              <a:spcAft>
                <a:spcPct val="0"/>
              </a:spcAft>
            </a:pP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阻止任何的</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pre-aggregation</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，因为元素在计算之前必须传递到</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函数</a:t>
            </a:r>
            <a:endParaRPr lang="zh-CN" altLang="en-US" sz="800" dirty="0"/>
          </a:p>
          <a:p>
            <a:pPr lvl="0" defTabSz="914400" eaLnBrk="0" fontAlgn="base" hangingPunct="0">
              <a:spcBef>
                <a:spcPct val="0"/>
              </a:spcBef>
              <a:spcAft>
                <a:spcPct val="0"/>
              </a:spcAft>
            </a:pP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window</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的数据不能保证数据的顺序，</a:t>
            </a:r>
            <a:r>
              <a:rPr lang="en-US" altLang="zh-CN"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evictor</a:t>
            </a:r>
            <a:r>
              <a:rPr lang="zh-CN" altLang="en-US" sz="900" dirty="0">
                <a:solidFill>
                  <a:srgbClr val="000000"/>
                </a:solidFill>
                <a:latin typeface="Lucida Console" panose="020B0609040504020204" pitchFamily="49" charset="0"/>
                <a:ea typeface="宋体" panose="02010600030101010101" pitchFamily="2" charset="-122"/>
                <a:cs typeface="宋体" panose="02010600030101010101" pitchFamily="2" charset="-122"/>
              </a:rPr>
              <a:t>同样也不保证窗口开始数据的顺序</a:t>
            </a:r>
            <a:endParaRPr lang="zh-CN" altLang="en-US" dirty="0">
              <a:latin typeface="Arial" panose="020B0604020202020204" pitchFamily="34" charset="0"/>
            </a:endParaRPr>
          </a:p>
        </p:txBody>
      </p:sp>
    </p:spTree>
    <p:extLst>
      <p:ext uri="{BB962C8B-B14F-4D97-AF65-F5344CB8AC3E}">
        <p14:creationId xmlns:p14="http://schemas.microsoft.com/office/powerpoint/2010/main" val="705152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290"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19</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Triggers</a:t>
            </a:r>
            <a:endParaRPr lang="zh-CN" altLang="zh-CN" sz="2800" b="1" dirty="0">
              <a:solidFill>
                <a:schemeClr val="bg1"/>
              </a:solidFill>
            </a:endParaRPr>
          </a:p>
        </p:txBody>
      </p:sp>
      <p:sp>
        <p:nvSpPr>
          <p:cNvPr id="10" name="Rectangle 27"/>
          <p:cNvSpPr>
            <a:spLocks noChangeArrowheads="1"/>
          </p:cNvSpPr>
          <p:nvPr/>
        </p:nvSpPr>
        <p:spPr bwMode="auto">
          <a:xfrm>
            <a:off x="417162" y="1613116"/>
            <a:ext cx="5854098" cy="25044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zh-CN" altLang="en-US" sz="900" dirty="0">
                <a:latin typeface="Arial" panose="020B0604020202020204" pitchFamily="34" charset="0"/>
              </a:rPr>
              <a:t>每个</a:t>
            </a:r>
            <a:r>
              <a:rPr lang="en-US" altLang="zh-CN" sz="900" dirty="0" err="1">
                <a:latin typeface="Arial" panose="020B0604020202020204" pitchFamily="34" charset="0"/>
              </a:rPr>
              <a:t>WindowAssigner</a:t>
            </a:r>
            <a:r>
              <a:rPr lang="en-US" altLang="zh-CN" sz="900" dirty="0">
                <a:latin typeface="Arial" panose="020B0604020202020204" pitchFamily="34" charset="0"/>
              </a:rPr>
              <a:t> </a:t>
            </a:r>
            <a:r>
              <a:rPr lang="zh-CN" altLang="en-US" sz="900" dirty="0">
                <a:latin typeface="Arial" panose="020B0604020202020204" pitchFamily="34" charset="0"/>
              </a:rPr>
              <a:t>都有默认的</a:t>
            </a:r>
            <a:r>
              <a:rPr lang="en-US" altLang="zh-CN" sz="900" dirty="0">
                <a:latin typeface="Arial" panose="020B0604020202020204" pitchFamily="34" charset="0"/>
              </a:rPr>
              <a:t>Trigger</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Trigger</a:t>
            </a:r>
            <a:r>
              <a:rPr lang="zh-CN" altLang="en-US" sz="900" dirty="0">
                <a:latin typeface="Arial" panose="020B0604020202020204" pitchFamily="34" charset="0"/>
              </a:rPr>
              <a:t>提供了五中方法来处理不同的事件</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1. </a:t>
            </a:r>
            <a:r>
              <a:rPr lang="en-US" altLang="zh-CN" sz="900" dirty="0" err="1" smtClean="0">
                <a:latin typeface="Arial" panose="020B0604020202020204" pitchFamily="34" charset="0"/>
              </a:rPr>
              <a:t>onElement</a:t>
            </a:r>
            <a:r>
              <a:rPr lang="en-US" altLang="zh-CN" sz="900" dirty="0">
                <a:latin typeface="Arial" panose="020B0604020202020204" pitchFamily="34" charset="0"/>
              </a:rPr>
              <a:t>() </a:t>
            </a:r>
            <a:r>
              <a:rPr lang="zh-CN" altLang="en-US" sz="900" dirty="0">
                <a:latin typeface="Arial" panose="020B0604020202020204" pitchFamily="34" charset="0"/>
              </a:rPr>
              <a:t>窗口中的每个元素都会被执行</a:t>
            </a:r>
            <a:r>
              <a:rPr lang="en-US" altLang="zh-CN" sz="900" dirty="0">
                <a:latin typeface="Arial" panose="020B0604020202020204" pitchFamily="34" charset="0"/>
              </a:rPr>
              <a:t>.</a:t>
            </a:r>
          </a:p>
          <a:p>
            <a:pPr defTabSz="914400" eaLnBrk="0" fontAlgn="base" hangingPunct="0">
              <a:spcBef>
                <a:spcPct val="0"/>
              </a:spcBef>
              <a:spcAft>
                <a:spcPct val="0"/>
              </a:spcAft>
            </a:pPr>
            <a:r>
              <a:rPr lang="en-US" altLang="zh-CN" sz="900" dirty="0" smtClean="0">
                <a:latin typeface="Arial" panose="020B0604020202020204" pitchFamily="34" charset="0"/>
              </a:rPr>
              <a:t>2. </a:t>
            </a:r>
            <a:r>
              <a:rPr lang="en-US" altLang="zh-CN" sz="900" dirty="0" err="1" smtClean="0">
                <a:latin typeface="Arial" panose="020B0604020202020204" pitchFamily="34" charset="0"/>
              </a:rPr>
              <a:t>onEventTime</a:t>
            </a:r>
            <a:r>
              <a:rPr lang="en-US" altLang="zh-CN" sz="900" dirty="0">
                <a:latin typeface="Arial" panose="020B0604020202020204" pitchFamily="34" charset="0"/>
              </a:rPr>
              <a:t>()</a:t>
            </a:r>
            <a:r>
              <a:rPr lang="zh-CN" altLang="en-US" sz="900" dirty="0">
                <a:latin typeface="Arial" panose="020B0604020202020204" pitchFamily="34" charset="0"/>
              </a:rPr>
              <a:t>当注册的事件触发器触发</a:t>
            </a:r>
          </a:p>
          <a:p>
            <a:pPr defTabSz="914400" eaLnBrk="0" fontAlgn="base" hangingPunct="0">
              <a:spcBef>
                <a:spcPct val="0"/>
              </a:spcBef>
              <a:spcAft>
                <a:spcPct val="0"/>
              </a:spcAft>
            </a:pPr>
            <a:r>
              <a:rPr lang="en-US" altLang="zh-CN" sz="900" dirty="0" smtClean="0">
                <a:latin typeface="Arial" panose="020B0604020202020204" pitchFamily="34" charset="0"/>
              </a:rPr>
              <a:t>3. </a:t>
            </a:r>
            <a:r>
              <a:rPr lang="en-US" altLang="zh-CN" sz="900" dirty="0" err="1" smtClean="0">
                <a:latin typeface="Arial" panose="020B0604020202020204" pitchFamily="34" charset="0"/>
              </a:rPr>
              <a:t>onProcessingTime</a:t>
            </a:r>
            <a:r>
              <a:rPr lang="en-US" altLang="zh-CN" sz="900" dirty="0">
                <a:latin typeface="Arial" panose="020B0604020202020204" pitchFamily="34" charset="0"/>
              </a:rPr>
              <a:t>() </a:t>
            </a:r>
            <a:r>
              <a:rPr lang="zh-CN" altLang="en-US" sz="900" dirty="0">
                <a:latin typeface="Arial" panose="020B0604020202020204" pitchFamily="34" charset="0"/>
              </a:rPr>
              <a:t>当注册的时间触发器触发 </a:t>
            </a:r>
          </a:p>
          <a:p>
            <a:pPr defTabSz="914400" eaLnBrk="0" fontAlgn="base" hangingPunct="0">
              <a:spcBef>
                <a:spcPct val="0"/>
              </a:spcBef>
              <a:spcAft>
                <a:spcPct val="0"/>
              </a:spcAft>
            </a:pPr>
            <a:r>
              <a:rPr lang="en-US" altLang="zh-CN" sz="900" dirty="0" smtClean="0">
                <a:latin typeface="Arial" panose="020B0604020202020204" pitchFamily="34" charset="0"/>
              </a:rPr>
              <a:t>4. </a:t>
            </a:r>
            <a:r>
              <a:rPr lang="en-US" altLang="zh-CN" sz="900" dirty="0" err="1" smtClean="0">
                <a:latin typeface="Arial" panose="020B0604020202020204" pitchFamily="34" charset="0"/>
              </a:rPr>
              <a:t>onMerge</a:t>
            </a:r>
            <a:r>
              <a:rPr lang="en-US" altLang="zh-CN" sz="900" dirty="0">
                <a:latin typeface="Arial" panose="020B0604020202020204" pitchFamily="34" charset="0"/>
              </a:rPr>
              <a:t>() </a:t>
            </a:r>
            <a:r>
              <a:rPr lang="zh-CN" altLang="en-US" sz="900" dirty="0">
                <a:latin typeface="Arial" panose="020B0604020202020204" pitchFamily="34" charset="0"/>
              </a:rPr>
              <a:t>针对于有状态的</a:t>
            </a:r>
            <a:r>
              <a:rPr lang="en-US" altLang="zh-CN" sz="900" dirty="0">
                <a:latin typeface="Arial" panose="020B0604020202020204" pitchFamily="34" charset="0"/>
              </a:rPr>
              <a:t>Trigger</a:t>
            </a:r>
            <a:r>
              <a:rPr lang="zh-CN" altLang="en-US" sz="900" dirty="0">
                <a:latin typeface="Arial" panose="020B0604020202020204" pitchFamily="34" charset="0"/>
              </a:rPr>
              <a:t>，当相对应的</a:t>
            </a:r>
            <a:r>
              <a:rPr lang="en-US" altLang="zh-CN" sz="900" dirty="0">
                <a:latin typeface="Arial" panose="020B0604020202020204" pitchFamily="34" charset="0"/>
              </a:rPr>
              <a:t>window merge</a:t>
            </a:r>
            <a:r>
              <a:rPr lang="zh-CN" altLang="en-US" sz="900" dirty="0">
                <a:latin typeface="Arial" panose="020B0604020202020204" pitchFamily="34" charset="0"/>
              </a:rPr>
              <a:t>的时候合并两者的状态，比如</a:t>
            </a:r>
            <a:r>
              <a:rPr lang="en-US" altLang="zh-CN" sz="900" dirty="0">
                <a:latin typeface="Arial" panose="020B0604020202020204" pitchFamily="34" charset="0"/>
              </a:rPr>
              <a:t>session window</a:t>
            </a:r>
          </a:p>
          <a:p>
            <a:pPr defTabSz="914400" eaLnBrk="0" fontAlgn="base" hangingPunct="0">
              <a:spcBef>
                <a:spcPct val="0"/>
              </a:spcBef>
              <a:spcAft>
                <a:spcPct val="0"/>
              </a:spcAft>
            </a:pPr>
            <a:r>
              <a:rPr lang="en-US" altLang="zh-CN" sz="900" dirty="0" smtClean="0">
                <a:latin typeface="Arial" panose="020B0604020202020204" pitchFamily="34" charset="0"/>
              </a:rPr>
              <a:t>5. clear</a:t>
            </a:r>
            <a:r>
              <a:rPr lang="en-US" altLang="zh-CN" sz="900" dirty="0">
                <a:latin typeface="Arial" panose="020B0604020202020204" pitchFamily="34" charset="0"/>
              </a:rPr>
              <a:t>()</a:t>
            </a:r>
            <a:r>
              <a:rPr lang="zh-CN" altLang="en-US" sz="900" dirty="0">
                <a:latin typeface="Arial" panose="020B0604020202020204" pitchFamily="34" charset="0"/>
              </a:rPr>
              <a:t>当对应的窗口需要执行移除操作的时候</a:t>
            </a:r>
          </a:p>
          <a:p>
            <a:pPr defTabSz="914400" eaLnBrk="0" fontAlgn="base" hangingPunct="0">
              <a:spcBef>
                <a:spcPct val="0"/>
              </a:spcBef>
              <a:spcAft>
                <a:spcPct val="0"/>
              </a:spcAft>
            </a:pPr>
            <a:endParaRPr lang="en-US" altLang="zh-CN" sz="900" dirty="0" smtClean="0">
              <a:latin typeface="Arial" panose="020B0604020202020204" pitchFamily="34" charset="0"/>
            </a:endParaRPr>
          </a:p>
          <a:p>
            <a:pPr defTabSz="914400" eaLnBrk="0" fontAlgn="base" hangingPunct="0">
              <a:spcBef>
                <a:spcPct val="0"/>
              </a:spcBef>
              <a:spcAft>
                <a:spcPct val="0"/>
              </a:spcAft>
            </a:pPr>
            <a:r>
              <a:rPr lang="zh-CN" altLang="en-US" sz="900" dirty="0" smtClean="0">
                <a:latin typeface="Arial" panose="020B0604020202020204" pitchFamily="34" charset="0"/>
              </a:rPr>
              <a:t>注意</a:t>
            </a:r>
            <a:r>
              <a:rPr lang="en-US" altLang="zh-CN" sz="900" dirty="0">
                <a:latin typeface="Arial" panose="020B0604020202020204" pitchFamily="34" charset="0"/>
              </a:rPr>
              <a:t>:</a:t>
            </a:r>
          </a:p>
          <a:p>
            <a:pPr defTabSz="914400" eaLnBrk="0" fontAlgn="base" hangingPunct="0">
              <a:spcBef>
                <a:spcPct val="0"/>
              </a:spcBef>
              <a:spcAft>
                <a:spcPct val="0"/>
              </a:spcAft>
            </a:pPr>
            <a:endParaRPr lang="en-US" altLang="zh-CN" sz="900" dirty="0">
              <a:latin typeface="Arial" panose="020B0604020202020204" pitchFamily="34" charset="0"/>
            </a:endParaRPr>
          </a:p>
          <a:p>
            <a:pPr defTabSz="914400" eaLnBrk="0" fontAlgn="base" hangingPunct="0">
              <a:spcBef>
                <a:spcPct val="0"/>
              </a:spcBef>
              <a:spcAft>
                <a:spcPct val="0"/>
              </a:spcAft>
            </a:pPr>
            <a:r>
              <a:rPr lang="en-US" altLang="zh-CN" sz="900" dirty="0">
                <a:latin typeface="Arial" panose="020B0604020202020204" pitchFamily="34" charset="0"/>
              </a:rPr>
              <a:t>1.</a:t>
            </a:r>
            <a:r>
              <a:rPr lang="zh-CN" altLang="en-US" sz="900" dirty="0">
                <a:latin typeface="Arial" panose="020B0604020202020204" pitchFamily="34" charset="0"/>
              </a:rPr>
              <a:t>前三种决定了怎么处理对应的触发事件，并返回一个</a:t>
            </a:r>
            <a:r>
              <a:rPr lang="en-US" altLang="zh-CN" sz="900" dirty="0" err="1">
                <a:latin typeface="Arial" panose="020B0604020202020204" pitchFamily="34" charset="0"/>
              </a:rPr>
              <a:t>TriggerResult</a:t>
            </a:r>
            <a:r>
              <a:rPr lang="zh-CN" altLang="en-US" sz="900" dirty="0">
                <a:latin typeface="Arial" panose="020B0604020202020204" pitchFamily="34" charset="0"/>
              </a:rPr>
              <a:t>：</a:t>
            </a:r>
          </a:p>
          <a:p>
            <a:pPr defTabSz="914400" eaLnBrk="0" fontAlgn="base" hangingPunct="0">
              <a:spcBef>
                <a:spcPct val="0"/>
              </a:spcBef>
              <a:spcAft>
                <a:spcPct val="0"/>
              </a:spcAft>
            </a:pPr>
            <a:r>
              <a:rPr lang="en-US" altLang="zh-CN" sz="900" dirty="0">
                <a:latin typeface="Arial" panose="020B0604020202020204" pitchFamily="34" charset="0"/>
              </a:rPr>
              <a:t>CONTINUE: </a:t>
            </a:r>
            <a:r>
              <a:rPr lang="zh-CN" altLang="en-US" sz="900" dirty="0">
                <a:latin typeface="Arial" panose="020B0604020202020204" pitchFamily="34" charset="0"/>
              </a:rPr>
              <a:t>什么也不做</a:t>
            </a:r>
          </a:p>
          <a:p>
            <a:pPr defTabSz="914400" eaLnBrk="0" fontAlgn="base" hangingPunct="0">
              <a:spcBef>
                <a:spcPct val="0"/>
              </a:spcBef>
              <a:spcAft>
                <a:spcPct val="0"/>
              </a:spcAft>
            </a:pPr>
            <a:r>
              <a:rPr lang="en-US" altLang="zh-CN" sz="900" dirty="0">
                <a:latin typeface="Arial" panose="020B0604020202020204" pitchFamily="34" charset="0"/>
              </a:rPr>
              <a:t>FIRE: </a:t>
            </a:r>
            <a:r>
              <a:rPr lang="zh-CN" altLang="en-US" sz="900" dirty="0">
                <a:latin typeface="Arial" panose="020B0604020202020204" pitchFamily="34" charset="0"/>
              </a:rPr>
              <a:t>触发计算</a:t>
            </a:r>
          </a:p>
          <a:p>
            <a:pPr defTabSz="914400" eaLnBrk="0" fontAlgn="base" hangingPunct="0">
              <a:spcBef>
                <a:spcPct val="0"/>
              </a:spcBef>
              <a:spcAft>
                <a:spcPct val="0"/>
              </a:spcAft>
            </a:pPr>
            <a:r>
              <a:rPr lang="en-US" altLang="zh-CN" sz="900" dirty="0">
                <a:latin typeface="Arial" panose="020B0604020202020204" pitchFamily="34" charset="0"/>
              </a:rPr>
              <a:t>PURGE: </a:t>
            </a:r>
            <a:r>
              <a:rPr lang="zh-CN" altLang="en-US" sz="900" dirty="0">
                <a:latin typeface="Arial" panose="020B0604020202020204" pitchFamily="34" charset="0"/>
              </a:rPr>
              <a:t>清除窗口的元素</a:t>
            </a:r>
          </a:p>
          <a:p>
            <a:pPr defTabSz="914400" eaLnBrk="0" fontAlgn="base" hangingPunct="0">
              <a:spcBef>
                <a:spcPct val="0"/>
              </a:spcBef>
              <a:spcAft>
                <a:spcPct val="0"/>
              </a:spcAft>
            </a:pPr>
            <a:r>
              <a:rPr lang="en-US" altLang="zh-CN" sz="900" dirty="0">
                <a:latin typeface="Arial" panose="020B0604020202020204" pitchFamily="34" charset="0"/>
              </a:rPr>
              <a:t>FIRE_AND_PURGE: </a:t>
            </a:r>
            <a:r>
              <a:rPr lang="zh-CN" altLang="en-US" sz="900" dirty="0">
                <a:latin typeface="Arial" panose="020B0604020202020204" pitchFamily="34" charset="0"/>
              </a:rPr>
              <a:t>触发计算然后清除元素</a:t>
            </a:r>
          </a:p>
          <a:p>
            <a:pPr defTabSz="914400" eaLnBrk="0" fontAlgn="base" hangingPunct="0">
              <a:spcBef>
                <a:spcPct val="0"/>
              </a:spcBef>
              <a:spcAft>
                <a:spcPct val="0"/>
              </a:spcAft>
            </a:pPr>
            <a:r>
              <a:rPr lang="en-US" altLang="zh-CN" sz="900" dirty="0">
                <a:latin typeface="Arial" panose="020B0604020202020204" pitchFamily="34" charset="0"/>
              </a:rPr>
              <a:t>2.</a:t>
            </a:r>
            <a:r>
              <a:rPr lang="zh-CN" altLang="en-US" sz="900" dirty="0">
                <a:latin typeface="Arial" panose="020B0604020202020204" pitchFamily="34" charset="0"/>
              </a:rPr>
              <a:t>任何一种方法都能被注册为时间或者事件触发器</a:t>
            </a:r>
          </a:p>
        </p:txBody>
      </p:sp>
    </p:spTree>
    <p:extLst>
      <p:ext uri="{BB962C8B-B14F-4D97-AF65-F5344CB8AC3E}">
        <p14:creationId xmlns:p14="http://schemas.microsoft.com/office/powerpoint/2010/main" val="1317045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48"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599799" y="4914628"/>
            <a:ext cx="134652" cy="138499"/>
          </a:xfrm>
        </p:spPr>
        <p:txBody>
          <a:bodyPr/>
          <a:lstStyle/>
          <a:p>
            <a:fld id="{3053364C-9C4B-49BE-90E1-1479F1F10FA7}" type="slidenum">
              <a:rPr lang="en-US" altLang="zh-CN" smtClean="0">
                <a:latin typeface="+mj-lt"/>
              </a:rPr>
              <a:pPr/>
              <a:t>2</a:t>
            </a:fld>
            <a:endParaRPr lang="en-US" altLang="zh-CN" dirty="0">
              <a:latin typeface="+mj-lt"/>
            </a:endParaRPr>
          </a:p>
        </p:txBody>
      </p:sp>
      <p:grpSp>
        <p:nvGrpSpPr>
          <p:cNvPr id="5" name="组合 4"/>
          <p:cNvGrpSpPr/>
          <p:nvPr/>
        </p:nvGrpSpPr>
        <p:grpSpPr>
          <a:xfrm>
            <a:off x="1660" y="578524"/>
            <a:ext cx="9142340" cy="4336104"/>
            <a:chOff x="3320" y="665243"/>
            <a:chExt cx="9142340" cy="3573421"/>
          </a:xfrm>
        </p:grpSpPr>
        <p:sp>
          <p:nvSpPr>
            <p:cNvPr id="8" name="矩形 7"/>
            <p:cNvSpPr/>
            <p:nvPr>
              <p:custDataLst>
                <p:tags r:id="rId4"/>
              </p:custDataLst>
            </p:nvPr>
          </p:nvSpPr>
          <p:spPr>
            <a:xfrm>
              <a:off x="3320" y="665243"/>
              <a:ext cx="9142340" cy="432000"/>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Flink Content</a:t>
              </a:r>
              <a:endParaRPr lang="zh-CN" altLang="en-US" sz="1000" kern="0" dirty="0">
                <a:solidFill>
                  <a:schemeClr val="bg1"/>
                </a:solidFill>
                <a:latin typeface="+mj-lt"/>
                <a:ea typeface="宋体"/>
              </a:endParaRPr>
            </a:p>
          </p:txBody>
        </p:sp>
        <p:sp>
          <p:nvSpPr>
            <p:cNvPr id="7" name="TextBox 6"/>
            <p:cNvSpPr txBox="1"/>
            <p:nvPr>
              <p:custDataLst>
                <p:tags r:id="rId5"/>
              </p:custDataLst>
            </p:nvPr>
          </p:nvSpPr>
          <p:spPr>
            <a:xfrm>
              <a:off x="458859" y="1302765"/>
              <a:ext cx="8231262" cy="2935899"/>
            </a:xfrm>
            <a:prstGeom prst="rect">
              <a:avLst/>
            </a:prstGeom>
            <a:noFill/>
          </p:spPr>
          <p:txBody>
            <a:bodyPr wrap="square" lIns="0" tIns="0" rIns="0" bIns="0" rtlCol="0">
              <a:spAutoFit/>
            </a:bodyPr>
            <a:lstStyle/>
            <a:p>
              <a:pPr marL="292219" indent="-292219" defTabSz="779252">
                <a:spcBef>
                  <a:spcPts val="1534"/>
                </a:spcBef>
                <a:buFont typeface="+mj-lt"/>
                <a:buAutoNum type="alphaUcPeriod"/>
                <a:tabLst>
                  <a:tab pos="7712075" algn="l"/>
                </a:tabLst>
              </a:pPr>
              <a:r>
                <a:rPr lang="en-US" altLang="zh-CN" b="1" kern="0" dirty="0" smtClean="0">
                  <a:solidFill>
                    <a:srgbClr val="000000"/>
                  </a:solidFill>
                </a:rPr>
                <a:t>Flink</a:t>
              </a:r>
              <a:r>
                <a:rPr lang="zh-CN" altLang="en-US" b="1" kern="0" dirty="0" smtClean="0">
                  <a:solidFill>
                    <a:srgbClr val="000000"/>
                  </a:solidFill>
                </a:rPr>
                <a:t> </a:t>
              </a:r>
              <a:r>
                <a:rPr lang="en-US" altLang="zh-CN" b="1" kern="0" dirty="0" smtClean="0">
                  <a:solidFill>
                    <a:srgbClr val="000000"/>
                  </a:solidFill>
                </a:rPr>
                <a:t>Introduction</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b="1" dirty="0"/>
                <a:t>Flink </a:t>
              </a:r>
              <a:r>
                <a:rPr lang="en-US" altLang="zh-CN" b="1" dirty="0" smtClean="0"/>
                <a:t>Architecture</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b="1" kern="0" dirty="0" smtClean="0">
                  <a:solidFill>
                    <a:srgbClr val="000000"/>
                  </a:solidFill>
                  <a:latin typeface="+mj-lt"/>
                </a:rPr>
                <a:t>DataStream Processing</a:t>
              </a:r>
              <a:r>
                <a:rPr lang="en-US" altLang="zh-CN" b="1"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kern="0" dirty="0" smtClean="0">
                  <a:solidFill>
                    <a:srgbClr val="000000"/>
                  </a:solidFill>
                </a:rPr>
                <a:t>Batch Processing</a:t>
              </a:r>
              <a:r>
                <a:rPr lang="en-US" altLang="zh-CN"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dirty="0" smtClean="0"/>
                <a:t>Table </a:t>
              </a:r>
              <a:r>
                <a:rPr lang="en-US" altLang="zh-CN" kern="0" dirty="0">
                  <a:solidFill>
                    <a:srgbClr val="000000"/>
                  </a:solidFill>
                </a:rPr>
                <a:t>Processing </a:t>
              </a:r>
              <a:r>
                <a:rPr lang="en-US" altLang="zh-CN" kern="0" dirty="0">
                  <a:solidFill>
                    <a:srgbClr val="000000"/>
                  </a:solidFill>
                  <a:latin typeface="+mj-lt"/>
                </a:rPr>
                <a:t>	</a:t>
              </a:r>
            </a:p>
            <a:p>
              <a:pPr marL="292219" indent="-292219" defTabSz="779252">
                <a:spcBef>
                  <a:spcPts val="1534"/>
                </a:spcBef>
                <a:buFont typeface="+mj-lt"/>
                <a:buAutoNum type="alphaUcPeriod"/>
                <a:tabLst>
                  <a:tab pos="7712075" algn="l"/>
                </a:tabLst>
              </a:pPr>
              <a:r>
                <a:rPr lang="en-US" altLang="zh-CN" dirty="0"/>
                <a:t>Complex Event Processing </a:t>
              </a:r>
              <a:endParaRPr lang="en-US" altLang="zh-CN" dirty="0" smtClean="0"/>
            </a:p>
            <a:p>
              <a:pPr marL="292219" indent="-292219" defTabSz="779252">
                <a:spcBef>
                  <a:spcPts val="1534"/>
                </a:spcBef>
                <a:buFont typeface="+mj-lt"/>
                <a:buAutoNum type="alphaUcPeriod"/>
                <a:tabLst>
                  <a:tab pos="7712075" algn="l"/>
                </a:tabLst>
              </a:pPr>
              <a:r>
                <a:rPr lang="en-US" altLang="zh-CN" dirty="0" smtClean="0"/>
                <a:t>Flink ML &amp; </a:t>
              </a:r>
              <a:r>
                <a:rPr lang="en-US" altLang="zh-CN" dirty="0"/>
                <a:t>Gelly </a:t>
              </a:r>
              <a:endParaRPr lang="en-US" altLang="zh-CN" dirty="0" smtClean="0"/>
            </a:p>
            <a:p>
              <a:pPr marL="292219" indent="-292219" defTabSz="779252">
                <a:spcBef>
                  <a:spcPts val="1534"/>
                </a:spcBef>
                <a:buFont typeface="+mj-lt"/>
                <a:buAutoNum type="alphaUcPeriod"/>
                <a:tabLst>
                  <a:tab pos="7712075" algn="l"/>
                </a:tabLst>
              </a:pPr>
              <a:r>
                <a:rPr lang="en-US" altLang="zh-CN" dirty="0"/>
                <a:t>Distributed Runtime </a:t>
              </a:r>
              <a:r>
                <a:rPr lang="en-US" altLang="zh-CN" dirty="0" smtClean="0"/>
                <a:t>Environment</a:t>
              </a:r>
              <a:r>
                <a:rPr lang="en-US" altLang="zh-CN" kern="0" dirty="0">
                  <a:solidFill>
                    <a:srgbClr val="000000"/>
                  </a:solidFill>
                  <a:latin typeface="+mj-lt"/>
                </a:rPr>
                <a:t>	</a:t>
              </a:r>
              <a:endParaRPr lang="zh-CN" altLang="en-US" kern="0" dirty="0">
                <a:solidFill>
                  <a:srgbClr val="000000"/>
                </a:solidFill>
                <a:latin typeface="+mj-lt"/>
              </a:endParaRPr>
            </a:p>
          </p:txBody>
        </p:sp>
      </p:grpSp>
    </p:spTree>
    <p:extLst>
      <p:ext uri="{BB962C8B-B14F-4D97-AF65-F5344CB8AC3E}">
        <p14:creationId xmlns:p14="http://schemas.microsoft.com/office/powerpoint/2010/main" val="901394449"/>
      </p:ext>
    </p:extLst>
  </p:cSld>
  <p:clrMapOvr>
    <a:masterClrMapping/>
  </p:clrMapOvr>
  <mc:AlternateContent xmlns:mc="http://schemas.openxmlformats.org/markup-compatibility/2006">
    <mc:Choice xmlns:p14="http://schemas.microsoft.com/office/powerpoint/2010/main" Requires="p14">
      <p:transition spd="slow" p14:dur="2000" advTm="1797"/>
    </mc:Choice>
    <mc:Fallback>
      <p:transition spd="slow" advTm="179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33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20</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Time</a:t>
            </a:r>
            <a:endParaRPr lang="zh-CN" altLang="zh-CN" sz="2800" b="1" dirty="0">
              <a:solidFill>
                <a:schemeClr val="bg1"/>
              </a:solidFill>
            </a:endParaRPr>
          </a:p>
        </p:txBody>
      </p:sp>
      <p:sp>
        <p:nvSpPr>
          <p:cNvPr id="10" name="Rectangle 27"/>
          <p:cNvSpPr>
            <a:spLocks noChangeArrowheads="1"/>
          </p:cNvSpPr>
          <p:nvPr/>
        </p:nvSpPr>
        <p:spPr bwMode="auto">
          <a:xfrm>
            <a:off x="978001" y="3914697"/>
            <a:ext cx="7055005" cy="98094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en-US" altLang="zh-CN" sz="900" b="1" dirty="0"/>
              <a:t>Event Time</a:t>
            </a:r>
            <a:r>
              <a:rPr lang="en-US" altLang="zh-CN" sz="900" dirty="0"/>
              <a:t>: Event time is the time that each individual event occurred on its producing device. </a:t>
            </a:r>
            <a:r>
              <a:rPr lang="zh-CN" altLang="zh-CN" sz="900" dirty="0"/>
              <a:t>时间产生的时间点</a:t>
            </a:r>
            <a:r>
              <a:rPr lang="en-US" altLang="zh-CN" sz="900" dirty="0"/>
              <a:t>,</a:t>
            </a:r>
            <a:r>
              <a:rPr lang="zh-CN" altLang="zh-CN" sz="900" dirty="0"/>
              <a:t>能够保证无序的数据或者是延迟的数据以及失败后的从备份或者持久化的文件恢复时得到正确的结果。通常需要结合</a:t>
            </a:r>
            <a:r>
              <a:rPr lang="en-US" altLang="zh-CN" sz="900" dirty="0"/>
              <a:t>process time</a:t>
            </a:r>
            <a:r>
              <a:rPr lang="zh-CN" altLang="zh-CN" sz="900" dirty="0"/>
              <a:t>使用，需要手动指定如何获取</a:t>
            </a:r>
            <a:r>
              <a:rPr lang="en-US" altLang="zh-CN" sz="900" dirty="0"/>
              <a:t>event time </a:t>
            </a:r>
            <a:r>
              <a:rPr lang="zh-CN" altLang="zh-CN" sz="900" dirty="0"/>
              <a:t>以及</a:t>
            </a:r>
            <a:r>
              <a:rPr lang="en-US" altLang="zh-CN" sz="900" dirty="0"/>
              <a:t>watermark</a:t>
            </a:r>
            <a:r>
              <a:rPr lang="zh-CN" altLang="zh-CN" sz="900" dirty="0"/>
              <a:t>。</a:t>
            </a:r>
          </a:p>
          <a:p>
            <a:r>
              <a:rPr lang="en-US" altLang="zh-CN" sz="900" b="1" dirty="0"/>
              <a:t>Ingestion time</a:t>
            </a:r>
            <a:r>
              <a:rPr lang="en-US" altLang="zh-CN" sz="900" dirty="0"/>
              <a:t>: Flink source operator</a:t>
            </a:r>
            <a:r>
              <a:rPr lang="zh-CN" altLang="zh-CN" sz="900" dirty="0"/>
              <a:t>接收到消息的时间点，不能处理任何无序事件数据</a:t>
            </a:r>
            <a:r>
              <a:rPr lang="en-US" altLang="zh-CN" sz="900" dirty="0"/>
              <a:t>,</a:t>
            </a:r>
            <a:r>
              <a:rPr lang="zh-CN" altLang="zh-CN" sz="900" dirty="0"/>
              <a:t>但这些项目没有指定如何生成水印。</a:t>
            </a:r>
          </a:p>
          <a:p>
            <a:r>
              <a:rPr lang="en-US" altLang="zh-CN" sz="900" b="1" dirty="0"/>
              <a:t>Processing Time</a:t>
            </a:r>
            <a:r>
              <a:rPr lang="en-US" altLang="zh-CN" sz="900" dirty="0"/>
              <a:t>:</a:t>
            </a:r>
            <a:r>
              <a:rPr lang="zh-CN" altLang="zh-CN" sz="900" dirty="0"/>
              <a:t>每个</a:t>
            </a:r>
            <a:r>
              <a:rPr lang="en-US" altLang="zh-CN" sz="900" dirty="0"/>
              <a:t>operator</a:t>
            </a:r>
            <a:r>
              <a:rPr lang="zh-CN" altLang="zh-CN" sz="900" dirty="0"/>
              <a:t>执行一个基于时间操作的时间</a:t>
            </a:r>
            <a:r>
              <a:rPr lang="zh-CN" altLang="zh-CN" sz="900" dirty="0" smtClean="0"/>
              <a:t>点</a:t>
            </a:r>
            <a:endParaRPr lang="zh-CN" altLang="zh-CN" sz="900" dirty="0"/>
          </a:p>
        </p:txBody>
      </p:sp>
      <p:pic>
        <p:nvPicPr>
          <p:cNvPr id="6" name="图片 5"/>
          <p:cNvPicPr/>
          <p:nvPr/>
        </p:nvPicPr>
        <p:blipFill>
          <a:blip r:embed="rId9"/>
          <a:stretch>
            <a:fillRect/>
          </a:stretch>
        </p:blipFill>
        <p:spPr>
          <a:xfrm>
            <a:off x="1935675" y="1334839"/>
            <a:ext cx="5274310" cy="2539365"/>
          </a:xfrm>
          <a:prstGeom prst="rect">
            <a:avLst/>
          </a:prstGeom>
        </p:spPr>
      </p:pic>
    </p:spTree>
    <p:extLst>
      <p:ext uri="{BB962C8B-B14F-4D97-AF65-F5344CB8AC3E}">
        <p14:creationId xmlns:p14="http://schemas.microsoft.com/office/powerpoint/2010/main" val="290185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362"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21</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Event </a:t>
            </a:r>
            <a:r>
              <a:rPr lang="en-US" altLang="zh-CN" sz="2800" dirty="0">
                <a:solidFill>
                  <a:schemeClr val="bg1"/>
                </a:solidFill>
              </a:rPr>
              <a:t>Time and Watermarks</a:t>
            </a:r>
            <a:endParaRPr lang="zh-CN" altLang="zh-CN" sz="2800" b="1" dirty="0">
              <a:solidFill>
                <a:schemeClr val="bg1"/>
              </a:solidFill>
            </a:endParaRPr>
          </a:p>
        </p:txBody>
      </p:sp>
      <p:sp>
        <p:nvSpPr>
          <p:cNvPr id="10" name="Rectangle 27"/>
          <p:cNvSpPr>
            <a:spLocks noChangeArrowheads="1"/>
          </p:cNvSpPr>
          <p:nvPr/>
        </p:nvSpPr>
        <p:spPr bwMode="auto">
          <a:xfrm>
            <a:off x="1935675" y="4374651"/>
            <a:ext cx="5044453" cy="5654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zh-CN" altLang="zh-CN" sz="900" dirty="0"/>
              <a:t>图片的理解：</a:t>
            </a:r>
            <a:r>
              <a:rPr lang="en-US" altLang="zh-CN" sz="900" dirty="0"/>
              <a:t>watermark</a:t>
            </a:r>
            <a:r>
              <a:rPr lang="zh-CN" altLang="zh-CN" sz="900" dirty="0"/>
              <a:t>就是一个时间印记，记录已经来的抵达事件中的数据的时间戳的最大</a:t>
            </a:r>
            <a:r>
              <a:rPr lang="zh-CN" altLang="zh-CN" sz="900" dirty="0" smtClean="0"/>
              <a:t>值</a:t>
            </a:r>
            <a:endParaRPr lang="en-US" altLang="zh-CN" sz="900" dirty="0" smtClean="0"/>
          </a:p>
          <a:p>
            <a:r>
              <a:rPr lang="zh-CN" altLang="zh-CN" sz="900" dirty="0" smtClean="0"/>
              <a:t>来</a:t>
            </a:r>
            <a:r>
              <a:rPr lang="zh-CN" altLang="zh-CN" sz="900" dirty="0"/>
              <a:t>标识已经收到数据的时间，在</a:t>
            </a:r>
            <a:r>
              <a:rPr lang="en-US" altLang="zh-CN" sz="900" dirty="0"/>
              <a:t>operator</a:t>
            </a:r>
            <a:r>
              <a:rPr lang="zh-CN" altLang="zh-CN" sz="900" dirty="0"/>
              <a:t>操作中更新该标识。</a:t>
            </a:r>
          </a:p>
        </p:txBody>
      </p:sp>
      <p:pic>
        <p:nvPicPr>
          <p:cNvPr id="7" name="图片 6"/>
          <p:cNvPicPr/>
          <p:nvPr/>
        </p:nvPicPr>
        <p:blipFill>
          <a:blip r:embed="rId9"/>
          <a:stretch>
            <a:fillRect/>
          </a:stretch>
        </p:blipFill>
        <p:spPr>
          <a:xfrm>
            <a:off x="1935675" y="1347824"/>
            <a:ext cx="5274310" cy="1513205"/>
          </a:xfrm>
          <a:prstGeom prst="rect">
            <a:avLst/>
          </a:prstGeom>
        </p:spPr>
      </p:pic>
      <p:pic>
        <p:nvPicPr>
          <p:cNvPr id="8" name="图片 7"/>
          <p:cNvPicPr/>
          <p:nvPr/>
        </p:nvPicPr>
        <p:blipFill>
          <a:blip r:embed="rId10"/>
          <a:stretch>
            <a:fillRect/>
          </a:stretch>
        </p:blipFill>
        <p:spPr>
          <a:xfrm>
            <a:off x="1935675" y="3114658"/>
            <a:ext cx="5274310" cy="1256030"/>
          </a:xfrm>
          <a:prstGeom prst="rect">
            <a:avLst/>
          </a:prstGeom>
        </p:spPr>
      </p:pic>
    </p:spTree>
    <p:extLst>
      <p:ext uri="{BB962C8B-B14F-4D97-AF65-F5344CB8AC3E}">
        <p14:creationId xmlns:p14="http://schemas.microsoft.com/office/powerpoint/2010/main" val="2153708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08"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22</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Event </a:t>
            </a:r>
            <a:r>
              <a:rPr lang="en-US" altLang="zh-CN" sz="2800" dirty="0">
                <a:solidFill>
                  <a:schemeClr val="bg1"/>
                </a:solidFill>
              </a:rPr>
              <a:t>Time and Watermarks</a:t>
            </a:r>
            <a:endParaRPr lang="zh-CN" altLang="zh-CN" sz="2800" b="1" dirty="0">
              <a:solidFill>
                <a:schemeClr val="bg1"/>
              </a:solidFill>
            </a:endParaRPr>
          </a:p>
        </p:txBody>
      </p:sp>
      <p:pic>
        <p:nvPicPr>
          <p:cNvPr id="11" name="图片 10"/>
          <p:cNvPicPr/>
          <p:nvPr/>
        </p:nvPicPr>
        <p:blipFill>
          <a:blip r:embed="rId9"/>
          <a:stretch>
            <a:fillRect/>
          </a:stretch>
        </p:blipFill>
        <p:spPr>
          <a:xfrm>
            <a:off x="1935675" y="1563500"/>
            <a:ext cx="5274310" cy="3223260"/>
          </a:xfrm>
          <a:prstGeom prst="rect">
            <a:avLst/>
          </a:prstGeom>
        </p:spPr>
      </p:pic>
    </p:spTree>
    <p:extLst>
      <p:ext uri="{BB962C8B-B14F-4D97-AF65-F5344CB8AC3E}">
        <p14:creationId xmlns:p14="http://schemas.microsoft.com/office/powerpoint/2010/main" val="1615652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385"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23</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 </a:t>
            </a:r>
            <a:r>
              <a:rPr lang="en-US" altLang="zh-CN" sz="2800" dirty="0">
                <a:solidFill>
                  <a:schemeClr val="bg1"/>
                </a:solidFill>
              </a:rPr>
              <a:t>Allowed Lateness</a:t>
            </a:r>
            <a:endParaRPr lang="zh-CN" altLang="zh-CN" sz="2800" b="1" dirty="0">
              <a:solidFill>
                <a:schemeClr val="bg1"/>
              </a:solidFill>
            </a:endParaRPr>
          </a:p>
        </p:txBody>
      </p:sp>
      <p:sp>
        <p:nvSpPr>
          <p:cNvPr id="3" name="Rectangle 1"/>
          <p:cNvSpPr>
            <a:spLocks noChangeArrowheads="1"/>
          </p:cNvSpPr>
          <p:nvPr/>
        </p:nvSpPr>
        <p:spPr bwMode="auto">
          <a:xfrm>
            <a:off x="97085" y="1328211"/>
            <a:ext cx="8951489" cy="33739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044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Late elements are dropped when the watermark is past the end of the window.</a:t>
            </a:r>
            <a:endParaRPr kumimoji="0" lang="en-US" altLang="zh-CN" sz="1200" b="0" i="0" u="none" strike="noStrike" cap="none" normalizeH="0" baseline="0" dirty="0" smtClean="0">
              <a:ln>
                <a:noFill/>
              </a:ln>
              <a:solidFill>
                <a:schemeClr val="tx1"/>
              </a:solidFill>
              <a:effectLst/>
              <a:latin typeface="Arial"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Allowed lateness specifies by how much time elements can be late before they are dropped, and its default value is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 Elements that arrive after the watermark has passed the end of the window but before it passes the end of the window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 plus the allowed lateness, are still added to the window.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333333"/>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333333"/>
                </a:solidFill>
                <a:effectLst/>
                <a:latin typeface="Lucida Console" panose="020B0609040504020204" pitchFamily="49" charset="0"/>
              </a:rPr>
              <a:t>DataStream</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T</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333333"/>
                </a:solidFill>
                <a:effectLst/>
                <a:latin typeface="Lucida Console" panose="020B0609040504020204" pitchFamily="49" charset="0"/>
              </a:rPr>
              <a:t>input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333333"/>
                </a:solidFill>
                <a:effectLst/>
                <a:latin typeface="Lucida Console" panose="020B0609040504020204" pitchFamily="49" charset="0"/>
              </a:rPr>
              <a:t>.</a:t>
            </a:r>
            <a:r>
              <a:rPr kumimoji="0" lang="en-US" altLang="zh-CN" sz="1050" b="0" i="0" u="none" strike="noStrike" cap="none" normalizeH="0" baseline="0" dirty="0" err="1" smtClean="0">
                <a:ln>
                  <a:noFill/>
                </a:ln>
                <a:solidFill>
                  <a:srgbClr val="008080"/>
                </a:solidFill>
                <a:effectLst/>
                <a:latin typeface="Lucida Console" panose="020B0609040504020204" pitchFamily="49" charset="0"/>
                <a:cs typeface="宋体" panose="02010600030101010101" pitchFamily="2" charset="-122"/>
              </a:rPr>
              <a:t>keyBy</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key</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selector</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333333"/>
                </a:solidFill>
                <a:effectLst/>
                <a:latin typeface="Lucida Console" panose="020B0609040504020204" pitchFamily="49" charset="0"/>
              </a:rPr>
              <a:t>.</a:t>
            </a:r>
            <a:r>
              <a:rPr kumimoji="0" lang="en-US" altLang="zh-CN" sz="1050" b="0" i="0" u="none" strike="noStrike" cap="none" normalizeH="0" baseline="0" dirty="0" smtClean="0">
                <a:ln>
                  <a:noFill/>
                </a:ln>
                <a:solidFill>
                  <a:srgbClr val="008080"/>
                </a:solidFill>
                <a:effectLst/>
                <a:latin typeface="Lucida Console" panose="020B0609040504020204" pitchFamily="49" charset="0"/>
                <a:cs typeface="宋体" panose="02010600030101010101" pitchFamily="2" charset="-122"/>
              </a:rPr>
              <a:t>window</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window</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assigner</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333333"/>
                </a:solidFill>
                <a:effectLst/>
                <a:latin typeface="Lucida Console" panose="020B0609040504020204" pitchFamily="49" charset="0"/>
              </a:rPr>
              <a:t>.</a:t>
            </a:r>
            <a:r>
              <a:rPr kumimoji="0" lang="en-US" altLang="zh-CN" sz="1050" b="0" i="0" u="none" strike="noStrike" cap="none" normalizeH="0" baseline="0" dirty="0" err="1" smtClean="0">
                <a:ln>
                  <a:noFill/>
                </a:ln>
                <a:solidFill>
                  <a:srgbClr val="008080"/>
                </a:solidFill>
                <a:effectLst/>
                <a:latin typeface="Lucida Console" panose="020B0609040504020204" pitchFamily="49" charset="0"/>
                <a:cs typeface="宋体" panose="02010600030101010101" pitchFamily="2" charset="-122"/>
              </a:rPr>
              <a:t>allowedLateness</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time</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333333"/>
                </a:solidFill>
                <a:effectLst/>
                <a:latin typeface="Lucida Console" panose="020B0609040504020204" pitchFamily="49" charset="0"/>
              </a:rPr>
              <a: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windowed</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transformation</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&gt;(&lt;</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window</a:t>
            </a:r>
            <a:r>
              <a:rPr kumimoji="0" lang="en-US" altLang="zh-CN" sz="800" b="0" i="0" u="none" strike="noStrike" cap="none" normalizeH="0" baseline="0" dirty="0" smtClean="0">
                <a:ln>
                  <a:noFill/>
                </a:ln>
                <a:solidFill>
                  <a:srgbClr val="333333"/>
                </a:solidFill>
                <a:effectLst/>
                <a:latin typeface="Lucida Console" panose="020B0609040504020204" pitchFamily="49" charset="0"/>
                <a:ea typeface="宋体" panose="02010600030101010101" pitchFamily="2" charset="-122"/>
                <a:cs typeface="宋体" panose="02010600030101010101" pitchFamily="2" charset="-122"/>
              </a:rPr>
              <a:t> </a:t>
            </a:r>
            <a:r>
              <a:rPr kumimoji="0" lang="en-US" altLang="zh-CN" sz="1050" b="0" i="0" u="none" strike="noStrike" cap="none" normalizeH="0" baseline="0" dirty="0" smtClean="0">
                <a:ln>
                  <a:noFill/>
                </a:ln>
                <a:solidFill>
                  <a:srgbClr val="333333"/>
                </a:solidFill>
                <a:effectLst/>
                <a:latin typeface="Lucida Console" panose="020B0609040504020204" pitchFamily="49" charset="0"/>
              </a:rPr>
              <a:t>function</a:t>
            </a:r>
            <a:r>
              <a:rPr kumimoji="0" lang="en-US" altLang="zh-CN" sz="1400" b="1" i="0" u="none" strike="noStrike" cap="none" normalizeH="0" baseline="0" dirty="0" smtClean="0">
                <a:ln>
                  <a:noFill/>
                </a:ln>
                <a:solidFill>
                  <a:srgbClr val="333333"/>
                </a:solidFill>
                <a:effectLst/>
                <a:latin typeface="Lucida Console" panose="020B0609040504020204" pitchFamily="49" charset="0"/>
              </a:rPr>
              <a:t>&gt;);</a:t>
            </a:r>
            <a:r>
              <a:rPr kumimoji="0" lang="en-US" altLang="zh-CN" sz="600" b="0" i="0" u="none" strike="noStrike" cap="none" normalizeH="0" baseline="0" dirty="0" smtClean="0">
                <a:ln>
                  <a:noFill/>
                </a:ln>
                <a:solidFill>
                  <a:schemeClr val="tx1"/>
                </a:solidFill>
                <a:effectLst/>
              </a:rPr>
              <a:t> </a:t>
            </a:r>
            <a:endPar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333333"/>
                </a:solidFill>
                <a:effectLst/>
                <a:latin typeface="Calibri" panose="020F0502020204030204" pitchFamily="34" charset="0"/>
                <a:ea typeface="Helvetica" panose="020B0604020202020204" pitchFamily="34" charset="0"/>
                <a:cs typeface="Times New Roman" panose="02020603050405020304" pitchFamily="18" charset="0"/>
              </a:rPr>
              <a:t>Late elements considerations</a:t>
            </a:r>
            <a:endPar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ea typeface="Helvetica" panose="020B0604020202020204" pitchFamily="34" charset="0"/>
                <a:cs typeface="宋体" panose="02010600030101010101" pitchFamily="2" charset="-122"/>
              </a:rPr>
              <a:t>These firings are called</a:t>
            </a: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 </a:t>
            </a:r>
            <a:r>
              <a:rPr kumimoji="0" lang="en-US" altLang="zh-CN" sz="900" b="0" i="0" u="none" strike="noStrike" cap="none" normalizeH="0" baseline="0" dirty="0"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late firings</a:t>
            </a:r>
            <a:r>
              <a:rPr kumimoji="0" lang="en-US" altLang="zh-CN" sz="1000" b="0" i="0" u="none" strike="noStrike" cap="none" normalizeH="0" baseline="0" dirty="0" smtClean="0">
                <a:ln>
                  <a:noFill/>
                </a:ln>
                <a:solidFill>
                  <a:srgbClr val="333333"/>
                </a:solidFill>
                <a:effectLst/>
                <a:ea typeface="Helvetica" panose="020B0604020202020204" pitchFamily="34" charset="0"/>
                <a:cs typeface="宋体" panose="02010600030101010101" pitchFamily="2" charset="-122"/>
              </a:rPr>
              <a:t>, as they are triggered by late events and in contrast to the</a:t>
            </a: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 </a:t>
            </a:r>
            <a:r>
              <a:rPr kumimoji="0" lang="en-US" altLang="zh-CN" sz="900" b="0" i="0" u="none" strike="noStrike" cap="none" normalizeH="0" baseline="0" dirty="0" smtClean="0">
                <a:ln>
                  <a:noFill/>
                </a:ln>
                <a:solidFill>
                  <a:srgbClr val="000000"/>
                </a:solidFill>
                <a:effectLst/>
                <a:latin typeface="Lucida Console" panose="020B0609040504020204" pitchFamily="49" charset="0"/>
                <a:ea typeface="宋体" panose="02010600030101010101" pitchFamily="2" charset="-122"/>
                <a:cs typeface="宋体" panose="02010600030101010101" pitchFamily="2" charset="-122"/>
              </a:rPr>
              <a:t>main firing</a:t>
            </a:r>
            <a:r>
              <a:rPr kumimoji="0" lang="en-US" altLang="zh-CN" sz="1000" b="0" i="0" u="none" strike="noStrike" cap="none" normalizeH="0" baseline="0" dirty="0" smtClean="0">
                <a:ln>
                  <a:noFill/>
                </a:ln>
                <a:solidFill>
                  <a:srgbClr val="333333"/>
                </a:solidFill>
                <a:effectLst/>
                <a:ea typeface="Helvetica" panose="020B0604020202020204" pitchFamily="34" charset="0"/>
                <a:cs typeface="宋体" panose="02010600030101010101" pitchFamily="2" charset="-122"/>
              </a:rPr>
              <a:t> </a:t>
            </a: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which is the first firing of the window.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In case of session windows, late firings can further lead to merging of windows, as they may “bridge” the gap between two pre-existing, unmerged windows.</a:t>
            </a:r>
            <a:endParaRPr kumimoji="0" lang="en-US" altLang="zh-CN"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Attention</a:t>
            </a: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rPr>
              <a:t>:</a:t>
            </a:r>
            <a:endPar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rPr>
              <a:t>Depending on your application, you need to take these duplicated results into account or </a:t>
            </a:r>
            <a:r>
              <a:rPr kumimoji="0" lang="en-US" altLang="zh-CN" sz="1000" b="0" i="0" u="none" strike="noStrike" cap="none" normalizeH="0" baseline="0" dirty="0" err="1" smtClean="0">
                <a:ln>
                  <a:noFill/>
                </a:ln>
                <a:solidFill>
                  <a:srgbClr val="333333"/>
                </a:solidFill>
                <a:effectLst/>
                <a:latin typeface="Arial" panose="020B0604020202020204" pitchFamily="34" charset="0"/>
                <a:ea typeface="Helvetica" panose="020B0604020202020204" pitchFamily="34" charset="0"/>
              </a:rPr>
              <a:t>deduplicate</a:t>
            </a:r>
            <a:r>
              <a:rPr kumimoji="0" lang="en-US" altLang="zh-CN" sz="10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rPr>
              <a:t> them.</a:t>
            </a:r>
            <a:r>
              <a:rPr kumimoji="0" lang="en-US" altLang="zh-CN" sz="800" b="0" i="0" u="none" strike="noStrike" cap="none" normalizeH="0" baseline="0" dirty="0" smtClean="0">
                <a:ln>
                  <a:noFill/>
                </a:ln>
                <a:solidFill>
                  <a:schemeClr val="tx1"/>
                </a:solidFill>
                <a:effectLst/>
                <a:latin typeface="Arial" panose="020B0604020202020204" pitchFamily="34"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966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2"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24</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smtClean="0">
                <a:solidFill>
                  <a:schemeClr val="bg1"/>
                </a:solidFill>
              </a:rPr>
              <a:t>Generating </a:t>
            </a:r>
            <a:r>
              <a:rPr lang="en-US" altLang="zh-CN" sz="2800" dirty="0">
                <a:solidFill>
                  <a:schemeClr val="bg1"/>
                </a:solidFill>
              </a:rPr>
              <a:t>Timestamps/Watermarks</a:t>
            </a:r>
            <a:endParaRPr lang="zh-CN" altLang="zh-CN" sz="2800" b="1" dirty="0">
              <a:solidFill>
                <a:schemeClr val="bg1"/>
              </a:solidFill>
            </a:endParaRPr>
          </a:p>
        </p:txBody>
      </p:sp>
      <p:sp>
        <p:nvSpPr>
          <p:cNvPr id="3" name="Rectangle 1"/>
          <p:cNvSpPr>
            <a:spLocks noChangeArrowheads="1"/>
          </p:cNvSpPr>
          <p:nvPr/>
        </p:nvSpPr>
        <p:spPr bwMode="auto">
          <a:xfrm>
            <a:off x="109526" y="1628544"/>
            <a:ext cx="6647974" cy="26737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0440" rIns="91440" bIns="95220" numCol="1" anchor="ctr" anchorCtr="0" compatLnSpc="1">
            <a:prstTxWarp prst="textNoShape">
              <a:avLst/>
            </a:prstTxWarp>
            <a:spAutoFit/>
          </a:bodyPr>
          <a:lstStyle/>
          <a:p>
            <a:pPr defTabSz="914400" eaLnBrk="0" fontAlgn="base" hangingPunct="0">
              <a:spcBef>
                <a:spcPct val="0"/>
              </a:spcBef>
              <a:spcAft>
                <a:spcPct val="0"/>
              </a:spcAft>
            </a:pPr>
            <a:r>
              <a:rPr lang="zh-CN" altLang="en-US" sz="1000" dirty="0" smtClean="0">
                <a:solidFill>
                  <a:srgbClr val="333333"/>
                </a:solidFill>
                <a:latin typeface="Arial" panose="020B0604020202020204" pitchFamily="34" charset="0"/>
                <a:ea typeface="Helvetica" panose="020B0604020202020204" pitchFamily="34" charset="0"/>
                <a:cs typeface="宋体" panose="02010600030101010101" pitchFamily="2" charset="-122"/>
              </a:rPr>
              <a:t>两种方式</a:t>
            </a:r>
            <a:r>
              <a:rPr lang="zh-CN" altLang="en-US" sz="1000" dirty="0">
                <a:solidFill>
                  <a:srgbClr val="333333"/>
                </a:solidFill>
                <a:latin typeface="Arial" panose="020B0604020202020204" pitchFamily="34" charset="0"/>
                <a:ea typeface="Helvetica" panose="020B0604020202020204" pitchFamily="34" charset="0"/>
                <a:cs typeface="宋体" panose="02010600030101010101" pitchFamily="2" charset="-122"/>
              </a:rPr>
              <a:t>产生</a:t>
            </a:r>
            <a:r>
              <a:rPr lang="en-US" altLang="zh-CN" sz="1000" dirty="0" smtClean="0">
                <a:solidFill>
                  <a:srgbClr val="333333"/>
                </a:solidFill>
                <a:latin typeface="Arial" panose="020B0604020202020204" pitchFamily="34" charset="0"/>
                <a:ea typeface="Helvetica" panose="020B0604020202020204" pitchFamily="34" charset="0"/>
                <a:cs typeface="宋体" panose="02010600030101010101" pitchFamily="2" charset="-122"/>
              </a:rPr>
              <a:t> </a:t>
            </a:r>
            <a:r>
              <a:rPr lang="en-US" altLang="zh-CN" sz="1000" dirty="0"/>
              <a:t>timestamps and generate watermarks</a:t>
            </a:r>
            <a:r>
              <a:rPr lang="en-US" altLang="zh-CN" sz="1000" dirty="0" smtClean="0"/>
              <a:t>:</a:t>
            </a:r>
          </a:p>
          <a:p>
            <a:pPr lvl="0"/>
            <a:r>
              <a:rPr lang="en-US" altLang="zh-CN" sz="1000" dirty="0" smtClean="0"/>
              <a:t>1. </a:t>
            </a:r>
            <a:r>
              <a:rPr lang="zh-CN" altLang="en-US" sz="1000" dirty="0" smtClean="0"/>
              <a:t>直接在数据源中指定</a:t>
            </a:r>
            <a:endParaRPr lang="en-US" altLang="zh-CN" sz="1000" dirty="0" smtClean="0"/>
          </a:p>
          <a:p>
            <a:pPr lvl="0"/>
            <a:r>
              <a:rPr lang="en-US" altLang="zh-CN" sz="1000" dirty="0" smtClean="0"/>
              <a:t>2. </a:t>
            </a:r>
            <a:r>
              <a:rPr lang="zh-CN" altLang="en-US" sz="1000" dirty="0" smtClean="0"/>
              <a:t>通过</a:t>
            </a:r>
            <a:r>
              <a:rPr lang="en-US" altLang="zh-CN" sz="1000" dirty="0" smtClean="0"/>
              <a:t> timestamp </a:t>
            </a:r>
            <a:r>
              <a:rPr lang="en-US" altLang="zh-CN" sz="1000" dirty="0"/>
              <a:t>assigner / watermark generator</a:t>
            </a:r>
            <a:r>
              <a:rPr lang="en-US" altLang="zh-CN" sz="1000" dirty="0" smtClean="0"/>
              <a:t>:</a:t>
            </a:r>
            <a:r>
              <a:rPr lang="zh-CN" altLang="en-US" sz="1000" dirty="0" smtClean="0"/>
              <a:t>在</a:t>
            </a:r>
            <a:r>
              <a:rPr lang="en-US" altLang="zh-CN" sz="1000" dirty="0" err="1" smtClean="0"/>
              <a:t>flink</a:t>
            </a:r>
            <a:r>
              <a:rPr lang="zh-CN" altLang="en-US" sz="1000" dirty="0" smtClean="0"/>
              <a:t>中指定了</a:t>
            </a:r>
            <a:r>
              <a:rPr lang="en-US" altLang="zh-CN" sz="1000" dirty="0" smtClean="0"/>
              <a:t> timestamp </a:t>
            </a:r>
            <a:r>
              <a:rPr lang="zh-CN" altLang="en-US" sz="1000" dirty="0" smtClean="0"/>
              <a:t>也就决定了</a:t>
            </a:r>
            <a:r>
              <a:rPr lang="en-US" altLang="zh-CN" sz="1000" dirty="0" smtClean="0"/>
              <a:t>watermarks</a:t>
            </a:r>
            <a:r>
              <a:rPr lang="zh-CN" altLang="en-US" sz="1000" dirty="0" smtClean="0"/>
              <a:t>的产生</a:t>
            </a:r>
            <a:endParaRPr lang="en-US" altLang="zh-CN" sz="1000" dirty="0" smtClean="0"/>
          </a:p>
          <a:p>
            <a:pPr lvl="0"/>
            <a:endParaRPr lang="en-US" altLang="zh-CN" sz="1000" dirty="0"/>
          </a:p>
          <a:p>
            <a:pPr lvl="0"/>
            <a:endParaRPr lang="zh-CN" altLang="zh-CN" sz="1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600" b="0"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cs typeface="宋体" panose="02010600030101010101" pitchFamily="2" charset="-122"/>
            </a:endParaRP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cs typeface="宋体" panose="02010600030101010101" pitchFamily="2" charset="-122"/>
              </a:rPr>
              <a:t>@</a:t>
            </a:r>
            <a:r>
              <a:rPr lang="en-US" altLang="zh-CN" sz="900" dirty="0" smtClean="0">
                <a:solidFill>
                  <a:srgbClr val="333333"/>
                </a:solidFill>
                <a:latin typeface="Lucida Console" panose="020B0609040504020204" pitchFamily="49" charset="0"/>
                <a:cs typeface="宋体" panose="02010600030101010101" pitchFamily="2" charset="-122"/>
              </a:rPr>
              <a:t>Override</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cs typeface="宋体" panose="02010600030101010101" pitchFamily="2" charset="-122"/>
              </a:rPr>
              <a:t>public</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445588"/>
                </a:solidFill>
                <a:latin typeface="Lucida Console" panose="020B0609040504020204" pitchFamily="49" charset="0"/>
                <a:cs typeface="宋体" panose="02010600030101010101" pitchFamily="2" charset="-122"/>
              </a:rPr>
              <a:t>void</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run</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SourceContext</a:t>
            </a:r>
            <a:r>
              <a:rPr lang="en-US" altLang="zh-CN" sz="900" b="1" dirty="0">
                <a:solidFill>
                  <a:srgbClr val="333333"/>
                </a:solidFill>
                <a:latin typeface="Lucida Console" panose="020B0609040504020204" pitchFamily="49" charset="0"/>
              </a:rPr>
              <a:t>&lt;</a:t>
            </a:r>
            <a:r>
              <a:rPr lang="en-US" altLang="zh-CN" sz="900" dirty="0" err="1">
                <a:solidFill>
                  <a:srgbClr val="333333"/>
                </a:solidFill>
                <a:latin typeface="Lucida Console" panose="020B0609040504020204" pitchFamily="49" charset="0"/>
              </a:rPr>
              <a:t>MyType</a:t>
            </a:r>
            <a:r>
              <a:rPr lang="en-US" altLang="zh-CN" sz="900" b="1" dirty="0">
                <a:solidFill>
                  <a:srgbClr val="333333"/>
                </a:solidFill>
                <a:latin typeface="Lucida Console" panose="020B0609040504020204" pitchFamily="49" charset="0"/>
              </a:rPr>
              <a:t>&gt;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ctx</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cs typeface="宋体" panose="02010600030101010101" pitchFamily="2" charset="-122"/>
              </a:rPr>
              <a:t>throws</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Exception</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a:solidFill>
                  <a:srgbClr val="333333"/>
                </a:solidFill>
                <a:latin typeface="Lucida Console" panose="020B0609040504020204" pitchFamily="49" charset="0"/>
                <a:cs typeface="宋体" panose="02010600030101010101" pitchFamily="2" charset="-122"/>
              </a:rPr>
              <a:t>while</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i="1" dirty="0">
                <a:solidFill>
                  <a:srgbClr val="999988"/>
                </a:solidFill>
                <a:latin typeface="Lucida Console" panose="020B0609040504020204" pitchFamily="49" charset="0"/>
                <a:cs typeface="宋体" panose="02010600030101010101" pitchFamily="2" charset="-122"/>
              </a:rPr>
              <a:t>/* condition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MyType</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a:solidFill>
                  <a:srgbClr val="333333"/>
                </a:solidFill>
                <a:latin typeface="Lucida Console" panose="020B0609040504020204" pitchFamily="49" charset="0"/>
              </a:rPr>
              <a:t>next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getNext</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ctx</a:t>
            </a:r>
            <a:r>
              <a:rPr lang="en-US" altLang="zh-CN" sz="900" b="1" dirty="0" err="1" smtClean="0">
                <a:solidFill>
                  <a:srgbClr val="333333"/>
                </a:solidFill>
                <a:latin typeface="Lucida Console" panose="020B0609040504020204" pitchFamily="49" charset="0"/>
              </a:rPr>
              <a:t>.</a:t>
            </a:r>
            <a:r>
              <a:rPr lang="en-US" altLang="zh-CN" sz="900" dirty="0" err="1" smtClean="0">
                <a:solidFill>
                  <a:srgbClr val="008080"/>
                </a:solidFill>
                <a:latin typeface="Lucida Console" panose="020B0609040504020204" pitchFamily="49" charset="0"/>
                <a:cs typeface="宋体" panose="02010600030101010101" pitchFamily="2" charset="-122"/>
              </a:rPr>
              <a:t>collectWithTimestamp</a:t>
            </a:r>
            <a:r>
              <a:rPr lang="en-US" altLang="zh-CN" sz="900" b="1" dirty="0" smtClean="0">
                <a:solidFill>
                  <a:srgbClr val="333333"/>
                </a:solidFill>
                <a:latin typeface="Lucida Console" panose="020B0609040504020204" pitchFamily="49" charset="0"/>
              </a:rPr>
              <a:t>(</a:t>
            </a:r>
            <a:r>
              <a:rPr lang="en-US" altLang="zh-CN" sz="900" dirty="0" smtClean="0">
                <a:solidFill>
                  <a:srgbClr val="333333"/>
                </a:solidFill>
                <a:latin typeface="Lucida Console" panose="020B0609040504020204" pitchFamily="49" charset="0"/>
              </a:rPr>
              <a:t>next</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getEventTimestamp</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cs typeface="宋体" panose="02010600030101010101" pitchFamily="2" charset="-122"/>
              </a:rPr>
              <a:t>	if</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hasWatermarkTime</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dirty="0" smtClean="0">
                <a:solidFill>
                  <a:srgbClr val="333333"/>
                </a:solidFill>
                <a:latin typeface="Lucida Console" panose="020B0609040504020204" pitchFamily="49" charset="0"/>
              </a:rPr>
              <a:t>	</a:t>
            </a:r>
            <a:r>
              <a:rPr lang="en-US" altLang="zh-CN" sz="900" dirty="0" err="1" smtClean="0">
                <a:solidFill>
                  <a:srgbClr val="333333"/>
                </a:solidFill>
                <a:latin typeface="Lucida Console" panose="020B0609040504020204" pitchFamily="49" charset="0"/>
              </a:rPr>
              <a:t>ctx</a:t>
            </a:r>
            <a:r>
              <a:rPr lang="en-US" altLang="zh-CN" sz="900" b="1" dirty="0" err="1" smtClean="0">
                <a:solidFill>
                  <a:srgbClr val="333333"/>
                </a:solidFill>
                <a:latin typeface="Lucida Console" panose="020B0609040504020204" pitchFamily="49" charset="0"/>
              </a:rPr>
              <a:t>.</a:t>
            </a:r>
            <a:r>
              <a:rPr lang="en-US" altLang="zh-CN" sz="900" dirty="0" err="1" smtClean="0">
                <a:solidFill>
                  <a:srgbClr val="008080"/>
                </a:solidFill>
                <a:latin typeface="Lucida Console" panose="020B0609040504020204" pitchFamily="49" charset="0"/>
                <a:cs typeface="宋体" panose="02010600030101010101" pitchFamily="2" charset="-122"/>
              </a:rPr>
              <a:t>emitWatermark</a:t>
            </a:r>
            <a:r>
              <a:rPr lang="en-US" altLang="zh-CN" sz="900" b="1" dirty="0" smtClean="0">
                <a:solidFill>
                  <a:srgbClr val="333333"/>
                </a:solidFill>
                <a:latin typeface="Lucida Console" panose="020B0609040504020204" pitchFamily="49" charset="0"/>
              </a:rPr>
              <a:t>(</a:t>
            </a:r>
            <a:r>
              <a:rPr lang="en-US" altLang="zh-CN" sz="900" b="1" dirty="0" smtClean="0">
                <a:solidFill>
                  <a:srgbClr val="333333"/>
                </a:solidFill>
                <a:latin typeface="Lucida Console" panose="020B0609040504020204" pitchFamily="49" charset="0"/>
                <a:cs typeface="宋体" panose="02010600030101010101" pitchFamily="2" charset="-122"/>
              </a:rPr>
              <a:t>new</a:t>
            </a:r>
            <a:r>
              <a:rPr lang="en-US" altLang="zh-CN" sz="900" dirty="0" smtClean="0">
                <a:solidFill>
                  <a:srgbClr val="333333"/>
                </a:solidFill>
                <a:latin typeface="Lucida Console" panose="020B0609040504020204" pitchFamily="49" charset="0"/>
                <a:ea typeface="宋体" panose="02010600030101010101" pitchFamily="2" charset="-122"/>
                <a:cs typeface="宋体" panose="02010600030101010101" pitchFamily="2" charset="-122"/>
              </a:rPr>
              <a:t> </a:t>
            </a:r>
            <a:r>
              <a:rPr lang="en-US" altLang="zh-CN" sz="900" b="1" dirty="0">
                <a:solidFill>
                  <a:srgbClr val="990000"/>
                </a:solidFill>
                <a:latin typeface="Lucida Console" panose="020B0609040504020204" pitchFamily="49" charset="0"/>
                <a:cs typeface="宋体" panose="02010600030101010101" pitchFamily="2" charset="-122"/>
              </a:rPr>
              <a:t>Watermark</a:t>
            </a:r>
            <a:r>
              <a:rPr lang="en-US" altLang="zh-CN" sz="900" b="1" dirty="0">
                <a:solidFill>
                  <a:srgbClr val="333333"/>
                </a:solidFill>
                <a:latin typeface="Lucida Console" panose="020B0609040504020204" pitchFamily="49" charset="0"/>
              </a:rPr>
              <a:t>(</a:t>
            </a:r>
            <a:r>
              <a:rPr lang="en-US" altLang="zh-CN" sz="900" dirty="0" err="1">
                <a:solidFill>
                  <a:srgbClr val="333333"/>
                </a:solidFill>
                <a:latin typeface="Lucida Console" panose="020B0609040504020204" pitchFamily="49" charset="0"/>
              </a:rPr>
              <a:t>next</a:t>
            </a:r>
            <a:r>
              <a:rPr lang="en-US" altLang="zh-CN" sz="900" b="1" dirty="0" err="1">
                <a:solidFill>
                  <a:srgbClr val="333333"/>
                </a:solidFill>
                <a:latin typeface="Lucida Console" panose="020B0609040504020204" pitchFamily="49" charset="0"/>
              </a:rPr>
              <a:t>.</a:t>
            </a:r>
            <a:r>
              <a:rPr lang="en-US" altLang="zh-CN" sz="900" dirty="0" err="1">
                <a:solidFill>
                  <a:srgbClr val="008080"/>
                </a:solidFill>
                <a:latin typeface="Lucida Console" panose="020B0609040504020204" pitchFamily="49" charset="0"/>
                <a:cs typeface="宋体" panose="02010600030101010101" pitchFamily="2" charset="-122"/>
              </a:rPr>
              <a:t>getWatermarkTime</a:t>
            </a:r>
            <a:r>
              <a:rPr lang="en-US" altLang="zh-CN" sz="900" b="1" dirty="0">
                <a:solidFill>
                  <a:srgbClr val="333333"/>
                </a:solidFill>
                <a:latin typeface="Lucida Console" panose="020B0609040504020204" pitchFamily="49" charset="0"/>
              </a:rPr>
              <a:t>()));</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rPr>
              <a:t>	}</a:t>
            </a:r>
            <a:r>
              <a:rPr lang="en-US" altLang="zh-CN" sz="900" dirty="0">
                <a:solidFill>
                  <a:srgbClr val="333333"/>
                </a:solidFill>
                <a:latin typeface="Lucida Console" panose="020B0609040504020204" pitchFamily="49" charset="0"/>
                <a:ea typeface="宋体" panose="02010600030101010101" pitchFamily="2" charset="-122"/>
                <a:cs typeface="宋体" panose="02010600030101010101" pitchFamily="2" charset="-122"/>
              </a:rPr>
              <a:t>	</a:t>
            </a:r>
          </a:p>
          <a:p>
            <a:pPr lvl="0" defTabSz="914400" eaLnBrk="0" fontAlgn="base" hangingPunct="0">
              <a:spcBef>
                <a:spcPct val="0"/>
              </a:spcBef>
              <a:spcAft>
                <a:spcPct val="0"/>
              </a:spcAft>
            </a:pPr>
            <a:r>
              <a:rPr lang="en-US" altLang="zh-CN" sz="900" b="1" dirty="0" smtClean="0">
                <a:solidFill>
                  <a:srgbClr val="333333"/>
                </a:solidFill>
                <a:latin typeface="Lucida Console" panose="020B0609040504020204" pitchFamily="49" charset="0"/>
              </a:rPr>
              <a:t> }</a:t>
            </a:r>
            <a:endParaRPr lang="en-US" altLang="zh-CN" sz="900" b="1" dirty="0">
              <a:solidFill>
                <a:srgbClr val="333333"/>
              </a:solidFill>
              <a:latin typeface="Lucida Console" panose="020B0609040504020204" pitchFamily="49" charset="0"/>
            </a:endParaRPr>
          </a:p>
          <a:p>
            <a:pPr lvl="0" defTabSz="914400" eaLnBrk="0" fontAlgn="base" hangingPunct="0">
              <a:spcBef>
                <a:spcPct val="0"/>
              </a:spcBef>
              <a:spcAft>
                <a:spcPct val="0"/>
              </a:spcAft>
            </a:pPr>
            <a:r>
              <a:rPr lang="en-US" altLang="zh-CN" sz="900" b="1" dirty="0">
                <a:solidFill>
                  <a:srgbClr val="333333"/>
                </a:solidFill>
                <a:latin typeface="Lucida Console" panose="020B0609040504020204" pitchFamily="49" charset="0"/>
              </a:rPr>
              <a:t>}</a:t>
            </a:r>
            <a:r>
              <a:rPr lang="en-US" altLang="zh-CN" sz="800" dirty="0"/>
              <a:t> </a:t>
            </a:r>
            <a:endParaRPr lang="en-US" altLang="zh-CN" dirty="0">
              <a:latin typeface="Arial" panose="020B0604020202020204" pitchFamily="34" charset="0"/>
            </a:endParaRPr>
          </a:p>
        </p:txBody>
      </p:sp>
    </p:spTree>
    <p:extLst>
      <p:ext uri="{BB962C8B-B14F-4D97-AF65-F5344CB8AC3E}">
        <p14:creationId xmlns:p14="http://schemas.microsoft.com/office/powerpoint/2010/main" val="663793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3"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25</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dirty="0">
                <a:solidFill>
                  <a:schemeClr val="bg1"/>
                </a:solidFill>
              </a:rPr>
              <a:t>Window  </a:t>
            </a:r>
            <a:r>
              <a:rPr lang="en-US" altLang="zh-CN" sz="2800" dirty="0" err="1">
                <a:solidFill>
                  <a:schemeClr val="bg1"/>
                </a:solidFill>
              </a:rPr>
              <a:t>Savepoints</a:t>
            </a:r>
            <a:endParaRPr lang="zh-CN" altLang="zh-CN" sz="2800" b="1" dirty="0">
              <a:solidFill>
                <a:schemeClr val="bg1"/>
              </a:solidFill>
            </a:endParaRPr>
          </a:p>
        </p:txBody>
      </p:sp>
      <p:pic>
        <p:nvPicPr>
          <p:cNvPr id="6" name="图片 5"/>
          <p:cNvPicPr/>
          <p:nvPr/>
        </p:nvPicPr>
        <p:blipFill>
          <a:blip r:embed="rId9"/>
          <a:stretch>
            <a:fillRect/>
          </a:stretch>
        </p:blipFill>
        <p:spPr>
          <a:xfrm>
            <a:off x="1891004" y="1430693"/>
            <a:ext cx="3881536" cy="3122646"/>
          </a:xfrm>
          <a:prstGeom prst="rect">
            <a:avLst/>
          </a:prstGeom>
        </p:spPr>
      </p:pic>
    </p:spTree>
    <p:extLst>
      <p:ext uri="{BB962C8B-B14F-4D97-AF65-F5344CB8AC3E}">
        <p14:creationId xmlns:p14="http://schemas.microsoft.com/office/powerpoint/2010/main" val="3899715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ext uri="{D42A27DB-BD31-4B8C-83A1-F6EECF244321}">
                <p14:modId xmlns:p14="http://schemas.microsoft.com/office/powerpoint/2010/main" val="23021071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81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cxnSp>
        <p:nvCxnSpPr>
          <p:cNvPr id="6" name="直接连接符 5"/>
          <p:cNvCxnSpPr/>
          <p:nvPr>
            <p:custDataLst>
              <p:tags r:id="rId3"/>
            </p:custDataLst>
          </p:nvPr>
        </p:nvCxnSpPr>
        <p:spPr>
          <a:xfrm>
            <a:off x="0" y="205453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itle 1"/>
          <p:cNvSpPr txBox="1">
            <a:spLocks/>
          </p:cNvSpPr>
          <p:nvPr>
            <p:custDataLst>
              <p:tags r:id="rId4"/>
            </p:custDataLst>
          </p:nvPr>
        </p:nvSpPr>
        <p:spPr>
          <a:xfrm>
            <a:off x="3521246" y="1816012"/>
            <a:ext cx="2101507" cy="477054"/>
          </a:xfrm>
          <a:prstGeom prst="rect">
            <a:avLst/>
          </a:prstGeom>
          <a:solidFill>
            <a:schemeClr val="bg1"/>
          </a:solidFill>
        </p:spPr>
        <p:txBody>
          <a:bodyPr vert="horz" wrap="none" lIns="61358" tIns="0" rIns="61358" bIns="0" rtlCol="0" anchor="ctr" anchorCtr="0">
            <a:spAutoFit/>
          </a:bodyPr>
          <a:lstStyle>
            <a:lvl1pPr algn="ctr" defTabSz="914400" rtl="0" eaLnBrk="1" latinLnBrk="0" hangingPunct="1">
              <a:spcBef>
                <a:spcPct val="0"/>
              </a:spcBef>
              <a:buNone/>
              <a:defRPr lang="en-US" sz="3200" b="0" kern="1200" spc="-150">
                <a:solidFill>
                  <a:schemeClr val="bg1"/>
                </a:solidFill>
                <a:effectLst/>
                <a:latin typeface="+mj-lt"/>
                <a:ea typeface="+mj-ea"/>
                <a:cs typeface="+mj-cs"/>
              </a:defRPr>
            </a:lvl1pPr>
          </a:lstStyle>
          <a:p>
            <a:r>
              <a:rPr lang="en-US" sz="3100" b="1" spc="0" dirty="0">
                <a:solidFill>
                  <a:schemeClr val="tx1"/>
                </a:solidFill>
              </a:rPr>
              <a:t>THANK YOU</a:t>
            </a:r>
          </a:p>
        </p:txBody>
      </p:sp>
    </p:spTree>
    <p:extLst>
      <p:ext uri="{BB962C8B-B14F-4D97-AF65-F5344CB8AC3E}">
        <p14:creationId xmlns:p14="http://schemas.microsoft.com/office/powerpoint/2010/main" val="2178150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1" name="think-cell Slide" r:id="rId10" imgW="216" imgH="216" progId="TCLayout.ActiveDocument.1">
                  <p:embed/>
                </p:oleObj>
              </mc:Choice>
              <mc:Fallback>
                <p:oleObj name="think-cell Slide" r:id="rId10" imgW="216" imgH="216"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3</a:t>
            </a:fld>
            <a:endParaRPr lang="en-US" altLang="zh-CN" dirty="0">
              <a:latin typeface="+mj-lt"/>
            </a:endParaRPr>
          </a:p>
        </p:txBody>
      </p:sp>
      <p:sp>
        <p:nvSpPr>
          <p:cNvPr id="7" name="TextBox 6"/>
          <p:cNvSpPr txBox="1"/>
          <p:nvPr>
            <p:custDataLst>
              <p:tags r:id="rId4"/>
            </p:custDataLst>
          </p:nvPr>
        </p:nvSpPr>
        <p:spPr>
          <a:xfrm>
            <a:off x="458859" y="1427243"/>
            <a:ext cx="8231262" cy="3016210"/>
          </a:xfrm>
          <a:prstGeom prst="rect">
            <a:avLst/>
          </a:prstGeom>
          <a:noFill/>
        </p:spPr>
        <p:txBody>
          <a:bodyPr wrap="square" lIns="0" tIns="0" rIns="0" bIns="0" rtlCol="0">
            <a:spAutoFit/>
          </a:bodyPr>
          <a:lstStyle/>
          <a:p>
            <a:pPr marL="342900" lvl="0" indent="-342900">
              <a:buAutoNum type="arabicPeriod"/>
            </a:pPr>
            <a:r>
              <a:rPr lang="zh-CN" altLang="zh-CN" sz="1600" dirty="0" smtClean="0"/>
              <a:t>支持</a:t>
            </a:r>
            <a:r>
              <a:rPr lang="zh-CN" altLang="zh-CN" sz="1600" dirty="0"/>
              <a:t>高吞吐、低延迟、高性能的流</a:t>
            </a:r>
            <a:r>
              <a:rPr lang="zh-CN" altLang="zh-CN" sz="1600" dirty="0" smtClean="0"/>
              <a:t>处理</a:t>
            </a:r>
            <a:endParaRPr lang="en-US" altLang="zh-CN" sz="1600" dirty="0" smtClean="0"/>
          </a:p>
          <a:p>
            <a:pPr marL="342900" lvl="0" indent="-342900">
              <a:buAutoNum type="arabicPeriod" startAt="2"/>
            </a:pPr>
            <a:r>
              <a:rPr lang="zh-CN" altLang="zh-CN" sz="1600" dirty="0" smtClean="0"/>
              <a:t>支持带</a:t>
            </a:r>
            <a:r>
              <a:rPr lang="zh-CN" altLang="zh-CN" sz="1600" dirty="0"/>
              <a:t>有事件时间的窗口（</a:t>
            </a:r>
            <a:r>
              <a:rPr lang="en-US" altLang="zh-CN" sz="1600" dirty="0"/>
              <a:t>Window</a:t>
            </a:r>
            <a:r>
              <a:rPr lang="zh-CN" altLang="zh-CN" sz="1600" dirty="0"/>
              <a:t>）</a:t>
            </a:r>
            <a:r>
              <a:rPr lang="zh-CN" altLang="zh-CN" sz="1600" dirty="0" smtClean="0"/>
              <a:t>操作</a:t>
            </a:r>
            <a:endParaRPr lang="en-US" altLang="zh-CN" sz="1600" dirty="0" smtClean="0"/>
          </a:p>
          <a:p>
            <a:pPr marL="342900" lvl="0" indent="-342900">
              <a:buAutoNum type="arabicPeriod" startAt="2"/>
            </a:pPr>
            <a:r>
              <a:rPr lang="zh-CN" altLang="zh-CN" sz="1600" dirty="0" smtClean="0"/>
              <a:t>支持</a:t>
            </a:r>
            <a:r>
              <a:rPr lang="zh-CN" altLang="zh-CN" sz="1600" dirty="0"/>
              <a:t>有状态计算的</a:t>
            </a:r>
            <a:r>
              <a:rPr lang="en-US" altLang="zh-CN" sz="1600" dirty="0"/>
              <a:t>Exactly-once</a:t>
            </a:r>
            <a:r>
              <a:rPr lang="zh-CN" altLang="zh-CN" sz="1600" dirty="0"/>
              <a:t>语义</a:t>
            </a:r>
          </a:p>
          <a:p>
            <a:pPr marL="342900" lvl="0" indent="-342900">
              <a:buAutoNum type="arabicPeriod" startAt="4"/>
            </a:pPr>
            <a:r>
              <a:rPr lang="zh-CN" altLang="zh-CN" sz="1600" dirty="0" smtClean="0"/>
              <a:t>支持</a:t>
            </a:r>
            <a:r>
              <a:rPr lang="zh-CN" altLang="zh-CN" sz="1600" dirty="0"/>
              <a:t>高度灵活的窗口（</a:t>
            </a:r>
            <a:r>
              <a:rPr lang="en-US" altLang="zh-CN" sz="1600" dirty="0"/>
              <a:t>Window</a:t>
            </a:r>
            <a:r>
              <a:rPr lang="zh-CN" altLang="zh-CN" sz="1600" dirty="0"/>
              <a:t>）操作，支持基于</a:t>
            </a:r>
            <a:r>
              <a:rPr lang="en-US" altLang="zh-CN" sz="1600" dirty="0"/>
              <a:t>time</a:t>
            </a:r>
            <a:r>
              <a:rPr lang="zh-CN" altLang="zh-CN" sz="1600" dirty="0"/>
              <a:t>、</a:t>
            </a:r>
            <a:r>
              <a:rPr lang="en-US" altLang="zh-CN" sz="1600" dirty="0"/>
              <a:t>count</a:t>
            </a:r>
            <a:r>
              <a:rPr lang="zh-CN" altLang="zh-CN" sz="1600" dirty="0"/>
              <a:t>、</a:t>
            </a:r>
            <a:r>
              <a:rPr lang="en-US" altLang="zh-CN" sz="1600" dirty="0"/>
              <a:t>session</a:t>
            </a:r>
            <a:r>
              <a:rPr lang="zh-CN" altLang="zh-CN" sz="1600" dirty="0"/>
              <a:t>，以及</a:t>
            </a:r>
            <a:r>
              <a:rPr lang="en-US" altLang="zh-CN" sz="1600" dirty="0"/>
              <a:t>data-driven</a:t>
            </a:r>
            <a:r>
              <a:rPr lang="zh-CN" altLang="zh-CN" sz="1600" dirty="0"/>
              <a:t>的窗口</a:t>
            </a:r>
            <a:r>
              <a:rPr lang="zh-CN" altLang="zh-CN" sz="1600" dirty="0" smtClean="0"/>
              <a:t>操作</a:t>
            </a:r>
            <a:endParaRPr lang="en-US" altLang="zh-CN" sz="1600" dirty="0" smtClean="0"/>
          </a:p>
          <a:p>
            <a:pPr marL="342900" lvl="0" indent="-342900">
              <a:buAutoNum type="arabicPeriod" startAt="5"/>
            </a:pPr>
            <a:r>
              <a:rPr lang="zh-CN" altLang="zh-CN" sz="1600" dirty="0" smtClean="0"/>
              <a:t>支持</a:t>
            </a:r>
            <a:r>
              <a:rPr lang="zh-CN" altLang="zh-CN" sz="1600" dirty="0"/>
              <a:t>具有</a:t>
            </a:r>
            <a:r>
              <a:rPr lang="en-US" altLang="zh-CN" sz="1600" dirty="0"/>
              <a:t>Backpressure</a:t>
            </a:r>
            <a:r>
              <a:rPr lang="zh-CN" altLang="zh-CN" sz="1600" dirty="0"/>
              <a:t>功能的持续流</a:t>
            </a:r>
            <a:r>
              <a:rPr lang="zh-CN" altLang="zh-CN" sz="1600" dirty="0" smtClean="0"/>
              <a:t>模型</a:t>
            </a:r>
            <a:endParaRPr lang="en-US" altLang="zh-CN" sz="1600" dirty="0" smtClean="0"/>
          </a:p>
          <a:p>
            <a:pPr marL="342900" lvl="0" indent="-342900">
              <a:buAutoNum type="arabicPeriod" startAt="5"/>
            </a:pPr>
            <a:r>
              <a:rPr lang="zh-CN" altLang="zh-CN" sz="1600" dirty="0" smtClean="0"/>
              <a:t>支持</a:t>
            </a:r>
            <a:r>
              <a:rPr lang="zh-CN" altLang="zh-CN" sz="1600" dirty="0"/>
              <a:t>基于轻量级分布式快照（</a:t>
            </a:r>
            <a:r>
              <a:rPr lang="en-US" altLang="zh-CN" sz="1600" dirty="0"/>
              <a:t>Snapshot</a:t>
            </a:r>
            <a:r>
              <a:rPr lang="zh-CN" altLang="zh-CN" sz="1600" dirty="0"/>
              <a:t>）实现的</a:t>
            </a:r>
            <a:r>
              <a:rPr lang="zh-CN" altLang="zh-CN" sz="1600" dirty="0" smtClean="0"/>
              <a:t>容错</a:t>
            </a:r>
            <a:endParaRPr lang="en-US" altLang="zh-CN" sz="1600" dirty="0" smtClean="0"/>
          </a:p>
          <a:p>
            <a:pPr marL="342900" lvl="0" indent="-342900">
              <a:buAutoNum type="arabicPeriod" startAt="5"/>
            </a:pPr>
            <a:r>
              <a:rPr lang="zh-CN" altLang="zh-CN" sz="1600" dirty="0" smtClean="0"/>
              <a:t>一</a:t>
            </a:r>
            <a:r>
              <a:rPr lang="zh-CN" altLang="zh-CN" sz="1600" dirty="0"/>
              <a:t>个运行时同时支持</a:t>
            </a:r>
            <a:r>
              <a:rPr lang="en-US" altLang="zh-CN" sz="1600" dirty="0"/>
              <a:t>Batch on Streaming</a:t>
            </a:r>
            <a:r>
              <a:rPr lang="zh-CN" altLang="zh-CN" sz="1600" dirty="0"/>
              <a:t>处理和</a:t>
            </a:r>
            <a:r>
              <a:rPr lang="en-US" altLang="zh-CN" sz="1600" dirty="0"/>
              <a:t>Streaming</a:t>
            </a:r>
            <a:r>
              <a:rPr lang="zh-CN" altLang="zh-CN" sz="1600" dirty="0" smtClean="0"/>
              <a:t>处理</a:t>
            </a:r>
            <a:endParaRPr lang="en-US" altLang="zh-CN" sz="1600" dirty="0" smtClean="0"/>
          </a:p>
          <a:p>
            <a:pPr marL="342900" lvl="0" indent="-342900">
              <a:buAutoNum type="arabicPeriod" startAt="5"/>
            </a:pPr>
            <a:r>
              <a:rPr lang="en-US" altLang="zh-CN" sz="1600" dirty="0"/>
              <a:t> </a:t>
            </a:r>
            <a:r>
              <a:rPr lang="en-US" altLang="zh-CN" sz="1600" dirty="0" smtClean="0"/>
              <a:t>Flink</a:t>
            </a:r>
            <a:r>
              <a:rPr lang="zh-CN" altLang="zh-CN" sz="1600" dirty="0"/>
              <a:t>在</a:t>
            </a:r>
            <a:r>
              <a:rPr lang="en-US" altLang="zh-CN" sz="1600" dirty="0"/>
              <a:t>JVM</a:t>
            </a:r>
            <a:r>
              <a:rPr lang="zh-CN" altLang="zh-CN" sz="1600" dirty="0"/>
              <a:t>内部实现了自己的内存</a:t>
            </a:r>
            <a:r>
              <a:rPr lang="zh-CN" altLang="zh-CN" sz="1600" dirty="0" smtClean="0"/>
              <a:t>管理</a:t>
            </a:r>
            <a:endParaRPr lang="en-US" altLang="zh-CN" sz="1600" dirty="0" smtClean="0"/>
          </a:p>
          <a:p>
            <a:pPr marL="342900" lvl="0" indent="-342900">
              <a:buAutoNum type="arabicPeriod" startAt="5"/>
            </a:pPr>
            <a:r>
              <a:rPr lang="zh-CN" altLang="zh-CN" sz="1600" dirty="0" smtClean="0"/>
              <a:t>支持迭代计算</a:t>
            </a:r>
            <a:endParaRPr lang="en-US" altLang="zh-CN" sz="1600" dirty="0" smtClean="0"/>
          </a:p>
          <a:p>
            <a:pPr marL="342900" lvl="0" indent="-342900">
              <a:buAutoNum type="arabicPeriod" startAt="5"/>
            </a:pPr>
            <a:r>
              <a:rPr lang="zh-CN" altLang="zh-CN" sz="1600" dirty="0" smtClean="0"/>
              <a:t>支持</a:t>
            </a:r>
            <a:r>
              <a:rPr lang="zh-CN" altLang="zh-CN" sz="1600" dirty="0"/>
              <a:t>程序自动优化：避免特定情况下</a:t>
            </a:r>
            <a:r>
              <a:rPr lang="en-US" altLang="zh-CN" sz="1600" dirty="0"/>
              <a:t>Shuffle</a:t>
            </a:r>
            <a:r>
              <a:rPr lang="zh-CN" altLang="zh-CN" sz="1600" dirty="0"/>
              <a:t>、排序等昂贵操作，中间结果有必要进行</a:t>
            </a:r>
            <a:r>
              <a:rPr lang="zh-CN" altLang="zh-CN" sz="1600" dirty="0" smtClean="0"/>
              <a:t>缓存</a:t>
            </a:r>
            <a:endParaRPr lang="zh-CN" altLang="zh-CN" sz="1600" dirty="0"/>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Introduction</a:t>
            </a:r>
            <a:endParaRPr lang="zh-CN" altLang="en-US" sz="1000" kern="0" dirty="0">
              <a:solidFill>
                <a:schemeClr val="bg1"/>
              </a:solidFill>
              <a:latin typeface="+mj-lt"/>
              <a:ea typeface="宋体"/>
            </a:endParaRPr>
          </a:p>
        </p:txBody>
      </p:sp>
      <p:pic>
        <p:nvPicPr>
          <p:cNvPr id="6" name="音频 5">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2"/>
          <a:stretch>
            <a:fillRect/>
          </a:stretch>
        </p:blipFill>
        <p:spPr>
          <a:xfrm>
            <a:off x="8318500" y="4318000"/>
            <a:ext cx="609600" cy="609600"/>
          </a:xfrm>
          <a:prstGeom prst="rect">
            <a:avLst/>
          </a:prstGeom>
        </p:spPr>
      </p:pic>
    </p:spTree>
    <p:extLst>
      <p:ext uri="{BB962C8B-B14F-4D97-AF65-F5344CB8AC3E}">
        <p14:creationId xmlns:p14="http://schemas.microsoft.com/office/powerpoint/2010/main" val="2289962130"/>
      </p:ext>
    </p:extLst>
  </p:cSld>
  <p:clrMapOvr>
    <a:masterClrMapping/>
  </p:clrMapOvr>
  <mc:AlternateContent xmlns:mc="http://schemas.openxmlformats.org/markup-compatibility/2006">
    <mc:Choice xmlns:p14="http://schemas.microsoft.com/office/powerpoint/2010/main" Requires="p14">
      <p:transition spd="slow" p14:dur="2000" advTm="5859"/>
    </mc:Choice>
    <mc:Fallback>
      <p:transition spd="slow" advTm="58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3"/>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53" name="think-cell Slide" r:id="rId10" imgW="216" imgH="216" progId="TCLayout.ActiveDocument.1">
                  <p:embed/>
                </p:oleObj>
              </mc:Choice>
              <mc:Fallback>
                <p:oleObj name="think-cell Slide" r:id="rId10" imgW="216" imgH="216"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4"/>
            </p:custDataLst>
          </p:nvPr>
        </p:nvSpPr>
        <p:spPr>
          <a:xfrm>
            <a:off x="3980799" y="4917088"/>
            <a:ext cx="134652" cy="138499"/>
          </a:xfrm>
        </p:spPr>
        <p:txBody>
          <a:bodyPr/>
          <a:lstStyle/>
          <a:p>
            <a:fld id="{3053364C-9C4B-49BE-90E1-1479F1F10FA7}" type="slidenum">
              <a:rPr lang="en-US" altLang="zh-CN" smtClean="0">
                <a:latin typeface="+mj-lt"/>
              </a:rPr>
              <a:pPr/>
              <a:t>4</a:t>
            </a:fld>
            <a:endParaRPr lang="en-US" altLang="zh-CN" dirty="0">
              <a:latin typeface="+mj-lt"/>
            </a:endParaRPr>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Architecture</a:t>
            </a:r>
            <a:endParaRPr lang="zh-CN" altLang="en-US" sz="1000" kern="0" dirty="0">
              <a:solidFill>
                <a:schemeClr val="bg1"/>
              </a:solidFill>
              <a:latin typeface="+mj-lt"/>
              <a:ea typeface="宋体"/>
            </a:endParaRPr>
          </a:p>
        </p:txBody>
      </p:sp>
      <p:pic>
        <p:nvPicPr>
          <p:cNvPr id="6" name="图片 5" descr="http://images2015.cnblogs.com/blog/405877/201701/405877-20170118180702640-267981260.png"/>
          <p:cNvPicPr/>
          <p:nvPr/>
        </p:nvPicPr>
        <p:blipFill>
          <a:blip r:embed="rId12">
            <a:extLst>
              <a:ext uri="{28A0092B-C50C-407E-A947-70E740481C1C}">
                <a14:useLocalDpi xmlns:a14="http://schemas.microsoft.com/office/drawing/2010/main" val="0"/>
              </a:ext>
            </a:extLst>
          </a:blip>
          <a:srcRect/>
          <a:stretch>
            <a:fillRect/>
          </a:stretch>
        </p:blipFill>
        <p:spPr bwMode="auto">
          <a:xfrm>
            <a:off x="1801885" y="1151098"/>
            <a:ext cx="6123623" cy="3690717"/>
          </a:xfrm>
          <a:prstGeom prst="rect">
            <a:avLst/>
          </a:prstGeom>
          <a:noFill/>
          <a:ln>
            <a:noFill/>
          </a:ln>
        </p:spPr>
      </p:pic>
      <p:pic>
        <p:nvPicPr>
          <p:cNvPr id="3" name="图片 2"/>
          <p:cNvPicPr>
            <a:picLocks noChangeAspect="1"/>
          </p:cNvPicPr>
          <p:nvPr/>
        </p:nvPicPr>
        <p:blipFill>
          <a:blip r:embed="rId13"/>
          <a:stretch>
            <a:fillRect/>
          </a:stretch>
        </p:blipFill>
        <p:spPr>
          <a:xfrm>
            <a:off x="1774335" y="2383513"/>
            <a:ext cx="6178721" cy="2458302"/>
          </a:xfrm>
          <a:prstGeom prst="rect">
            <a:avLst/>
          </a:prstGeom>
        </p:spPr>
      </p:pic>
      <p:pic>
        <p:nvPicPr>
          <p:cNvPr id="5" name="音频 4">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4"/>
          <a:stretch>
            <a:fillRect/>
          </a:stretch>
        </p:blipFill>
        <p:spPr>
          <a:xfrm>
            <a:off x="8318500" y="4318000"/>
            <a:ext cx="609600" cy="609600"/>
          </a:xfrm>
          <a:prstGeom prst="rect">
            <a:avLst/>
          </a:prstGeom>
        </p:spPr>
      </p:pic>
    </p:spTree>
    <p:custDataLst>
      <p:tags r:id="rId2"/>
    </p:custDataLst>
    <p:extLst>
      <p:ext uri="{BB962C8B-B14F-4D97-AF65-F5344CB8AC3E}">
        <p14:creationId xmlns:p14="http://schemas.microsoft.com/office/powerpoint/2010/main" val="957224043"/>
      </p:ext>
    </p:extLst>
  </p:cSld>
  <p:clrMapOvr>
    <a:masterClrMapping/>
  </p:clrMapOvr>
  <mc:AlternateContent xmlns:mc="http://schemas.openxmlformats.org/markup-compatibility/2006">
    <mc:Choice xmlns:p14="http://schemas.microsoft.com/office/powerpoint/2010/main" Requires="p14">
      <p:transition spd="slow" p14:dur="2000" advTm="8731"/>
    </mc:Choice>
    <mc:Fallback>
      <p:transition spd="slow" advTm="87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2" name="think-cell Slide" r:id="rId9" imgW="216" imgH="216" progId="TCLayout.ActiveDocument.1">
                  <p:embed/>
                </p:oleObj>
              </mc:Choice>
              <mc:Fallback>
                <p:oleObj name="think-cell Slide" r:id="rId9" imgW="216" imgH="216"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980799" y="4917088"/>
            <a:ext cx="134652" cy="138499"/>
          </a:xfrm>
        </p:spPr>
        <p:txBody>
          <a:bodyPr/>
          <a:lstStyle/>
          <a:p>
            <a:fld id="{3053364C-9C4B-49BE-90E1-1479F1F10FA7}" type="slidenum">
              <a:rPr lang="en-US" altLang="zh-CN" smtClean="0">
                <a:latin typeface="+mj-lt"/>
              </a:rPr>
              <a:pPr/>
              <a:t>5</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Levels of Abstraction</a:t>
            </a:r>
          </a:p>
        </p:txBody>
      </p:sp>
      <p:pic>
        <p:nvPicPr>
          <p:cNvPr id="5" name="图片 4"/>
          <p:cNvPicPr>
            <a:picLocks noChangeAspect="1"/>
          </p:cNvPicPr>
          <p:nvPr/>
        </p:nvPicPr>
        <p:blipFill>
          <a:blip r:embed="rId11"/>
          <a:stretch>
            <a:fillRect/>
          </a:stretch>
        </p:blipFill>
        <p:spPr>
          <a:xfrm>
            <a:off x="161925" y="1224466"/>
            <a:ext cx="5658009" cy="2414084"/>
          </a:xfrm>
          <a:prstGeom prst="rect">
            <a:avLst/>
          </a:prstGeom>
        </p:spPr>
      </p:pic>
      <p:sp>
        <p:nvSpPr>
          <p:cNvPr id="8" name="矩形 7"/>
          <p:cNvSpPr/>
          <p:nvPr/>
        </p:nvSpPr>
        <p:spPr>
          <a:xfrm>
            <a:off x="161925" y="3638550"/>
            <a:ext cx="8858251" cy="1384995"/>
          </a:xfrm>
          <a:prstGeom prst="rect">
            <a:avLst/>
          </a:prstGeom>
        </p:spPr>
        <p:txBody>
          <a:bodyPr wrap="square">
            <a:spAutoFit/>
          </a:bodyPr>
          <a:lstStyle/>
          <a:p>
            <a:pPr marL="342900" lvl="0" indent="-342900" algn="just">
              <a:spcAft>
                <a:spcPts val="0"/>
              </a:spcAft>
              <a:buFont typeface="+mj-lt"/>
              <a:buAutoNum type="arabicPeriod"/>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最低层次的抽象仅仅提供</a:t>
            </a:r>
            <a:r>
              <a:rPr lang="en-US" altLang="zh-CN" sz="1200" kern="100" dirty="0" err="1">
                <a:latin typeface="Calibri" panose="020F0502020204030204" pitchFamily="34" charset="0"/>
                <a:ea typeface="宋体" panose="02010600030101010101" pitchFamily="2" charset="-122"/>
                <a:cs typeface="Times New Roman" panose="02020603050405020304" pitchFamily="18" charset="0"/>
              </a:rPr>
              <a:t>stateful</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streaming </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。能够将数据转换成</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DataStream</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，允许用户使用一个或者多个</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streams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数据，并且保证</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使用一致性容错，用户可是注册事件时间，并用回调函数，处理复杂的计算（当然大多数情况是不需要的）。</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程序基于主要的</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进行开发，比如</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(bounded/unbounded streams) </a:t>
            </a:r>
            <a:r>
              <a:rPr lang="zh-CN" altLang="zh-CN" sz="1200" kern="100" dirty="0" smtClean="0">
                <a:solidFill>
                  <a:srgbClr val="333333"/>
                </a:solidFill>
                <a:latin typeface="Helvetica" panose="020B0604020202020204" pitchFamily="34" charset="0"/>
                <a:ea typeface="宋体" panose="02010600030101010101" pitchFamily="2" charset="-122"/>
                <a:cs typeface="Helvetica" panose="020B0604020202020204" pitchFamily="34" charset="0"/>
              </a:rPr>
              <a:t>以及</a:t>
            </a:r>
            <a:r>
              <a:rPr lang="en-US" altLang="zh-CN" sz="1200" kern="1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bounded data sets)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。这些流式</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提供</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transformations, joins, aggregations, windows, state, </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等操作。这些数据的类型是作为</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class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存在。</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在</a:t>
            </a:r>
            <a:r>
              <a:rPr lang="en-US" altLang="zh-CN" sz="1200" kern="100" dirty="0" err="1">
                <a:latin typeface="Calibri" panose="020F0502020204030204" pitchFamily="34" charset="0"/>
                <a:ea typeface="宋体" panose="02010600030101010101" pitchFamily="2" charset="-122"/>
                <a:cs typeface="Times New Roman" panose="02020603050405020304" pitchFamily="18" charset="0"/>
              </a:rPr>
              <a:t>TableAPI</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表中数据会随着</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streams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的改变。并且提供一些</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SQL</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类似的操作：</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select, project, join, group-by, aggregate</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以及自定义</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UDF</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并且进行优化器优化之后执行。</a:t>
            </a:r>
            <a:r>
              <a:rPr lang="en-US" altLang="zh-CN" sz="1200" kern="1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TableAPI</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可以和</a:t>
            </a:r>
            <a:r>
              <a:rPr lang="en-US" altLang="zh-CN" sz="1200" i="1"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DataStream</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and </a:t>
            </a:r>
            <a:r>
              <a:rPr lang="en-US" altLang="zh-CN" sz="1200" i="1" kern="1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DataSet</a:t>
            </a:r>
            <a:r>
              <a:rPr lang="en-US" altLang="zh-CN" sz="1200"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APIs</a:t>
            </a:r>
            <a:r>
              <a:rPr lang="zh-CN" altLang="zh-CN" sz="1200"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进行无缝转换。</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4.      </a:t>
            </a:r>
            <a:r>
              <a:rPr lang="zh-CN" altLang="zh-CN" sz="1200" dirty="0" smtClean="0">
                <a:latin typeface="Calibri" panose="020F0502020204030204" pitchFamily="34" charset="0"/>
                <a:ea typeface="宋体" panose="02010600030101010101" pitchFamily="2" charset="-122"/>
                <a:cs typeface="Times New Roman" panose="02020603050405020304" pitchFamily="18" charset="0"/>
              </a:rPr>
              <a:t>支持</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SQL</a:t>
            </a:r>
            <a:r>
              <a:rPr lang="zh-CN" altLang="zh-CN" sz="1200" dirty="0" smtClean="0">
                <a:latin typeface="Calibri" panose="020F0502020204030204" pitchFamily="34" charset="0"/>
                <a:ea typeface="宋体" panose="02010600030101010101" pitchFamily="2" charset="-122"/>
                <a:cs typeface="Times New Roman" panose="02020603050405020304" pitchFamily="18" charset="0"/>
              </a:rPr>
              <a:t>语句</a:t>
            </a:r>
            <a:r>
              <a:rPr lang="zh-CN" altLang="zh-CN" sz="1200" dirty="0">
                <a:latin typeface="Calibri" panose="020F0502020204030204" pitchFamily="34" charset="0"/>
                <a:ea typeface="宋体" panose="02010600030101010101" pitchFamily="2" charset="-122"/>
                <a:cs typeface="Times New Roman" panose="02020603050405020304" pitchFamily="18" charset="0"/>
              </a:rPr>
              <a:t>查询</a:t>
            </a:r>
            <a:endParaRPr lang="zh-CN" altLang="en-US" dirty="0"/>
          </a:p>
        </p:txBody>
      </p:sp>
      <p:pic>
        <p:nvPicPr>
          <p:cNvPr id="3" name="音频 2">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8318500" y="4318000"/>
            <a:ext cx="609600" cy="609600"/>
          </a:xfrm>
          <a:prstGeom prst="rect">
            <a:avLst/>
          </a:prstGeom>
        </p:spPr>
      </p:pic>
    </p:spTree>
    <p:extLst>
      <p:ext uri="{BB962C8B-B14F-4D97-AF65-F5344CB8AC3E}">
        <p14:creationId xmlns:p14="http://schemas.microsoft.com/office/powerpoint/2010/main" val="3798890526"/>
      </p:ext>
    </p:extLst>
  </p:cSld>
  <p:clrMapOvr>
    <a:masterClrMapping/>
  </p:clrMapOvr>
  <mc:AlternateContent xmlns:mc="http://schemas.openxmlformats.org/markup-compatibility/2006">
    <mc:Choice xmlns:p14="http://schemas.microsoft.com/office/powerpoint/2010/main" Requires="p14">
      <p:transition spd="slow" p14:dur="2000" advTm="13702"/>
    </mc:Choice>
    <mc:Fallback>
      <p:transition spd="slow" advTm="137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84" name="think-cell Slide" r:id="rId10" imgW="216" imgH="216" progId="TCLayout.ActiveDocument.1">
                  <p:embed/>
                </p:oleObj>
              </mc:Choice>
              <mc:Fallback>
                <p:oleObj name="think-cell Slide" r:id="rId10" imgW="216" imgH="216"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6</a:t>
            </a:fld>
            <a:endParaRPr lang="en-US" altLang="zh-CN" dirty="0">
              <a:latin typeface="+mj-lt"/>
            </a:endParaRPr>
          </a:p>
        </p:txBody>
      </p:sp>
      <p:sp>
        <p:nvSpPr>
          <p:cNvPr id="7" name="TextBox 6"/>
          <p:cNvSpPr txBox="1"/>
          <p:nvPr>
            <p:custDataLst>
              <p:tags r:id="rId4"/>
            </p:custDataLst>
          </p:nvPr>
        </p:nvSpPr>
        <p:spPr>
          <a:xfrm>
            <a:off x="457199" y="1427243"/>
            <a:ext cx="8231262" cy="2215991"/>
          </a:xfrm>
          <a:prstGeom prst="rect">
            <a:avLst/>
          </a:prstGeom>
          <a:noFill/>
        </p:spPr>
        <p:txBody>
          <a:bodyPr wrap="square" lIns="0" tIns="0" rIns="0" bIns="0" rtlCol="0">
            <a:spAutoFit/>
          </a:bodyPr>
          <a:lstStyle/>
          <a:p>
            <a:pPr lvl="0"/>
            <a:r>
              <a:rPr lang="en-US" altLang="zh-CN" dirty="0" smtClean="0"/>
              <a:t>1.   DataStream </a:t>
            </a:r>
            <a:r>
              <a:rPr lang="en-US" altLang="zh-CN" dirty="0"/>
              <a:t>Transformations</a:t>
            </a:r>
          </a:p>
          <a:p>
            <a:pPr marL="342900" lvl="0" indent="-342900">
              <a:buAutoNum type="arabicPeriod" startAt="2"/>
            </a:pPr>
            <a:r>
              <a:rPr lang="en-US" altLang="zh-CN" dirty="0" smtClean="0"/>
              <a:t>Data </a:t>
            </a:r>
            <a:r>
              <a:rPr lang="en-US" altLang="zh-CN" dirty="0"/>
              <a:t>Sources</a:t>
            </a:r>
          </a:p>
          <a:p>
            <a:pPr marL="342900" lvl="0" indent="-342900">
              <a:buAutoNum type="arabicPeriod" startAt="2"/>
            </a:pPr>
            <a:r>
              <a:rPr lang="en-US" altLang="zh-CN" dirty="0" smtClean="0"/>
              <a:t>Data </a:t>
            </a:r>
            <a:r>
              <a:rPr lang="en-US" altLang="zh-CN" dirty="0"/>
              <a:t>Sinks</a:t>
            </a:r>
          </a:p>
          <a:p>
            <a:pPr marL="342900" lvl="0" indent="-342900">
              <a:buAutoNum type="arabicPeriod" startAt="2"/>
            </a:pPr>
            <a:r>
              <a:rPr lang="en-US" altLang="zh-CN" dirty="0" smtClean="0"/>
              <a:t>Iterations</a:t>
            </a:r>
            <a:endParaRPr lang="en-US" altLang="zh-CN" dirty="0"/>
          </a:p>
          <a:p>
            <a:pPr marL="342900" lvl="0" indent="-342900">
              <a:buAutoNum type="arabicPeriod" startAt="2"/>
            </a:pPr>
            <a:r>
              <a:rPr lang="en-US" altLang="zh-CN" dirty="0" smtClean="0"/>
              <a:t>Execution </a:t>
            </a:r>
            <a:r>
              <a:rPr lang="en-US" altLang="zh-CN" dirty="0"/>
              <a:t>Parameters</a:t>
            </a:r>
          </a:p>
          <a:p>
            <a:pPr marL="342900" lvl="0" indent="-342900">
              <a:buAutoNum type="arabicPeriod" startAt="2"/>
            </a:pPr>
            <a:r>
              <a:rPr lang="en-US" altLang="zh-CN" dirty="0" smtClean="0"/>
              <a:t>Fault </a:t>
            </a:r>
            <a:r>
              <a:rPr lang="en-US" altLang="zh-CN" dirty="0"/>
              <a:t>Tolerance</a:t>
            </a:r>
          </a:p>
          <a:p>
            <a:pPr marL="342900" lvl="0" indent="-342900">
              <a:buAutoNum type="arabicPeriod" startAt="2"/>
            </a:pPr>
            <a:r>
              <a:rPr lang="en-US" altLang="zh-CN" dirty="0" smtClean="0"/>
              <a:t>Controlling </a:t>
            </a:r>
            <a:r>
              <a:rPr lang="en-US" altLang="zh-CN" dirty="0"/>
              <a:t>Latency</a:t>
            </a:r>
          </a:p>
          <a:p>
            <a:pPr marL="342900" lvl="0" indent="-342900">
              <a:buAutoNum type="arabicPeriod" startAt="2"/>
            </a:pPr>
            <a:r>
              <a:rPr lang="en-US" altLang="zh-CN" dirty="0" smtClean="0"/>
              <a:t>Debugging</a:t>
            </a:r>
            <a:endParaRPr lang="en-US" altLang="zh-CN" dirty="0"/>
          </a:p>
        </p:txBody>
      </p:sp>
      <p:sp>
        <p:nvSpPr>
          <p:cNvPr id="9" name="矩形 8"/>
          <p:cNvSpPr/>
          <p:nvPr>
            <p:custDataLst>
              <p:tags r:id="rId5"/>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DataStream </a:t>
            </a:r>
            <a:r>
              <a:rPr lang="en-US" altLang="zh-CN" sz="2800" b="1" kern="0" dirty="0">
                <a:solidFill>
                  <a:schemeClr val="bg1"/>
                </a:solidFill>
              </a:rPr>
              <a:t>API Programming Guide</a:t>
            </a:r>
            <a:endParaRPr lang="zh-CN" altLang="en-US" sz="1000" kern="0" dirty="0">
              <a:solidFill>
                <a:schemeClr val="bg1"/>
              </a:solidFill>
              <a:latin typeface="+mj-lt"/>
              <a:ea typeface="宋体"/>
            </a:endParaRPr>
          </a:p>
        </p:txBody>
      </p:sp>
      <p:pic>
        <p:nvPicPr>
          <p:cNvPr id="3" name="音频 2">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2"/>
          <a:stretch>
            <a:fillRect/>
          </a:stretch>
        </p:blipFill>
        <p:spPr>
          <a:xfrm>
            <a:off x="8318500" y="4318000"/>
            <a:ext cx="609600" cy="609600"/>
          </a:xfrm>
          <a:prstGeom prst="rect">
            <a:avLst/>
          </a:prstGeom>
        </p:spPr>
      </p:pic>
    </p:spTree>
    <p:extLst>
      <p:ext uri="{BB962C8B-B14F-4D97-AF65-F5344CB8AC3E}">
        <p14:creationId xmlns:p14="http://schemas.microsoft.com/office/powerpoint/2010/main" val="3999724967"/>
      </p:ext>
    </p:extLst>
  </p:cSld>
  <p:clrMapOvr>
    <a:masterClrMapping/>
  </p:clrMapOvr>
  <mc:AlternateContent xmlns:mc="http://schemas.openxmlformats.org/markup-compatibility/2006">
    <mc:Choice xmlns:p14="http://schemas.microsoft.com/office/powerpoint/2010/main" Requires="p14">
      <p:transition spd="slow" p14:dur="2000" advTm="4194"/>
    </mc:Choice>
    <mc:Fallback>
      <p:transition spd="slow" advTm="4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14"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980799" y="4917088"/>
            <a:ext cx="134652" cy="138499"/>
          </a:xfrm>
        </p:spPr>
        <p:txBody>
          <a:bodyPr/>
          <a:lstStyle/>
          <a:p>
            <a:fld id="{3053364C-9C4B-49BE-90E1-1479F1F10FA7}" type="slidenum">
              <a:rPr lang="en-US" altLang="zh-CN" smtClean="0">
                <a:latin typeface="+mj-lt"/>
              </a:rPr>
              <a:pPr/>
              <a:t>7</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a:t>
            </a:r>
            <a:endParaRPr lang="zh-CN" altLang="en-US" sz="1000" kern="0" dirty="0">
              <a:solidFill>
                <a:schemeClr val="bg1"/>
              </a:solidFill>
              <a:latin typeface="+mj-lt"/>
              <a:ea typeface="宋体"/>
            </a:endParaRPr>
          </a:p>
        </p:txBody>
      </p:sp>
      <p:pic>
        <p:nvPicPr>
          <p:cNvPr id="10" name="图片 9"/>
          <p:cNvPicPr>
            <a:picLocks noChangeAspect="1"/>
          </p:cNvPicPr>
          <p:nvPr/>
        </p:nvPicPr>
        <p:blipFill>
          <a:blip r:embed="rId9"/>
          <a:stretch>
            <a:fillRect/>
          </a:stretch>
        </p:blipFill>
        <p:spPr>
          <a:xfrm>
            <a:off x="1666875" y="1094196"/>
            <a:ext cx="5257800" cy="4035220"/>
          </a:xfrm>
          <a:prstGeom prst="rect">
            <a:avLst/>
          </a:prstGeom>
        </p:spPr>
      </p:pic>
    </p:spTree>
    <p:extLst>
      <p:ext uri="{BB962C8B-B14F-4D97-AF65-F5344CB8AC3E}">
        <p14:creationId xmlns:p14="http://schemas.microsoft.com/office/powerpoint/2010/main" val="280129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92"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3980799" y="4917088"/>
            <a:ext cx="134652" cy="138499"/>
          </a:xfrm>
        </p:spPr>
        <p:txBody>
          <a:bodyPr/>
          <a:lstStyle/>
          <a:p>
            <a:fld id="{3053364C-9C4B-49BE-90E1-1479F1F10FA7}" type="slidenum">
              <a:rPr lang="en-US" altLang="zh-CN" smtClean="0">
                <a:latin typeface="+mj-lt"/>
              </a:rPr>
              <a:pPr/>
              <a:t>8</a:t>
            </a:fld>
            <a:endParaRPr lang="en-US" altLang="zh-CN" dirty="0">
              <a:latin typeface="+mj-lt"/>
            </a:endParaRPr>
          </a:p>
        </p:txBody>
      </p:sp>
      <p:sp>
        <p:nvSpPr>
          <p:cNvPr id="9" name="矩形 8"/>
          <p:cNvSpPr/>
          <p:nvPr>
            <p:custDataLst>
              <p:tags r:id="rId4"/>
            </p:custDataLst>
          </p:nvPr>
        </p:nvSpPr>
        <p:spPr>
          <a:xfrm>
            <a:off x="1660" y="569992"/>
            <a:ext cx="9142340" cy="524203"/>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a:solidFill>
                  <a:schemeClr val="bg1"/>
                </a:solidFill>
              </a:rPr>
              <a:t>DataStream</a:t>
            </a:r>
            <a:endParaRPr lang="zh-CN" altLang="en-US" sz="1000" kern="0" dirty="0">
              <a:solidFill>
                <a:schemeClr val="bg1"/>
              </a:solidFill>
              <a:latin typeface="+mj-lt"/>
              <a:ea typeface="宋体"/>
            </a:endParaRPr>
          </a:p>
        </p:txBody>
      </p:sp>
      <p:pic>
        <p:nvPicPr>
          <p:cNvPr id="5" name="图片 4"/>
          <p:cNvPicPr>
            <a:picLocks noChangeAspect="1"/>
          </p:cNvPicPr>
          <p:nvPr/>
        </p:nvPicPr>
        <p:blipFill>
          <a:blip r:embed="rId9"/>
          <a:stretch>
            <a:fillRect/>
          </a:stretch>
        </p:blipFill>
        <p:spPr>
          <a:xfrm>
            <a:off x="3581400" y="1094195"/>
            <a:ext cx="5562600" cy="4208285"/>
          </a:xfrm>
          <a:prstGeom prst="rect">
            <a:avLst/>
          </a:prstGeom>
        </p:spPr>
      </p:pic>
      <p:sp>
        <p:nvSpPr>
          <p:cNvPr id="6" name="矩形 5"/>
          <p:cNvSpPr/>
          <p:nvPr/>
        </p:nvSpPr>
        <p:spPr>
          <a:xfrm>
            <a:off x="1809750" y="1180146"/>
            <a:ext cx="2914650" cy="1477328"/>
          </a:xfrm>
          <a:prstGeom prst="rect">
            <a:avLst/>
          </a:prstGeom>
        </p:spPr>
        <p:txBody>
          <a:bodyPr wrap="square">
            <a:spAutoFit/>
          </a:bodyPr>
          <a:lstStyle/>
          <a:p>
            <a:r>
              <a:rPr lang="en-US" altLang="zh-CN" dirty="0" smtClean="0"/>
              <a:t>1. Execution </a:t>
            </a:r>
            <a:r>
              <a:rPr lang="en-US" altLang="zh-CN" dirty="0" err="1" smtClean="0"/>
              <a:t>env</a:t>
            </a:r>
            <a:endParaRPr lang="en-US" altLang="zh-CN" dirty="0"/>
          </a:p>
          <a:p>
            <a:r>
              <a:rPr lang="en-US" altLang="zh-CN" dirty="0" smtClean="0"/>
              <a:t>2. Data </a:t>
            </a:r>
            <a:r>
              <a:rPr lang="en-US" altLang="zh-CN" dirty="0"/>
              <a:t>sources</a:t>
            </a:r>
          </a:p>
          <a:p>
            <a:r>
              <a:rPr lang="en-US" altLang="zh-CN" dirty="0" smtClean="0"/>
              <a:t>3. Transformations</a:t>
            </a:r>
            <a:endParaRPr lang="en-US" altLang="zh-CN" dirty="0"/>
          </a:p>
          <a:p>
            <a:r>
              <a:rPr lang="en-US" altLang="zh-CN" dirty="0" smtClean="0"/>
              <a:t>4. Data </a:t>
            </a:r>
            <a:r>
              <a:rPr lang="en-US" altLang="zh-CN" dirty="0"/>
              <a:t>sinks</a:t>
            </a:r>
          </a:p>
          <a:p>
            <a:r>
              <a:rPr lang="en-US" altLang="zh-CN" dirty="0" smtClean="0"/>
              <a:t>5. Connectors</a:t>
            </a:r>
            <a:endParaRPr lang="zh-CN" altLang="en-US" dirty="0"/>
          </a:p>
        </p:txBody>
      </p:sp>
      <p:pic>
        <p:nvPicPr>
          <p:cNvPr id="8" name="图片 7"/>
          <p:cNvPicPr>
            <a:picLocks noChangeAspect="1"/>
          </p:cNvPicPr>
          <p:nvPr/>
        </p:nvPicPr>
        <p:blipFill>
          <a:blip r:embed="rId10"/>
          <a:stretch>
            <a:fillRect/>
          </a:stretch>
        </p:blipFill>
        <p:spPr>
          <a:xfrm>
            <a:off x="0" y="1094195"/>
            <a:ext cx="1928812" cy="3365035"/>
          </a:xfrm>
          <a:prstGeom prst="rect">
            <a:avLst/>
          </a:prstGeom>
        </p:spPr>
      </p:pic>
    </p:spTree>
    <p:extLst>
      <p:ext uri="{BB962C8B-B14F-4D97-AF65-F5344CB8AC3E}">
        <p14:creationId xmlns:p14="http://schemas.microsoft.com/office/powerpoint/2010/main" val="603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12" name="think-cell Slide" r:id="rId10" imgW="216" imgH="216" progId="TCLayout.ActiveDocument.1">
                  <p:embed/>
                </p:oleObj>
              </mc:Choice>
              <mc:Fallback>
                <p:oleObj name="think-cell Slide" r:id="rId10" imgW="216" imgH="216"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灯片编号占位符 1"/>
          <p:cNvSpPr>
            <a:spLocks noGrp="1"/>
          </p:cNvSpPr>
          <p:nvPr>
            <p:ph type="sldNum" sz="quarter" idx="4"/>
            <p:custDataLst>
              <p:tags r:id="rId3"/>
            </p:custDataLst>
          </p:nvPr>
        </p:nvSpPr>
        <p:spPr>
          <a:xfrm>
            <a:off x="4505504" y="4936138"/>
            <a:ext cx="134652" cy="138499"/>
          </a:xfrm>
        </p:spPr>
        <p:txBody>
          <a:bodyPr/>
          <a:lstStyle/>
          <a:p>
            <a:fld id="{3053364C-9C4B-49BE-90E1-1479F1F10FA7}" type="slidenum">
              <a:rPr lang="en-US" altLang="zh-CN" smtClean="0">
                <a:latin typeface="+mj-lt"/>
              </a:rPr>
              <a:pPr/>
              <a:t>9</a:t>
            </a:fld>
            <a:endParaRPr lang="en-US" altLang="zh-CN" dirty="0">
              <a:latin typeface="+mj-lt"/>
            </a:endParaRPr>
          </a:p>
        </p:txBody>
      </p:sp>
      <p:sp>
        <p:nvSpPr>
          <p:cNvPr id="9" name="矩形 8"/>
          <p:cNvSpPr/>
          <p:nvPr>
            <p:custDataLst>
              <p:tags r:id="rId4"/>
            </p:custDataLst>
          </p:nvPr>
        </p:nvSpPr>
        <p:spPr>
          <a:xfrm>
            <a:off x="1660" y="569992"/>
            <a:ext cx="9142340" cy="582058"/>
          </a:xfrm>
          <a:prstGeom prst="rect">
            <a:avLst/>
          </a:prstGeom>
          <a:solidFill>
            <a:schemeClr val="accent1"/>
          </a:solidFill>
          <a:ln w="12700" cap="flat" cmpd="sng" algn="ctr">
            <a:noFill/>
            <a:prstDash val="solid"/>
          </a:ln>
          <a:effectLst/>
        </p:spPr>
        <p:txBody>
          <a:bodyPr rot="0" spcFirstLastPara="0" vertOverflow="overflow" horzOverflow="overflow" vert="horz" wrap="square" lIns="30679" tIns="30679" rIns="30679" bIns="30679" numCol="1" spcCol="0" rtlCol="0" fromWordArt="0" anchor="ctr" anchorCtr="0" forceAA="0" compatLnSpc="1">
            <a:prstTxWarp prst="textNoShape">
              <a:avLst/>
            </a:prstTxWarp>
            <a:noAutofit/>
          </a:bodyPr>
          <a:lstStyle/>
          <a:p>
            <a:pPr lvl="1" defTabSz="779252"/>
            <a:r>
              <a:rPr lang="en-US" altLang="zh-CN" sz="2800" b="1" kern="0" dirty="0" smtClean="0">
                <a:solidFill>
                  <a:schemeClr val="bg1"/>
                </a:solidFill>
              </a:rPr>
              <a:t>DataStream Source/Transformation/Sink</a:t>
            </a:r>
            <a:endParaRPr lang="zh-CN" altLang="en-US" sz="1000" kern="0" dirty="0">
              <a:solidFill>
                <a:schemeClr val="bg1"/>
              </a:solidFill>
              <a:latin typeface="+mj-lt"/>
              <a:ea typeface="宋体"/>
            </a:endParaRPr>
          </a:p>
        </p:txBody>
      </p:sp>
      <p:sp>
        <p:nvSpPr>
          <p:cNvPr id="8" name="TextBox 6"/>
          <p:cNvSpPr txBox="1"/>
          <p:nvPr>
            <p:custDataLst>
              <p:tags r:id="rId5"/>
            </p:custDataLst>
          </p:nvPr>
        </p:nvSpPr>
        <p:spPr>
          <a:xfrm>
            <a:off x="451679" y="1279299"/>
            <a:ext cx="8685142" cy="1384995"/>
          </a:xfrm>
          <a:prstGeom prst="rect">
            <a:avLst/>
          </a:prstGeom>
          <a:noFill/>
        </p:spPr>
        <p:txBody>
          <a:bodyPr wrap="square" lIns="0" tIns="0" rIns="0" bIns="0" rtlCol="0">
            <a:spAutoFit/>
          </a:bodyPr>
          <a:lstStyle/>
          <a:p>
            <a:r>
              <a:rPr lang="en-US" altLang="zh-CN" b="1" dirty="0" smtClean="0"/>
              <a:t>Source:</a:t>
            </a:r>
          </a:p>
          <a:p>
            <a:pPr marL="342900" lvl="0" indent="-342900">
              <a:buAutoNum type="arabicPeriod"/>
            </a:pPr>
            <a:r>
              <a:rPr lang="en-US" altLang="zh-CN" b="1" dirty="0"/>
              <a:t>Socket-based</a:t>
            </a:r>
            <a:r>
              <a:rPr lang="en-US" altLang="zh-CN" dirty="0"/>
              <a:t> : </a:t>
            </a:r>
            <a:r>
              <a:rPr lang="en-US" altLang="zh-CN" dirty="0" err="1"/>
              <a:t>socketTextStream</a:t>
            </a:r>
            <a:r>
              <a:rPr lang="en-US" altLang="zh-CN" dirty="0"/>
              <a:t>(</a:t>
            </a:r>
            <a:r>
              <a:rPr lang="en-US" altLang="zh-CN" dirty="0" err="1"/>
              <a:t>hostName</a:t>
            </a:r>
            <a:r>
              <a:rPr lang="en-US" altLang="zh-CN" dirty="0"/>
              <a:t>, port)</a:t>
            </a:r>
          </a:p>
          <a:p>
            <a:pPr marL="342900" lvl="0" indent="-342900">
              <a:buAutoNum type="arabicPeriod"/>
            </a:pPr>
            <a:r>
              <a:rPr lang="en-US" altLang="zh-CN" b="1" dirty="0"/>
              <a:t>File-based : </a:t>
            </a:r>
            <a:r>
              <a:rPr lang="en-US" altLang="zh-CN" dirty="0" err="1"/>
              <a:t>readFileStream</a:t>
            </a:r>
            <a:r>
              <a:rPr lang="en-US" altLang="zh-CN" dirty="0"/>
              <a:t>(String </a:t>
            </a:r>
            <a:r>
              <a:rPr lang="en-US" altLang="zh-CN" dirty="0" err="1"/>
              <a:t>filePath</a:t>
            </a:r>
            <a:r>
              <a:rPr lang="en-US" altLang="zh-CN" dirty="0"/>
              <a:t>, long </a:t>
            </a:r>
            <a:r>
              <a:rPr lang="en-US" altLang="zh-CN" dirty="0" err="1"/>
              <a:t>intervalMillis</a:t>
            </a:r>
            <a:r>
              <a:rPr lang="en-US" altLang="zh-CN" dirty="0"/>
              <a:t>, </a:t>
            </a:r>
            <a:r>
              <a:rPr lang="en-US" altLang="zh-CN" dirty="0" err="1"/>
              <a:t>watchType</a:t>
            </a:r>
            <a:r>
              <a:rPr lang="en-US" altLang="zh-CN" dirty="0"/>
              <a:t>) </a:t>
            </a:r>
          </a:p>
          <a:p>
            <a:pPr marL="342900" indent="-342900">
              <a:buAutoNum type="arabicPeriod"/>
            </a:pPr>
            <a:r>
              <a:rPr lang="en-US" altLang="zh-CN" b="1" dirty="0"/>
              <a:t>Collection-based: </a:t>
            </a:r>
            <a:r>
              <a:rPr lang="en-US" altLang="zh-CN" dirty="0" err="1"/>
              <a:t>fromCollection</a:t>
            </a:r>
            <a:r>
              <a:rPr lang="en-US" altLang="zh-CN" dirty="0"/>
              <a:t> , </a:t>
            </a:r>
            <a:r>
              <a:rPr lang="en-US" altLang="zh-CN" dirty="0" err="1"/>
              <a:t>fromElements</a:t>
            </a:r>
            <a:r>
              <a:rPr lang="en-US" altLang="zh-CN" dirty="0"/>
              <a:t>, </a:t>
            </a:r>
            <a:r>
              <a:rPr lang="en-US" altLang="zh-CN" dirty="0" err="1"/>
              <a:t>fromParallelCollection</a:t>
            </a:r>
            <a:endParaRPr lang="en-US" altLang="zh-CN" dirty="0"/>
          </a:p>
          <a:p>
            <a:pPr marL="342900" indent="-342900">
              <a:buAutoNum type="arabicPeriod"/>
            </a:pPr>
            <a:r>
              <a:rPr lang="en-US" altLang="zh-CN" b="1" dirty="0"/>
              <a:t>Custom :  </a:t>
            </a:r>
            <a:r>
              <a:rPr lang="en-US" altLang="zh-CN" dirty="0" err="1"/>
              <a:t>addSource</a:t>
            </a:r>
            <a:r>
              <a:rPr lang="en-US" altLang="zh-CN" dirty="0"/>
              <a:t>(new FlinkKafkaConsumer08</a:t>
            </a:r>
            <a:r>
              <a:rPr lang="en-US" altLang="zh-CN" dirty="0" smtClean="0"/>
              <a:t>&lt;&gt;())</a:t>
            </a:r>
            <a:endParaRPr lang="zh-CN" altLang="zh-CN" b="1" dirty="0"/>
          </a:p>
        </p:txBody>
      </p:sp>
      <p:sp>
        <p:nvSpPr>
          <p:cNvPr id="10" name="TextBox 6"/>
          <p:cNvSpPr txBox="1"/>
          <p:nvPr>
            <p:custDataLst>
              <p:tags r:id="rId6"/>
            </p:custDataLst>
          </p:nvPr>
        </p:nvSpPr>
        <p:spPr>
          <a:xfrm>
            <a:off x="451679" y="3927960"/>
            <a:ext cx="8012042" cy="1107996"/>
          </a:xfrm>
          <a:prstGeom prst="rect">
            <a:avLst/>
          </a:prstGeom>
          <a:noFill/>
        </p:spPr>
        <p:txBody>
          <a:bodyPr wrap="square" lIns="0" tIns="0" rIns="0" bIns="0" rtlCol="0">
            <a:spAutoFit/>
          </a:bodyPr>
          <a:lstStyle/>
          <a:p>
            <a:r>
              <a:rPr lang="en-US" altLang="zh-CN" b="1" dirty="0" smtClean="0"/>
              <a:t>Sink:</a:t>
            </a:r>
          </a:p>
          <a:p>
            <a:pPr marL="342900" lvl="0" indent="-342900">
              <a:buAutoNum type="arabicPeriod"/>
            </a:pPr>
            <a:r>
              <a:rPr lang="en-US" altLang="zh-CN" b="1" dirty="0"/>
              <a:t>Print </a:t>
            </a:r>
            <a:r>
              <a:rPr lang="en-US" altLang="zh-CN" dirty="0"/>
              <a:t>: print()/ </a:t>
            </a:r>
            <a:r>
              <a:rPr lang="en-US" altLang="zh-CN" dirty="0" err="1"/>
              <a:t>printToErr</a:t>
            </a:r>
            <a:endParaRPr lang="en-US" altLang="zh-CN" dirty="0"/>
          </a:p>
          <a:p>
            <a:pPr marL="342900" lvl="0" indent="-342900">
              <a:buAutoNum type="arabicPeriod"/>
            </a:pPr>
            <a:r>
              <a:rPr lang="en-US" altLang="zh-CN" b="1" dirty="0"/>
              <a:t>Write</a:t>
            </a:r>
            <a:r>
              <a:rPr lang="en-US" altLang="zh-CN" dirty="0"/>
              <a:t>: </a:t>
            </a:r>
            <a:r>
              <a:rPr lang="en-US" altLang="zh-CN" b="1" dirty="0"/>
              <a:t> </a:t>
            </a:r>
            <a:r>
              <a:rPr lang="en-US" altLang="zh-CN" dirty="0" err="1"/>
              <a:t>writeAsText</a:t>
            </a:r>
            <a:r>
              <a:rPr lang="en-US" altLang="zh-CN" dirty="0"/>
              <a:t> (), </a:t>
            </a:r>
            <a:r>
              <a:rPr lang="en-US" altLang="zh-CN" dirty="0" err="1"/>
              <a:t>writeAsCsv</a:t>
            </a:r>
            <a:r>
              <a:rPr lang="en-US" altLang="zh-CN" dirty="0"/>
              <a:t>(), </a:t>
            </a:r>
            <a:r>
              <a:rPr lang="en-US" altLang="zh-CN" dirty="0" err="1"/>
              <a:t>writeUsingOutputFormat</a:t>
            </a:r>
            <a:r>
              <a:rPr lang="en-US" altLang="zh-CN" dirty="0"/>
              <a:t>(), </a:t>
            </a:r>
            <a:r>
              <a:rPr lang="en-US" altLang="zh-CN" dirty="0" err="1"/>
              <a:t>writeToSocket</a:t>
            </a:r>
            <a:endParaRPr lang="en-US" altLang="zh-CN" dirty="0"/>
          </a:p>
          <a:p>
            <a:pPr marL="342900" indent="-342900">
              <a:buFontTx/>
              <a:buAutoNum type="arabicPeriod"/>
            </a:pPr>
            <a:r>
              <a:rPr lang="en-US" altLang="zh-CN" b="1" dirty="0" err="1"/>
              <a:t>addSink</a:t>
            </a:r>
            <a:r>
              <a:rPr lang="en-US" altLang="zh-CN" b="1" dirty="0"/>
              <a:t>:</a:t>
            </a:r>
            <a:r>
              <a:rPr lang="en-US" altLang="zh-CN" dirty="0"/>
              <a:t> </a:t>
            </a:r>
            <a:r>
              <a:rPr lang="en-US" altLang="zh-CN" dirty="0" err="1"/>
              <a:t>addSink</a:t>
            </a:r>
            <a:r>
              <a:rPr lang="en-US" altLang="zh-CN" b="1" dirty="0"/>
              <a:t> </a:t>
            </a:r>
            <a:r>
              <a:rPr lang="en-US" altLang="zh-CN" dirty="0"/>
              <a:t>(new FlinkKafkaProducer08</a:t>
            </a:r>
            <a:r>
              <a:rPr lang="en-US" altLang="zh-CN" dirty="0" smtClean="0"/>
              <a:t>&lt;&gt;())</a:t>
            </a:r>
            <a:endParaRPr lang="zh-CN" altLang="zh-CN" b="1" dirty="0"/>
          </a:p>
        </p:txBody>
      </p:sp>
      <p:sp>
        <p:nvSpPr>
          <p:cNvPr id="3" name="矩形 2"/>
          <p:cNvSpPr/>
          <p:nvPr/>
        </p:nvSpPr>
        <p:spPr>
          <a:xfrm>
            <a:off x="430106" y="2615174"/>
            <a:ext cx="8420100" cy="307777"/>
          </a:xfrm>
          <a:prstGeom prst="rect">
            <a:avLst/>
          </a:prstGeom>
        </p:spPr>
        <p:txBody>
          <a:bodyPr wrap="square">
            <a:spAutoFit/>
          </a:bodyPr>
          <a:lstStyle/>
          <a:p>
            <a:r>
              <a:rPr lang="en-US" altLang="zh-CN" sz="1400" dirty="0">
                <a:solidFill>
                  <a:srgbClr val="333333"/>
                </a:solidFill>
                <a:latin typeface="Helvetica Neue"/>
              </a:rPr>
              <a:t>You can also specify the exact offsets the consumer should start from for each </a:t>
            </a:r>
            <a:r>
              <a:rPr lang="en-US" altLang="zh-CN" sz="1400" dirty="0" smtClean="0">
                <a:solidFill>
                  <a:srgbClr val="333333"/>
                </a:solidFill>
                <a:latin typeface="Helvetica Neue"/>
              </a:rPr>
              <a:t>partition</a:t>
            </a:r>
            <a:endParaRPr lang="en-US" altLang="zh-CN" sz="1400" dirty="0">
              <a:solidFill>
                <a:srgbClr val="333333"/>
              </a:solidFill>
              <a:latin typeface="Helvetica Neue"/>
            </a:endParaRPr>
          </a:p>
        </p:txBody>
      </p:sp>
      <p:sp>
        <p:nvSpPr>
          <p:cNvPr id="11" name="TextBox 6"/>
          <p:cNvSpPr txBox="1"/>
          <p:nvPr>
            <p:custDataLst>
              <p:tags r:id="rId7"/>
            </p:custDataLst>
          </p:nvPr>
        </p:nvSpPr>
        <p:spPr>
          <a:xfrm>
            <a:off x="457199" y="3146872"/>
            <a:ext cx="8231262" cy="553998"/>
          </a:xfrm>
          <a:prstGeom prst="rect">
            <a:avLst/>
          </a:prstGeom>
          <a:noFill/>
        </p:spPr>
        <p:txBody>
          <a:bodyPr wrap="square" lIns="0" tIns="0" rIns="0" bIns="0" rtlCol="0">
            <a:spAutoFit/>
          </a:bodyPr>
          <a:lstStyle/>
          <a:p>
            <a:pPr lvl="0"/>
            <a:r>
              <a:rPr lang="en-US" altLang="zh-CN" b="1" dirty="0" smtClean="0"/>
              <a:t>Transformation:</a:t>
            </a:r>
          </a:p>
          <a:p>
            <a:r>
              <a:rPr lang="en-US" altLang="zh-CN" b="1" dirty="0" smtClean="0"/>
              <a:t>1. Map</a:t>
            </a:r>
            <a:r>
              <a:rPr lang="en-US" altLang="zh-CN" b="1" dirty="0"/>
              <a:t>, </a:t>
            </a:r>
            <a:r>
              <a:rPr lang="en-US" altLang="zh-CN" b="1" dirty="0" err="1"/>
              <a:t>FlatMap</a:t>
            </a:r>
            <a:r>
              <a:rPr lang="en-US" altLang="zh-CN" b="1" dirty="0"/>
              <a:t>, Filter, </a:t>
            </a:r>
            <a:r>
              <a:rPr lang="en-US" altLang="zh-CN" b="1" dirty="0" err="1"/>
              <a:t>KeyBy</a:t>
            </a:r>
            <a:r>
              <a:rPr lang="en-US" altLang="zh-CN" b="1" dirty="0"/>
              <a:t>, Reduce, Aggregations, Window</a:t>
            </a:r>
            <a:r>
              <a:rPr lang="en-US" altLang="zh-CN" b="1" dirty="0" smtClean="0"/>
              <a:t>…</a:t>
            </a:r>
            <a:endParaRPr lang="zh-CN" altLang="zh-CN" b="1" dirty="0"/>
          </a:p>
        </p:txBody>
      </p:sp>
    </p:spTree>
    <p:extLst>
      <p:ext uri="{BB962C8B-B14F-4D97-AF65-F5344CB8AC3E}">
        <p14:creationId xmlns:p14="http://schemas.microsoft.com/office/powerpoint/2010/main" val="2197936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2&quot;&gt;&lt;elem m_fUsage=&quot;4.53862135379151430000E+000&quot;&gt;&lt;m_ppcolschidx val=&quot;0&quot;/&gt;&lt;m_rgb r=&quot;12&quot; g=&quot;25&quot; b=&quot;4c&quot;/&gt;&lt;/elem&gt;&lt;elem m_fUsage=&quot;4.24561210030279400000E+000&quot;&gt;&lt;m_ppcolschidx val=&quot;0&quot;/&gt;&lt;m_rgb r=&quot;d8&quot; g=&quot;d8&quot; b=&quot;d8&quot;/&gt;&lt;/elem&gt;&lt;/m_vecMRU&gt;&lt;/m_mruColor&gt;&lt;m_mapectfillschemeMRU&gt;&lt;key val=&quot;3&quot;/&gt;&lt;elem&gt;&lt;m_nPartnerID val=&quot;530&quot;/&gt;&lt;m_nIndex val=&quot;4&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83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18.xml><?xml version="1.0" encoding="utf-8"?>
<p:tagLst xmlns:a="http://schemas.openxmlformats.org/drawingml/2006/main" xmlns:r="http://schemas.openxmlformats.org/officeDocument/2006/relationships" xmlns:p="http://schemas.openxmlformats.org/presentationml/2006/main">
  <p:tag name="TIMING" val="|2.5|2.3"/>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IVjn54JsUi0fB47qK6T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QAVobn9Eq49rpTnGu6S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sdmKKL5VECJqC4BXG.q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RTkCfibMUS9mU8CkFucL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TN.xgp9v0S5Y7_M_Cwz1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M8Kj9irikiDSC2SmDMIe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eadOIB2QkmEmTqquOdDJ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WOuv87mkEOawGUXxAjtg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SdEERRiVOkW3PfKLstELk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FcuIj4O20SGzWi4dCee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WPsh.8OL0GaVgShlbr6SQ"/>
</p:tagLst>
</file>

<file path=ppt/theme/theme1.xml><?xml version="1.0" encoding="utf-8"?>
<a:theme xmlns:a="http://schemas.openxmlformats.org/drawingml/2006/main" name="Office 主题​​">
  <a:themeElements>
    <a:clrScheme name="Pateo">
      <a:dk1>
        <a:srgbClr val="000000"/>
      </a:dk1>
      <a:lt1>
        <a:srgbClr val="FFFFFF"/>
      </a:lt1>
      <a:dk2>
        <a:srgbClr val="018CCF"/>
      </a:dk2>
      <a:lt2>
        <a:srgbClr val="72808A"/>
      </a:lt2>
      <a:accent1>
        <a:srgbClr val="015998"/>
      </a:accent1>
      <a:accent2>
        <a:srgbClr val="394147"/>
      </a:accent2>
      <a:accent3>
        <a:srgbClr val="12254C"/>
      </a:accent3>
      <a:accent4>
        <a:srgbClr val="D8D8D8"/>
      </a:accent4>
      <a:accent5>
        <a:srgbClr val="00B0F0"/>
      </a:accent5>
      <a:accent6>
        <a:srgbClr val="FFFFFF"/>
      </a:accent6>
      <a:hlink>
        <a:srgbClr val="FFFFFF"/>
      </a:hlink>
      <a:folHlink>
        <a:srgbClr val="FFFFFF"/>
      </a:folHlink>
    </a:clrScheme>
    <a:fontScheme name="Pateo">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12700" cap="flat" cmpd="sng" algn="ctr">
          <a:solidFill>
            <a:schemeClr val="bg2"/>
          </a:solidFill>
          <a:prstDash val="soli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200" b="0" i="0" u="none" strike="noStrike" kern="0" cap="none" spc="0" normalizeH="0" baseline="0" noProof="0" dirty="0" smtClean="0">
            <a:ln>
              <a:noFill/>
            </a:ln>
            <a:effectLst/>
            <a:uLnTx/>
            <a:uFillTx/>
            <a:ea typeface="宋体"/>
            <a:cs typeface="+mn-cs"/>
          </a:defRPr>
        </a:defPPr>
      </a:lst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0" marR="0" indent="0" defTabSz="914400" eaLnBrk="1" fontAlgn="auto" latinLnBrk="0" hangingPunct="1">
          <a:lnSpc>
            <a:spcPct val="100000"/>
          </a:lnSpc>
          <a:spcBef>
            <a:spcPts val="0"/>
          </a:spcBef>
          <a:spcAft>
            <a:spcPts val="0"/>
          </a:spcAft>
          <a:buClrTx/>
          <a:buSzTx/>
          <a:buFontTx/>
          <a:buNone/>
          <a:tabLst/>
          <a:defRPr kumimoji="0" sz="1400" i="0" u="none" strike="noStrike" kern="0" cap="none" spc="0" normalizeH="0" baseline="0" noProof="0" dirty="0" smtClean="0">
            <a:ln>
              <a:noFill/>
            </a:ln>
            <a:solidFill>
              <a:srgbClr val="000000"/>
            </a:solidFill>
            <a:effectLst/>
            <a:uLnTx/>
            <a:uFillTx/>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附件2：Pateo_Template_White_169</Template>
  <TotalTime>215</TotalTime>
  <Words>1355</Words>
  <Application>Microsoft Office PowerPoint</Application>
  <PresentationFormat>全屏显示(16:9)</PresentationFormat>
  <Paragraphs>269</Paragraphs>
  <Slides>26</Slides>
  <Notes>24</Notes>
  <HiddenSlides>0</HiddenSlides>
  <MMClips>5</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Helvetica Neue</vt:lpstr>
      <vt:lpstr>宋体</vt:lpstr>
      <vt:lpstr>微软雅黑</vt:lpstr>
      <vt:lpstr>Arial</vt:lpstr>
      <vt:lpstr>Calibri</vt:lpstr>
      <vt:lpstr>Helvetica</vt:lpstr>
      <vt:lpstr>Lucida Console</vt:lpstr>
      <vt:lpstr>Times New Roman</vt:lpstr>
      <vt:lpstr>Office 主题​​</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yin,chunfeng(尹春风-SH)</dc:creator>
  <cp:lastModifiedBy>yin,chunfeng(尹春风-SH)</cp:lastModifiedBy>
  <cp:revision>38</cp:revision>
  <cp:lastPrinted>2015-03-18T02:46:18Z</cp:lastPrinted>
  <dcterms:created xsi:type="dcterms:W3CDTF">2017-06-05T05:55:41Z</dcterms:created>
  <dcterms:modified xsi:type="dcterms:W3CDTF">2017-06-05T09:30:56Z</dcterms:modified>
</cp:coreProperties>
</file>