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1.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3.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6.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8.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9.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0.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1.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2.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7" r:id="rId3"/>
    <p:sldId id="278" r:id="rId4"/>
    <p:sldId id="303" r:id="rId5"/>
    <p:sldId id="280" r:id="rId6"/>
    <p:sldId id="285" r:id="rId7"/>
    <p:sldId id="281" r:id="rId8"/>
    <p:sldId id="286" r:id="rId9"/>
    <p:sldId id="287" r:id="rId10"/>
    <p:sldId id="284" r:id="rId11"/>
    <p:sldId id="288" r:id="rId12"/>
    <p:sldId id="289" r:id="rId13"/>
    <p:sldId id="290" r:id="rId14"/>
    <p:sldId id="291" r:id="rId15"/>
    <p:sldId id="292" r:id="rId16"/>
    <p:sldId id="293" r:id="rId17"/>
    <p:sldId id="283" r:id="rId18"/>
    <p:sldId id="307" r:id="rId19"/>
    <p:sldId id="306" r:id="rId20"/>
    <p:sldId id="294" r:id="rId21"/>
    <p:sldId id="295" r:id="rId22"/>
    <p:sldId id="305" r:id="rId23"/>
    <p:sldId id="304" r:id="rId24"/>
    <p:sldId id="297" r:id="rId25"/>
    <p:sldId id="298" r:id="rId26"/>
    <p:sldId id="299" r:id="rId27"/>
    <p:sldId id="301" r:id="rId28"/>
    <p:sldId id="308" r:id="rId29"/>
    <p:sldId id="309" r:id="rId30"/>
    <p:sldId id="311" r:id="rId31"/>
    <p:sldId id="312" r:id="rId32"/>
    <p:sldId id="302" r:id="rId33"/>
    <p:sldId id="276" r:id="rId34"/>
  </p:sldIdLst>
  <p:sldSz cx="9144000" cy="5143500" type="screen16x9"/>
  <p:notesSz cx="6858000" cy="9947275"/>
  <p:custDataLst>
    <p:tags r:id="rId36"/>
  </p:custDataLst>
  <p:defaultTextStyle>
    <a:defPPr>
      <a:defRPr lang="zh-CN"/>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A9083DE-B289-44C2-86F7-E6C2B994AECC}">
          <p14:sldIdLst>
            <p14:sldId id="256"/>
            <p14:sldId id="277"/>
          </p14:sldIdLst>
        </p14:section>
        <p14:section name="Introduction" id="{4DE09EE8-F48B-4433-9D16-98753D9554DB}">
          <p14:sldIdLst>
            <p14:sldId id="278"/>
            <p14:sldId id="303"/>
          </p14:sldIdLst>
        </p14:section>
        <p14:section name="Architecture" id="{9CC047B5-FA25-494B-94FA-BD80AA13F091}">
          <p14:sldIdLst>
            <p14:sldId id="280"/>
            <p14:sldId id="285"/>
          </p14:sldIdLst>
        </p14:section>
        <p14:section name="DataStream" id="{1BFFECDF-006C-4CBC-966A-BE0D02C18FB7}">
          <p14:sldIdLst>
            <p14:sldId id="281"/>
            <p14:sldId id="286"/>
            <p14:sldId id="287"/>
            <p14:sldId id="284"/>
          </p14:sldIdLst>
        </p14:section>
        <p14:section name="Window" id="{85D7B8F5-E959-40DA-BA18-6189E3F7EAB6}">
          <p14:sldIdLst>
            <p14:sldId id="288"/>
            <p14:sldId id="289"/>
            <p14:sldId id="290"/>
            <p14:sldId id="291"/>
            <p14:sldId id="292"/>
            <p14:sldId id="293"/>
          </p14:sldIdLst>
        </p14:section>
        <p14:section name="Window Functions" id="{8EE5754D-A891-4788-9BB5-8047D23FD887}">
          <p14:sldIdLst>
            <p14:sldId id="283"/>
            <p14:sldId id="307"/>
            <p14:sldId id="306"/>
          </p14:sldIdLst>
        </p14:section>
        <p14:section name="Triggers" id="{CCA5927D-C92B-4248-A1E8-E07629FD45AE}">
          <p14:sldIdLst>
            <p14:sldId id="294"/>
          </p14:sldIdLst>
        </p14:section>
        <p14:section name="Evictors" id="{2F20E0D2-9578-4B17-AC10-AD6CF7532592}">
          <p14:sldIdLst>
            <p14:sldId id="295"/>
          </p14:sldIdLst>
        </p14:section>
        <p14:section name="Considerations" id="{B5ECEE26-03F3-4868-BC7F-C8C2C94ADFFF}">
          <p14:sldIdLst>
            <p14:sldId id="305"/>
          </p14:sldIdLst>
        </p14:section>
        <p14:section name="Allowed Lateness" id="{3BAD0A21-B1F2-4FE8-B041-44CF625DFC3F}">
          <p14:sldIdLst>
            <p14:sldId id="304"/>
          </p14:sldIdLst>
        </p14:section>
        <p14:section name="Event Time" id="{6CDA37AC-932D-48FB-AC2A-C37737480258}">
          <p14:sldIdLst>
            <p14:sldId id="297"/>
            <p14:sldId id="298"/>
            <p14:sldId id="299"/>
            <p14:sldId id="301"/>
            <p14:sldId id="308"/>
            <p14:sldId id="309"/>
          </p14:sldIdLst>
        </p14:section>
        <p14:section name="Fault tolerant" id="{A1322828-F0D0-45B9-BF13-E7A0434BBEE9}">
          <p14:sldIdLst>
            <p14:sldId id="311"/>
            <p14:sldId id="312"/>
            <p14:sldId id="302"/>
          </p14:sldIdLst>
        </p14:section>
        <p14:section name="End" id="{BD2F459C-5ABF-4213-95F9-C31A35B8F621}">
          <p14:sldIdLst>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9E1FF"/>
    <a:srgbClr val="D5EDFF"/>
    <a:srgbClr val="89B2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86524" autoAdjust="0"/>
  </p:normalViewPr>
  <p:slideViewPr>
    <p:cSldViewPr snapToGrid="0">
      <p:cViewPr varScale="1">
        <p:scale>
          <a:sx n="100" d="100"/>
          <a:sy n="100" d="100"/>
        </p:scale>
        <p:origin x="600" y="78"/>
      </p:cViewPr>
      <p:guideLst>
        <p:guide orient="horz" pos="1620"/>
        <p:guide pos="288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18A4A327-9B99-43B8-B4C6-09D5DF374051}" type="datetimeFigureOut">
              <a:rPr lang="zh-CN" altLang="en-US" smtClean="0"/>
              <a:t>2017/7/17</a:t>
            </a:fld>
            <a:endParaRPr lang="zh-CN" altLang="en-US"/>
          </a:p>
        </p:txBody>
      </p:sp>
      <p:sp>
        <p:nvSpPr>
          <p:cNvPr id="4" name="幻灯片图像占位符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415B6FFA-D89C-41FD-833B-B83AB6FFE374}" type="slidenum">
              <a:rPr lang="zh-CN" altLang="en-US" smtClean="0"/>
              <a:t>‹#›</a:t>
            </a:fld>
            <a:endParaRPr lang="zh-CN" altLang="en-US"/>
          </a:p>
        </p:txBody>
      </p:sp>
    </p:spTree>
    <p:extLst>
      <p:ext uri="{BB962C8B-B14F-4D97-AF65-F5344CB8AC3E}">
        <p14:creationId xmlns:p14="http://schemas.microsoft.com/office/powerpoint/2010/main" val="412957699"/>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i.apache.org/projects/flink/flink-docs-release-1.3/dev/stream/state.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a:t>
            </a:fld>
            <a:endParaRPr lang="zh-CN" altLang="en-US"/>
          </a:p>
        </p:txBody>
      </p:sp>
    </p:spTree>
    <p:extLst>
      <p:ext uri="{BB962C8B-B14F-4D97-AF65-F5344CB8AC3E}">
        <p14:creationId xmlns:p14="http://schemas.microsoft.com/office/powerpoint/2010/main" val="586748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zh-CN" altLang="en-US" dirty="0" smtClean="0"/>
              <a:t>一个基于</a:t>
            </a:r>
            <a:r>
              <a:rPr lang="en-US" altLang="zh-CN" dirty="0" smtClean="0"/>
              <a:t>socket</a:t>
            </a:r>
            <a:r>
              <a:rPr lang="zh-CN" altLang="en-US" baseline="0" dirty="0" smtClean="0"/>
              <a:t>的 </a:t>
            </a:r>
            <a:r>
              <a:rPr lang="en-US" altLang="zh-CN" baseline="0" dirty="0" err="1" smtClean="0"/>
              <a:t>wordcount</a:t>
            </a:r>
            <a:r>
              <a:rPr lang="zh-CN" altLang="en-US" baseline="0" dirty="0" smtClean="0"/>
              <a:t>，不重叠的时间窗口为</a:t>
            </a:r>
            <a:r>
              <a:rPr lang="en-US" altLang="zh-CN" baseline="0" dirty="0" smtClean="0"/>
              <a:t>5s</a:t>
            </a:r>
            <a:r>
              <a:rPr lang="zh-CN" altLang="en-US" baseline="0" dirty="0" smtClean="0"/>
              <a:t>，整个计算流程图抽象</a:t>
            </a:r>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10</a:t>
            </a:fld>
            <a:endParaRPr lang="zh-CN" altLang="en-US"/>
          </a:p>
        </p:txBody>
      </p:sp>
    </p:spTree>
    <p:extLst>
      <p:ext uri="{BB962C8B-B14F-4D97-AF65-F5344CB8AC3E}">
        <p14:creationId xmlns:p14="http://schemas.microsoft.com/office/powerpoint/2010/main" val="2582375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dirty="0" smtClean="0"/>
              <a:t>1. Having a keyed stream will allow your windowed </a:t>
            </a:r>
            <a:r>
              <a:rPr lang="en-US" altLang="zh-CN" b="1" dirty="0" smtClean="0"/>
              <a:t>computation</a:t>
            </a:r>
            <a:r>
              <a:rPr lang="en-US" altLang="zh-CN" dirty="0" smtClean="0"/>
              <a:t> to be performed in </a:t>
            </a:r>
            <a:r>
              <a:rPr lang="en-US" altLang="zh-CN" b="1" dirty="0" smtClean="0"/>
              <a:t>parallel</a:t>
            </a:r>
            <a:r>
              <a:rPr lang="en-US" altLang="zh-CN" dirty="0" smtClean="0"/>
              <a:t> by multiple tasks, as each logical keyed stream can be processed independently from the rest.</a:t>
            </a:r>
            <a:endParaRPr lang="zh-CN" altLang="zh-CN" dirty="0" smtClean="0"/>
          </a:p>
          <a:p>
            <a:r>
              <a:rPr lang="en-US" altLang="zh-CN" dirty="0" smtClean="0"/>
              <a:t>2. In case of non-keyed streams, your original stream will not be split into multiple logical streams and all the windowing logic will be performed by a single task, </a:t>
            </a:r>
            <a:r>
              <a:rPr lang="en-US" altLang="zh-CN" i="1" dirty="0" smtClean="0"/>
              <a:t>i.e.</a:t>
            </a:r>
            <a:r>
              <a:rPr lang="en-US" altLang="zh-CN" dirty="0" smtClean="0"/>
              <a:t> with </a:t>
            </a:r>
            <a:r>
              <a:rPr lang="en-US" altLang="zh-CN" b="1" dirty="0" smtClean="0"/>
              <a:t>parallelism of 1</a:t>
            </a:r>
          </a:p>
          <a:p>
            <a:endParaRPr lang="en-US" altLang="zh-CN" dirty="0" smtClean="0"/>
          </a:p>
          <a:p>
            <a:r>
              <a:rPr lang="en-US" altLang="zh-CN" dirty="0" smtClean="0"/>
              <a:t>Keyed Windows vs Non-Keyed</a:t>
            </a:r>
            <a:r>
              <a:rPr lang="en-US" altLang="zh-CN" baseline="0" dirty="0" smtClean="0"/>
              <a:t> Windows</a:t>
            </a:r>
            <a:endParaRPr lang="en-US" altLang="zh-CN" dirty="0" smtClean="0"/>
          </a:p>
          <a:p>
            <a:endParaRPr lang="en-US" altLang="zh-CN" dirty="0" smtClean="0"/>
          </a:p>
          <a:p>
            <a:pPr marL="0" marR="0" lvl="0" indent="0" algn="l" defTabSz="914296"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In a nutshell, a window is</a:t>
            </a:r>
            <a:r>
              <a:rPr lang="en-US" altLang="zh-CN" dirty="0" smtClean="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b="1"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created</a:t>
            </a:r>
            <a:r>
              <a:rPr lang="en-US" altLang="zh-CN" dirty="0" smtClean="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as soon as the first element that should belong to this window arrives, and the window is</a:t>
            </a:r>
            <a:r>
              <a:rPr lang="en-US" altLang="zh-CN" dirty="0" smtClean="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b="1"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completely removed</a:t>
            </a:r>
            <a:r>
              <a:rPr lang="en-US" altLang="zh-CN" dirty="0" smtClean="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when the time (event or processing time) passes its end timestamp plus the user-specified</a:t>
            </a:r>
            <a:r>
              <a:rPr lang="en-US" altLang="zh-CN" dirty="0" smtClean="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100" dirty="0" smtClean="0">
                <a:solidFill>
                  <a:srgbClr val="000000"/>
                </a:solidFill>
                <a:latin typeface="Lucida Console" panose="020B0609040504020204" pitchFamily="49" charset="0"/>
                <a:ea typeface="+mn-ea"/>
                <a:cs typeface="宋体" panose="02010600030101010101" pitchFamily="2" charset="-122"/>
              </a:rPr>
              <a:t>allowed lateness.</a:t>
            </a:r>
            <a:endParaRPr lang="en-US" altLang="zh-CN" sz="1050" dirty="0" smtClean="0"/>
          </a:p>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11</a:t>
            </a:fld>
            <a:endParaRPr lang="zh-CN" altLang="en-US"/>
          </a:p>
        </p:txBody>
      </p:sp>
    </p:spTree>
    <p:extLst>
      <p:ext uri="{BB962C8B-B14F-4D97-AF65-F5344CB8AC3E}">
        <p14:creationId xmlns:p14="http://schemas.microsoft.com/office/powerpoint/2010/main" val="273006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12</a:t>
            </a:fld>
            <a:endParaRPr lang="zh-CN" altLang="en-US"/>
          </a:p>
        </p:txBody>
      </p:sp>
    </p:spTree>
    <p:extLst>
      <p:ext uri="{BB962C8B-B14F-4D97-AF65-F5344CB8AC3E}">
        <p14:creationId xmlns:p14="http://schemas.microsoft.com/office/powerpoint/2010/main" val="2451513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13</a:t>
            </a:fld>
            <a:endParaRPr lang="zh-CN" altLang="en-US"/>
          </a:p>
        </p:txBody>
      </p:sp>
    </p:spTree>
    <p:extLst>
      <p:ext uri="{BB962C8B-B14F-4D97-AF65-F5344CB8AC3E}">
        <p14:creationId xmlns:p14="http://schemas.microsoft.com/office/powerpoint/2010/main" val="1170220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14</a:t>
            </a:fld>
            <a:endParaRPr lang="zh-CN" altLang="en-US"/>
          </a:p>
        </p:txBody>
      </p:sp>
    </p:spTree>
    <p:extLst>
      <p:ext uri="{BB962C8B-B14F-4D97-AF65-F5344CB8AC3E}">
        <p14:creationId xmlns:p14="http://schemas.microsoft.com/office/powerpoint/2010/main" val="359393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15</a:t>
            </a:fld>
            <a:endParaRPr lang="zh-CN" altLang="en-US"/>
          </a:p>
        </p:txBody>
      </p:sp>
    </p:spTree>
    <p:extLst>
      <p:ext uri="{BB962C8B-B14F-4D97-AF65-F5344CB8AC3E}">
        <p14:creationId xmlns:p14="http://schemas.microsoft.com/office/powerpoint/2010/main" val="449515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16</a:t>
            </a:fld>
            <a:endParaRPr lang="zh-CN" altLang="en-US"/>
          </a:p>
        </p:txBody>
      </p:sp>
    </p:spTree>
    <p:extLst>
      <p:ext uri="{BB962C8B-B14F-4D97-AF65-F5344CB8AC3E}">
        <p14:creationId xmlns:p14="http://schemas.microsoft.com/office/powerpoint/2010/main" val="62917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kumimoji="0" lang="en-US" altLang="zh-CN" sz="1200" b="0" i="0" u="none" strike="noStrike" cap="none" normalizeH="0" baseline="0" dirty="0" err="1" smtClean="0">
                <a:ln>
                  <a:noFill/>
                </a:ln>
                <a:solidFill>
                  <a:srgbClr val="000000"/>
                </a:solidFill>
                <a:effectLst/>
                <a:latin typeface="Lucida Console" panose="020B0609040504020204" pitchFamily="49" charset="0"/>
                <a:ea typeface="+mn-ea"/>
                <a:cs typeface="宋体" panose="02010600030101010101" pitchFamily="2" charset="-122"/>
              </a:rPr>
              <a:t>ReduceFunction</a:t>
            </a:r>
            <a:r>
              <a:rPr kumimoji="0" lang="en-US" altLang="zh-CN" sz="14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1200" b="0" i="0" u="none" strike="noStrike" cap="none" normalizeH="0" baseline="0" dirty="0" err="1" smtClean="0">
                <a:ln>
                  <a:noFill/>
                </a:ln>
                <a:solidFill>
                  <a:srgbClr val="000000"/>
                </a:solidFill>
                <a:effectLst/>
                <a:latin typeface="Lucida Console" panose="020B0609040504020204" pitchFamily="49" charset="0"/>
                <a:ea typeface="+mn-ea"/>
                <a:cs typeface="宋体" panose="02010600030101010101" pitchFamily="2" charset="-122"/>
              </a:rPr>
              <a:t>FoldFunction</a:t>
            </a:r>
            <a:r>
              <a:rPr kumimoji="0" lang="en-US" altLang="zh-CN" sz="14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12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lang="zh-CN" altLang="en-US" sz="1200" dirty="0" smtClean="0">
                <a:solidFill>
                  <a:srgbClr val="333333"/>
                </a:solidFill>
                <a:latin typeface="Calibri" panose="020F0502020204030204" pitchFamily="34" charset="0"/>
                <a:ea typeface="Helvetica" panose="020B0604020202020204" pitchFamily="34" charset="0"/>
                <a:cs typeface="Times New Roman" panose="02020603050405020304" pitchFamily="18" charset="0"/>
              </a:rPr>
              <a:t>对每个窗口接收的数据进行增量聚合操作。</a:t>
            </a:r>
            <a:endParaRPr lang="en-US" altLang="zh-CN" sz="1200" dirty="0" smtClean="0">
              <a:solidFill>
                <a:srgbClr val="333333"/>
              </a:solidFill>
              <a:latin typeface="Calibri" panose="020F0502020204030204" pitchFamily="34" charset="0"/>
              <a:ea typeface="Helvetica" panose="020B0604020202020204" pitchFamily="34" charset="0"/>
              <a:cs typeface="Times New Roman" panose="02020603050405020304" pitchFamily="18" charset="0"/>
            </a:endParaRPr>
          </a:p>
          <a:p>
            <a:r>
              <a:rPr kumimoji="0" lang="en-US" altLang="zh-CN" sz="1200" b="0" i="0" u="none" strike="noStrike" cap="none" normalizeH="0" baseline="0" dirty="0" err="1" smtClean="0">
                <a:ln>
                  <a:noFill/>
                </a:ln>
                <a:solidFill>
                  <a:srgbClr val="000000"/>
                </a:solidFill>
                <a:effectLst/>
                <a:latin typeface="Lucida Console" panose="020B0609040504020204" pitchFamily="49" charset="0"/>
                <a:ea typeface="+mn-ea"/>
                <a:cs typeface="宋体" panose="02010600030101010101" pitchFamily="2" charset="-122"/>
              </a:rPr>
              <a:t>WindowFunction</a:t>
            </a:r>
            <a:r>
              <a:rPr kumimoji="0" lang="en-US" altLang="zh-CN" sz="1200" b="0" i="0" u="none" strike="noStrike" cap="none" normalizeH="0" baseline="0" dirty="0" smtClean="0">
                <a:ln>
                  <a:noFill/>
                </a:ln>
                <a:solidFill>
                  <a:srgbClr val="000000"/>
                </a:solidFill>
                <a:effectLst/>
                <a:latin typeface="Lucida Console" panose="020B0609040504020204" pitchFamily="49" charset="0"/>
                <a:ea typeface="+mn-ea"/>
                <a:cs typeface="宋体" panose="02010600030101010101" pitchFamily="2" charset="-122"/>
              </a:rPr>
              <a:t>:</a:t>
            </a:r>
            <a:r>
              <a:rPr kumimoji="0" lang="zh-CN" altLang="en-US" sz="1200" b="0" i="0" u="none" strike="noStrike" cap="none" normalizeH="0" baseline="0" dirty="0" smtClean="0">
                <a:ln>
                  <a:noFill/>
                </a:ln>
                <a:solidFill>
                  <a:srgbClr val="000000"/>
                </a:solidFill>
                <a:effectLst/>
                <a:latin typeface="Lucida Console" panose="020B0609040504020204" pitchFamily="49" charset="0"/>
                <a:ea typeface="+mn-ea"/>
                <a:cs typeface="宋体" panose="02010600030101010101" pitchFamily="2" charset="-122"/>
              </a:rPr>
              <a:t>在触发一个窗口的函数时候，就需要缓存窗口时间内所有接受到的数据。</a:t>
            </a:r>
            <a:endParaRPr lang="en-US" altLang="zh-CN" sz="1200" dirty="0" smtClean="0">
              <a:solidFill>
                <a:srgbClr val="333333"/>
              </a:solidFill>
              <a:latin typeface="Calibri" panose="020F0502020204030204" pitchFamily="34" charset="0"/>
              <a:ea typeface="Helvetica" panose="020B0604020202020204" pitchFamily="34" charset="0"/>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17</a:t>
            </a:fld>
            <a:endParaRPr lang="zh-CN" altLang="en-US"/>
          </a:p>
        </p:txBody>
      </p:sp>
    </p:spTree>
    <p:extLst>
      <p:ext uri="{BB962C8B-B14F-4D97-AF65-F5344CB8AC3E}">
        <p14:creationId xmlns:p14="http://schemas.microsoft.com/office/powerpoint/2010/main" val="2271466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WindowFunction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可以得到一个包含窗口的所有元素的</a:t>
            </a:r>
            <a:r>
              <a:rPr lang="en-US" altLang="zh-CN" sz="1200" b="0" i="0" kern="1200" dirty="0" smtClean="0">
                <a:solidFill>
                  <a:schemeClr val="tx1"/>
                </a:solidFill>
                <a:effectLst/>
                <a:latin typeface="+mn-lt"/>
                <a:ea typeface="+mn-ea"/>
                <a:cs typeface="+mn-cs"/>
              </a:rPr>
              <a:t>Iterable</a:t>
            </a:r>
            <a:r>
              <a:rPr lang="zh-CN" altLang="en-US" sz="1200" b="0" i="0" kern="1200" dirty="0" smtClean="0">
                <a:solidFill>
                  <a:schemeClr val="tx1"/>
                </a:solidFill>
                <a:effectLst/>
                <a:latin typeface="+mn-lt"/>
                <a:ea typeface="+mn-ea"/>
                <a:cs typeface="+mn-cs"/>
              </a:rPr>
              <a:t>和提供最灵活的窗口函数，当然这并不是一种搞笑的方式。</a:t>
            </a:r>
            <a:endParaRPr lang="en-US" altLang="zh-CN" sz="1200" b="0" i="0" kern="1200" dirty="0" smtClean="0">
              <a:solidFill>
                <a:schemeClr val="tx1"/>
              </a:solidFill>
              <a:effectLst/>
              <a:latin typeface="+mn-lt"/>
              <a:ea typeface="+mn-ea"/>
              <a:cs typeface="+mn-cs"/>
            </a:endParaRPr>
          </a:p>
          <a:p>
            <a:r>
              <a:rPr lang="zh-CN" altLang="en-US" dirty="0" smtClean="0"/>
              <a:t>可以和</a:t>
            </a:r>
            <a:r>
              <a:rPr lang="en-US" altLang="zh-CN" dirty="0" err="1" smtClean="0"/>
              <a:t>FoldFunction</a:t>
            </a:r>
            <a:r>
              <a:rPr lang="zh-CN" altLang="en-US" dirty="0" smtClean="0"/>
              <a:t>或者是</a:t>
            </a:r>
            <a:r>
              <a:rPr lang="en-US" altLang="zh-CN" dirty="0" err="1" smtClean="0"/>
              <a:t>ReduceFunction</a:t>
            </a:r>
            <a:r>
              <a:rPr lang="zh-CN" altLang="en-US" dirty="0" smtClean="0"/>
              <a:t>结合使用</a:t>
            </a:r>
            <a:endParaRPr lang="en-US" altLang="zh-CN" dirty="0" smtClean="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18</a:t>
            </a:fld>
            <a:endParaRPr lang="zh-CN" altLang="en-US"/>
          </a:p>
        </p:txBody>
      </p:sp>
    </p:spTree>
    <p:extLst>
      <p:ext uri="{BB962C8B-B14F-4D97-AF65-F5344CB8AC3E}">
        <p14:creationId xmlns:p14="http://schemas.microsoft.com/office/powerpoint/2010/main" val="1451805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zh-CN" altLang="en-US" dirty="0" smtClean="0"/>
              <a:t>相比</a:t>
            </a:r>
            <a:r>
              <a:rPr lang="en-US" altLang="zh-CN" dirty="0" err="1" smtClean="0"/>
              <a:t>windowFunction</a:t>
            </a:r>
            <a:r>
              <a:rPr lang="zh-CN" altLang="en-US" dirty="0" smtClean="0"/>
              <a:t>多了一个</a:t>
            </a:r>
            <a:r>
              <a:rPr lang="en-US" altLang="zh-CN" dirty="0" smtClean="0"/>
              <a:t>context</a:t>
            </a:r>
            <a:r>
              <a:rPr lang="en-US" altLang="zh-CN" baseline="0" dirty="0" smtClean="0"/>
              <a:t> </a:t>
            </a:r>
            <a:r>
              <a:rPr lang="zh-CN" altLang="en-US" baseline="0" dirty="0" smtClean="0"/>
              <a:t>，可以获取窗口的元数据信息</a:t>
            </a:r>
            <a:endParaRPr lang="en-US" altLang="zh-CN" dirty="0" smtClean="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19</a:t>
            </a:fld>
            <a:endParaRPr lang="zh-CN" altLang="en-US"/>
          </a:p>
        </p:txBody>
      </p:sp>
    </p:spTree>
    <p:extLst>
      <p:ext uri="{BB962C8B-B14F-4D97-AF65-F5344CB8AC3E}">
        <p14:creationId xmlns:p14="http://schemas.microsoft.com/office/powerpoint/2010/main" val="1812056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dirty="0" smtClean="0"/>
              <a:t>Flink</a:t>
            </a:r>
            <a:r>
              <a:rPr lang="en-US" altLang="zh-CN" baseline="0" dirty="0" smtClean="0"/>
              <a:t> </a:t>
            </a:r>
            <a:r>
              <a:rPr lang="zh-CN" altLang="en-US" baseline="0" dirty="0" smtClean="0"/>
              <a:t>主要的内容分为八个部分：由于时间有限，本次主要分享</a:t>
            </a:r>
            <a:r>
              <a:rPr lang="en-US" altLang="zh-CN" baseline="0" dirty="0" err="1" smtClean="0"/>
              <a:t>flink</a:t>
            </a:r>
            <a:r>
              <a:rPr lang="zh-CN" altLang="en-US" baseline="0" dirty="0" smtClean="0"/>
              <a:t>流式处理部分内容。</a:t>
            </a:r>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2</a:t>
            </a:fld>
            <a:endParaRPr lang="zh-CN" altLang="en-US"/>
          </a:p>
        </p:txBody>
      </p:sp>
    </p:spTree>
    <p:extLst>
      <p:ext uri="{BB962C8B-B14F-4D97-AF65-F5344CB8AC3E}">
        <p14:creationId xmlns:p14="http://schemas.microsoft.com/office/powerpoint/2010/main" val="2789116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20</a:t>
            </a:fld>
            <a:endParaRPr lang="zh-CN" altLang="en-US"/>
          </a:p>
        </p:txBody>
      </p:sp>
    </p:spTree>
    <p:extLst>
      <p:ext uri="{BB962C8B-B14F-4D97-AF65-F5344CB8AC3E}">
        <p14:creationId xmlns:p14="http://schemas.microsoft.com/office/powerpoint/2010/main" val="262697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21</a:t>
            </a:fld>
            <a:endParaRPr lang="zh-CN" altLang="en-US"/>
          </a:p>
        </p:txBody>
      </p:sp>
    </p:spTree>
    <p:extLst>
      <p:ext uri="{BB962C8B-B14F-4D97-AF65-F5344CB8AC3E}">
        <p14:creationId xmlns:p14="http://schemas.microsoft.com/office/powerpoint/2010/main" val="1914029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an element belongs to exactly window unless it is dropped late</a:t>
            </a:r>
            <a:endParaRPr lang="zh-CN" altLang="en-US" sz="1200" dirty="0" smtClean="0">
              <a:latin typeface="+mn-lt"/>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22</a:t>
            </a:fld>
            <a:endParaRPr lang="zh-CN" altLang="en-US"/>
          </a:p>
        </p:txBody>
      </p:sp>
    </p:spTree>
    <p:extLst>
      <p:ext uri="{BB962C8B-B14F-4D97-AF65-F5344CB8AC3E}">
        <p14:creationId xmlns:p14="http://schemas.microsoft.com/office/powerpoint/2010/main" val="839806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zh-CN" altLang="en-US" sz="1200" dirty="0" smtClean="0">
                <a:latin typeface="Arial" panose="020B0604020202020204" pitchFamily="34" charset="0"/>
              </a:rPr>
              <a:t>当采用</a:t>
            </a:r>
            <a:r>
              <a:rPr lang="en-US" altLang="zh-CN" sz="1200" dirty="0" err="1" smtClean="0">
                <a:latin typeface="Arial" panose="020B0604020202020204" pitchFamily="34" charset="0"/>
              </a:rPr>
              <a:t>eventtime</a:t>
            </a:r>
            <a:r>
              <a:rPr lang="zh-CN" altLang="en-US" sz="1200" dirty="0" smtClean="0">
                <a:latin typeface="Arial" panose="020B0604020202020204" pitchFamily="34" charset="0"/>
              </a:rPr>
              <a:t>作为窗口的计算时间，</a:t>
            </a:r>
            <a:r>
              <a:rPr lang="zh-CN" altLang="en-US" sz="1200" dirty="0" smtClean="0">
                <a:latin typeface="+mn-lt"/>
              </a:rPr>
              <a:t>元素因为网络等原因可能来的比较晚，当元素的时间已经超出用来跟踪元素的处理的水印时，该怎么办呢？</a:t>
            </a:r>
            <a:endParaRPr lang="en-US" altLang="zh-CN" sz="1200" dirty="0" smtClean="0">
              <a:latin typeface="+mn-lt"/>
            </a:endParaRPr>
          </a:p>
          <a:p>
            <a:pPr marL="0" marR="0" indent="0" algn="l" defTabSz="914296" rtl="0" eaLnBrk="1" fontAlgn="auto" latinLnBrk="0" hangingPunct="1">
              <a:lnSpc>
                <a:spcPct val="100000"/>
              </a:lnSpc>
              <a:spcBef>
                <a:spcPts val="0"/>
              </a:spcBef>
              <a:spcAft>
                <a:spcPts val="0"/>
              </a:spcAft>
              <a:buClrTx/>
              <a:buSzTx/>
              <a:buFontTx/>
              <a:buNone/>
              <a:tabLst/>
              <a:defRPr/>
            </a:pPr>
            <a:r>
              <a:rPr lang="zh-CN" altLang="en-US" sz="1200" dirty="0" smtClean="0">
                <a:latin typeface="+mn-lt"/>
              </a:rPr>
              <a:t>默认的话，这些</a:t>
            </a:r>
            <a:r>
              <a:rPr lang="en-US" altLang="zh-CN" sz="1200" dirty="0" smtClean="0">
                <a:latin typeface="+mn-lt"/>
              </a:rPr>
              <a:t>delay</a:t>
            </a:r>
            <a:r>
              <a:rPr lang="zh-CN" altLang="en-US" sz="1200" dirty="0" smtClean="0">
                <a:latin typeface="+mn-lt"/>
              </a:rPr>
              <a:t>的元素将被丢掉，当然不合理，有两种方式</a:t>
            </a:r>
            <a:endParaRPr lang="en-US" altLang="zh-CN" sz="1200" dirty="0" smtClean="0">
              <a:latin typeface="+mn-lt"/>
            </a:endParaRPr>
          </a:p>
          <a:p>
            <a:pPr marL="0" marR="0" indent="0" algn="l" defTabSz="914296" rtl="0" eaLnBrk="1" fontAlgn="auto" latinLnBrk="0" hangingPunct="1">
              <a:lnSpc>
                <a:spcPct val="100000"/>
              </a:lnSpc>
              <a:spcBef>
                <a:spcPts val="0"/>
              </a:spcBef>
              <a:spcAft>
                <a:spcPts val="0"/>
              </a:spcAft>
              <a:buClrTx/>
              <a:buSzTx/>
              <a:buFontTx/>
              <a:buNone/>
              <a:tabLst/>
              <a:defRPr/>
            </a:pPr>
            <a:r>
              <a:rPr lang="en-US" altLang="zh-CN" sz="1200" dirty="0" smtClean="0">
                <a:latin typeface="+mn-lt"/>
              </a:rPr>
              <a:t> </a:t>
            </a:r>
            <a:r>
              <a:rPr lang="zh-CN" altLang="en-US" sz="1200" b="0" i="0" kern="1200" dirty="0" smtClean="0">
                <a:solidFill>
                  <a:schemeClr val="tx1"/>
                </a:solidFill>
                <a:effectLst/>
                <a:latin typeface="+mn-lt"/>
                <a:ea typeface="+mn-ea"/>
                <a:cs typeface="+mn-cs"/>
              </a:rPr>
              <a:t>注意的是：</a:t>
            </a:r>
            <a:r>
              <a:rPr lang="en-US" altLang="zh-CN" sz="1200" b="1" dirty="0" err="1" smtClean="0"/>
              <a:t>allowedLateness</a:t>
            </a:r>
            <a:r>
              <a:rPr lang="zh-CN" altLang="en-US" sz="1200" b="1" dirty="0" smtClean="0"/>
              <a:t>在</a:t>
            </a:r>
            <a:r>
              <a:rPr lang="zh-CN" altLang="en-US" sz="1200" b="0" i="0" kern="1200" dirty="0" smtClean="0">
                <a:solidFill>
                  <a:schemeClr val="tx1"/>
                </a:solidFill>
                <a:effectLst/>
                <a:latin typeface="+mn-lt"/>
                <a:ea typeface="+mn-ea"/>
                <a:cs typeface="+mn-cs"/>
              </a:rPr>
              <a:t>后续再次触发的计算时候，这</a:t>
            </a:r>
            <a:r>
              <a:rPr lang="en-US" altLang="zh-CN" sz="1200" b="0" i="0" kern="1200" dirty="0" smtClean="0">
                <a:solidFill>
                  <a:schemeClr val="tx1"/>
                </a:solidFill>
                <a:effectLst/>
                <a:latin typeface="+mn-lt"/>
                <a:ea typeface="+mn-ea"/>
                <a:cs typeface="+mn-cs"/>
              </a:rPr>
              <a:t>late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元素应该用来更新先前的计算结果。</a:t>
            </a:r>
            <a:endParaRPr lang="en-US" altLang="zh-CN" sz="1200" b="0" i="0" kern="1200" baseline="0" dirty="0" smtClean="0">
              <a:solidFill>
                <a:schemeClr val="tx1"/>
              </a:solidFill>
              <a:effectLst/>
              <a:latin typeface="+mn-lt"/>
              <a:ea typeface="+mn-ea"/>
              <a:cs typeface="+mn-cs"/>
            </a:endParaRPr>
          </a:p>
          <a:p>
            <a:pPr marL="0" marR="0" indent="0" algn="l" defTabSz="914296"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mn-ea"/>
                <a:cs typeface="+mn-cs"/>
              </a:rPr>
              <a:t>对于同一个计算来说，可能包含多个结果，需要程序能够去重。</a:t>
            </a:r>
            <a:endParaRPr lang="zh-CN" altLang="en-US" sz="1200" dirty="0" smtClean="0">
              <a:latin typeface="+mn-lt"/>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23</a:t>
            </a:fld>
            <a:endParaRPr lang="zh-CN" altLang="en-US"/>
          </a:p>
        </p:txBody>
      </p:sp>
    </p:spTree>
    <p:extLst>
      <p:ext uri="{BB962C8B-B14F-4D97-AF65-F5344CB8AC3E}">
        <p14:creationId xmlns:p14="http://schemas.microsoft.com/office/powerpoint/2010/main" val="2793959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zh-CN" altLang="en-US" dirty="0" smtClean="0"/>
              <a:t>窗口计算中有三种时间，这三种时间分别位于计算的不同环节中</a:t>
            </a:r>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24</a:t>
            </a:fld>
            <a:endParaRPr lang="zh-CN" altLang="en-US"/>
          </a:p>
        </p:txBody>
      </p:sp>
    </p:spTree>
    <p:extLst>
      <p:ext uri="{BB962C8B-B14F-4D97-AF65-F5344CB8AC3E}">
        <p14:creationId xmlns:p14="http://schemas.microsoft.com/office/powerpoint/2010/main" val="2017351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zh-CN" altLang="zh-CN" sz="1200" dirty="0" smtClean="0"/>
              <a:t>图片的理解：</a:t>
            </a:r>
            <a:r>
              <a:rPr lang="en-US" altLang="zh-CN" sz="1200" dirty="0" smtClean="0"/>
              <a:t>watermark</a:t>
            </a:r>
            <a:r>
              <a:rPr lang="zh-CN" altLang="zh-CN" sz="1200" dirty="0" smtClean="0"/>
              <a:t>就是一个时间印记，记录已经来的抵达事件中的数据的时间戳的最大值来标识已经收到数据的时间，在</a:t>
            </a:r>
            <a:r>
              <a:rPr lang="en-US" altLang="zh-CN" sz="1200" dirty="0" smtClean="0"/>
              <a:t>operator</a:t>
            </a:r>
            <a:r>
              <a:rPr lang="zh-CN" altLang="zh-CN" sz="1200" dirty="0" smtClean="0"/>
              <a:t>操作中更新该标识。</a:t>
            </a:r>
          </a:p>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25</a:t>
            </a:fld>
            <a:endParaRPr lang="zh-CN" altLang="en-US"/>
          </a:p>
        </p:txBody>
      </p:sp>
    </p:spTree>
    <p:extLst>
      <p:ext uri="{BB962C8B-B14F-4D97-AF65-F5344CB8AC3E}">
        <p14:creationId xmlns:p14="http://schemas.microsoft.com/office/powerpoint/2010/main" val="822087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理解：</a:t>
            </a:r>
            <a:r>
              <a:rPr lang="en-US" altLang="zh-CN" sz="1200" kern="1200" dirty="0" smtClean="0">
                <a:solidFill>
                  <a:schemeClr val="tx1"/>
                </a:solidFill>
                <a:effectLst/>
                <a:latin typeface="+mn-lt"/>
                <a:ea typeface="+mn-ea"/>
                <a:cs typeface="+mn-cs"/>
              </a:rPr>
              <a:t>Operator </a:t>
            </a:r>
            <a:r>
              <a:rPr lang="zh-CN" altLang="en-US" sz="1200" kern="1200" dirty="0" smtClean="0">
                <a:solidFill>
                  <a:schemeClr val="tx1"/>
                </a:solidFill>
                <a:effectLst/>
                <a:latin typeface="+mn-lt"/>
                <a:ea typeface="+mn-ea"/>
                <a:cs typeface="+mn-cs"/>
              </a:rPr>
              <a:t>可以理解为算子或者说是其中的一步计算操作，算子的输出也可认为是下一个算子的输入。</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数据源每个并行的子任务独立产生自己的</a:t>
            </a:r>
            <a:r>
              <a:rPr lang="en-US" altLang="zh-CN" sz="1200" kern="1200" dirty="0" err="1" smtClean="0">
                <a:solidFill>
                  <a:schemeClr val="tx1"/>
                </a:solidFill>
                <a:effectLst/>
                <a:latin typeface="+mn-lt"/>
                <a:ea typeface="+mn-ea"/>
                <a:cs typeface="+mn-cs"/>
              </a:rPr>
              <a:t>watermarker</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 watermark</a:t>
            </a:r>
            <a:r>
              <a:rPr lang="zh-CN" altLang="en-US" sz="1200" kern="1200" dirty="0" smtClean="0">
                <a:solidFill>
                  <a:schemeClr val="tx1"/>
                </a:solidFill>
                <a:effectLst/>
                <a:latin typeface="+mn-lt"/>
                <a:ea typeface="+mn-ea"/>
                <a:cs typeface="+mn-cs"/>
              </a:rPr>
              <a:t>随着程序流向下游，当到达</a:t>
            </a:r>
            <a:r>
              <a:rPr lang="en-US" altLang="zh-CN" sz="1200" kern="1200" dirty="0" smtClean="0">
                <a:solidFill>
                  <a:schemeClr val="tx1"/>
                </a:solidFill>
                <a:effectLst/>
                <a:latin typeface="+mn-lt"/>
                <a:ea typeface="+mn-ea"/>
                <a:cs typeface="+mn-cs"/>
              </a:rPr>
              <a:t>operator</a:t>
            </a:r>
            <a:r>
              <a:rPr lang="zh-CN" altLang="en-US" sz="1200" kern="1200" dirty="0" smtClean="0">
                <a:solidFill>
                  <a:schemeClr val="tx1"/>
                </a:solidFill>
                <a:effectLst/>
                <a:latin typeface="+mn-lt"/>
                <a:ea typeface="+mn-ea"/>
                <a:cs typeface="+mn-cs"/>
              </a:rPr>
              <a:t>的时候驱动着事件时间向前增加，在</a:t>
            </a:r>
            <a:r>
              <a:rPr lang="en-US" altLang="zh-CN" sz="1200" kern="1200" dirty="0" smtClean="0">
                <a:solidFill>
                  <a:schemeClr val="tx1"/>
                </a:solidFill>
                <a:effectLst/>
                <a:latin typeface="+mn-lt"/>
                <a:ea typeface="+mn-ea"/>
                <a:cs typeface="+mn-cs"/>
              </a:rPr>
              <a:t>operator</a:t>
            </a:r>
            <a:r>
              <a:rPr lang="zh-CN" altLang="en-US"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eventtime</a:t>
            </a:r>
            <a:r>
              <a:rPr lang="zh-CN" altLang="en-US" sz="1200" kern="1200" dirty="0" smtClean="0">
                <a:solidFill>
                  <a:schemeClr val="tx1"/>
                </a:solidFill>
                <a:effectLst/>
                <a:latin typeface="+mn-lt"/>
                <a:ea typeface="+mn-ea"/>
                <a:cs typeface="+mn-cs"/>
              </a:rPr>
              <a:t>得到更新的时候，</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也将会为下游产生一个新的</a:t>
            </a:r>
            <a:r>
              <a:rPr lang="en-US" altLang="zh-CN" sz="1200" kern="1200" dirty="0" smtClean="0">
                <a:solidFill>
                  <a:schemeClr val="tx1"/>
                </a:solidFill>
                <a:effectLst/>
                <a:latin typeface="+mn-lt"/>
                <a:ea typeface="+mn-ea"/>
                <a:cs typeface="+mn-cs"/>
              </a:rPr>
              <a:t>watermark</a:t>
            </a: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通常</a:t>
            </a:r>
            <a:r>
              <a:rPr lang="en-US" altLang="zh-CN" sz="1200" kern="1200" dirty="0" smtClean="0">
                <a:solidFill>
                  <a:schemeClr val="tx1"/>
                </a:solidFill>
                <a:effectLst/>
                <a:latin typeface="+mn-lt"/>
                <a:ea typeface="+mn-ea"/>
                <a:cs typeface="+mn-cs"/>
              </a:rPr>
              <a:t>operator</a:t>
            </a:r>
            <a:r>
              <a:rPr lang="zh-CN" altLang="en-US" sz="1200" kern="1200" dirty="0" smtClean="0">
                <a:solidFill>
                  <a:schemeClr val="tx1"/>
                </a:solidFill>
                <a:effectLst/>
                <a:latin typeface="+mn-lt"/>
                <a:ea typeface="+mn-ea"/>
                <a:cs typeface="+mn-cs"/>
              </a:rPr>
              <a:t>的当前</a:t>
            </a:r>
            <a:r>
              <a:rPr lang="en-US" altLang="zh-CN" sz="1200" kern="1200" dirty="0" smtClean="0">
                <a:solidFill>
                  <a:schemeClr val="tx1"/>
                </a:solidFill>
                <a:effectLst/>
                <a:latin typeface="+mn-lt"/>
                <a:ea typeface="+mn-ea"/>
                <a:cs typeface="+mn-cs"/>
              </a:rPr>
              <a:t>event time</a:t>
            </a:r>
            <a:r>
              <a:rPr lang="zh-CN" altLang="en-US" sz="1200" kern="1200" dirty="0" smtClean="0">
                <a:solidFill>
                  <a:schemeClr val="tx1"/>
                </a:solidFill>
                <a:effectLst/>
                <a:latin typeface="+mn-lt"/>
                <a:ea typeface="+mn-ea"/>
                <a:cs typeface="+mn-cs"/>
              </a:rPr>
              <a:t>是输入流的最小时间，并随着输入流不断的更新</a:t>
            </a:r>
            <a:r>
              <a:rPr lang="en-US" altLang="zh-CN" sz="1200" kern="1200" dirty="0" smtClean="0">
                <a:solidFill>
                  <a:schemeClr val="tx1"/>
                </a:solidFill>
                <a:effectLst/>
                <a:latin typeface="+mn-lt"/>
                <a:ea typeface="+mn-ea"/>
                <a:cs typeface="+mn-cs"/>
              </a:rPr>
              <a:t>event time</a:t>
            </a:r>
            <a:r>
              <a:rPr lang="zh-CN" altLang="en-US" sz="1200" kern="1200" dirty="0" smtClean="0">
                <a:solidFill>
                  <a:schemeClr val="tx1"/>
                </a:solidFill>
                <a:effectLst/>
                <a:latin typeface="+mn-lt"/>
                <a:ea typeface="+mn-ea"/>
                <a:cs typeface="+mn-cs"/>
              </a:rPr>
              <a:t>，下游的</a:t>
            </a:r>
            <a:r>
              <a:rPr lang="en-US" altLang="zh-CN" sz="1200" kern="1200" dirty="0" smtClean="0">
                <a:solidFill>
                  <a:schemeClr val="tx1"/>
                </a:solidFill>
                <a:effectLst/>
                <a:latin typeface="+mn-lt"/>
                <a:ea typeface="+mn-ea"/>
                <a:cs typeface="+mn-cs"/>
              </a:rPr>
              <a:t>operator</a:t>
            </a:r>
            <a:r>
              <a:rPr lang="zh-CN" altLang="en-US" sz="1200" kern="1200" dirty="0" smtClean="0">
                <a:solidFill>
                  <a:schemeClr val="tx1"/>
                </a:solidFill>
                <a:effectLst/>
                <a:latin typeface="+mn-lt"/>
                <a:ea typeface="+mn-ea"/>
                <a:cs typeface="+mn-cs"/>
              </a:rPr>
              <a:t>也将会更新</a:t>
            </a:r>
            <a:r>
              <a:rPr lang="en-US" altLang="zh-CN" sz="1200" kern="1200" dirty="0" smtClean="0">
                <a:solidFill>
                  <a:schemeClr val="tx1"/>
                </a:solidFill>
                <a:effectLst/>
                <a:latin typeface="+mn-lt"/>
                <a:ea typeface="+mn-ea"/>
                <a:cs typeface="+mn-cs"/>
              </a:rPr>
              <a:t>watermark</a:t>
            </a:r>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Each parallel subtask of a source function usually generates its watermarks independently.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the watermarks flow through the streaming program, they advance the event time at the operators where they arrive. Whenever an operator advances its event time, it generates a new watermark downstream for its successor operators.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Such an operator’s current event time is the minimum of its input streams’ event times. As its input streams update their event times, so does the operator.</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26</a:t>
            </a:fld>
            <a:endParaRPr lang="zh-CN" altLang="en-US"/>
          </a:p>
        </p:txBody>
      </p:sp>
    </p:spTree>
    <p:extLst>
      <p:ext uri="{BB962C8B-B14F-4D97-AF65-F5344CB8AC3E}">
        <p14:creationId xmlns:p14="http://schemas.microsoft.com/office/powerpoint/2010/main" val="408154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如果采用</a:t>
            </a:r>
            <a:r>
              <a:rPr lang="en-US" altLang="zh-CN" sz="1200" b="0" i="0" kern="1200" dirty="0" smtClean="0">
                <a:solidFill>
                  <a:schemeClr val="tx1"/>
                </a:solidFill>
                <a:effectLst/>
                <a:latin typeface="+mn-lt"/>
                <a:ea typeface="+mn-ea"/>
                <a:cs typeface="+mn-cs"/>
              </a:rPr>
              <a:t>assigner </a:t>
            </a:r>
            <a:r>
              <a:rPr lang="zh-CN" altLang="en-US" sz="1200" b="0" i="0" kern="1200" dirty="0" smtClean="0">
                <a:solidFill>
                  <a:schemeClr val="tx1"/>
                </a:solidFill>
                <a:effectLst/>
                <a:latin typeface="+mn-lt"/>
                <a:ea typeface="+mn-ea"/>
                <a:cs typeface="+mn-cs"/>
              </a:rPr>
              <a:t>方式 可以</a:t>
            </a:r>
            <a:r>
              <a:rPr lang="zh-CN" altLang="en-US"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覆盖数据源指定方式指定的</a:t>
            </a:r>
            <a:r>
              <a:rPr lang="en-US" altLang="zh-CN" sz="1200" b="0" i="0" kern="1200" dirty="0" smtClean="0">
                <a:solidFill>
                  <a:schemeClr val="tx1"/>
                </a:solidFill>
                <a:effectLst/>
                <a:latin typeface="+mn-lt"/>
                <a:ea typeface="+mn-ea"/>
                <a:cs typeface="+mn-cs"/>
              </a:rPr>
              <a:t>timestamp and</a:t>
            </a:r>
            <a:r>
              <a:rPr lang="en-US" altLang="zh-CN" sz="1200" b="0" i="0" kern="1200" baseline="0" dirty="0" smtClean="0">
                <a:solidFill>
                  <a:schemeClr val="tx1"/>
                </a:solidFill>
                <a:effectLst/>
                <a:latin typeface="+mn-lt"/>
                <a:ea typeface="+mn-ea"/>
                <a:cs typeface="+mn-cs"/>
              </a:rPr>
              <a:t> watermark</a:t>
            </a:r>
            <a:r>
              <a:rPr lang="zh-CN" altLang="en-US" sz="1200" b="0" i="0" kern="1200" baseline="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27</a:t>
            </a:fld>
            <a:endParaRPr lang="zh-CN" altLang="en-US"/>
          </a:p>
        </p:txBody>
      </p:sp>
    </p:spTree>
    <p:extLst>
      <p:ext uri="{BB962C8B-B14F-4D97-AF65-F5344CB8AC3E}">
        <p14:creationId xmlns:p14="http://schemas.microsoft.com/office/powerpoint/2010/main" val="1068185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通常在 </a:t>
            </a:r>
            <a:r>
              <a:rPr lang="en-US" altLang="zh-CN" sz="1200" kern="1200" dirty="0" smtClean="0">
                <a:solidFill>
                  <a:schemeClr val="tx1"/>
                </a:solidFill>
                <a:effectLst/>
                <a:latin typeface="+mn-lt"/>
                <a:ea typeface="+mn-ea"/>
                <a:cs typeface="+mn-cs"/>
              </a:rPr>
              <a:t>filter</a:t>
            </a:r>
            <a:r>
              <a:rPr lang="zh-CN" altLang="en-US" sz="1200" kern="1200" dirty="0" smtClean="0">
                <a:solidFill>
                  <a:schemeClr val="tx1"/>
                </a:solidFill>
                <a:effectLst/>
                <a:latin typeface="+mn-lt"/>
                <a:ea typeface="+mn-ea"/>
                <a:cs typeface="+mn-cs"/>
              </a:rPr>
              <a:t>之后，</a:t>
            </a:r>
            <a:r>
              <a:rPr lang="en-US" altLang="zh-CN" sz="1200" kern="1200" dirty="0" smtClean="0">
                <a:solidFill>
                  <a:schemeClr val="tx1"/>
                </a:solidFill>
                <a:effectLst/>
                <a:latin typeface="+mn-lt"/>
                <a:ea typeface="+mn-ea"/>
                <a:cs typeface="+mn-cs"/>
              </a:rPr>
              <a:t>window</a:t>
            </a:r>
            <a:r>
              <a:rPr lang="zh-CN" altLang="en-US" sz="1200" kern="1200" dirty="0" smtClean="0">
                <a:solidFill>
                  <a:schemeClr val="tx1"/>
                </a:solidFill>
                <a:effectLst/>
                <a:latin typeface="+mn-lt"/>
                <a:ea typeface="+mn-ea"/>
                <a:cs typeface="+mn-cs"/>
              </a:rPr>
              <a:t>之前进行指定</a:t>
            </a:r>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系统提供两个接口：</a:t>
            </a:r>
            <a:endParaRPr lang="en-US" altLang="zh-CN" sz="1200" kern="1200" dirty="0" smtClean="0">
              <a:solidFill>
                <a:schemeClr val="tx1"/>
              </a:solidFill>
              <a:effectLst/>
              <a:latin typeface="+mn-lt"/>
              <a:ea typeface="+mn-ea"/>
              <a:cs typeface="+mn-cs"/>
            </a:endParaRPr>
          </a:p>
          <a:p>
            <a:pPr marL="228600" indent="-228600">
              <a:buAutoNum type="arabicPeriod"/>
            </a:pPr>
            <a:r>
              <a:rPr lang="zh-CN" altLang="en-US" sz="1200" kern="1200" baseline="0" dirty="0" smtClean="0">
                <a:solidFill>
                  <a:schemeClr val="tx1"/>
                </a:solidFill>
                <a:effectLst/>
                <a:latin typeface="+mn-lt"/>
                <a:ea typeface="+mn-ea"/>
                <a:cs typeface="+mn-cs"/>
              </a:rPr>
              <a:t>周期性的产生</a:t>
            </a:r>
            <a:endParaRPr lang="en-US" altLang="zh-CN" sz="1200" kern="1200" baseline="0" dirty="0" smtClean="0">
              <a:solidFill>
                <a:schemeClr val="tx1"/>
              </a:solidFill>
              <a:effectLst/>
              <a:latin typeface="+mn-lt"/>
              <a:ea typeface="+mn-ea"/>
              <a:cs typeface="+mn-cs"/>
            </a:endParaRPr>
          </a:p>
          <a:p>
            <a:pPr marL="228600" indent="-228600">
              <a:buAutoNum type="arabicPeriod"/>
            </a:pPr>
            <a:r>
              <a:rPr lang="zh-CN" altLang="en-US" sz="1200" kern="1200" baseline="0" dirty="0" smtClean="0">
                <a:solidFill>
                  <a:schemeClr val="tx1"/>
                </a:solidFill>
                <a:effectLst/>
                <a:latin typeface="+mn-lt"/>
                <a:ea typeface="+mn-ea"/>
                <a:cs typeface="+mn-cs"/>
              </a:rPr>
              <a:t>任意节数据点产生</a:t>
            </a:r>
            <a:endParaRPr lang="en-US" altLang="zh-CN" sz="1200" kern="1200" baseline="0" dirty="0" smtClean="0">
              <a:solidFill>
                <a:schemeClr val="tx1"/>
              </a:solidFill>
              <a:effectLst/>
              <a:latin typeface="+mn-lt"/>
              <a:ea typeface="+mn-ea"/>
              <a:cs typeface="+mn-cs"/>
            </a:endParaRPr>
          </a:p>
          <a:p>
            <a:pPr marL="0" indent="0">
              <a:buNone/>
            </a:pP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也有些已经实现的类可供使用：不在详细讲述</a:t>
            </a:r>
            <a:endParaRPr lang="en-US" altLang="zh-CN" sz="1200" kern="1200" baseline="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Assigners with ascending timestamps </a:t>
            </a:r>
            <a:r>
              <a:rPr lang="zh-CN" altLang="en-US" sz="1200" b="1" i="0" kern="1200" dirty="0" smtClean="0">
                <a:solidFill>
                  <a:schemeClr val="tx1"/>
                </a:solidFill>
                <a:effectLst/>
                <a:latin typeface="+mn-lt"/>
                <a:ea typeface="+mn-ea"/>
                <a:cs typeface="+mn-cs"/>
              </a:rPr>
              <a:t>：递增指定时间戳生成器</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Assigners allowing a fixed amount of lateness</a:t>
            </a:r>
            <a:r>
              <a:rPr lang="zh-CN" altLang="en-US" sz="1200" b="1" i="0" kern="1200" dirty="0" smtClean="0">
                <a:solidFill>
                  <a:schemeClr val="tx1"/>
                </a:solidFill>
                <a:effectLst/>
                <a:latin typeface="+mn-lt"/>
                <a:ea typeface="+mn-ea"/>
                <a:cs typeface="+mn-cs"/>
              </a:rPr>
              <a:t>：指定允许固定延迟的时间戳生成器</a:t>
            </a:r>
            <a:endParaRPr lang="en-US" altLang="zh-CN" sz="1200" b="0" i="0" kern="1200" dirty="0" smtClean="0">
              <a:solidFill>
                <a:schemeClr val="tx1"/>
              </a:solidFill>
              <a:effectLst/>
              <a:latin typeface="+mn-lt"/>
              <a:ea typeface="+mn-ea"/>
              <a:cs typeface="+mn-cs"/>
            </a:endParaRPr>
          </a:p>
          <a:p>
            <a:r>
              <a:rPr lang="en-US" altLang="zh-CN" dirty="0" smtClean="0"/>
              <a:t/>
            </a:r>
            <a:br>
              <a:rPr lang="en-US" altLang="zh-CN" dirty="0" smtClean="0"/>
            </a:br>
            <a:r>
              <a:rPr lang="en-US" altLang="zh-CN" dirty="0" smtClean="0"/>
              <a:t/>
            </a:r>
            <a:br>
              <a:rPr lang="en-US" altLang="zh-CN" dirty="0" smtClean="0"/>
            </a:b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28</a:t>
            </a:fld>
            <a:endParaRPr lang="zh-CN" altLang="en-US"/>
          </a:p>
        </p:txBody>
      </p:sp>
    </p:spTree>
    <p:extLst>
      <p:ext uri="{BB962C8B-B14F-4D97-AF65-F5344CB8AC3E}">
        <p14:creationId xmlns:p14="http://schemas.microsoft.com/office/powerpoint/2010/main" val="1698620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通常在 </a:t>
            </a:r>
            <a:r>
              <a:rPr lang="en-US" altLang="zh-CN" sz="1200" kern="1200" dirty="0" smtClean="0">
                <a:solidFill>
                  <a:schemeClr val="tx1"/>
                </a:solidFill>
                <a:effectLst/>
                <a:latin typeface="+mn-lt"/>
                <a:ea typeface="+mn-ea"/>
                <a:cs typeface="+mn-cs"/>
              </a:rPr>
              <a:t>filter</a:t>
            </a:r>
            <a:r>
              <a:rPr lang="zh-CN" altLang="en-US" sz="1200" kern="1200" dirty="0" smtClean="0">
                <a:solidFill>
                  <a:schemeClr val="tx1"/>
                </a:solidFill>
                <a:effectLst/>
                <a:latin typeface="+mn-lt"/>
                <a:ea typeface="+mn-ea"/>
                <a:cs typeface="+mn-cs"/>
              </a:rPr>
              <a:t>之后，</a:t>
            </a:r>
            <a:r>
              <a:rPr lang="en-US" altLang="zh-CN" sz="1200" kern="1200" dirty="0" smtClean="0">
                <a:solidFill>
                  <a:schemeClr val="tx1"/>
                </a:solidFill>
                <a:effectLst/>
                <a:latin typeface="+mn-lt"/>
                <a:ea typeface="+mn-ea"/>
                <a:cs typeface="+mn-cs"/>
              </a:rPr>
              <a:t>window</a:t>
            </a:r>
            <a:r>
              <a:rPr lang="zh-CN" altLang="en-US" sz="1200" kern="1200" dirty="0" smtClean="0">
                <a:solidFill>
                  <a:schemeClr val="tx1"/>
                </a:solidFill>
                <a:effectLst/>
                <a:latin typeface="+mn-lt"/>
                <a:ea typeface="+mn-ea"/>
                <a:cs typeface="+mn-cs"/>
              </a:rPr>
              <a:t>之前进行指定</a:t>
            </a:r>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系统提供两个接口：</a:t>
            </a:r>
            <a:endParaRPr lang="en-US" altLang="zh-CN" sz="1200" kern="1200" dirty="0" smtClean="0">
              <a:solidFill>
                <a:schemeClr val="tx1"/>
              </a:solidFill>
              <a:effectLst/>
              <a:latin typeface="+mn-lt"/>
              <a:ea typeface="+mn-ea"/>
              <a:cs typeface="+mn-cs"/>
            </a:endParaRPr>
          </a:p>
          <a:p>
            <a:pPr marL="228600" indent="-228600">
              <a:buAutoNum type="arabicPeriod"/>
            </a:pPr>
            <a:r>
              <a:rPr lang="zh-CN" altLang="en-US" sz="1200" kern="1200" baseline="0" dirty="0" smtClean="0">
                <a:solidFill>
                  <a:schemeClr val="tx1"/>
                </a:solidFill>
                <a:effectLst/>
                <a:latin typeface="+mn-lt"/>
                <a:ea typeface="+mn-ea"/>
                <a:cs typeface="+mn-cs"/>
              </a:rPr>
              <a:t>周期性的产生</a:t>
            </a:r>
            <a:endParaRPr lang="en-US" altLang="zh-CN" sz="1200" kern="1200" baseline="0" dirty="0" smtClean="0">
              <a:solidFill>
                <a:schemeClr val="tx1"/>
              </a:solidFill>
              <a:effectLst/>
              <a:latin typeface="+mn-lt"/>
              <a:ea typeface="+mn-ea"/>
              <a:cs typeface="+mn-cs"/>
            </a:endParaRPr>
          </a:p>
          <a:p>
            <a:pPr marL="228600" indent="-228600">
              <a:buAutoNum type="arabicPeriod"/>
            </a:pPr>
            <a:r>
              <a:rPr lang="zh-CN" altLang="en-US" sz="1200" kern="1200" baseline="0" dirty="0" smtClean="0">
                <a:solidFill>
                  <a:schemeClr val="tx1"/>
                </a:solidFill>
                <a:effectLst/>
                <a:latin typeface="+mn-lt"/>
                <a:ea typeface="+mn-ea"/>
                <a:cs typeface="+mn-cs"/>
              </a:rPr>
              <a:t>任意节数据点产生</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29</a:t>
            </a:fld>
            <a:endParaRPr lang="zh-CN" altLang="en-US"/>
          </a:p>
        </p:txBody>
      </p:sp>
    </p:spTree>
    <p:extLst>
      <p:ext uri="{BB962C8B-B14F-4D97-AF65-F5344CB8AC3E}">
        <p14:creationId xmlns:p14="http://schemas.microsoft.com/office/powerpoint/2010/main" val="333340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zh-CN" altLang="en-US" dirty="0" smtClean="0"/>
              <a:t>为什么选择</a:t>
            </a:r>
            <a:r>
              <a:rPr lang="en-US" altLang="zh-CN" dirty="0" smtClean="0"/>
              <a:t>Flink?</a:t>
            </a:r>
          </a:p>
          <a:p>
            <a:pPr marL="0" marR="0" indent="0" algn="l" defTabSz="914296" rtl="0" eaLnBrk="1" fontAlgn="auto" latinLnBrk="0" hangingPunct="1">
              <a:lnSpc>
                <a:spcPct val="100000"/>
              </a:lnSpc>
              <a:spcBef>
                <a:spcPts val="0"/>
              </a:spcBef>
              <a:spcAft>
                <a:spcPts val="0"/>
              </a:spcAft>
              <a:buClrTx/>
              <a:buSzTx/>
              <a:buFontTx/>
              <a:buNone/>
              <a:tabLst/>
              <a:defRPr/>
            </a:pPr>
            <a:r>
              <a:rPr lang="zh-CN" altLang="en-US" dirty="0" smtClean="0"/>
              <a:t>目前比较流行的流式处理框架有三个：</a:t>
            </a:r>
            <a:r>
              <a:rPr lang="en-US" altLang="zh-CN" dirty="0" smtClean="0"/>
              <a:t>storm</a:t>
            </a:r>
            <a:r>
              <a:rPr lang="zh-CN" altLang="en-US" dirty="0" smtClean="0"/>
              <a:t>，</a:t>
            </a:r>
            <a:r>
              <a:rPr lang="en-US" altLang="zh-CN" dirty="0" smtClean="0"/>
              <a:t>spark</a:t>
            </a:r>
            <a:r>
              <a:rPr lang="en-US" altLang="zh-CN" baseline="0" dirty="0" smtClean="0"/>
              <a:t> streaming</a:t>
            </a:r>
            <a:r>
              <a:rPr lang="zh-CN" altLang="en-US" baseline="0" dirty="0" smtClean="0"/>
              <a:t>，</a:t>
            </a:r>
            <a:r>
              <a:rPr lang="en-US" altLang="zh-CN" baseline="0" dirty="0" err="1" smtClean="0"/>
              <a:t>flink</a:t>
            </a:r>
            <a:endParaRPr lang="en-US" altLang="zh-CN" dirty="0" smtClean="0"/>
          </a:p>
          <a:p>
            <a:r>
              <a:rPr lang="en-US" altLang="zh-CN" dirty="0" smtClean="0"/>
              <a:t>1.</a:t>
            </a:r>
            <a:r>
              <a:rPr lang="en-US" altLang="zh-CN" baseline="0" dirty="0" smtClean="0"/>
              <a:t> Flink</a:t>
            </a:r>
            <a:r>
              <a:rPr lang="zh-CN" altLang="en-US" baseline="0" dirty="0" smtClean="0"/>
              <a:t>是真正意义上的实时流计算处理，能够提供比</a:t>
            </a:r>
            <a:r>
              <a:rPr lang="en-US" altLang="zh-CN" baseline="0" dirty="0" smtClean="0"/>
              <a:t>storm</a:t>
            </a:r>
            <a:r>
              <a:rPr lang="zh-CN" altLang="en-US" baseline="0" dirty="0" smtClean="0"/>
              <a:t>更好吞吐能力，比</a:t>
            </a:r>
            <a:r>
              <a:rPr lang="en-US" altLang="zh-CN" baseline="0" dirty="0" smtClean="0"/>
              <a:t>streaming</a:t>
            </a:r>
            <a:r>
              <a:rPr lang="zh-CN" altLang="en-US" baseline="0" dirty="0" smtClean="0"/>
              <a:t>更好的实时性。</a:t>
            </a:r>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3</a:t>
            </a:fld>
            <a:endParaRPr lang="zh-CN" altLang="en-US"/>
          </a:p>
        </p:txBody>
      </p:sp>
    </p:spTree>
    <p:extLst>
      <p:ext uri="{BB962C8B-B14F-4D97-AF65-F5344CB8AC3E}">
        <p14:creationId xmlns:p14="http://schemas.microsoft.com/office/powerpoint/2010/main" val="4072595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如果程序失败了，中间的计算结果该怎么办，比如</a:t>
            </a:r>
            <a:r>
              <a:rPr lang="en-US" altLang="zh-CN" sz="1200" kern="1200" dirty="0" err="1" smtClean="0">
                <a:solidFill>
                  <a:schemeClr val="tx1"/>
                </a:solidFill>
                <a:effectLst/>
                <a:latin typeface="+mn-lt"/>
                <a:ea typeface="+mn-ea"/>
                <a:cs typeface="+mn-cs"/>
              </a:rPr>
              <a:t>wordcount</a:t>
            </a:r>
            <a:r>
              <a:rPr lang="zh-CN" altLang="en-US" sz="1200" kern="1200" dirty="0" smtClean="0">
                <a:solidFill>
                  <a:schemeClr val="tx1"/>
                </a:solidFill>
                <a:effectLst/>
                <a:latin typeface="+mn-lt"/>
                <a:ea typeface="+mn-ea"/>
                <a:cs typeface="+mn-cs"/>
              </a:rPr>
              <a:t>的聚合结果，一些迭代模型计算的参数等。</a:t>
            </a:r>
            <a:endParaRPr lang="zh-CN"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在计算过程中保留一些中间的计算结果十分有必，而且是具有容错性的状态</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状态存储的三种形式</a:t>
            </a:r>
            <a:endParaRPr lang="en-US" altLang="zh-CN" sz="1200" kern="1200" dirty="0" smtClean="0">
              <a:solidFill>
                <a:schemeClr val="tx1"/>
              </a:solidFill>
              <a:effectLst/>
              <a:latin typeface="+mn-lt"/>
              <a:ea typeface="+mn-ea"/>
              <a:cs typeface="+mn-cs"/>
            </a:endParaRPr>
          </a:p>
          <a:p>
            <a:pPr marL="0" marR="0" indent="0" algn="l" defTabSz="914296"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默认，状态存储在</a:t>
            </a:r>
            <a:r>
              <a:rPr lang="en-US" altLang="zh-CN" sz="1200" b="0" i="0" kern="1200" dirty="0" err="1" smtClean="0">
                <a:solidFill>
                  <a:schemeClr val="tx1"/>
                </a:solidFill>
                <a:effectLst/>
                <a:latin typeface="+mn-lt"/>
                <a:ea typeface="+mn-ea"/>
                <a:cs typeface="+mn-cs"/>
              </a:rPr>
              <a:t>TaskManagers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的内存中，</a:t>
            </a:r>
            <a:r>
              <a:rPr lang="en-US" altLang="zh-CN" sz="1200" b="0" i="0" kern="1200" dirty="0" smtClean="0">
                <a:solidFill>
                  <a:schemeClr val="tx1"/>
                </a:solidFill>
                <a:effectLst/>
                <a:latin typeface="+mn-lt"/>
                <a:ea typeface="+mn-ea"/>
                <a:cs typeface="+mn-cs"/>
              </a:rPr>
              <a:t> checkpoints </a:t>
            </a:r>
            <a:r>
              <a:rPr lang="zh-CN" altLang="en-US" sz="1200" b="0" i="0" kern="1200" dirty="0" smtClean="0">
                <a:solidFill>
                  <a:schemeClr val="tx1"/>
                </a:solidFill>
                <a:effectLst/>
                <a:latin typeface="+mn-lt"/>
                <a:ea typeface="+mn-ea"/>
                <a:cs typeface="+mn-cs"/>
              </a:rPr>
              <a:t>存储在</a:t>
            </a:r>
            <a:r>
              <a:rPr lang="en-US" altLang="zh-CN" sz="1200" b="0" i="0" kern="1200" dirty="0" err="1" smtClean="0">
                <a:solidFill>
                  <a:schemeClr val="tx1"/>
                </a:solidFill>
                <a:effectLst/>
                <a:latin typeface="+mn-lt"/>
                <a:ea typeface="+mn-ea"/>
                <a:cs typeface="+mn-cs"/>
              </a:rPr>
              <a:t>JobManager</a:t>
            </a:r>
            <a:r>
              <a:rPr lang="zh-CN" altLang="en-US" sz="1200" b="0" i="0" kern="1200" dirty="0" smtClean="0">
                <a:solidFill>
                  <a:schemeClr val="tx1"/>
                </a:solidFill>
                <a:effectLst/>
                <a:latin typeface="+mn-lt"/>
                <a:ea typeface="+mn-ea"/>
                <a:cs typeface="+mn-cs"/>
              </a:rPr>
              <a:t>的内存中</a:t>
            </a:r>
            <a:r>
              <a:rPr lang="en-US" altLang="zh-CN" sz="1200" b="0" i="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30</a:t>
            </a:fld>
            <a:endParaRPr lang="zh-CN" altLang="en-US"/>
          </a:p>
        </p:txBody>
      </p:sp>
    </p:spTree>
    <p:extLst>
      <p:ext uri="{BB962C8B-B14F-4D97-AF65-F5344CB8AC3E}">
        <p14:creationId xmlns:p14="http://schemas.microsoft.com/office/powerpoint/2010/main" val="4071256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 snapshots of all the state in timers and </a:t>
            </a:r>
            <a:r>
              <a:rPr lang="en-US" altLang="zh-CN" sz="1200" b="0" i="0" kern="1200" dirty="0" err="1" smtClean="0">
                <a:solidFill>
                  <a:schemeClr val="tx1"/>
                </a:solidFill>
                <a:effectLst/>
                <a:latin typeface="+mn-lt"/>
                <a:ea typeface="+mn-ea"/>
                <a:cs typeface="+mn-cs"/>
              </a:rPr>
              <a:t>stateful</a:t>
            </a:r>
            <a:r>
              <a:rPr lang="en-US" altLang="zh-CN" sz="1200" b="0" i="0" kern="1200" dirty="0" smtClean="0">
                <a:solidFill>
                  <a:schemeClr val="tx1"/>
                </a:solidFill>
                <a:effectLst/>
                <a:latin typeface="+mn-lt"/>
                <a:ea typeface="+mn-ea"/>
                <a:cs typeface="+mn-cs"/>
              </a:rPr>
              <a:t> operators, including connectors, windows, and any </a:t>
            </a:r>
            <a:r>
              <a:rPr lang="en-US" altLang="zh-CN" sz="1200" b="0" i="0" u="sng" kern="1200" dirty="0" smtClean="0">
                <a:solidFill>
                  <a:schemeClr val="tx1"/>
                </a:solidFill>
                <a:effectLst/>
                <a:latin typeface="+mn-lt"/>
                <a:ea typeface="+mn-ea"/>
                <a:cs typeface="+mn-cs"/>
                <a:hlinkClick r:id="rId3"/>
              </a:rPr>
              <a:t>user-defined state</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31</a:t>
            </a:fld>
            <a:endParaRPr lang="zh-CN" altLang="en-US"/>
          </a:p>
        </p:txBody>
      </p:sp>
    </p:spTree>
    <p:extLst>
      <p:ext uri="{BB962C8B-B14F-4D97-AF65-F5344CB8AC3E}">
        <p14:creationId xmlns:p14="http://schemas.microsoft.com/office/powerpoint/2010/main" val="3619847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JM</a:t>
            </a:r>
            <a:r>
              <a:rPr lang="zh-CN" altLang="en-US" sz="1200" kern="1200" dirty="0" smtClean="0">
                <a:solidFill>
                  <a:schemeClr val="tx1"/>
                </a:solidFill>
                <a:effectLst/>
                <a:latin typeface="+mn-lt"/>
                <a:ea typeface="+mn-ea"/>
                <a:cs typeface="+mn-cs"/>
              </a:rPr>
              <a:t>协调触发 </a:t>
            </a:r>
            <a:r>
              <a:rPr lang="en-US" altLang="zh-CN" sz="1200" kern="1200" dirty="0" err="1" smtClean="0">
                <a:solidFill>
                  <a:schemeClr val="tx1"/>
                </a:solidFill>
                <a:effectLst/>
                <a:latin typeface="+mn-lt"/>
                <a:ea typeface="+mn-ea"/>
                <a:cs typeface="+mn-cs"/>
              </a:rPr>
              <a:t>savepoint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并指向一个特定的</a:t>
            </a:r>
            <a:r>
              <a:rPr lang="en-US" altLang="zh-CN" sz="1200" kern="1200" dirty="0" smtClean="0">
                <a:solidFill>
                  <a:schemeClr val="tx1"/>
                </a:solidFill>
                <a:effectLst/>
                <a:latin typeface="+mn-lt"/>
                <a:ea typeface="+mn-ea"/>
                <a:cs typeface="+mn-cs"/>
              </a:rPr>
              <a:t>checkpoint</a:t>
            </a:r>
            <a:r>
              <a:rPr lang="zh-CN" altLang="en-US" sz="1200" kern="1200" dirty="0" smtClean="0">
                <a:solidFill>
                  <a:schemeClr val="tx1"/>
                </a:solidFill>
                <a:effectLst/>
                <a:latin typeface="+mn-lt"/>
                <a:ea typeface="+mn-ea"/>
                <a:cs typeface="+mn-cs"/>
              </a:rPr>
              <a:t>地址。</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演示一</a:t>
            </a:r>
            <a:r>
              <a:rPr lang="en-US" altLang="zh-CN" sz="1200" kern="1200" dirty="0" smtClean="0">
                <a:solidFill>
                  <a:schemeClr val="tx1"/>
                </a:solidFill>
                <a:effectLst/>
                <a:latin typeface="+mn-lt"/>
                <a:ea typeface="+mn-ea"/>
                <a:cs typeface="+mn-cs"/>
              </a:rPr>
              <a:t>demo</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word</a:t>
            </a:r>
            <a:r>
              <a:rPr lang="en-US" altLang="zh-CN" sz="1200" kern="1200" baseline="0" dirty="0" smtClean="0">
                <a:solidFill>
                  <a:schemeClr val="tx1"/>
                </a:solidFill>
                <a:effectLst/>
                <a:latin typeface="+mn-lt"/>
                <a:ea typeface="+mn-ea"/>
                <a:cs typeface="+mn-cs"/>
              </a:rPr>
              <a:t> count</a:t>
            </a:r>
            <a:r>
              <a:rPr lang="zh-CN" altLang="en-US" sz="1200" kern="1200" baseline="0" dirty="0" smtClean="0">
                <a:solidFill>
                  <a:schemeClr val="tx1"/>
                </a:solidFill>
                <a:effectLst/>
                <a:latin typeface="+mn-lt"/>
                <a:ea typeface="+mn-ea"/>
                <a:cs typeface="+mn-cs"/>
              </a:rPr>
              <a:t>容错恢复。</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32</a:t>
            </a:fld>
            <a:endParaRPr lang="zh-CN" altLang="en-US"/>
          </a:p>
        </p:txBody>
      </p:sp>
    </p:spTree>
    <p:extLst>
      <p:ext uri="{BB962C8B-B14F-4D97-AF65-F5344CB8AC3E}">
        <p14:creationId xmlns:p14="http://schemas.microsoft.com/office/powerpoint/2010/main" val="1793067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如果大家对流式计算感兴趣的话，想要获得更多更详细的使用说明以及注意事项，请参考官方文档。</a:t>
            </a:r>
            <a:endParaRPr lang="en-US" altLang="zh-CN" dirty="0" smtClean="0"/>
          </a:p>
          <a:p>
            <a:r>
              <a:rPr lang="zh-CN" altLang="en-US" dirty="0" smtClean="0"/>
              <a:t>谢谢大家！</a:t>
            </a:r>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33</a:t>
            </a:fld>
            <a:endParaRPr lang="zh-CN" altLang="en-US"/>
          </a:p>
        </p:txBody>
      </p:sp>
    </p:spTree>
    <p:extLst>
      <p:ext uri="{BB962C8B-B14F-4D97-AF65-F5344CB8AC3E}">
        <p14:creationId xmlns:p14="http://schemas.microsoft.com/office/powerpoint/2010/main" val="289133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pPr marL="0" marR="0" indent="0" algn="l" defTabSz="914296"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4</a:t>
            </a:fld>
            <a:endParaRPr lang="zh-CN" altLang="en-US"/>
          </a:p>
        </p:txBody>
      </p:sp>
    </p:spTree>
    <p:extLst>
      <p:ext uri="{BB962C8B-B14F-4D97-AF65-F5344CB8AC3E}">
        <p14:creationId xmlns:p14="http://schemas.microsoft.com/office/powerpoint/2010/main" val="353695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5</a:t>
            </a:fld>
            <a:endParaRPr lang="zh-CN" altLang="en-US"/>
          </a:p>
        </p:txBody>
      </p:sp>
    </p:spTree>
    <p:extLst>
      <p:ext uri="{BB962C8B-B14F-4D97-AF65-F5344CB8AC3E}">
        <p14:creationId xmlns:p14="http://schemas.microsoft.com/office/powerpoint/2010/main" val="347920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6</a:t>
            </a:fld>
            <a:endParaRPr lang="zh-CN" altLang="en-US"/>
          </a:p>
        </p:txBody>
      </p:sp>
    </p:spTree>
    <p:extLst>
      <p:ext uri="{BB962C8B-B14F-4D97-AF65-F5344CB8AC3E}">
        <p14:creationId xmlns:p14="http://schemas.microsoft.com/office/powerpoint/2010/main" val="33704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dirty="0" smtClean="0"/>
              <a:t>DataStream </a:t>
            </a:r>
            <a:r>
              <a:rPr lang="zh-CN" altLang="en-US" dirty="0" smtClean="0"/>
              <a:t>几个模块。</a:t>
            </a:r>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7</a:t>
            </a:fld>
            <a:endParaRPr lang="zh-CN" altLang="en-US"/>
          </a:p>
        </p:txBody>
      </p:sp>
    </p:spTree>
    <p:extLst>
      <p:ext uri="{BB962C8B-B14F-4D97-AF65-F5344CB8AC3E}">
        <p14:creationId xmlns:p14="http://schemas.microsoft.com/office/powerpoint/2010/main" val="293933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dirty="0" smtClean="0"/>
              <a:t>Data stream </a:t>
            </a:r>
            <a:r>
              <a:rPr lang="zh-CN" altLang="en-US" dirty="0" smtClean="0"/>
              <a:t>的 执行过程 ，使用步骤。</a:t>
            </a:r>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8</a:t>
            </a:fld>
            <a:endParaRPr lang="zh-CN" altLang="en-US"/>
          </a:p>
        </p:txBody>
      </p:sp>
    </p:spTree>
    <p:extLst>
      <p:ext uri="{BB962C8B-B14F-4D97-AF65-F5344CB8AC3E}">
        <p14:creationId xmlns:p14="http://schemas.microsoft.com/office/powerpoint/2010/main" val="2207944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zh-CN" altLang="en-US" dirty="0" smtClean="0"/>
              <a:t>数据源有哪些呢，</a:t>
            </a:r>
            <a:endParaRPr lang="en-US" altLang="zh-CN" dirty="0" smtClean="0"/>
          </a:p>
          <a:p>
            <a:r>
              <a:rPr lang="zh-CN" altLang="en-US" dirty="0" smtClean="0"/>
              <a:t>数据转换方式有哪些</a:t>
            </a:r>
            <a:endParaRPr lang="en-US" altLang="zh-CN" dirty="0" smtClean="0"/>
          </a:p>
          <a:p>
            <a:r>
              <a:rPr lang="zh-CN" altLang="en-US" dirty="0" smtClean="0"/>
              <a:t>数据输出， 当然提供其他的连接器比如 </a:t>
            </a:r>
            <a:r>
              <a:rPr lang="en-US" altLang="zh-CN" dirty="0" smtClean="0"/>
              <a:t>HDFS</a:t>
            </a:r>
            <a:r>
              <a:rPr lang="zh-CN" altLang="en-US" dirty="0" smtClean="0"/>
              <a:t>，</a:t>
            </a:r>
            <a:r>
              <a:rPr lang="en-US" altLang="zh-CN" dirty="0" smtClean="0"/>
              <a:t>Cassandra</a:t>
            </a:r>
            <a:r>
              <a:rPr lang="zh-CN" altLang="en-US" dirty="0" smtClean="0"/>
              <a:t>，</a:t>
            </a:r>
            <a:r>
              <a:rPr lang="en-US" altLang="zh-CN" dirty="0" err="1" smtClean="0"/>
              <a:t>RabbitMQ</a:t>
            </a:r>
            <a:r>
              <a:rPr lang="en-US" altLang="zh-CN" dirty="0" smtClean="0"/>
              <a:t>…</a:t>
            </a:r>
          </a:p>
          <a:p>
            <a:pPr marL="0" marR="0" indent="0" algn="l" defTabSz="914296" rtl="0" eaLnBrk="1" fontAlgn="auto" latinLnBrk="0" hangingPunct="1">
              <a:lnSpc>
                <a:spcPct val="100000"/>
              </a:lnSpc>
              <a:spcBef>
                <a:spcPts val="0"/>
              </a:spcBef>
              <a:spcAft>
                <a:spcPts val="0"/>
              </a:spcAft>
              <a:buClrTx/>
              <a:buSzTx/>
              <a:buFontTx/>
              <a:buNone/>
              <a:tabLst/>
              <a:defRPr/>
            </a:pPr>
            <a:r>
              <a:rPr lang="en-US" altLang="zh-CN" sz="1200" dirty="0" smtClean="0">
                <a:solidFill>
                  <a:srgbClr val="333333"/>
                </a:solidFill>
                <a:latin typeface="Helvetica Neue"/>
              </a:rPr>
              <a:t>You can also specify the exact offsets the consumer should start from for each partition</a:t>
            </a:r>
          </a:p>
        </p:txBody>
      </p:sp>
      <p:sp>
        <p:nvSpPr>
          <p:cNvPr id="4" name="灯片编号占位符 3"/>
          <p:cNvSpPr>
            <a:spLocks noGrp="1"/>
          </p:cNvSpPr>
          <p:nvPr>
            <p:ph type="sldNum" sz="quarter" idx="10"/>
          </p:nvPr>
        </p:nvSpPr>
        <p:spPr/>
        <p:txBody>
          <a:bodyPr/>
          <a:lstStyle/>
          <a:p>
            <a:fld id="{415B6FFA-D89C-41FD-833B-B83AB6FFE374}" type="slidenum">
              <a:rPr lang="zh-CN" altLang="en-US" smtClean="0"/>
              <a:t>9</a:t>
            </a:fld>
            <a:endParaRPr lang="zh-CN" altLang="en-US"/>
          </a:p>
        </p:txBody>
      </p:sp>
    </p:spTree>
    <p:extLst>
      <p:ext uri="{BB962C8B-B14F-4D97-AF65-F5344CB8AC3E}">
        <p14:creationId xmlns:p14="http://schemas.microsoft.com/office/powerpoint/2010/main" val="3881723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4504674" y="326038"/>
            <a:ext cx="134652" cy="138499"/>
          </a:xfrm>
          <a:prstGeom prst="rect">
            <a:avLst/>
          </a:prstGeom>
        </p:spPr>
        <p:txBody>
          <a:bodyPr vert="horz" wrap="none" lIns="0" tIns="0" rIns="0" bIns="0" rtlCol="0" anchor="ctr" anchorCtr="0">
            <a:spAutoFit/>
          </a:bodyPr>
          <a:lstStyle>
            <a:lvl1pPr algn="ctr">
              <a:defRPr lang="zh-CN" altLang="en-US" sz="900" smtClean="0">
                <a:solidFill>
                  <a:schemeClr val="bg2"/>
                </a:solidFill>
              </a:defRPr>
            </a:lvl1pPr>
          </a:lstStyle>
          <a:p>
            <a:fld id="{3053364C-9C4B-49BE-90E1-1479F1F10FA7}" type="slidenum">
              <a:rPr lang="en-US" altLang="zh-CN" smtClean="0"/>
              <a:pPr/>
              <a:t>‹#›</a:t>
            </a:fld>
            <a:endParaRPr lang="en-US" altLang="zh-CN" dirty="0"/>
          </a:p>
        </p:txBody>
      </p:sp>
      <p:cxnSp>
        <p:nvCxnSpPr>
          <p:cNvPr id="4" name="直接连接符 3"/>
          <p:cNvCxnSpPr/>
          <p:nvPr userDrawn="1"/>
        </p:nvCxnSpPr>
        <p:spPr>
          <a:xfrm>
            <a:off x="451937" y="593405"/>
            <a:ext cx="82296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457200" y="664200"/>
            <a:ext cx="8229600" cy="666849"/>
          </a:xfrm>
          <a:prstGeom prst="rect">
            <a:avLst/>
          </a:prstGeom>
        </p:spPr>
        <p:txBody>
          <a:bodyPr lIns="0" tIns="0" rIns="0" bIns="0">
            <a:noAutofit/>
          </a:bodyPr>
          <a:lstStyle>
            <a:lvl1pPr marL="0" indent="0" algn="l">
              <a:defRPr sz="2800" baseline="0">
                <a:latin typeface="+mn-lt"/>
              </a:defRPr>
            </a:lvl1pPr>
          </a:lstStyle>
          <a:p>
            <a:r>
              <a:rPr lang="en-US" altLang="zh-CN" dirty="0" smtClean="0"/>
              <a:t>CLICK TO ADD TITLE</a:t>
            </a:r>
            <a:br>
              <a:rPr lang="en-US" altLang="zh-CN" dirty="0" smtClean="0"/>
            </a:br>
            <a:r>
              <a:rPr lang="en-US" altLang="zh-CN" dirty="0" smtClean="0"/>
              <a:t>28 PT BOLD, MAX 2 LINES</a:t>
            </a:r>
            <a:endParaRPr lang="zh-CN" alt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6670" y="276446"/>
            <a:ext cx="1040130" cy="237682"/>
          </a:xfrm>
          <a:prstGeom prst="rect">
            <a:avLst/>
          </a:prstGeom>
        </p:spPr>
      </p:pic>
    </p:spTree>
    <p:extLst>
      <p:ext uri="{BB962C8B-B14F-4D97-AF65-F5344CB8AC3E}">
        <p14:creationId xmlns:p14="http://schemas.microsoft.com/office/powerpoint/2010/main" val="425705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0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drawing grid">
    <p:spTree>
      <p:nvGrpSpPr>
        <p:cNvPr id="1" name=""/>
        <p:cNvGrpSpPr/>
        <p:nvPr/>
      </p:nvGrpSpPr>
      <p:grpSpPr>
        <a:xfrm>
          <a:off x="0" y="0"/>
          <a:ext cx="0" cy="0"/>
          <a:chOff x="0" y="0"/>
          <a:chExt cx="0" cy="0"/>
        </a:xfrm>
      </p:grpSpPr>
      <p:graphicFrame>
        <p:nvGraphicFramePr>
          <p:cNvPr id="2" name="对象 1" hidden="1"/>
          <p:cNvGraphicFramePr>
            <a:graphicFrameLocks/>
          </p:cNvGraphicFramePr>
          <p:nvPr userDrawn="1">
            <p:custDataLst>
              <p:tags r:id="rId2"/>
            </p:custDataLst>
            <p:extLst>
              <p:ext uri="{D42A27DB-BD31-4B8C-83A1-F6EECF244321}">
                <p14:modId xmlns:p14="http://schemas.microsoft.com/office/powerpoint/2010/main" val="1174841387"/>
              </p:ext>
            </p:ext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18808"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46538" cy="119063"/>
                      </a:xfrm>
                      <a:prstGeom prst="rect">
                        <a:avLst/>
                      </a:prstGeom>
                    </p:spPr>
                  </p:pic>
                </p:oleObj>
              </mc:Fallback>
            </mc:AlternateContent>
          </a:graphicData>
        </a:graphic>
      </p:graphicFrame>
      <p:grpSp>
        <p:nvGrpSpPr>
          <p:cNvPr id="18" name="组合 17"/>
          <p:cNvGrpSpPr/>
          <p:nvPr userDrawn="1"/>
        </p:nvGrpSpPr>
        <p:grpSpPr>
          <a:xfrm>
            <a:off x="457199" y="1628955"/>
            <a:ext cx="8229600" cy="3348398"/>
            <a:chOff x="457199" y="1628955"/>
            <a:chExt cx="8229600" cy="3348398"/>
          </a:xfrm>
        </p:grpSpPr>
        <p:cxnSp>
          <p:nvCxnSpPr>
            <p:cNvPr id="9" name="直接连接符 8"/>
            <p:cNvCxnSpPr/>
            <p:nvPr userDrawn="1"/>
          </p:nvCxnSpPr>
          <p:spPr>
            <a:xfrm>
              <a:off x="457199" y="1629353"/>
              <a:ext cx="0" cy="3348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686799" y="1629353"/>
              <a:ext cx="0" cy="3348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457199" y="1628955"/>
              <a:ext cx="8229600" cy="3348398"/>
              <a:chOff x="457199" y="1628955"/>
              <a:chExt cx="8229600" cy="3348398"/>
            </a:xfrm>
          </p:grpSpPr>
          <p:cxnSp>
            <p:nvCxnSpPr>
              <p:cNvPr id="8" name="直接连接符 7"/>
              <p:cNvCxnSpPr/>
              <p:nvPr userDrawn="1"/>
            </p:nvCxnSpPr>
            <p:spPr>
              <a:xfrm>
                <a:off x="457199" y="2083400"/>
                <a:ext cx="82296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457199" y="1628955"/>
                <a:ext cx="8229600" cy="3348398"/>
                <a:chOff x="457199" y="1628955"/>
                <a:chExt cx="8229600" cy="3348398"/>
              </a:xfrm>
            </p:grpSpPr>
            <p:cxnSp>
              <p:nvCxnSpPr>
                <p:cNvPr id="12" name="直接连接符 11"/>
                <p:cNvCxnSpPr/>
                <p:nvPr userDrawn="1"/>
              </p:nvCxnSpPr>
              <p:spPr>
                <a:xfrm>
                  <a:off x="457199" y="4977353"/>
                  <a:ext cx="82296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457199" y="1628955"/>
                  <a:ext cx="82296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3" name="灯片编号占位符 5"/>
          <p:cNvSpPr>
            <a:spLocks noGrp="1"/>
          </p:cNvSpPr>
          <p:nvPr userDrawn="1">
            <p:ph type="sldNum" sz="quarter" idx="4"/>
            <p:custDataLst>
              <p:tags r:id="rId3"/>
            </p:custDataLst>
          </p:nvPr>
        </p:nvSpPr>
        <p:spPr>
          <a:xfrm>
            <a:off x="4499411" y="326038"/>
            <a:ext cx="134652" cy="138499"/>
          </a:xfrm>
          <a:prstGeom prst="rect">
            <a:avLst/>
          </a:prstGeom>
        </p:spPr>
        <p:txBody>
          <a:bodyPr vert="horz" wrap="none" lIns="0" tIns="0" rIns="0" bIns="0" rtlCol="0" anchor="ctr" anchorCtr="0">
            <a:spAutoFit/>
          </a:bodyPr>
          <a:lstStyle>
            <a:lvl1pPr algn="ctr">
              <a:defRPr lang="zh-CN" altLang="en-US" sz="900" smtClean="0">
                <a:solidFill>
                  <a:schemeClr val="bg2"/>
                </a:solidFill>
              </a:defRPr>
            </a:lvl1pPr>
          </a:lstStyle>
          <a:p>
            <a:fld id="{3053364C-9C4B-49BE-90E1-1479F1F10FA7}" type="slidenum">
              <a:rPr lang="en-US" altLang="zh-CN" smtClean="0"/>
              <a:pPr/>
              <a:t>‹#›</a:t>
            </a:fld>
            <a:endParaRPr lang="en-US" altLang="zh-CN" dirty="0"/>
          </a:p>
        </p:txBody>
      </p:sp>
      <p:cxnSp>
        <p:nvCxnSpPr>
          <p:cNvPr id="4" name="直接连接符 3"/>
          <p:cNvCxnSpPr/>
          <p:nvPr userDrawn="1">
            <p:custDataLst>
              <p:tags r:id="rId4"/>
            </p:custDataLst>
          </p:nvPr>
        </p:nvCxnSpPr>
        <p:spPr>
          <a:xfrm>
            <a:off x="451937" y="593405"/>
            <a:ext cx="82296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userDrawn="1">
            <p:ph type="title" hasCustomPrompt="1"/>
            <p:custDataLst>
              <p:tags r:id="rId5"/>
            </p:custDataLst>
          </p:nvPr>
        </p:nvSpPr>
        <p:spPr>
          <a:xfrm>
            <a:off x="457200" y="664200"/>
            <a:ext cx="8229600" cy="666849"/>
          </a:xfrm>
          <a:prstGeom prst="rect">
            <a:avLst/>
          </a:prstGeom>
        </p:spPr>
        <p:txBody>
          <a:bodyPr lIns="0" tIns="0" rIns="0" bIns="0">
            <a:noAutofit/>
          </a:bodyPr>
          <a:lstStyle>
            <a:lvl1pPr marL="0" indent="0" algn="l">
              <a:defRPr baseline="0">
                <a:latin typeface="+mn-lt"/>
              </a:defRPr>
            </a:lvl1pPr>
          </a:lstStyle>
          <a:p>
            <a:r>
              <a:rPr lang="en-US" altLang="zh-CN" dirty="0" smtClean="0"/>
              <a:t>CLICK TO ADD TITLE</a:t>
            </a:r>
            <a:br>
              <a:rPr lang="en-US" altLang="zh-CN" dirty="0" smtClean="0"/>
            </a:br>
            <a:r>
              <a:rPr lang="en-US" altLang="zh-CN" dirty="0" smtClean="0"/>
              <a:t>28 PT BOLD, MAX 2 LINES</a:t>
            </a:r>
            <a:endParaRPr lang="zh-CN" altLang="en-US" dirty="0"/>
          </a:p>
        </p:txBody>
      </p:sp>
      <p:pic>
        <p:nvPicPr>
          <p:cNvPr id="14" name="图片 1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648332" y="276446"/>
            <a:ext cx="1040130" cy="237682"/>
          </a:xfrm>
          <a:prstGeom prst="rect">
            <a:avLst/>
          </a:prstGeom>
        </p:spPr>
      </p:pic>
    </p:spTree>
    <p:extLst>
      <p:ext uri="{BB962C8B-B14F-4D97-AF65-F5344CB8AC3E}">
        <p14:creationId xmlns:p14="http://schemas.microsoft.com/office/powerpoint/2010/main" val="2320548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6"/>
          <p:cNvSpPr>
            <a:spLocks noGrp="1"/>
          </p:cNvSpPr>
          <p:nvPr>
            <p:ph type="title"/>
          </p:nvPr>
        </p:nvSpPr>
        <p:spPr>
          <a:xfrm>
            <a:off x="457200" y="664200"/>
            <a:ext cx="8229600" cy="666849"/>
          </a:xfrm>
          <a:prstGeom prst="rect">
            <a:avLst/>
          </a:prstGeom>
        </p:spPr>
        <p:txBody>
          <a:bodyPr lIns="0" tIns="0" rIns="0" bIns="0">
            <a:noAutofit/>
          </a:bodyPr>
          <a:lstStyle/>
          <a:p>
            <a:pPr marL="0" lvl="0" indent="0" algn="l"/>
            <a:r>
              <a:rPr lang="en-US" altLang="zh-CN" dirty="0" smtClean="0"/>
              <a:t>CLICK TO ADD TITLE</a:t>
            </a:r>
            <a:br>
              <a:rPr lang="en-US" altLang="zh-CN" dirty="0" smtClean="0"/>
            </a:br>
            <a:r>
              <a:rPr lang="en-US" altLang="zh-CN" dirty="0" smtClean="0"/>
              <a:t>28 PT BOLD, MAX 2 LINES</a:t>
            </a:r>
            <a:endParaRPr lang="zh-CN" altLang="en-US" dirty="0"/>
          </a:p>
        </p:txBody>
      </p:sp>
    </p:spTree>
    <p:extLst>
      <p:ext uri="{BB962C8B-B14F-4D97-AF65-F5344CB8AC3E}">
        <p14:creationId xmlns:p14="http://schemas.microsoft.com/office/powerpoint/2010/main" val="3454415045"/>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Lst>
  <p:hf hdr="0" ftr="0" dt="0"/>
  <p:txStyles>
    <p:titleStyle>
      <a:lvl1pPr marL="1107999" indent="-1450274" algn="ctr" defTabSz="914296" rtl="0" eaLnBrk="1" latinLnBrk="0" hangingPunct="1">
        <a:lnSpc>
          <a:spcPts val="2557"/>
        </a:lnSpc>
        <a:spcBef>
          <a:spcPct val="0"/>
        </a:spcBef>
        <a:buFontTx/>
        <a:buNone/>
        <a:defRPr kumimoji="0" lang="zh-CN" altLang="en-US" sz="2800" b="1" i="0" u="none" strike="noStrike" kern="0" cap="none" spc="0" normalizeH="0" baseline="0" smtClean="0">
          <a:ln>
            <a:noFill/>
          </a:ln>
          <a:solidFill>
            <a:srgbClr val="000000"/>
          </a:solidFill>
          <a:effectLst/>
          <a:uLnTx/>
          <a:uFillTx/>
          <a:latin typeface="+mn-lt"/>
          <a:ea typeface="+mn-ea"/>
          <a:cs typeface="+mn-cs"/>
        </a:defRPr>
      </a:lvl1pPr>
    </p:titleStyle>
    <p:bodyStyle>
      <a:lvl1pPr marL="342861" indent="-342861" algn="l" defTabSz="91429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5" indent="-285717" algn="l" defTabSz="91429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7.xml"/><Relationship Id="rId7" Type="http://schemas.openxmlformats.org/officeDocument/2006/relationships/notesSlide" Target="../notesSlides/notesSlide1.xml"/><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9.xml"/><Relationship Id="rId10" Type="http://schemas.openxmlformats.org/officeDocument/2006/relationships/image" Target="../media/image3.jpeg"/><Relationship Id="rId4" Type="http://schemas.openxmlformats.org/officeDocument/2006/relationships/tags" Target="../tags/tag8.xml"/><Relationship Id="rId9"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2.xml"/><Relationship Id="rId7" Type="http://schemas.openxmlformats.org/officeDocument/2006/relationships/oleObject" Target="../embeddings/oleObject11.bin"/><Relationship Id="rId2" Type="http://schemas.openxmlformats.org/officeDocument/2006/relationships/tags" Target="../tags/tag41.xml"/><Relationship Id="rId1" Type="http://schemas.openxmlformats.org/officeDocument/2006/relationships/vmlDrawing" Target="../drawings/vmlDrawing11.v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43.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45.xml"/><Relationship Id="rId7"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2.emf"/><Relationship Id="rId4" Type="http://schemas.openxmlformats.org/officeDocument/2006/relationships/tags" Target="../tags/tag46.xml"/><Relationship Id="rId9"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50.xml"/><Relationship Id="rId7"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vmlDrawing" Target="../drawings/vmlDrawing13.vml"/><Relationship Id="rId6" Type="http://schemas.openxmlformats.org/officeDocument/2006/relationships/tags" Target="../tags/tag53.xml"/><Relationship Id="rId11" Type="http://schemas.openxmlformats.org/officeDocument/2006/relationships/image" Target="../media/image10.png"/><Relationship Id="rId5" Type="http://schemas.openxmlformats.org/officeDocument/2006/relationships/tags" Target="../tags/tag52.xml"/><Relationship Id="rId10" Type="http://schemas.openxmlformats.org/officeDocument/2006/relationships/image" Target="../media/image2.emf"/><Relationship Id="rId4" Type="http://schemas.openxmlformats.org/officeDocument/2006/relationships/tags" Target="../tags/tag51.xml"/><Relationship Id="rId9"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55.xml"/><Relationship Id="rId7" Type="http://schemas.openxmlformats.org/officeDocument/2006/relationships/notesSlide" Target="../notesSlides/notesSlide13.xml"/><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slideLayout" Target="../slideLayouts/slideLayout1.xml"/><Relationship Id="rId11" Type="http://schemas.openxmlformats.org/officeDocument/2006/relationships/image" Target="../media/image11.png"/><Relationship Id="rId5" Type="http://schemas.openxmlformats.org/officeDocument/2006/relationships/tags" Target="../tags/tag57.xml"/><Relationship Id="rId10" Type="http://schemas.openxmlformats.org/officeDocument/2006/relationships/hyperlink" Target="https://ci.apache.org/projects/flink/flink-docs-release-1.2/dev/windows.html#window-lifecycle" TargetMode="External"/><Relationship Id="rId4" Type="http://schemas.openxmlformats.org/officeDocument/2006/relationships/tags" Target="../tags/tag56.xml"/><Relationship Id="rId9" Type="http://schemas.openxmlformats.org/officeDocument/2006/relationships/image" Target="../media/image2.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59.xml"/><Relationship Id="rId7" Type="http://schemas.openxmlformats.org/officeDocument/2006/relationships/notesSlide" Target="../notesSlides/notesSlide14.xml"/><Relationship Id="rId2" Type="http://schemas.openxmlformats.org/officeDocument/2006/relationships/tags" Target="../tags/tag58.xml"/><Relationship Id="rId1" Type="http://schemas.openxmlformats.org/officeDocument/2006/relationships/vmlDrawing" Target="../drawings/vmlDrawing15.vml"/><Relationship Id="rId6" Type="http://schemas.openxmlformats.org/officeDocument/2006/relationships/slideLayout" Target="../slideLayouts/slideLayout1.xml"/><Relationship Id="rId5" Type="http://schemas.openxmlformats.org/officeDocument/2006/relationships/tags" Target="../tags/tag61.xml"/><Relationship Id="rId10" Type="http://schemas.openxmlformats.org/officeDocument/2006/relationships/image" Target="../media/image12.png"/><Relationship Id="rId4" Type="http://schemas.openxmlformats.org/officeDocument/2006/relationships/tags" Target="../tags/tag60.xml"/><Relationship Id="rId9" Type="http://schemas.openxmlformats.org/officeDocument/2006/relationships/image" Target="../media/image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63.xml"/><Relationship Id="rId7" Type="http://schemas.openxmlformats.org/officeDocument/2006/relationships/notesSlide" Target="../notesSlides/notesSlide15.xml"/><Relationship Id="rId2" Type="http://schemas.openxmlformats.org/officeDocument/2006/relationships/tags" Target="../tags/tag62.xml"/><Relationship Id="rId1" Type="http://schemas.openxmlformats.org/officeDocument/2006/relationships/vmlDrawing" Target="../drawings/vmlDrawing16.vml"/><Relationship Id="rId6" Type="http://schemas.openxmlformats.org/officeDocument/2006/relationships/slideLayout" Target="../slideLayouts/slideLayout1.xml"/><Relationship Id="rId5" Type="http://schemas.openxmlformats.org/officeDocument/2006/relationships/tags" Target="../tags/tag65.xml"/><Relationship Id="rId10" Type="http://schemas.openxmlformats.org/officeDocument/2006/relationships/image" Target="../media/image13.png"/><Relationship Id="rId4" Type="http://schemas.openxmlformats.org/officeDocument/2006/relationships/tags" Target="../tags/tag64.xml"/><Relationship Id="rId9" Type="http://schemas.openxmlformats.org/officeDocument/2006/relationships/image" Target="../media/image2.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67.xml"/><Relationship Id="rId7" Type="http://schemas.openxmlformats.org/officeDocument/2006/relationships/notesSlide" Target="../notesSlides/notesSlide16.xml"/><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slideLayout" Target="../slideLayouts/slideLayout1.xml"/><Relationship Id="rId5" Type="http://schemas.openxmlformats.org/officeDocument/2006/relationships/tags" Target="../tags/tag69.xml"/><Relationship Id="rId10" Type="http://schemas.openxmlformats.org/officeDocument/2006/relationships/image" Target="../media/image14.png"/><Relationship Id="rId4" Type="http://schemas.openxmlformats.org/officeDocument/2006/relationships/tags" Target="../tags/tag68.xml"/><Relationship Id="rId9" Type="http://schemas.openxmlformats.org/officeDocument/2006/relationships/image" Target="../media/image2.emf"/></Relationships>
</file>

<file path=ppt/slides/_rels/slide1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1.xml"/><Relationship Id="rId7" Type="http://schemas.openxmlformats.org/officeDocument/2006/relationships/oleObject" Target="../embeddings/oleObject18.bin"/><Relationship Id="rId2" Type="http://schemas.openxmlformats.org/officeDocument/2006/relationships/tags" Target="../tags/tag70.xml"/><Relationship Id="rId1" Type="http://schemas.openxmlformats.org/officeDocument/2006/relationships/vmlDrawing" Target="../drawings/vmlDrawing18.vml"/><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72.xml"/></Relationships>
</file>

<file path=ppt/slides/_rels/slide1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4.xml"/><Relationship Id="rId7" Type="http://schemas.openxmlformats.org/officeDocument/2006/relationships/oleObject" Target="../embeddings/oleObject19.bin"/><Relationship Id="rId2" Type="http://schemas.openxmlformats.org/officeDocument/2006/relationships/tags" Target="../tags/tag73.xml"/><Relationship Id="rId1" Type="http://schemas.openxmlformats.org/officeDocument/2006/relationships/vmlDrawing" Target="../drawings/vmlDrawing19.v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75.xml"/></Relationships>
</file>

<file path=ppt/slides/_rels/slide1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7.xml"/><Relationship Id="rId7" Type="http://schemas.openxmlformats.org/officeDocument/2006/relationships/oleObject" Target="../embeddings/oleObject20.bin"/><Relationship Id="rId2" Type="http://schemas.openxmlformats.org/officeDocument/2006/relationships/tags" Target="../tags/tag76.xml"/><Relationship Id="rId1" Type="http://schemas.openxmlformats.org/officeDocument/2006/relationships/vmlDrawing" Target="../drawings/vmlDrawing20.vml"/><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tags" Target="../tags/tag78.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notesSlide" Target="../notesSlides/notesSlide2.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80.xml"/><Relationship Id="rId7" Type="http://schemas.openxmlformats.org/officeDocument/2006/relationships/oleObject" Target="../embeddings/oleObject21.bin"/><Relationship Id="rId2" Type="http://schemas.openxmlformats.org/officeDocument/2006/relationships/tags" Target="../tags/tag79.xml"/><Relationship Id="rId1" Type="http://schemas.openxmlformats.org/officeDocument/2006/relationships/vmlDrawing" Target="../drawings/vmlDrawing21.vml"/><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tags" Target="../tags/tag81.xml"/></Relationships>
</file>

<file path=ppt/slides/_rels/slide2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83.xml"/><Relationship Id="rId7" Type="http://schemas.openxmlformats.org/officeDocument/2006/relationships/oleObject" Target="../embeddings/oleObject22.bin"/><Relationship Id="rId2" Type="http://schemas.openxmlformats.org/officeDocument/2006/relationships/tags" Target="../tags/tag82.xml"/><Relationship Id="rId1" Type="http://schemas.openxmlformats.org/officeDocument/2006/relationships/vmlDrawing" Target="../drawings/vmlDrawing22.vml"/><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tags" Target="../tags/tag84.xml"/></Relationships>
</file>

<file path=ppt/slides/_rels/slide2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86.xml"/><Relationship Id="rId7" Type="http://schemas.openxmlformats.org/officeDocument/2006/relationships/oleObject" Target="../embeddings/oleObject23.bin"/><Relationship Id="rId2" Type="http://schemas.openxmlformats.org/officeDocument/2006/relationships/tags" Target="../tags/tag85.xml"/><Relationship Id="rId1" Type="http://schemas.openxmlformats.org/officeDocument/2006/relationships/vmlDrawing" Target="../drawings/vmlDrawing23.v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87.xml"/></Relationships>
</file>

<file path=ppt/slides/_rels/slide2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89.xml"/><Relationship Id="rId7" Type="http://schemas.openxmlformats.org/officeDocument/2006/relationships/oleObject" Target="../embeddings/oleObject24.bin"/><Relationship Id="rId2" Type="http://schemas.openxmlformats.org/officeDocument/2006/relationships/tags" Target="../tags/tag88.xml"/><Relationship Id="rId1" Type="http://schemas.openxmlformats.org/officeDocument/2006/relationships/vmlDrawing" Target="../drawings/vmlDrawing24.vml"/><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90.xml"/></Relationships>
</file>

<file path=ppt/slides/_rels/slide2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92.xml"/><Relationship Id="rId7" Type="http://schemas.openxmlformats.org/officeDocument/2006/relationships/oleObject" Target="../embeddings/oleObject25.bin"/><Relationship Id="rId2" Type="http://schemas.openxmlformats.org/officeDocument/2006/relationships/tags" Target="../tags/tag91.xml"/><Relationship Id="rId1" Type="http://schemas.openxmlformats.org/officeDocument/2006/relationships/vmlDrawing" Target="../drawings/vmlDrawing25.vml"/><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93.xml"/><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95.xml"/><Relationship Id="rId7" Type="http://schemas.openxmlformats.org/officeDocument/2006/relationships/oleObject" Target="../embeddings/oleObject26.bin"/><Relationship Id="rId2" Type="http://schemas.openxmlformats.org/officeDocument/2006/relationships/tags" Target="../tags/tag94.xml"/><Relationship Id="rId1" Type="http://schemas.openxmlformats.org/officeDocument/2006/relationships/vmlDrawing" Target="../drawings/vmlDrawing26.vml"/><Relationship Id="rId6" Type="http://schemas.openxmlformats.org/officeDocument/2006/relationships/notesSlide" Target="../notesSlides/notesSlide25.xml"/><Relationship Id="rId5" Type="http://schemas.openxmlformats.org/officeDocument/2006/relationships/slideLayout" Target="../slideLayouts/slideLayout1.xml"/><Relationship Id="rId10" Type="http://schemas.openxmlformats.org/officeDocument/2006/relationships/image" Target="../media/image17.png"/><Relationship Id="rId4" Type="http://schemas.openxmlformats.org/officeDocument/2006/relationships/tags" Target="../tags/tag96.xml"/><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98.xml"/><Relationship Id="rId7" Type="http://schemas.openxmlformats.org/officeDocument/2006/relationships/oleObject" Target="../embeddings/oleObject27.bin"/><Relationship Id="rId2" Type="http://schemas.openxmlformats.org/officeDocument/2006/relationships/tags" Target="../tags/tag97.xml"/><Relationship Id="rId1" Type="http://schemas.openxmlformats.org/officeDocument/2006/relationships/vmlDrawing" Target="../drawings/vmlDrawing27.vml"/><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tags" Target="../tags/tag99.xml"/><Relationship Id="rId9"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01.xml"/><Relationship Id="rId7" Type="http://schemas.openxmlformats.org/officeDocument/2006/relationships/oleObject" Target="../embeddings/oleObject28.bin"/><Relationship Id="rId2" Type="http://schemas.openxmlformats.org/officeDocument/2006/relationships/tags" Target="../tags/tag100.xml"/><Relationship Id="rId1" Type="http://schemas.openxmlformats.org/officeDocument/2006/relationships/vmlDrawing" Target="../drawings/vmlDrawing28.vml"/><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102.xml"/></Relationships>
</file>

<file path=ppt/slides/_rels/slide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04.xml"/><Relationship Id="rId7" Type="http://schemas.openxmlformats.org/officeDocument/2006/relationships/oleObject" Target="../embeddings/oleObject29.bin"/><Relationship Id="rId2" Type="http://schemas.openxmlformats.org/officeDocument/2006/relationships/tags" Target="../tags/tag103.xml"/><Relationship Id="rId1" Type="http://schemas.openxmlformats.org/officeDocument/2006/relationships/vmlDrawing" Target="../drawings/vmlDrawing29.vml"/><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tags" Target="../tags/tag105.xml"/></Relationships>
</file>

<file path=ppt/slides/_rels/slide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07.xml"/><Relationship Id="rId7" Type="http://schemas.openxmlformats.org/officeDocument/2006/relationships/oleObject" Target="../embeddings/oleObject30.bin"/><Relationship Id="rId2" Type="http://schemas.openxmlformats.org/officeDocument/2006/relationships/tags" Target="../tags/tag106.xml"/><Relationship Id="rId1" Type="http://schemas.openxmlformats.org/officeDocument/2006/relationships/vmlDrawing" Target="../drawings/vmlDrawing30.vml"/><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tags" Target="../tags/tag108.xml"/><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5.xml"/><Relationship Id="rId7" Type="http://schemas.openxmlformats.org/officeDocument/2006/relationships/notesSlide" Target="../notesSlides/notesSlide3.xml"/><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media/image2.emf"/></Relationships>
</file>

<file path=ppt/slides/_rels/slide30.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10.xml"/><Relationship Id="rId7" Type="http://schemas.openxmlformats.org/officeDocument/2006/relationships/oleObject" Target="../embeddings/oleObject31.bin"/><Relationship Id="rId2" Type="http://schemas.openxmlformats.org/officeDocument/2006/relationships/tags" Target="../tags/tag109.xml"/><Relationship Id="rId1" Type="http://schemas.openxmlformats.org/officeDocument/2006/relationships/vmlDrawing" Target="../drawings/vmlDrawing31.vml"/><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tags" Target="../tags/tag111.xml"/></Relationships>
</file>

<file path=ppt/slides/_rels/slide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13.xml"/><Relationship Id="rId7" Type="http://schemas.openxmlformats.org/officeDocument/2006/relationships/oleObject" Target="../embeddings/oleObject32.bin"/><Relationship Id="rId2" Type="http://schemas.openxmlformats.org/officeDocument/2006/relationships/tags" Target="../tags/tag112.xml"/><Relationship Id="rId1" Type="http://schemas.openxmlformats.org/officeDocument/2006/relationships/vmlDrawing" Target="../drawings/vmlDrawing32.vml"/><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tags" Target="../tags/tag114.xml"/></Relationships>
</file>

<file path=ppt/slides/_rels/slide3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16.xml"/><Relationship Id="rId7" Type="http://schemas.openxmlformats.org/officeDocument/2006/relationships/oleObject" Target="../embeddings/oleObject33.bin"/><Relationship Id="rId2" Type="http://schemas.openxmlformats.org/officeDocument/2006/relationships/tags" Target="../tags/tag115.xml"/><Relationship Id="rId1" Type="http://schemas.openxmlformats.org/officeDocument/2006/relationships/vmlDrawing" Target="../drawings/vmlDrawing33.vml"/><Relationship Id="rId6" Type="http://schemas.openxmlformats.org/officeDocument/2006/relationships/notesSlide" Target="../notesSlides/notesSlide32.xml"/><Relationship Id="rId5" Type="http://schemas.openxmlformats.org/officeDocument/2006/relationships/slideLayout" Target="../slideLayouts/slideLayout1.xml"/><Relationship Id="rId4" Type="http://schemas.openxmlformats.org/officeDocument/2006/relationships/tags" Target="../tags/tag117.xml"/><Relationship Id="rId9" Type="http://schemas.openxmlformats.org/officeDocument/2006/relationships/image" Target="../media/image20.png"/></Relationships>
</file>

<file path=ppt/slides/_rels/slide3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19.xml"/><Relationship Id="rId7" Type="http://schemas.openxmlformats.org/officeDocument/2006/relationships/oleObject" Target="../embeddings/oleObject34.bin"/><Relationship Id="rId2" Type="http://schemas.openxmlformats.org/officeDocument/2006/relationships/tags" Target="../tags/tag118.xml"/><Relationship Id="rId1" Type="http://schemas.openxmlformats.org/officeDocument/2006/relationships/vmlDrawing" Target="../drawings/vmlDrawing34.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20.xml"/></Relationships>
</file>

<file path=ppt/slides/_rels/slide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20.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22.xml"/><Relationship Id="rId7" Type="http://schemas.openxmlformats.org/officeDocument/2006/relationships/notesSlide" Target="../notesSlides/notesSlide5.xml"/><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slideLayout" Target="../slideLayouts/slideLayout1.xml"/><Relationship Id="rId5" Type="http://schemas.openxmlformats.org/officeDocument/2006/relationships/tags" Target="../tags/tag24.xml"/><Relationship Id="rId10" Type="http://schemas.openxmlformats.org/officeDocument/2006/relationships/image" Target="../media/image6.png"/><Relationship Id="rId4" Type="http://schemas.openxmlformats.org/officeDocument/2006/relationships/tags" Target="../tags/tag23.xml"/><Relationship Id="rId9" Type="http://schemas.openxmlformats.org/officeDocument/2006/relationships/image" Target="../media/image2.emf"/></Relationships>
</file>

<file path=ppt/slides/_rels/slide6.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xml"/><Relationship Id="rId7" Type="http://schemas.openxmlformats.org/officeDocument/2006/relationships/oleObject" Target="../embeddings/oleObject7.bin"/><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27.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29.xml"/><Relationship Id="rId7" Type="http://schemas.openxmlformats.org/officeDocument/2006/relationships/notesSlide" Target="../notesSlides/notesSlide7.xml"/><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slideLayout" Target="../slideLayouts/slideLayout1.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2.emf"/></Relationships>
</file>

<file path=ppt/slides/_rels/slide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3.xml"/><Relationship Id="rId7" Type="http://schemas.openxmlformats.org/officeDocument/2006/relationships/oleObject" Target="../embeddings/oleObject9.bin"/><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34.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vmlDrawing" Target="../drawings/vmlDrawing10.vml"/><Relationship Id="rId6" Type="http://schemas.openxmlformats.org/officeDocument/2006/relationships/tags" Target="../tags/tag39.xml"/><Relationship Id="rId11" Type="http://schemas.openxmlformats.org/officeDocument/2006/relationships/image" Target="../media/image2.emf"/><Relationship Id="rId5" Type="http://schemas.openxmlformats.org/officeDocument/2006/relationships/tags" Target="../tags/tag38.xml"/><Relationship Id="rId10" Type="http://schemas.openxmlformats.org/officeDocument/2006/relationships/oleObject" Target="../embeddings/oleObject10.bin"/><Relationship Id="rId4" Type="http://schemas.openxmlformats.org/officeDocument/2006/relationships/tags" Target="../tags/tag37.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ext uri="{D42A27DB-BD31-4B8C-83A1-F6EECF244321}">
                <p14:modId xmlns:p14="http://schemas.microsoft.com/office/powerpoint/2010/main" val="185322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877"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48" name="Title 1"/>
          <p:cNvSpPr txBox="1">
            <a:spLocks/>
          </p:cNvSpPr>
          <p:nvPr>
            <p:custDataLst>
              <p:tags r:id="rId3"/>
            </p:custDataLst>
          </p:nvPr>
        </p:nvSpPr>
        <p:spPr>
          <a:xfrm>
            <a:off x="873180" y="1712308"/>
            <a:ext cx="6895697" cy="553998"/>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lang="en-US" sz="3200" b="0" kern="1200" spc="-150">
                <a:solidFill>
                  <a:schemeClr val="bg1"/>
                </a:solidFill>
                <a:effectLst/>
                <a:latin typeface="+mj-lt"/>
                <a:ea typeface="+mj-ea"/>
                <a:cs typeface="+mj-cs"/>
              </a:defRPr>
            </a:lvl1pPr>
          </a:lstStyle>
          <a:p>
            <a:pPr algn="l"/>
            <a:r>
              <a:rPr lang="en-US" altLang="zh-CN" sz="3600" dirty="0">
                <a:solidFill>
                  <a:srgbClr val="333333"/>
                </a:solidFill>
                <a:latin typeface="微软雅黑" panose="020B0503020204020204" pitchFamily="34" charset="-122"/>
                <a:cs typeface="Times New Roman" panose="02020603050405020304" pitchFamily="18" charset="0"/>
              </a:rPr>
              <a:t>Apache Flink</a:t>
            </a:r>
            <a:r>
              <a:rPr lang="en-US" sz="3600" b="1" spc="0" dirty="0" smtClean="0">
                <a:solidFill>
                  <a:schemeClr val="tx1"/>
                </a:solidFill>
              </a:rPr>
              <a:t>-</a:t>
            </a:r>
            <a:r>
              <a:rPr lang="zh-CN" altLang="en-US" sz="3600" b="1" spc="0" dirty="0" smtClean="0">
                <a:solidFill>
                  <a:schemeClr val="tx1"/>
                </a:solidFill>
              </a:rPr>
              <a:t>新一代流式处理框架</a:t>
            </a:r>
            <a:endParaRPr lang="en-US" sz="3600" b="1" spc="0" dirty="0">
              <a:solidFill>
                <a:schemeClr val="tx1"/>
              </a:solidFill>
            </a:endParaRPr>
          </a:p>
        </p:txBody>
      </p:sp>
      <p:sp>
        <p:nvSpPr>
          <p:cNvPr id="49" name="文本占位符 92"/>
          <p:cNvSpPr txBox="1">
            <a:spLocks/>
          </p:cNvSpPr>
          <p:nvPr>
            <p:custDataLst>
              <p:tags r:id="rId4"/>
            </p:custDataLst>
          </p:nvPr>
        </p:nvSpPr>
        <p:spPr>
          <a:xfrm>
            <a:off x="231314" y="4641296"/>
            <a:ext cx="6895697" cy="246221"/>
          </a:xfrm>
          <a:prstGeom prst="rect">
            <a:avLst/>
          </a:prstGeom>
        </p:spPr>
        <p:txBody>
          <a:bodyPr wrap="square" lIns="0" tIns="0" rIns="0" bIns="0" anchor="t" anchorCtr="0">
            <a:spAutoFit/>
          </a:bodyPr>
          <a:lstStyle>
            <a:lvl1pPr marL="0" indent="0" algn="ctr" defTabSz="914400" rtl="0" eaLnBrk="1" latinLnBrk="0" hangingPunct="1">
              <a:spcBef>
                <a:spcPct val="20000"/>
              </a:spcBef>
              <a:buFont typeface="Arial" pitchFamily="34" charset="0"/>
              <a:buNone/>
              <a:defRPr sz="1600" kern="1200" baseline="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bg1"/>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bg1"/>
                </a:solidFill>
                <a:latin typeface="+mn-lt"/>
                <a:ea typeface="+mn-ea"/>
                <a:cs typeface="+mn-cs"/>
              </a:defRPr>
            </a:lvl3pPr>
            <a:lvl4pPr marL="1371600" indent="0" algn="l" defTabSz="914400" rtl="0" eaLnBrk="1" latinLnBrk="0" hangingPunct="1">
              <a:spcBef>
                <a:spcPct val="20000"/>
              </a:spcBef>
              <a:buFont typeface="Arial" pitchFamily="34" charset="0"/>
              <a:buNone/>
              <a:defRPr sz="1600" kern="1200">
                <a:solidFill>
                  <a:schemeClr val="bg1"/>
                </a:solidFill>
                <a:latin typeface="+mn-lt"/>
                <a:ea typeface="+mn-ea"/>
                <a:cs typeface="+mn-cs"/>
              </a:defRPr>
            </a:lvl4pPr>
            <a:lvl5pPr marL="1828800" indent="0" algn="l" defTabSz="914400" rtl="0" eaLnBrk="1" latinLnBrk="0" hangingPunct="1">
              <a:spcBef>
                <a:spcPct val="20000"/>
              </a:spcBef>
              <a:buFont typeface="Arial" pitchFamily="34" charset="0"/>
              <a:buNone/>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zh-CN" dirty="0" smtClean="0">
                <a:solidFill>
                  <a:schemeClr val="tx1"/>
                </a:solidFill>
                <a:latin typeface="+mj-lt"/>
              </a:rPr>
              <a:t>2017/06/05 &amp; </a:t>
            </a:r>
            <a:r>
              <a:rPr lang="zh-CN" altLang="en-US" dirty="0" smtClean="0">
                <a:solidFill>
                  <a:schemeClr val="tx1"/>
                </a:solidFill>
                <a:latin typeface="+mj-lt"/>
              </a:rPr>
              <a:t>上海博泰</a:t>
            </a:r>
            <a:endParaRPr lang="zh-CN" altLang="en-US" dirty="0">
              <a:solidFill>
                <a:schemeClr val="tx1"/>
              </a:solidFill>
              <a:latin typeface="+mj-lt"/>
            </a:endParaRPr>
          </a:p>
        </p:txBody>
      </p:sp>
      <p:pic>
        <p:nvPicPr>
          <p:cNvPr id="246" name="图片 245"/>
          <p:cNvPicPr>
            <a:picLocks noChangeAspect="1"/>
          </p:cNvPicPr>
          <p:nvPr>
            <p:custDataLst>
              <p:tags r:id="rId5"/>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0144" y="258658"/>
            <a:ext cx="2509092" cy="573359"/>
          </a:xfrm>
          <a:prstGeom prst="rect">
            <a:avLst/>
          </a:prstGeom>
        </p:spPr>
      </p:pic>
      <p:pic>
        <p:nvPicPr>
          <p:cNvPr id="5" name="图片 4"/>
          <p:cNvPicPr>
            <a:picLocks noChangeAspect="1"/>
          </p:cNvPicPr>
          <p:nvPr/>
        </p:nvPicPr>
        <p:blipFill>
          <a:blip r:embed="rId11"/>
          <a:stretch>
            <a:fillRect/>
          </a:stretch>
        </p:blipFill>
        <p:spPr>
          <a:xfrm>
            <a:off x="3016897" y="2386923"/>
            <a:ext cx="2608262" cy="2500594"/>
          </a:xfrm>
          <a:prstGeom prst="rect">
            <a:avLst/>
          </a:prstGeom>
        </p:spPr>
      </p:pic>
    </p:spTree>
    <p:extLst>
      <p:ext uri="{BB962C8B-B14F-4D97-AF65-F5344CB8AC3E}">
        <p14:creationId xmlns:p14="http://schemas.microsoft.com/office/powerpoint/2010/main" val="695088357"/>
      </p:ext>
    </p:extLst>
  </p:cSld>
  <p:clrMapOvr>
    <a:masterClrMapping/>
  </p:clrMapOvr>
  <mc:AlternateContent xmlns:mc="http://schemas.openxmlformats.org/markup-compatibility/2006" xmlns:p14="http://schemas.microsoft.com/office/powerpoint/2010/main">
    <mc:Choice Requires="p14">
      <p:transition spd="slow" p14:dur="2000" advTm="5421"/>
    </mc:Choice>
    <mc:Fallback xmlns="">
      <p:transition spd="slow" advTm="54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921"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3980799" y="4917088"/>
            <a:ext cx="134652" cy="138499"/>
          </a:xfrm>
        </p:spPr>
        <p:txBody>
          <a:bodyPr/>
          <a:lstStyle/>
          <a:p>
            <a:fld id="{3053364C-9C4B-49BE-90E1-1479F1F10FA7}" type="slidenum">
              <a:rPr lang="en-US" altLang="zh-CN" smtClean="0">
                <a:latin typeface="+mj-lt"/>
              </a:rPr>
              <a:pPr/>
              <a:t>10</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a:t>
            </a:r>
            <a:endParaRPr lang="zh-CN" altLang="en-US" sz="1000" kern="0" dirty="0">
              <a:solidFill>
                <a:schemeClr val="bg1"/>
              </a:solidFill>
              <a:latin typeface="+mj-lt"/>
              <a:ea typeface="宋体"/>
            </a:endParaRPr>
          </a:p>
        </p:txBody>
      </p:sp>
      <p:pic>
        <p:nvPicPr>
          <p:cNvPr id="6" name="图片 5"/>
          <p:cNvPicPr>
            <a:picLocks noChangeAspect="1"/>
          </p:cNvPicPr>
          <p:nvPr/>
        </p:nvPicPr>
        <p:blipFill rotWithShape="1">
          <a:blip r:embed="rId9"/>
          <a:srcRect b="8312"/>
          <a:stretch/>
        </p:blipFill>
        <p:spPr>
          <a:xfrm>
            <a:off x="634388" y="1155154"/>
            <a:ext cx="7733153" cy="3866426"/>
          </a:xfrm>
          <a:prstGeom prst="rect">
            <a:avLst/>
          </a:prstGeom>
        </p:spPr>
      </p:pic>
    </p:spTree>
    <p:extLst>
      <p:ext uri="{BB962C8B-B14F-4D97-AF65-F5344CB8AC3E}">
        <p14:creationId xmlns:p14="http://schemas.microsoft.com/office/powerpoint/2010/main" val="280129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252" name="think-cell Slide" r:id="rId9" imgW="216" imgH="216" progId="TCLayout.ActiveDocument.1">
                  <p:embed/>
                </p:oleObj>
              </mc:Choice>
              <mc:Fallback>
                <p:oleObj name="think-cell Slide" r:id="rId9" imgW="216" imgH="216"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11</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8" name="TextBox 6"/>
          <p:cNvSpPr txBox="1"/>
          <p:nvPr>
            <p:custDataLst>
              <p:tags r:id="rId5"/>
            </p:custDataLst>
          </p:nvPr>
        </p:nvSpPr>
        <p:spPr>
          <a:xfrm>
            <a:off x="230259" y="1348587"/>
            <a:ext cx="8913741" cy="984885"/>
          </a:xfrm>
          <a:prstGeom prst="rect">
            <a:avLst/>
          </a:prstGeom>
          <a:noFill/>
        </p:spPr>
        <p:txBody>
          <a:bodyPr wrap="square" lIns="0" tIns="0" rIns="0" bIns="0" rtlCol="0">
            <a:spAutoFit/>
          </a:bodyPr>
          <a:lstStyle/>
          <a:p>
            <a:r>
              <a:rPr lang="en-US" altLang="zh-CN" b="1" dirty="0" smtClean="0"/>
              <a:t> </a:t>
            </a:r>
            <a:r>
              <a:rPr lang="en-US" altLang="zh-CN" b="1" dirty="0"/>
              <a:t>Keyed vs Non-Keyed Windows</a:t>
            </a:r>
            <a:endParaRPr lang="zh-CN" altLang="zh-CN" b="1" dirty="0"/>
          </a:p>
          <a:p>
            <a:r>
              <a:rPr lang="zh-CN" altLang="en-US" sz="1400" dirty="0"/>
              <a:t>在窗口的计算过程中，基于</a:t>
            </a:r>
            <a:r>
              <a:rPr lang="en-US" altLang="zh-CN" sz="1400" dirty="0"/>
              <a:t>key</a:t>
            </a:r>
            <a:r>
              <a:rPr lang="zh-CN" altLang="en-US" sz="1400" dirty="0"/>
              <a:t>的数据能够由多个</a:t>
            </a:r>
            <a:r>
              <a:rPr lang="en-US" altLang="zh-CN" sz="1400" dirty="0"/>
              <a:t>task</a:t>
            </a:r>
            <a:r>
              <a:rPr lang="zh-CN" altLang="en-US" sz="1400" dirty="0"/>
              <a:t>并行计算，每个</a:t>
            </a:r>
            <a:r>
              <a:rPr lang="en-US" altLang="zh-CN" sz="1400" dirty="0"/>
              <a:t>key stream</a:t>
            </a:r>
            <a:r>
              <a:rPr lang="zh-CN" altLang="en-US" sz="1400" dirty="0"/>
              <a:t>将被独立处理。</a:t>
            </a:r>
            <a:endParaRPr lang="en-US" altLang="zh-CN" sz="1400" dirty="0"/>
          </a:p>
          <a:p>
            <a:r>
              <a:rPr lang="zh-CN" altLang="en-US" sz="1400" dirty="0"/>
              <a:t>而</a:t>
            </a:r>
            <a:r>
              <a:rPr lang="en-US" altLang="zh-CN" sz="1400" dirty="0"/>
              <a:t>non-keyed</a:t>
            </a:r>
            <a:r>
              <a:rPr lang="zh-CN" altLang="en-US" sz="1400" dirty="0"/>
              <a:t>的 </a:t>
            </a:r>
            <a:r>
              <a:rPr lang="en-US" altLang="zh-CN" sz="1400" dirty="0"/>
              <a:t>streams</a:t>
            </a:r>
            <a:r>
              <a:rPr lang="zh-CN" altLang="en-US" sz="1400" dirty="0"/>
              <a:t>将只有一个并行度计算处理，而不会被切分成多个。</a:t>
            </a:r>
            <a:endParaRPr lang="en-US" altLang="zh-CN" sz="1400" dirty="0"/>
          </a:p>
          <a:p>
            <a:endParaRPr lang="zh-CN" altLang="zh-CN" dirty="0"/>
          </a:p>
        </p:txBody>
      </p:sp>
      <p:sp>
        <p:nvSpPr>
          <p:cNvPr id="12" name="TextBox 6"/>
          <p:cNvSpPr txBox="1"/>
          <p:nvPr>
            <p:custDataLst>
              <p:tags r:id="rId6"/>
            </p:custDataLst>
          </p:nvPr>
        </p:nvSpPr>
        <p:spPr>
          <a:xfrm>
            <a:off x="297584" y="2530009"/>
            <a:ext cx="8913741" cy="2123658"/>
          </a:xfrm>
          <a:prstGeom prst="rect">
            <a:avLst/>
          </a:prstGeom>
          <a:noFill/>
        </p:spPr>
        <p:txBody>
          <a:bodyPr wrap="square" lIns="0" tIns="0" rIns="0" bIns="0" rtlCol="0">
            <a:spAutoFit/>
          </a:bodyPr>
          <a:lstStyle/>
          <a:p>
            <a:r>
              <a:rPr lang="en-US" altLang="zh-CN" b="1" dirty="0" smtClean="0"/>
              <a:t>Window Lifecycle</a:t>
            </a:r>
            <a:r>
              <a:rPr lang="zh-CN" altLang="en-US" b="1" dirty="0" smtClean="0"/>
              <a:t>：</a:t>
            </a:r>
            <a:endParaRPr lang="en-US" altLang="zh-CN" b="1" dirty="0" smtClean="0"/>
          </a:p>
          <a:p>
            <a:r>
              <a:rPr lang="zh-CN" altLang="en-US" sz="1400" dirty="0" smtClean="0"/>
              <a:t>当</a:t>
            </a:r>
            <a:r>
              <a:rPr lang="zh-CN" altLang="en-US" sz="1400" dirty="0"/>
              <a:t>一个属于窗口的第一个元素被接受的时候，窗口将被创建，</a:t>
            </a:r>
            <a:endParaRPr lang="en-US" altLang="zh-CN" sz="1400" dirty="0"/>
          </a:p>
          <a:p>
            <a:r>
              <a:rPr lang="zh-CN" altLang="en-US" sz="1400" dirty="0"/>
              <a:t>当时间超过窗口的时间加上一定的用户指定的允许延迟的时间，窗口将会被移</a:t>
            </a:r>
            <a:r>
              <a:rPr lang="zh-CN" altLang="en-US" sz="1400" dirty="0" smtClean="0"/>
              <a:t>除</a:t>
            </a:r>
            <a:endParaRPr lang="en-US" altLang="zh-CN" dirty="0"/>
          </a:p>
          <a:p>
            <a:endParaRPr lang="en-US" altLang="zh-CN" b="1" dirty="0" smtClean="0"/>
          </a:p>
          <a:p>
            <a:pPr lvl="0" defTabSz="914400" eaLnBrk="0" fontAlgn="base" hangingPunct="0">
              <a:spcBef>
                <a:spcPct val="0"/>
              </a:spcBef>
              <a:spcAft>
                <a:spcPct val="0"/>
              </a:spcAft>
            </a:pPr>
            <a:r>
              <a:rPr lang="en-US" altLang="zh-CN" sz="1400" dirty="0" smtClean="0">
                <a:solidFill>
                  <a:schemeClr val="accent6">
                    <a:lumMod val="50000"/>
                  </a:schemeClr>
                </a:solidFill>
                <a:latin typeface="Helvetica" panose="020B0604020202020204" pitchFamily="34" charset="0"/>
                <a:ea typeface="Helvetica" panose="020B0604020202020204" pitchFamily="34" charset="0"/>
                <a:cs typeface="Times New Roman" panose="02020603050405020304" pitchFamily="18" charset="0"/>
              </a:rPr>
              <a:t>Flink </a:t>
            </a:r>
            <a:r>
              <a:rPr lang="en-US" altLang="zh-CN" sz="1400" dirty="0">
                <a:solidFill>
                  <a:schemeClr val="accent6">
                    <a:lumMod val="50000"/>
                  </a:schemeClr>
                </a:solidFill>
                <a:latin typeface="Helvetica" panose="020B0604020202020204" pitchFamily="34" charset="0"/>
                <a:ea typeface="Helvetica" panose="020B0604020202020204" pitchFamily="34" charset="0"/>
                <a:cs typeface="Times New Roman" panose="02020603050405020304" pitchFamily="18" charset="0"/>
              </a:rPr>
              <a:t>will create a new window for the interval between</a:t>
            </a:r>
            <a:r>
              <a:rPr lang="en-US" altLang="zh-CN" sz="1400" dirty="0">
                <a:solidFill>
                  <a:schemeClr val="accent6">
                    <a:lumMod val="50000"/>
                  </a:schemeClr>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200" dirty="0">
                <a:solidFill>
                  <a:schemeClr val="accent6">
                    <a:lumMod val="50000"/>
                  </a:schemeClr>
                </a:solidFill>
                <a:latin typeface="Lucida Console" panose="020B0609040504020204" pitchFamily="49" charset="0"/>
                <a:ea typeface="宋体" panose="02010600030101010101" pitchFamily="2" charset="-122"/>
                <a:cs typeface="宋体" panose="02010600030101010101" pitchFamily="2" charset="-122"/>
              </a:rPr>
              <a:t>12:00</a:t>
            </a:r>
            <a:r>
              <a:rPr lang="en-US" altLang="zh-CN" sz="1400" dirty="0">
                <a:solidFill>
                  <a:schemeClr val="accent6">
                    <a:lumMod val="50000"/>
                  </a:schemeClr>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400" dirty="0">
                <a:solidFill>
                  <a:schemeClr val="accent6">
                    <a:lumMod val="50000"/>
                  </a:schemeClr>
                </a:solidFill>
                <a:latin typeface="Helvetica" panose="020B0604020202020204" pitchFamily="34" charset="0"/>
                <a:ea typeface="Helvetica" panose="020B0604020202020204" pitchFamily="34" charset="0"/>
                <a:cs typeface="Times New Roman" panose="02020603050405020304" pitchFamily="18" charset="0"/>
              </a:rPr>
              <a:t>and</a:t>
            </a:r>
            <a:r>
              <a:rPr lang="en-US" altLang="zh-CN" sz="1400" dirty="0">
                <a:solidFill>
                  <a:schemeClr val="accent6">
                    <a:lumMod val="50000"/>
                  </a:schemeClr>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200" dirty="0">
                <a:solidFill>
                  <a:schemeClr val="accent6">
                    <a:lumMod val="50000"/>
                  </a:schemeClr>
                </a:solidFill>
                <a:latin typeface="Lucida Console" panose="020B0609040504020204" pitchFamily="49" charset="0"/>
                <a:ea typeface="宋体" panose="02010600030101010101" pitchFamily="2" charset="-122"/>
                <a:cs typeface="宋体" panose="02010600030101010101" pitchFamily="2" charset="-122"/>
              </a:rPr>
              <a:t>12:05</a:t>
            </a:r>
            <a:r>
              <a:rPr lang="en-US" altLang="zh-CN" sz="1400" dirty="0">
                <a:solidFill>
                  <a:schemeClr val="accent6">
                    <a:lumMod val="50000"/>
                  </a:schemeClr>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400" dirty="0">
                <a:solidFill>
                  <a:schemeClr val="accent6">
                    <a:lumMod val="50000"/>
                  </a:schemeClr>
                </a:solidFill>
                <a:latin typeface="Helvetica" panose="020B0604020202020204" pitchFamily="34" charset="0"/>
                <a:ea typeface="Helvetica" panose="020B0604020202020204" pitchFamily="34" charset="0"/>
                <a:cs typeface="Times New Roman" panose="02020603050405020304" pitchFamily="18" charset="0"/>
              </a:rPr>
              <a:t>when the first element with a timestamp that falls into this interval arrives, and it will remove it when the watermark passes the</a:t>
            </a:r>
            <a:r>
              <a:rPr lang="en-US" altLang="zh-CN" sz="1400" dirty="0">
                <a:solidFill>
                  <a:schemeClr val="accent6">
                    <a:lumMod val="50000"/>
                  </a:schemeClr>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200" dirty="0">
                <a:solidFill>
                  <a:schemeClr val="accent6">
                    <a:lumMod val="50000"/>
                  </a:schemeClr>
                </a:solidFill>
                <a:latin typeface="Lucida Console" panose="020B0609040504020204" pitchFamily="49" charset="0"/>
                <a:ea typeface="宋体" panose="02010600030101010101" pitchFamily="2" charset="-122"/>
                <a:cs typeface="宋体" panose="02010600030101010101" pitchFamily="2" charset="-122"/>
              </a:rPr>
              <a:t>12:06</a:t>
            </a:r>
            <a:r>
              <a:rPr lang="en-US" altLang="zh-CN" sz="1400" dirty="0">
                <a:solidFill>
                  <a:schemeClr val="accent6">
                    <a:lumMod val="50000"/>
                  </a:schemeClr>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400" dirty="0">
                <a:solidFill>
                  <a:schemeClr val="accent6">
                    <a:lumMod val="50000"/>
                  </a:schemeClr>
                </a:solidFill>
                <a:latin typeface="Helvetica" panose="020B0604020202020204" pitchFamily="34" charset="0"/>
                <a:ea typeface="Helvetica" panose="020B0604020202020204" pitchFamily="34" charset="0"/>
                <a:cs typeface="Times New Roman" panose="02020603050405020304" pitchFamily="18" charset="0"/>
              </a:rPr>
              <a:t>timestamp</a:t>
            </a:r>
            <a:r>
              <a:rPr lang="en-US" altLang="zh-CN" sz="1400" dirty="0" smtClean="0">
                <a:solidFill>
                  <a:schemeClr val="accent6">
                    <a:lumMod val="50000"/>
                  </a:schemeClr>
                </a:solidFill>
                <a:latin typeface="Helvetica" panose="020B0604020202020204" pitchFamily="34" charset="0"/>
                <a:ea typeface="Helvetica" panose="020B0604020202020204" pitchFamily="34" charset="0"/>
                <a:cs typeface="Times New Roman" panose="02020603050405020304" pitchFamily="18" charset="0"/>
              </a:rPr>
              <a:t>.</a:t>
            </a:r>
          </a:p>
          <a:p>
            <a:pPr lvl="0" defTabSz="914400" eaLnBrk="0" fontAlgn="base" hangingPunct="0">
              <a:spcBef>
                <a:spcPct val="0"/>
              </a:spcBef>
              <a:spcAft>
                <a:spcPct val="0"/>
              </a:spcAft>
            </a:pPr>
            <a:endParaRPr lang="en-US" altLang="zh-CN" sz="1400" dirty="0" smtClean="0"/>
          </a:p>
          <a:p>
            <a:pPr lvl="0" defTabSz="914400" eaLnBrk="0" fontAlgn="base" hangingPunct="0">
              <a:spcBef>
                <a:spcPct val="0"/>
              </a:spcBef>
              <a:spcAft>
                <a:spcPct val="0"/>
              </a:spcAft>
            </a:pPr>
            <a:endParaRPr lang="en-US" altLang="zh-CN" sz="1400" dirty="0"/>
          </a:p>
          <a:p>
            <a:pPr lvl="0" defTabSz="914400" eaLnBrk="0" fontAlgn="base" hangingPunct="0">
              <a:spcBef>
                <a:spcPct val="0"/>
              </a:spcBef>
              <a:spcAft>
                <a:spcPct val="0"/>
              </a:spcAft>
            </a:pPr>
            <a:r>
              <a:rPr lang="zh-CN" altLang="en-US"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窗口也拥有</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Trigger</a:t>
            </a:r>
            <a:r>
              <a:rPr lang="zh-CN" altLang="en-US"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（触发器），</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Function</a:t>
            </a:r>
            <a:r>
              <a:rPr lang="zh-CN" altLang="en-US"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（窗口函数） </a:t>
            </a:r>
            <a:r>
              <a:rPr lang="en-US" altLang="zh-CN" sz="1600" dirty="0" smtClean="0">
                <a:solidFill>
                  <a:srgbClr val="000000"/>
                </a:solidFill>
                <a:latin typeface="Lucida Console" panose="020B0609040504020204" pitchFamily="49" charset="0"/>
                <a:ea typeface="宋体" panose="02010600030101010101" pitchFamily="2" charset="-122"/>
                <a:cs typeface="Times New Roman" panose="02020603050405020304" pitchFamily="18" charset="0"/>
              </a:rPr>
              <a:t>and </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Evictor</a:t>
            </a:r>
            <a:r>
              <a:rPr lang="zh-CN" altLang="en-US"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（驱逐器）</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endParaRPr lang="zh-CN" altLang="zh-CN" dirty="0"/>
          </a:p>
        </p:txBody>
      </p:sp>
    </p:spTree>
    <p:extLst>
      <p:ext uri="{BB962C8B-B14F-4D97-AF65-F5344CB8AC3E}">
        <p14:creationId xmlns:p14="http://schemas.microsoft.com/office/powerpoint/2010/main" val="675263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58" name="think-cell Slide" r:id="rId9" imgW="216" imgH="216" progId="TCLayout.ActiveDocument.1">
                  <p:embed/>
                </p:oleObj>
              </mc:Choice>
              <mc:Fallback>
                <p:oleObj name="think-cell Slide" r:id="rId9" imgW="216" imgH="216"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12</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assigner</a:t>
            </a:r>
            <a:endParaRPr lang="zh-CN" altLang="en-US" sz="1000" kern="0" dirty="0">
              <a:solidFill>
                <a:schemeClr val="bg1"/>
              </a:solidFill>
              <a:latin typeface="+mj-lt"/>
              <a:ea typeface="宋体"/>
            </a:endParaRPr>
          </a:p>
        </p:txBody>
      </p:sp>
      <p:sp>
        <p:nvSpPr>
          <p:cNvPr id="8" name="TextBox 6"/>
          <p:cNvSpPr txBox="1"/>
          <p:nvPr>
            <p:custDataLst>
              <p:tags r:id="rId5"/>
            </p:custDataLst>
          </p:nvPr>
        </p:nvSpPr>
        <p:spPr>
          <a:xfrm>
            <a:off x="247338" y="1152050"/>
            <a:ext cx="8849688" cy="1107996"/>
          </a:xfrm>
          <a:prstGeom prst="rect">
            <a:avLst/>
          </a:prstGeom>
          <a:noFill/>
        </p:spPr>
        <p:txBody>
          <a:bodyPr wrap="square" lIns="0" tIns="0" rIns="0" bIns="0" rtlCol="0">
            <a:spAutoFit/>
          </a:bodyPr>
          <a:lstStyle/>
          <a:p>
            <a:r>
              <a:rPr lang="en-US" altLang="zh-CN" b="1" dirty="0" smtClean="0"/>
              <a:t> Feature:</a:t>
            </a:r>
          </a:p>
          <a:p>
            <a:r>
              <a:rPr lang="zh-CN" altLang="zh-CN" dirty="0"/>
              <a:t>基于时间驱动 </a:t>
            </a:r>
            <a:r>
              <a:rPr lang="en-US" altLang="zh-CN" dirty="0"/>
              <a:t>example: every 30 seconds</a:t>
            </a:r>
            <a:endParaRPr lang="zh-CN" altLang="zh-CN" dirty="0"/>
          </a:p>
          <a:p>
            <a:r>
              <a:rPr lang="zh-CN" altLang="zh-CN" dirty="0"/>
              <a:t>基于数据驱动</a:t>
            </a:r>
            <a:r>
              <a:rPr lang="en-US" altLang="zh-CN" dirty="0"/>
              <a:t> example: every 100 elements</a:t>
            </a:r>
            <a:endParaRPr lang="zh-CN" altLang="zh-CN" dirty="0"/>
          </a:p>
          <a:p>
            <a:endParaRPr lang="zh-CN" altLang="zh-CN" dirty="0"/>
          </a:p>
        </p:txBody>
      </p:sp>
      <p:sp>
        <p:nvSpPr>
          <p:cNvPr id="12" name="TextBox 6"/>
          <p:cNvSpPr txBox="1"/>
          <p:nvPr>
            <p:custDataLst>
              <p:tags r:id="rId6"/>
            </p:custDataLst>
          </p:nvPr>
        </p:nvSpPr>
        <p:spPr>
          <a:xfrm>
            <a:off x="393277" y="3441856"/>
            <a:ext cx="6966893" cy="1384995"/>
          </a:xfrm>
          <a:prstGeom prst="rect">
            <a:avLst/>
          </a:prstGeom>
          <a:noFill/>
        </p:spPr>
        <p:txBody>
          <a:bodyPr wrap="square" lIns="0" tIns="0" rIns="0" bIns="0" rtlCol="0">
            <a:spAutoFit/>
          </a:bodyPr>
          <a:lstStyle/>
          <a:p>
            <a:r>
              <a:rPr lang="en-US" altLang="zh-CN" b="1" dirty="0" smtClean="0"/>
              <a:t>Window </a:t>
            </a:r>
            <a:r>
              <a:rPr lang="en-US" altLang="zh-CN" b="1" dirty="0"/>
              <a:t>Types</a:t>
            </a:r>
            <a:r>
              <a:rPr lang="en-US" altLang="zh-CN" b="1" dirty="0" smtClean="0"/>
              <a:t>:</a:t>
            </a:r>
          </a:p>
          <a:p>
            <a:pPr marL="342900" indent="-342900">
              <a:buAutoNum type="arabicPeriod"/>
            </a:pPr>
            <a:r>
              <a:rPr lang="en-US" altLang="zh-CN" b="1" i="1" dirty="0" smtClean="0"/>
              <a:t>tumbling windows </a:t>
            </a:r>
            <a:r>
              <a:rPr lang="en-US" altLang="zh-CN" b="1" dirty="0"/>
              <a:t>:</a:t>
            </a:r>
            <a:r>
              <a:rPr lang="en-US" altLang="zh-CN" b="1" i="1" dirty="0" smtClean="0"/>
              <a:t> </a:t>
            </a:r>
            <a:r>
              <a:rPr lang="zh-CN" altLang="en-US" b="1" dirty="0" smtClean="0"/>
              <a:t>无重叠窗口</a:t>
            </a:r>
            <a:endParaRPr lang="en-US" altLang="zh-CN" b="1" i="1" dirty="0" smtClean="0"/>
          </a:p>
          <a:p>
            <a:pPr marL="342900" indent="-342900">
              <a:buAutoNum type="arabicPeriod"/>
            </a:pPr>
            <a:r>
              <a:rPr lang="en-US" altLang="zh-CN" b="1" i="1" dirty="0"/>
              <a:t>sliding windows</a:t>
            </a:r>
            <a:r>
              <a:rPr lang="en-US" altLang="zh-CN" b="1" i="1"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b="1" dirty="0"/>
              <a:t>:</a:t>
            </a:r>
            <a:r>
              <a:rPr lang="en-US" altLang="zh-CN" b="1" i="1"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zh-CN" altLang="en-US" b="1" dirty="0"/>
              <a:t>可以重叠的滑动窗口</a:t>
            </a:r>
            <a:endParaRPr lang="en-US" altLang="zh-CN" b="1" dirty="0"/>
          </a:p>
          <a:p>
            <a:pPr marL="342900" indent="-342900">
              <a:buAutoNum type="arabicPeriod"/>
            </a:pPr>
            <a:r>
              <a:rPr lang="en-US" altLang="zh-CN" b="1" i="1" dirty="0" smtClean="0"/>
              <a:t>session </a:t>
            </a:r>
            <a:r>
              <a:rPr lang="en-US" altLang="zh-CN" b="1" i="1" dirty="0"/>
              <a:t>windows</a:t>
            </a:r>
            <a:r>
              <a:rPr lang="en-US" altLang="zh-CN" b="1" dirty="0"/>
              <a:t> </a:t>
            </a:r>
            <a:r>
              <a:rPr lang="en-US" altLang="zh-CN" b="1" dirty="0" smtClean="0"/>
              <a:t>:</a:t>
            </a:r>
            <a:r>
              <a:rPr lang="zh-CN" altLang="en-US" b="1" dirty="0" smtClean="0"/>
              <a:t> </a:t>
            </a:r>
            <a:r>
              <a:rPr lang="zh-CN" altLang="en-US" b="1" dirty="0"/>
              <a:t>会话窗口</a:t>
            </a:r>
            <a:endParaRPr lang="en-US" altLang="zh-CN" b="1" dirty="0"/>
          </a:p>
          <a:p>
            <a:pPr marL="342900" indent="-342900">
              <a:buAutoNum type="arabicPeriod"/>
            </a:pPr>
            <a:r>
              <a:rPr lang="en-US" altLang="zh-CN" b="1" i="1" dirty="0" smtClean="0"/>
              <a:t>global windows</a:t>
            </a:r>
            <a:r>
              <a:rPr lang="zh-CN" altLang="en-US" b="1" i="1" dirty="0" smtClean="0"/>
              <a:t> </a:t>
            </a:r>
            <a:r>
              <a:rPr lang="en-US" altLang="zh-CN" b="1" dirty="0" smtClean="0"/>
              <a:t>:</a:t>
            </a:r>
            <a:r>
              <a:rPr lang="zh-CN" altLang="en-US" b="1" i="1" dirty="0" smtClean="0"/>
              <a:t> </a:t>
            </a:r>
            <a:r>
              <a:rPr lang="zh-CN" altLang="en-US" b="1" dirty="0"/>
              <a:t>全局窗口</a:t>
            </a:r>
            <a:endParaRPr lang="zh-CN" altLang="zh-CN" b="1" dirty="0"/>
          </a:p>
        </p:txBody>
      </p:sp>
      <p:pic>
        <p:nvPicPr>
          <p:cNvPr id="10" name="图片 9"/>
          <p:cNvPicPr/>
          <p:nvPr/>
        </p:nvPicPr>
        <p:blipFill>
          <a:blip r:embed="rId11"/>
          <a:stretch>
            <a:fillRect/>
          </a:stretch>
        </p:blipFill>
        <p:spPr>
          <a:xfrm>
            <a:off x="998219" y="1973506"/>
            <a:ext cx="6739255" cy="1468350"/>
          </a:xfrm>
          <a:prstGeom prst="rect">
            <a:avLst/>
          </a:prstGeom>
        </p:spPr>
      </p:pic>
    </p:spTree>
    <p:extLst>
      <p:ext uri="{BB962C8B-B14F-4D97-AF65-F5344CB8AC3E}">
        <p14:creationId xmlns:p14="http://schemas.microsoft.com/office/powerpoint/2010/main" val="685191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81"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13</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12" name="TextBox 6"/>
          <p:cNvSpPr txBox="1"/>
          <p:nvPr>
            <p:custDataLst>
              <p:tags r:id="rId5"/>
            </p:custDataLst>
          </p:nvPr>
        </p:nvSpPr>
        <p:spPr>
          <a:xfrm>
            <a:off x="2758844" y="4600728"/>
            <a:ext cx="3199995" cy="276999"/>
          </a:xfrm>
          <a:prstGeom prst="rect">
            <a:avLst/>
          </a:prstGeom>
          <a:noFill/>
        </p:spPr>
        <p:txBody>
          <a:bodyPr wrap="square" lIns="0" tIns="0" rIns="0" bIns="0" rtlCol="0">
            <a:spAutoFit/>
          </a:bodyPr>
          <a:lstStyle/>
          <a:p>
            <a:pPr lvl="0" algn="ctr" defTabSz="914400" eaLnBrk="0" fontAlgn="base" hangingPunct="0">
              <a:spcBef>
                <a:spcPct val="0"/>
              </a:spcBef>
              <a:spcAft>
                <a:spcPct val="0"/>
              </a:spcAft>
            </a:pPr>
            <a:r>
              <a:rPr lang="en-US" altLang="zh-CN" b="1" dirty="0"/>
              <a:t>tumbling windows</a:t>
            </a:r>
            <a:endParaRPr lang="zh-CN" altLang="zh-CN" dirty="0"/>
          </a:p>
        </p:txBody>
      </p:sp>
      <p:pic>
        <p:nvPicPr>
          <p:cNvPr id="10" name="图片 9">
            <a:hlinkClick r:id="rId10"/>
          </p:cNvPr>
          <p:cNvPicPr/>
          <p:nvPr/>
        </p:nvPicPr>
        <p:blipFill>
          <a:blip r:embed="rId11"/>
          <a:stretch>
            <a:fillRect/>
          </a:stretch>
        </p:blipFill>
        <p:spPr>
          <a:xfrm>
            <a:off x="1935675" y="1275877"/>
            <a:ext cx="5274310" cy="3266440"/>
          </a:xfrm>
          <a:prstGeom prst="rect">
            <a:avLst/>
          </a:prstGeom>
        </p:spPr>
      </p:pic>
    </p:spTree>
    <p:extLst>
      <p:ext uri="{BB962C8B-B14F-4D97-AF65-F5344CB8AC3E}">
        <p14:creationId xmlns:p14="http://schemas.microsoft.com/office/powerpoint/2010/main" val="4067483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300"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14</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12" name="TextBox 6"/>
          <p:cNvSpPr txBox="1"/>
          <p:nvPr>
            <p:custDataLst>
              <p:tags r:id="rId5"/>
            </p:custDataLst>
          </p:nvPr>
        </p:nvSpPr>
        <p:spPr>
          <a:xfrm>
            <a:off x="2758844" y="4600728"/>
            <a:ext cx="3199995" cy="276999"/>
          </a:xfrm>
          <a:prstGeom prst="rect">
            <a:avLst/>
          </a:prstGeom>
          <a:noFill/>
        </p:spPr>
        <p:txBody>
          <a:bodyPr wrap="square" lIns="0" tIns="0" rIns="0" bIns="0" rtlCol="0">
            <a:spAutoFit/>
          </a:bodyPr>
          <a:lstStyle/>
          <a:p>
            <a:pPr lvl="0" algn="ctr" defTabSz="914400" eaLnBrk="0" fontAlgn="base" hangingPunct="0">
              <a:spcBef>
                <a:spcPct val="0"/>
              </a:spcBef>
              <a:spcAft>
                <a:spcPct val="0"/>
              </a:spcAft>
            </a:pPr>
            <a:r>
              <a:rPr lang="en-US" altLang="zh-CN" b="1" dirty="0"/>
              <a:t>sliding </a:t>
            </a:r>
            <a:r>
              <a:rPr lang="en-US" altLang="zh-CN" b="1" dirty="0" smtClean="0"/>
              <a:t>windows</a:t>
            </a:r>
            <a:endParaRPr lang="zh-CN" altLang="zh-CN" dirty="0"/>
          </a:p>
        </p:txBody>
      </p:sp>
      <p:pic>
        <p:nvPicPr>
          <p:cNvPr id="7" name="图片 6"/>
          <p:cNvPicPr/>
          <p:nvPr/>
        </p:nvPicPr>
        <p:blipFill>
          <a:blip r:embed="rId10"/>
          <a:stretch>
            <a:fillRect/>
          </a:stretch>
        </p:blipFill>
        <p:spPr>
          <a:xfrm>
            <a:off x="1935675" y="1332383"/>
            <a:ext cx="5274310" cy="3268345"/>
          </a:xfrm>
          <a:prstGeom prst="rect">
            <a:avLst/>
          </a:prstGeom>
        </p:spPr>
      </p:pic>
    </p:spTree>
    <p:extLst>
      <p:ext uri="{BB962C8B-B14F-4D97-AF65-F5344CB8AC3E}">
        <p14:creationId xmlns:p14="http://schemas.microsoft.com/office/powerpoint/2010/main" val="944011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326"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897531"/>
            <a:ext cx="134652" cy="138499"/>
          </a:xfrm>
        </p:spPr>
        <p:txBody>
          <a:bodyPr/>
          <a:lstStyle/>
          <a:p>
            <a:fld id="{3053364C-9C4B-49BE-90E1-1479F1F10FA7}" type="slidenum">
              <a:rPr lang="en-US" altLang="zh-CN" smtClean="0">
                <a:latin typeface="+mj-lt"/>
              </a:rPr>
              <a:pPr/>
              <a:t>15</a:t>
            </a:fld>
            <a:endParaRPr lang="en-US" altLang="zh-CN" dirty="0">
              <a:latin typeface="+mj-lt"/>
            </a:endParaRPr>
          </a:p>
        </p:txBody>
      </p:sp>
      <p:sp>
        <p:nvSpPr>
          <p:cNvPr id="9" name="矩形 8"/>
          <p:cNvSpPr/>
          <p:nvPr>
            <p:custDataLst>
              <p:tags r:id="rId4"/>
            </p:custDataLst>
          </p:nvPr>
        </p:nvSpPr>
        <p:spPr>
          <a:xfrm>
            <a:off x="1660" y="569992"/>
            <a:ext cx="9142340" cy="57560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12" name="TextBox 6"/>
          <p:cNvSpPr txBox="1"/>
          <p:nvPr>
            <p:custDataLst>
              <p:tags r:id="rId5"/>
            </p:custDataLst>
          </p:nvPr>
        </p:nvSpPr>
        <p:spPr>
          <a:xfrm>
            <a:off x="2690061" y="4459136"/>
            <a:ext cx="3199995" cy="276999"/>
          </a:xfrm>
          <a:prstGeom prst="rect">
            <a:avLst/>
          </a:prstGeom>
          <a:noFill/>
        </p:spPr>
        <p:txBody>
          <a:bodyPr wrap="square" lIns="0" tIns="0" rIns="0" bIns="0" rtlCol="0">
            <a:spAutoFit/>
          </a:bodyPr>
          <a:lstStyle/>
          <a:p>
            <a:pPr lvl="0" algn="ctr" defTabSz="914400" eaLnBrk="0" fontAlgn="base" hangingPunct="0">
              <a:spcBef>
                <a:spcPct val="0"/>
              </a:spcBef>
              <a:spcAft>
                <a:spcPct val="0"/>
              </a:spcAft>
            </a:pPr>
            <a:r>
              <a:rPr lang="en-US" altLang="zh-CN" b="1" dirty="0"/>
              <a:t>session windows</a:t>
            </a:r>
            <a:endParaRPr lang="zh-CN" altLang="zh-CN" dirty="0"/>
          </a:p>
        </p:txBody>
      </p:sp>
      <p:pic>
        <p:nvPicPr>
          <p:cNvPr id="7" name="图片 6"/>
          <p:cNvPicPr/>
          <p:nvPr/>
        </p:nvPicPr>
        <p:blipFill>
          <a:blip r:embed="rId10"/>
          <a:stretch>
            <a:fillRect/>
          </a:stretch>
        </p:blipFill>
        <p:spPr>
          <a:xfrm>
            <a:off x="1652903" y="1306996"/>
            <a:ext cx="5274310" cy="3152140"/>
          </a:xfrm>
          <a:prstGeom prst="rect">
            <a:avLst/>
          </a:prstGeom>
        </p:spPr>
      </p:pic>
      <p:sp>
        <p:nvSpPr>
          <p:cNvPr id="3" name="矩形 2"/>
          <p:cNvSpPr/>
          <p:nvPr/>
        </p:nvSpPr>
        <p:spPr>
          <a:xfrm>
            <a:off x="3890280" y="3712964"/>
            <a:ext cx="3533211" cy="307777"/>
          </a:xfrm>
          <a:prstGeom prst="rect">
            <a:avLst/>
          </a:prstGeom>
        </p:spPr>
        <p:txBody>
          <a:bodyPr wrap="none">
            <a:spAutoFit/>
          </a:bodyPr>
          <a:lstStyle/>
          <a:p>
            <a:r>
              <a:rPr lang="zh-CN" altLang="en-US" sz="1400" dirty="0"/>
              <a:t>会话超时窗口，窗口宽度取决于</a:t>
            </a:r>
            <a:r>
              <a:rPr lang="en-US" altLang="zh-CN" sz="1400" dirty="0"/>
              <a:t>session gap</a:t>
            </a:r>
            <a:endParaRPr lang="zh-CN" altLang="en-US" sz="1400" dirty="0"/>
          </a:p>
        </p:txBody>
      </p:sp>
    </p:spTree>
    <p:extLst>
      <p:ext uri="{BB962C8B-B14F-4D97-AF65-F5344CB8AC3E}">
        <p14:creationId xmlns:p14="http://schemas.microsoft.com/office/powerpoint/2010/main" val="203807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349"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16</a:t>
            </a:fld>
            <a:endParaRPr lang="en-US" altLang="zh-CN" dirty="0">
              <a:latin typeface="+mj-lt"/>
            </a:endParaRPr>
          </a:p>
        </p:txBody>
      </p:sp>
      <p:sp>
        <p:nvSpPr>
          <p:cNvPr id="9" name="矩形 8"/>
          <p:cNvSpPr/>
          <p:nvPr>
            <p:custDataLst>
              <p:tags r:id="rId4"/>
            </p:custDataLst>
          </p:nvPr>
        </p:nvSpPr>
        <p:spPr>
          <a:xfrm>
            <a:off x="1660" y="569992"/>
            <a:ext cx="9142340" cy="501805"/>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12" name="TextBox 6"/>
          <p:cNvSpPr txBox="1"/>
          <p:nvPr>
            <p:custDataLst>
              <p:tags r:id="rId5"/>
            </p:custDataLst>
          </p:nvPr>
        </p:nvSpPr>
        <p:spPr>
          <a:xfrm>
            <a:off x="2758844" y="4600728"/>
            <a:ext cx="3199995" cy="276999"/>
          </a:xfrm>
          <a:prstGeom prst="rect">
            <a:avLst/>
          </a:prstGeom>
          <a:noFill/>
        </p:spPr>
        <p:txBody>
          <a:bodyPr wrap="square" lIns="0" tIns="0" rIns="0" bIns="0" rtlCol="0">
            <a:spAutoFit/>
          </a:bodyPr>
          <a:lstStyle/>
          <a:p>
            <a:pPr lvl="0" algn="ctr" defTabSz="914400" eaLnBrk="0" fontAlgn="base" hangingPunct="0">
              <a:spcBef>
                <a:spcPct val="0"/>
              </a:spcBef>
              <a:spcAft>
                <a:spcPct val="0"/>
              </a:spcAft>
            </a:pPr>
            <a:r>
              <a:rPr lang="en-US" altLang="zh-CN" b="1" dirty="0"/>
              <a:t>global </a:t>
            </a:r>
            <a:r>
              <a:rPr lang="en-US" altLang="zh-CN" b="1" dirty="0" smtClean="0"/>
              <a:t>windows</a:t>
            </a:r>
            <a:endParaRPr lang="zh-CN" altLang="zh-CN" dirty="0"/>
          </a:p>
        </p:txBody>
      </p:sp>
      <p:pic>
        <p:nvPicPr>
          <p:cNvPr id="7" name="图片 6"/>
          <p:cNvPicPr/>
          <p:nvPr/>
        </p:nvPicPr>
        <p:blipFill>
          <a:blip r:embed="rId10"/>
          <a:stretch>
            <a:fillRect/>
          </a:stretch>
        </p:blipFill>
        <p:spPr>
          <a:xfrm>
            <a:off x="1721686" y="1303176"/>
            <a:ext cx="5274310" cy="3146425"/>
          </a:xfrm>
          <a:prstGeom prst="rect">
            <a:avLst/>
          </a:prstGeom>
        </p:spPr>
      </p:pic>
    </p:spTree>
    <p:extLst>
      <p:ext uri="{BB962C8B-B14F-4D97-AF65-F5344CB8AC3E}">
        <p14:creationId xmlns:p14="http://schemas.microsoft.com/office/powerpoint/2010/main" val="3916370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948"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17</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Functions</a:t>
            </a:r>
            <a:endParaRPr lang="zh-CN" altLang="zh-CN" sz="2800" b="1" dirty="0">
              <a:solidFill>
                <a:schemeClr val="bg1"/>
              </a:solidFill>
            </a:endParaRPr>
          </a:p>
        </p:txBody>
      </p:sp>
      <p:sp>
        <p:nvSpPr>
          <p:cNvPr id="3" name="Rectangle 26"/>
          <p:cNvSpPr>
            <a:spLocks noChangeArrowheads="1"/>
          </p:cNvSpPr>
          <p:nvPr/>
        </p:nvSpPr>
        <p:spPr bwMode="auto">
          <a:xfrm>
            <a:off x="123825" y="1394912"/>
            <a:ext cx="625203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smtClean="0">
                <a:ln>
                  <a:noFill/>
                </a:ln>
                <a:solidFill>
                  <a:srgbClr val="000000"/>
                </a:solidFill>
                <a:effectLst/>
                <a:latin typeface="Lucida Console" panose="020B0609040504020204" pitchFamily="49" charset="0"/>
                <a:ea typeface="宋体" panose="02010600030101010101" pitchFamily="2" charset="-122"/>
                <a:cs typeface="宋体" panose="02010600030101010101" pitchFamily="2" charset="-122"/>
              </a:rPr>
              <a:t>ReduceFunction</a:t>
            </a:r>
            <a:r>
              <a:rPr kumimoji="0" lang="en-US" altLang="zh-CN" sz="10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900" b="0" i="0" u="none" strike="noStrike" cap="none" normalizeH="0" baseline="0" dirty="0" err="1" smtClean="0">
                <a:ln>
                  <a:noFill/>
                </a:ln>
                <a:solidFill>
                  <a:srgbClr val="000000"/>
                </a:solidFill>
                <a:effectLst/>
                <a:latin typeface="Lucida Console" panose="020B0609040504020204" pitchFamily="49" charset="0"/>
                <a:ea typeface="宋体" panose="02010600030101010101" pitchFamily="2" charset="-122"/>
                <a:cs typeface="宋体" panose="02010600030101010101" pitchFamily="2" charset="-122"/>
              </a:rPr>
              <a:t>FoldFunction</a:t>
            </a:r>
            <a:r>
              <a:rPr kumimoji="0" lang="en-US" altLang="zh-CN" sz="10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 Flink can incrementally aggregate the elements for each window as they arrive.</a:t>
            </a:r>
          </a:p>
        </p:txBody>
      </p:sp>
      <p:sp>
        <p:nvSpPr>
          <p:cNvPr id="5" name="Rectangle 27"/>
          <p:cNvSpPr>
            <a:spLocks noChangeArrowheads="1"/>
          </p:cNvSpPr>
          <p:nvPr/>
        </p:nvSpPr>
        <p:spPr bwMode="auto">
          <a:xfrm>
            <a:off x="9704" y="1946371"/>
            <a:ext cx="4495800" cy="22903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ReduceFunction</a:t>
            </a:r>
            <a:endParaRPr kumimoji="0" lang="en-US" altLang="zh-CN" sz="1050" b="1"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333333"/>
                </a:solidFill>
                <a:effectLst/>
                <a:latin typeface="Lucida Console" panose="020B0609040504020204" pitchFamily="49" charset="0"/>
              </a:rPr>
              <a:t>DataStream</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input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333333"/>
                </a:solidFill>
                <a:effectLst/>
                <a:latin typeface="Lucida Console" panose="020B0609040504020204" pitchFamily="49" charset="0"/>
              </a:rPr>
              <a:t>input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err="1" smtClean="0">
                <a:ln>
                  <a:noFill/>
                </a:ln>
                <a:solidFill>
                  <a:srgbClr val="008080"/>
                </a:solidFill>
                <a:effectLst/>
                <a:latin typeface="Lucida Console" panose="020B0609040504020204" pitchFamily="49" charset="0"/>
                <a:cs typeface="宋体" panose="02010600030101010101" pitchFamily="2" charset="-122"/>
              </a:rPr>
              <a:t>keyBy</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key</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selector</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window</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window</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assigner</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reduce</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1" i="0" u="none" strike="noStrike" cap="none" normalizeH="0" baseline="0" dirty="0" smtClean="0">
                <a:ln>
                  <a:noFill/>
                </a:ln>
                <a:solidFill>
                  <a:srgbClr val="333333"/>
                </a:solidFill>
                <a:effectLst/>
                <a:latin typeface="Lucida Console" panose="020B0609040504020204" pitchFamily="49" charset="0"/>
                <a:cs typeface="宋体" panose="02010600030101010101" pitchFamily="2" charset="-122"/>
              </a:rPr>
              <a:t>new</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err="1" smtClean="0">
                <a:ln>
                  <a:noFill/>
                </a:ln>
                <a:solidFill>
                  <a:srgbClr val="333333"/>
                </a:solidFill>
                <a:effectLst/>
                <a:latin typeface="Lucida Console" panose="020B0609040504020204" pitchFamily="49" charset="0"/>
              </a:rPr>
              <a:t>ReduceFunction</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1" i="0" u="none" strike="noStrike" cap="none" normalizeH="0" baseline="0" dirty="0" smtClean="0">
                <a:ln>
                  <a:noFill/>
                </a:ln>
                <a:solidFill>
                  <a:srgbClr val="333333"/>
                </a:solidFill>
                <a:effectLst/>
                <a:latin typeface="Lucida Console" panose="020B0609040504020204" pitchFamily="49" charset="0"/>
                <a:cs typeface="宋体" panose="02010600030101010101" pitchFamily="2" charset="-122"/>
              </a:rPr>
              <a:t>public</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1" i="0" u="none" strike="noStrike" cap="none" normalizeH="0" baseline="0" dirty="0" smtClean="0">
                <a:ln>
                  <a:noFill/>
                </a:ln>
                <a:solidFill>
                  <a:srgbClr val="990000"/>
                </a:solidFill>
                <a:effectLst/>
                <a:latin typeface="Lucida Console" panose="020B0609040504020204" pitchFamily="49" charset="0"/>
                <a:cs typeface="宋体" panose="02010600030101010101" pitchFamily="2" charset="-122"/>
              </a:rPr>
              <a:t>reduce</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dirty="0">
                <a:solidFill>
                  <a:srgbClr val="333333"/>
                </a:solidFill>
                <a:latin typeface="Lucida Console" panose="020B0609040504020204" pitchFamily="49" charset="0"/>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v1</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p>
          <a:p>
            <a:pPr lvl="0" defTabSz="914400" eaLnBrk="0" fontAlgn="base" hangingPunct="0">
              <a:spcBef>
                <a:spcPct val="0"/>
              </a:spcBef>
              <a:spcAft>
                <a:spcPct val="0"/>
              </a:spcAft>
            </a:pP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1" i="0" u="none" strike="noStrike" cap="none" normalizeH="0" baseline="0" dirty="0" smtClean="0">
                <a:ln>
                  <a:noFill/>
                </a:ln>
                <a:solidFill>
                  <a:srgbClr val="333333"/>
                </a:solidFill>
                <a:effectLst/>
                <a:latin typeface="Lucida Console" panose="020B0609040504020204" pitchFamily="49" charset="0"/>
                <a:cs typeface="宋体" panose="02010600030101010101" pitchFamily="2" charset="-122"/>
              </a:rPr>
              <a:t>return</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1" i="0" u="none" strike="noStrike" cap="none" normalizeH="0" baseline="0" dirty="0" smtClean="0">
                <a:ln>
                  <a:noFill/>
                </a:ln>
                <a:solidFill>
                  <a:srgbClr val="333333"/>
                </a:solidFill>
                <a:effectLst/>
                <a:latin typeface="Lucida Console" panose="020B0609040504020204" pitchFamily="49" charset="0"/>
                <a:cs typeface="宋体" panose="02010600030101010101" pitchFamily="2" charset="-122"/>
              </a:rPr>
              <a:t>new</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&lt;&gt;(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v1</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f0</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v1</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f1</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f1</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	}</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400" b="0" i="0" u="none" strike="noStrike" cap="none" normalizeH="0" baseline="0" dirty="0" smtClean="0">
                <a:ln>
                  <a:noFill/>
                </a:ln>
                <a:solidFill>
                  <a:schemeClr val="tx1"/>
                </a:solidFill>
                <a:effectLst/>
              </a:rPr>
              <a:t> </a:t>
            </a:r>
            <a:endParaRPr kumimoji="0" lang="en-US"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7"/>
          <p:cNvSpPr>
            <a:spLocks noChangeArrowheads="1"/>
          </p:cNvSpPr>
          <p:nvPr/>
        </p:nvSpPr>
        <p:spPr bwMode="auto">
          <a:xfrm>
            <a:off x="4505504" y="1950893"/>
            <a:ext cx="4638496" cy="228130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en-US" altLang="zh-CN" sz="1100" dirty="0" err="1" smtClean="0"/>
              <a:t>FoldFunction</a:t>
            </a:r>
            <a:endParaRPr lang="en-US" altLang="zh-CN" sz="1100" dirty="0" smtClean="0"/>
          </a:p>
          <a:p>
            <a:pPr defTabSz="914400" eaLnBrk="0" fontAlgn="base" hangingPunct="0">
              <a:spcBef>
                <a:spcPct val="0"/>
              </a:spcBef>
              <a:spcAft>
                <a:spcPct val="0"/>
              </a:spcAft>
            </a:pPr>
            <a:endParaRPr kumimoji="0" lang="en-US" altLang="zh-CN" sz="1050" b="1"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rPr>
              <a:t>DataStream</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Tuple2</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String</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Long</a:t>
            </a:r>
            <a:r>
              <a:rPr lang="en-US" altLang="zh-CN" sz="1100" b="1" dirty="0">
                <a:solidFill>
                  <a:srgbClr val="333333"/>
                </a:solidFill>
                <a:latin typeface="Lucida Console" panose="020B0609040504020204" pitchFamily="49" charset="0"/>
              </a:rPr>
              <a:t>&gt;&gt;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input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1100" b="1" dirty="0">
                <a:solidFill>
                  <a:srgbClr val="333333"/>
                </a:solidFill>
                <a:latin typeface="Lucida Console" panose="020B0609040504020204" pitchFamily="49" charset="0"/>
              </a:rPr>
              <a:t>...;</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rPr>
              <a:t>input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a:t>
            </a:r>
            <a:r>
              <a:rPr lang="en-US" altLang="zh-CN" sz="900" dirty="0" err="1">
                <a:solidFill>
                  <a:srgbClr val="008080"/>
                </a:solidFill>
                <a:latin typeface="Lucida Console" panose="020B0609040504020204" pitchFamily="49" charset="0"/>
                <a:cs typeface="宋体" panose="02010600030101010101" pitchFamily="2" charset="-122"/>
              </a:rPr>
              <a:t>keyBy</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key</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selector</a:t>
            </a:r>
            <a:r>
              <a:rPr lang="en-US" altLang="zh-CN" sz="1100" b="1" dirty="0">
                <a:solidFill>
                  <a:srgbClr val="333333"/>
                </a:solidFill>
                <a:latin typeface="Lucida Console" panose="020B0609040504020204" pitchFamily="49" charset="0"/>
              </a:rPr>
              <a: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a:t>
            </a:r>
            <a:r>
              <a:rPr lang="en-US" altLang="zh-CN" sz="900" dirty="0">
                <a:solidFill>
                  <a:srgbClr val="008080"/>
                </a:solidFill>
                <a:latin typeface="Lucida Console" panose="020B0609040504020204" pitchFamily="49" charset="0"/>
                <a:cs typeface="宋体" panose="02010600030101010101" pitchFamily="2" charset="-122"/>
              </a:rPr>
              <a:t>window</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window</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assigner</a:t>
            </a:r>
            <a:r>
              <a:rPr lang="en-US" altLang="zh-CN" sz="1100" b="1" dirty="0">
                <a:solidFill>
                  <a:srgbClr val="333333"/>
                </a:solidFill>
                <a:latin typeface="Lucida Console" panose="020B0609040504020204" pitchFamily="49" charset="0"/>
              </a:rPr>
              <a: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a:t>
            </a:r>
            <a:r>
              <a:rPr lang="en-US" altLang="zh-CN" sz="900" dirty="0">
                <a:solidFill>
                  <a:srgbClr val="008080"/>
                </a:solidFill>
                <a:latin typeface="Lucida Console" panose="020B0609040504020204" pitchFamily="49" charset="0"/>
                <a:cs typeface="宋体" panose="02010600030101010101" pitchFamily="2" charset="-122"/>
              </a:rPr>
              <a:t>fold</a:t>
            </a:r>
            <a:r>
              <a:rPr lang="en-US" altLang="zh-CN" sz="1100" b="1" dirty="0">
                <a:solidFill>
                  <a:srgbClr val="333333"/>
                </a:solidFill>
                <a:latin typeface="Lucida Console" panose="020B0609040504020204" pitchFamily="49" charset="0"/>
              </a:rPr>
              <a:t>(</a:t>
            </a:r>
            <a:r>
              <a:rPr lang="en-US" altLang="zh-CN" sz="900" dirty="0">
                <a:solidFill>
                  <a:srgbClr val="DD1144"/>
                </a:solidFill>
                <a:latin typeface="Lucida Console" panose="020B0609040504020204" pitchFamily="49" charset="0"/>
                <a:cs typeface="宋体" panose="02010600030101010101" pitchFamily="2" charset="-122"/>
              </a:rPr>
              <a:t>""</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new</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FoldFunction</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Tuple2</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String</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Long</a:t>
            </a:r>
            <a:r>
              <a:rPr lang="en-US" altLang="zh-CN" sz="1100" b="1" dirty="0">
                <a:solidFill>
                  <a:srgbClr val="333333"/>
                </a:solidFill>
                <a:latin typeface="Lucida Console" panose="020B0609040504020204" pitchFamily="49" charset="0"/>
              </a:rPr>
              <a: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String</a:t>
            </a:r>
            <a:r>
              <a:rPr lang="en-US" altLang="zh-CN" sz="1100" b="1" dirty="0">
                <a:solidFill>
                  <a:srgbClr val="333333"/>
                </a:solidFill>
                <a:latin typeface="Lucida Console" panose="020B0609040504020204" pitchFamily="49" charset="0"/>
              </a:rPr>
              <a:t>&gt;&gt;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1100" b="1" dirty="0">
                <a:solidFill>
                  <a:srgbClr val="333333"/>
                </a:solidFill>
                <a:latin typeface="Lucida Console" panose="020B0609040504020204" pitchFamily="49" charset="0"/>
              </a:rPr>
              <a:t>{</a:t>
            </a:r>
          </a:p>
          <a:p>
            <a:pPr lvl="0" defTabSz="914400" eaLnBrk="0" fontAlgn="base" hangingPunct="0">
              <a:spcBef>
                <a:spcPct val="0"/>
              </a:spcBef>
              <a:spcAft>
                <a:spcPct val="0"/>
              </a:spcAft>
            </a:pP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public</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String</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990000"/>
                </a:solidFill>
                <a:latin typeface="Lucida Console" panose="020B0609040504020204" pitchFamily="49" charset="0"/>
                <a:cs typeface="宋体" panose="02010600030101010101" pitchFamily="2" charset="-122"/>
              </a:rPr>
              <a:t>fold</a:t>
            </a:r>
            <a:r>
              <a:rPr lang="en-US" altLang="zh-CN" sz="11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rPr>
              <a:t>String</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acc</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Tuple2</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String</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Long</a:t>
            </a:r>
            <a:r>
              <a:rPr lang="en-US" altLang="zh-CN" sz="1100" b="1" dirty="0">
                <a:solidFill>
                  <a:srgbClr val="333333"/>
                </a:solidFill>
                <a:latin typeface="Lucida Console" panose="020B0609040504020204" pitchFamily="49" charset="0"/>
              </a:rPr>
              <a: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value</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600" dirty="0">
                <a:solidFill>
                  <a:srgbClr val="333333"/>
                </a:solidFill>
                <a:latin typeface="Lucida Console" panose="020B0609040504020204" pitchFamily="49" charset="0"/>
                <a:ea typeface="宋体" panose="02010600030101010101" pitchFamily="2" charset="-122"/>
              </a:rPr>
              <a:t>	</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return</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acc</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value</a:t>
            </a:r>
            <a:r>
              <a:rPr lang="en-US" altLang="zh-CN" sz="1100" b="1" dirty="0">
                <a:solidFill>
                  <a:srgbClr val="333333"/>
                </a:solidFill>
                <a:latin typeface="Lucida Console" panose="020B0609040504020204" pitchFamily="49" charset="0"/>
              </a:rPr>
              <a:t>.</a:t>
            </a:r>
            <a:r>
              <a:rPr lang="en-US" altLang="zh-CN" sz="900" dirty="0">
                <a:solidFill>
                  <a:srgbClr val="008080"/>
                </a:solidFill>
                <a:latin typeface="Lucida Console" panose="020B0609040504020204" pitchFamily="49" charset="0"/>
                <a:cs typeface="宋体" panose="02010600030101010101" pitchFamily="2" charset="-122"/>
              </a:rPr>
              <a:t>f1</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	}</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a:t>
            </a:r>
            <a:r>
              <a:rPr lang="en-US" altLang="zh-CN" sz="400" dirty="0"/>
              <a:t> </a:t>
            </a:r>
            <a:endParaRPr lang="en-US" altLang="zh-CN" sz="900" dirty="0">
              <a:latin typeface="Arial" panose="020B0604020202020204" pitchFamily="34" charset="0"/>
            </a:endParaRPr>
          </a:p>
        </p:txBody>
      </p:sp>
      <p:sp>
        <p:nvSpPr>
          <p:cNvPr id="11" name="矩形 10"/>
          <p:cNvSpPr/>
          <p:nvPr/>
        </p:nvSpPr>
        <p:spPr>
          <a:xfrm>
            <a:off x="613410" y="4367697"/>
            <a:ext cx="7917180" cy="476412"/>
          </a:xfrm>
          <a:prstGeom prst="rect">
            <a:avLst/>
          </a:prstGeom>
        </p:spPr>
        <p:txBody>
          <a:bodyPr wrap="square">
            <a:spAutoFit/>
          </a:bodyPr>
          <a:lstStyle/>
          <a:p>
            <a:pPr algn="just">
              <a:lnSpc>
                <a:spcPct val="156000"/>
              </a:lnSpc>
              <a:spcBef>
                <a:spcPts val="750"/>
              </a:spcBef>
              <a:spcAft>
                <a:spcPts val="750"/>
              </a:spcAft>
            </a:pPr>
            <a:r>
              <a:rPr lang="en-US" altLang="zh-CN" sz="1600" kern="100" dirty="0" err="1"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WindowFunction</a:t>
            </a:r>
            <a:r>
              <a:rPr lang="en-US" altLang="zh-CN" sz="1600" kern="100" dirty="0"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 </a:t>
            </a:r>
            <a:r>
              <a:rPr lang="en-US" altLang="zh-CN" sz="16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:Incremental Window Aggregation with </a:t>
            </a:r>
            <a:r>
              <a:rPr lang="en-US" altLang="zh-CN" sz="1600" kern="100" dirty="0" err="1"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FoldFunction</a:t>
            </a:r>
            <a:r>
              <a:rPr lang="en-US" altLang="zh-CN" sz="1600" kern="100" dirty="0"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a:t>
            </a:r>
            <a:r>
              <a:rPr lang="en-US" altLang="zh-CN" sz="1600" dirty="0" err="1" smtClean="0"/>
              <a:t>ReduceFunction</a:t>
            </a:r>
            <a:endParaRPr lang="en-US" altLang="zh-CN" sz="1600" dirty="0"/>
          </a:p>
        </p:txBody>
      </p:sp>
    </p:spTree>
    <p:extLst>
      <p:ext uri="{BB962C8B-B14F-4D97-AF65-F5344CB8AC3E}">
        <p14:creationId xmlns:p14="http://schemas.microsoft.com/office/powerpoint/2010/main" val="603786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619"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18</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Functions</a:t>
            </a:r>
            <a:endParaRPr lang="zh-CN" altLang="zh-CN" sz="2800" b="1" dirty="0">
              <a:solidFill>
                <a:schemeClr val="bg1"/>
              </a:solidFill>
            </a:endParaRPr>
          </a:p>
        </p:txBody>
      </p:sp>
      <p:sp>
        <p:nvSpPr>
          <p:cNvPr id="3" name="Rectangle 26"/>
          <p:cNvSpPr>
            <a:spLocks noChangeArrowheads="1"/>
          </p:cNvSpPr>
          <p:nvPr/>
        </p:nvSpPr>
        <p:spPr bwMode="auto">
          <a:xfrm>
            <a:off x="214880" y="1235685"/>
            <a:ext cx="725070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zh-CN" sz="900" b="1" dirty="0" err="1" smtClean="0"/>
              <a:t>WindowFunction</a:t>
            </a: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 </a:t>
            </a:r>
            <a:r>
              <a:rPr lang="en-US" altLang="zh-CN" sz="10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gets an Iterable containing all the elements of the window and provides the most flexibility of all window functions</a:t>
            </a: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 </a:t>
            </a:r>
          </a:p>
        </p:txBody>
      </p:sp>
      <p:sp>
        <p:nvSpPr>
          <p:cNvPr id="5" name="Rectangle 27"/>
          <p:cNvSpPr>
            <a:spLocks noChangeArrowheads="1"/>
          </p:cNvSpPr>
          <p:nvPr/>
        </p:nvSpPr>
        <p:spPr bwMode="auto">
          <a:xfrm>
            <a:off x="910467" y="1946948"/>
            <a:ext cx="7324726" cy="30584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DataStream&lt;Tuple2&lt;String, Long&gt;&gt; input = ...;</a:t>
            </a:r>
          </a:p>
          <a:p>
            <a:pPr lvl="1" defTabSz="914400" eaLnBrk="0" fontAlgn="base" hangingPunct="0">
              <a:spcBef>
                <a:spcPct val="0"/>
              </a:spcBef>
              <a:spcAft>
                <a:spcPct val="0"/>
              </a:spcAft>
            </a:pPr>
            <a:endPar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endParaRP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input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keyBy</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(&lt;key selector&gt;)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.window(&lt;window assigner&gt;)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.apply(new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MyWindowFunction</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p>
          <a:p>
            <a:pPr lvl="1" defTabSz="914400" eaLnBrk="0" fontAlgn="base" hangingPunct="0">
              <a:spcBef>
                <a:spcPct val="0"/>
              </a:spcBef>
              <a:spcAft>
                <a:spcPct val="0"/>
              </a:spcAft>
            </a:pPr>
            <a:endPar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endParaRPr>
          </a:p>
          <a:p>
            <a:pPr lvl="1" defTabSz="914400" eaLnBrk="0" fontAlgn="base" hangingPunct="0">
              <a:spcBef>
                <a:spcPct val="0"/>
              </a:spcBef>
              <a:spcAft>
                <a:spcPct val="0"/>
              </a:spcAft>
            </a:pP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p>
          <a:p>
            <a:pPr lvl="1" defTabSz="914400" eaLnBrk="0" fontAlgn="base" hangingPunct="0">
              <a:spcBef>
                <a:spcPct val="0"/>
              </a:spcBef>
              <a:spcAft>
                <a:spcPct val="0"/>
              </a:spcAft>
            </a:pP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public class </a:t>
            </a:r>
            <a:r>
              <a:rPr lang="en-US" altLang="zh-CN" sz="1000" dirty="0" err="1"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MyWindowFunction</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implements </a:t>
            </a:r>
            <a:r>
              <a:rPr lang="en-US" altLang="zh-CN" sz="1000" dirty="0" err="1"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WindowFunction</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&lt;Tuple&lt;String, Long&gt;, String, String, </a:t>
            </a:r>
            <a:r>
              <a:rPr lang="en-US" altLang="zh-CN" sz="1000" dirty="0" err="1"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TimeWindow</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&gt; {</a:t>
            </a:r>
          </a:p>
          <a:p>
            <a:pPr lvl="1" defTabSz="914400" eaLnBrk="0" fontAlgn="base" hangingPunct="0">
              <a:spcBef>
                <a:spcPct val="0"/>
              </a:spcBef>
              <a:spcAft>
                <a:spcPct val="0"/>
              </a:spcAft>
            </a:pPr>
            <a:endPar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endParaRP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void apply(String key,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TimeWindow</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window, Iterable&lt;Tuple&lt;String, Long&gt;&gt; input, Collector&lt;String&gt; out) {</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long count = 0;</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for (Tuple&lt;String, Long&gt; in: input) {</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count++;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out.collect</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("Window: " + window + "count: " + count);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endParaRPr kumimoji="0" lang="en-US" altLang="zh-CN"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4438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98"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19</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Functions</a:t>
            </a:r>
            <a:endParaRPr lang="zh-CN" altLang="zh-CN" sz="2800" b="1" dirty="0">
              <a:solidFill>
                <a:schemeClr val="bg1"/>
              </a:solidFill>
            </a:endParaRPr>
          </a:p>
        </p:txBody>
      </p:sp>
      <p:sp>
        <p:nvSpPr>
          <p:cNvPr id="3" name="Rectangle 26"/>
          <p:cNvSpPr>
            <a:spLocks noChangeArrowheads="1"/>
          </p:cNvSpPr>
          <p:nvPr/>
        </p:nvSpPr>
        <p:spPr bwMode="auto">
          <a:xfrm>
            <a:off x="214880" y="1235685"/>
            <a:ext cx="7856638"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zh-CN" sz="900" b="1" dirty="0" err="1" smtClean="0"/>
              <a:t>ProcessWindowFunction</a:t>
            </a:r>
            <a:r>
              <a:rPr kumimoji="0" lang="en-US" altLang="zh-CN" sz="900" b="0" i="0" u="none" strike="noStrike" cap="none" normalizeH="0" baseline="0" dirty="0" smtClean="0">
                <a:ln>
                  <a:noFill/>
                </a:ln>
                <a:solidFill>
                  <a:srgbClr val="000000"/>
                </a:solidFill>
                <a:effectLst/>
                <a:latin typeface="Lucida Console" panose="020B0609040504020204" pitchFamily="49" charset="0"/>
                <a:ea typeface="宋体" panose="02010600030101010101" pitchFamily="2" charset="-122"/>
                <a:cs typeface="宋体" panose="02010600030101010101" pitchFamily="2" charset="-122"/>
              </a:rPr>
              <a:t>: like </a:t>
            </a:r>
            <a:r>
              <a:rPr kumimoji="0" lang="en-US" altLang="zh-CN" sz="1000" b="0" i="0" u="none" strike="noStrike" cap="none" normalizeH="0" baseline="0" dirty="0" err="1"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WindowFunction</a:t>
            </a:r>
            <a:r>
              <a:rPr kumimoji="0" lang="en-US" altLang="zh-CN" sz="10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and </a:t>
            </a:r>
            <a:r>
              <a:rPr lang="en-US" altLang="zh-CN" sz="1000" dirty="0"/>
              <a:t>allows to query more information about the context in which the window evaluation happens</a:t>
            </a:r>
            <a:r>
              <a:rPr lang="en-US" altLang="zh-CN" sz="1000" dirty="0" smtClean="0"/>
              <a: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7"/>
          <p:cNvSpPr>
            <a:spLocks noChangeArrowheads="1"/>
          </p:cNvSpPr>
          <p:nvPr/>
        </p:nvSpPr>
        <p:spPr bwMode="auto">
          <a:xfrm>
            <a:off x="989508" y="1623396"/>
            <a:ext cx="7166644" cy="352010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public abstract class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ProcessWindowFunction</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&lt;IN, OUT, KEY, W extends Window&gt; implements Function {</a:t>
            </a:r>
          </a:p>
          <a:p>
            <a:pPr lvl="1" defTabSz="914400" eaLnBrk="0" fontAlgn="base" hangingPunct="0">
              <a:spcBef>
                <a:spcPct val="0"/>
              </a:spcBef>
              <a:spcAft>
                <a:spcPct val="0"/>
              </a:spcAft>
            </a:pP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 Evaluates the window and outputs none or several elements</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endPar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endParaRP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param</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key The key for which this window is evaluated.</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param</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context The context in which the window is being evaluated.</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param</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elements The elements in the window being evaluated.</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param</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out A collector for emitting elements</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endPar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endParaRP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 @throws Exception The function may throw exceptions to fail the program and trigger recovery.</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public abstract void process</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endPar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endParaRP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KEY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key</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Context </a:t>
            </a:r>
            <a:r>
              <a:rPr lang="en-US" altLang="zh-CN" sz="1000" dirty="0" err="1">
                <a:solidFill>
                  <a:srgbClr val="333333"/>
                </a:solidFill>
                <a:latin typeface="Helvetica" panose="020B0604020202020204" pitchFamily="34" charset="0"/>
                <a:ea typeface="Helvetica" panose="020B0604020202020204" pitchFamily="34" charset="0"/>
                <a:cs typeface="Times New Roman" panose="02020603050405020304" pitchFamily="18" charset="0"/>
              </a:rPr>
              <a:t>context</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Iterable&lt;IN&gt; elements,</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Collector&lt;OUT&gt; out) throws Exception;</a:t>
            </a:r>
          </a:p>
          <a:p>
            <a:pPr lvl="1" defTabSz="914400" eaLnBrk="0" fontAlgn="base" hangingPunct="0">
              <a:spcBef>
                <a:spcPct val="0"/>
              </a:spcBef>
              <a:spcAft>
                <a:spcPct val="0"/>
              </a:spcAft>
            </a:pPr>
            <a:endPar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endParaRP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The </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context holding window </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metadata      </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public abstract class Context {</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return The window that is being evaluated</a:t>
            </a:r>
            <a:r>
              <a:rPr lang="en-US" altLang="zh-CN" sz="1000"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public abstract W window();</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p>
          <a:p>
            <a:pPr lvl="1" defTabSz="914400" eaLnBrk="0" fontAlgn="base" hangingPunct="0">
              <a:spcBef>
                <a:spcPct val="0"/>
              </a:spcBef>
              <a:spcAft>
                <a:spcPct val="0"/>
              </a:spcAft>
            </a:pPr>
            <a:r>
              <a:rPr lang="en-US" altLang="zh-CN" sz="1000"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endParaRPr kumimoji="0" lang="en-US" altLang="zh-CN"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3241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850"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3599799" y="4914628"/>
            <a:ext cx="134652" cy="138499"/>
          </a:xfrm>
        </p:spPr>
        <p:txBody>
          <a:bodyPr/>
          <a:lstStyle/>
          <a:p>
            <a:fld id="{3053364C-9C4B-49BE-90E1-1479F1F10FA7}" type="slidenum">
              <a:rPr lang="en-US" altLang="zh-CN" smtClean="0">
                <a:latin typeface="+mj-lt"/>
              </a:rPr>
              <a:pPr/>
              <a:t>2</a:t>
            </a:fld>
            <a:endParaRPr lang="en-US" altLang="zh-CN" dirty="0">
              <a:latin typeface="+mj-lt"/>
            </a:endParaRPr>
          </a:p>
        </p:txBody>
      </p:sp>
      <p:grpSp>
        <p:nvGrpSpPr>
          <p:cNvPr id="5" name="组合 4"/>
          <p:cNvGrpSpPr/>
          <p:nvPr/>
        </p:nvGrpSpPr>
        <p:grpSpPr>
          <a:xfrm>
            <a:off x="1660" y="578524"/>
            <a:ext cx="9142340" cy="4336104"/>
            <a:chOff x="3320" y="665243"/>
            <a:chExt cx="9142340" cy="3573421"/>
          </a:xfrm>
        </p:grpSpPr>
        <p:sp>
          <p:nvSpPr>
            <p:cNvPr id="8" name="矩形 7"/>
            <p:cNvSpPr/>
            <p:nvPr>
              <p:custDataLst>
                <p:tags r:id="rId4"/>
              </p:custDataLst>
            </p:nvPr>
          </p:nvSpPr>
          <p:spPr>
            <a:xfrm>
              <a:off x="3320" y="665243"/>
              <a:ext cx="9142340" cy="432000"/>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smtClean="0">
                  <a:solidFill>
                    <a:schemeClr val="bg1"/>
                  </a:solidFill>
                </a:rPr>
                <a:t>Flink Content</a:t>
              </a:r>
              <a:endParaRPr lang="zh-CN" altLang="en-US" sz="1000" kern="0" dirty="0">
                <a:solidFill>
                  <a:schemeClr val="bg1"/>
                </a:solidFill>
                <a:latin typeface="+mj-lt"/>
                <a:ea typeface="宋体"/>
              </a:endParaRPr>
            </a:p>
          </p:txBody>
        </p:sp>
        <p:sp>
          <p:nvSpPr>
            <p:cNvPr id="7" name="TextBox 6"/>
            <p:cNvSpPr txBox="1"/>
            <p:nvPr>
              <p:custDataLst>
                <p:tags r:id="rId5"/>
              </p:custDataLst>
            </p:nvPr>
          </p:nvSpPr>
          <p:spPr>
            <a:xfrm>
              <a:off x="458859" y="1302765"/>
              <a:ext cx="8231262" cy="2935899"/>
            </a:xfrm>
            <a:prstGeom prst="rect">
              <a:avLst/>
            </a:prstGeom>
            <a:noFill/>
          </p:spPr>
          <p:txBody>
            <a:bodyPr wrap="square" lIns="0" tIns="0" rIns="0" bIns="0" rtlCol="0">
              <a:spAutoFit/>
            </a:bodyPr>
            <a:lstStyle/>
            <a:p>
              <a:pPr marL="292219" indent="-292219" defTabSz="779252">
                <a:spcBef>
                  <a:spcPts val="1534"/>
                </a:spcBef>
                <a:buFont typeface="+mj-lt"/>
                <a:buAutoNum type="alphaUcPeriod"/>
                <a:tabLst>
                  <a:tab pos="7712075" algn="l"/>
                </a:tabLst>
              </a:pPr>
              <a:r>
                <a:rPr lang="en-US" altLang="zh-CN" b="1" kern="0" dirty="0" smtClean="0">
                  <a:solidFill>
                    <a:srgbClr val="000000"/>
                  </a:solidFill>
                </a:rPr>
                <a:t>Flink</a:t>
              </a:r>
              <a:r>
                <a:rPr lang="zh-CN" altLang="en-US" b="1" kern="0" dirty="0" smtClean="0">
                  <a:solidFill>
                    <a:srgbClr val="000000"/>
                  </a:solidFill>
                </a:rPr>
                <a:t> </a:t>
              </a:r>
              <a:r>
                <a:rPr lang="en-US" altLang="zh-CN" b="1" kern="0" dirty="0" smtClean="0">
                  <a:solidFill>
                    <a:srgbClr val="000000"/>
                  </a:solidFill>
                </a:rPr>
                <a:t>Introduction</a:t>
              </a:r>
              <a:r>
                <a:rPr lang="en-US" altLang="zh-CN" b="1"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b="1" dirty="0"/>
                <a:t>Flink </a:t>
              </a:r>
              <a:r>
                <a:rPr lang="en-US" altLang="zh-CN" b="1" dirty="0" smtClean="0"/>
                <a:t>Architecture</a:t>
              </a:r>
              <a:r>
                <a:rPr lang="en-US" altLang="zh-CN" b="1"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b="1" kern="0" dirty="0" smtClean="0">
                  <a:solidFill>
                    <a:srgbClr val="000000"/>
                  </a:solidFill>
                  <a:latin typeface="+mj-lt"/>
                </a:rPr>
                <a:t>DataStream Processing</a:t>
              </a:r>
              <a:r>
                <a:rPr lang="en-US" altLang="zh-CN" b="1"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kern="0" dirty="0" smtClean="0">
                  <a:solidFill>
                    <a:srgbClr val="000000"/>
                  </a:solidFill>
                </a:rPr>
                <a:t>Batch Processing</a:t>
              </a:r>
              <a:r>
                <a:rPr lang="en-US" altLang="zh-CN"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dirty="0" smtClean="0"/>
                <a:t>Table </a:t>
              </a:r>
              <a:r>
                <a:rPr lang="en-US" altLang="zh-CN" kern="0" dirty="0">
                  <a:solidFill>
                    <a:srgbClr val="000000"/>
                  </a:solidFill>
                </a:rPr>
                <a:t>Processing </a:t>
              </a:r>
              <a:r>
                <a:rPr lang="en-US" altLang="zh-CN"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dirty="0"/>
                <a:t>Complex Event Processing </a:t>
              </a:r>
              <a:endParaRPr lang="en-US" altLang="zh-CN" dirty="0" smtClean="0"/>
            </a:p>
            <a:p>
              <a:pPr marL="292219" indent="-292219" defTabSz="779252">
                <a:spcBef>
                  <a:spcPts val="1534"/>
                </a:spcBef>
                <a:buFont typeface="+mj-lt"/>
                <a:buAutoNum type="alphaUcPeriod"/>
                <a:tabLst>
                  <a:tab pos="7712075" algn="l"/>
                </a:tabLst>
              </a:pPr>
              <a:r>
                <a:rPr lang="en-US" altLang="zh-CN" dirty="0" smtClean="0"/>
                <a:t>Flink ML &amp; </a:t>
              </a:r>
              <a:r>
                <a:rPr lang="en-US" altLang="zh-CN" dirty="0"/>
                <a:t>Gelly </a:t>
              </a:r>
              <a:endParaRPr lang="en-US" altLang="zh-CN" dirty="0" smtClean="0"/>
            </a:p>
            <a:p>
              <a:pPr marL="292219" indent="-292219" defTabSz="779252">
                <a:spcBef>
                  <a:spcPts val="1534"/>
                </a:spcBef>
                <a:buFont typeface="+mj-lt"/>
                <a:buAutoNum type="alphaUcPeriod"/>
                <a:tabLst>
                  <a:tab pos="7712075" algn="l"/>
                </a:tabLst>
              </a:pPr>
              <a:r>
                <a:rPr lang="en-US" altLang="zh-CN" dirty="0"/>
                <a:t>Distributed Runtime </a:t>
              </a:r>
              <a:r>
                <a:rPr lang="en-US" altLang="zh-CN" dirty="0" smtClean="0"/>
                <a:t>Environment</a:t>
              </a:r>
              <a:r>
                <a:rPr lang="en-US" altLang="zh-CN" kern="0" dirty="0">
                  <a:solidFill>
                    <a:srgbClr val="000000"/>
                  </a:solidFill>
                  <a:latin typeface="+mj-lt"/>
                </a:rPr>
                <a:t>	</a:t>
              </a:r>
              <a:endParaRPr lang="zh-CN" altLang="en-US" kern="0" dirty="0">
                <a:solidFill>
                  <a:srgbClr val="000000"/>
                </a:solidFill>
                <a:latin typeface="+mj-lt"/>
              </a:endParaRPr>
            </a:p>
          </p:txBody>
        </p:sp>
      </p:grpSp>
    </p:spTree>
    <p:extLst>
      <p:ext uri="{BB962C8B-B14F-4D97-AF65-F5344CB8AC3E}">
        <p14:creationId xmlns:p14="http://schemas.microsoft.com/office/powerpoint/2010/main" val="901394449"/>
      </p:ext>
    </p:extLst>
  </p:cSld>
  <p:clrMapOvr>
    <a:masterClrMapping/>
  </p:clrMapOvr>
  <mc:AlternateContent xmlns:mc="http://schemas.openxmlformats.org/markup-compatibility/2006" xmlns:p14="http://schemas.microsoft.com/office/powerpoint/2010/main">
    <mc:Choice Requires="p14">
      <p:transition spd="slow" p14:dur="2000" advTm="1797"/>
    </mc:Choice>
    <mc:Fallback xmlns="">
      <p:transition spd="slow" advTm="179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70"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20</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Triggers</a:t>
            </a:r>
            <a:endParaRPr lang="zh-CN" altLang="zh-CN" sz="2800" b="1" dirty="0">
              <a:solidFill>
                <a:schemeClr val="bg1"/>
              </a:solidFill>
            </a:endParaRPr>
          </a:p>
        </p:txBody>
      </p:sp>
      <p:sp>
        <p:nvSpPr>
          <p:cNvPr id="10" name="Rectangle 27"/>
          <p:cNvSpPr>
            <a:spLocks noChangeArrowheads="1"/>
          </p:cNvSpPr>
          <p:nvPr/>
        </p:nvSpPr>
        <p:spPr bwMode="auto">
          <a:xfrm>
            <a:off x="417162" y="1613116"/>
            <a:ext cx="5854098" cy="25044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zh-CN" altLang="en-US" sz="900" dirty="0">
                <a:latin typeface="Arial" panose="020B0604020202020204" pitchFamily="34" charset="0"/>
              </a:rPr>
              <a:t>每个</a:t>
            </a:r>
            <a:r>
              <a:rPr lang="en-US" altLang="zh-CN" sz="900" dirty="0" err="1">
                <a:latin typeface="Arial" panose="020B0604020202020204" pitchFamily="34" charset="0"/>
              </a:rPr>
              <a:t>WindowAssigner</a:t>
            </a:r>
            <a:r>
              <a:rPr lang="en-US" altLang="zh-CN" sz="900" dirty="0">
                <a:latin typeface="Arial" panose="020B0604020202020204" pitchFamily="34" charset="0"/>
              </a:rPr>
              <a:t> </a:t>
            </a:r>
            <a:r>
              <a:rPr lang="zh-CN" altLang="en-US" sz="900" dirty="0">
                <a:latin typeface="Arial" panose="020B0604020202020204" pitchFamily="34" charset="0"/>
              </a:rPr>
              <a:t>都有默认的</a:t>
            </a:r>
            <a:r>
              <a:rPr lang="en-US" altLang="zh-CN" sz="900" dirty="0">
                <a:latin typeface="Arial" panose="020B0604020202020204" pitchFamily="34" charset="0"/>
              </a:rPr>
              <a:t>Trigger</a:t>
            </a:r>
            <a:r>
              <a:rPr lang="zh-CN" altLang="en-US" sz="900" dirty="0">
                <a:latin typeface="Arial" panose="020B0604020202020204" pitchFamily="34" charset="0"/>
              </a:rPr>
              <a:t>：</a:t>
            </a:r>
          </a:p>
          <a:p>
            <a:pPr defTabSz="914400" eaLnBrk="0" fontAlgn="base" hangingPunct="0">
              <a:spcBef>
                <a:spcPct val="0"/>
              </a:spcBef>
              <a:spcAft>
                <a:spcPct val="0"/>
              </a:spcAft>
            </a:pPr>
            <a:r>
              <a:rPr lang="en-US" altLang="zh-CN" sz="900" dirty="0">
                <a:latin typeface="Arial" panose="020B0604020202020204" pitchFamily="34" charset="0"/>
              </a:rPr>
              <a:t>Trigger</a:t>
            </a:r>
            <a:r>
              <a:rPr lang="zh-CN" altLang="en-US" sz="900" dirty="0">
                <a:latin typeface="Arial" panose="020B0604020202020204" pitchFamily="34" charset="0"/>
              </a:rPr>
              <a:t>提供了五中方法来处理不同的事件</a:t>
            </a:r>
            <a:r>
              <a:rPr lang="en-US" altLang="zh-CN" sz="900" dirty="0">
                <a:latin typeface="Arial" panose="020B0604020202020204" pitchFamily="34" charset="0"/>
              </a:rPr>
              <a:t>:</a:t>
            </a:r>
          </a:p>
          <a:p>
            <a:pPr defTabSz="914400" eaLnBrk="0" fontAlgn="base" hangingPunct="0">
              <a:spcBef>
                <a:spcPct val="0"/>
              </a:spcBef>
              <a:spcAft>
                <a:spcPct val="0"/>
              </a:spcAft>
            </a:pPr>
            <a:r>
              <a:rPr lang="en-US" altLang="zh-CN" sz="900" dirty="0" smtClean="0">
                <a:latin typeface="Arial" panose="020B0604020202020204" pitchFamily="34" charset="0"/>
              </a:rPr>
              <a:t>1. </a:t>
            </a:r>
            <a:r>
              <a:rPr lang="en-US" altLang="zh-CN" sz="900" dirty="0" err="1" smtClean="0">
                <a:latin typeface="Arial" panose="020B0604020202020204" pitchFamily="34" charset="0"/>
              </a:rPr>
              <a:t>onElement</a:t>
            </a:r>
            <a:r>
              <a:rPr lang="en-US" altLang="zh-CN" sz="900" dirty="0">
                <a:latin typeface="Arial" panose="020B0604020202020204" pitchFamily="34" charset="0"/>
              </a:rPr>
              <a:t>() </a:t>
            </a:r>
            <a:r>
              <a:rPr lang="en-US" altLang="zh-CN" sz="900" dirty="0" smtClean="0">
                <a:latin typeface="Arial" panose="020B0604020202020204" pitchFamily="34" charset="0"/>
              </a:rPr>
              <a:t> </a:t>
            </a:r>
            <a:r>
              <a:rPr lang="zh-CN" altLang="en-US" sz="900" dirty="0" smtClean="0">
                <a:latin typeface="Arial" panose="020B0604020202020204" pitchFamily="34" charset="0"/>
              </a:rPr>
              <a:t>窗口</a:t>
            </a:r>
            <a:r>
              <a:rPr lang="zh-CN" altLang="en-US" sz="900" dirty="0">
                <a:latin typeface="Arial" panose="020B0604020202020204" pitchFamily="34" charset="0"/>
              </a:rPr>
              <a:t>中的每个元素都会被执行</a:t>
            </a:r>
            <a:r>
              <a:rPr lang="en-US" altLang="zh-CN" sz="900" dirty="0">
                <a:latin typeface="Arial" panose="020B0604020202020204" pitchFamily="34" charset="0"/>
              </a:rPr>
              <a:t>.</a:t>
            </a:r>
          </a:p>
          <a:p>
            <a:pPr defTabSz="914400" eaLnBrk="0" fontAlgn="base" hangingPunct="0">
              <a:spcBef>
                <a:spcPct val="0"/>
              </a:spcBef>
              <a:spcAft>
                <a:spcPct val="0"/>
              </a:spcAft>
            </a:pPr>
            <a:r>
              <a:rPr lang="en-US" altLang="zh-CN" sz="900" dirty="0" smtClean="0">
                <a:latin typeface="Arial" panose="020B0604020202020204" pitchFamily="34" charset="0"/>
              </a:rPr>
              <a:t>2. </a:t>
            </a:r>
            <a:r>
              <a:rPr lang="en-US" altLang="zh-CN" sz="900" dirty="0" err="1" smtClean="0">
                <a:latin typeface="Arial" panose="020B0604020202020204" pitchFamily="34" charset="0"/>
              </a:rPr>
              <a:t>onEventTime</a:t>
            </a:r>
            <a:r>
              <a:rPr lang="en-US" altLang="zh-CN" sz="900" dirty="0" smtClean="0">
                <a:latin typeface="Arial" panose="020B0604020202020204" pitchFamily="34" charset="0"/>
              </a:rPr>
              <a:t>() </a:t>
            </a:r>
            <a:r>
              <a:rPr lang="zh-CN" altLang="en-US" sz="900" dirty="0">
                <a:latin typeface="Arial" panose="020B0604020202020204" pitchFamily="34" charset="0"/>
              </a:rPr>
              <a:t> </a:t>
            </a:r>
            <a:r>
              <a:rPr lang="zh-CN" altLang="en-US" sz="900" dirty="0" smtClean="0">
                <a:latin typeface="Arial" panose="020B0604020202020204" pitchFamily="34" charset="0"/>
              </a:rPr>
              <a:t>注册的事件定时器触发</a:t>
            </a:r>
            <a:endParaRPr lang="zh-CN" altLang="en-US" sz="900" dirty="0">
              <a:latin typeface="Arial" panose="020B0604020202020204" pitchFamily="34" charset="0"/>
            </a:endParaRPr>
          </a:p>
          <a:p>
            <a:pPr defTabSz="914400" eaLnBrk="0" fontAlgn="base" hangingPunct="0">
              <a:spcBef>
                <a:spcPct val="0"/>
              </a:spcBef>
              <a:spcAft>
                <a:spcPct val="0"/>
              </a:spcAft>
            </a:pPr>
            <a:r>
              <a:rPr lang="en-US" altLang="zh-CN" sz="900" dirty="0" smtClean="0">
                <a:latin typeface="Arial" panose="020B0604020202020204" pitchFamily="34" charset="0"/>
              </a:rPr>
              <a:t>3. </a:t>
            </a:r>
            <a:r>
              <a:rPr lang="en-US" altLang="zh-CN" sz="900" dirty="0" err="1" smtClean="0">
                <a:latin typeface="Arial" panose="020B0604020202020204" pitchFamily="34" charset="0"/>
              </a:rPr>
              <a:t>onProcessingTime</a:t>
            </a:r>
            <a:r>
              <a:rPr lang="en-US" altLang="zh-CN" sz="900" dirty="0">
                <a:latin typeface="Arial" panose="020B0604020202020204" pitchFamily="34" charset="0"/>
              </a:rPr>
              <a:t>() </a:t>
            </a:r>
            <a:r>
              <a:rPr lang="zh-CN" altLang="en-US" sz="900" dirty="0">
                <a:latin typeface="Arial" panose="020B0604020202020204" pitchFamily="34" charset="0"/>
              </a:rPr>
              <a:t>当注册</a:t>
            </a:r>
            <a:r>
              <a:rPr lang="zh-CN" altLang="en-US" sz="900" dirty="0" smtClean="0">
                <a:latin typeface="Arial" panose="020B0604020202020204" pitchFamily="34" charset="0"/>
              </a:rPr>
              <a:t>的</a:t>
            </a:r>
            <a:r>
              <a:rPr lang="en-US" altLang="zh-CN" sz="900" dirty="0"/>
              <a:t>processing</a:t>
            </a:r>
            <a:r>
              <a:rPr lang="zh-CN" altLang="en-US" sz="900" dirty="0" smtClean="0">
                <a:latin typeface="Arial" panose="020B0604020202020204" pitchFamily="34" charset="0"/>
              </a:rPr>
              <a:t>时间定时器触发器</a:t>
            </a:r>
            <a:r>
              <a:rPr lang="zh-CN" altLang="en-US" sz="900" dirty="0">
                <a:latin typeface="Arial" panose="020B0604020202020204" pitchFamily="34" charset="0"/>
              </a:rPr>
              <a:t>触发 </a:t>
            </a:r>
          </a:p>
          <a:p>
            <a:pPr defTabSz="914400" eaLnBrk="0" fontAlgn="base" hangingPunct="0">
              <a:spcBef>
                <a:spcPct val="0"/>
              </a:spcBef>
              <a:spcAft>
                <a:spcPct val="0"/>
              </a:spcAft>
            </a:pPr>
            <a:r>
              <a:rPr lang="en-US" altLang="zh-CN" sz="900" dirty="0" smtClean="0">
                <a:latin typeface="Arial" panose="020B0604020202020204" pitchFamily="34" charset="0"/>
              </a:rPr>
              <a:t>4. </a:t>
            </a:r>
            <a:r>
              <a:rPr lang="en-US" altLang="zh-CN" sz="900" dirty="0" err="1" smtClean="0">
                <a:latin typeface="Arial" panose="020B0604020202020204" pitchFamily="34" charset="0"/>
              </a:rPr>
              <a:t>onMerge</a:t>
            </a:r>
            <a:r>
              <a:rPr lang="en-US" altLang="zh-CN" sz="900" dirty="0">
                <a:latin typeface="Arial" panose="020B0604020202020204" pitchFamily="34" charset="0"/>
              </a:rPr>
              <a:t>() </a:t>
            </a:r>
            <a:r>
              <a:rPr lang="zh-CN" altLang="en-US" sz="900" dirty="0">
                <a:latin typeface="Arial" panose="020B0604020202020204" pitchFamily="34" charset="0"/>
              </a:rPr>
              <a:t>针对于有状态的</a:t>
            </a:r>
            <a:r>
              <a:rPr lang="en-US" altLang="zh-CN" sz="900" dirty="0">
                <a:latin typeface="Arial" panose="020B0604020202020204" pitchFamily="34" charset="0"/>
              </a:rPr>
              <a:t>Trigger</a:t>
            </a:r>
            <a:r>
              <a:rPr lang="zh-CN" altLang="en-US" sz="900" dirty="0">
                <a:latin typeface="Arial" panose="020B0604020202020204" pitchFamily="34" charset="0"/>
              </a:rPr>
              <a:t>，当相对应的</a:t>
            </a:r>
            <a:r>
              <a:rPr lang="en-US" altLang="zh-CN" sz="900" dirty="0">
                <a:latin typeface="Arial" panose="020B0604020202020204" pitchFamily="34" charset="0"/>
              </a:rPr>
              <a:t>window merge</a:t>
            </a:r>
            <a:r>
              <a:rPr lang="zh-CN" altLang="en-US" sz="900" dirty="0">
                <a:latin typeface="Arial" panose="020B0604020202020204" pitchFamily="34" charset="0"/>
              </a:rPr>
              <a:t>的时候合并两者的状态，比如</a:t>
            </a:r>
            <a:r>
              <a:rPr lang="en-US" altLang="zh-CN" sz="900" dirty="0">
                <a:latin typeface="Arial" panose="020B0604020202020204" pitchFamily="34" charset="0"/>
              </a:rPr>
              <a:t>session window</a:t>
            </a:r>
          </a:p>
          <a:p>
            <a:pPr defTabSz="914400" eaLnBrk="0" fontAlgn="base" hangingPunct="0">
              <a:spcBef>
                <a:spcPct val="0"/>
              </a:spcBef>
              <a:spcAft>
                <a:spcPct val="0"/>
              </a:spcAft>
            </a:pPr>
            <a:r>
              <a:rPr lang="en-US" altLang="zh-CN" sz="900" dirty="0" smtClean="0">
                <a:latin typeface="Arial" panose="020B0604020202020204" pitchFamily="34" charset="0"/>
              </a:rPr>
              <a:t>5. clear</a:t>
            </a:r>
            <a:r>
              <a:rPr lang="en-US" altLang="zh-CN" sz="900" dirty="0">
                <a:latin typeface="Arial" panose="020B0604020202020204" pitchFamily="34" charset="0"/>
              </a:rPr>
              <a:t>()</a:t>
            </a:r>
            <a:r>
              <a:rPr lang="zh-CN" altLang="en-US" sz="900" dirty="0">
                <a:latin typeface="Arial" panose="020B0604020202020204" pitchFamily="34" charset="0"/>
              </a:rPr>
              <a:t>当对应的窗口需要执行移除操作的时候</a:t>
            </a:r>
          </a:p>
          <a:p>
            <a:pPr defTabSz="914400" eaLnBrk="0" fontAlgn="base" hangingPunct="0">
              <a:spcBef>
                <a:spcPct val="0"/>
              </a:spcBef>
              <a:spcAft>
                <a:spcPct val="0"/>
              </a:spcAft>
            </a:pPr>
            <a:endParaRPr lang="en-US" altLang="zh-CN" sz="900" dirty="0" smtClean="0">
              <a:latin typeface="Arial" panose="020B0604020202020204" pitchFamily="34" charset="0"/>
            </a:endParaRPr>
          </a:p>
          <a:p>
            <a:pPr defTabSz="914400" eaLnBrk="0" fontAlgn="base" hangingPunct="0">
              <a:spcBef>
                <a:spcPct val="0"/>
              </a:spcBef>
              <a:spcAft>
                <a:spcPct val="0"/>
              </a:spcAft>
            </a:pPr>
            <a:r>
              <a:rPr lang="zh-CN" altLang="en-US" sz="900" dirty="0" smtClean="0">
                <a:latin typeface="Arial" panose="020B0604020202020204" pitchFamily="34" charset="0"/>
              </a:rPr>
              <a:t>注意</a:t>
            </a:r>
            <a:r>
              <a:rPr lang="en-US" altLang="zh-CN" sz="900" dirty="0">
                <a:latin typeface="Arial" panose="020B0604020202020204" pitchFamily="34" charset="0"/>
              </a:rPr>
              <a:t>:</a:t>
            </a:r>
          </a:p>
          <a:p>
            <a:pPr defTabSz="914400" eaLnBrk="0" fontAlgn="base" hangingPunct="0">
              <a:spcBef>
                <a:spcPct val="0"/>
              </a:spcBef>
              <a:spcAft>
                <a:spcPct val="0"/>
              </a:spcAft>
            </a:pPr>
            <a:endParaRPr lang="en-US" altLang="zh-CN" sz="900" dirty="0">
              <a:latin typeface="Arial" panose="020B0604020202020204" pitchFamily="34" charset="0"/>
            </a:endParaRPr>
          </a:p>
          <a:p>
            <a:pPr defTabSz="914400" eaLnBrk="0" fontAlgn="base" hangingPunct="0">
              <a:spcBef>
                <a:spcPct val="0"/>
              </a:spcBef>
              <a:spcAft>
                <a:spcPct val="0"/>
              </a:spcAft>
            </a:pPr>
            <a:r>
              <a:rPr lang="en-US" altLang="zh-CN" sz="900" dirty="0">
                <a:latin typeface="Arial" panose="020B0604020202020204" pitchFamily="34" charset="0"/>
              </a:rPr>
              <a:t>1.</a:t>
            </a:r>
            <a:r>
              <a:rPr lang="zh-CN" altLang="en-US" sz="900" dirty="0">
                <a:latin typeface="Arial" panose="020B0604020202020204" pitchFamily="34" charset="0"/>
              </a:rPr>
              <a:t>前三种决定了怎么处理对应的触发事件，并返回一个</a:t>
            </a:r>
            <a:r>
              <a:rPr lang="en-US" altLang="zh-CN" sz="900" dirty="0" err="1">
                <a:latin typeface="Arial" panose="020B0604020202020204" pitchFamily="34" charset="0"/>
              </a:rPr>
              <a:t>TriggerResult</a:t>
            </a:r>
            <a:r>
              <a:rPr lang="zh-CN" altLang="en-US" sz="900" dirty="0">
                <a:latin typeface="Arial" panose="020B0604020202020204" pitchFamily="34" charset="0"/>
              </a:rPr>
              <a:t>：</a:t>
            </a:r>
          </a:p>
          <a:p>
            <a:pPr defTabSz="914400" eaLnBrk="0" fontAlgn="base" hangingPunct="0">
              <a:spcBef>
                <a:spcPct val="0"/>
              </a:spcBef>
              <a:spcAft>
                <a:spcPct val="0"/>
              </a:spcAft>
            </a:pPr>
            <a:r>
              <a:rPr lang="en-US" altLang="zh-CN" sz="900" dirty="0">
                <a:latin typeface="Arial" panose="020B0604020202020204" pitchFamily="34" charset="0"/>
              </a:rPr>
              <a:t>CONTINUE: </a:t>
            </a:r>
            <a:r>
              <a:rPr lang="zh-CN" altLang="en-US" sz="900" dirty="0">
                <a:latin typeface="Arial" panose="020B0604020202020204" pitchFamily="34" charset="0"/>
              </a:rPr>
              <a:t>什么也不做</a:t>
            </a:r>
          </a:p>
          <a:p>
            <a:pPr defTabSz="914400" eaLnBrk="0" fontAlgn="base" hangingPunct="0">
              <a:spcBef>
                <a:spcPct val="0"/>
              </a:spcBef>
              <a:spcAft>
                <a:spcPct val="0"/>
              </a:spcAft>
            </a:pPr>
            <a:r>
              <a:rPr lang="en-US" altLang="zh-CN" sz="900" dirty="0">
                <a:latin typeface="Arial" panose="020B0604020202020204" pitchFamily="34" charset="0"/>
              </a:rPr>
              <a:t>FIRE: </a:t>
            </a:r>
            <a:r>
              <a:rPr lang="zh-CN" altLang="en-US" sz="900" dirty="0">
                <a:latin typeface="Arial" panose="020B0604020202020204" pitchFamily="34" charset="0"/>
              </a:rPr>
              <a:t>触发计算</a:t>
            </a:r>
          </a:p>
          <a:p>
            <a:pPr defTabSz="914400" eaLnBrk="0" fontAlgn="base" hangingPunct="0">
              <a:spcBef>
                <a:spcPct val="0"/>
              </a:spcBef>
              <a:spcAft>
                <a:spcPct val="0"/>
              </a:spcAft>
            </a:pPr>
            <a:r>
              <a:rPr lang="en-US" altLang="zh-CN" sz="900" dirty="0">
                <a:latin typeface="Arial" panose="020B0604020202020204" pitchFamily="34" charset="0"/>
              </a:rPr>
              <a:t>PURGE: </a:t>
            </a:r>
            <a:r>
              <a:rPr lang="zh-CN" altLang="en-US" sz="900" dirty="0">
                <a:latin typeface="Arial" panose="020B0604020202020204" pitchFamily="34" charset="0"/>
              </a:rPr>
              <a:t>清除窗口的元素</a:t>
            </a:r>
          </a:p>
          <a:p>
            <a:pPr defTabSz="914400" eaLnBrk="0" fontAlgn="base" hangingPunct="0">
              <a:spcBef>
                <a:spcPct val="0"/>
              </a:spcBef>
              <a:spcAft>
                <a:spcPct val="0"/>
              </a:spcAft>
            </a:pPr>
            <a:r>
              <a:rPr lang="en-US" altLang="zh-CN" sz="900" dirty="0">
                <a:latin typeface="Arial" panose="020B0604020202020204" pitchFamily="34" charset="0"/>
              </a:rPr>
              <a:t>FIRE_AND_PURGE: </a:t>
            </a:r>
            <a:r>
              <a:rPr lang="zh-CN" altLang="en-US" sz="900" dirty="0">
                <a:latin typeface="Arial" panose="020B0604020202020204" pitchFamily="34" charset="0"/>
              </a:rPr>
              <a:t>触发计算然后清除元素</a:t>
            </a:r>
          </a:p>
          <a:p>
            <a:pPr defTabSz="914400" eaLnBrk="0" fontAlgn="base" hangingPunct="0">
              <a:spcBef>
                <a:spcPct val="0"/>
              </a:spcBef>
              <a:spcAft>
                <a:spcPct val="0"/>
              </a:spcAft>
            </a:pPr>
            <a:r>
              <a:rPr lang="en-US" altLang="zh-CN" sz="900" dirty="0">
                <a:latin typeface="Arial" panose="020B0604020202020204" pitchFamily="34" charset="0"/>
              </a:rPr>
              <a:t>2.</a:t>
            </a:r>
            <a:r>
              <a:rPr lang="zh-CN" altLang="en-US" sz="900" dirty="0">
                <a:latin typeface="Arial" panose="020B0604020202020204" pitchFamily="34" charset="0"/>
              </a:rPr>
              <a:t>任何一种方法都能被注册为时间或者事件触发器</a:t>
            </a:r>
          </a:p>
        </p:txBody>
      </p:sp>
    </p:spTree>
    <p:extLst>
      <p:ext uri="{BB962C8B-B14F-4D97-AF65-F5344CB8AC3E}">
        <p14:creationId xmlns:p14="http://schemas.microsoft.com/office/powerpoint/2010/main" val="738086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417"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21</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Evictors</a:t>
            </a:r>
            <a:endParaRPr lang="zh-CN" altLang="zh-CN" sz="2800" b="1" dirty="0">
              <a:solidFill>
                <a:schemeClr val="bg1"/>
              </a:solidFill>
            </a:endParaRPr>
          </a:p>
        </p:txBody>
      </p:sp>
      <p:sp>
        <p:nvSpPr>
          <p:cNvPr id="10" name="Rectangle 27"/>
          <p:cNvSpPr>
            <a:spLocks noChangeArrowheads="1"/>
          </p:cNvSpPr>
          <p:nvPr/>
        </p:nvSpPr>
        <p:spPr bwMode="auto">
          <a:xfrm>
            <a:off x="438011" y="1714408"/>
            <a:ext cx="8269638" cy="204277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en-US" altLang="zh-CN" sz="1000" dirty="0" smtClean="0"/>
              <a:t>The </a:t>
            </a:r>
            <a:r>
              <a:rPr lang="en-US" altLang="zh-CN" sz="1000" dirty="0"/>
              <a:t>evictor has the ability to </a:t>
            </a:r>
            <a:r>
              <a:rPr lang="en-US" altLang="zh-CN" sz="1000" b="1" dirty="0"/>
              <a:t>remove elements</a:t>
            </a:r>
            <a:r>
              <a:rPr lang="en-US" altLang="zh-CN" sz="1000" dirty="0"/>
              <a:t> from a window </a:t>
            </a:r>
            <a:r>
              <a:rPr lang="en-US" altLang="zh-CN" sz="1000" i="1" dirty="0"/>
              <a:t>after</a:t>
            </a:r>
            <a:r>
              <a:rPr lang="en-US" altLang="zh-CN" sz="1000" dirty="0"/>
              <a:t> the trigger fires and </a:t>
            </a:r>
            <a:r>
              <a:rPr lang="en-US" altLang="zh-CN" sz="1000" i="1" dirty="0"/>
              <a:t>before and/or after</a:t>
            </a:r>
            <a:r>
              <a:rPr lang="en-US" altLang="zh-CN" sz="1000" dirty="0"/>
              <a:t> the window function is </a:t>
            </a:r>
            <a:r>
              <a:rPr lang="en-US" altLang="zh-CN" sz="1000" dirty="0" smtClean="0"/>
              <a:t>applied</a:t>
            </a:r>
          </a:p>
          <a:p>
            <a:pPr defTabSz="914400" eaLnBrk="0" fontAlgn="base" hangingPunct="0">
              <a:spcBef>
                <a:spcPct val="0"/>
              </a:spcBef>
              <a:spcAft>
                <a:spcPct val="0"/>
              </a:spcAft>
            </a:pPr>
            <a:endParaRPr lang="en-US" altLang="zh-CN" sz="900" dirty="0">
              <a:latin typeface="Arial" panose="020B0604020202020204" pitchFamily="34" charset="0"/>
            </a:endParaRP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//Optionally </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evicts elements. Called before windowing function.</a:t>
            </a: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void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evictBefore</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(Iterable&lt;TimestampedValue&lt;T&gt;&gt; elements,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int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size, W window,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EvictorContext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evictorContext</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a:t>
            </a:r>
          </a:p>
          <a:p>
            <a:pPr lvl="0" defTabSz="914400" eaLnBrk="0" fontAlgn="base" hangingPunct="0">
              <a:spcBef>
                <a:spcPct val="0"/>
              </a:spcBef>
              <a:spcAft>
                <a:spcPct val="0"/>
              </a:spcAft>
            </a:pPr>
            <a:endPar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endParaRP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//Optionally </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evicts elements. Called after windowing function.</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void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evictAfter</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(Iterable&lt;TimestampedValue&lt;T&gt;&gt; elements,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int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size, W window,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EvictorContext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evictorContext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a:t>
            </a:r>
            <a:r>
              <a:rPr lang="en-US" altLang="zh-CN" sz="700" dirty="0"/>
              <a:t> </a:t>
            </a:r>
            <a:endParaRPr lang="en-US" altLang="zh-CN" sz="1600" dirty="0">
              <a:latin typeface="Arial" panose="020B0604020202020204" pitchFamily="34" charset="0"/>
            </a:endParaRPr>
          </a:p>
          <a:p>
            <a:pPr lvl="0" defTabSz="914400" eaLnBrk="0" fontAlgn="base" hangingPunct="0">
              <a:spcBef>
                <a:spcPct val="0"/>
              </a:spcBef>
              <a:spcAft>
                <a:spcPct val="0"/>
              </a:spcAft>
            </a:pPr>
            <a:endParaRPr lang="en-US" altLang="zh-CN" sz="800" dirty="0" smtClean="0">
              <a:solidFill>
                <a:srgbClr val="000000"/>
              </a:solidFill>
              <a:latin typeface="Lucida Console" panose="020B0609040504020204" pitchFamily="49" charset="0"/>
              <a:ea typeface="宋体" panose="02010600030101010101" pitchFamily="2" charset="-122"/>
              <a:cs typeface="宋体" panose="02010600030101010101" pitchFamily="2" charset="-122"/>
            </a:endParaRPr>
          </a:p>
          <a:p>
            <a:pPr lvl="0" defTabSz="914400" eaLnBrk="0" fontAlgn="base" hangingPunct="0">
              <a:spcBef>
                <a:spcPct val="0"/>
              </a:spcBef>
              <a:spcAft>
                <a:spcPct val="0"/>
              </a:spcAft>
            </a:pPr>
            <a:endParaRPr lang="en-US" altLang="zh-CN" sz="800" dirty="0">
              <a:solidFill>
                <a:srgbClr val="000000"/>
              </a:solidFill>
              <a:latin typeface="Lucida Console" panose="020B0609040504020204" pitchFamily="49" charset="0"/>
              <a:ea typeface="宋体" panose="02010600030101010101" pitchFamily="2" charset="-122"/>
              <a:cs typeface="宋体" panose="02010600030101010101" pitchFamily="2" charset="-122"/>
            </a:endParaRPr>
          </a:p>
          <a:p>
            <a:pPr lvl="0" defTabSz="914400" eaLnBrk="0" fontAlgn="base" hangingPunct="0">
              <a:spcBef>
                <a:spcPct val="0"/>
              </a:spcBef>
              <a:spcAft>
                <a:spcPct val="0"/>
              </a:spcAft>
            </a:pPr>
            <a:endParaRPr lang="en-US" altLang="zh-CN" sz="800" dirty="0" smtClean="0">
              <a:solidFill>
                <a:srgbClr val="000000"/>
              </a:solidFill>
              <a:latin typeface="Lucida Console" panose="020B0609040504020204" pitchFamily="49" charset="0"/>
              <a:ea typeface="宋体" panose="02010600030101010101" pitchFamily="2" charset="-122"/>
              <a:cs typeface="宋体" panose="02010600030101010101" pitchFamily="2" charset="-122"/>
            </a:endParaRPr>
          </a:p>
          <a:p>
            <a:pPr lvl="0" defTabSz="914400" eaLnBrk="0" fontAlgn="base" hangingPunct="0">
              <a:spcBef>
                <a:spcPct val="0"/>
              </a:spcBef>
              <a:spcAft>
                <a:spcPct val="0"/>
              </a:spcAft>
            </a:pPr>
            <a:r>
              <a:rPr lang="zh-CN" altLang="en-US" sz="900" b="1" dirty="0" smtClean="0">
                <a:solidFill>
                  <a:srgbClr val="000000"/>
                </a:solidFill>
                <a:latin typeface="Lucida Console" panose="020B0609040504020204" pitchFamily="49" charset="0"/>
                <a:ea typeface="宋体" panose="02010600030101010101" pitchFamily="2" charset="-122"/>
                <a:cs typeface="宋体" panose="02010600030101010101" pitchFamily="2" charset="-122"/>
              </a:rPr>
              <a:t>注意</a:t>
            </a:r>
            <a:r>
              <a:rPr lang="zh-CN" altLang="en-US" sz="900" b="1" dirty="0">
                <a:solidFill>
                  <a:srgbClr val="000000"/>
                </a:solidFill>
                <a:latin typeface="Lucida Console" panose="020B0609040504020204" pitchFamily="49" charset="0"/>
                <a:ea typeface="宋体" panose="02010600030101010101" pitchFamily="2" charset="-122"/>
                <a:cs typeface="宋体" panose="02010600030101010101" pitchFamily="2" charset="-122"/>
              </a:rPr>
              <a:t>点：</a:t>
            </a:r>
            <a:endParaRPr lang="zh-CN" altLang="en-US" sz="800" b="1" dirty="0"/>
          </a:p>
          <a:p>
            <a:pPr lvl="0" defTabSz="914400" eaLnBrk="0" fontAlgn="base" hangingPunct="0">
              <a:spcBef>
                <a:spcPct val="0"/>
              </a:spcBef>
              <a:spcAft>
                <a:spcPct val="0"/>
              </a:spcAft>
            </a:pP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evictor</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阻止任何的</a:t>
            </a: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pre-aggregation</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，因为元素在计算之前必须传递到</a:t>
            </a: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evictor</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函数</a:t>
            </a:r>
            <a:endParaRPr lang="zh-CN" altLang="en-US" sz="800" dirty="0"/>
          </a:p>
          <a:p>
            <a:pPr lvl="0" defTabSz="914400" eaLnBrk="0" fontAlgn="base" hangingPunct="0">
              <a:spcBef>
                <a:spcPct val="0"/>
              </a:spcBef>
              <a:spcAft>
                <a:spcPct val="0"/>
              </a:spcAft>
            </a:pP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window</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的数据不能保证数据的顺序，</a:t>
            </a: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evictor</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同样也不保证窗口开始数据的顺序</a:t>
            </a:r>
            <a:endParaRPr lang="zh-CN" altLang="en-US" dirty="0">
              <a:latin typeface="Arial" panose="020B0604020202020204" pitchFamily="34" charset="0"/>
            </a:endParaRPr>
          </a:p>
        </p:txBody>
      </p:sp>
    </p:spTree>
    <p:extLst>
      <p:ext uri="{BB962C8B-B14F-4D97-AF65-F5344CB8AC3E}">
        <p14:creationId xmlns:p14="http://schemas.microsoft.com/office/powerpoint/2010/main" val="705152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99"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22</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State Size Considerations</a:t>
            </a:r>
            <a:endParaRPr lang="en-US" altLang="zh-CN" sz="2800" dirty="0">
              <a:solidFill>
                <a:schemeClr val="bg1"/>
              </a:solidFill>
            </a:endParaRPr>
          </a:p>
        </p:txBody>
      </p:sp>
      <p:sp>
        <p:nvSpPr>
          <p:cNvPr id="3" name="Rectangle 1"/>
          <p:cNvSpPr>
            <a:spLocks noChangeArrowheads="1"/>
          </p:cNvSpPr>
          <p:nvPr/>
        </p:nvSpPr>
        <p:spPr bwMode="auto">
          <a:xfrm>
            <a:off x="297359" y="1596352"/>
            <a:ext cx="7851829" cy="19139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b="1" dirty="0" smtClean="0">
                <a:latin typeface="Arial" panose="020B0604020202020204" pitchFamily="34" charset="0"/>
              </a:rPr>
              <a:t>窗口使用时的注意点：</a:t>
            </a:r>
            <a:endParaRPr lang="en-US" altLang="zh-CN" sz="1200" b="1"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latin typeface="Arial" panose="020B0604020202020204" pitchFamily="34" charset="0"/>
              </a:rPr>
              <a:t>1</a:t>
            </a:r>
            <a:r>
              <a:rPr lang="zh-CN" altLang="en-US" sz="1200" dirty="0" smtClean="0">
                <a:latin typeface="Arial" panose="020B0604020202020204" pitchFamily="34" charset="0"/>
              </a:rPr>
              <a:t>、</a:t>
            </a:r>
            <a:r>
              <a:rPr lang="en-US" altLang="zh-CN" sz="1200" dirty="0" smtClean="0">
                <a:latin typeface="Arial" panose="020B0604020202020204" pitchFamily="34" charset="0"/>
              </a:rPr>
              <a:t> </a:t>
            </a:r>
            <a:r>
              <a:rPr kumimoji="0" lang="en-US" altLang="zh-CN" sz="1200" b="0" i="0" u="none" strike="noStrike" cap="none" normalizeH="0" baseline="0" dirty="0" smtClean="0">
                <a:ln>
                  <a:noFill/>
                </a:ln>
                <a:solidFill>
                  <a:schemeClr val="tx1"/>
                </a:solidFill>
                <a:effectLst/>
                <a:latin typeface="Arial" panose="020B0604020202020204" pitchFamily="34" charset="0"/>
              </a:rPr>
              <a:t>Window: </a:t>
            </a:r>
            <a:r>
              <a:rPr kumimoji="0" lang="zh-CN" altLang="en-US" sz="1200" b="0" i="0" u="none" strike="noStrike" cap="none" normalizeH="0" baseline="0" dirty="0" smtClean="0">
                <a:ln>
                  <a:noFill/>
                </a:ln>
                <a:solidFill>
                  <a:schemeClr val="tx1"/>
                </a:solidFill>
                <a:effectLst/>
                <a:latin typeface="Arial" panose="020B0604020202020204" pitchFamily="34" charset="0"/>
              </a:rPr>
              <a:t>将为每个窗口创建</a:t>
            </a:r>
            <a:r>
              <a:rPr lang="zh-CN" altLang="en-US" sz="1200" dirty="0" smtClean="0">
                <a:latin typeface="Arial" panose="020B0604020202020204" pitchFamily="34" charset="0"/>
              </a:rPr>
              <a:t>对应的</a:t>
            </a:r>
            <a:r>
              <a:rPr kumimoji="0" lang="zh-CN" altLang="en-US" sz="1200" b="0" i="0" u="none" strike="noStrike" cap="none" normalizeH="0" baseline="0" dirty="0" smtClean="0">
                <a:ln>
                  <a:noFill/>
                </a:ln>
                <a:solidFill>
                  <a:schemeClr val="tx1"/>
                </a:solidFill>
                <a:effectLst/>
                <a:latin typeface="Arial" panose="020B0604020202020204" pitchFamily="34" charset="0"/>
              </a:rPr>
              <a:t>数据副本，无重叠窗口只保留一份副本，</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latin typeface="Arial" panose="020B0604020202020204" pitchFamily="34" charset="0"/>
              </a:rPr>
              <a:t> </a:t>
            </a:r>
            <a:r>
              <a:rPr kumimoji="0" lang="zh-CN" altLang="en-US" sz="1200" b="0" i="0" u="none" strike="noStrike" cap="none" normalizeH="0" baseline="0" dirty="0" smtClean="0">
                <a:ln>
                  <a:noFill/>
                </a:ln>
                <a:solidFill>
                  <a:schemeClr val="tx1"/>
                </a:solidFill>
                <a:effectLst/>
                <a:latin typeface="Arial" panose="020B0604020202020204" pitchFamily="34" charset="0"/>
              </a:rPr>
              <a:t>相反，有重叠的滑动窗口将保留多个副本</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lvl="0" defTabSz="914400" eaLnBrk="0" fontAlgn="base" hangingPunct="0">
              <a:spcBef>
                <a:spcPct val="0"/>
              </a:spcBef>
              <a:spcAft>
                <a:spcPct val="0"/>
              </a:spcAft>
            </a:pPr>
            <a:r>
              <a:rPr lang="en-US" altLang="zh-CN" sz="1200" dirty="0">
                <a:latin typeface="Arial" panose="020B0604020202020204" pitchFamily="34" charset="0"/>
              </a:rPr>
              <a:t>2</a:t>
            </a:r>
            <a:r>
              <a:rPr lang="zh-CN" altLang="en-US" sz="1200" dirty="0">
                <a:latin typeface="Arial" panose="020B0604020202020204" pitchFamily="34" charset="0"/>
              </a:rPr>
              <a:t>、</a:t>
            </a:r>
            <a:r>
              <a:rPr lang="zh-CN" altLang="zh-CN" sz="1200" dirty="0" smtClean="0">
                <a:latin typeface="Arial" panose="020B0604020202020204" pitchFamily="34" charset="0"/>
              </a:rPr>
              <a:t>F</a:t>
            </a:r>
            <a:r>
              <a:rPr kumimoji="0" lang="zh-CN" altLang="zh-CN" sz="1200" b="0" i="0" u="none" strike="noStrike" cap="none" normalizeH="0" baseline="0" dirty="0" smtClean="0">
                <a:ln>
                  <a:noFill/>
                </a:ln>
                <a:solidFill>
                  <a:srgbClr val="000000"/>
                </a:solidFill>
                <a:effectLst/>
                <a:latin typeface="Arial Unicode MS" panose="020B0604020202020204" pitchFamily="34" charset="-122"/>
                <a:ea typeface="Menlo"/>
              </a:rPr>
              <a:t>oldFunction</a:t>
            </a:r>
            <a:r>
              <a:rPr kumimoji="0" lang="zh-CN" altLang="zh-CN" sz="1200" b="0" i="0" u="none" strike="noStrike" cap="none" normalizeH="0" baseline="0" dirty="0" smtClean="0">
                <a:ln>
                  <a:noFill/>
                </a:ln>
                <a:solidFill>
                  <a:srgbClr val="333333"/>
                </a:solidFill>
                <a:effectLst/>
                <a:ea typeface="Helvetica Neue"/>
              </a:rPr>
              <a:t> </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and </a:t>
            </a:r>
            <a:r>
              <a:rPr kumimoji="0" lang="zh-CN" altLang="zh-CN" sz="1200" b="0" i="0" u="none" strike="noStrike" cap="none" normalizeH="0" baseline="0" dirty="0" smtClean="0">
                <a:ln>
                  <a:noFill/>
                </a:ln>
                <a:solidFill>
                  <a:srgbClr val="000000"/>
                </a:solidFill>
                <a:effectLst/>
                <a:latin typeface="Arial Unicode MS" panose="020B0604020202020204" pitchFamily="34" charset="-122"/>
                <a:ea typeface="Menlo"/>
              </a:rPr>
              <a:t>ReduceFunction</a:t>
            </a:r>
            <a:r>
              <a:rPr kumimoji="0" lang="en-US" altLang="zh-CN" sz="1200" b="0" i="0" u="none" strike="noStrike" cap="none" normalizeH="0" baseline="0" dirty="0" smtClean="0">
                <a:ln>
                  <a:noFill/>
                </a:ln>
                <a:solidFill>
                  <a:srgbClr val="333333"/>
                </a:solidFill>
                <a:effectLst/>
                <a:ea typeface="Helvetica Neue"/>
              </a:rPr>
              <a:t>: </a:t>
            </a:r>
            <a:r>
              <a:rPr kumimoji="0" lang="zh-CN" altLang="en-US" sz="1200" b="0" i="0" u="none" strike="noStrike" cap="none" normalizeH="0" baseline="0" dirty="0" smtClean="0">
                <a:ln>
                  <a:noFill/>
                </a:ln>
                <a:solidFill>
                  <a:srgbClr val="333333"/>
                </a:solidFill>
                <a:effectLst/>
                <a:ea typeface="Helvetica Neue"/>
              </a:rPr>
              <a:t>将元素聚合，</a:t>
            </a:r>
            <a:r>
              <a:rPr lang="zh-CN" altLang="en-US" sz="1200" dirty="0">
                <a:solidFill>
                  <a:srgbClr val="333333"/>
                </a:solidFill>
                <a:ea typeface="Helvetica Neue"/>
              </a:rPr>
              <a:t>只</a:t>
            </a:r>
            <a:r>
              <a:rPr kumimoji="0" lang="zh-CN" altLang="en-US" sz="1200" b="0" i="0" u="none" strike="noStrike" cap="none" normalizeH="0" baseline="0" dirty="0" smtClean="0">
                <a:ln>
                  <a:noFill/>
                </a:ln>
                <a:solidFill>
                  <a:srgbClr val="333333"/>
                </a:solidFill>
                <a:effectLst/>
                <a:ea typeface="Helvetica Neue"/>
              </a:rPr>
              <a:t>存储每个窗口的聚合</a:t>
            </a:r>
            <a:r>
              <a:rPr lang="zh-CN" altLang="en-US" sz="1200" dirty="0" smtClean="0">
                <a:solidFill>
                  <a:srgbClr val="333333"/>
                </a:solidFill>
                <a:latin typeface="Arial" panose="020B0604020202020204" pitchFamily="34" charset="0"/>
                <a:ea typeface="Helvetica Neue"/>
              </a:rPr>
              <a:t>结果，能够显著降低存储要求，</a:t>
            </a:r>
            <a:endParaRPr lang="en-US" altLang="zh-CN" sz="1200" dirty="0" smtClean="0">
              <a:solidFill>
                <a:srgbClr val="333333"/>
              </a:solidFill>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tabLst/>
            </a:pPr>
            <a:r>
              <a:rPr lang="en-US" altLang="zh-CN" sz="1200" dirty="0">
                <a:solidFill>
                  <a:srgbClr val="333333"/>
                </a:solidFill>
                <a:latin typeface="Arial" panose="020B0604020202020204" pitchFamily="34" charset="0"/>
                <a:ea typeface="Helvetica Neue"/>
              </a:rPr>
              <a:t> </a:t>
            </a:r>
            <a:r>
              <a:rPr lang="en-US" altLang="zh-CN" sz="1200" dirty="0" smtClean="0">
                <a:solidFill>
                  <a:srgbClr val="333333"/>
                </a:solidFill>
                <a:latin typeface="Arial" panose="020B0604020202020204" pitchFamily="34" charset="0"/>
                <a:ea typeface="Helvetica Neue"/>
              </a:rPr>
              <a:t> </a:t>
            </a:r>
            <a:r>
              <a:rPr lang="zh-CN" altLang="en-US" sz="1200" dirty="0" smtClean="0">
                <a:solidFill>
                  <a:srgbClr val="333333"/>
                </a:solidFill>
                <a:latin typeface="Arial" panose="020B0604020202020204" pitchFamily="34" charset="0"/>
                <a:ea typeface="Helvetica Neue"/>
              </a:rPr>
              <a:t>相反只用</a:t>
            </a:r>
            <a:r>
              <a:rPr kumimoji="0" lang="zh-CN" altLang="zh-CN" sz="1200" b="0" i="0" u="none" strike="noStrike" cap="none" normalizeH="0" baseline="0" dirty="0" smtClean="0">
                <a:ln>
                  <a:noFill/>
                </a:ln>
                <a:solidFill>
                  <a:srgbClr val="000000"/>
                </a:solidFill>
                <a:effectLst/>
                <a:latin typeface="Arial Unicode MS" panose="020B0604020202020204" pitchFamily="34" charset="-122"/>
                <a:ea typeface="Menlo"/>
              </a:rPr>
              <a:t>WindowFunction</a:t>
            </a:r>
            <a:r>
              <a:rPr lang="zh-CN" altLang="en-US" sz="1200" dirty="0" smtClean="0">
                <a:solidFill>
                  <a:srgbClr val="333333"/>
                </a:solidFill>
                <a:ea typeface="Menlo"/>
              </a:rPr>
              <a:t>需要缓存所有的数据</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lvl="0" defTabSz="914400" eaLnBrk="0" fontAlgn="base" hangingPunct="0">
              <a:spcBef>
                <a:spcPct val="0"/>
              </a:spcBef>
              <a:spcAft>
                <a:spcPct val="0"/>
              </a:spcAft>
            </a:pPr>
            <a:r>
              <a:rPr lang="en-US" altLang="zh-CN" sz="1200" dirty="0">
                <a:latin typeface="Arial" panose="020B0604020202020204" pitchFamily="34" charset="0"/>
              </a:rPr>
              <a:t>3</a:t>
            </a:r>
            <a:r>
              <a:rPr lang="zh-CN" altLang="en-US" sz="1200" dirty="0">
                <a:latin typeface="Arial" panose="020B0604020202020204" pitchFamily="34" charset="0"/>
              </a:rPr>
              <a:t>、</a:t>
            </a:r>
            <a:r>
              <a:rPr lang="zh-CN" altLang="en-US" sz="1200" dirty="0" smtClean="0">
                <a:solidFill>
                  <a:srgbClr val="333333"/>
                </a:solidFill>
                <a:latin typeface="Arial" panose="020B0604020202020204" pitchFamily="34" charset="0"/>
                <a:ea typeface="Helvetica Neue"/>
              </a:rPr>
              <a:t>使用</a:t>
            </a:r>
            <a:r>
              <a:rPr kumimoji="0" lang="zh-CN" altLang="zh-CN" sz="1200" b="0" i="0" u="none" strike="noStrike" cap="none" normalizeH="0" baseline="0" dirty="0" smtClean="0">
                <a:ln>
                  <a:noFill/>
                </a:ln>
                <a:solidFill>
                  <a:srgbClr val="000000"/>
                </a:solidFill>
                <a:effectLst/>
                <a:latin typeface="Arial Unicode MS" panose="020B0604020202020204" pitchFamily="34" charset="-122"/>
                <a:ea typeface="Menlo"/>
              </a:rPr>
              <a:t>Evictor</a:t>
            </a:r>
            <a:r>
              <a:rPr kumimoji="0" lang="zh-CN" altLang="en-US" sz="1200" b="0" i="0" u="none" strike="noStrike" cap="none" normalizeH="0" baseline="0" dirty="0" smtClean="0">
                <a:ln>
                  <a:noFill/>
                </a:ln>
                <a:solidFill>
                  <a:srgbClr val="000000"/>
                </a:solidFill>
                <a:effectLst/>
                <a:latin typeface="Arial Unicode MS" panose="020B0604020202020204" pitchFamily="34" charset="-122"/>
                <a:ea typeface="Menlo"/>
              </a:rPr>
              <a:t>将阻止任何的预聚合操作，因为窗口的所有的元素在计算之前必须传递到 </a:t>
            </a:r>
            <a:r>
              <a:rPr kumimoji="0" lang="en-US" altLang="zh-CN" sz="1200" b="0" i="0" u="none" strike="noStrike" cap="none" normalizeH="0" baseline="0" dirty="0" smtClean="0">
                <a:ln>
                  <a:noFill/>
                </a:ln>
                <a:solidFill>
                  <a:srgbClr val="000000"/>
                </a:solidFill>
                <a:effectLst/>
                <a:latin typeface="Arial Unicode MS" panose="020B0604020202020204" pitchFamily="34" charset="-122"/>
                <a:ea typeface="Menlo"/>
              </a:rPr>
              <a:t>evictor</a:t>
            </a:r>
            <a:r>
              <a:rPr kumimoji="0" lang="zh-CN" altLang="en-US" sz="1200" b="0" i="0" u="none" strike="noStrike" cap="none" normalizeH="0" baseline="0" dirty="0" smtClean="0">
                <a:ln>
                  <a:noFill/>
                </a:ln>
                <a:solidFill>
                  <a:srgbClr val="000000"/>
                </a:solidFill>
                <a:effectLst/>
                <a:latin typeface="Arial Unicode MS" panose="020B0604020202020204" pitchFamily="34" charset="-122"/>
                <a:ea typeface="Menlo"/>
              </a:rPr>
              <a:t>，驱逐部分数据</a:t>
            </a:r>
            <a:r>
              <a:rPr lang="zh-CN" altLang="en-US" sz="1200" dirty="0" smtClean="0">
                <a:solidFill>
                  <a:srgbClr val="000000"/>
                </a:solidFill>
                <a:latin typeface="Arial Unicode MS" panose="020B0604020202020204" pitchFamily="34" charset="-122"/>
                <a:ea typeface="Menlo"/>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0988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81"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23</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Allowed </a:t>
            </a:r>
            <a:r>
              <a:rPr lang="en-US" altLang="zh-CN" sz="2800" dirty="0" smtClean="0">
                <a:solidFill>
                  <a:schemeClr val="bg1"/>
                </a:solidFill>
              </a:rPr>
              <a:t>Lateness</a:t>
            </a:r>
            <a:endParaRPr lang="en-US" altLang="zh-CN" sz="2800" dirty="0">
              <a:solidFill>
                <a:schemeClr val="bg1"/>
              </a:solidFill>
            </a:endParaRPr>
          </a:p>
        </p:txBody>
      </p:sp>
      <p:sp>
        <p:nvSpPr>
          <p:cNvPr id="10" name="Rectangle 27"/>
          <p:cNvSpPr>
            <a:spLocks noChangeArrowheads="1"/>
          </p:cNvSpPr>
          <p:nvPr/>
        </p:nvSpPr>
        <p:spPr bwMode="auto">
          <a:xfrm>
            <a:off x="179036" y="1496791"/>
            <a:ext cx="5316889" cy="338160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228600" indent="-228600" defTabSz="914400" eaLnBrk="0" fontAlgn="base" hangingPunct="0">
              <a:spcBef>
                <a:spcPct val="0"/>
              </a:spcBef>
              <a:spcAft>
                <a:spcPct val="0"/>
              </a:spcAft>
              <a:buAutoNum type="arabicPeriod"/>
            </a:pPr>
            <a:r>
              <a:rPr lang="en-US" altLang="zh-CN" sz="1200" dirty="0" smtClean="0"/>
              <a:t>Allowed lateness:</a:t>
            </a:r>
            <a:r>
              <a:rPr lang="zh-CN" altLang="en-US" sz="1200" dirty="0" smtClean="0"/>
              <a:t>允许一定的延时时间</a:t>
            </a:r>
            <a:endParaRPr lang="en-US" altLang="zh-CN" sz="1200" dirty="0" smtClean="0"/>
          </a:p>
          <a:p>
            <a:pPr marL="228600" indent="-228600" defTabSz="914400" eaLnBrk="0" fontAlgn="base" hangingPunct="0">
              <a:spcBef>
                <a:spcPct val="0"/>
              </a:spcBef>
              <a:spcAft>
                <a:spcPct val="0"/>
              </a:spcAft>
              <a:buAutoNum type="arabicPeriod"/>
            </a:pPr>
            <a:endParaRPr lang="en-US" altLang="zh-CN" sz="1200" dirty="0" smtClean="0"/>
          </a:p>
          <a:p>
            <a:pPr marL="228600" indent="-228600" defTabSz="914400" eaLnBrk="0" fontAlgn="base" hangingPunct="0">
              <a:spcBef>
                <a:spcPct val="0"/>
              </a:spcBef>
              <a:spcAft>
                <a:spcPct val="0"/>
              </a:spcAft>
              <a:buFontTx/>
              <a:buAutoNum type="arabicPeriod"/>
            </a:pPr>
            <a:r>
              <a:rPr lang="en-US" altLang="zh-CN" sz="1200" dirty="0" smtClean="0">
                <a:latin typeface="Arial" panose="020B0604020202020204" pitchFamily="34" charset="0"/>
              </a:rPr>
              <a:t>S</a:t>
            </a:r>
            <a:r>
              <a:rPr lang="en-US" altLang="zh-CN" sz="1200" dirty="0" smtClean="0"/>
              <a:t>ide outputs:</a:t>
            </a:r>
            <a:r>
              <a:rPr lang="zh-CN" altLang="en-US" sz="1200" dirty="0" smtClean="0"/>
              <a:t>定向输出处理（</a:t>
            </a:r>
            <a:r>
              <a:rPr lang="en-US" altLang="zh-CN" sz="1200" dirty="0" smtClean="0"/>
              <a:t>from flink1.3</a:t>
            </a:r>
            <a:r>
              <a:rPr lang="zh-CN" altLang="en-US" sz="1200" dirty="0" smtClean="0"/>
              <a:t>）</a:t>
            </a:r>
            <a:endParaRPr lang="en-US" altLang="zh-CN" sz="1200" dirty="0" smtClean="0"/>
          </a:p>
          <a:p>
            <a:pPr marL="228600" indent="-228600" defTabSz="914400" eaLnBrk="0" fontAlgn="base" hangingPunct="0">
              <a:spcBef>
                <a:spcPct val="0"/>
              </a:spcBef>
              <a:spcAft>
                <a:spcPct val="0"/>
              </a:spcAft>
              <a:buFontTx/>
              <a:buAutoNum type="arabicPeriod"/>
            </a:pPr>
            <a:endParaRPr lang="en-US" altLang="zh-CN" sz="1200" dirty="0" smtClean="0"/>
          </a:p>
          <a:p>
            <a:pPr>
              <a:defRPr/>
            </a:pPr>
            <a:endParaRPr lang="en-US" altLang="zh-CN" sz="1200" dirty="0"/>
          </a:p>
          <a:p>
            <a:pPr>
              <a:defRPr/>
            </a:pPr>
            <a:r>
              <a:rPr lang="en-US" altLang="zh-CN" sz="1200" b="1" dirty="0"/>
              <a:t>final</a:t>
            </a:r>
            <a:r>
              <a:rPr lang="en-US" altLang="zh-CN" sz="1200" dirty="0"/>
              <a:t> </a:t>
            </a:r>
            <a:r>
              <a:rPr lang="en-US" altLang="zh-CN" sz="1200" dirty="0" err="1"/>
              <a:t>OutputTag</a:t>
            </a:r>
            <a:r>
              <a:rPr lang="en-US" altLang="zh-CN" sz="1200" b="1" dirty="0"/>
              <a:t>&lt;</a:t>
            </a:r>
            <a:r>
              <a:rPr lang="en-US" altLang="zh-CN" sz="1200" dirty="0"/>
              <a:t>T</a:t>
            </a:r>
            <a:r>
              <a:rPr lang="en-US" altLang="zh-CN" sz="1200" b="1" dirty="0"/>
              <a:t>&gt;</a:t>
            </a:r>
            <a:r>
              <a:rPr lang="en-US" altLang="zh-CN" sz="1200" dirty="0"/>
              <a:t> </a:t>
            </a:r>
            <a:r>
              <a:rPr lang="en-US" altLang="zh-CN" sz="1200" dirty="0" err="1"/>
              <a:t>lateOutputTag</a:t>
            </a:r>
            <a:r>
              <a:rPr lang="en-US" altLang="zh-CN" sz="1200" dirty="0"/>
              <a:t> </a:t>
            </a:r>
            <a:r>
              <a:rPr lang="en-US" altLang="zh-CN" sz="1200" b="1" dirty="0"/>
              <a:t>=</a:t>
            </a:r>
            <a:r>
              <a:rPr lang="en-US" altLang="zh-CN" sz="1200" dirty="0"/>
              <a:t> </a:t>
            </a:r>
            <a:r>
              <a:rPr lang="en-US" altLang="zh-CN" sz="1200" b="1" dirty="0"/>
              <a:t>new</a:t>
            </a:r>
            <a:r>
              <a:rPr lang="en-US" altLang="zh-CN" sz="1200" dirty="0"/>
              <a:t> </a:t>
            </a:r>
            <a:r>
              <a:rPr lang="en-US" altLang="zh-CN" sz="1200" dirty="0" err="1"/>
              <a:t>OutputTag</a:t>
            </a:r>
            <a:r>
              <a:rPr lang="en-US" altLang="zh-CN" sz="1200" b="1" dirty="0"/>
              <a:t>&lt;</a:t>
            </a:r>
            <a:r>
              <a:rPr lang="en-US" altLang="zh-CN" sz="1200" dirty="0"/>
              <a:t>T</a:t>
            </a:r>
            <a:r>
              <a:rPr lang="en-US" altLang="zh-CN" sz="1200" b="1" dirty="0"/>
              <a:t>&gt;(</a:t>
            </a:r>
            <a:r>
              <a:rPr lang="en-US" altLang="zh-CN" sz="1200" dirty="0"/>
              <a:t>"late-data"</a:t>
            </a:r>
            <a:r>
              <a:rPr lang="en-US" altLang="zh-CN" sz="1200" b="1" dirty="0"/>
              <a:t>){};</a:t>
            </a:r>
            <a:r>
              <a:rPr lang="en-US" altLang="zh-CN" sz="1200" dirty="0"/>
              <a:t> DataStream</a:t>
            </a:r>
            <a:r>
              <a:rPr lang="en-US" altLang="zh-CN" sz="1200" b="1" dirty="0"/>
              <a:t>&lt;</a:t>
            </a:r>
            <a:r>
              <a:rPr lang="en-US" altLang="zh-CN" sz="1200" dirty="0"/>
              <a:t>T</a:t>
            </a:r>
            <a:r>
              <a:rPr lang="en-US" altLang="zh-CN" sz="1200" b="1" dirty="0"/>
              <a:t>&gt;</a:t>
            </a:r>
            <a:r>
              <a:rPr lang="en-US" altLang="zh-CN" sz="1200" dirty="0"/>
              <a:t> input </a:t>
            </a:r>
            <a:r>
              <a:rPr lang="en-US" altLang="zh-CN" sz="1200" b="1" dirty="0"/>
              <a:t>=</a:t>
            </a:r>
            <a:r>
              <a:rPr lang="en-US" altLang="zh-CN" sz="1200" dirty="0"/>
              <a:t> </a:t>
            </a:r>
            <a:r>
              <a:rPr lang="en-US" altLang="zh-CN" sz="1200" b="1" dirty="0"/>
              <a:t>...;</a:t>
            </a:r>
            <a:r>
              <a:rPr lang="en-US" altLang="zh-CN" sz="1200" dirty="0"/>
              <a:t> </a:t>
            </a:r>
          </a:p>
          <a:p>
            <a:pPr>
              <a:defRPr/>
            </a:pPr>
            <a:r>
              <a:rPr lang="en-US" altLang="zh-CN" sz="1200" dirty="0"/>
              <a:t>DataStream</a:t>
            </a:r>
            <a:r>
              <a:rPr lang="en-US" altLang="zh-CN" sz="1200" b="1" dirty="0"/>
              <a:t>&lt;</a:t>
            </a:r>
            <a:r>
              <a:rPr lang="en-US" altLang="zh-CN" sz="1200" dirty="0"/>
              <a:t>T</a:t>
            </a:r>
            <a:r>
              <a:rPr lang="en-US" altLang="zh-CN" sz="1200" b="1" dirty="0"/>
              <a:t>&gt;</a:t>
            </a:r>
            <a:r>
              <a:rPr lang="en-US" altLang="zh-CN" sz="1200" dirty="0"/>
              <a:t> result </a:t>
            </a:r>
            <a:r>
              <a:rPr lang="en-US" altLang="zh-CN" sz="1200" b="1" dirty="0"/>
              <a:t>=</a:t>
            </a:r>
            <a:r>
              <a:rPr lang="en-US" altLang="zh-CN" sz="1200" dirty="0"/>
              <a:t> input </a:t>
            </a:r>
          </a:p>
          <a:p>
            <a:pPr>
              <a:defRPr/>
            </a:pPr>
            <a:r>
              <a:rPr lang="en-US" altLang="zh-CN" sz="1200" b="1" dirty="0"/>
              <a:t>.</a:t>
            </a:r>
            <a:r>
              <a:rPr lang="en-US" altLang="zh-CN" sz="1200" dirty="0" err="1"/>
              <a:t>keyBy</a:t>
            </a:r>
            <a:r>
              <a:rPr lang="en-US" altLang="zh-CN" sz="1200" b="1" dirty="0"/>
              <a:t>(&lt;</a:t>
            </a:r>
            <a:r>
              <a:rPr lang="en-US" altLang="zh-CN" sz="1200" dirty="0"/>
              <a:t>key selector</a:t>
            </a:r>
            <a:r>
              <a:rPr lang="en-US" altLang="zh-CN" sz="1200" b="1" dirty="0"/>
              <a:t>&gt;)</a:t>
            </a:r>
          </a:p>
          <a:p>
            <a:pPr>
              <a:defRPr/>
            </a:pPr>
            <a:r>
              <a:rPr lang="en-US" altLang="zh-CN" sz="1200" dirty="0"/>
              <a:t> </a:t>
            </a:r>
            <a:r>
              <a:rPr lang="en-US" altLang="zh-CN" sz="1200" b="1" dirty="0"/>
              <a:t>.</a:t>
            </a:r>
            <a:r>
              <a:rPr lang="en-US" altLang="zh-CN" sz="1200" dirty="0"/>
              <a:t>window</a:t>
            </a:r>
            <a:r>
              <a:rPr lang="en-US" altLang="zh-CN" sz="1200" b="1" dirty="0"/>
              <a:t>(&lt;</a:t>
            </a:r>
            <a:r>
              <a:rPr lang="en-US" altLang="zh-CN" sz="1200" dirty="0" smtClean="0"/>
              <a:t>window assigner</a:t>
            </a:r>
            <a:r>
              <a:rPr lang="en-US" altLang="zh-CN" sz="1200" b="1" dirty="0" smtClean="0"/>
              <a:t>&gt;)</a:t>
            </a:r>
          </a:p>
          <a:p>
            <a:pPr>
              <a:defRPr/>
            </a:pPr>
            <a:r>
              <a:rPr lang="en-US" altLang="zh-CN" sz="1200" dirty="0" smtClean="0"/>
              <a:t> </a:t>
            </a:r>
            <a:r>
              <a:rPr lang="en-US" altLang="zh-CN" sz="1200" b="1" dirty="0"/>
              <a:t>.</a:t>
            </a:r>
            <a:r>
              <a:rPr lang="en-US" altLang="zh-CN" sz="1200" b="1" dirty="0" err="1"/>
              <a:t>allowedLateness</a:t>
            </a:r>
            <a:r>
              <a:rPr lang="en-US" altLang="zh-CN" sz="1200" b="1" dirty="0"/>
              <a:t>(&lt;</a:t>
            </a:r>
            <a:r>
              <a:rPr lang="en-US" altLang="zh-CN" sz="1200" dirty="0"/>
              <a:t>time</a:t>
            </a:r>
            <a:r>
              <a:rPr lang="en-US" altLang="zh-CN" sz="1200" b="1" dirty="0"/>
              <a:t>&gt;)</a:t>
            </a:r>
            <a:r>
              <a:rPr lang="en-US" altLang="zh-CN" sz="1200" dirty="0"/>
              <a:t> </a:t>
            </a:r>
            <a:endParaRPr lang="en-US" altLang="zh-CN" sz="1200" dirty="0" smtClean="0"/>
          </a:p>
          <a:p>
            <a:pPr>
              <a:defRPr/>
            </a:pPr>
            <a:r>
              <a:rPr lang="en-US" altLang="zh-CN" sz="1200" b="1" dirty="0" smtClean="0"/>
              <a:t>.</a:t>
            </a:r>
            <a:r>
              <a:rPr lang="en-US" altLang="zh-CN" sz="1200" b="1" dirty="0" err="1"/>
              <a:t>sideOutputLateData</a:t>
            </a:r>
            <a:r>
              <a:rPr lang="en-US" altLang="zh-CN" sz="1200" b="1" dirty="0"/>
              <a:t>(</a:t>
            </a:r>
            <a:r>
              <a:rPr lang="en-US" altLang="zh-CN" sz="1200" b="1" dirty="0" err="1"/>
              <a:t>lateOutputTag</a:t>
            </a:r>
            <a:r>
              <a:rPr lang="en-US" altLang="zh-CN" sz="1200" b="1" dirty="0"/>
              <a:t>)</a:t>
            </a:r>
            <a:r>
              <a:rPr lang="en-US" altLang="zh-CN" sz="1200" dirty="0"/>
              <a:t> </a:t>
            </a:r>
            <a:endParaRPr lang="en-US" altLang="zh-CN" sz="1200" dirty="0" smtClean="0"/>
          </a:p>
          <a:p>
            <a:pPr>
              <a:defRPr/>
            </a:pPr>
            <a:r>
              <a:rPr lang="en-US" altLang="zh-CN" sz="1200" b="1" dirty="0" smtClean="0"/>
              <a:t>.&lt;</a:t>
            </a:r>
            <a:r>
              <a:rPr lang="en-US" altLang="zh-CN" sz="1200" dirty="0"/>
              <a:t>windowed transformation</a:t>
            </a:r>
            <a:r>
              <a:rPr lang="en-US" altLang="zh-CN" sz="1200" b="1" dirty="0"/>
              <a:t>&gt;(&lt;</a:t>
            </a:r>
            <a:r>
              <a:rPr lang="en-US" altLang="zh-CN" sz="1200" dirty="0"/>
              <a:t>window function</a:t>
            </a:r>
            <a:r>
              <a:rPr lang="en-US" altLang="zh-CN" sz="1200" b="1" dirty="0"/>
              <a:t>&gt;);</a:t>
            </a:r>
            <a:r>
              <a:rPr lang="en-US" altLang="zh-CN" sz="1200" dirty="0"/>
              <a:t> </a:t>
            </a:r>
            <a:endParaRPr lang="en-US" altLang="zh-CN" sz="1200" dirty="0" smtClean="0"/>
          </a:p>
          <a:p>
            <a:pPr>
              <a:defRPr/>
            </a:pPr>
            <a:endParaRPr lang="en-US" altLang="zh-CN" sz="1200" dirty="0"/>
          </a:p>
          <a:p>
            <a:pPr>
              <a:defRPr/>
            </a:pPr>
            <a:r>
              <a:rPr lang="en-US" altLang="zh-CN" sz="1200" dirty="0" smtClean="0"/>
              <a:t>DataStream</a:t>
            </a:r>
            <a:r>
              <a:rPr lang="en-US" altLang="zh-CN" sz="1200" b="1" dirty="0" smtClean="0"/>
              <a:t>&lt;</a:t>
            </a:r>
            <a:r>
              <a:rPr lang="en-US" altLang="zh-CN" sz="1200" dirty="0" smtClean="0"/>
              <a:t>T</a:t>
            </a:r>
            <a:r>
              <a:rPr lang="en-US" altLang="zh-CN" sz="1200" b="1" dirty="0"/>
              <a:t>&gt;</a:t>
            </a:r>
            <a:r>
              <a:rPr lang="en-US" altLang="zh-CN" sz="1200" dirty="0"/>
              <a:t> </a:t>
            </a:r>
            <a:r>
              <a:rPr lang="en-US" altLang="zh-CN" sz="1200" dirty="0" err="1"/>
              <a:t>lateStream</a:t>
            </a:r>
            <a:r>
              <a:rPr lang="en-US" altLang="zh-CN" sz="1200" dirty="0"/>
              <a:t> </a:t>
            </a:r>
            <a:r>
              <a:rPr lang="en-US" altLang="zh-CN" sz="1200" b="1" dirty="0"/>
              <a:t>=</a:t>
            </a:r>
            <a:r>
              <a:rPr lang="en-US" altLang="zh-CN" sz="1200" dirty="0"/>
              <a:t> </a:t>
            </a:r>
            <a:r>
              <a:rPr lang="en-US" altLang="zh-CN" sz="1200" dirty="0" err="1"/>
              <a:t>result</a:t>
            </a:r>
            <a:r>
              <a:rPr lang="en-US" altLang="zh-CN" sz="1200" b="1" dirty="0" err="1"/>
              <a:t>.getSideOutput</a:t>
            </a:r>
            <a:r>
              <a:rPr lang="en-US" altLang="zh-CN" sz="1200" b="1" dirty="0"/>
              <a:t>(</a:t>
            </a:r>
            <a:r>
              <a:rPr lang="en-US" altLang="zh-CN" sz="1200" dirty="0" err="1"/>
              <a:t>lateOutputTag</a:t>
            </a:r>
            <a:r>
              <a:rPr lang="en-US" altLang="zh-CN" sz="1200" b="1" dirty="0"/>
              <a:t>);</a:t>
            </a:r>
            <a:endParaRPr lang="zh-CN" altLang="en-US" sz="1200" dirty="0">
              <a:latin typeface="Arial" panose="020B0604020202020204" pitchFamily="34" charset="0"/>
            </a:endParaRPr>
          </a:p>
          <a:p>
            <a:pPr defTabSz="914400" eaLnBrk="0" fontAlgn="base" hangingPunct="0">
              <a:spcBef>
                <a:spcPct val="0"/>
              </a:spcBef>
              <a:spcAft>
                <a:spcPct val="0"/>
              </a:spcAft>
            </a:pPr>
            <a:endParaRPr lang="en-US" altLang="zh-CN" sz="1200" dirty="0"/>
          </a:p>
          <a:p>
            <a:pPr marL="228600" indent="-228600" defTabSz="914400" eaLnBrk="0" fontAlgn="base" hangingPunct="0">
              <a:spcBef>
                <a:spcPct val="0"/>
              </a:spcBef>
              <a:spcAft>
                <a:spcPct val="0"/>
              </a:spcAft>
              <a:buAutoNum type="arabicPeriod"/>
            </a:pPr>
            <a:endParaRPr lang="zh-CN" altLang="en-US" sz="900" dirty="0">
              <a:latin typeface="Arial" panose="020B0604020202020204" pitchFamily="34" charset="0"/>
            </a:endParaRPr>
          </a:p>
        </p:txBody>
      </p:sp>
      <p:sp>
        <p:nvSpPr>
          <p:cNvPr id="7" name="Rectangle 27"/>
          <p:cNvSpPr>
            <a:spLocks noChangeArrowheads="1"/>
          </p:cNvSpPr>
          <p:nvPr/>
        </p:nvSpPr>
        <p:spPr bwMode="auto">
          <a:xfrm>
            <a:off x="6191251" y="1139035"/>
            <a:ext cx="1771650" cy="393560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r>
              <a:rPr lang="en-US" altLang="zh-CN" sz="1200" dirty="0"/>
              <a:t>Collected: (a,1,1)</a:t>
            </a:r>
          </a:p>
          <a:p>
            <a:r>
              <a:rPr lang="en-US" altLang="zh-CN" sz="1200" dirty="0"/>
              <a:t>Collected: (b,1,1)</a:t>
            </a:r>
          </a:p>
          <a:p>
            <a:r>
              <a:rPr lang="en-US" altLang="zh-CN" sz="1200" dirty="0"/>
              <a:t>Collected: (b,3,1)</a:t>
            </a:r>
          </a:p>
          <a:p>
            <a:r>
              <a:rPr lang="en-US" altLang="zh-CN" sz="1200" dirty="0"/>
              <a:t>Collected: (b,5,1)</a:t>
            </a:r>
          </a:p>
          <a:p>
            <a:r>
              <a:rPr lang="en-US" altLang="zh-CN" sz="1200" dirty="0"/>
              <a:t>Collected: (c,6,1)</a:t>
            </a:r>
          </a:p>
          <a:p>
            <a:r>
              <a:rPr lang="en-US" altLang="zh-CN" sz="1200" dirty="0"/>
              <a:t>Collected: (b,10,1)</a:t>
            </a:r>
          </a:p>
          <a:p>
            <a:r>
              <a:rPr lang="en-US" altLang="zh-CN" sz="1200" dirty="0"/>
              <a:t>Collected: (a,14,1)</a:t>
            </a:r>
          </a:p>
          <a:p>
            <a:r>
              <a:rPr lang="en-US" altLang="zh-CN" sz="1200" dirty="0"/>
              <a:t>Collected: (c,14,1)</a:t>
            </a:r>
          </a:p>
          <a:p>
            <a:r>
              <a:rPr lang="en-US" altLang="zh-CN" sz="1200" b="1" dirty="0"/>
              <a:t>Collected: (b,8,1)</a:t>
            </a:r>
          </a:p>
          <a:p>
            <a:r>
              <a:rPr lang="en-US" altLang="zh-CN" sz="1200" b="1" dirty="0"/>
              <a:t>Collected: (b,8,1)</a:t>
            </a:r>
          </a:p>
          <a:p>
            <a:r>
              <a:rPr lang="en-US" altLang="zh-CN" sz="1200" dirty="0"/>
              <a:t>2&gt; (a,1,1)</a:t>
            </a:r>
          </a:p>
          <a:p>
            <a:r>
              <a:rPr lang="en-US" altLang="zh-CN" sz="1200" dirty="0"/>
              <a:t>2&gt; (c,6,1)</a:t>
            </a:r>
          </a:p>
          <a:p>
            <a:r>
              <a:rPr lang="en-US" altLang="zh-CN" sz="1200" dirty="0"/>
              <a:t>1&gt; (b,1,3)</a:t>
            </a:r>
          </a:p>
          <a:p>
            <a:r>
              <a:rPr lang="en-US" altLang="zh-CN" sz="1200" dirty="0"/>
              <a:t>1&gt; (b,10,1)</a:t>
            </a:r>
          </a:p>
          <a:p>
            <a:r>
              <a:rPr lang="en-US" altLang="zh-CN" sz="1200" dirty="0"/>
              <a:t>1&gt; (b,10,2)</a:t>
            </a:r>
          </a:p>
          <a:p>
            <a:r>
              <a:rPr lang="en-US" altLang="zh-CN" sz="1200" b="1" dirty="0"/>
              <a:t>1&gt; (b,10,3)</a:t>
            </a:r>
          </a:p>
          <a:p>
            <a:r>
              <a:rPr lang="en-US" altLang="zh-CN" sz="1200" b="1" dirty="0"/>
              <a:t>1&gt; (b,10,3)</a:t>
            </a:r>
          </a:p>
          <a:p>
            <a:r>
              <a:rPr lang="en-US" altLang="zh-CN" sz="1200" dirty="0"/>
              <a:t>2&gt; (a,14,1)</a:t>
            </a:r>
          </a:p>
          <a:p>
            <a:r>
              <a:rPr lang="en-US" altLang="zh-CN" sz="1200" dirty="0"/>
              <a:t>2&gt; (c,14,1</a:t>
            </a:r>
            <a:r>
              <a:rPr lang="en-US" altLang="zh-CN" sz="1200" dirty="0" smtClean="0"/>
              <a:t>)</a:t>
            </a:r>
            <a:endParaRPr lang="zh-CN" altLang="en-US" sz="900" dirty="0">
              <a:latin typeface="Arial" panose="020B0604020202020204" pitchFamily="34" charset="0"/>
            </a:endParaRPr>
          </a:p>
        </p:txBody>
      </p:sp>
    </p:spTree>
    <p:extLst>
      <p:ext uri="{BB962C8B-B14F-4D97-AF65-F5344CB8AC3E}">
        <p14:creationId xmlns:p14="http://schemas.microsoft.com/office/powerpoint/2010/main" val="1640504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6441"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24</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Time</a:t>
            </a:r>
            <a:endParaRPr lang="zh-CN" altLang="zh-CN" sz="2800" b="1" dirty="0">
              <a:solidFill>
                <a:schemeClr val="bg1"/>
              </a:solidFill>
            </a:endParaRPr>
          </a:p>
        </p:txBody>
      </p:sp>
      <p:sp>
        <p:nvSpPr>
          <p:cNvPr id="10" name="Rectangle 27"/>
          <p:cNvSpPr>
            <a:spLocks noChangeArrowheads="1"/>
          </p:cNvSpPr>
          <p:nvPr/>
        </p:nvSpPr>
        <p:spPr bwMode="auto">
          <a:xfrm>
            <a:off x="438150" y="3845448"/>
            <a:ext cx="7699631" cy="111944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r>
              <a:rPr lang="en-US" altLang="zh-CN" sz="900" b="1" dirty="0" smtClean="0"/>
              <a:t>1. Event </a:t>
            </a:r>
            <a:r>
              <a:rPr lang="en-US" altLang="zh-CN" sz="900" b="1" dirty="0"/>
              <a:t>Time</a:t>
            </a:r>
            <a:r>
              <a:rPr lang="en-US" altLang="zh-CN" sz="900" dirty="0"/>
              <a:t>: Event time is the time that each individual event occurred on its producing device. </a:t>
            </a:r>
            <a:r>
              <a:rPr lang="zh-CN" altLang="zh-CN" sz="900" dirty="0"/>
              <a:t>时间产生的时间点</a:t>
            </a:r>
            <a:r>
              <a:rPr lang="en-US" altLang="zh-CN" sz="900" dirty="0"/>
              <a:t>,</a:t>
            </a:r>
            <a:r>
              <a:rPr lang="zh-CN" altLang="zh-CN" sz="900" dirty="0"/>
              <a:t>能够保证无序的数据或者是延迟的数据以及失败后的从备份或者持久化的文件恢复时得到正确的结果。通常需要结合</a:t>
            </a:r>
            <a:r>
              <a:rPr lang="en-US" altLang="zh-CN" sz="900" dirty="0"/>
              <a:t>process time</a:t>
            </a:r>
            <a:r>
              <a:rPr lang="zh-CN" altLang="zh-CN" sz="900" dirty="0"/>
              <a:t>使用，需要手动指定如何获取</a:t>
            </a:r>
            <a:r>
              <a:rPr lang="en-US" altLang="zh-CN" sz="900" dirty="0"/>
              <a:t>event time </a:t>
            </a:r>
            <a:r>
              <a:rPr lang="zh-CN" altLang="zh-CN" sz="900" dirty="0"/>
              <a:t>以及</a:t>
            </a:r>
            <a:r>
              <a:rPr lang="en-US" altLang="zh-CN" sz="900" dirty="0"/>
              <a:t>watermark</a:t>
            </a:r>
            <a:r>
              <a:rPr lang="zh-CN" altLang="zh-CN" sz="900" dirty="0" smtClean="0"/>
              <a:t>。</a:t>
            </a:r>
            <a:endParaRPr lang="en-US" altLang="zh-CN" sz="900" dirty="0" smtClean="0"/>
          </a:p>
          <a:p>
            <a:endParaRPr lang="zh-CN" altLang="zh-CN" sz="900" dirty="0"/>
          </a:p>
          <a:p>
            <a:r>
              <a:rPr lang="en-US" altLang="zh-CN" sz="900" b="1" dirty="0" smtClean="0"/>
              <a:t>2. Ingestion </a:t>
            </a:r>
            <a:r>
              <a:rPr lang="en-US" altLang="zh-CN" sz="900" b="1" dirty="0"/>
              <a:t>time</a:t>
            </a:r>
            <a:r>
              <a:rPr lang="en-US" altLang="zh-CN" sz="900" dirty="0"/>
              <a:t>: Flink source operator</a:t>
            </a:r>
            <a:r>
              <a:rPr lang="zh-CN" altLang="zh-CN" sz="900" dirty="0"/>
              <a:t>接收到消息的时间点，不能处理任何无序事件数据</a:t>
            </a:r>
            <a:r>
              <a:rPr lang="en-US" altLang="zh-CN" sz="900" dirty="0"/>
              <a:t>,</a:t>
            </a:r>
            <a:r>
              <a:rPr lang="zh-CN" altLang="zh-CN" sz="900" dirty="0"/>
              <a:t>但这些项目没有指定如何生成水印</a:t>
            </a:r>
            <a:r>
              <a:rPr lang="zh-CN" altLang="zh-CN" sz="900" dirty="0" smtClean="0"/>
              <a:t>。</a:t>
            </a:r>
            <a:endParaRPr lang="en-US" altLang="zh-CN" sz="900" dirty="0" smtClean="0"/>
          </a:p>
          <a:p>
            <a:endParaRPr lang="zh-CN" altLang="zh-CN" sz="900" dirty="0"/>
          </a:p>
          <a:p>
            <a:r>
              <a:rPr lang="en-US" altLang="zh-CN" sz="900" b="1" dirty="0" smtClean="0"/>
              <a:t>3. Processing </a:t>
            </a:r>
            <a:r>
              <a:rPr lang="en-US" altLang="zh-CN" sz="900" b="1" dirty="0"/>
              <a:t>Time</a:t>
            </a:r>
            <a:r>
              <a:rPr lang="en-US" altLang="zh-CN" sz="900" dirty="0"/>
              <a:t>:</a:t>
            </a:r>
            <a:r>
              <a:rPr lang="zh-CN" altLang="zh-CN" sz="900" dirty="0"/>
              <a:t>每个</a:t>
            </a:r>
            <a:r>
              <a:rPr lang="en-US" altLang="zh-CN" sz="900" dirty="0"/>
              <a:t>operator</a:t>
            </a:r>
            <a:r>
              <a:rPr lang="zh-CN" altLang="zh-CN" sz="900" dirty="0"/>
              <a:t>执行一个基于时间操作的时间</a:t>
            </a:r>
            <a:r>
              <a:rPr lang="zh-CN" altLang="zh-CN" sz="900" dirty="0" smtClean="0"/>
              <a:t>点</a:t>
            </a:r>
            <a:endParaRPr lang="zh-CN" altLang="zh-CN" sz="900" dirty="0"/>
          </a:p>
        </p:txBody>
      </p:sp>
      <p:pic>
        <p:nvPicPr>
          <p:cNvPr id="6" name="图片 5"/>
          <p:cNvPicPr/>
          <p:nvPr/>
        </p:nvPicPr>
        <p:blipFill>
          <a:blip r:embed="rId9"/>
          <a:stretch>
            <a:fillRect/>
          </a:stretch>
        </p:blipFill>
        <p:spPr>
          <a:xfrm>
            <a:off x="1935675" y="1334839"/>
            <a:ext cx="5274310" cy="2539365"/>
          </a:xfrm>
          <a:prstGeom prst="rect">
            <a:avLst/>
          </a:prstGeom>
        </p:spPr>
      </p:pic>
    </p:spTree>
    <p:extLst>
      <p:ext uri="{BB962C8B-B14F-4D97-AF65-F5344CB8AC3E}">
        <p14:creationId xmlns:p14="http://schemas.microsoft.com/office/powerpoint/2010/main" val="2901850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63"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25</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Event </a:t>
            </a:r>
            <a:r>
              <a:rPr lang="en-US" altLang="zh-CN" sz="2800" dirty="0">
                <a:solidFill>
                  <a:schemeClr val="bg1"/>
                </a:solidFill>
              </a:rPr>
              <a:t>Time and Watermarks</a:t>
            </a:r>
            <a:endParaRPr lang="zh-CN" altLang="zh-CN" sz="2800" b="1" dirty="0">
              <a:solidFill>
                <a:schemeClr val="bg1"/>
              </a:solidFill>
            </a:endParaRPr>
          </a:p>
        </p:txBody>
      </p:sp>
      <p:sp>
        <p:nvSpPr>
          <p:cNvPr id="10" name="Rectangle 27"/>
          <p:cNvSpPr>
            <a:spLocks noChangeArrowheads="1"/>
          </p:cNvSpPr>
          <p:nvPr/>
        </p:nvSpPr>
        <p:spPr bwMode="auto">
          <a:xfrm>
            <a:off x="1935675" y="4374651"/>
            <a:ext cx="5044453" cy="5654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r>
              <a:rPr lang="zh-CN" altLang="zh-CN" sz="900" dirty="0"/>
              <a:t>图片的理解：</a:t>
            </a:r>
            <a:r>
              <a:rPr lang="en-US" altLang="zh-CN" sz="900" dirty="0"/>
              <a:t>watermark</a:t>
            </a:r>
            <a:r>
              <a:rPr lang="zh-CN" altLang="zh-CN" sz="900" dirty="0"/>
              <a:t>就是一个时间印记，记录已经来的抵达事件中的数据的时间戳的最大</a:t>
            </a:r>
            <a:r>
              <a:rPr lang="zh-CN" altLang="zh-CN" sz="900" dirty="0" smtClean="0"/>
              <a:t>值</a:t>
            </a:r>
            <a:endParaRPr lang="en-US" altLang="zh-CN" sz="900" dirty="0" smtClean="0"/>
          </a:p>
          <a:p>
            <a:r>
              <a:rPr lang="zh-CN" altLang="zh-CN" sz="900" dirty="0" smtClean="0"/>
              <a:t>来</a:t>
            </a:r>
            <a:r>
              <a:rPr lang="zh-CN" altLang="zh-CN" sz="900" dirty="0"/>
              <a:t>标识已经收到数据的时间，在</a:t>
            </a:r>
            <a:r>
              <a:rPr lang="en-US" altLang="zh-CN" sz="900" dirty="0"/>
              <a:t>operator</a:t>
            </a:r>
            <a:r>
              <a:rPr lang="zh-CN" altLang="zh-CN" sz="900" dirty="0"/>
              <a:t>操作中更新该标识。</a:t>
            </a:r>
          </a:p>
        </p:txBody>
      </p:sp>
      <p:pic>
        <p:nvPicPr>
          <p:cNvPr id="7" name="图片 6"/>
          <p:cNvPicPr/>
          <p:nvPr/>
        </p:nvPicPr>
        <p:blipFill>
          <a:blip r:embed="rId9"/>
          <a:stretch>
            <a:fillRect/>
          </a:stretch>
        </p:blipFill>
        <p:spPr>
          <a:xfrm>
            <a:off x="1935675" y="1347824"/>
            <a:ext cx="5274310" cy="1513205"/>
          </a:xfrm>
          <a:prstGeom prst="rect">
            <a:avLst/>
          </a:prstGeom>
        </p:spPr>
      </p:pic>
      <p:pic>
        <p:nvPicPr>
          <p:cNvPr id="8" name="图片 7"/>
          <p:cNvPicPr/>
          <p:nvPr/>
        </p:nvPicPr>
        <p:blipFill>
          <a:blip r:embed="rId10"/>
          <a:stretch>
            <a:fillRect/>
          </a:stretch>
        </p:blipFill>
        <p:spPr>
          <a:xfrm>
            <a:off x="1935675" y="3114658"/>
            <a:ext cx="5274310" cy="1256030"/>
          </a:xfrm>
          <a:prstGeom prst="rect">
            <a:avLst/>
          </a:prstGeom>
        </p:spPr>
      </p:pic>
    </p:spTree>
    <p:extLst>
      <p:ext uri="{BB962C8B-B14F-4D97-AF65-F5344CB8AC3E}">
        <p14:creationId xmlns:p14="http://schemas.microsoft.com/office/powerpoint/2010/main" val="2153708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14"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26</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Event </a:t>
            </a:r>
            <a:r>
              <a:rPr lang="en-US" altLang="zh-CN" sz="2800" dirty="0">
                <a:solidFill>
                  <a:schemeClr val="bg1"/>
                </a:solidFill>
              </a:rPr>
              <a:t>Time and Watermarks</a:t>
            </a:r>
            <a:endParaRPr lang="zh-CN" altLang="zh-CN" sz="2800" b="1" dirty="0">
              <a:solidFill>
                <a:schemeClr val="bg1"/>
              </a:solidFill>
            </a:endParaRPr>
          </a:p>
        </p:txBody>
      </p:sp>
      <p:pic>
        <p:nvPicPr>
          <p:cNvPr id="11" name="图片 10"/>
          <p:cNvPicPr/>
          <p:nvPr/>
        </p:nvPicPr>
        <p:blipFill>
          <a:blip r:embed="rId9"/>
          <a:stretch>
            <a:fillRect/>
          </a:stretch>
        </p:blipFill>
        <p:spPr>
          <a:xfrm>
            <a:off x="1935675" y="1563500"/>
            <a:ext cx="5274310" cy="3223260"/>
          </a:xfrm>
          <a:prstGeom prst="rect">
            <a:avLst/>
          </a:prstGeom>
        </p:spPr>
      </p:pic>
    </p:spTree>
    <p:extLst>
      <p:ext uri="{BB962C8B-B14F-4D97-AF65-F5344CB8AC3E}">
        <p14:creationId xmlns:p14="http://schemas.microsoft.com/office/powerpoint/2010/main" val="1615652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539"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27</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Generating </a:t>
            </a:r>
            <a:r>
              <a:rPr lang="en-US" altLang="zh-CN" sz="2800" dirty="0">
                <a:solidFill>
                  <a:schemeClr val="bg1"/>
                </a:solidFill>
              </a:rPr>
              <a:t>Timestamps/Watermarks</a:t>
            </a:r>
            <a:endParaRPr lang="zh-CN" altLang="zh-CN" sz="2800" b="1" dirty="0">
              <a:solidFill>
                <a:schemeClr val="bg1"/>
              </a:solidFill>
            </a:endParaRPr>
          </a:p>
        </p:txBody>
      </p:sp>
      <p:sp>
        <p:nvSpPr>
          <p:cNvPr id="3" name="Rectangle 1"/>
          <p:cNvSpPr>
            <a:spLocks noChangeArrowheads="1"/>
          </p:cNvSpPr>
          <p:nvPr/>
        </p:nvSpPr>
        <p:spPr bwMode="auto">
          <a:xfrm>
            <a:off x="626687" y="1610045"/>
            <a:ext cx="6647974" cy="23659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zh-CN" altLang="en-US" sz="1000" dirty="0" smtClean="0">
                <a:solidFill>
                  <a:srgbClr val="333333"/>
                </a:solidFill>
                <a:latin typeface="Arial" panose="020B0604020202020204" pitchFamily="34" charset="0"/>
                <a:ea typeface="Helvetica" panose="020B0604020202020204" pitchFamily="34" charset="0"/>
                <a:cs typeface="宋体" panose="02010600030101010101" pitchFamily="2" charset="-122"/>
              </a:rPr>
              <a:t>两种方式</a:t>
            </a:r>
            <a:r>
              <a:rPr lang="zh-CN" altLang="en-US" sz="1000" dirty="0">
                <a:solidFill>
                  <a:srgbClr val="333333"/>
                </a:solidFill>
                <a:latin typeface="Arial" panose="020B0604020202020204" pitchFamily="34" charset="0"/>
                <a:ea typeface="Helvetica" panose="020B0604020202020204" pitchFamily="34" charset="0"/>
                <a:cs typeface="宋体" panose="02010600030101010101" pitchFamily="2" charset="-122"/>
              </a:rPr>
              <a:t>产生</a:t>
            </a:r>
            <a:r>
              <a:rPr lang="en-US" altLang="zh-CN" sz="1000" dirty="0" smtClean="0">
                <a:solidFill>
                  <a:srgbClr val="333333"/>
                </a:solidFill>
                <a:latin typeface="Arial" panose="020B0604020202020204" pitchFamily="34" charset="0"/>
                <a:ea typeface="Helvetica" panose="020B0604020202020204" pitchFamily="34" charset="0"/>
                <a:cs typeface="宋体" panose="02010600030101010101" pitchFamily="2" charset="-122"/>
              </a:rPr>
              <a:t> </a:t>
            </a:r>
            <a:r>
              <a:rPr lang="en-US" altLang="zh-CN" sz="1000" dirty="0"/>
              <a:t>timestamps and generate watermarks</a:t>
            </a:r>
            <a:r>
              <a:rPr lang="en-US" altLang="zh-CN" sz="1000" dirty="0" smtClean="0"/>
              <a:t>:</a:t>
            </a:r>
          </a:p>
          <a:p>
            <a:pPr lvl="0"/>
            <a:r>
              <a:rPr lang="en-US" altLang="zh-CN" sz="1000" dirty="0" smtClean="0"/>
              <a:t>1. </a:t>
            </a:r>
            <a:r>
              <a:rPr lang="zh-CN" altLang="en-US" sz="1000" dirty="0" smtClean="0"/>
              <a:t>直接在数据源中指定</a:t>
            </a:r>
            <a:endParaRPr lang="en-US" altLang="zh-CN" sz="1000" dirty="0" smtClean="0"/>
          </a:p>
          <a:p>
            <a:pPr lvl="0"/>
            <a:endParaRPr lang="zh-CN" altLang="zh-CN" sz="1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6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endParaRP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a:t>
            </a:r>
            <a:r>
              <a:rPr lang="en-US" altLang="zh-CN" sz="900" dirty="0" smtClean="0">
                <a:solidFill>
                  <a:srgbClr val="333333"/>
                </a:solidFill>
                <a:latin typeface="Lucida Console" panose="020B0609040504020204" pitchFamily="49" charset="0"/>
                <a:cs typeface="宋体" panose="02010600030101010101" pitchFamily="2" charset="-122"/>
              </a:rPr>
              <a:t>Override</a:t>
            </a:r>
          </a:p>
          <a:p>
            <a:pPr lvl="0" defTabSz="914400" eaLnBrk="0" fontAlgn="base" hangingPunct="0">
              <a:spcBef>
                <a:spcPct val="0"/>
              </a:spcBef>
              <a:spcAft>
                <a:spcPct val="0"/>
              </a:spcAft>
            </a:pPr>
            <a:r>
              <a:rPr lang="en-US" altLang="zh-CN" sz="900" b="1" dirty="0" smtClean="0">
                <a:solidFill>
                  <a:srgbClr val="333333"/>
                </a:solidFill>
                <a:latin typeface="Lucida Console" panose="020B0609040504020204" pitchFamily="49" charset="0"/>
                <a:cs typeface="宋体" panose="02010600030101010101" pitchFamily="2" charset="-122"/>
              </a:rPr>
              <a:t>public</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445588"/>
                </a:solidFill>
                <a:latin typeface="Lucida Console" panose="020B0609040504020204" pitchFamily="49" charset="0"/>
                <a:cs typeface="宋体" panose="02010600030101010101" pitchFamily="2" charset="-122"/>
              </a:rPr>
              <a:t>void</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990000"/>
                </a:solidFill>
                <a:latin typeface="Lucida Console" panose="020B0609040504020204" pitchFamily="49" charset="0"/>
                <a:cs typeface="宋体" panose="02010600030101010101" pitchFamily="2" charset="-122"/>
              </a:rPr>
              <a:t>run</a:t>
            </a:r>
            <a:r>
              <a:rPr lang="en-US" altLang="zh-CN" sz="900" b="1" dirty="0">
                <a:solidFill>
                  <a:srgbClr val="333333"/>
                </a:solidFill>
                <a:latin typeface="Lucida Console" panose="020B0609040504020204" pitchFamily="49" charset="0"/>
              </a:rPr>
              <a:t>(</a:t>
            </a:r>
            <a:r>
              <a:rPr lang="en-US" altLang="zh-CN" sz="900" dirty="0" err="1">
                <a:solidFill>
                  <a:srgbClr val="333333"/>
                </a:solidFill>
                <a:latin typeface="Lucida Console" panose="020B0609040504020204" pitchFamily="49" charset="0"/>
              </a:rPr>
              <a:t>SourceContext</a:t>
            </a:r>
            <a:r>
              <a:rPr lang="en-US" altLang="zh-CN" sz="900" b="1" dirty="0">
                <a:solidFill>
                  <a:srgbClr val="333333"/>
                </a:solidFill>
                <a:latin typeface="Lucida Console" panose="020B0609040504020204" pitchFamily="49" charset="0"/>
              </a:rPr>
              <a:t>&lt;</a:t>
            </a:r>
            <a:r>
              <a:rPr lang="en-US" altLang="zh-CN" sz="900" dirty="0" err="1">
                <a:solidFill>
                  <a:srgbClr val="333333"/>
                </a:solidFill>
                <a:latin typeface="Lucida Console" panose="020B0609040504020204" pitchFamily="49" charset="0"/>
              </a:rPr>
              <a:t>MyType</a:t>
            </a:r>
            <a:r>
              <a:rPr lang="en-US" altLang="zh-CN" sz="900" b="1" dirty="0">
                <a:solidFill>
                  <a:srgbClr val="333333"/>
                </a:solidFill>
                <a:latin typeface="Lucida Console" panose="020B0609040504020204" pitchFamily="49" charset="0"/>
              </a:rPr>
              <a:t>&gt;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ctx</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throws</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Exception</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b="1" dirty="0">
                <a:solidFill>
                  <a:srgbClr val="333333"/>
                </a:solidFill>
                <a:latin typeface="Lucida Console" panose="020B0609040504020204" pitchFamily="49" charset="0"/>
                <a:cs typeface="宋体" panose="02010600030101010101" pitchFamily="2" charset="-122"/>
              </a:rPr>
              <a:t>while</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i="1" dirty="0">
                <a:solidFill>
                  <a:srgbClr val="999988"/>
                </a:solidFill>
                <a:latin typeface="Lucida Console" panose="020B0609040504020204" pitchFamily="49" charset="0"/>
                <a:cs typeface="宋体" panose="02010600030101010101" pitchFamily="2" charset="-122"/>
              </a:rPr>
              <a:t>/* condition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rPr>
              <a:t>	</a:t>
            </a:r>
            <a:r>
              <a:rPr lang="en-US" altLang="zh-CN" sz="900" dirty="0" err="1" smtClean="0">
                <a:solidFill>
                  <a:srgbClr val="333333"/>
                </a:solidFill>
                <a:latin typeface="Lucida Console" panose="020B0609040504020204" pitchFamily="49" charset="0"/>
              </a:rPr>
              <a:t>MyType</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next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getNext</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rPr>
              <a:t>	</a:t>
            </a:r>
            <a:r>
              <a:rPr lang="en-US" altLang="zh-CN" sz="900" dirty="0" err="1" smtClean="0">
                <a:solidFill>
                  <a:srgbClr val="333333"/>
                </a:solidFill>
                <a:latin typeface="Lucida Console" panose="020B0609040504020204" pitchFamily="49" charset="0"/>
              </a:rPr>
              <a:t>ctx</a:t>
            </a:r>
            <a:r>
              <a:rPr lang="en-US" altLang="zh-CN" sz="900" b="1" dirty="0" err="1" smtClean="0">
                <a:solidFill>
                  <a:srgbClr val="333333"/>
                </a:solidFill>
                <a:latin typeface="Lucida Console" panose="020B0609040504020204" pitchFamily="49" charset="0"/>
              </a:rPr>
              <a:t>.</a:t>
            </a:r>
            <a:r>
              <a:rPr lang="en-US" altLang="zh-CN" sz="900" dirty="0" err="1" smtClean="0">
                <a:solidFill>
                  <a:srgbClr val="008080"/>
                </a:solidFill>
                <a:latin typeface="Lucida Console" panose="020B0609040504020204" pitchFamily="49" charset="0"/>
                <a:cs typeface="宋体" panose="02010600030101010101" pitchFamily="2" charset="-122"/>
              </a:rPr>
              <a:t>collectWithTimestamp</a:t>
            </a:r>
            <a:r>
              <a:rPr lang="en-US" altLang="zh-CN" sz="900" b="1" dirty="0" smtClean="0">
                <a:solidFill>
                  <a:srgbClr val="333333"/>
                </a:solidFill>
                <a:latin typeface="Lucida Console" panose="020B0609040504020204" pitchFamily="49" charset="0"/>
              </a:rPr>
              <a:t>(</a:t>
            </a:r>
            <a:r>
              <a:rPr lang="en-US" altLang="zh-CN" sz="900" dirty="0" smtClean="0">
                <a:solidFill>
                  <a:srgbClr val="333333"/>
                </a:solidFill>
                <a:latin typeface="Lucida Console" panose="020B0609040504020204" pitchFamily="49" charset="0"/>
              </a:rPr>
              <a:t>next</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next</a:t>
            </a:r>
            <a:r>
              <a:rPr lang="en-US" altLang="zh-CN" sz="900" b="1" dirty="0" err="1">
                <a:solidFill>
                  <a:srgbClr val="333333"/>
                </a:solidFill>
                <a:latin typeface="Lucida Console" panose="020B0609040504020204" pitchFamily="49" charset="0"/>
              </a:rPr>
              <a:t>.</a:t>
            </a:r>
            <a:r>
              <a:rPr lang="en-US" altLang="zh-CN" sz="900" dirty="0" err="1">
                <a:solidFill>
                  <a:srgbClr val="008080"/>
                </a:solidFill>
                <a:latin typeface="Lucida Console" panose="020B0609040504020204" pitchFamily="49" charset="0"/>
                <a:cs typeface="宋体" panose="02010600030101010101" pitchFamily="2" charset="-122"/>
              </a:rPr>
              <a:t>getEventTimestamp</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b="1" dirty="0" smtClean="0">
                <a:solidFill>
                  <a:srgbClr val="333333"/>
                </a:solidFill>
                <a:latin typeface="Lucida Console" panose="020B0609040504020204" pitchFamily="49" charset="0"/>
                <a:cs typeface="宋体" panose="02010600030101010101" pitchFamily="2" charset="-122"/>
              </a:rPr>
              <a:t>	if</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err="1">
                <a:solidFill>
                  <a:srgbClr val="333333"/>
                </a:solidFill>
                <a:latin typeface="Lucida Console" panose="020B0609040504020204" pitchFamily="49" charset="0"/>
              </a:rPr>
              <a:t>next</a:t>
            </a:r>
            <a:r>
              <a:rPr lang="en-US" altLang="zh-CN" sz="900" b="1" dirty="0" err="1">
                <a:solidFill>
                  <a:srgbClr val="333333"/>
                </a:solidFill>
                <a:latin typeface="Lucida Console" panose="020B0609040504020204" pitchFamily="49" charset="0"/>
              </a:rPr>
              <a:t>.</a:t>
            </a:r>
            <a:r>
              <a:rPr lang="en-US" altLang="zh-CN" sz="900" dirty="0" err="1">
                <a:solidFill>
                  <a:srgbClr val="008080"/>
                </a:solidFill>
                <a:latin typeface="Lucida Console" panose="020B0609040504020204" pitchFamily="49" charset="0"/>
                <a:cs typeface="宋体" panose="02010600030101010101" pitchFamily="2" charset="-122"/>
              </a:rPr>
              <a:t>hasWatermarkTime</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rPr>
              <a:t>	</a:t>
            </a:r>
            <a:r>
              <a:rPr lang="en-US" altLang="zh-CN" sz="900" dirty="0" err="1" smtClean="0">
                <a:solidFill>
                  <a:srgbClr val="333333"/>
                </a:solidFill>
                <a:latin typeface="Lucida Console" panose="020B0609040504020204" pitchFamily="49" charset="0"/>
              </a:rPr>
              <a:t>ctx</a:t>
            </a:r>
            <a:r>
              <a:rPr lang="en-US" altLang="zh-CN" sz="900" b="1" dirty="0" err="1" smtClean="0">
                <a:solidFill>
                  <a:srgbClr val="333333"/>
                </a:solidFill>
                <a:latin typeface="Lucida Console" panose="020B0609040504020204" pitchFamily="49" charset="0"/>
              </a:rPr>
              <a:t>.</a:t>
            </a:r>
            <a:r>
              <a:rPr lang="en-US" altLang="zh-CN" sz="900" dirty="0" err="1" smtClean="0">
                <a:solidFill>
                  <a:srgbClr val="008080"/>
                </a:solidFill>
                <a:latin typeface="Lucida Console" panose="020B0609040504020204" pitchFamily="49" charset="0"/>
                <a:cs typeface="宋体" panose="02010600030101010101" pitchFamily="2" charset="-122"/>
              </a:rPr>
              <a:t>emitWatermark</a:t>
            </a:r>
            <a:r>
              <a:rPr lang="en-US" altLang="zh-CN" sz="900" b="1" dirty="0" smtClean="0">
                <a:solidFill>
                  <a:srgbClr val="333333"/>
                </a:solidFill>
                <a:latin typeface="Lucida Console" panose="020B0609040504020204" pitchFamily="49" charset="0"/>
              </a:rPr>
              <a:t>(</a:t>
            </a:r>
            <a:r>
              <a:rPr lang="en-US" altLang="zh-CN" sz="900" b="1" dirty="0" smtClean="0">
                <a:solidFill>
                  <a:srgbClr val="333333"/>
                </a:solidFill>
                <a:latin typeface="Lucida Console" panose="020B0609040504020204" pitchFamily="49" charset="0"/>
                <a:cs typeface="宋体" panose="02010600030101010101" pitchFamily="2" charset="-122"/>
              </a:rPr>
              <a:t>new</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990000"/>
                </a:solidFill>
                <a:latin typeface="Lucida Console" panose="020B0609040504020204" pitchFamily="49" charset="0"/>
                <a:cs typeface="宋体" panose="02010600030101010101" pitchFamily="2" charset="-122"/>
              </a:rPr>
              <a:t>Watermark</a:t>
            </a:r>
            <a:r>
              <a:rPr lang="en-US" altLang="zh-CN" sz="900" b="1" dirty="0">
                <a:solidFill>
                  <a:srgbClr val="333333"/>
                </a:solidFill>
                <a:latin typeface="Lucida Console" panose="020B0609040504020204" pitchFamily="49" charset="0"/>
              </a:rPr>
              <a:t>(</a:t>
            </a:r>
            <a:r>
              <a:rPr lang="en-US" altLang="zh-CN" sz="900" dirty="0" err="1">
                <a:solidFill>
                  <a:srgbClr val="333333"/>
                </a:solidFill>
                <a:latin typeface="Lucida Console" panose="020B0609040504020204" pitchFamily="49" charset="0"/>
              </a:rPr>
              <a:t>next</a:t>
            </a:r>
            <a:r>
              <a:rPr lang="en-US" altLang="zh-CN" sz="900" b="1" dirty="0" err="1">
                <a:solidFill>
                  <a:srgbClr val="333333"/>
                </a:solidFill>
                <a:latin typeface="Lucida Console" panose="020B0609040504020204" pitchFamily="49" charset="0"/>
              </a:rPr>
              <a:t>.</a:t>
            </a:r>
            <a:r>
              <a:rPr lang="en-US" altLang="zh-CN" sz="900" dirty="0" err="1">
                <a:solidFill>
                  <a:srgbClr val="008080"/>
                </a:solidFill>
                <a:latin typeface="Lucida Console" panose="020B0609040504020204" pitchFamily="49" charset="0"/>
                <a:cs typeface="宋体" panose="02010600030101010101" pitchFamily="2" charset="-122"/>
              </a:rPr>
              <a:t>getWatermarkTime</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b="1" dirty="0" smtClean="0">
                <a:solidFill>
                  <a:srgbClr val="333333"/>
                </a:solidFill>
                <a:latin typeface="Lucida Console" panose="020B0609040504020204" pitchFamily="49" charset="0"/>
              </a:rPr>
              <a:t>	}</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b="1" dirty="0" smtClean="0">
                <a:solidFill>
                  <a:srgbClr val="333333"/>
                </a:solidFill>
                <a:latin typeface="Lucida Console" panose="020B0609040504020204" pitchFamily="49" charset="0"/>
              </a:rPr>
              <a:t> }</a:t>
            </a:r>
            <a:endParaRPr lang="en-US" altLang="zh-CN" sz="900" b="1" dirty="0">
              <a:solidFill>
                <a:srgbClr val="333333"/>
              </a:solidFill>
              <a:latin typeface="Lucida Console" panose="020B0609040504020204" pitchFamily="49" charset="0"/>
            </a:endParaRPr>
          </a:p>
          <a:p>
            <a:pPr lvl="0" defTabSz="914400" eaLnBrk="0" fontAlgn="base" hangingPunct="0">
              <a:spcBef>
                <a:spcPct val="0"/>
              </a:spcBef>
              <a:spcAft>
                <a:spcPct val="0"/>
              </a:spcAft>
            </a:pPr>
            <a:r>
              <a:rPr lang="en-US" altLang="zh-CN" sz="900" b="1" dirty="0">
                <a:solidFill>
                  <a:srgbClr val="333333"/>
                </a:solidFill>
                <a:latin typeface="Lucida Console" panose="020B0609040504020204" pitchFamily="49" charset="0"/>
              </a:rPr>
              <a:t>}</a:t>
            </a:r>
            <a:r>
              <a:rPr lang="en-US" altLang="zh-CN" sz="800" dirty="0"/>
              <a:t> </a:t>
            </a:r>
            <a:endParaRPr lang="en-US" altLang="zh-CN" dirty="0">
              <a:latin typeface="Arial" panose="020B0604020202020204" pitchFamily="34" charset="0"/>
            </a:endParaRPr>
          </a:p>
        </p:txBody>
      </p:sp>
    </p:spTree>
    <p:extLst>
      <p:ext uri="{BB962C8B-B14F-4D97-AF65-F5344CB8AC3E}">
        <p14:creationId xmlns:p14="http://schemas.microsoft.com/office/powerpoint/2010/main" val="663793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40"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28</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Generating </a:t>
            </a:r>
            <a:r>
              <a:rPr lang="en-US" altLang="zh-CN" sz="2800" dirty="0">
                <a:solidFill>
                  <a:schemeClr val="bg1"/>
                </a:solidFill>
              </a:rPr>
              <a:t>Timestamps/Watermarks</a:t>
            </a:r>
            <a:endParaRPr lang="zh-CN" altLang="zh-CN" sz="2800" b="1" dirty="0">
              <a:solidFill>
                <a:schemeClr val="bg1"/>
              </a:solidFill>
            </a:endParaRPr>
          </a:p>
        </p:txBody>
      </p:sp>
      <p:sp>
        <p:nvSpPr>
          <p:cNvPr id="3" name="Rectangle 1"/>
          <p:cNvSpPr>
            <a:spLocks noChangeArrowheads="1"/>
          </p:cNvSpPr>
          <p:nvPr/>
        </p:nvSpPr>
        <p:spPr bwMode="auto">
          <a:xfrm>
            <a:off x="502862" y="1147392"/>
            <a:ext cx="6526146" cy="3735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0440" rIns="91440" bIns="95220" numCol="1" anchor="ctr" anchorCtr="0" compatLnSpc="1">
            <a:prstTxWarp prst="textNoShape">
              <a:avLst/>
            </a:prstTxWarp>
            <a:spAutoFit/>
          </a:bodyPr>
          <a:lstStyle/>
          <a:p>
            <a:pPr lvl="0"/>
            <a:r>
              <a:rPr lang="en-US" altLang="zh-CN" sz="1000" dirty="0" smtClean="0"/>
              <a:t>2</a:t>
            </a:r>
            <a:r>
              <a:rPr lang="en-US" altLang="zh-CN" sz="1000" dirty="0"/>
              <a:t>. </a:t>
            </a:r>
            <a:r>
              <a:rPr lang="zh-CN" altLang="en-US" sz="1000" dirty="0"/>
              <a:t>通过</a:t>
            </a:r>
            <a:r>
              <a:rPr lang="en-US" altLang="zh-CN" sz="1000" dirty="0"/>
              <a:t> timestamp assigner / watermark generator:</a:t>
            </a:r>
            <a:r>
              <a:rPr lang="zh-CN" altLang="en-US" sz="1000" dirty="0"/>
              <a:t>在</a:t>
            </a:r>
            <a:r>
              <a:rPr lang="en-US" altLang="zh-CN" sz="1000" dirty="0" err="1"/>
              <a:t>flink</a:t>
            </a:r>
            <a:r>
              <a:rPr lang="zh-CN" altLang="en-US" sz="1000" dirty="0"/>
              <a:t>中指定了</a:t>
            </a:r>
            <a:r>
              <a:rPr lang="en-US" altLang="zh-CN" sz="1000" dirty="0"/>
              <a:t> timestamp </a:t>
            </a:r>
            <a:r>
              <a:rPr lang="zh-CN" altLang="en-US" sz="1000" dirty="0"/>
              <a:t>也就决定了</a:t>
            </a:r>
            <a:r>
              <a:rPr lang="en-US" altLang="zh-CN" sz="1000" dirty="0"/>
              <a:t>watermarks</a:t>
            </a:r>
            <a:r>
              <a:rPr lang="zh-CN" altLang="en-US" sz="1000" dirty="0"/>
              <a:t>的产生</a:t>
            </a:r>
            <a:endParaRPr lang="en-US" altLang="zh-CN" sz="1000" dirty="0"/>
          </a:p>
          <a:p>
            <a:pPr lvl="0"/>
            <a:endParaRPr lang="zh-CN" altLang="zh-CN" sz="1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6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endParaRP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final </a:t>
            </a:r>
            <a:r>
              <a:rPr lang="en-US" altLang="zh-CN" sz="900" dirty="0" err="1">
                <a:solidFill>
                  <a:srgbClr val="333333"/>
                </a:solidFill>
                <a:latin typeface="Lucida Console" panose="020B0609040504020204" pitchFamily="49" charset="0"/>
                <a:cs typeface="宋体" panose="02010600030101010101" pitchFamily="2" charset="-122"/>
              </a:rPr>
              <a:t>StreamExecutionEnvironment</a:t>
            </a: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err="1">
                <a:solidFill>
                  <a:srgbClr val="333333"/>
                </a:solidFill>
                <a:latin typeface="Lucida Console" panose="020B0609040504020204" pitchFamily="49" charset="0"/>
                <a:cs typeface="宋体" panose="02010600030101010101" pitchFamily="2" charset="-122"/>
              </a:rPr>
              <a:t>env</a:t>
            </a:r>
            <a:r>
              <a:rPr lang="en-US" altLang="zh-CN" sz="900" dirty="0">
                <a:solidFill>
                  <a:srgbClr val="333333"/>
                </a:solidFill>
                <a:latin typeface="Lucida Console" panose="020B0609040504020204" pitchFamily="49" charset="0"/>
                <a:cs typeface="宋体" panose="02010600030101010101" pitchFamily="2" charset="-122"/>
              </a:rPr>
              <a:t> = </a:t>
            </a:r>
            <a:r>
              <a:rPr lang="en-US" altLang="zh-CN" sz="900" dirty="0" err="1">
                <a:solidFill>
                  <a:srgbClr val="333333"/>
                </a:solidFill>
                <a:latin typeface="Lucida Console" panose="020B0609040504020204" pitchFamily="49" charset="0"/>
                <a:cs typeface="宋体" panose="02010600030101010101" pitchFamily="2" charset="-122"/>
              </a:rPr>
              <a:t>StreamExecutionEnvironment.getExecutionEnvironment</a:t>
            </a:r>
            <a:r>
              <a:rPr lang="en-US" altLang="zh-CN" sz="900" dirty="0">
                <a:solidFill>
                  <a:srgbClr val="333333"/>
                </a:solidFill>
                <a:latin typeface="Lucida Console" panose="020B0609040504020204" pitchFamily="49" charset="0"/>
                <a:cs typeface="宋体" panose="02010600030101010101" pitchFamily="2" charset="-122"/>
              </a:rPr>
              <a:t>();</a:t>
            </a:r>
          </a:p>
          <a:p>
            <a:pPr lvl="0" defTabSz="914400" eaLnBrk="0" fontAlgn="base" hangingPunct="0">
              <a:spcBef>
                <a:spcPct val="0"/>
              </a:spcBef>
              <a:spcAft>
                <a:spcPct val="0"/>
              </a:spcAft>
            </a:pPr>
            <a:r>
              <a:rPr lang="en-US" altLang="zh-CN" sz="900" dirty="0" err="1">
                <a:solidFill>
                  <a:srgbClr val="333333"/>
                </a:solidFill>
                <a:latin typeface="Lucida Console" panose="020B0609040504020204" pitchFamily="49" charset="0"/>
                <a:cs typeface="宋体" panose="02010600030101010101" pitchFamily="2" charset="-122"/>
              </a:rPr>
              <a:t>env.setStreamTimeCharacteristic</a:t>
            </a:r>
            <a:r>
              <a:rPr lang="en-US" altLang="zh-CN" sz="900" dirty="0">
                <a:solidFill>
                  <a:srgbClr val="333333"/>
                </a:solidFill>
                <a:latin typeface="Lucida Console" panose="020B0609040504020204" pitchFamily="49" charset="0"/>
                <a:cs typeface="宋体" panose="02010600030101010101" pitchFamily="2" charset="-122"/>
              </a:rPr>
              <a:t>(</a:t>
            </a:r>
            <a:r>
              <a:rPr lang="en-US" altLang="zh-CN" sz="900" dirty="0" err="1">
                <a:solidFill>
                  <a:srgbClr val="333333"/>
                </a:solidFill>
                <a:latin typeface="Lucida Console" panose="020B0609040504020204" pitchFamily="49" charset="0"/>
                <a:cs typeface="宋体" panose="02010600030101010101" pitchFamily="2" charset="-122"/>
              </a:rPr>
              <a:t>TimeCharacteristic.EventTime</a:t>
            </a:r>
            <a:r>
              <a:rPr lang="en-US" altLang="zh-CN" sz="900" dirty="0">
                <a:solidFill>
                  <a:srgbClr val="333333"/>
                </a:solidFill>
                <a:latin typeface="Lucida Console" panose="020B0609040504020204" pitchFamily="49" charset="0"/>
                <a:cs typeface="宋体" panose="02010600030101010101" pitchFamily="2" charset="-122"/>
              </a:rPr>
              <a:t>);</a:t>
            </a:r>
          </a:p>
          <a:p>
            <a:pPr lvl="0" defTabSz="914400" eaLnBrk="0" fontAlgn="base" hangingPunct="0">
              <a:spcBef>
                <a:spcPct val="0"/>
              </a:spcBef>
              <a:spcAft>
                <a:spcPct val="0"/>
              </a:spcAft>
            </a:pPr>
            <a:endParaRPr lang="en-US" altLang="zh-CN" sz="900" dirty="0">
              <a:solidFill>
                <a:srgbClr val="333333"/>
              </a:solidFill>
              <a:latin typeface="Lucida Console" panose="020B0609040504020204" pitchFamily="49" charset="0"/>
              <a:cs typeface="宋体" panose="02010600030101010101" pitchFamily="2" charset="-122"/>
            </a:endParaRP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DataStream&lt;</a:t>
            </a:r>
            <a:r>
              <a:rPr lang="en-US" altLang="zh-CN" sz="900" dirty="0" err="1">
                <a:solidFill>
                  <a:srgbClr val="333333"/>
                </a:solidFill>
                <a:latin typeface="Lucida Console" panose="020B0609040504020204" pitchFamily="49" charset="0"/>
                <a:cs typeface="宋体" panose="02010600030101010101" pitchFamily="2" charset="-122"/>
              </a:rPr>
              <a:t>MyEvent</a:t>
            </a:r>
            <a:r>
              <a:rPr lang="en-US" altLang="zh-CN" sz="900" dirty="0">
                <a:solidFill>
                  <a:srgbClr val="333333"/>
                </a:solidFill>
                <a:latin typeface="Lucida Console" panose="020B0609040504020204" pitchFamily="49" charset="0"/>
                <a:cs typeface="宋体" panose="02010600030101010101" pitchFamily="2" charset="-122"/>
              </a:rPr>
              <a:t>&gt; stream = </a:t>
            </a:r>
            <a:r>
              <a:rPr lang="en-US" altLang="zh-CN" sz="900" dirty="0" err="1">
                <a:solidFill>
                  <a:srgbClr val="333333"/>
                </a:solidFill>
                <a:latin typeface="Lucida Console" panose="020B0609040504020204" pitchFamily="49" charset="0"/>
                <a:cs typeface="宋体" panose="02010600030101010101" pitchFamily="2" charset="-122"/>
              </a:rPr>
              <a:t>env.</a:t>
            </a:r>
            <a:r>
              <a:rPr lang="en-US" altLang="zh-CN" sz="900" b="1" dirty="0" err="1">
                <a:solidFill>
                  <a:srgbClr val="333333"/>
                </a:solidFill>
                <a:latin typeface="Lucida Console" panose="020B0609040504020204" pitchFamily="49" charset="0"/>
                <a:cs typeface="宋体" panose="02010600030101010101" pitchFamily="2" charset="-122"/>
              </a:rPr>
              <a:t>readFile</a:t>
            </a:r>
            <a:r>
              <a:rPr lang="en-US" altLang="zh-CN" sz="900" dirty="0">
                <a:solidFill>
                  <a:srgbClr val="333333"/>
                </a:solidFill>
                <a:latin typeface="Lucida Console" panose="020B0609040504020204" pitchFamily="49" charset="0"/>
                <a:cs typeface="宋体" panose="02010600030101010101" pitchFamily="2" charset="-122"/>
              </a:rPr>
              <a:t>(</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err="1">
                <a:solidFill>
                  <a:srgbClr val="333333"/>
                </a:solidFill>
                <a:latin typeface="Lucida Console" panose="020B0609040504020204" pitchFamily="49" charset="0"/>
                <a:cs typeface="宋体" panose="02010600030101010101" pitchFamily="2" charset="-122"/>
              </a:rPr>
              <a:t>myFormat</a:t>
            </a: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err="1">
                <a:solidFill>
                  <a:srgbClr val="333333"/>
                </a:solidFill>
                <a:latin typeface="Lucida Console" panose="020B0609040504020204" pitchFamily="49" charset="0"/>
                <a:cs typeface="宋体" panose="02010600030101010101" pitchFamily="2" charset="-122"/>
              </a:rPr>
              <a:t>myFilePath</a:t>
            </a: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err="1">
                <a:solidFill>
                  <a:srgbClr val="333333"/>
                </a:solidFill>
                <a:latin typeface="Lucida Console" panose="020B0609040504020204" pitchFamily="49" charset="0"/>
                <a:cs typeface="宋体" panose="02010600030101010101" pitchFamily="2" charset="-122"/>
              </a:rPr>
              <a:t>FileProcessingMode.PROCESS_CONTINUOUSLY</a:t>
            </a:r>
            <a:r>
              <a:rPr lang="en-US" altLang="zh-CN" sz="900" dirty="0">
                <a:solidFill>
                  <a:srgbClr val="333333"/>
                </a:solidFill>
                <a:latin typeface="Lucida Console" panose="020B0609040504020204" pitchFamily="49" charset="0"/>
                <a:cs typeface="宋体" panose="02010600030101010101" pitchFamily="2" charset="-122"/>
              </a:rPr>
              <a:t>, 100,</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err="1">
                <a:solidFill>
                  <a:srgbClr val="333333"/>
                </a:solidFill>
                <a:latin typeface="Lucida Console" panose="020B0609040504020204" pitchFamily="49" charset="0"/>
                <a:cs typeface="宋体" panose="02010600030101010101" pitchFamily="2" charset="-122"/>
              </a:rPr>
              <a:t>FilePathFilter.createDefaultFilter</a:t>
            </a: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err="1">
                <a:solidFill>
                  <a:srgbClr val="333333"/>
                </a:solidFill>
                <a:latin typeface="Lucida Console" panose="020B0609040504020204" pitchFamily="49" charset="0"/>
                <a:cs typeface="宋体" panose="02010600030101010101" pitchFamily="2" charset="-122"/>
              </a:rPr>
              <a:t>typeInfo</a:t>
            </a:r>
            <a:r>
              <a:rPr lang="en-US" altLang="zh-CN" sz="900" dirty="0">
                <a:solidFill>
                  <a:srgbClr val="333333"/>
                </a:solidFill>
                <a:latin typeface="Lucida Console" panose="020B0609040504020204" pitchFamily="49" charset="0"/>
                <a:cs typeface="宋体" panose="02010600030101010101" pitchFamily="2" charset="-122"/>
              </a:rPr>
              <a:t>);</a:t>
            </a:r>
          </a:p>
          <a:p>
            <a:pPr lvl="0" defTabSz="914400" eaLnBrk="0" fontAlgn="base" hangingPunct="0">
              <a:spcBef>
                <a:spcPct val="0"/>
              </a:spcBef>
              <a:spcAft>
                <a:spcPct val="0"/>
              </a:spcAft>
            </a:pPr>
            <a:endParaRPr lang="en-US" altLang="zh-CN" sz="900" dirty="0">
              <a:solidFill>
                <a:srgbClr val="333333"/>
              </a:solidFill>
              <a:latin typeface="Lucida Console" panose="020B0609040504020204" pitchFamily="49" charset="0"/>
              <a:cs typeface="宋体" panose="02010600030101010101" pitchFamily="2" charset="-122"/>
            </a:endParaRP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DataStream&lt;</a:t>
            </a:r>
            <a:r>
              <a:rPr lang="en-US" altLang="zh-CN" sz="900" dirty="0" err="1">
                <a:solidFill>
                  <a:srgbClr val="333333"/>
                </a:solidFill>
                <a:latin typeface="Lucida Console" panose="020B0609040504020204" pitchFamily="49" charset="0"/>
                <a:cs typeface="宋体" panose="02010600030101010101" pitchFamily="2" charset="-122"/>
              </a:rPr>
              <a:t>MyEvent</a:t>
            </a:r>
            <a:r>
              <a:rPr lang="en-US" altLang="zh-CN" sz="900" dirty="0">
                <a:solidFill>
                  <a:srgbClr val="333333"/>
                </a:solidFill>
                <a:latin typeface="Lucida Console" panose="020B0609040504020204" pitchFamily="49" charset="0"/>
                <a:cs typeface="宋体" panose="02010600030101010101" pitchFamily="2" charset="-122"/>
              </a:rPr>
              <a:t>&gt; </a:t>
            </a:r>
            <a:r>
              <a:rPr lang="en-US" altLang="zh-CN" sz="900" dirty="0" err="1">
                <a:solidFill>
                  <a:srgbClr val="333333"/>
                </a:solidFill>
                <a:latin typeface="Lucida Console" panose="020B0609040504020204" pitchFamily="49" charset="0"/>
                <a:cs typeface="宋体" panose="02010600030101010101" pitchFamily="2" charset="-122"/>
              </a:rPr>
              <a:t>withTimestampsAndWatermarks</a:t>
            </a:r>
            <a:r>
              <a:rPr lang="en-US" altLang="zh-CN" sz="900" dirty="0">
                <a:solidFill>
                  <a:srgbClr val="333333"/>
                </a:solidFill>
                <a:latin typeface="Lucida Console" panose="020B0609040504020204" pitchFamily="49" charset="0"/>
                <a:cs typeface="宋体" panose="02010600030101010101" pitchFamily="2" charset="-122"/>
              </a:rPr>
              <a:t> = stream</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filter</a:t>
            </a:r>
            <a:r>
              <a:rPr lang="en-US" altLang="zh-CN" sz="900" dirty="0">
                <a:solidFill>
                  <a:srgbClr val="333333"/>
                </a:solidFill>
                <a:latin typeface="Lucida Console" panose="020B0609040504020204" pitchFamily="49" charset="0"/>
                <a:cs typeface="宋体" panose="02010600030101010101" pitchFamily="2" charset="-122"/>
              </a:rPr>
              <a:t>( event -&gt; </a:t>
            </a:r>
            <a:r>
              <a:rPr lang="en-US" altLang="zh-CN" sz="900" dirty="0" err="1">
                <a:solidFill>
                  <a:srgbClr val="333333"/>
                </a:solidFill>
                <a:latin typeface="Lucida Console" panose="020B0609040504020204" pitchFamily="49" charset="0"/>
                <a:cs typeface="宋体" panose="02010600030101010101" pitchFamily="2" charset="-122"/>
              </a:rPr>
              <a:t>event.severity</a:t>
            </a:r>
            <a:r>
              <a:rPr lang="en-US" altLang="zh-CN" sz="900" dirty="0">
                <a:solidFill>
                  <a:srgbClr val="333333"/>
                </a:solidFill>
                <a:latin typeface="Lucida Console" panose="020B0609040504020204" pitchFamily="49" charset="0"/>
                <a:cs typeface="宋体" panose="02010600030101010101" pitchFamily="2" charset="-122"/>
              </a:rPr>
              <a:t>() == WARNING )</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smtClean="0">
                <a:solidFill>
                  <a:srgbClr val="333333"/>
                </a:solidFill>
                <a:latin typeface="Lucida Console" panose="020B0609040504020204" pitchFamily="49" charset="0"/>
                <a:cs typeface="宋体" panose="02010600030101010101" pitchFamily="2" charset="-122"/>
              </a:rPr>
              <a:t>.</a:t>
            </a:r>
            <a:r>
              <a:rPr lang="en-US" altLang="zh-CN" sz="900" b="1" dirty="0" err="1" smtClean="0">
                <a:solidFill>
                  <a:srgbClr val="333333"/>
                </a:solidFill>
                <a:latin typeface="Lucida Console" panose="020B0609040504020204" pitchFamily="49" charset="0"/>
                <a:cs typeface="宋体" panose="02010600030101010101" pitchFamily="2" charset="-122"/>
              </a:rPr>
              <a:t>assignTimestampsAndWatermarks</a:t>
            </a:r>
            <a:r>
              <a:rPr lang="en-US" altLang="zh-CN" sz="900" dirty="0" smtClean="0">
                <a:solidFill>
                  <a:srgbClr val="333333"/>
                </a:solidFill>
                <a:latin typeface="Lucida Console" panose="020B0609040504020204" pitchFamily="49" charset="0"/>
                <a:cs typeface="宋体" panose="02010600030101010101" pitchFamily="2" charset="-122"/>
              </a:rPr>
              <a:t>(new </a:t>
            </a:r>
            <a:r>
              <a:rPr lang="en-US" altLang="zh-CN" sz="900" dirty="0" err="1">
                <a:solidFill>
                  <a:srgbClr val="333333"/>
                </a:solidFill>
                <a:latin typeface="Lucida Console" panose="020B0609040504020204" pitchFamily="49" charset="0"/>
                <a:cs typeface="宋体" panose="02010600030101010101" pitchFamily="2" charset="-122"/>
              </a:rPr>
              <a:t>MyTimestampsAndWatermarks</a:t>
            </a:r>
            <a:r>
              <a:rPr lang="en-US" altLang="zh-CN" sz="900" dirty="0">
                <a:solidFill>
                  <a:srgbClr val="333333"/>
                </a:solidFill>
                <a:latin typeface="Lucida Console" panose="020B0609040504020204" pitchFamily="49" charset="0"/>
                <a:cs typeface="宋体" panose="02010600030101010101" pitchFamily="2" charset="-122"/>
              </a:rPr>
              <a:t>());</a:t>
            </a:r>
          </a:p>
          <a:p>
            <a:pPr lvl="0" defTabSz="914400" eaLnBrk="0" fontAlgn="base" hangingPunct="0">
              <a:spcBef>
                <a:spcPct val="0"/>
              </a:spcBef>
              <a:spcAft>
                <a:spcPct val="0"/>
              </a:spcAft>
            </a:pPr>
            <a:endParaRPr lang="en-US" altLang="zh-CN" sz="900" dirty="0">
              <a:solidFill>
                <a:srgbClr val="333333"/>
              </a:solidFill>
              <a:latin typeface="Lucida Console" panose="020B0609040504020204" pitchFamily="49" charset="0"/>
              <a:cs typeface="宋体" panose="02010600030101010101" pitchFamily="2" charset="-122"/>
            </a:endParaRPr>
          </a:p>
          <a:p>
            <a:pPr lvl="0" defTabSz="914400" eaLnBrk="0" fontAlgn="base" hangingPunct="0">
              <a:spcBef>
                <a:spcPct val="0"/>
              </a:spcBef>
              <a:spcAft>
                <a:spcPct val="0"/>
              </a:spcAft>
            </a:pPr>
            <a:r>
              <a:rPr lang="en-US" altLang="zh-CN" sz="900" dirty="0" err="1">
                <a:solidFill>
                  <a:srgbClr val="333333"/>
                </a:solidFill>
                <a:latin typeface="Lucida Console" panose="020B0609040504020204" pitchFamily="49" charset="0"/>
                <a:cs typeface="宋体" panose="02010600030101010101" pitchFamily="2" charset="-122"/>
              </a:rPr>
              <a:t>withTimestampsAndWatermarks</a:t>
            </a:r>
            <a:endParaRPr lang="en-US" altLang="zh-CN" sz="900" dirty="0">
              <a:solidFill>
                <a:srgbClr val="333333"/>
              </a:solidFill>
              <a:latin typeface="Lucida Console" panose="020B0609040504020204" pitchFamily="49" charset="0"/>
              <a:cs typeface="宋体" panose="02010600030101010101" pitchFamily="2" charset="-122"/>
            </a:endParaRP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err="1">
                <a:solidFill>
                  <a:srgbClr val="333333"/>
                </a:solidFill>
                <a:latin typeface="Lucida Console" panose="020B0609040504020204" pitchFamily="49" charset="0"/>
                <a:cs typeface="宋体" panose="02010600030101010101" pitchFamily="2" charset="-122"/>
              </a:rPr>
              <a:t>keyBy</a:t>
            </a:r>
            <a:r>
              <a:rPr lang="en-US" altLang="zh-CN" sz="900" dirty="0">
                <a:solidFill>
                  <a:srgbClr val="333333"/>
                </a:solidFill>
                <a:latin typeface="Lucida Console" panose="020B0609040504020204" pitchFamily="49" charset="0"/>
                <a:cs typeface="宋体" panose="02010600030101010101" pitchFamily="2" charset="-122"/>
              </a:rPr>
              <a:t>( (event) -&gt; </a:t>
            </a:r>
            <a:r>
              <a:rPr lang="en-US" altLang="zh-CN" sz="900" dirty="0" err="1">
                <a:solidFill>
                  <a:srgbClr val="333333"/>
                </a:solidFill>
                <a:latin typeface="Lucida Console" panose="020B0609040504020204" pitchFamily="49" charset="0"/>
                <a:cs typeface="宋体" panose="02010600030101010101" pitchFamily="2" charset="-122"/>
              </a:rPr>
              <a:t>event.getGroup</a:t>
            </a:r>
            <a:r>
              <a:rPr lang="en-US" altLang="zh-CN" sz="900" dirty="0">
                <a:solidFill>
                  <a:srgbClr val="333333"/>
                </a:solidFill>
                <a:latin typeface="Lucida Console" panose="020B0609040504020204" pitchFamily="49" charset="0"/>
                <a:cs typeface="宋体" panose="02010600030101010101" pitchFamily="2" charset="-122"/>
              </a:rPr>
              <a:t>() )</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b="1" dirty="0" err="1">
                <a:solidFill>
                  <a:srgbClr val="333333"/>
                </a:solidFill>
                <a:latin typeface="Lucida Console" panose="020B0609040504020204" pitchFamily="49" charset="0"/>
                <a:cs typeface="宋体" panose="02010600030101010101" pitchFamily="2" charset="-122"/>
              </a:rPr>
              <a:t>timeWindow</a:t>
            </a:r>
            <a:r>
              <a:rPr lang="en-US" altLang="zh-CN" sz="900" dirty="0">
                <a:solidFill>
                  <a:srgbClr val="333333"/>
                </a:solidFill>
                <a:latin typeface="Lucida Console" panose="020B0609040504020204" pitchFamily="49" charset="0"/>
                <a:cs typeface="宋体" panose="02010600030101010101" pitchFamily="2" charset="-122"/>
              </a:rPr>
              <a:t>(</a:t>
            </a:r>
            <a:r>
              <a:rPr lang="en-US" altLang="zh-CN" sz="900" dirty="0" err="1">
                <a:solidFill>
                  <a:srgbClr val="333333"/>
                </a:solidFill>
                <a:latin typeface="Lucida Console" panose="020B0609040504020204" pitchFamily="49" charset="0"/>
                <a:cs typeface="宋体" panose="02010600030101010101" pitchFamily="2" charset="-122"/>
              </a:rPr>
              <a:t>Time.seconds</a:t>
            </a:r>
            <a:r>
              <a:rPr lang="en-US" altLang="zh-CN" sz="900" dirty="0">
                <a:solidFill>
                  <a:srgbClr val="333333"/>
                </a:solidFill>
                <a:latin typeface="Lucida Console" panose="020B0609040504020204" pitchFamily="49" charset="0"/>
                <a:cs typeface="宋体" panose="02010600030101010101" pitchFamily="2" charset="-122"/>
              </a:rPr>
              <a:t>(10))</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        .reduce( (a, b) -&gt; </a:t>
            </a:r>
            <a:r>
              <a:rPr lang="en-US" altLang="zh-CN" sz="900" dirty="0" err="1">
                <a:solidFill>
                  <a:srgbClr val="333333"/>
                </a:solidFill>
                <a:latin typeface="Lucida Console" panose="020B0609040504020204" pitchFamily="49" charset="0"/>
                <a:cs typeface="宋体" panose="02010600030101010101" pitchFamily="2" charset="-122"/>
              </a:rPr>
              <a:t>a.add</a:t>
            </a:r>
            <a:r>
              <a:rPr lang="en-US" altLang="zh-CN" sz="900" dirty="0">
                <a:solidFill>
                  <a:srgbClr val="333333"/>
                </a:solidFill>
                <a:latin typeface="Lucida Console" panose="020B0609040504020204" pitchFamily="49" charset="0"/>
                <a:cs typeface="宋体" panose="02010600030101010101" pitchFamily="2" charset="-122"/>
              </a:rPr>
              <a:t>(b) )</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        .</a:t>
            </a:r>
            <a:r>
              <a:rPr lang="en-US" altLang="zh-CN" sz="900" dirty="0" err="1">
                <a:solidFill>
                  <a:srgbClr val="333333"/>
                </a:solidFill>
                <a:latin typeface="Lucida Console" panose="020B0609040504020204" pitchFamily="49" charset="0"/>
                <a:cs typeface="宋体" panose="02010600030101010101" pitchFamily="2" charset="-122"/>
              </a:rPr>
              <a:t>addSink</a:t>
            </a:r>
            <a:r>
              <a:rPr lang="en-US" altLang="zh-CN" sz="900" dirty="0" smtClean="0">
                <a:solidFill>
                  <a:srgbClr val="333333"/>
                </a:solidFill>
                <a:latin typeface="Lucida Console" panose="020B0609040504020204" pitchFamily="49" charset="0"/>
                <a:cs typeface="宋体" panose="02010600030101010101" pitchFamily="2" charset="-122"/>
              </a:rPr>
              <a:t>(...);</a:t>
            </a:r>
          </a:p>
          <a:p>
            <a:pPr lvl="0" defTabSz="914400" eaLnBrk="0" fontAlgn="base" hangingPunct="0">
              <a:spcBef>
                <a:spcPct val="0"/>
              </a:spcBef>
              <a:spcAft>
                <a:spcPct val="0"/>
              </a:spcAft>
            </a:pPr>
            <a:endParaRPr lang="en-US" altLang="zh-CN" sz="900" dirty="0">
              <a:solidFill>
                <a:srgbClr val="333333"/>
              </a:solidFill>
              <a:latin typeface="Lucida Console" panose="020B0609040504020204" pitchFamily="49" charset="0"/>
              <a:cs typeface="宋体" panose="02010600030101010101" pitchFamily="2" charset="-122"/>
            </a:endParaRPr>
          </a:p>
          <a:p>
            <a:pPr lvl="0" defTabSz="914400" eaLnBrk="0" fontAlgn="base" hangingPunct="0">
              <a:spcBef>
                <a:spcPct val="0"/>
              </a:spcBef>
              <a:spcAft>
                <a:spcPct val="0"/>
              </a:spcAft>
            </a:pPr>
            <a:endParaRPr lang="en-US" altLang="zh-CN" sz="900" dirty="0" smtClean="0">
              <a:solidFill>
                <a:srgbClr val="333333"/>
              </a:solidFill>
              <a:latin typeface="Lucida Console" panose="020B0609040504020204" pitchFamily="49" charset="0"/>
              <a:cs typeface="宋体" panose="02010600030101010101" pitchFamily="2" charset="-122"/>
            </a:endParaRPr>
          </a:p>
          <a:p>
            <a:pPr marL="342900" indent="-342900">
              <a:buAutoNum type="arabicPeriod"/>
            </a:pPr>
            <a:r>
              <a:rPr lang="en-US" altLang="zh-CN" b="1" dirty="0" smtClean="0"/>
              <a:t>With </a:t>
            </a:r>
            <a:r>
              <a:rPr lang="en-US" altLang="zh-CN" b="1" dirty="0"/>
              <a:t>Periodic </a:t>
            </a:r>
            <a:r>
              <a:rPr lang="en-US" altLang="zh-CN" b="1" dirty="0" smtClean="0"/>
              <a:t>Watermarks</a:t>
            </a:r>
          </a:p>
          <a:p>
            <a:r>
              <a:rPr lang="en-US" altLang="zh-CN" dirty="0" smtClean="0"/>
              <a:t>2.   </a:t>
            </a:r>
            <a:r>
              <a:rPr lang="en-US" altLang="zh-CN" b="1" dirty="0" smtClean="0"/>
              <a:t>With </a:t>
            </a:r>
            <a:r>
              <a:rPr lang="en-US" altLang="zh-CN" b="1" dirty="0"/>
              <a:t>Punctuated </a:t>
            </a:r>
            <a:r>
              <a:rPr lang="en-US" altLang="zh-CN" b="1" dirty="0" smtClean="0"/>
              <a:t>Watermarks</a:t>
            </a:r>
            <a:endParaRPr lang="en-US" altLang="zh-CN" dirty="0">
              <a:latin typeface="Arial" panose="020B0604020202020204" pitchFamily="34" charset="0"/>
            </a:endParaRPr>
          </a:p>
        </p:txBody>
      </p:sp>
    </p:spTree>
    <p:extLst>
      <p:ext uri="{BB962C8B-B14F-4D97-AF65-F5344CB8AC3E}">
        <p14:creationId xmlns:p14="http://schemas.microsoft.com/office/powerpoint/2010/main" val="3393835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58"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29</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Generating </a:t>
            </a:r>
            <a:r>
              <a:rPr lang="en-US" altLang="zh-CN" sz="2800" dirty="0">
                <a:solidFill>
                  <a:schemeClr val="bg1"/>
                </a:solidFill>
              </a:rPr>
              <a:t>Timestamps/Watermarks</a:t>
            </a:r>
            <a:endParaRPr lang="zh-CN" altLang="zh-CN" sz="2800" b="1" dirty="0">
              <a:solidFill>
                <a:schemeClr val="bg1"/>
              </a:solidFill>
            </a:endParaRPr>
          </a:p>
        </p:txBody>
      </p:sp>
      <p:pic>
        <p:nvPicPr>
          <p:cNvPr id="5" name="图片 4"/>
          <p:cNvPicPr>
            <a:picLocks noChangeAspect="1"/>
          </p:cNvPicPr>
          <p:nvPr/>
        </p:nvPicPr>
        <p:blipFill>
          <a:blip r:embed="rId9"/>
          <a:stretch>
            <a:fillRect/>
          </a:stretch>
        </p:blipFill>
        <p:spPr>
          <a:xfrm>
            <a:off x="787293" y="1726103"/>
            <a:ext cx="7705725" cy="2803538"/>
          </a:xfrm>
          <a:prstGeom prst="rect">
            <a:avLst/>
          </a:prstGeom>
        </p:spPr>
      </p:pic>
    </p:spTree>
    <p:extLst>
      <p:ext uri="{BB962C8B-B14F-4D97-AF65-F5344CB8AC3E}">
        <p14:creationId xmlns:p14="http://schemas.microsoft.com/office/powerpoint/2010/main" val="3294599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77"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3</a:t>
            </a:fld>
            <a:endParaRPr lang="en-US" altLang="zh-CN" dirty="0">
              <a:latin typeface="+mj-lt"/>
            </a:endParaRPr>
          </a:p>
        </p:txBody>
      </p:sp>
      <p:sp>
        <p:nvSpPr>
          <p:cNvPr id="7" name="TextBox 6"/>
          <p:cNvSpPr txBox="1"/>
          <p:nvPr>
            <p:custDataLst>
              <p:tags r:id="rId4"/>
            </p:custDataLst>
          </p:nvPr>
        </p:nvSpPr>
        <p:spPr>
          <a:xfrm>
            <a:off x="458858" y="1537839"/>
            <a:ext cx="8325378" cy="2708434"/>
          </a:xfrm>
          <a:prstGeom prst="rect">
            <a:avLst/>
          </a:prstGeom>
          <a:noFill/>
        </p:spPr>
        <p:txBody>
          <a:bodyPr wrap="square" lIns="0" tIns="0" rIns="0" bIns="0" rtlCol="0">
            <a:spAutoFit/>
          </a:bodyPr>
          <a:lstStyle/>
          <a:p>
            <a:pPr marL="342900" lvl="0" indent="-342900">
              <a:buAutoNum type="arabicPeriod"/>
            </a:pPr>
            <a:r>
              <a:rPr lang="zh-CN" altLang="zh-CN" sz="1600" dirty="0" smtClean="0"/>
              <a:t>支持</a:t>
            </a:r>
            <a:r>
              <a:rPr lang="zh-CN" altLang="zh-CN" sz="1600" dirty="0"/>
              <a:t>高吞吐、低延迟、高性能的流</a:t>
            </a:r>
            <a:r>
              <a:rPr lang="zh-CN" altLang="zh-CN" sz="1600" dirty="0" smtClean="0"/>
              <a:t>处理</a:t>
            </a:r>
            <a:endParaRPr lang="en-US" altLang="zh-CN" sz="1600" dirty="0" smtClean="0"/>
          </a:p>
          <a:p>
            <a:pPr marL="342900" lvl="0" indent="-342900">
              <a:buAutoNum type="arabicPeriod" startAt="2"/>
            </a:pPr>
            <a:r>
              <a:rPr lang="zh-CN" altLang="zh-CN" sz="1600" dirty="0" smtClean="0"/>
              <a:t>支持带</a:t>
            </a:r>
            <a:r>
              <a:rPr lang="zh-CN" altLang="zh-CN" sz="1600" dirty="0"/>
              <a:t>有事件时间的窗口（</a:t>
            </a:r>
            <a:r>
              <a:rPr lang="en-US" altLang="zh-CN" sz="1600" dirty="0"/>
              <a:t>Window</a:t>
            </a:r>
            <a:r>
              <a:rPr lang="zh-CN" altLang="zh-CN" sz="1600" dirty="0"/>
              <a:t>）</a:t>
            </a:r>
            <a:r>
              <a:rPr lang="zh-CN" altLang="zh-CN" sz="1600" dirty="0" smtClean="0"/>
              <a:t>操作</a:t>
            </a:r>
            <a:endParaRPr lang="en-US" altLang="zh-CN" sz="1600" dirty="0" smtClean="0"/>
          </a:p>
          <a:p>
            <a:pPr marL="342900" lvl="0" indent="-342900">
              <a:buAutoNum type="arabicPeriod" startAt="2"/>
            </a:pPr>
            <a:r>
              <a:rPr lang="zh-CN" altLang="zh-CN" sz="1600" dirty="0" smtClean="0"/>
              <a:t>支持</a:t>
            </a:r>
            <a:r>
              <a:rPr lang="zh-CN" altLang="zh-CN" sz="1600" dirty="0"/>
              <a:t>有状态计算的</a:t>
            </a:r>
            <a:r>
              <a:rPr lang="en-US" altLang="zh-CN" sz="1600" dirty="0"/>
              <a:t>Exactly-once</a:t>
            </a:r>
            <a:r>
              <a:rPr lang="zh-CN" altLang="zh-CN" sz="1600" dirty="0"/>
              <a:t>语义</a:t>
            </a:r>
          </a:p>
          <a:p>
            <a:pPr marL="342900" lvl="0" indent="-342900">
              <a:buAutoNum type="arabicPeriod" startAt="4"/>
            </a:pPr>
            <a:r>
              <a:rPr lang="zh-CN" altLang="zh-CN" sz="1600" dirty="0" smtClean="0"/>
              <a:t>支持</a:t>
            </a:r>
            <a:r>
              <a:rPr lang="zh-CN" altLang="zh-CN" sz="1600" dirty="0"/>
              <a:t>高度灵活的窗口（</a:t>
            </a:r>
            <a:r>
              <a:rPr lang="en-US" altLang="zh-CN" sz="1600" dirty="0"/>
              <a:t>Window</a:t>
            </a:r>
            <a:r>
              <a:rPr lang="zh-CN" altLang="zh-CN" sz="1600" dirty="0"/>
              <a:t>）操作，支持基于</a:t>
            </a:r>
            <a:r>
              <a:rPr lang="en-US" altLang="zh-CN" sz="1600" dirty="0"/>
              <a:t>time</a:t>
            </a:r>
            <a:r>
              <a:rPr lang="zh-CN" altLang="zh-CN" sz="1600" dirty="0"/>
              <a:t>、</a:t>
            </a:r>
            <a:r>
              <a:rPr lang="en-US" altLang="zh-CN" sz="1600" dirty="0"/>
              <a:t>count</a:t>
            </a:r>
            <a:r>
              <a:rPr lang="zh-CN" altLang="zh-CN" sz="1600" dirty="0"/>
              <a:t>、</a:t>
            </a:r>
            <a:r>
              <a:rPr lang="en-US" altLang="zh-CN" sz="1600" dirty="0"/>
              <a:t>session</a:t>
            </a:r>
            <a:r>
              <a:rPr lang="zh-CN" altLang="zh-CN" sz="1600" dirty="0"/>
              <a:t>，以及</a:t>
            </a:r>
            <a:r>
              <a:rPr lang="en-US" altLang="zh-CN" sz="1600" dirty="0"/>
              <a:t>data-driven</a:t>
            </a:r>
            <a:r>
              <a:rPr lang="zh-CN" altLang="zh-CN" sz="1600" dirty="0"/>
              <a:t>的窗口</a:t>
            </a:r>
            <a:r>
              <a:rPr lang="zh-CN" altLang="zh-CN" sz="1600" dirty="0" smtClean="0"/>
              <a:t>操作</a:t>
            </a:r>
            <a:endParaRPr lang="en-US" altLang="zh-CN" sz="1600" dirty="0" smtClean="0"/>
          </a:p>
          <a:p>
            <a:pPr marL="342900" lvl="0" indent="-342900">
              <a:buAutoNum type="arabicPeriod" startAt="5"/>
            </a:pPr>
            <a:r>
              <a:rPr lang="zh-CN" altLang="zh-CN" sz="1600" dirty="0" smtClean="0"/>
              <a:t>支持</a:t>
            </a:r>
            <a:r>
              <a:rPr lang="zh-CN" altLang="zh-CN" sz="1600" dirty="0"/>
              <a:t>具有</a:t>
            </a:r>
            <a:r>
              <a:rPr lang="en-US" altLang="zh-CN" sz="1600" dirty="0"/>
              <a:t>Backpressure</a:t>
            </a:r>
            <a:r>
              <a:rPr lang="zh-CN" altLang="zh-CN" sz="1600" dirty="0"/>
              <a:t>功能的持续流</a:t>
            </a:r>
            <a:r>
              <a:rPr lang="zh-CN" altLang="zh-CN" sz="1600" dirty="0" smtClean="0"/>
              <a:t>模型</a:t>
            </a:r>
            <a:endParaRPr lang="en-US" altLang="zh-CN" sz="1600" dirty="0" smtClean="0"/>
          </a:p>
          <a:p>
            <a:pPr marL="342900" lvl="0" indent="-342900">
              <a:buAutoNum type="arabicPeriod" startAt="5"/>
            </a:pPr>
            <a:r>
              <a:rPr lang="zh-CN" altLang="zh-CN" sz="1600" dirty="0" smtClean="0"/>
              <a:t>支持</a:t>
            </a:r>
            <a:r>
              <a:rPr lang="zh-CN" altLang="zh-CN" sz="1600" dirty="0"/>
              <a:t>基于轻量级分布式快照（</a:t>
            </a:r>
            <a:r>
              <a:rPr lang="en-US" altLang="zh-CN" sz="1600" dirty="0"/>
              <a:t>Snapshot</a:t>
            </a:r>
            <a:r>
              <a:rPr lang="zh-CN" altLang="zh-CN" sz="1600" dirty="0"/>
              <a:t>）实现的</a:t>
            </a:r>
            <a:r>
              <a:rPr lang="zh-CN" altLang="zh-CN" sz="1600" dirty="0" smtClean="0"/>
              <a:t>容错</a:t>
            </a:r>
            <a:endParaRPr lang="en-US" altLang="zh-CN" sz="1600" dirty="0" smtClean="0"/>
          </a:p>
          <a:p>
            <a:pPr marL="342900" lvl="0" indent="-342900">
              <a:buAutoNum type="arabicPeriod" startAt="5"/>
            </a:pPr>
            <a:r>
              <a:rPr lang="zh-CN" altLang="zh-CN" sz="1600" dirty="0" smtClean="0"/>
              <a:t>一</a:t>
            </a:r>
            <a:r>
              <a:rPr lang="zh-CN" altLang="zh-CN" sz="1600" dirty="0"/>
              <a:t>个运行时同时支持</a:t>
            </a:r>
            <a:r>
              <a:rPr lang="en-US" altLang="zh-CN" sz="1600" dirty="0"/>
              <a:t>Batch on Streaming</a:t>
            </a:r>
            <a:r>
              <a:rPr lang="zh-CN" altLang="zh-CN" sz="1600" dirty="0"/>
              <a:t>处理和</a:t>
            </a:r>
            <a:r>
              <a:rPr lang="en-US" altLang="zh-CN" sz="1600" dirty="0"/>
              <a:t>Streaming</a:t>
            </a:r>
            <a:r>
              <a:rPr lang="zh-CN" altLang="zh-CN" sz="1600" dirty="0" smtClean="0"/>
              <a:t>处理</a:t>
            </a:r>
            <a:endParaRPr lang="en-US" altLang="zh-CN" sz="1600" dirty="0" smtClean="0"/>
          </a:p>
          <a:p>
            <a:pPr marL="342900" lvl="0" indent="-342900">
              <a:buAutoNum type="arabicPeriod" startAt="5"/>
            </a:pPr>
            <a:r>
              <a:rPr lang="en-US" altLang="zh-CN" sz="1600" dirty="0"/>
              <a:t> </a:t>
            </a:r>
            <a:r>
              <a:rPr lang="en-US" altLang="zh-CN" sz="1600" dirty="0" smtClean="0"/>
              <a:t>Flink</a:t>
            </a:r>
            <a:r>
              <a:rPr lang="zh-CN" altLang="zh-CN" sz="1600" dirty="0"/>
              <a:t>在</a:t>
            </a:r>
            <a:r>
              <a:rPr lang="en-US" altLang="zh-CN" sz="1600" dirty="0"/>
              <a:t>JVM</a:t>
            </a:r>
            <a:r>
              <a:rPr lang="zh-CN" altLang="zh-CN" sz="1600" dirty="0"/>
              <a:t>内部实现了自己的内存</a:t>
            </a:r>
            <a:r>
              <a:rPr lang="zh-CN" altLang="zh-CN" sz="1600" dirty="0" smtClean="0"/>
              <a:t>管理</a:t>
            </a:r>
            <a:endParaRPr lang="en-US" altLang="zh-CN" sz="1600" dirty="0" smtClean="0"/>
          </a:p>
          <a:p>
            <a:pPr marL="342900" lvl="0" indent="-342900">
              <a:buAutoNum type="arabicPeriod" startAt="5"/>
            </a:pPr>
            <a:r>
              <a:rPr lang="zh-CN" altLang="zh-CN" sz="1600" dirty="0" smtClean="0"/>
              <a:t>支持迭代计算</a:t>
            </a:r>
            <a:endParaRPr lang="en-US" altLang="zh-CN" sz="1600" dirty="0" smtClean="0"/>
          </a:p>
          <a:p>
            <a:pPr marL="342900" lvl="0" indent="-342900">
              <a:buAutoNum type="arabicPeriod" startAt="5"/>
            </a:pPr>
            <a:r>
              <a:rPr lang="zh-CN" altLang="zh-CN" sz="1600" dirty="0" smtClean="0"/>
              <a:t>支持</a:t>
            </a:r>
            <a:r>
              <a:rPr lang="zh-CN" altLang="zh-CN" sz="1600" dirty="0"/>
              <a:t>程序自动优化：避免特定情况下</a:t>
            </a:r>
            <a:r>
              <a:rPr lang="en-US" altLang="zh-CN" sz="1600" dirty="0"/>
              <a:t>Shuffle</a:t>
            </a:r>
            <a:r>
              <a:rPr lang="zh-CN" altLang="zh-CN" sz="1600" dirty="0"/>
              <a:t>、排序等昂贵操作，中间结果有必要进行</a:t>
            </a:r>
            <a:r>
              <a:rPr lang="zh-CN" altLang="zh-CN" sz="1600" dirty="0" smtClean="0"/>
              <a:t>缓存</a:t>
            </a:r>
            <a:endParaRPr lang="zh-CN" altLang="zh-CN" sz="1600" dirty="0"/>
          </a:p>
        </p:txBody>
      </p:sp>
      <p:sp>
        <p:nvSpPr>
          <p:cNvPr id="9" name="矩形 8"/>
          <p:cNvSpPr/>
          <p:nvPr>
            <p:custDataLst>
              <p:tags r:id="rId5"/>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Introduction</a:t>
            </a:r>
            <a:endParaRPr lang="zh-CN" altLang="en-US" sz="1000" kern="0" dirty="0">
              <a:solidFill>
                <a:schemeClr val="bg1"/>
              </a:solidFill>
              <a:latin typeface="+mj-lt"/>
              <a:ea typeface="宋体"/>
            </a:endParaRPr>
          </a:p>
        </p:txBody>
      </p:sp>
      <p:sp>
        <p:nvSpPr>
          <p:cNvPr id="3" name="文本框 2"/>
          <p:cNvSpPr txBox="1"/>
          <p:nvPr/>
        </p:nvSpPr>
        <p:spPr>
          <a:xfrm>
            <a:off x="458858" y="1264029"/>
            <a:ext cx="3543516" cy="461665"/>
          </a:xfrm>
          <a:prstGeom prst="rect">
            <a:avLst/>
          </a:prstGeom>
          <a:noFill/>
        </p:spPr>
        <p:txBody>
          <a:bodyPr wrap="square" lIns="0" tIns="0" rIns="0" bIns="0" rtlCol="0">
            <a:spAutoFit/>
          </a:bodyPr>
          <a:lstStyle/>
          <a:p>
            <a:pPr lvl="0" defTabSz="914400"/>
            <a:r>
              <a:rPr lang="en-US" altLang="zh-CN" sz="1600" b="1" dirty="0"/>
              <a:t>Feature</a:t>
            </a:r>
          </a:p>
          <a:p>
            <a:pPr marL="0" marR="0" indent="0" defTabSz="914400" eaLnBrk="1" fontAlgn="auto" latinLnBrk="0" hangingPunct="1">
              <a:lnSpc>
                <a:spcPct val="100000"/>
              </a:lnSpc>
              <a:spcBef>
                <a:spcPts val="0"/>
              </a:spcBef>
              <a:spcAft>
                <a:spcPts val="0"/>
              </a:spcAft>
              <a:buClrTx/>
              <a:buSzTx/>
              <a:buFontTx/>
              <a:buNone/>
              <a:tabLst/>
            </a:pPr>
            <a:endParaRPr kumimoji="0" lang="zh-CN" altLang="en-US" sz="140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289962130"/>
      </p:ext>
    </p:extLst>
  </p:cSld>
  <p:clrMapOvr>
    <a:masterClrMapping/>
  </p:clrMapOvr>
  <mc:AlternateContent xmlns:mc="http://schemas.openxmlformats.org/markup-compatibility/2006" xmlns:p14="http://schemas.microsoft.com/office/powerpoint/2010/main">
    <mc:Choice Requires="p14">
      <p:transition spd="slow" p14:dur="2000" advTm="5859"/>
    </mc:Choice>
    <mc:Fallback xmlns="">
      <p:transition spd="slow" advTm="5859"/>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0697"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30</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smtClean="0">
                <a:solidFill>
                  <a:schemeClr val="bg1"/>
                </a:solidFill>
              </a:rPr>
              <a:t>State</a:t>
            </a:r>
            <a:endParaRPr lang="zh-CN" altLang="zh-CN" sz="2800" b="1" dirty="0">
              <a:solidFill>
                <a:schemeClr val="bg1"/>
              </a:solidFill>
            </a:endParaRPr>
          </a:p>
        </p:txBody>
      </p:sp>
      <p:sp>
        <p:nvSpPr>
          <p:cNvPr id="3" name="Rectangle 1"/>
          <p:cNvSpPr>
            <a:spLocks noChangeArrowheads="1"/>
          </p:cNvSpPr>
          <p:nvPr/>
        </p:nvSpPr>
        <p:spPr bwMode="auto">
          <a:xfrm>
            <a:off x="769562" y="1316608"/>
            <a:ext cx="5021638" cy="3273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228600" lvl="0" indent="-228600">
              <a:buAutoNum type="arabicPeriod"/>
            </a:pPr>
            <a:r>
              <a:rPr lang="zh-CN" altLang="en-US" sz="1400" b="1" dirty="0" smtClean="0"/>
              <a:t>两种分类：</a:t>
            </a:r>
            <a:endParaRPr lang="en-US" altLang="zh-CN" sz="1400" b="1" dirty="0" smtClean="0"/>
          </a:p>
          <a:p>
            <a:pPr marL="685748" lvl="1" indent="-228600">
              <a:buAutoNum type="arabicPeriod"/>
            </a:pPr>
            <a:r>
              <a:rPr lang="en-US" altLang="zh-CN" sz="1400" dirty="0" smtClean="0"/>
              <a:t>Keyed State        </a:t>
            </a:r>
            <a:r>
              <a:rPr lang="zh-CN" altLang="en-US" sz="1400" dirty="0" smtClean="0"/>
              <a:t>：</a:t>
            </a:r>
            <a:endParaRPr lang="en-US" altLang="zh-CN" sz="1400" dirty="0">
              <a:latin typeface="Arial" panose="020B0604020202020204" pitchFamily="34" charset="0"/>
            </a:endParaRPr>
          </a:p>
          <a:p>
            <a:pPr marL="685748" lvl="1" indent="-228600">
              <a:buAutoNum type="arabicPeriod"/>
            </a:pPr>
            <a:r>
              <a:rPr lang="en-US" altLang="zh-CN" sz="1400" dirty="0" smtClean="0">
                <a:latin typeface="Arial" panose="020B0604020202020204" pitchFamily="34" charset="0"/>
              </a:rPr>
              <a:t>Operator State</a:t>
            </a:r>
            <a:r>
              <a:rPr lang="zh-CN" altLang="en-US" sz="1400" dirty="0" smtClean="0">
                <a:latin typeface="Arial" panose="020B0604020202020204" pitchFamily="34" charset="0"/>
              </a:rPr>
              <a:t>：</a:t>
            </a:r>
            <a:endParaRPr lang="en-US" altLang="zh-CN" sz="1400" dirty="0" smtClean="0">
              <a:latin typeface="Arial" panose="020B0604020202020204" pitchFamily="34" charset="0"/>
            </a:endParaRPr>
          </a:p>
          <a:p>
            <a:pPr marL="685748" lvl="1" indent="-228600">
              <a:buAutoNum type="arabicPeriod"/>
            </a:pPr>
            <a:endParaRPr lang="en-US" altLang="zh-CN" sz="1400" dirty="0">
              <a:latin typeface="Arial" panose="020B0604020202020204" pitchFamily="34" charset="0"/>
            </a:endParaRPr>
          </a:p>
          <a:p>
            <a:pPr lvl="1"/>
            <a:endParaRPr lang="en-US" altLang="zh-CN" sz="1400" dirty="0" smtClean="0">
              <a:latin typeface="Arial" panose="020B0604020202020204" pitchFamily="34" charset="0"/>
            </a:endParaRPr>
          </a:p>
          <a:p>
            <a:pPr marL="228600" lvl="0" indent="-228600">
              <a:buAutoNum type="arabicPeriod"/>
            </a:pPr>
            <a:r>
              <a:rPr lang="zh-CN" altLang="en-US" sz="1400" b="1" dirty="0" smtClean="0">
                <a:latin typeface="Arial" panose="020B0604020202020204" pitchFamily="34" charset="0"/>
              </a:rPr>
              <a:t>数据状态存在形式：</a:t>
            </a:r>
            <a:endParaRPr lang="en-US" altLang="zh-CN" sz="1400" b="1" dirty="0" smtClean="0">
              <a:latin typeface="Arial" panose="020B0604020202020204" pitchFamily="34" charset="0"/>
            </a:endParaRPr>
          </a:p>
          <a:p>
            <a:pPr lvl="1"/>
            <a:r>
              <a:rPr lang="en-US" altLang="zh-CN" sz="1400" dirty="0" smtClean="0">
                <a:latin typeface="Arial" panose="020B0604020202020204" pitchFamily="34" charset="0"/>
              </a:rPr>
              <a:t>1. Raw       </a:t>
            </a:r>
            <a:r>
              <a:rPr lang="zh-CN" altLang="en-US" sz="1400" dirty="0" smtClean="0">
                <a:latin typeface="Arial" panose="020B0604020202020204" pitchFamily="34" charset="0"/>
              </a:rPr>
              <a:t>：</a:t>
            </a:r>
            <a:r>
              <a:rPr lang="zh-CN" altLang="en-US" sz="1400" dirty="0">
                <a:latin typeface="Arial" panose="020B0604020202020204" pitchFamily="34" charset="0"/>
              </a:rPr>
              <a:t>二进制</a:t>
            </a:r>
            <a:r>
              <a:rPr lang="zh-CN" altLang="en-US" sz="1400" dirty="0" smtClean="0">
                <a:latin typeface="Arial" panose="020B0604020202020204" pitchFamily="34" charset="0"/>
              </a:rPr>
              <a:t>字节存储</a:t>
            </a:r>
            <a:endParaRPr lang="en-US" altLang="zh-CN" sz="1400" dirty="0">
              <a:latin typeface="Arial" panose="020B0604020202020204" pitchFamily="34" charset="0"/>
            </a:endParaRPr>
          </a:p>
          <a:p>
            <a:pPr lvl="1"/>
            <a:r>
              <a:rPr lang="en-US" altLang="zh-CN" sz="1400" dirty="0" smtClean="0"/>
              <a:t>2. Managed</a:t>
            </a:r>
            <a:r>
              <a:rPr lang="en-US" altLang="zh-CN" sz="1400" dirty="0"/>
              <a:t> </a:t>
            </a:r>
            <a:r>
              <a:rPr lang="zh-CN" altLang="en-US" sz="1400" dirty="0" smtClean="0"/>
              <a:t>：数据结构存储</a:t>
            </a:r>
            <a:endParaRPr lang="en-US" altLang="zh-CN" sz="1400" dirty="0"/>
          </a:p>
          <a:p>
            <a:pPr marL="228600" lvl="0" indent="-228600">
              <a:buAutoNum type="arabicPeriod"/>
            </a:pPr>
            <a:endParaRPr lang="en-US" altLang="zh-CN" sz="1000" dirty="0">
              <a:latin typeface="Arial" panose="020B0604020202020204" pitchFamily="34" charset="0"/>
            </a:endParaRPr>
          </a:p>
          <a:p>
            <a:pPr marL="228600" indent="-228600">
              <a:buFontTx/>
              <a:buAutoNum type="arabicPeriod"/>
            </a:pPr>
            <a:r>
              <a:rPr lang="en-US" altLang="zh-CN" dirty="0"/>
              <a:t>State </a:t>
            </a:r>
            <a:r>
              <a:rPr lang="en-US" altLang="zh-CN" dirty="0" smtClean="0"/>
              <a:t>Backend </a:t>
            </a:r>
          </a:p>
          <a:p>
            <a:pPr lvl="1"/>
            <a:r>
              <a:rPr lang="en-US" altLang="zh-CN" sz="1600" dirty="0" smtClean="0"/>
              <a:t>1.JobManager memory</a:t>
            </a:r>
          </a:p>
          <a:p>
            <a:pPr lvl="1"/>
            <a:r>
              <a:rPr lang="en-US" altLang="zh-CN" sz="1600" dirty="0" smtClean="0"/>
              <a:t>2.file system</a:t>
            </a:r>
          </a:p>
          <a:p>
            <a:pPr lvl="1"/>
            <a:r>
              <a:rPr lang="en-US" altLang="zh-CN" sz="1600" dirty="0" smtClean="0"/>
              <a:t>3.database</a:t>
            </a:r>
            <a:endParaRPr lang="en-US" altLang="zh-CN" sz="1600" dirty="0">
              <a:latin typeface="Arial" panose="020B0604020202020204" pitchFamily="34" charset="0"/>
            </a:endParaRPr>
          </a:p>
        </p:txBody>
      </p:sp>
      <p:sp>
        <p:nvSpPr>
          <p:cNvPr id="6" name="Rectangle 1"/>
          <p:cNvSpPr>
            <a:spLocks noChangeArrowheads="1"/>
          </p:cNvSpPr>
          <p:nvPr/>
        </p:nvSpPr>
        <p:spPr bwMode="auto">
          <a:xfrm>
            <a:off x="4122362" y="1581982"/>
            <a:ext cx="5021638" cy="1673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lvl="0"/>
            <a:r>
              <a:rPr lang="en-US" altLang="zh-CN" dirty="0" err="1" smtClean="0"/>
              <a:t>ValueState</a:t>
            </a:r>
            <a:r>
              <a:rPr lang="en-US" altLang="zh-CN" dirty="0" smtClean="0"/>
              <a:t>	</a:t>
            </a:r>
            <a:r>
              <a:rPr lang="zh-CN" altLang="en-US" dirty="0" smtClean="0"/>
              <a:t>：存储单值</a:t>
            </a:r>
            <a:endParaRPr lang="en-US" altLang="zh-CN" dirty="0" smtClean="0"/>
          </a:p>
          <a:p>
            <a:pPr lvl="0"/>
            <a:r>
              <a:rPr lang="en-US" altLang="zh-CN" dirty="0" err="1" smtClean="0">
                <a:latin typeface="Arial" panose="020B0604020202020204" pitchFamily="34" charset="0"/>
              </a:rPr>
              <a:t>ListState</a:t>
            </a:r>
            <a:r>
              <a:rPr lang="en-US" altLang="zh-CN" dirty="0" smtClean="0">
                <a:latin typeface="Arial" panose="020B0604020202020204" pitchFamily="34" charset="0"/>
              </a:rPr>
              <a:t>		</a:t>
            </a:r>
            <a:r>
              <a:rPr lang="zh-CN" altLang="en-US" dirty="0" smtClean="0">
                <a:latin typeface="Arial" panose="020B0604020202020204" pitchFamily="34" charset="0"/>
              </a:rPr>
              <a:t>：</a:t>
            </a:r>
            <a:r>
              <a:rPr lang="zh-CN" altLang="en-US" dirty="0"/>
              <a:t>存储</a:t>
            </a:r>
            <a:r>
              <a:rPr lang="zh-CN" altLang="en-US" dirty="0" smtClean="0">
                <a:latin typeface="Arial" panose="020B0604020202020204" pitchFamily="34" charset="0"/>
              </a:rPr>
              <a:t>列表</a:t>
            </a:r>
            <a:endParaRPr lang="en-US" altLang="zh-CN" dirty="0" smtClean="0">
              <a:latin typeface="Arial" panose="020B0604020202020204" pitchFamily="34" charset="0"/>
            </a:endParaRPr>
          </a:p>
          <a:p>
            <a:pPr lvl="0"/>
            <a:r>
              <a:rPr lang="en-US" altLang="zh-CN" dirty="0" err="1" smtClean="0">
                <a:latin typeface="Arial" panose="020B0604020202020204" pitchFamily="34" charset="0"/>
              </a:rPr>
              <a:t>ReducingState</a:t>
            </a:r>
            <a:r>
              <a:rPr lang="en-US" altLang="zh-CN" dirty="0" smtClean="0">
                <a:latin typeface="Arial" panose="020B0604020202020204" pitchFamily="34" charset="0"/>
              </a:rPr>
              <a:t>	</a:t>
            </a:r>
            <a:r>
              <a:rPr lang="zh-CN" altLang="en-US" dirty="0" smtClean="0">
                <a:latin typeface="Arial" panose="020B0604020202020204" pitchFamily="34" charset="0"/>
              </a:rPr>
              <a:t>：</a:t>
            </a:r>
            <a:r>
              <a:rPr lang="en-US" altLang="zh-CN" dirty="0" smtClean="0"/>
              <a:t>Aggregation of all </a:t>
            </a:r>
            <a:r>
              <a:rPr lang="en-US" altLang="zh-CN" dirty="0"/>
              <a:t>values</a:t>
            </a:r>
            <a:endParaRPr lang="en-US" altLang="zh-CN" dirty="0" smtClean="0">
              <a:latin typeface="Arial" panose="020B0604020202020204" pitchFamily="34" charset="0"/>
            </a:endParaRPr>
          </a:p>
          <a:p>
            <a:pPr lvl="0"/>
            <a:r>
              <a:rPr lang="en-US" altLang="zh-CN" dirty="0" err="1" smtClean="0">
                <a:latin typeface="Arial" panose="020B0604020202020204" pitchFamily="34" charset="0"/>
              </a:rPr>
              <a:t>FoldingState</a:t>
            </a:r>
            <a:r>
              <a:rPr lang="en-US" altLang="zh-CN" dirty="0" smtClean="0">
                <a:latin typeface="Arial" panose="020B0604020202020204" pitchFamily="34" charset="0"/>
              </a:rPr>
              <a:t>	</a:t>
            </a:r>
            <a:r>
              <a:rPr lang="zh-CN" altLang="en-US" dirty="0" smtClean="0">
                <a:latin typeface="Arial" panose="020B0604020202020204" pitchFamily="34" charset="0"/>
              </a:rPr>
              <a:t>：</a:t>
            </a:r>
            <a:r>
              <a:rPr lang="en-US" altLang="zh-CN" dirty="0" smtClean="0">
                <a:latin typeface="Arial" panose="020B0604020202020204" pitchFamily="34" charset="0"/>
              </a:rPr>
              <a:t>Deprecated</a:t>
            </a:r>
          </a:p>
          <a:p>
            <a:pPr lvl="0"/>
            <a:r>
              <a:rPr lang="en-US" altLang="zh-CN" dirty="0" err="1" smtClean="0">
                <a:latin typeface="Arial" panose="020B0604020202020204" pitchFamily="34" charset="0"/>
              </a:rPr>
              <a:t>MapState</a:t>
            </a:r>
            <a:r>
              <a:rPr lang="en-US" altLang="zh-CN" dirty="0" smtClean="0">
                <a:latin typeface="Arial" panose="020B0604020202020204" pitchFamily="34" charset="0"/>
              </a:rPr>
              <a:t>	</a:t>
            </a:r>
            <a:r>
              <a:rPr lang="zh-CN" altLang="en-US" dirty="0" smtClean="0">
                <a:latin typeface="Arial" panose="020B0604020202020204" pitchFamily="34" charset="0"/>
              </a:rPr>
              <a:t>：</a:t>
            </a:r>
            <a:r>
              <a:rPr lang="en-US" altLang="zh-CN" dirty="0" smtClean="0">
                <a:latin typeface="Arial" panose="020B0604020202020204" pitchFamily="34" charset="0"/>
              </a:rPr>
              <a:t>KV Map</a:t>
            </a:r>
            <a:endParaRPr lang="en-US" altLang="zh-CN" dirty="0">
              <a:latin typeface="Arial" panose="020B0604020202020204" pitchFamily="34" charset="0"/>
            </a:endParaRPr>
          </a:p>
        </p:txBody>
      </p:sp>
    </p:spTree>
    <p:extLst>
      <p:ext uri="{BB962C8B-B14F-4D97-AF65-F5344CB8AC3E}">
        <p14:creationId xmlns:p14="http://schemas.microsoft.com/office/powerpoint/2010/main" val="772685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05"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31</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err="1" smtClean="0">
                <a:solidFill>
                  <a:schemeClr val="bg1"/>
                </a:solidFill>
              </a:rPr>
              <a:t>Checkpointing</a:t>
            </a:r>
            <a:endParaRPr lang="zh-CN" altLang="zh-CN" sz="2800" b="1" dirty="0">
              <a:solidFill>
                <a:schemeClr val="bg1"/>
              </a:solidFill>
            </a:endParaRPr>
          </a:p>
        </p:txBody>
      </p:sp>
      <p:sp>
        <p:nvSpPr>
          <p:cNvPr id="3" name="Rectangle 1"/>
          <p:cNvSpPr>
            <a:spLocks noChangeArrowheads="1"/>
          </p:cNvSpPr>
          <p:nvPr/>
        </p:nvSpPr>
        <p:spPr bwMode="auto">
          <a:xfrm>
            <a:off x="540962" y="1270672"/>
            <a:ext cx="8603038" cy="1673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lvl="0"/>
            <a:r>
              <a:rPr lang="en-US" altLang="zh-CN" dirty="0">
                <a:latin typeface="Arial" panose="020B0604020202020204" pitchFamily="34" charset="0"/>
              </a:rPr>
              <a:t>Checkpoint </a:t>
            </a:r>
            <a:r>
              <a:rPr lang="zh-CN" altLang="en-US" dirty="0" smtClean="0">
                <a:latin typeface="Arial" panose="020B0604020202020204" pitchFamily="34" charset="0"/>
              </a:rPr>
              <a:t>作用：</a:t>
            </a:r>
            <a:r>
              <a:rPr lang="en-US" altLang="zh-CN" dirty="0" smtClean="0">
                <a:latin typeface="Arial" panose="020B0604020202020204" pitchFamily="34" charset="0"/>
              </a:rPr>
              <a:t>Checkpoint </a:t>
            </a:r>
            <a:r>
              <a:rPr lang="en-US" altLang="zh-CN" dirty="0" smtClean="0">
                <a:latin typeface="Arial" panose="020B0604020202020204" pitchFamily="34" charset="0"/>
              </a:rPr>
              <a:t>the state for fault tolerant</a:t>
            </a:r>
          </a:p>
          <a:p>
            <a:pPr lvl="0"/>
            <a:endParaRPr lang="en-US" altLang="zh-CN" dirty="0" smtClean="0">
              <a:latin typeface="Arial" panose="020B0604020202020204" pitchFamily="34" charset="0"/>
            </a:endParaRPr>
          </a:p>
          <a:p>
            <a:pPr lvl="0"/>
            <a:r>
              <a:rPr lang="en-US" altLang="zh-CN" dirty="0" smtClean="0">
                <a:latin typeface="Arial" panose="020B0604020202020204" pitchFamily="34" charset="0"/>
              </a:rPr>
              <a:t>Checkpoint </a:t>
            </a:r>
            <a:r>
              <a:rPr lang="zh-CN" altLang="en-US" dirty="0" smtClean="0">
                <a:latin typeface="Arial" panose="020B0604020202020204" pitchFamily="34" charset="0"/>
              </a:rPr>
              <a:t>条件：</a:t>
            </a:r>
            <a:endParaRPr lang="en-US" altLang="zh-CN" dirty="0" smtClean="0">
              <a:latin typeface="Arial" panose="020B0604020202020204" pitchFamily="34" charset="0"/>
            </a:endParaRPr>
          </a:p>
          <a:p>
            <a:pPr marL="342900" lvl="0" indent="-342900">
              <a:buAutoNum type="arabicPeriod"/>
            </a:pPr>
            <a:r>
              <a:rPr lang="zh-CN" altLang="en-US" dirty="0" smtClean="0"/>
              <a:t>数据源支持一定时间的回放功能，比如从指定</a:t>
            </a:r>
            <a:r>
              <a:rPr lang="en-US" altLang="zh-CN" dirty="0" smtClean="0"/>
              <a:t>offset</a:t>
            </a:r>
            <a:r>
              <a:rPr lang="zh-CN" altLang="en-US" dirty="0" smtClean="0"/>
              <a:t>消费</a:t>
            </a:r>
            <a:r>
              <a:rPr lang="en-US" altLang="zh-CN" dirty="0" err="1" smtClean="0"/>
              <a:t>kafka</a:t>
            </a:r>
            <a:r>
              <a:rPr lang="zh-CN" altLang="en-US" dirty="0" smtClean="0"/>
              <a:t>的数据</a:t>
            </a:r>
            <a:endParaRPr lang="en-US" altLang="zh-CN" dirty="0"/>
          </a:p>
          <a:p>
            <a:pPr marL="342900" lvl="0" indent="-342900">
              <a:buAutoNum type="arabicPeriod"/>
            </a:pPr>
            <a:r>
              <a:rPr lang="zh-CN" altLang="en-US" dirty="0" smtClean="0"/>
              <a:t>通常</a:t>
            </a:r>
            <a:r>
              <a:rPr lang="zh-CN" altLang="en-US" dirty="0"/>
              <a:t>一个分布式</a:t>
            </a:r>
            <a:r>
              <a:rPr lang="zh-CN" altLang="en-US" dirty="0" smtClean="0"/>
              <a:t>文件系统</a:t>
            </a:r>
            <a:r>
              <a:rPr lang="en-US" altLang="zh-CN" dirty="0" smtClean="0"/>
              <a:t>,</a:t>
            </a:r>
            <a:r>
              <a:rPr lang="zh-CN" altLang="en-US" dirty="0"/>
              <a:t>持久性存储状态</a:t>
            </a:r>
            <a:endParaRPr lang="en-US" altLang="zh-CN" dirty="0">
              <a:latin typeface="Arial" panose="020B0604020202020204" pitchFamily="34" charset="0"/>
            </a:endParaRPr>
          </a:p>
        </p:txBody>
      </p:sp>
    </p:spTree>
    <p:extLst>
      <p:ext uri="{BB962C8B-B14F-4D97-AF65-F5344CB8AC3E}">
        <p14:creationId xmlns:p14="http://schemas.microsoft.com/office/powerpoint/2010/main" val="2297083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55"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32</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err="1">
                <a:solidFill>
                  <a:schemeClr val="bg1"/>
                </a:solidFill>
              </a:rPr>
              <a:t>Savepoints</a:t>
            </a:r>
            <a:endParaRPr lang="zh-CN" altLang="zh-CN" sz="2800" b="1" dirty="0">
              <a:solidFill>
                <a:schemeClr val="bg1"/>
              </a:solidFill>
            </a:endParaRPr>
          </a:p>
        </p:txBody>
      </p:sp>
      <p:pic>
        <p:nvPicPr>
          <p:cNvPr id="6" name="图片 5"/>
          <p:cNvPicPr/>
          <p:nvPr/>
        </p:nvPicPr>
        <p:blipFill>
          <a:blip r:embed="rId9"/>
          <a:stretch>
            <a:fillRect/>
          </a:stretch>
        </p:blipFill>
        <p:spPr>
          <a:xfrm>
            <a:off x="1805279" y="1364018"/>
            <a:ext cx="4681246" cy="3643944"/>
          </a:xfrm>
          <a:prstGeom prst="rect">
            <a:avLst/>
          </a:prstGeom>
        </p:spPr>
      </p:pic>
    </p:spTree>
    <p:extLst>
      <p:ext uri="{BB962C8B-B14F-4D97-AF65-F5344CB8AC3E}">
        <p14:creationId xmlns:p14="http://schemas.microsoft.com/office/powerpoint/2010/main" val="3899715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ext uri="{D42A27DB-BD31-4B8C-83A1-F6EECF244321}">
                <p14:modId xmlns:p14="http://schemas.microsoft.com/office/powerpoint/2010/main" val="23021071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912"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cxnSp>
        <p:nvCxnSpPr>
          <p:cNvPr id="6" name="直接连接符 5"/>
          <p:cNvCxnSpPr/>
          <p:nvPr>
            <p:custDataLst>
              <p:tags r:id="rId3"/>
            </p:custDataLst>
          </p:nvPr>
        </p:nvCxnSpPr>
        <p:spPr>
          <a:xfrm>
            <a:off x="0" y="205453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itle 1"/>
          <p:cNvSpPr txBox="1">
            <a:spLocks/>
          </p:cNvSpPr>
          <p:nvPr>
            <p:custDataLst>
              <p:tags r:id="rId4"/>
            </p:custDataLst>
          </p:nvPr>
        </p:nvSpPr>
        <p:spPr>
          <a:xfrm>
            <a:off x="3521246" y="1816012"/>
            <a:ext cx="2101507" cy="477054"/>
          </a:xfrm>
          <a:prstGeom prst="rect">
            <a:avLst/>
          </a:prstGeom>
          <a:solidFill>
            <a:schemeClr val="bg1"/>
          </a:solidFill>
        </p:spPr>
        <p:txBody>
          <a:bodyPr vert="horz" wrap="none" lIns="61358" tIns="0" rIns="61358" bIns="0" rtlCol="0" anchor="ctr" anchorCtr="0">
            <a:spAutoFit/>
          </a:bodyPr>
          <a:lstStyle>
            <a:lvl1pPr algn="ctr" defTabSz="914400" rtl="0" eaLnBrk="1" latinLnBrk="0" hangingPunct="1">
              <a:spcBef>
                <a:spcPct val="0"/>
              </a:spcBef>
              <a:buNone/>
              <a:defRPr lang="en-US" sz="3200" b="0" kern="1200" spc="-150">
                <a:solidFill>
                  <a:schemeClr val="bg1"/>
                </a:solidFill>
                <a:effectLst/>
                <a:latin typeface="+mj-lt"/>
                <a:ea typeface="+mj-ea"/>
                <a:cs typeface="+mj-cs"/>
              </a:defRPr>
            </a:lvl1pPr>
          </a:lstStyle>
          <a:p>
            <a:r>
              <a:rPr lang="en-US" sz="3100" b="1" spc="0" dirty="0">
                <a:solidFill>
                  <a:schemeClr val="tx1"/>
                </a:solidFill>
              </a:rPr>
              <a:t>THANK YOU</a:t>
            </a:r>
          </a:p>
        </p:txBody>
      </p:sp>
      <p:sp>
        <p:nvSpPr>
          <p:cNvPr id="3" name="矩形 2"/>
          <p:cNvSpPr/>
          <p:nvPr/>
        </p:nvSpPr>
        <p:spPr>
          <a:xfrm>
            <a:off x="381000" y="3277285"/>
            <a:ext cx="8763000" cy="369332"/>
          </a:xfrm>
          <a:prstGeom prst="rect">
            <a:avLst/>
          </a:prstGeom>
        </p:spPr>
        <p:txBody>
          <a:bodyPr wrap="square">
            <a:spAutoFit/>
          </a:bodyPr>
          <a:lstStyle/>
          <a:p>
            <a:r>
              <a:rPr lang="en-US" altLang="zh-CN" dirty="0"/>
              <a:t>https://ci.apache.org/projects/flink/flink-docs-release-1.3/dev/datastream_api.html</a:t>
            </a:r>
            <a:endParaRPr lang="zh-CN" altLang="en-US" dirty="0"/>
          </a:p>
        </p:txBody>
      </p:sp>
    </p:spTree>
    <p:extLst>
      <p:ext uri="{BB962C8B-B14F-4D97-AF65-F5344CB8AC3E}">
        <p14:creationId xmlns:p14="http://schemas.microsoft.com/office/powerpoint/2010/main" val="2178150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569"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4</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Introduction</a:t>
            </a:r>
            <a:endParaRPr lang="zh-CN" altLang="en-US" sz="1000" kern="0" dirty="0">
              <a:solidFill>
                <a:schemeClr val="bg1"/>
              </a:solidFill>
              <a:latin typeface="+mj-lt"/>
              <a:ea typeface="宋体"/>
            </a:endParaRPr>
          </a:p>
        </p:txBody>
      </p:sp>
      <p:pic>
        <p:nvPicPr>
          <p:cNvPr id="8" name="图片 7"/>
          <p:cNvPicPr>
            <a:picLocks noChangeAspect="1"/>
          </p:cNvPicPr>
          <p:nvPr/>
        </p:nvPicPr>
        <p:blipFill>
          <a:blip r:embed="rId9"/>
          <a:stretch>
            <a:fillRect/>
          </a:stretch>
        </p:blipFill>
        <p:spPr>
          <a:xfrm>
            <a:off x="221806" y="2874991"/>
            <a:ext cx="5180508" cy="2061147"/>
          </a:xfrm>
          <a:prstGeom prst="rect">
            <a:avLst/>
          </a:prstGeom>
        </p:spPr>
      </p:pic>
      <p:sp>
        <p:nvSpPr>
          <p:cNvPr id="5" name="矩形 4"/>
          <p:cNvSpPr/>
          <p:nvPr/>
        </p:nvSpPr>
        <p:spPr>
          <a:xfrm>
            <a:off x="604054" y="1248480"/>
            <a:ext cx="8072203" cy="1107996"/>
          </a:xfrm>
          <a:prstGeom prst="rect">
            <a:avLst/>
          </a:prstGeom>
        </p:spPr>
        <p:txBody>
          <a:bodyPr wrap="square">
            <a:spAutoFit/>
          </a:bodyPr>
          <a:lstStyle/>
          <a:p>
            <a:pPr>
              <a:defRPr/>
            </a:pPr>
            <a:r>
              <a:rPr lang="zh-CN" altLang="en-US" dirty="0" smtClean="0"/>
              <a:t>目前</a:t>
            </a:r>
            <a:r>
              <a:rPr lang="zh-CN" altLang="en-US" dirty="0"/>
              <a:t>比较流行的流式处理框架有三个：</a:t>
            </a:r>
            <a:r>
              <a:rPr lang="en-US" altLang="zh-CN" dirty="0"/>
              <a:t>storm</a:t>
            </a:r>
            <a:r>
              <a:rPr lang="zh-CN" altLang="en-US" dirty="0"/>
              <a:t>，</a:t>
            </a:r>
            <a:r>
              <a:rPr lang="en-US" altLang="zh-CN" dirty="0"/>
              <a:t>spark streaming</a:t>
            </a:r>
            <a:r>
              <a:rPr lang="zh-CN" altLang="en-US" dirty="0"/>
              <a:t>，</a:t>
            </a:r>
            <a:r>
              <a:rPr lang="en-US" altLang="zh-CN" dirty="0" err="1"/>
              <a:t>flink</a:t>
            </a:r>
            <a:endParaRPr lang="en-US" altLang="zh-CN" dirty="0"/>
          </a:p>
          <a:p>
            <a:pPr marL="342900" indent="-342900">
              <a:buAutoNum type="arabicPeriod"/>
            </a:pPr>
            <a:r>
              <a:rPr lang="en-US" altLang="zh-CN" sz="1200" dirty="0" smtClean="0"/>
              <a:t>Flink</a:t>
            </a:r>
            <a:r>
              <a:rPr lang="zh-CN" altLang="en-US" sz="1200" dirty="0"/>
              <a:t>是真正意义上的实时流计算</a:t>
            </a:r>
            <a:r>
              <a:rPr lang="zh-CN" altLang="en-US" sz="1200" dirty="0" smtClean="0"/>
              <a:t>处理</a:t>
            </a:r>
            <a:endParaRPr lang="en-US" altLang="zh-CN" sz="1200" dirty="0" smtClean="0"/>
          </a:p>
          <a:p>
            <a:pPr marL="342900" indent="-342900">
              <a:buAutoNum type="arabicPeriod"/>
            </a:pPr>
            <a:r>
              <a:rPr lang="zh-CN" altLang="en-US" sz="1200" dirty="0" smtClean="0"/>
              <a:t>能够</a:t>
            </a:r>
            <a:r>
              <a:rPr lang="zh-CN" altLang="en-US" sz="1200" dirty="0"/>
              <a:t>提供比</a:t>
            </a:r>
            <a:r>
              <a:rPr lang="en-US" altLang="zh-CN" sz="1200" dirty="0"/>
              <a:t>storm</a:t>
            </a:r>
            <a:r>
              <a:rPr lang="zh-CN" altLang="en-US" sz="1200" dirty="0"/>
              <a:t>更好吞吐</a:t>
            </a:r>
            <a:r>
              <a:rPr lang="zh-CN" altLang="en-US" sz="1200" dirty="0" smtClean="0"/>
              <a:t>能力</a:t>
            </a:r>
            <a:endParaRPr lang="en-US" altLang="zh-CN" sz="1200" dirty="0"/>
          </a:p>
          <a:p>
            <a:pPr marL="342900" indent="-342900">
              <a:buAutoNum type="arabicPeriod"/>
            </a:pPr>
            <a:r>
              <a:rPr lang="zh-CN" altLang="en-US" sz="1200" dirty="0" smtClean="0"/>
              <a:t>比</a:t>
            </a:r>
            <a:r>
              <a:rPr lang="en-US" altLang="zh-CN" sz="1200" dirty="0"/>
              <a:t>streaming</a:t>
            </a:r>
            <a:r>
              <a:rPr lang="zh-CN" altLang="en-US" sz="1200" dirty="0"/>
              <a:t>更好的实时性</a:t>
            </a:r>
            <a:r>
              <a:rPr lang="zh-CN" altLang="en-US" sz="1200" dirty="0" smtClean="0"/>
              <a:t>。</a:t>
            </a:r>
            <a:endParaRPr lang="en-US" altLang="zh-CN" sz="1200" dirty="0" smtClean="0"/>
          </a:p>
          <a:p>
            <a:pPr marL="342900" indent="-342900">
              <a:buAutoNum type="arabicPeriod"/>
            </a:pPr>
            <a:r>
              <a:rPr lang="zh-CN" altLang="en-US" sz="1200" dirty="0" smtClean="0"/>
              <a:t>同样提供</a:t>
            </a:r>
            <a:r>
              <a:rPr lang="en-US" altLang="zh-CN" sz="1200" dirty="0" smtClean="0"/>
              <a:t>Batch</a:t>
            </a:r>
            <a:r>
              <a:rPr lang="zh-CN" altLang="en-US" sz="1200" dirty="0" smtClean="0"/>
              <a:t> </a:t>
            </a:r>
            <a:r>
              <a:rPr lang="en-US" altLang="zh-CN" sz="1200" dirty="0" smtClean="0"/>
              <a:t>API</a:t>
            </a:r>
            <a:r>
              <a:rPr lang="zh-CN" altLang="en-US" sz="1200" dirty="0" smtClean="0"/>
              <a:t>以及</a:t>
            </a:r>
            <a:r>
              <a:rPr lang="en-US" altLang="zh-CN" sz="1200" dirty="0" smtClean="0"/>
              <a:t>Table API</a:t>
            </a:r>
          </a:p>
        </p:txBody>
      </p:sp>
      <p:sp>
        <p:nvSpPr>
          <p:cNvPr id="10" name="矩形 9"/>
          <p:cNvSpPr/>
          <p:nvPr/>
        </p:nvSpPr>
        <p:spPr>
          <a:xfrm>
            <a:off x="5318462" y="3166513"/>
            <a:ext cx="3668141" cy="1015663"/>
          </a:xfrm>
          <a:prstGeom prst="rect">
            <a:avLst/>
          </a:prstGeom>
        </p:spPr>
        <p:txBody>
          <a:bodyPr wrap="square">
            <a:spAutoFit/>
          </a:bodyPr>
          <a:lstStyle/>
          <a:p>
            <a:pPr>
              <a:defRPr/>
            </a:pPr>
            <a:r>
              <a:rPr lang="en-US" altLang="zh-CN" sz="1200" dirty="0" smtClean="0"/>
              <a:t>Spark streaming</a:t>
            </a:r>
            <a:r>
              <a:rPr lang="zh-CN" altLang="en-US" sz="1200" dirty="0" smtClean="0"/>
              <a:t>是基于批处理的计算框架，每隔一定的时间将数据封装成一个</a:t>
            </a:r>
            <a:r>
              <a:rPr lang="en-US" altLang="zh-CN" sz="1200" dirty="0" err="1" smtClean="0"/>
              <a:t>DStream</a:t>
            </a:r>
            <a:r>
              <a:rPr lang="zh-CN" altLang="en-US" sz="1200" dirty="0" smtClean="0"/>
              <a:t>进行计算</a:t>
            </a:r>
            <a:r>
              <a:rPr lang="en-US" altLang="zh-CN" sz="1200" dirty="0" smtClean="0"/>
              <a:t>,</a:t>
            </a:r>
            <a:r>
              <a:rPr lang="zh-CN" altLang="en-US" sz="1200" dirty="0" smtClean="0"/>
              <a:t>而该时间间隔不能太短，</a:t>
            </a:r>
            <a:r>
              <a:rPr lang="en-US" altLang="zh-CN" sz="1200" dirty="0" err="1" smtClean="0"/>
              <a:t>spark.streaming.blockInterval</a:t>
            </a:r>
            <a:r>
              <a:rPr lang="zh-CN" altLang="en-US" sz="1200" dirty="0" smtClean="0"/>
              <a:t>官方建议不低于</a:t>
            </a:r>
            <a:r>
              <a:rPr lang="en-US" altLang="zh-CN" sz="1200" dirty="0" smtClean="0"/>
              <a:t>50ms</a:t>
            </a:r>
            <a:r>
              <a:rPr lang="zh-CN" altLang="en-US" sz="1200" dirty="0" smtClean="0"/>
              <a:t>，所以一个</a:t>
            </a:r>
            <a:r>
              <a:rPr lang="en-US" altLang="zh-CN" sz="1200" dirty="0" smtClean="0"/>
              <a:t>batch</a:t>
            </a:r>
            <a:r>
              <a:rPr lang="zh-CN" altLang="en-US" sz="1200" dirty="0" smtClean="0"/>
              <a:t>接收数据的时间就已经达到</a:t>
            </a:r>
            <a:r>
              <a:rPr lang="en-US" altLang="zh-CN" sz="1200" dirty="0" smtClean="0"/>
              <a:t>50ms</a:t>
            </a:r>
            <a:r>
              <a:rPr lang="zh-CN" altLang="en-US" sz="1200" dirty="0" smtClean="0"/>
              <a:t>，通常</a:t>
            </a:r>
            <a:r>
              <a:rPr lang="en-US" altLang="zh-CN" sz="1200" dirty="0" smtClean="0"/>
              <a:t>batch</a:t>
            </a:r>
            <a:r>
              <a:rPr lang="zh-CN" altLang="en-US" sz="1200" dirty="0" smtClean="0"/>
              <a:t>最佳设置为</a:t>
            </a:r>
            <a:r>
              <a:rPr lang="en-US" altLang="zh-CN" sz="1200" dirty="0" smtClean="0"/>
              <a:t>1s</a:t>
            </a:r>
            <a:r>
              <a:rPr lang="zh-CN" altLang="en-US" sz="1200" dirty="0" smtClean="0"/>
              <a:t>。</a:t>
            </a:r>
            <a:endParaRPr lang="zh-CN" altLang="en-US" sz="1200" dirty="0"/>
          </a:p>
        </p:txBody>
      </p:sp>
    </p:spTree>
    <p:extLst>
      <p:ext uri="{BB962C8B-B14F-4D97-AF65-F5344CB8AC3E}">
        <p14:creationId xmlns:p14="http://schemas.microsoft.com/office/powerpoint/2010/main" val="1477362620"/>
      </p:ext>
    </p:extLst>
  </p:cSld>
  <p:clrMapOvr>
    <a:masterClrMapping/>
  </p:clrMapOvr>
  <mc:AlternateContent xmlns:mc="http://schemas.openxmlformats.org/markup-compatibility/2006" xmlns:p14="http://schemas.microsoft.com/office/powerpoint/2010/main">
    <mc:Choice Requires="p14">
      <p:transition spd="slow" p14:dur="2000" advTm="5859"/>
    </mc:Choice>
    <mc:Fallback xmlns="">
      <p:transition spd="slow" advTm="58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3"/>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59"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4"/>
            </p:custDataLst>
          </p:nvPr>
        </p:nvSpPr>
        <p:spPr>
          <a:xfrm>
            <a:off x="4505504" y="4917088"/>
            <a:ext cx="134652" cy="138499"/>
          </a:xfrm>
        </p:spPr>
        <p:txBody>
          <a:bodyPr/>
          <a:lstStyle/>
          <a:p>
            <a:fld id="{3053364C-9C4B-49BE-90E1-1479F1F10FA7}" type="slidenum">
              <a:rPr lang="en-US" altLang="zh-CN" smtClean="0">
                <a:latin typeface="+mj-lt"/>
              </a:rPr>
              <a:pPr/>
              <a:t>5</a:t>
            </a:fld>
            <a:endParaRPr lang="en-US" altLang="zh-CN" dirty="0">
              <a:latin typeface="+mj-lt"/>
            </a:endParaRPr>
          </a:p>
        </p:txBody>
      </p:sp>
      <p:sp>
        <p:nvSpPr>
          <p:cNvPr id="9" name="矩形 8"/>
          <p:cNvSpPr/>
          <p:nvPr>
            <p:custDataLst>
              <p:tags r:id="rId5"/>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Architecture</a:t>
            </a:r>
            <a:endParaRPr lang="zh-CN" altLang="en-US" sz="1000" kern="0" dirty="0">
              <a:solidFill>
                <a:schemeClr val="bg1"/>
              </a:solidFill>
              <a:latin typeface="+mj-lt"/>
              <a:ea typeface="宋体"/>
            </a:endParaRPr>
          </a:p>
        </p:txBody>
      </p:sp>
      <p:pic>
        <p:nvPicPr>
          <p:cNvPr id="6" name="图片 5" descr="http://images2015.cnblogs.com/blog/405877/201701/405877-20170118180702640-267981260.png"/>
          <p:cNvPicPr/>
          <p:nvPr/>
        </p:nvPicPr>
        <p:blipFill>
          <a:blip r:embed="rId10">
            <a:extLst>
              <a:ext uri="{28A0092B-C50C-407E-A947-70E740481C1C}">
                <a14:useLocalDpi xmlns:a14="http://schemas.microsoft.com/office/drawing/2010/main" val="0"/>
              </a:ext>
            </a:extLst>
          </a:blip>
          <a:srcRect/>
          <a:stretch>
            <a:fillRect/>
          </a:stretch>
        </p:blipFill>
        <p:spPr bwMode="auto">
          <a:xfrm>
            <a:off x="1726843" y="1634251"/>
            <a:ext cx="5691974" cy="3215382"/>
          </a:xfrm>
          <a:prstGeom prst="rect">
            <a:avLst/>
          </a:prstGeom>
          <a:noFill/>
          <a:ln>
            <a:noFill/>
          </a:ln>
        </p:spPr>
      </p:pic>
    </p:spTree>
    <p:custDataLst>
      <p:tags r:id="rId2"/>
    </p:custDataLst>
    <p:extLst>
      <p:ext uri="{BB962C8B-B14F-4D97-AF65-F5344CB8AC3E}">
        <p14:creationId xmlns:p14="http://schemas.microsoft.com/office/powerpoint/2010/main" val="957224043"/>
      </p:ext>
    </p:extLst>
  </p:cSld>
  <p:clrMapOvr>
    <a:masterClrMapping/>
  </p:clrMapOvr>
  <mc:AlternateContent xmlns:mc="http://schemas.openxmlformats.org/markup-compatibility/2006" xmlns:p14="http://schemas.microsoft.com/office/powerpoint/2010/main">
    <mc:Choice Requires="p14">
      <p:transition spd="slow" p14:dur="2000" advTm="8731"/>
    </mc:Choice>
    <mc:Fallback xmlns="">
      <p:transition spd="slow" advTm="8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75"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23724" y="4954295"/>
            <a:ext cx="134652" cy="138499"/>
          </a:xfrm>
        </p:spPr>
        <p:txBody>
          <a:bodyPr/>
          <a:lstStyle/>
          <a:p>
            <a:fld id="{3053364C-9C4B-49BE-90E1-1479F1F10FA7}" type="slidenum">
              <a:rPr lang="en-US" altLang="zh-CN" smtClean="0">
                <a:latin typeface="+mj-lt"/>
              </a:rPr>
              <a:pPr/>
              <a:t>6</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Levels of Abstraction</a:t>
            </a:r>
          </a:p>
        </p:txBody>
      </p:sp>
      <p:pic>
        <p:nvPicPr>
          <p:cNvPr id="5" name="图片 4"/>
          <p:cNvPicPr>
            <a:picLocks noChangeAspect="1"/>
          </p:cNvPicPr>
          <p:nvPr/>
        </p:nvPicPr>
        <p:blipFill>
          <a:blip r:embed="rId9"/>
          <a:stretch>
            <a:fillRect/>
          </a:stretch>
        </p:blipFill>
        <p:spPr>
          <a:xfrm>
            <a:off x="161925" y="1224466"/>
            <a:ext cx="5658009" cy="2414084"/>
          </a:xfrm>
          <a:prstGeom prst="rect">
            <a:avLst/>
          </a:prstGeom>
        </p:spPr>
      </p:pic>
      <p:sp>
        <p:nvSpPr>
          <p:cNvPr id="8" name="矩形 7"/>
          <p:cNvSpPr/>
          <p:nvPr/>
        </p:nvSpPr>
        <p:spPr>
          <a:xfrm>
            <a:off x="161925" y="3638550"/>
            <a:ext cx="8858251" cy="1384995"/>
          </a:xfrm>
          <a:prstGeom prst="rect">
            <a:avLst/>
          </a:prstGeom>
        </p:spPr>
        <p:txBody>
          <a:bodyPr wrap="square">
            <a:spAutoFit/>
          </a:bodyPr>
          <a:lstStyle/>
          <a:p>
            <a:pPr marL="342900" lvl="0" indent="-342900" algn="just">
              <a:spcAft>
                <a:spcPts val="0"/>
              </a:spcAft>
              <a:buFont typeface="+mj-lt"/>
              <a:buAutoNum type="arabicPeriod"/>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最低层次的抽象仅仅提供</a:t>
            </a:r>
            <a:r>
              <a:rPr lang="en-US" altLang="zh-CN" sz="1200" kern="100" dirty="0" err="1">
                <a:latin typeface="Calibri" panose="020F0502020204030204" pitchFamily="34" charset="0"/>
                <a:ea typeface="宋体" panose="02010600030101010101" pitchFamily="2" charset="-122"/>
                <a:cs typeface="Times New Roman" panose="02020603050405020304" pitchFamily="18" charset="0"/>
              </a:rPr>
              <a:t>stateful</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 streaming </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。能够将数据转换成</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DataStream</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，允许用户使用一个或者多个</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streams</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数据，并且保证</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使用一致性容错，用户可是注册事件时间，并用回调函数，处理复杂的计算（当然大多数情况是不需要的）。</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程序基于主要的</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API</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进行开发，比如</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(bounded/unbounded streams) </a:t>
            </a:r>
            <a:r>
              <a:rPr lang="zh-CN" altLang="zh-CN" sz="1200" kern="100" dirty="0" smtClean="0">
                <a:solidFill>
                  <a:srgbClr val="333333"/>
                </a:solidFill>
                <a:latin typeface="Helvetica" panose="020B0604020202020204" pitchFamily="34" charset="0"/>
                <a:ea typeface="宋体" panose="02010600030101010101" pitchFamily="2" charset="-122"/>
                <a:cs typeface="Helvetica" panose="020B0604020202020204" pitchFamily="34" charset="0"/>
              </a:rPr>
              <a:t>以及</a:t>
            </a:r>
            <a:r>
              <a:rPr lang="en-US" altLang="zh-CN" sz="1200" kern="100" dirty="0"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bounded data sets)</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。这些流式</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API</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提供</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transformations, joins, aggregations, windows, state, </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等操作。这些数据的类型是作为</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class</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存在。</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在</a:t>
            </a:r>
            <a:r>
              <a:rPr lang="en-US" altLang="zh-CN" sz="1200" kern="100" dirty="0" err="1">
                <a:latin typeface="Calibri" panose="020F0502020204030204" pitchFamily="34" charset="0"/>
                <a:ea typeface="宋体" panose="02010600030101010101" pitchFamily="2" charset="-122"/>
                <a:cs typeface="Times New Roman" panose="02020603050405020304" pitchFamily="18" charset="0"/>
              </a:rPr>
              <a:t>TableAPI</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表中数据会随着</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streams</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的改变。并且提供一些</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SQL</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类似的操作：</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select, project, join, group-by, aggregate</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以及自定义</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UDF</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并且进行优化器优化之后执行。</a:t>
            </a:r>
            <a:r>
              <a:rPr lang="en-US" altLang="zh-CN" sz="1200" kern="10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TableAPI</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可以和</a:t>
            </a:r>
            <a:r>
              <a:rPr lang="en-US" altLang="zh-CN" sz="1200" i="1"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DataStream</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and </a:t>
            </a:r>
            <a:r>
              <a:rPr lang="en-US" altLang="zh-CN" sz="1200" i="1" kern="10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DataSet</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APIs</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进行无缝转换。</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4.      </a:t>
            </a:r>
            <a:r>
              <a:rPr lang="zh-CN" altLang="zh-CN" sz="1200" dirty="0" smtClean="0">
                <a:latin typeface="Calibri" panose="020F0502020204030204" pitchFamily="34" charset="0"/>
                <a:ea typeface="宋体" panose="02010600030101010101" pitchFamily="2" charset="-122"/>
                <a:cs typeface="Times New Roman" panose="02020603050405020304" pitchFamily="18" charset="0"/>
              </a:rPr>
              <a:t>支持</a:t>
            </a:r>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SQL</a:t>
            </a:r>
            <a:r>
              <a:rPr lang="zh-CN" altLang="zh-CN" sz="1200" dirty="0" smtClean="0">
                <a:latin typeface="Calibri" panose="020F0502020204030204" pitchFamily="34" charset="0"/>
                <a:ea typeface="宋体" panose="02010600030101010101" pitchFamily="2" charset="-122"/>
                <a:cs typeface="Times New Roman" panose="02020603050405020304" pitchFamily="18" charset="0"/>
              </a:rPr>
              <a:t>语句</a:t>
            </a:r>
            <a:r>
              <a:rPr lang="zh-CN" altLang="zh-CN" sz="1200" dirty="0">
                <a:latin typeface="Calibri" panose="020F0502020204030204" pitchFamily="34" charset="0"/>
                <a:ea typeface="宋体" panose="02010600030101010101" pitchFamily="2" charset="-122"/>
                <a:cs typeface="Times New Roman" panose="02020603050405020304" pitchFamily="18" charset="0"/>
              </a:rPr>
              <a:t>查询</a:t>
            </a:r>
            <a:endParaRPr lang="zh-CN" altLang="en-US" dirty="0"/>
          </a:p>
        </p:txBody>
      </p:sp>
    </p:spTree>
    <p:extLst>
      <p:ext uri="{BB962C8B-B14F-4D97-AF65-F5344CB8AC3E}">
        <p14:creationId xmlns:p14="http://schemas.microsoft.com/office/powerpoint/2010/main" val="3798890526"/>
      </p:ext>
    </p:extLst>
  </p:cSld>
  <p:clrMapOvr>
    <a:masterClrMapping/>
  </p:clrMapOvr>
  <mc:AlternateContent xmlns:mc="http://schemas.openxmlformats.org/markup-compatibility/2006" xmlns:p14="http://schemas.microsoft.com/office/powerpoint/2010/main">
    <mc:Choice Requires="p14">
      <p:transition spd="slow" p14:dur="2000" advTm="13702"/>
    </mc:Choice>
    <mc:Fallback xmlns="">
      <p:transition spd="slow" advTm="1370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90"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7</a:t>
            </a:fld>
            <a:endParaRPr lang="en-US" altLang="zh-CN" dirty="0">
              <a:latin typeface="+mj-lt"/>
            </a:endParaRPr>
          </a:p>
        </p:txBody>
      </p:sp>
      <p:sp>
        <p:nvSpPr>
          <p:cNvPr id="7" name="TextBox 6"/>
          <p:cNvSpPr txBox="1"/>
          <p:nvPr>
            <p:custDataLst>
              <p:tags r:id="rId4"/>
            </p:custDataLst>
          </p:nvPr>
        </p:nvSpPr>
        <p:spPr>
          <a:xfrm>
            <a:off x="457199" y="1427243"/>
            <a:ext cx="8231262" cy="2215991"/>
          </a:xfrm>
          <a:prstGeom prst="rect">
            <a:avLst/>
          </a:prstGeom>
          <a:noFill/>
        </p:spPr>
        <p:txBody>
          <a:bodyPr wrap="square" lIns="0" tIns="0" rIns="0" bIns="0" rtlCol="0">
            <a:spAutoFit/>
          </a:bodyPr>
          <a:lstStyle/>
          <a:p>
            <a:pPr lvl="0"/>
            <a:r>
              <a:rPr lang="en-US" altLang="zh-CN" dirty="0" smtClean="0"/>
              <a:t>1</a:t>
            </a:r>
            <a:r>
              <a:rPr lang="en-US" altLang="zh-CN" dirty="0"/>
              <a:t>.   DataStream Sources</a:t>
            </a:r>
            <a:endParaRPr lang="en-US" altLang="zh-CN" dirty="0" smtClean="0"/>
          </a:p>
          <a:p>
            <a:pPr marL="342900" lvl="0" indent="-342900">
              <a:buAutoNum type="arabicPeriod" startAt="2"/>
            </a:pPr>
            <a:r>
              <a:rPr lang="en-US" altLang="zh-CN" dirty="0"/>
              <a:t>DataStream </a:t>
            </a:r>
            <a:r>
              <a:rPr lang="en-US" altLang="zh-CN" dirty="0" smtClean="0"/>
              <a:t>Transformations</a:t>
            </a:r>
          </a:p>
          <a:p>
            <a:pPr marL="342900" lvl="0" indent="-342900">
              <a:buAutoNum type="arabicPeriod" startAt="2"/>
            </a:pPr>
            <a:r>
              <a:rPr lang="en-US" altLang="zh-CN" dirty="0"/>
              <a:t>DataStream </a:t>
            </a:r>
            <a:r>
              <a:rPr lang="en-US" altLang="zh-CN" dirty="0" smtClean="0"/>
              <a:t>Sinks</a:t>
            </a:r>
            <a:endParaRPr lang="en-US" altLang="zh-CN" dirty="0"/>
          </a:p>
          <a:p>
            <a:pPr marL="342900" lvl="0" indent="-342900">
              <a:buAutoNum type="arabicPeriod" startAt="2"/>
            </a:pPr>
            <a:r>
              <a:rPr lang="en-US" altLang="zh-CN" dirty="0" smtClean="0"/>
              <a:t>Iterations</a:t>
            </a:r>
            <a:endParaRPr lang="en-US" altLang="zh-CN" dirty="0"/>
          </a:p>
          <a:p>
            <a:pPr marL="342900" lvl="0" indent="-342900">
              <a:buAutoNum type="arabicPeriod" startAt="2"/>
            </a:pPr>
            <a:r>
              <a:rPr lang="en-US" altLang="zh-CN" dirty="0" smtClean="0"/>
              <a:t>Execution </a:t>
            </a:r>
            <a:r>
              <a:rPr lang="en-US" altLang="zh-CN" dirty="0"/>
              <a:t>Parameters</a:t>
            </a:r>
          </a:p>
          <a:p>
            <a:pPr marL="342900" lvl="0" indent="-342900">
              <a:buAutoNum type="arabicPeriod" startAt="2"/>
            </a:pPr>
            <a:r>
              <a:rPr lang="en-US" altLang="zh-CN" dirty="0" smtClean="0"/>
              <a:t>Fault </a:t>
            </a:r>
            <a:r>
              <a:rPr lang="en-US" altLang="zh-CN" dirty="0"/>
              <a:t>Tolerance</a:t>
            </a:r>
          </a:p>
          <a:p>
            <a:pPr marL="342900" lvl="0" indent="-342900">
              <a:buAutoNum type="arabicPeriod" startAt="2"/>
            </a:pPr>
            <a:r>
              <a:rPr lang="en-US" altLang="zh-CN" dirty="0" smtClean="0"/>
              <a:t>Controlling </a:t>
            </a:r>
            <a:r>
              <a:rPr lang="en-US" altLang="zh-CN" dirty="0"/>
              <a:t>Latency</a:t>
            </a:r>
          </a:p>
          <a:p>
            <a:pPr marL="342900" lvl="0" indent="-342900">
              <a:buAutoNum type="arabicPeriod" startAt="2"/>
            </a:pPr>
            <a:r>
              <a:rPr lang="en-US" altLang="zh-CN" dirty="0" smtClean="0"/>
              <a:t>Debugging</a:t>
            </a:r>
            <a:endParaRPr lang="en-US" altLang="zh-CN" dirty="0"/>
          </a:p>
        </p:txBody>
      </p:sp>
      <p:sp>
        <p:nvSpPr>
          <p:cNvPr id="9" name="矩形 8"/>
          <p:cNvSpPr/>
          <p:nvPr>
            <p:custDataLst>
              <p:tags r:id="rId5"/>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smtClean="0">
                <a:solidFill>
                  <a:schemeClr val="bg1"/>
                </a:solidFill>
              </a:rPr>
              <a:t>DataStream API</a:t>
            </a:r>
            <a:endParaRPr lang="zh-CN" altLang="en-US" sz="1000" kern="0" dirty="0">
              <a:solidFill>
                <a:schemeClr val="bg1"/>
              </a:solidFill>
              <a:latin typeface="+mj-lt"/>
              <a:ea typeface="宋体"/>
            </a:endParaRPr>
          </a:p>
        </p:txBody>
      </p:sp>
    </p:spTree>
    <p:extLst>
      <p:ext uri="{BB962C8B-B14F-4D97-AF65-F5344CB8AC3E}">
        <p14:creationId xmlns:p14="http://schemas.microsoft.com/office/powerpoint/2010/main" val="3999724967"/>
      </p:ext>
    </p:extLst>
  </p:cSld>
  <p:clrMapOvr>
    <a:masterClrMapping/>
  </p:clrMapOvr>
  <mc:AlternateContent xmlns:mc="http://schemas.openxmlformats.org/markup-compatibility/2006" xmlns:p14="http://schemas.microsoft.com/office/powerpoint/2010/main">
    <mc:Choice Requires="p14">
      <p:transition spd="slow" p14:dur="2000" advTm="4194"/>
    </mc:Choice>
    <mc:Fallback xmlns="">
      <p:transition spd="slow" advTm="419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98"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3980799" y="4917088"/>
            <a:ext cx="134652" cy="138499"/>
          </a:xfrm>
        </p:spPr>
        <p:txBody>
          <a:bodyPr/>
          <a:lstStyle/>
          <a:p>
            <a:fld id="{3053364C-9C4B-49BE-90E1-1479F1F10FA7}" type="slidenum">
              <a:rPr lang="en-US" altLang="zh-CN" smtClean="0">
                <a:latin typeface="+mj-lt"/>
              </a:rPr>
              <a:pPr/>
              <a:t>8</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a:t>
            </a:r>
            <a:endParaRPr lang="zh-CN" altLang="en-US" sz="1000" kern="0" dirty="0">
              <a:solidFill>
                <a:schemeClr val="bg1"/>
              </a:solidFill>
              <a:latin typeface="+mj-lt"/>
              <a:ea typeface="宋体"/>
            </a:endParaRPr>
          </a:p>
        </p:txBody>
      </p:sp>
      <p:sp>
        <p:nvSpPr>
          <p:cNvPr id="6" name="矩形 5"/>
          <p:cNvSpPr/>
          <p:nvPr/>
        </p:nvSpPr>
        <p:spPr>
          <a:xfrm>
            <a:off x="4807782" y="2162002"/>
            <a:ext cx="2914650" cy="1477328"/>
          </a:xfrm>
          <a:prstGeom prst="rect">
            <a:avLst/>
          </a:prstGeom>
        </p:spPr>
        <p:txBody>
          <a:bodyPr wrap="square">
            <a:spAutoFit/>
          </a:bodyPr>
          <a:lstStyle/>
          <a:p>
            <a:r>
              <a:rPr lang="en-US" altLang="zh-CN" dirty="0" smtClean="0"/>
              <a:t>1. Execution </a:t>
            </a:r>
            <a:r>
              <a:rPr lang="en-US" altLang="zh-CN" dirty="0" err="1" smtClean="0"/>
              <a:t>env</a:t>
            </a:r>
            <a:endParaRPr lang="en-US" altLang="zh-CN" dirty="0"/>
          </a:p>
          <a:p>
            <a:r>
              <a:rPr lang="en-US" altLang="zh-CN" dirty="0" smtClean="0"/>
              <a:t>2. Data </a:t>
            </a:r>
            <a:r>
              <a:rPr lang="en-US" altLang="zh-CN" dirty="0"/>
              <a:t>sources</a:t>
            </a:r>
          </a:p>
          <a:p>
            <a:r>
              <a:rPr lang="en-US" altLang="zh-CN" dirty="0" smtClean="0"/>
              <a:t>3. Transformations</a:t>
            </a:r>
            <a:endParaRPr lang="en-US" altLang="zh-CN" dirty="0"/>
          </a:p>
          <a:p>
            <a:r>
              <a:rPr lang="en-US" altLang="zh-CN" dirty="0" smtClean="0"/>
              <a:t>4. Data </a:t>
            </a:r>
            <a:r>
              <a:rPr lang="en-US" altLang="zh-CN" dirty="0"/>
              <a:t>sinks</a:t>
            </a:r>
          </a:p>
          <a:p>
            <a:r>
              <a:rPr lang="en-US" altLang="zh-CN" dirty="0" smtClean="0"/>
              <a:t>5. Connectors</a:t>
            </a:r>
            <a:endParaRPr lang="zh-CN" altLang="en-US" dirty="0"/>
          </a:p>
        </p:txBody>
      </p:sp>
      <p:pic>
        <p:nvPicPr>
          <p:cNvPr id="8" name="图片 7"/>
          <p:cNvPicPr>
            <a:picLocks noChangeAspect="1"/>
          </p:cNvPicPr>
          <p:nvPr/>
        </p:nvPicPr>
        <p:blipFill>
          <a:blip r:embed="rId9"/>
          <a:stretch>
            <a:fillRect/>
          </a:stretch>
        </p:blipFill>
        <p:spPr>
          <a:xfrm>
            <a:off x="2051987" y="1218148"/>
            <a:ext cx="1928812" cy="3365035"/>
          </a:xfrm>
          <a:prstGeom prst="rect">
            <a:avLst/>
          </a:prstGeom>
        </p:spPr>
      </p:pic>
    </p:spTree>
    <p:extLst>
      <p:ext uri="{BB962C8B-B14F-4D97-AF65-F5344CB8AC3E}">
        <p14:creationId xmlns:p14="http://schemas.microsoft.com/office/powerpoint/2010/main" val="60375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215" name="think-cell Slide" r:id="rId10" imgW="216" imgH="216" progId="TCLayout.ActiveDocument.1">
                  <p:embed/>
                </p:oleObj>
              </mc:Choice>
              <mc:Fallback>
                <p:oleObj name="think-cell Slide" r:id="rId10" imgW="216" imgH="216"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9</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smtClean="0">
                <a:solidFill>
                  <a:schemeClr val="bg1"/>
                </a:solidFill>
              </a:rPr>
              <a:t>DataStream Source/Transformation/Sink</a:t>
            </a:r>
            <a:endParaRPr lang="zh-CN" altLang="en-US" sz="1000" kern="0" dirty="0">
              <a:solidFill>
                <a:schemeClr val="bg1"/>
              </a:solidFill>
              <a:latin typeface="+mj-lt"/>
              <a:ea typeface="宋体"/>
            </a:endParaRPr>
          </a:p>
        </p:txBody>
      </p:sp>
      <p:sp>
        <p:nvSpPr>
          <p:cNvPr id="8" name="TextBox 6"/>
          <p:cNvSpPr txBox="1"/>
          <p:nvPr>
            <p:custDataLst>
              <p:tags r:id="rId5"/>
            </p:custDataLst>
          </p:nvPr>
        </p:nvSpPr>
        <p:spPr>
          <a:xfrm>
            <a:off x="451679" y="1279299"/>
            <a:ext cx="8685142" cy="1384995"/>
          </a:xfrm>
          <a:prstGeom prst="rect">
            <a:avLst/>
          </a:prstGeom>
          <a:noFill/>
        </p:spPr>
        <p:txBody>
          <a:bodyPr wrap="square" lIns="0" tIns="0" rIns="0" bIns="0" rtlCol="0">
            <a:spAutoFit/>
          </a:bodyPr>
          <a:lstStyle/>
          <a:p>
            <a:r>
              <a:rPr lang="en-US" altLang="zh-CN" b="1" dirty="0" smtClean="0"/>
              <a:t>Source:</a:t>
            </a:r>
          </a:p>
          <a:p>
            <a:pPr marL="342900" lvl="0" indent="-342900">
              <a:buAutoNum type="arabicPeriod"/>
            </a:pPr>
            <a:r>
              <a:rPr lang="en-US" altLang="zh-CN" b="1" dirty="0"/>
              <a:t>Socket-based</a:t>
            </a:r>
            <a:r>
              <a:rPr lang="en-US" altLang="zh-CN" dirty="0"/>
              <a:t> : </a:t>
            </a:r>
            <a:r>
              <a:rPr lang="en-US" altLang="zh-CN" dirty="0" err="1"/>
              <a:t>socketTextStream</a:t>
            </a:r>
            <a:r>
              <a:rPr lang="en-US" altLang="zh-CN" dirty="0"/>
              <a:t>(</a:t>
            </a:r>
            <a:r>
              <a:rPr lang="en-US" altLang="zh-CN" dirty="0" err="1"/>
              <a:t>hostName</a:t>
            </a:r>
            <a:r>
              <a:rPr lang="en-US" altLang="zh-CN" dirty="0"/>
              <a:t>, port)</a:t>
            </a:r>
          </a:p>
          <a:p>
            <a:pPr marL="342900" lvl="0" indent="-342900">
              <a:buAutoNum type="arabicPeriod"/>
            </a:pPr>
            <a:r>
              <a:rPr lang="en-US" altLang="zh-CN" b="1" dirty="0"/>
              <a:t>File-based : </a:t>
            </a:r>
            <a:r>
              <a:rPr lang="en-US" altLang="zh-CN" dirty="0" err="1"/>
              <a:t>readFileStream</a:t>
            </a:r>
            <a:r>
              <a:rPr lang="en-US" altLang="zh-CN" dirty="0"/>
              <a:t>(String </a:t>
            </a:r>
            <a:r>
              <a:rPr lang="en-US" altLang="zh-CN" dirty="0" err="1"/>
              <a:t>filePath</a:t>
            </a:r>
            <a:r>
              <a:rPr lang="en-US" altLang="zh-CN" dirty="0"/>
              <a:t>, long </a:t>
            </a:r>
            <a:r>
              <a:rPr lang="en-US" altLang="zh-CN" dirty="0" err="1"/>
              <a:t>intervalMillis</a:t>
            </a:r>
            <a:r>
              <a:rPr lang="en-US" altLang="zh-CN" dirty="0"/>
              <a:t>, </a:t>
            </a:r>
            <a:r>
              <a:rPr lang="en-US" altLang="zh-CN" dirty="0" err="1"/>
              <a:t>watchType</a:t>
            </a:r>
            <a:r>
              <a:rPr lang="en-US" altLang="zh-CN" dirty="0"/>
              <a:t>) </a:t>
            </a:r>
          </a:p>
          <a:p>
            <a:pPr marL="342900" indent="-342900">
              <a:buAutoNum type="arabicPeriod"/>
            </a:pPr>
            <a:r>
              <a:rPr lang="en-US" altLang="zh-CN" b="1" dirty="0"/>
              <a:t>Collection-based: </a:t>
            </a:r>
            <a:r>
              <a:rPr lang="en-US" altLang="zh-CN" dirty="0" err="1"/>
              <a:t>fromCollection</a:t>
            </a:r>
            <a:r>
              <a:rPr lang="en-US" altLang="zh-CN" dirty="0"/>
              <a:t> , </a:t>
            </a:r>
            <a:r>
              <a:rPr lang="en-US" altLang="zh-CN" dirty="0" err="1"/>
              <a:t>fromElements</a:t>
            </a:r>
            <a:r>
              <a:rPr lang="en-US" altLang="zh-CN" dirty="0"/>
              <a:t>, </a:t>
            </a:r>
            <a:r>
              <a:rPr lang="en-US" altLang="zh-CN" dirty="0" err="1"/>
              <a:t>fromParallelCollection</a:t>
            </a:r>
            <a:endParaRPr lang="en-US" altLang="zh-CN" dirty="0"/>
          </a:p>
          <a:p>
            <a:pPr marL="342900" indent="-342900">
              <a:buAutoNum type="arabicPeriod"/>
            </a:pPr>
            <a:r>
              <a:rPr lang="en-US" altLang="zh-CN" b="1" dirty="0"/>
              <a:t>Custom :  </a:t>
            </a:r>
            <a:r>
              <a:rPr lang="en-US" altLang="zh-CN" dirty="0" err="1"/>
              <a:t>addSource</a:t>
            </a:r>
            <a:r>
              <a:rPr lang="en-US" altLang="zh-CN" dirty="0"/>
              <a:t>(new FlinkKafkaConsumer08</a:t>
            </a:r>
            <a:r>
              <a:rPr lang="en-US" altLang="zh-CN" dirty="0" smtClean="0"/>
              <a:t>&lt;&gt;())</a:t>
            </a:r>
            <a:endParaRPr lang="zh-CN" altLang="zh-CN" b="1" dirty="0"/>
          </a:p>
        </p:txBody>
      </p:sp>
      <p:sp>
        <p:nvSpPr>
          <p:cNvPr id="10" name="TextBox 6"/>
          <p:cNvSpPr txBox="1"/>
          <p:nvPr>
            <p:custDataLst>
              <p:tags r:id="rId6"/>
            </p:custDataLst>
          </p:nvPr>
        </p:nvSpPr>
        <p:spPr>
          <a:xfrm>
            <a:off x="451679" y="3828142"/>
            <a:ext cx="8012042" cy="1107996"/>
          </a:xfrm>
          <a:prstGeom prst="rect">
            <a:avLst/>
          </a:prstGeom>
          <a:noFill/>
        </p:spPr>
        <p:txBody>
          <a:bodyPr wrap="square" lIns="0" tIns="0" rIns="0" bIns="0" rtlCol="0">
            <a:spAutoFit/>
          </a:bodyPr>
          <a:lstStyle/>
          <a:p>
            <a:r>
              <a:rPr lang="en-US" altLang="zh-CN" b="1" dirty="0" smtClean="0"/>
              <a:t>Sink:</a:t>
            </a:r>
          </a:p>
          <a:p>
            <a:pPr marL="342900" lvl="0" indent="-342900">
              <a:buAutoNum type="arabicPeriod"/>
            </a:pPr>
            <a:r>
              <a:rPr lang="en-US" altLang="zh-CN" b="1" dirty="0"/>
              <a:t>Print </a:t>
            </a:r>
            <a:r>
              <a:rPr lang="en-US" altLang="zh-CN" dirty="0"/>
              <a:t>: print()/ </a:t>
            </a:r>
            <a:r>
              <a:rPr lang="en-US" altLang="zh-CN" dirty="0" err="1"/>
              <a:t>printToErr</a:t>
            </a:r>
            <a:endParaRPr lang="en-US" altLang="zh-CN" dirty="0"/>
          </a:p>
          <a:p>
            <a:pPr marL="342900" lvl="0" indent="-342900">
              <a:buAutoNum type="arabicPeriod"/>
            </a:pPr>
            <a:r>
              <a:rPr lang="en-US" altLang="zh-CN" b="1" dirty="0"/>
              <a:t>Write</a:t>
            </a:r>
            <a:r>
              <a:rPr lang="en-US" altLang="zh-CN" dirty="0"/>
              <a:t>: </a:t>
            </a:r>
            <a:r>
              <a:rPr lang="en-US" altLang="zh-CN" b="1" dirty="0"/>
              <a:t> </a:t>
            </a:r>
            <a:r>
              <a:rPr lang="en-US" altLang="zh-CN" dirty="0" err="1"/>
              <a:t>writeAsText</a:t>
            </a:r>
            <a:r>
              <a:rPr lang="en-US" altLang="zh-CN" dirty="0"/>
              <a:t> (), </a:t>
            </a:r>
            <a:r>
              <a:rPr lang="en-US" altLang="zh-CN" dirty="0" err="1"/>
              <a:t>writeAsCsv</a:t>
            </a:r>
            <a:r>
              <a:rPr lang="en-US" altLang="zh-CN" dirty="0"/>
              <a:t>(), </a:t>
            </a:r>
            <a:r>
              <a:rPr lang="en-US" altLang="zh-CN" dirty="0" err="1"/>
              <a:t>writeUsingOutputFormat</a:t>
            </a:r>
            <a:r>
              <a:rPr lang="en-US" altLang="zh-CN" dirty="0"/>
              <a:t>(), </a:t>
            </a:r>
            <a:r>
              <a:rPr lang="en-US" altLang="zh-CN" dirty="0" err="1"/>
              <a:t>writeToSocket</a:t>
            </a:r>
            <a:endParaRPr lang="en-US" altLang="zh-CN" dirty="0"/>
          </a:p>
          <a:p>
            <a:pPr marL="342900" indent="-342900">
              <a:buFontTx/>
              <a:buAutoNum type="arabicPeriod"/>
            </a:pPr>
            <a:r>
              <a:rPr lang="en-US" altLang="zh-CN" b="1" dirty="0" err="1"/>
              <a:t>addSink</a:t>
            </a:r>
            <a:r>
              <a:rPr lang="en-US" altLang="zh-CN" b="1" dirty="0"/>
              <a:t>:</a:t>
            </a:r>
            <a:r>
              <a:rPr lang="en-US" altLang="zh-CN" dirty="0"/>
              <a:t> </a:t>
            </a:r>
            <a:r>
              <a:rPr lang="en-US" altLang="zh-CN" dirty="0" err="1"/>
              <a:t>addSink</a:t>
            </a:r>
            <a:r>
              <a:rPr lang="en-US" altLang="zh-CN" b="1" dirty="0"/>
              <a:t> </a:t>
            </a:r>
            <a:r>
              <a:rPr lang="en-US" altLang="zh-CN" dirty="0"/>
              <a:t>(new FlinkKafkaProducer08</a:t>
            </a:r>
            <a:r>
              <a:rPr lang="en-US" altLang="zh-CN" dirty="0" smtClean="0"/>
              <a:t>&lt;&gt;())</a:t>
            </a:r>
            <a:endParaRPr lang="zh-CN" altLang="zh-CN" b="1" dirty="0"/>
          </a:p>
        </p:txBody>
      </p:sp>
      <p:sp>
        <p:nvSpPr>
          <p:cNvPr id="11" name="TextBox 6"/>
          <p:cNvSpPr txBox="1"/>
          <p:nvPr>
            <p:custDataLst>
              <p:tags r:id="rId7"/>
            </p:custDataLst>
          </p:nvPr>
        </p:nvSpPr>
        <p:spPr>
          <a:xfrm>
            <a:off x="457199" y="2946847"/>
            <a:ext cx="8231262" cy="553998"/>
          </a:xfrm>
          <a:prstGeom prst="rect">
            <a:avLst/>
          </a:prstGeom>
          <a:noFill/>
        </p:spPr>
        <p:txBody>
          <a:bodyPr wrap="square" lIns="0" tIns="0" rIns="0" bIns="0" rtlCol="0">
            <a:spAutoFit/>
          </a:bodyPr>
          <a:lstStyle/>
          <a:p>
            <a:pPr lvl="0"/>
            <a:r>
              <a:rPr lang="en-US" altLang="zh-CN" b="1" dirty="0" smtClean="0"/>
              <a:t>Transformation:</a:t>
            </a:r>
          </a:p>
          <a:p>
            <a:r>
              <a:rPr lang="en-US" altLang="zh-CN" b="1" dirty="0" smtClean="0"/>
              <a:t>1. Map</a:t>
            </a:r>
            <a:r>
              <a:rPr lang="en-US" altLang="zh-CN" b="1" dirty="0"/>
              <a:t>, </a:t>
            </a:r>
            <a:r>
              <a:rPr lang="en-US" altLang="zh-CN" b="1" dirty="0" err="1"/>
              <a:t>FlatMap</a:t>
            </a:r>
            <a:r>
              <a:rPr lang="en-US" altLang="zh-CN" b="1" dirty="0"/>
              <a:t>, Filter, </a:t>
            </a:r>
            <a:r>
              <a:rPr lang="en-US" altLang="zh-CN" b="1" dirty="0" err="1"/>
              <a:t>KeyBy</a:t>
            </a:r>
            <a:r>
              <a:rPr lang="en-US" altLang="zh-CN" b="1" dirty="0"/>
              <a:t>, Reduce, Aggregations, Window</a:t>
            </a:r>
            <a:r>
              <a:rPr lang="en-US" altLang="zh-CN" b="1" dirty="0" smtClean="0"/>
              <a:t>…</a:t>
            </a:r>
            <a:endParaRPr lang="zh-CN" altLang="zh-CN" b="1" dirty="0"/>
          </a:p>
        </p:txBody>
      </p:sp>
    </p:spTree>
    <p:extLst>
      <p:ext uri="{BB962C8B-B14F-4D97-AF65-F5344CB8AC3E}">
        <p14:creationId xmlns:p14="http://schemas.microsoft.com/office/powerpoint/2010/main" val="21979365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6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2&quot;&gt;&lt;elem m_fUsage=&quot;4.53862135379151430000E+000&quot;&gt;&lt;m_ppcolschidx val=&quot;0&quot;/&gt;&lt;m_rgb r=&quot;12&quot; g=&quot;25&quot; b=&quot;4c&quot;/&gt;&lt;/elem&gt;&lt;elem m_fUsage=&quot;4.24561210030279400000E+000&quot;&gt;&lt;m_ppcolschidx val=&quot;0&quot;/&gt;&lt;m_rgb r=&quot;d8&quot; g=&quot;d8&quot; b=&quot;d8&quot;/&gt;&lt;/elem&gt;&lt;/m_vecMRU&gt;&lt;/m_mruColor&gt;&lt;m_mapectfillschemeMRU&gt;&lt;key val=&quot;3&quot;/&gt;&lt;elem&gt;&lt;m_nPartnerID val=&quot;530&quot;/&gt;&lt;m_nIndex val=&quot;4&quot;/&gt;&lt;/elem&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83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jFcuIj4O20SGzWi4dCeeG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lWPsh.8OL0GaVgShlbr6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21.xml><?xml version="1.0" encoding="utf-8"?>
<p:tagLst xmlns:a="http://schemas.openxmlformats.org/drawingml/2006/main" xmlns:r="http://schemas.openxmlformats.org/officeDocument/2006/relationships" xmlns:p="http://schemas.openxmlformats.org/presentationml/2006/main">
  <p:tag name="TIMING" val="|2.5|2.3"/>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vIVjn54JsUi0fB47qK6Td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AQAVobn9Eq49rpTnGu6S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sdmKKL5VECJqC4BXG.q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TN.xgp9v0S5Y7_M_Cwz1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M8Kj9irikiDSC2SmDMIe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eadOIB2QkmEmTqquOdDJ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heme/theme1.xml><?xml version="1.0" encoding="utf-8"?>
<a:theme xmlns:a="http://schemas.openxmlformats.org/drawingml/2006/main" name="Office 主题​​">
  <a:themeElements>
    <a:clrScheme name="Pateo">
      <a:dk1>
        <a:srgbClr val="000000"/>
      </a:dk1>
      <a:lt1>
        <a:srgbClr val="FFFFFF"/>
      </a:lt1>
      <a:dk2>
        <a:srgbClr val="018CCF"/>
      </a:dk2>
      <a:lt2>
        <a:srgbClr val="72808A"/>
      </a:lt2>
      <a:accent1>
        <a:srgbClr val="015998"/>
      </a:accent1>
      <a:accent2>
        <a:srgbClr val="394147"/>
      </a:accent2>
      <a:accent3>
        <a:srgbClr val="12254C"/>
      </a:accent3>
      <a:accent4>
        <a:srgbClr val="D8D8D8"/>
      </a:accent4>
      <a:accent5>
        <a:srgbClr val="00B0F0"/>
      </a:accent5>
      <a:accent6>
        <a:srgbClr val="FFFFFF"/>
      </a:accent6>
      <a:hlink>
        <a:srgbClr val="FFFFFF"/>
      </a:hlink>
      <a:folHlink>
        <a:srgbClr val="FFFFFF"/>
      </a:folHlink>
    </a:clrScheme>
    <a:fontScheme name="Pateo">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12700" cap="flat" cmpd="sng" algn="ctr">
          <a:solidFill>
            <a:schemeClr val="bg2"/>
          </a:solidFill>
          <a:prstDash val="soli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noProof="0" dirty="0" smtClean="0">
            <a:ln>
              <a:noFill/>
            </a:ln>
            <a:effectLst/>
            <a:uLnTx/>
            <a:uFillTx/>
            <a:ea typeface="宋体"/>
            <a:cs typeface="+mn-cs"/>
          </a:defRPr>
        </a:defPPr>
      </a:lst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0" marR="0" indent="0" defTabSz="914400" eaLnBrk="1" fontAlgn="auto" latinLnBrk="0" hangingPunct="1">
          <a:lnSpc>
            <a:spcPct val="100000"/>
          </a:lnSpc>
          <a:spcBef>
            <a:spcPts val="0"/>
          </a:spcBef>
          <a:spcAft>
            <a:spcPts val="0"/>
          </a:spcAft>
          <a:buClrTx/>
          <a:buSzTx/>
          <a:buFontTx/>
          <a:buNone/>
          <a:tabLst/>
          <a:defRPr kumimoji="0" sz="1400" i="0" u="none" strike="noStrike" kern="0" cap="none" spc="0" normalizeH="0" baseline="0" noProof="0" dirty="0" smtClean="0">
            <a:ln>
              <a:noFill/>
            </a:ln>
            <a:solidFill>
              <a:srgbClr val="000000"/>
            </a:solidFill>
            <a:effectLst/>
            <a:uLnTx/>
            <a:uFillTx/>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附件2：Pateo_Template_White_169</Template>
  <TotalTime>7448</TotalTime>
  <Words>2551</Words>
  <Application>Microsoft Office PowerPoint</Application>
  <PresentationFormat>全屏显示(16:9)</PresentationFormat>
  <Paragraphs>443</Paragraphs>
  <Slides>33</Slides>
  <Notes>33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5" baseType="lpstr">
      <vt:lpstr>Arial Unicode MS</vt:lpstr>
      <vt:lpstr>Helvetica Neue</vt:lpstr>
      <vt:lpstr>Menlo</vt:lpstr>
      <vt:lpstr>宋体</vt:lpstr>
      <vt:lpstr>微软雅黑</vt:lpstr>
      <vt:lpstr>Arial</vt:lpstr>
      <vt:lpstr>Calibri</vt:lpstr>
      <vt:lpstr>Helvetica</vt:lpstr>
      <vt:lpstr>Lucida Console</vt:lpstr>
      <vt:lpstr>Times New Roman</vt:lpstr>
      <vt:lpstr>Office 主题​​</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yin,chunfeng(尹春风-SH)</dc:creator>
  <cp:lastModifiedBy>yin,chunfeng(尹春风-SH)</cp:lastModifiedBy>
  <cp:revision>195</cp:revision>
  <cp:lastPrinted>2015-03-18T02:46:18Z</cp:lastPrinted>
  <dcterms:created xsi:type="dcterms:W3CDTF">2017-06-05T05:55:41Z</dcterms:created>
  <dcterms:modified xsi:type="dcterms:W3CDTF">2017-07-18T06:54:12Z</dcterms:modified>
</cp:coreProperties>
</file>