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7" r:id="rId2"/>
    <p:sldId id="33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946"/>
    <a:srgbClr val="80A8DC"/>
    <a:srgbClr val="878BDC"/>
    <a:srgbClr val="74AD5D"/>
    <a:srgbClr val="F8B9A6"/>
    <a:srgbClr val="F8A9A0"/>
    <a:srgbClr val="F8A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/>
    <p:restoredTop sz="96327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1B6D-7A76-BC46-8AE9-756C860BB94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6073-A64F-1A4F-934C-FCF860D1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EC284B-2C9F-439F-9013-F155A704B879}"/>
              </a:ext>
            </a:extLst>
          </p:cNvPr>
          <p:cNvSpPr/>
          <p:nvPr/>
        </p:nvSpPr>
        <p:spPr>
          <a:xfrm>
            <a:off x="5494127" y="179773"/>
            <a:ext cx="6498453" cy="6498453"/>
          </a:xfrm>
          <a:custGeom>
            <a:avLst/>
            <a:gdLst>
              <a:gd name="connsiteX0" fmla="*/ 0 w 6498453"/>
              <a:gd name="connsiteY0" fmla="*/ 3249227 h 6498453"/>
              <a:gd name="connsiteX1" fmla="*/ 3249227 w 6498453"/>
              <a:gd name="connsiteY1" fmla="*/ 0 h 6498453"/>
              <a:gd name="connsiteX2" fmla="*/ 6498454 w 6498453"/>
              <a:gd name="connsiteY2" fmla="*/ 3249227 h 6498453"/>
              <a:gd name="connsiteX3" fmla="*/ 3249227 w 6498453"/>
              <a:gd name="connsiteY3" fmla="*/ 6498454 h 6498453"/>
              <a:gd name="connsiteX4" fmla="*/ 0 w 6498453"/>
              <a:gd name="connsiteY4" fmla="*/ 3249227 h 64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453" h="6498453">
                <a:moveTo>
                  <a:pt x="0" y="3249227"/>
                </a:moveTo>
                <a:cubicBezTo>
                  <a:pt x="0" y="1454728"/>
                  <a:pt x="1454728" y="0"/>
                  <a:pt x="3249227" y="0"/>
                </a:cubicBezTo>
                <a:cubicBezTo>
                  <a:pt x="5043726" y="0"/>
                  <a:pt x="6498454" y="1454728"/>
                  <a:pt x="6498454" y="3249227"/>
                </a:cubicBezTo>
                <a:cubicBezTo>
                  <a:pt x="6498454" y="5043726"/>
                  <a:pt x="5043726" y="6498454"/>
                  <a:pt x="3249227" y="6498454"/>
                </a:cubicBezTo>
                <a:cubicBezTo>
                  <a:pt x="1454728" y="6498454"/>
                  <a:pt x="0" y="5043726"/>
                  <a:pt x="0" y="3249227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7231" tIns="481386" rIns="2187231" bIns="568015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schemeClr val="tx1"/>
                </a:solidFill>
              </a:rPr>
              <a:t>Societal </a:t>
            </a:r>
            <a:r>
              <a:rPr lang="en-US" sz="2200" b="1" dirty="0">
                <a:solidFill>
                  <a:schemeClr val="tx1"/>
                </a:solidFill>
              </a:rPr>
              <a:t>contexts (e.g., policies)</a:t>
            </a:r>
            <a:endParaRPr lang="en-US" sz="2200" b="1" kern="12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37BA5A-122F-4EFE-BA21-F2647B11687A}"/>
              </a:ext>
            </a:extLst>
          </p:cNvPr>
          <p:cNvSpPr/>
          <p:nvPr/>
        </p:nvSpPr>
        <p:spPr>
          <a:xfrm>
            <a:off x="5981511" y="1154540"/>
            <a:ext cx="5523685" cy="5523685"/>
          </a:xfrm>
          <a:custGeom>
            <a:avLst/>
            <a:gdLst>
              <a:gd name="connsiteX0" fmla="*/ 0 w 5523685"/>
              <a:gd name="connsiteY0" fmla="*/ 2761843 h 5523685"/>
              <a:gd name="connsiteX1" fmla="*/ 2761843 w 5523685"/>
              <a:gd name="connsiteY1" fmla="*/ 0 h 5523685"/>
              <a:gd name="connsiteX2" fmla="*/ 5523686 w 5523685"/>
              <a:gd name="connsiteY2" fmla="*/ 2761843 h 5523685"/>
              <a:gd name="connsiteX3" fmla="*/ 2761843 w 5523685"/>
              <a:gd name="connsiteY3" fmla="*/ 5523686 h 5523685"/>
              <a:gd name="connsiteX4" fmla="*/ 0 w 5523685"/>
              <a:gd name="connsiteY4" fmla="*/ 2761843 h 552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3685" h="5523685">
                <a:moveTo>
                  <a:pt x="0" y="2761843"/>
                </a:moveTo>
                <a:cubicBezTo>
                  <a:pt x="0" y="1236519"/>
                  <a:pt x="1236519" y="0"/>
                  <a:pt x="2761843" y="0"/>
                </a:cubicBezTo>
                <a:cubicBezTo>
                  <a:pt x="4287167" y="0"/>
                  <a:pt x="5523686" y="1236519"/>
                  <a:pt x="5523686" y="2761843"/>
                </a:cubicBezTo>
                <a:cubicBezTo>
                  <a:pt x="5523686" y="4287167"/>
                  <a:pt x="4287167" y="5523686"/>
                  <a:pt x="2761843" y="5523686"/>
                </a:cubicBezTo>
                <a:cubicBezTo>
                  <a:pt x="1236519" y="5523686"/>
                  <a:pt x="0" y="4287167"/>
                  <a:pt x="0" y="2761843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7262" tIns="474076" rIns="1727262" bIns="472731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>
                <a:solidFill>
                  <a:schemeClr val="tx1"/>
                </a:solidFill>
              </a:rPr>
              <a:t>Natural, built, and social environments (e.g., rural/urban)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D348A2-AE24-46C2-ACE4-3421C8B4711A}"/>
              </a:ext>
            </a:extLst>
          </p:cNvPr>
          <p:cNvSpPr/>
          <p:nvPr/>
        </p:nvSpPr>
        <p:spPr>
          <a:xfrm>
            <a:off x="6524367" y="2274111"/>
            <a:ext cx="4497859" cy="4404114"/>
          </a:xfrm>
          <a:custGeom>
            <a:avLst/>
            <a:gdLst>
              <a:gd name="connsiteX0" fmla="*/ 0 w 4548917"/>
              <a:gd name="connsiteY0" fmla="*/ 2274459 h 4548917"/>
              <a:gd name="connsiteX1" fmla="*/ 2274459 w 4548917"/>
              <a:gd name="connsiteY1" fmla="*/ 0 h 4548917"/>
              <a:gd name="connsiteX2" fmla="*/ 4548918 w 4548917"/>
              <a:gd name="connsiteY2" fmla="*/ 2274459 h 4548917"/>
              <a:gd name="connsiteX3" fmla="*/ 2274459 w 4548917"/>
              <a:gd name="connsiteY3" fmla="*/ 4548918 h 4548917"/>
              <a:gd name="connsiteX4" fmla="*/ 0 w 4548917"/>
              <a:gd name="connsiteY4" fmla="*/ 2274459 h 454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917" h="4548917">
                <a:moveTo>
                  <a:pt x="0" y="2274459"/>
                </a:moveTo>
                <a:cubicBezTo>
                  <a:pt x="0" y="1018310"/>
                  <a:pt x="1018310" y="0"/>
                  <a:pt x="2274459" y="0"/>
                </a:cubicBezTo>
                <a:cubicBezTo>
                  <a:pt x="3530608" y="0"/>
                  <a:pt x="4548918" y="1018310"/>
                  <a:pt x="4548918" y="2274459"/>
                </a:cubicBezTo>
                <a:cubicBezTo>
                  <a:pt x="4548918" y="3530608"/>
                  <a:pt x="3530608" y="4548918"/>
                  <a:pt x="2274459" y="4548918"/>
                </a:cubicBezTo>
                <a:cubicBezTo>
                  <a:pt x="1018310" y="4548918"/>
                  <a:pt x="0" y="3530608"/>
                  <a:pt x="0" y="227445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3890" tIns="470340" rIns="1253891" bIns="376375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Interpersonal relationships (</a:t>
            </a:r>
            <a:r>
              <a:rPr lang="en-US" dirty="0">
                <a:solidFill>
                  <a:schemeClr val="tx1"/>
                </a:solidFill>
              </a:rPr>
              <a:t>e.g., </a:t>
            </a:r>
            <a:r>
              <a:rPr lang="en-US" kern="1200" dirty="0">
                <a:solidFill>
                  <a:schemeClr val="tx1"/>
                </a:solidFill>
              </a:rPr>
              <a:t>family, network)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71AB0C-CB67-4939-943B-9707153ED4F3}"/>
              </a:ext>
            </a:extLst>
          </p:cNvPr>
          <p:cNvSpPr/>
          <p:nvPr/>
        </p:nvSpPr>
        <p:spPr>
          <a:xfrm>
            <a:off x="6977994" y="3237875"/>
            <a:ext cx="3507626" cy="3440350"/>
          </a:xfrm>
          <a:custGeom>
            <a:avLst/>
            <a:gdLst>
              <a:gd name="connsiteX0" fmla="*/ 0 w 3574149"/>
              <a:gd name="connsiteY0" fmla="*/ 1787075 h 3574149"/>
              <a:gd name="connsiteX1" fmla="*/ 1787075 w 3574149"/>
              <a:gd name="connsiteY1" fmla="*/ 0 h 3574149"/>
              <a:gd name="connsiteX2" fmla="*/ 3574150 w 3574149"/>
              <a:gd name="connsiteY2" fmla="*/ 1787075 h 3574149"/>
              <a:gd name="connsiteX3" fmla="*/ 1787075 w 3574149"/>
              <a:gd name="connsiteY3" fmla="*/ 3574150 h 3574149"/>
              <a:gd name="connsiteX4" fmla="*/ 0 w 3574149"/>
              <a:gd name="connsiteY4" fmla="*/ 1787075 h 357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149" h="3574149">
                <a:moveTo>
                  <a:pt x="0" y="1787075"/>
                </a:moveTo>
                <a:cubicBezTo>
                  <a:pt x="0" y="800101"/>
                  <a:pt x="800101" y="0"/>
                  <a:pt x="1787075" y="0"/>
                </a:cubicBezTo>
                <a:cubicBezTo>
                  <a:pt x="2774049" y="0"/>
                  <a:pt x="3574150" y="800101"/>
                  <a:pt x="3574150" y="1787075"/>
                </a:cubicBezTo>
                <a:cubicBezTo>
                  <a:pt x="3574150" y="2774049"/>
                  <a:pt x="2774049" y="3574150"/>
                  <a:pt x="1787075" y="3574150"/>
                </a:cubicBezTo>
                <a:cubicBezTo>
                  <a:pt x="800101" y="3574150"/>
                  <a:pt x="0" y="2774049"/>
                  <a:pt x="0" y="1787075"/>
                </a:cubicBezTo>
                <a:close/>
              </a:path>
            </a:pathLst>
          </a:custGeom>
          <a:solidFill>
            <a:srgbClr val="ED9946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1190" tIns="520810" rIns="1021191" bIns="280826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72043F-EA60-4982-A045-F2940E5ADAB7}"/>
              </a:ext>
            </a:extLst>
          </p:cNvPr>
          <p:cNvSpPr/>
          <p:nvPr/>
        </p:nvSpPr>
        <p:spPr>
          <a:xfrm>
            <a:off x="7443663" y="4171555"/>
            <a:ext cx="2599747" cy="2506670"/>
          </a:xfrm>
          <a:custGeom>
            <a:avLst/>
            <a:gdLst>
              <a:gd name="connsiteX0" fmla="*/ 0 w 2599381"/>
              <a:gd name="connsiteY0" fmla="*/ 1299691 h 2599381"/>
              <a:gd name="connsiteX1" fmla="*/ 1299691 w 2599381"/>
              <a:gd name="connsiteY1" fmla="*/ 0 h 2599381"/>
              <a:gd name="connsiteX2" fmla="*/ 2599382 w 2599381"/>
              <a:gd name="connsiteY2" fmla="*/ 1299691 h 2599381"/>
              <a:gd name="connsiteX3" fmla="*/ 1299691 w 2599381"/>
              <a:gd name="connsiteY3" fmla="*/ 2599382 h 2599381"/>
              <a:gd name="connsiteX4" fmla="*/ 0 w 2599381"/>
              <a:gd name="connsiteY4" fmla="*/ 1299691 h 259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381" h="2599381">
                <a:moveTo>
                  <a:pt x="0" y="1299691"/>
                </a:moveTo>
                <a:cubicBezTo>
                  <a:pt x="0" y="581891"/>
                  <a:pt x="581891" y="0"/>
                  <a:pt x="1299691" y="0"/>
                </a:cubicBezTo>
                <a:cubicBezTo>
                  <a:pt x="2017491" y="0"/>
                  <a:pt x="2599382" y="581891"/>
                  <a:pt x="2599382" y="1299691"/>
                </a:cubicBezTo>
                <a:cubicBezTo>
                  <a:pt x="2599382" y="2017491"/>
                  <a:pt x="2017491" y="2599382"/>
                  <a:pt x="1299691" y="2599382"/>
                </a:cubicBezTo>
                <a:cubicBezTo>
                  <a:pt x="581891" y="2599382"/>
                  <a:pt x="0" y="2017491"/>
                  <a:pt x="0" y="129969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908" tIns="452939" rIns="582908" bIns="175262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tx1"/>
                </a:solidFill>
              </a:rPr>
              <a:t>Demographics (age, sex, race)</a:t>
            </a:r>
            <a:endParaRPr lang="en-US" sz="18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21992A-2F9D-4581-9B2F-4B7F45180BDA}"/>
              </a:ext>
            </a:extLst>
          </p:cNvPr>
          <p:cNvSpPr/>
          <p:nvPr/>
        </p:nvSpPr>
        <p:spPr>
          <a:xfrm>
            <a:off x="7931047" y="5053612"/>
            <a:ext cx="1624613" cy="1624613"/>
          </a:xfrm>
          <a:custGeom>
            <a:avLst/>
            <a:gdLst>
              <a:gd name="connsiteX0" fmla="*/ 0 w 1624613"/>
              <a:gd name="connsiteY0" fmla="*/ 812307 h 1624613"/>
              <a:gd name="connsiteX1" fmla="*/ 812307 w 1624613"/>
              <a:gd name="connsiteY1" fmla="*/ 0 h 1624613"/>
              <a:gd name="connsiteX2" fmla="*/ 1624614 w 1624613"/>
              <a:gd name="connsiteY2" fmla="*/ 812307 h 1624613"/>
              <a:gd name="connsiteX3" fmla="*/ 812307 w 1624613"/>
              <a:gd name="connsiteY3" fmla="*/ 1624614 h 1624613"/>
              <a:gd name="connsiteX4" fmla="*/ 0 w 1624613"/>
              <a:gd name="connsiteY4" fmla="*/ 812307 h 162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13" h="1624613">
                <a:moveTo>
                  <a:pt x="0" y="812307"/>
                </a:moveTo>
                <a:cubicBezTo>
                  <a:pt x="0" y="363682"/>
                  <a:pt x="363682" y="0"/>
                  <a:pt x="812307" y="0"/>
                </a:cubicBezTo>
                <a:cubicBezTo>
                  <a:pt x="1260932" y="0"/>
                  <a:pt x="1624614" y="363682"/>
                  <a:pt x="1624614" y="812307"/>
                </a:cubicBezTo>
                <a:cubicBezTo>
                  <a:pt x="1624614" y="1260932"/>
                  <a:pt x="1260932" y="1624614"/>
                  <a:pt x="812307" y="1624614"/>
                </a:cubicBezTo>
                <a:cubicBezTo>
                  <a:pt x="363682" y="1624614"/>
                  <a:pt x="0" y="1260932"/>
                  <a:pt x="0" y="8123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823" tIns="527058" rIns="358823" bIns="52705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b="1" kern="1200" dirty="0">
              <a:solidFill>
                <a:schemeClr val="tx1"/>
              </a:solidFill>
            </a:endParaRPr>
          </a:p>
        </p:txBody>
      </p:sp>
      <p:pic>
        <p:nvPicPr>
          <p:cNvPr id="3" name="Graphic 2" descr="Users with solid fill">
            <a:extLst>
              <a:ext uri="{FF2B5EF4-FFF2-40B4-BE49-F238E27FC236}">
                <a16:creationId xmlns:a16="http://schemas.microsoft.com/office/drawing/2014/main" id="{A98A8CC6-2762-4875-AC7A-8FD16C53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230" y="4965955"/>
            <a:ext cx="491591" cy="491591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B114A786-C04B-4DAB-8C2A-884C163D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99" y="6106716"/>
            <a:ext cx="571510" cy="571510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E7FFE7F3-3A85-471B-BFF6-64B9FB54B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8931" y="3847728"/>
            <a:ext cx="677066" cy="677066"/>
          </a:xfrm>
          <a:prstGeom prst="rect">
            <a:avLst/>
          </a:prstGeom>
        </p:spPr>
      </p:pic>
      <p:pic>
        <p:nvPicPr>
          <p:cNvPr id="6" name="Graphic 5" descr="Champagne glasses with solid fill">
            <a:extLst>
              <a:ext uri="{FF2B5EF4-FFF2-40B4-BE49-F238E27FC236}">
                <a16:creationId xmlns:a16="http://schemas.microsoft.com/office/drawing/2014/main" id="{9DBF6EB8-8BA3-431F-B60E-14D8DD39B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9950" y="2728244"/>
            <a:ext cx="745089" cy="677066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36BB93D-0A8F-4D23-83C5-B6D2E1F6C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0821" y="1788669"/>
            <a:ext cx="552029" cy="552029"/>
          </a:xfrm>
          <a:prstGeom prst="rect">
            <a:avLst/>
          </a:prstGeom>
          <a:ln>
            <a:noFill/>
          </a:ln>
        </p:spPr>
      </p:pic>
      <p:pic>
        <p:nvPicPr>
          <p:cNvPr id="8" name="Graphic 7" descr="Gavel with solid fill">
            <a:extLst>
              <a:ext uri="{FF2B5EF4-FFF2-40B4-BE49-F238E27FC236}">
                <a16:creationId xmlns:a16="http://schemas.microsoft.com/office/drawing/2014/main" id="{54E487F0-CA63-488A-947E-06B51A8897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2605" y="669099"/>
            <a:ext cx="630245" cy="6302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74892-5CFE-4927-AAEE-328E5ECC57C3}"/>
              </a:ext>
            </a:extLst>
          </p:cNvPr>
          <p:cNvSpPr/>
          <p:nvPr/>
        </p:nvSpPr>
        <p:spPr>
          <a:xfrm>
            <a:off x="8140145" y="5424017"/>
            <a:ext cx="1206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755650">
              <a:spcBef>
                <a:spcPct val="0"/>
              </a:spcBef>
            </a:pPr>
            <a:r>
              <a:rPr lang="en-US" b="1" dirty="0"/>
              <a:t>Health </a:t>
            </a:r>
          </a:p>
          <a:p>
            <a:pPr lvl="0" algn="ctr" defTabSz="755650">
              <a:spcBef>
                <a:spcPct val="0"/>
              </a:spcBef>
            </a:pPr>
            <a:r>
              <a:rPr lang="en-US" b="1" dirty="0"/>
              <a:t>Outcomes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601A-0724-883F-410B-1A0BDEBCA8CA}"/>
              </a:ext>
            </a:extLst>
          </p:cNvPr>
          <p:cNvSpPr txBox="1"/>
          <p:nvPr/>
        </p:nvSpPr>
        <p:spPr>
          <a:xfrm>
            <a:off x="7516370" y="3563977"/>
            <a:ext cx="244509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Socioeconomic status (e.g., education)</a:t>
            </a:r>
          </a:p>
        </p:txBody>
      </p:sp>
    </p:spTree>
    <p:extLst>
      <p:ext uri="{BB962C8B-B14F-4D97-AF65-F5344CB8AC3E}">
        <p14:creationId xmlns:p14="http://schemas.microsoft.com/office/powerpoint/2010/main" val="11927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gradient illustration of people and a puzzle&#10;&#10;AI-generated content may be incorrect.">
            <a:extLst>
              <a:ext uri="{FF2B5EF4-FFF2-40B4-BE49-F238E27FC236}">
                <a16:creationId xmlns:a16="http://schemas.microsoft.com/office/drawing/2014/main" id="{1292F2D3-1AD8-5197-FACA-A6CEBB23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43" y="1408726"/>
            <a:ext cx="4157050" cy="37768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87749F5-745C-7E1E-EB60-449C84492AE1}"/>
              </a:ext>
            </a:extLst>
          </p:cNvPr>
          <p:cNvSpPr/>
          <p:nvPr/>
        </p:nvSpPr>
        <p:spPr>
          <a:xfrm>
            <a:off x="1103243" y="832257"/>
            <a:ext cx="6380922" cy="492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55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Feinuo Sun</dc:creator>
  <cp:lastModifiedBy>Feinuo Sun</cp:lastModifiedBy>
  <cp:revision>5</cp:revision>
  <dcterms:created xsi:type="dcterms:W3CDTF">2024-02-16T23:44:57Z</dcterms:created>
  <dcterms:modified xsi:type="dcterms:W3CDTF">2025-02-05T23:18:34Z</dcterms:modified>
</cp:coreProperties>
</file>