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25"/>
  </p:handoutMasterIdLst>
  <p:sldIdLst>
    <p:sldId id="256" r:id="rId5"/>
    <p:sldId id="529" r:id="rId7"/>
    <p:sldId id="540" r:id="rId8"/>
    <p:sldId id="532" r:id="rId9"/>
    <p:sldId id="538" r:id="rId10"/>
    <p:sldId id="545" r:id="rId11"/>
    <p:sldId id="546" r:id="rId12"/>
    <p:sldId id="551" r:id="rId13"/>
    <p:sldId id="547" r:id="rId14"/>
    <p:sldId id="548" r:id="rId15"/>
    <p:sldId id="549" r:id="rId16"/>
    <p:sldId id="552" r:id="rId17"/>
    <p:sldId id="550" r:id="rId18"/>
    <p:sldId id="554" r:id="rId19"/>
    <p:sldId id="553" r:id="rId20"/>
    <p:sldId id="555" r:id="rId21"/>
    <p:sldId id="556" r:id="rId22"/>
    <p:sldId id="541" r:id="rId23"/>
    <p:sldId id="530" r:id="rId24"/>
  </p:sldIdLst>
  <p:sldSz cx="12192000" cy="6858000"/>
  <p:notesSz cx="6858000" cy="9144000"/>
  <p:embeddedFontLst>
    <p:embeddedFont>
      <p:font typeface="Segoe UI" panose="020B0502040204020203" pitchFamily="34" charset="0"/>
      <p:regular r:id="rId30"/>
    </p:embeddedFont>
    <p:embeddedFont>
      <p:font typeface="Calibri" panose="020F0502020204030204" charset="0"/>
      <p:regular r:id="rId31"/>
    </p:embeddedFont>
  </p:embeddedFontLst>
  <p:defaultTextStyle>
    <a:defPPr>
      <a:defRPr lang="zh-TW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itchFamily="3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hall" initials="v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65"/>
    <p:restoredTop sz="96018"/>
  </p:normalViewPr>
  <p:slideViewPr>
    <p:cSldViewPr showGuides="1">
      <p:cViewPr varScale="1">
        <p:scale>
          <a:sx n="100" d="100"/>
          <a:sy n="100" d="100"/>
        </p:scale>
        <p:origin x="176" y="792"/>
      </p:cViewPr>
      <p:guideLst>
        <p:guide orient="horz" pos="226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90204" pitchFamily="34" charset="0"/>
              <a:buNone/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/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/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[</a:t>
            </a:r>
            <a:r>
              <a:rPr lang="zh-CN" altLang="en-US"/>
              <a:t>分享课题</a:t>
            </a:r>
            <a:r>
              <a:rPr lang="en-US" altLang="zh-CN"/>
              <a:t>]</a:t>
            </a:r>
            <a:r>
              <a:rPr lang="zh-CN" altLang="en-US"/>
              <a:t>与</a:t>
            </a:r>
            <a:r>
              <a:rPr lang="en-US" altLang="zh-CN"/>
              <a:t>[</a:t>
            </a:r>
            <a:r>
              <a:rPr lang="zh-CN" altLang="en-US"/>
              <a:t>分享人</a:t>
            </a:r>
            <a:r>
              <a:rPr lang="en-US" altLang="zh-CN"/>
              <a:t>]</a:t>
            </a:r>
            <a:r>
              <a:rPr lang="zh-CN" altLang="en-US"/>
              <a:t>替换成自己的课题和名字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</a:t>
            </a:r>
            <a:r>
              <a:rPr lang="en-US" altLang="zh-CN"/>
              <a:t>1</a:t>
            </a:r>
            <a:r>
              <a:rPr lang="zh-CN" altLang="en-US"/>
              <a:t>下的内容模块，可以放置对课题的讲解，案例的截图等等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小标题页面，</a:t>
            </a:r>
            <a:r>
              <a:rPr lang="zh-CN" altLang="en-US">
                <a:sym typeface="+mn-ea"/>
              </a:rPr>
              <a:t>页面数量可以根据自己的分享的步骤进行动态增减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</a:t>
            </a:r>
            <a:r>
              <a:rPr lang="en-US" altLang="zh-CN"/>
              <a:t>1</a:t>
            </a:r>
            <a:r>
              <a:rPr lang="zh-CN" altLang="en-US"/>
              <a:t>下的内容模块，可以放置对课题的讲解，案例的截图等等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</a:t>
            </a:r>
            <a:r>
              <a:rPr lang="en-US" altLang="zh-CN"/>
              <a:t>1</a:t>
            </a:r>
            <a:r>
              <a:rPr lang="zh-CN" altLang="en-US"/>
              <a:t>下的内容模块，可以放置对课题的讲解，案例的截图等等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</a:t>
            </a:r>
            <a:r>
              <a:rPr lang="en-US" altLang="zh-CN"/>
              <a:t>1</a:t>
            </a:r>
            <a:r>
              <a:rPr lang="zh-CN" altLang="en-US"/>
              <a:t>下的内容模块，可以放置对课题的讲解，案例的截图等等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</a:t>
            </a:r>
            <a:r>
              <a:rPr lang="en-US" altLang="zh-CN"/>
              <a:t>1</a:t>
            </a:r>
            <a:r>
              <a:rPr lang="zh-CN" altLang="en-US"/>
              <a:t>下的内容模块，可以放置对课题的讲解，案例的截图等等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</a:t>
            </a:r>
            <a:r>
              <a:rPr lang="en-US" altLang="zh-CN"/>
              <a:t>1</a:t>
            </a:r>
            <a:r>
              <a:rPr lang="zh-CN" altLang="en-US"/>
              <a:t>下的内容模块，可以放置对课题的讲解，案例的截图等等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</a:t>
            </a:r>
            <a:r>
              <a:rPr lang="en-US" altLang="zh-CN"/>
              <a:t>1</a:t>
            </a:r>
            <a:r>
              <a:rPr lang="zh-CN" altLang="en-US"/>
              <a:t>下的内容模块，可以放置对课题的讲解，案例的截图等等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总结收获页面或者结束语</a:t>
            </a:r>
            <a:r>
              <a:rPr lang="en-US" altLang="zh-CN"/>
              <a:t>----</a:t>
            </a:r>
            <a:r>
              <a:rPr lang="zh-CN" altLang="en-US"/>
              <a:t>可无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课题引入页面，可以写选择这个课题的原因或者放一个有趣的案例来引入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分享目录，右侧小标题可以根据自己的分享步骤进行动态增减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小标题页面，</a:t>
            </a:r>
            <a:r>
              <a:rPr lang="zh-CN" altLang="en-US">
                <a:sym typeface="+mn-ea"/>
              </a:rPr>
              <a:t>页面数量可以根据自己的分享的步骤进行动态增减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</a:t>
            </a:r>
            <a:r>
              <a:rPr lang="en-US" altLang="zh-CN"/>
              <a:t>1</a:t>
            </a:r>
            <a:r>
              <a:rPr lang="zh-CN" altLang="en-US"/>
              <a:t>下的内容模块，可以放置对课题的讲解，案例的截图等等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小标题页面，</a:t>
            </a:r>
            <a:r>
              <a:rPr lang="zh-CN" altLang="en-US">
                <a:sym typeface="+mn-ea"/>
              </a:rPr>
              <a:t>页面数量可以根据自己的分享的步骤进行动态增减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</a:t>
            </a:r>
            <a:r>
              <a:rPr lang="en-US" altLang="zh-CN"/>
              <a:t>1</a:t>
            </a:r>
            <a:r>
              <a:rPr lang="zh-CN" altLang="en-US"/>
              <a:t>下的内容模块，可以放置对课题的讲解，案例的截图等等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</a:t>
            </a:r>
            <a:r>
              <a:rPr lang="en-US" altLang="zh-CN"/>
              <a:t>1</a:t>
            </a:r>
            <a:r>
              <a:rPr lang="zh-CN" altLang="en-US"/>
              <a:t>下的内容模块，可以放置对课题的讲解，案例的截图等等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小标题页面，</a:t>
            </a:r>
            <a:r>
              <a:rPr lang="zh-CN" altLang="en-US">
                <a:sym typeface="+mn-ea"/>
              </a:rPr>
              <a:t>页面数量可以根据自己的分享的步骤进行动态增减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872413" y="1809750"/>
            <a:ext cx="4319588" cy="3238500"/>
          </a:xfrm>
          <a:prstGeom prst="rect">
            <a:avLst/>
          </a:prstGeom>
          <a:solidFill>
            <a:srgbClr val="FF4800">
              <a:alpha val="73000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5.png"/><Relationship Id="rId13" Type="http://schemas.openxmlformats.org/officeDocument/2006/relationships/image" Target="../media/image4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5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/>
          <a:srcRect t="-2" b="39320"/>
          <a:stretch>
            <a:fillRect/>
          </a:stretch>
        </p:blipFill>
        <p:spPr>
          <a:xfrm>
            <a:off x="0" y="-36512"/>
            <a:ext cx="12192000" cy="415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4087813"/>
            <a:ext cx="12192000" cy="71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TW" altLang="zh-CN"/>
              <a:t>单击此处编辑母版标题样式</a:t>
            </a:r>
            <a:endParaRPr lang="zh-TW" altLang="zh-CN"/>
          </a:p>
        </p:txBody>
      </p:sp>
      <p:pic>
        <p:nvPicPr>
          <p:cNvPr id="1029" name="图片 2"/>
          <p:cNvPicPr>
            <a:picLocks noChangeAspect="1"/>
          </p:cNvPicPr>
          <p:nvPr userDrawn="1"/>
        </p:nvPicPr>
        <p:blipFill>
          <a:blip r:embed="rId14"/>
          <a:srcRect t="40411" b="-2"/>
          <a:stretch>
            <a:fillRect/>
          </a:stretch>
        </p:blipFill>
        <p:spPr>
          <a:xfrm>
            <a:off x="0" y="-128587"/>
            <a:ext cx="12192000" cy="418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TW" altLang="zh-CN"/>
              <a:t>单击此处编辑母版文本样式</a:t>
            </a:r>
            <a:endParaRPr lang="zh-TW" altLang="zh-CN"/>
          </a:p>
          <a:p>
            <a:pPr lvl="1"/>
            <a:r>
              <a:rPr lang="zh-TW" altLang="zh-CN"/>
              <a:t>第二级</a:t>
            </a:r>
            <a:endParaRPr lang="zh-TW" altLang="zh-CN"/>
          </a:p>
          <a:p>
            <a:pPr lvl="2"/>
            <a:r>
              <a:rPr lang="zh-TW" altLang="zh-CN"/>
              <a:t>第三级</a:t>
            </a:r>
            <a:endParaRPr lang="zh-TW" altLang="zh-CN"/>
          </a:p>
          <a:p>
            <a:pPr lvl="3"/>
            <a:r>
              <a:rPr lang="zh-TW" altLang="zh-CN"/>
              <a:t>第四级</a:t>
            </a:r>
            <a:endParaRPr lang="zh-TW" altLang="zh-CN"/>
          </a:p>
          <a:p>
            <a:pPr lvl="4"/>
            <a:r>
              <a:rPr lang="zh-TW" altLang="zh-CN"/>
              <a:t>第五级</a:t>
            </a:r>
            <a:endParaRPr lang="zh-TW" altLang="zh-CN"/>
          </a:p>
        </p:txBody>
      </p:sp>
      <p:sp>
        <p:nvSpPr>
          <p:cNvPr id="1031" name="矩形 7"/>
          <p:cNvSpPr>
            <a:spLocks noChangeArrowheads="1"/>
          </p:cNvSpPr>
          <p:nvPr/>
        </p:nvSpPr>
        <p:spPr bwMode="auto">
          <a:xfrm>
            <a:off x="0" y="-665162"/>
            <a:ext cx="12192000" cy="4770438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032" name="圆角矩形 9"/>
          <p:cNvSpPr>
            <a:spLocks noChangeAspect="1" noChangeArrowheads="1"/>
          </p:cNvSpPr>
          <p:nvPr/>
        </p:nvSpPr>
        <p:spPr bwMode="auto">
          <a:xfrm>
            <a:off x="5556250" y="3586163"/>
            <a:ext cx="1079500" cy="107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TW" altLang="zh-CN"/>
              <a:t>单击此处编辑母版标题样式</a:t>
            </a:r>
            <a:endParaRPr lang="zh-TW" altLang="zh-CN"/>
          </a:p>
        </p:txBody>
      </p:sp>
      <p:sp>
        <p:nvSpPr>
          <p:cNvPr id="2052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TW" altLang="zh-CN"/>
              <a:t>单击此处编辑母版文本样式</a:t>
            </a:r>
            <a:endParaRPr lang="zh-TW" altLang="zh-CN"/>
          </a:p>
          <a:p>
            <a:pPr lvl="1"/>
            <a:r>
              <a:rPr lang="zh-TW" altLang="zh-CN"/>
              <a:t>第二级</a:t>
            </a:r>
            <a:endParaRPr lang="zh-TW" altLang="zh-CN"/>
          </a:p>
          <a:p>
            <a:pPr lvl="2"/>
            <a:r>
              <a:rPr lang="zh-TW" altLang="zh-CN"/>
              <a:t>第三级</a:t>
            </a:r>
            <a:endParaRPr lang="zh-TW" altLang="zh-CN"/>
          </a:p>
          <a:p>
            <a:pPr lvl="3"/>
            <a:r>
              <a:rPr lang="zh-TW" altLang="zh-CN"/>
              <a:t>第四级</a:t>
            </a:r>
            <a:endParaRPr lang="zh-TW" altLang="zh-CN"/>
          </a:p>
          <a:p>
            <a:pPr lvl="4"/>
            <a:r>
              <a:rPr lang="zh-TW" altLang="zh-CN"/>
              <a:t>第五级</a:t>
            </a:r>
            <a:endParaRPr lang="zh-TW" altLang="zh-CN"/>
          </a:p>
        </p:txBody>
      </p:sp>
      <p:sp>
        <p:nvSpPr>
          <p:cNvPr id="2053" name="矩形 2"/>
          <p:cNvSpPr>
            <a:spLocks noChangeArrowheads="1"/>
          </p:cNvSpPr>
          <p:nvPr/>
        </p:nvSpPr>
        <p:spPr bwMode="auto">
          <a:xfrm>
            <a:off x="4572000" y="5668963"/>
            <a:ext cx="2403475" cy="2155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54" name="矩形 3"/>
          <p:cNvSpPr>
            <a:spLocks noChangeArrowheads="1"/>
          </p:cNvSpPr>
          <p:nvPr/>
        </p:nvSpPr>
        <p:spPr bwMode="auto">
          <a:xfrm>
            <a:off x="2847975" y="5434013"/>
            <a:ext cx="6100763" cy="2693988"/>
          </a:xfrm>
          <a:prstGeom prst="rect">
            <a:avLst/>
          </a:prstGeom>
          <a:solidFill>
            <a:srgbClr val="1D1C1C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55" name="矩形 7"/>
          <p:cNvSpPr>
            <a:spLocks noChangeArrowheads="1"/>
          </p:cNvSpPr>
          <p:nvPr/>
        </p:nvSpPr>
        <p:spPr bwMode="auto">
          <a:xfrm>
            <a:off x="0" y="155575"/>
            <a:ext cx="12192000" cy="720090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itchFamily="34" charset="-122"/>
              <a:cs typeface="+mn-cs"/>
            </a:endParaRPr>
          </a:p>
        </p:txBody>
      </p:sp>
      <p:pic>
        <p:nvPicPr>
          <p:cNvPr id="2056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336550" y="-577850"/>
            <a:ext cx="2349500" cy="2349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3075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3076" name="圆角矩形 8"/>
            <p:cNvSpPr>
              <a:spLocks noChangeArrowheads="1"/>
            </p:cNvSpPr>
            <p:nvPr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3077" name="圆角矩形 9"/>
            <p:cNvSpPr>
              <a:spLocks noChangeArrowheads="1"/>
            </p:cNvSpPr>
            <p:nvPr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099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TW" altLang="zh-CN"/>
              <a:t>单击此处编辑母版标题样式</a:t>
            </a:r>
            <a:endParaRPr lang="zh-TW" altLang="zh-CN"/>
          </a:p>
        </p:txBody>
      </p:sp>
      <p:sp>
        <p:nvSpPr>
          <p:cNvPr id="4100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TW" altLang="zh-CN"/>
              <a:t>单击此处编辑母版文本样式</a:t>
            </a:r>
            <a:endParaRPr lang="zh-TW" altLang="zh-CN"/>
          </a:p>
          <a:p>
            <a:pPr lvl="1"/>
            <a:r>
              <a:rPr lang="zh-TW" altLang="zh-CN"/>
              <a:t>第二级</a:t>
            </a:r>
            <a:endParaRPr lang="zh-TW" altLang="zh-CN"/>
          </a:p>
          <a:p>
            <a:pPr lvl="2"/>
            <a:r>
              <a:rPr lang="zh-TW" altLang="zh-CN"/>
              <a:t>第三级</a:t>
            </a:r>
            <a:endParaRPr lang="zh-TW" altLang="zh-CN"/>
          </a:p>
          <a:p>
            <a:pPr lvl="3"/>
            <a:r>
              <a:rPr lang="zh-TW" altLang="zh-CN"/>
              <a:t>第四级</a:t>
            </a:r>
            <a:endParaRPr lang="zh-TW" altLang="zh-CN"/>
          </a:p>
          <a:p>
            <a:pPr lvl="4"/>
            <a:r>
              <a:rPr lang="zh-TW" altLang="zh-CN"/>
              <a:t>第五级</a:t>
            </a:r>
            <a:endParaRPr lang="zh-TW" altLang="zh-CN"/>
          </a:p>
        </p:txBody>
      </p:sp>
      <p:pic>
        <p:nvPicPr>
          <p:cNvPr id="4101" name="图片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53638" y="-482600"/>
            <a:ext cx="2349500" cy="2349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itchFamily="34" charset="0"/>
          <a:ea typeface="微软雅黑 Light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9.xml"/><Relationship Id="rId2" Type="http://schemas.openxmlformats.org/officeDocument/2006/relationships/hyperlink" Target="https://codesandbox.io/s/eventemitter-k5s42?file=/src/index.js" TargetMode="Externa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6"/>
          <p:cNvSpPr>
            <a:spLocks noGrp="1"/>
          </p:cNvSpPr>
          <p:nvPr>
            <p:ph type="ctrTitle" idx="4294967295"/>
          </p:nvPr>
        </p:nvSpPr>
        <p:spPr>
          <a:xfrm>
            <a:off x="609600" y="1085850"/>
            <a:ext cx="10972800" cy="1450975"/>
          </a:xfrm>
        </p:spPr>
        <p:txBody>
          <a:bodyPr vert="horz" wrap="square" lIns="91440" tIns="45720" rIns="91440" bIns="45720"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8000" b="1">
                <a:solidFill>
                  <a:schemeClr val="bg1"/>
                </a:solidFill>
              </a:rPr>
              <a:t>use</a:t>
            </a:r>
            <a:r>
              <a:rPr lang="en-US" sz="8000" b="1">
                <a:solidFill>
                  <a:schemeClr val="bg1"/>
                </a:solidFill>
              </a:rPr>
              <a:t>EventEmitter</a:t>
            </a:r>
            <a:r>
              <a:rPr lang="zh-CN" altLang="en-US" sz="8000" b="1">
                <a:solidFill>
                  <a:schemeClr val="bg1"/>
                </a:solidFill>
              </a:rPr>
              <a:t>原理</a:t>
            </a:r>
            <a:endParaRPr lang="zh-CN" altLang="en-US" sz="8000" b="1">
              <a:solidFill>
                <a:schemeClr val="bg1"/>
              </a:solidFill>
            </a:endParaRPr>
          </a:p>
        </p:txBody>
      </p:sp>
      <p:sp>
        <p:nvSpPr>
          <p:cNvPr id="7170" name="文本框 1"/>
          <p:cNvSpPr txBox="1"/>
          <p:nvPr/>
        </p:nvSpPr>
        <p:spPr>
          <a:xfrm>
            <a:off x="3997325" y="4900930"/>
            <a:ext cx="40563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/>
              <a:t>分享人：</a:t>
            </a:r>
            <a:r>
              <a:rPr lang="en-US" altLang="zh-CN" sz="2800"/>
              <a:t>[</a:t>
            </a:r>
            <a:r>
              <a:rPr lang="zh-CN" altLang="en-US" sz="2800"/>
              <a:t>一护（高凯）</a:t>
            </a:r>
            <a:r>
              <a:rPr lang="en-US" altLang="zh-CN" sz="2800"/>
              <a:t>]</a:t>
            </a:r>
            <a:endParaRPr lang="en-US" altLang="zh-CN" sz="2800"/>
          </a:p>
        </p:txBody>
      </p:sp>
      <p:sp>
        <p:nvSpPr>
          <p:cNvPr id="7171" name="文本框 2"/>
          <p:cNvSpPr txBox="1"/>
          <p:nvPr/>
        </p:nvSpPr>
        <p:spPr>
          <a:xfrm>
            <a:off x="5639435" y="3862705"/>
            <a:ext cx="9131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SaaS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pic>
        <p:nvPicPr>
          <p:cNvPr id="7172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30187" y="-222250"/>
            <a:ext cx="1871662" cy="187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"/>
          <p:cNvSpPr txBox="1"/>
          <p:nvPr/>
        </p:nvSpPr>
        <p:spPr>
          <a:xfrm>
            <a:off x="671830" y="698500"/>
            <a:ext cx="4307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手写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EventEmitter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513" y="1486125"/>
            <a:ext cx="98884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</a:pPr>
            <a:r>
              <a:rPr kumimoji="1" lang="zh-CN" altLang="en-US" dirty="0"/>
              <a:t>简单实现一个事件订阅机制，具有on、emit、once、off</a:t>
            </a:r>
            <a:endParaRPr kumimoji="1" lang="zh-CN" altLang="en-US" dirty="0"/>
          </a:p>
        </p:txBody>
      </p:sp>
      <p:pic>
        <p:nvPicPr>
          <p:cNvPr id="5" name="图片 4" descr="carb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1854200"/>
            <a:ext cx="5331460" cy="40176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513" y="5967955"/>
            <a:ext cx="98884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</a:pPr>
            <a:r>
              <a:rPr kumimoji="1" lang="zh-CN" altLang="en-US" dirty="0">
                <a:hlinkClick r:id="rId2" action="ppaction://hlinkfile"/>
              </a:rPr>
              <a:t>https://codesandbox.io/s/eventemitter-k5s42?file=/src/index.js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81975" y="2623820"/>
            <a:ext cx="2041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on emit off</a:t>
            </a:r>
            <a:r>
              <a:rPr lang="zh-CN" altLang="en-US" dirty="0" smtClean="0"/>
              <a:t>演示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181975" y="3459480"/>
            <a:ext cx="2328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once</a:t>
            </a:r>
            <a:r>
              <a:rPr lang="zh-CN" altLang="en-US" dirty="0" smtClean="0"/>
              <a:t>是如何表现的</a:t>
            </a:r>
            <a:endParaRPr lang="zh-CN" alt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181975" y="4295775"/>
            <a:ext cx="28835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ym typeface="+mn-ea"/>
              </a:rPr>
              <a:t>on once</a:t>
            </a:r>
            <a:r>
              <a:rPr lang="zh-CN" altLang="en-US" dirty="0" smtClean="0">
                <a:sym typeface="+mn-ea"/>
              </a:rPr>
              <a:t>同时监听会怎样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/>
        </p:nvSpPr>
        <p:spPr>
          <a:xfrm>
            <a:off x="3188178" y="2210696"/>
            <a:ext cx="468751" cy="17505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ea typeface="Microsoft JhengHei" panose="020B0604030504040204" pitchFamily="34" charset="-12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956062" y="3885048"/>
            <a:ext cx="560580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56050" y="2489200"/>
            <a:ext cx="77831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5400">
                <a:sym typeface="+mn-ea"/>
              </a:rPr>
              <a:t>useEventEmitter</a:t>
            </a:r>
            <a:r>
              <a:rPr lang="zh-CN" altLang="en-US" sz="5400">
                <a:sym typeface="+mn-ea"/>
              </a:rPr>
              <a:t>源码分析</a:t>
            </a:r>
            <a:endParaRPr lang="en-US" altLang="zh-CN" sz="5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lum bright="24000"/>
          </a:blip>
          <a:srcRect l="57311" t="21669" r="5678" b="15425"/>
          <a:stretch>
            <a:fillRect/>
          </a:stretch>
        </p:blipFill>
        <p:spPr>
          <a:xfrm>
            <a:off x="-24130" y="527340"/>
            <a:ext cx="2071690" cy="463809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63" h="7304">
                <a:moveTo>
                  <a:pt x="0" y="0"/>
                </a:moveTo>
                <a:cubicBezTo>
                  <a:pt x="1853" y="96"/>
                  <a:pt x="3307" y="1893"/>
                  <a:pt x="3261" y="3653"/>
                </a:cubicBezTo>
                <a:cubicBezTo>
                  <a:pt x="3319" y="5607"/>
                  <a:pt x="1683" y="7201"/>
                  <a:pt x="0" y="7304"/>
                </a:cubicBezTo>
                <a:close/>
                <a:moveTo>
                  <a:pt x="0" y="1024"/>
                </a:moveTo>
                <a:cubicBezTo>
                  <a:pt x="1326" y="1131"/>
                  <a:pt x="2356" y="2429"/>
                  <a:pt x="2323" y="3702"/>
                </a:cubicBezTo>
                <a:cubicBezTo>
                  <a:pt x="2365" y="5112"/>
                  <a:pt x="1209" y="6267"/>
                  <a:pt x="0" y="6377"/>
                </a:cubicBezTo>
                <a:close/>
              </a:path>
            </a:pathLst>
          </a:cu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525566">
                  <a:alpha val="100000"/>
                </a:srgbClr>
              </a:clrFrom>
              <a:clrTo>
                <a:srgbClr val="525566">
                  <a:alpha val="100000"/>
                  <a:alpha val="0"/>
                </a:srgbClr>
              </a:clrTo>
            </a:clrChange>
            <a:lum bright="24000" contrast="-18000"/>
          </a:blip>
          <a:srcRect l="14572" t="21635" r="30289" b="44759"/>
          <a:stretch>
            <a:fillRect/>
          </a:stretch>
        </p:blipFill>
        <p:spPr>
          <a:xfrm>
            <a:off x="9090976" y="4553298"/>
            <a:ext cx="3086419" cy="230470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1" h="3629">
                <a:moveTo>
                  <a:pt x="2" y="3402"/>
                </a:moveTo>
                <a:cubicBezTo>
                  <a:pt x="-59" y="1493"/>
                  <a:pt x="1747" y="-46"/>
                  <a:pt x="3515" y="1"/>
                </a:cubicBezTo>
                <a:cubicBezTo>
                  <a:pt x="3992" y="-13"/>
                  <a:pt x="4446" y="79"/>
                  <a:pt x="4861" y="249"/>
                </a:cubicBezTo>
                <a:lnTo>
                  <a:pt x="4861" y="3629"/>
                </a:lnTo>
                <a:lnTo>
                  <a:pt x="5" y="3629"/>
                </a:lnTo>
                <a:cubicBezTo>
                  <a:pt x="0" y="3554"/>
                  <a:pt x="-1" y="3478"/>
                  <a:pt x="2" y="3402"/>
                </a:cubicBezTo>
                <a:close/>
                <a:moveTo>
                  <a:pt x="953" y="3447"/>
                </a:moveTo>
                <a:cubicBezTo>
                  <a:pt x="909" y="2047"/>
                  <a:pt x="2230" y="917"/>
                  <a:pt x="3522" y="951"/>
                </a:cubicBezTo>
                <a:cubicBezTo>
                  <a:pt x="4013" y="936"/>
                  <a:pt x="4471" y="1075"/>
                  <a:pt x="4861" y="1314"/>
                </a:cubicBezTo>
                <a:lnTo>
                  <a:pt x="4861" y="3629"/>
                </a:lnTo>
                <a:lnTo>
                  <a:pt x="956" y="3629"/>
                </a:lnTo>
                <a:cubicBezTo>
                  <a:pt x="953" y="3569"/>
                  <a:pt x="951" y="3508"/>
                  <a:pt x="953" y="3447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"/>
          <p:cNvSpPr txBox="1"/>
          <p:nvPr/>
        </p:nvSpPr>
        <p:spPr>
          <a:xfrm>
            <a:off x="671830" y="698500"/>
            <a:ext cx="4751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ym typeface="+mn-ea"/>
              </a:rPr>
              <a:t>useEventEmitter</a:t>
            </a:r>
            <a:r>
              <a:rPr lang="zh-CN" altLang="en-US" sz="3200">
                <a:sym typeface="+mn-ea"/>
              </a:rPr>
              <a:t>源码分析</a:t>
            </a:r>
            <a:endParaRPr lang="en-US" altLang="zh-CN" sz="3200" b="1">
              <a:solidFill>
                <a:srgbClr val="D74B4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9325" y="1981200"/>
            <a:ext cx="10293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</a:pPr>
            <a:r>
              <a:rPr kumimoji="1" lang="zh-CN" altLang="en-US" dirty="0"/>
              <a:t>思考：</a:t>
            </a:r>
            <a:endParaRPr kumimoji="1" lang="en-US" altLang="zh-CN" dirty="0"/>
          </a:p>
          <a:p>
            <a:pPr>
              <a:buFont typeface="Wingdings" panose="05000000000000000000" pitchFamily="2" charset="2"/>
            </a:pPr>
            <a:endParaRPr kumimoji="1" lang="en-US" altLang="zh-CN" dirty="0"/>
          </a:p>
          <a:p>
            <a:pPr>
              <a:buFont typeface="Wingdings" panose="05000000000000000000" pitchFamily="2" charset="2"/>
            </a:pPr>
            <a:r>
              <a:rPr kumimoji="1" lang="en-US" altLang="zh-CN" dirty="0"/>
              <a:t>1. </a:t>
            </a:r>
            <a:r>
              <a:rPr kumimoji="1" lang="zh-CN" altLang="en-US" dirty="0"/>
              <a:t>如何保持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个组件引用的是同一个</a:t>
            </a:r>
            <a:r>
              <a:rPr kumimoji="1" lang="en-US" altLang="zh-CN" dirty="0"/>
              <a:t>EventEmitter</a:t>
            </a:r>
            <a:r>
              <a:rPr kumimoji="1" lang="zh-CN" altLang="en-US" dirty="0"/>
              <a:t>实例？</a:t>
            </a:r>
            <a:endParaRPr kumimoji="1" lang="zh-CN" altLang="en-US" dirty="0"/>
          </a:p>
          <a:p>
            <a:pPr>
              <a:buFont typeface="Wingdings" panose="05000000000000000000" pitchFamily="2" charset="2"/>
            </a:pPr>
            <a:r>
              <a:rPr kumimoji="1" lang="en-US" altLang="zh-CN" dirty="0"/>
              <a:t>2. </a:t>
            </a:r>
            <a:r>
              <a:rPr kumimoji="1" lang="en-US" altLang="zh-CN" dirty="0">
                <a:sym typeface="+mn-ea"/>
              </a:rPr>
              <a:t>React</a:t>
            </a:r>
            <a:r>
              <a:rPr kumimoji="1" lang="zh-CN" altLang="en-US" dirty="0">
                <a:sym typeface="+mn-ea"/>
              </a:rPr>
              <a:t>组件刷新，如何保持</a:t>
            </a:r>
            <a:r>
              <a:rPr kumimoji="1" lang="en-US" altLang="zh-CN" dirty="0">
                <a:sym typeface="+mn-ea"/>
              </a:rPr>
              <a:t>callback</a:t>
            </a:r>
            <a:r>
              <a:rPr kumimoji="1" lang="zh-CN" altLang="en-US" dirty="0">
                <a:sym typeface="+mn-ea"/>
              </a:rPr>
              <a:t>引用使得监听有效？</a:t>
            </a:r>
            <a:endParaRPr kumimoji="1" lang="zh-CN" altLang="en-US" dirty="0"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kumimoji="1" lang="en-US" altLang="zh-CN" dirty="0">
                <a:sym typeface="+mn-ea"/>
              </a:rPr>
              <a:t>3. </a:t>
            </a:r>
            <a:r>
              <a:rPr kumimoji="1" lang="zh-CN" altLang="en-US" dirty="0">
                <a:sym typeface="+mn-ea"/>
              </a:rPr>
              <a:t>为何不需要手动销毁监听，内部是如何处理的？</a:t>
            </a:r>
            <a:endParaRPr kumimoji="1" lang="zh-CN" altLang="en-US" dirty="0"/>
          </a:p>
          <a:p>
            <a:pPr>
              <a:buFont typeface="Wingdings" panose="05000000000000000000" pitchFamily="2" charset="2"/>
            </a:pPr>
            <a:r>
              <a:rPr kumimoji="1" lang="en-US" altLang="zh-CN" dirty="0"/>
              <a:t>4. </a:t>
            </a:r>
            <a:r>
              <a:rPr kumimoji="1" lang="zh-CN" altLang="en-US" dirty="0"/>
              <a:t>有多个事件处理</a:t>
            </a:r>
            <a:r>
              <a:rPr kumimoji="1" lang="en-US" altLang="zh-CN" dirty="0"/>
              <a:t>callback</a:t>
            </a:r>
            <a:r>
              <a:rPr kumimoji="1" lang="zh-CN" altLang="en-US" dirty="0"/>
              <a:t>是如何处理的？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"/>
          <p:cNvSpPr txBox="1"/>
          <p:nvPr/>
        </p:nvSpPr>
        <p:spPr>
          <a:xfrm>
            <a:off x="671830" y="698500"/>
            <a:ext cx="4712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ym typeface="+mn-ea"/>
              </a:rPr>
              <a:t>useEventEmitter</a:t>
            </a:r>
            <a:r>
              <a:rPr lang="zh-CN" altLang="en-US" sz="3200">
                <a:sym typeface="+mn-ea"/>
              </a:rPr>
              <a:t>源码分析</a:t>
            </a:r>
            <a:endParaRPr lang="en-US" altLang="zh-CN" sz="3200" b="1">
              <a:solidFill>
                <a:srgbClr val="D74B4B"/>
              </a:solidFill>
              <a:sym typeface="+mn-ea"/>
            </a:endParaRPr>
          </a:p>
        </p:txBody>
      </p:sp>
      <p:pic>
        <p:nvPicPr>
          <p:cNvPr id="7" name="图片 6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94460"/>
            <a:ext cx="10058400" cy="4483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6800" y="6113780"/>
            <a:ext cx="563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Font typeface="Wingdings" panose="05000000000000000000" pitchFamily="2" charset="2"/>
            </a:pPr>
            <a:r>
              <a:rPr kumimoji="1" lang="en-US" altLang="zh-CN" dirty="0">
                <a:sym typeface="+mn-ea"/>
              </a:rPr>
              <a:t>1.</a:t>
            </a:r>
            <a:r>
              <a:rPr kumimoji="1" lang="zh-CN" altLang="en-US" dirty="0">
                <a:sym typeface="+mn-ea"/>
              </a:rPr>
              <a:t>如何保持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ym typeface="+mn-ea"/>
              </a:rPr>
              <a:t>个组件引用的是同一个</a:t>
            </a:r>
            <a:r>
              <a:rPr kumimoji="1" lang="en-US" altLang="zh-CN" dirty="0">
                <a:sym typeface="+mn-ea"/>
              </a:rPr>
              <a:t>EventEmitter</a:t>
            </a:r>
            <a:r>
              <a:rPr kumimoji="1" lang="zh-CN" altLang="en-US" dirty="0">
                <a:sym typeface="+mn-ea"/>
              </a:rPr>
              <a:t>实例？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"/>
          <p:cNvSpPr txBox="1"/>
          <p:nvPr/>
        </p:nvSpPr>
        <p:spPr>
          <a:xfrm>
            <a:off x="671830" y="698500"/>
            <a:ext cx="4751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ym typeface="+mn-ea"/>
              </a:rPr>
              <a:t>useEventEmitter</a:t>
            </a:r>
            <a:r>
              <a:rPr lang="zh-CN" altLang="en-US" sz="3200">
                <a:sym typeface="+mn-ea"/>
              </a:rPr>
              <a:t>源码分析</a:t>
            </a:r>
            <a:endParaRPr lang="en-US" altLang="zh-CN" sz="3200" b="1">
              <a:solidFill>
                <a:srgbClr val="D74B4B"/>
              </a:solidFill>
            </a:endParaRPr>
          </a:p>
        </p:txBody>
      </p:sp>
      <p:pic>
        <p:nvPicPr>
          <p:cNvPr id="2" name="图片 1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0545" y="1298575"/>
            <a:ext cx="7768590" cy="4260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4895" y="5866130"/>
            <a:ext cx="4358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Font typeface="Wingdings" panose="05000000000000000000" pitchFamily="2" charset="2"/>
            </a:pPr>
            <a:r>
              <a:rPr kumimoji="1" lang="en-US" altLang="zh-CN" dirty="0">
                <a:sym typeface="+mn-ea"/>
              </a:rPr>
              <a:t>4.</a:t>
            </a:r>
            <a:r>
              <a:rPr kumimoji="1" lang="zh-CN" altLang="en-US" dirty="0">
                <a:sym typeface="+mn-ea"/>
              </a:rPr>
              <a:t>有多个事件处理</a:t>
            </a:r>
            <a:r>
              <a:rPr kumimoji="1" lang="en-US" altLang="zh-CN" dirty="0">
                <a:sym typeface="+mn-ea"/>
              </a:rPr>
              <a:t>callback</a:t>
            </a:r>
            <a:r>
              <a:rPr kumimoji="1" lang="zh-CN" altLang="en-US" dirty="0">
                <a:sym typeface="+mn-ea"/>
              </a:rPr>
              <a:t>是如何处理的？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"/>
          <p:cNvSpPr txBox="1"/>
          <p:nvPr/>
        </p:nvSpPr>
        <p:spPr>
          <a:xfrm>
            <a:off x="671830" y="698500"/>
            <a:ext cx="4751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ym typeface="+mn-ea"/>
              </a:rPr>
              <a:t>useEventEmitter</a:t>
            </a:r>
            <a:r>
              <a:rPr lang="zh-CN" altLang="en-US" sz="3200">
                <a:sym typeface="+mn-ea"/>
              </a:rPr>
              <a:t>源码分析</a:t>
            </a:r>
            <a:endParaRPr lang="en-US" altLang="zh-CN" sz="3200" b="1">
              <a:solidFill>
                <a:srgbClr val="D74B4B"/>
              </a:solidFill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555" y="1282065"/>
            <a:ext cx="6356350" cy="52825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97850" y="2032635"/>
            <a:ext cx="3591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</a:pPr>
            <a:r>
              <a:rPr kumimoji="1" lang="en-US" altLang="zh-CN" dirty="0">
                <a:sym typeface="+mn-ea"/>
              </a:rPr>
              <a:t>2. React</a:t>
            </a:r>
            <a:r>
              <a:rPr kumimoji="1" lang="zh-CN" altLang="en-US" dirty="0">
                <a:sym typeface="+mn-ea"/>
              </a:rPr>
              <a:t>组件刷新，如何保持</a:t>
            </a:r>
            <a:r>
              <a:rPr kumimoji="1" lang="en-US" altLang="zh-CN" dirty="0">
                <a:sym typeface="+mn-ea"/>
              </a:rPr>
              <a:t>callback</a:t>
            </a:r>
            <a:r>
              <a:rPr kumimoji="1" lang="zh-CN" altLang="en-US" dirty="0">
                <a:sym typeface="+mn-ea"/>
              </a:rPr>
              <a:t>引用使得监听有效？</a:t>
            </a:r>
            <a:endParaRPr kumimoji="1" lang="zh-CN" altLang="en-US" dirty="0">
              <a:sym typeface="+mn-ea"/>
            </a:endParaRPr>
          </a:p>
          <a:p>
            <a:pPr>
              <a:buFont typeface="Wingdings" panose="05000000000000000000" pitchFamily="2" charset="2"/>
            </a:pPr>
            <a:endParaRPr kumimoji="1" lang="zh-CN" altLang="en-US" dirty="0"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kumimoji="1" lang="en-US" altLang="zh-CN" dirty="0">
                <a:sym typeface="+mn-ea"/>
              </a:rPr>
              <a:t>3. </a:t>
            </a:r>
            <a:r>
              <a:rPr kumimoji="1" lang="zh-CN" altLang="en-US" dirty="0">
                <a:sym typeface="+mn-ea"/>
              </a:rPr>
              <a:t>为何不需要手动销毁监听，内部是如何处理的？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"/>
          <p:cNvSpPr txBox="1"/>
          <p:nvPr/>
        </p:nvSpPr>
        <p:spPr>
          <a:xfrm>
            <a:off x="671830" y="698500"/>
            <a:ext cx="4751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ym typeface="+mn-ea"/>
              </a:rPr>
              <a:t>useEventEmitter</a:t>
            </a:r>
            <a:r>
              <a:rPr lang="zh-CN" altLang="en-US" sz="3200">
                <a:sym typeface="+mn-ea"/>
              </a:rPr>
              <a:t>源码分析</a:t>
            </a:r>
            <a:endParaRPr lang="en-US" altLang="zh-CN" sz="3200" b="1">
              <a:solidFill>
                <a:srgbClr val="D74B4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4470" y="2923540"/>
            <a:ext cx="52082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</a:pPr>
            <a:r>
              <a:rPr kumimoji="1" lang="zh-CN" altLang="en-US" dirty="0"/>
              <a:t>链路：</a:t>
            </a:r>
            <a:endParaRPr kumimoji="1" lang="en-US" altLang="zh-CN" dirty="0"/>
          </a:p>
          <a:p>
            <a:pPr>
              <a:buFont typeface="Wingdings" panose="05000000000000000000" pitchFamily="2" charset="2"/>
            </a:pPr>
            <a:endParaRPr kumimoji="1" lang="en-US" altLang="zh-CN" dirty="0"/>
          </a:p>
          <a:p>
            <a:pPr>
              <a:buFont typeface="Wingdings" panose="05000000000000000000" pitchFamily="2" charset="2"/>
            </a:pPr>
            <a:r>
              <a:rPr kumimoji="1" lang="zh-CN" altLang="en-US" dirty="0"/>
              <a:t>定义</a:t>
            </a:r>
            <a:r>
              <a:rPr kumimoji="1" lang="en-US" altLang="zh-CN" dirty="0"/>
              <a:t>useEventEmitter</a:t>
            </a:r>
            <a:r>
              <a:rPr kumimoji="1" lang="zh-CN" altLang="en-US" dirty="0"/>
              <a:t>实例（此时</a:t>
            </a:r>
            <a:r>
              <a:rPr kumimoji="1" lang="en-US" altLang="zh-CN" dirty="0"/>
              <a:t>Set</a:t>
            </a:r>
            <a:r>
              <a:rPr kumimoji="1" lang="zh-CN" altLang="en-US" dirty="0"/>
              <a:t>为空）</a:t>
            </a:r>
            <a:endParaRPr kumimoji="1" lang="zh-CN" altLang="en-US" dirty="0"/>
          </a:p>
          <a:p>
            <a:pPr>
              <a:buFont typeface="Wingdings" panose="05000000000000000000" pitchFamily="2" charset="2"/>
            </a:pPr>
            <a:r>
              <a:rPr kumimoji="1" lang="en-US" altLang="zh-CN" dirty="0"/>
              <a:t>-&gt;</a:t>
            </a:r>
            <a:r>
              <a:rPr kumimoji="1" lang="zh-CN" altLang="en-US" dirty="0"/>
              <a:t>实例分发到组件</a:t>
            </a:r>
            <a:endParaRPr kumimoji="1" lang="zh-CN" altLang="en-US" dirty="0"/>
          </a:p>
          <a:p>
            <a:pPr>
              <a:buFont typeface="Wingdings" panose="05000000000000000000" pitchFamily="2" charset="2"/>
            </a:pPr>
            <a:r>
              <a:rPr kumimoji="1" lang="en-US" altLang="zh-CN" dirty="0"/>
              <a:t>-&gt;</a:t>
            </a:r>
            <a:r>
              <a:rPr kumimoji="1" lang="zh-CN" altLang="en-US" dirty="0"/>
              <a:t>组件订阅（此时</a:t>
            </a:r>
            <a:r>
              <a:rPr kumimoji="1" lang="en-US" altLang="zh-CN" dirty="0"/>
              <a:t>Set add</a:t>
            </a:r>
            <a:r>
              <a:rPr kumimoji="1" lang="zh-CN" altLang="en-US" dirty="0"/>
              <a:t>了第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callback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pPr>
              <a:buFont typeface="Wingdings" panose="05000000000000000000" pitchFamily="2" charset="2"/>
            </a:pPr>
            <a:r>
              <a:rPr kumimoji="1" lang="en-US" altLang="zh-CN" dirty="0"/>
              <a:t>-&gt;</a:t>
            </a:r>
            <a:r>
              <a:rPr kumimoji="1" lang="zh-CN" altLang="en-US" dirty="0"/>
              <a:t>组件</a:t>
            </a:r>
            <a:r>
              <a:rPr kumimoji="1" lang="zh-CN" altLang="en-US" dirty="0">
                <a:sym typeface="+mn-ea"/>
              </a:rPr>
              <a:t>订阅（此时</a:t>
            </a:r>
            <a:r>
              <a:rPr kumimoji="1" lang="en-US" altLang="zh-CN" dirty="0">
                <a:sym typeface="+mn-ea"/>
              </a:rPr>
              <a:t>Set add</a:t>
            </a:r>
            <a:r>
              <a:rPr kumimoji="1" lang="zh-CN" altLang="en-US" dirty="0">
                <a:sym typeface="+mn-ea"/>
              </a:rPr>
              <a:t>了第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ym typeface="+mn-ea"/>
              </a:rPr>
              <a:t>个</a:t>
            </a:r>
            <a:r>
              <a:rPr kumimoji="1" lang="en-US" altLang="zh-CN" dirty="0">
                <a:sym typeface="+mn-ea"/>
              </a:rPr>
              <a:t>callback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kumimoji="1" lang="en-US" altLang="zh-CN" dirty="0"/>
              <a:t>-&gt;</a:t>
            </a:r>
            <a:r>
              <a:rPr kumimoji="1" lang="zh-CN" altLang="en-US" dirty="0"/>
              <a:t>组件发布</a:t>
            </a:r>
            <a:endParaRPr kumimoji="1" lang="zh-CN" altLang="en-US" dirty="0"/>
          </a:p>
          <a:p>
            <a:pPr>
              <a:buFont typeface="Wingdings" panose="05000000000000000000" pitchFamily="2" charset="2"/>
            </a:pPr>
            <a:r>
              <a:rPr kumimoji="1" lang="en-US" altLang="zh-CN" dirty="0"/>
              <a:t>-&gt;</a:t>
            </a:r>
            <a:r>
              <a:rPr kumimoji="1" lang="zh-CN" altLang="en-US" dirty="0"/>
              <a:t>遍历所有</a:t>
            </a:r>
            <a:r>
              <a:rPr kumimoji="1" lang="en-US" altLang="zh-CN" dirty="0"/>
              <a:t>callback</a:t>
            </a:r>
            <a:r>
              <a:rPr kumimoji="1" lang="zh-CN" altLang="en-US" dirty="0"/>
              <a:t>，更新状态</a:t>
            </a:r>
            <a:endParaRPr kumimoji="1" lang="zh-CN" altLang="en-US" dirty="0"/>
          </a:p>
        </p:txBody>
      </p:sp>
      <p:pic>
        <p:nvPicPr>
          <p:cNvPr id="3" name="图片 2" descr="carbon (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1633220"/>
            <a:ext cx="5941695" cy="45427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"/>
          <p:cNvSpPr txBox="1"/>
          <p:nvPr/>
        </p:nvSpPr>
        <p:spPr>
          <a:xfrm>
            <a:off x="671830" y="698500"/>
            <a:ext cx="4751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ym typeface="+mn-ea"/>
              </a:rPr>
              <a:t>useEventEmitter</a:t>
            </a:r>
            <a:r>
              <a:rPr lang="zh-CN" altLang="en-US" sz="3200">
                <a:sym typeface="+mn-ea"/>
              </a:rPr>
              <a:t>源码分析</a:t>
            </a:r>
            <a:endParaRPr lang="en-US" altLang="zh-CN" sz="3200" b="1">
              <a:solidFill>
                <a:srgbClr val="D74B4B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355" y="1772920"/>
            <a:ext cx="104489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</a:pPr>
            <a:r>
              <a:rPr kumimoji="1" lang="zh-CN" altLang="en-US" dirty="0">
                <a:sym typeface="+mn-ea"/>
              </a:rPr>
              <a:t>实现原理分析：</a:t>
            </a:r>
            <a:r>
              <a:rPr kumimoji="1" lang="en-US" altLang="zh-CN" dirty="0" err="1">
                <a:sym typeface="+mn-ea"/>
              </a:rPr>
              <a:t>useRef</a:t>
            </a:r>
            <a:r>
              <a:rPr kumimoji="1" lang="zh-CN" altLang="en-US" dirty="0" err="1">
                <a:sym typeface="+mn-ea"/>
              </a:rPr>
              <a:t>，</a:t>
            </a:r>
            <a:r>
              <a:rPr kumimoji="1" lang="en-US" altLang="zh-CN" dirty="0" err="1">
                <a:sym typeface="+mn-ea"/>
              </a:rPr>
              <a:t>useEffect</a:t>
            </a:r>
            <a:r>
              <a:rPr kumimoji="1" lang="zh-CN" altLang="en-US" dirty="0" err="1">
                <a:sym typeface="+mn-ea"/>
              </a:rPr>
              <a:t>，</a:t>
            </a:r>
            <a:r>
              <a:rPr kumimoji="1" lang="en-US" altLang="zh-CN" dirty="0" err="1">
                <a:sym typeface="+mn-ea"/>
              </a:rPr>
              <a:t>Set</a:t>
            </a:r>
            <a:endParaRPr kumimoji="1" lang="zh-CN" altLang="en-US" dirty="0"/>
          </a:p>
          <a:p>
            <a:pPr>
              <a:buFont typeface="Wingdings" panose="05000000000000000000" pitchFamily="2" charset="2"/>
            </a:pPr>
            <a:endParaRPr kumimoji="1" lang="en-US" altLang="zh-CN" dirty="0"/>
          </a:p>
          <a:p>
            <a:pPr>
              <a:buFont typeface="Wingdings" panose="05000000000000000000" pitchFamily="2" charset="2"/>
            </a:pPr>
            <a:r>
              <a:rPr kumimoji="1" lang="en-US" altLang="zh-CN" dirty="0" err="1">
                <a:sym typeface="+mn-ea"/>
              </a:rPr>
              <a:t>useRef</a:t>
            </a:r>
            <a:r>
              <a:rPr kumimoji="1" lang="zh-CN" altLang="en-US" dirty="0"/>
              <a:t>：闭包引用。</a:t>
            </a:r>
            <a:r>
              <a:rPr kumimoji="1" lang="en-US" altLang="zh-CN" dirty="0"/>
              <a:t>useRef</a:t>
            </a:r>
            <a:r>
              <a:rPr kumimoji="1" lang="zh-CN" altLang="en-US" dirty="0"/>
              <a:t>保持实例引用和</a:t>
            </a:r>
            <a:r>
              <a:rPr kumimoji="1" lang="en-US" altLang="zh-CN" dirty="0"/>
              <a:t>callback</a:t>
            </a:r>
            <a:r>
              <a:rPr kumimoji="1" lang="zh-CN" altLang="en-US" dirty="0"/>
              <a:t>引用，</a:t>
            </a:r>
            <a:r>
              <a:rPr kumimoji="1" lang="en-US" altLang="zh-CN" dirty="0"/>
              <a:t>useRef</a:t>
            </a:r>
            <a:r>
              <a:rPr kumimoji="1" lang="zh-CN" altLang="en-US" dirty="0"/>
              <a:t>原理则是闭包，闭包则是即使作用域销毁，内存中的变量没有销毁仍可访问</a:t>
            </a:r>
            <a:endParaRPr kumimoji="1" lang="zh-CN" altLang="en-US" dirty="0"/>
          </a:p>
          <a:p>
            <a:pPr>
              <a:buFont typeface="Wingdings" panose="05000000000000000000" pitchFamily="2" charset="2"/>
            </a:pPr>
            <a:endParaRPr kumimoji="1" lang="zh-CN" altLang="en-US" dirty="0"/>
          </a:p>
          <a:p>
            <a:pPr>
              <a:buFont typeface="Wingdings" panose="05000000000000000000" pitchFamily="2" charset="2"/>
            </a:pPr>
            <a:r>
              <a:rPr kumimoji="1" lang="en-US" altLang="zh-CN" dirty="0" err="1">
                <a:sym typeface="+mn-ea"/>
              </a:rPr>
              <a:t>useEffect</a:t>
            </a:r>
            <a:r>
              <a:rPr kumimoji="1" lang="zh-CN" altLang="en-US" dirty="0" err="1">
                <a:sym typeface="+mn-ea"/>
              </a:rPr>
              <a:t>：自动监听和销毁。组件挂载时监听，组件销毁时自动销毁</a:t>
            </a:r>
            <a:endParaRPr kumimoji="1" lang="zh-CN" altLang="en-US" dirty="0" err="1">
              <a:sym typeface="+mn-ea"/>
            </a:endParaRPr>
          </a:p>
          <a:p>
            <a:pPr>
              <a:buFont typeface="Wingdings" panose="05000000000000000000" pitchFamily="2" charset="2"/>
            </a:pPr>
            <a:endParaRPr kumimoji="1" lang="zh-CN" altLang="en-US" dirty="0" err="1"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kumimoji="1" lang="en-US" altLang="zh-CN" dirty="0"/>
              <a:t>Set</a:t>
            </a:r>
            <a:r>
              <a:rPr kumimoji="1" lang="zh-CN" altLang="en-US" dirty="0"/>
              <a:t>：单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监听。存储多个</a:t>
            </a:r>
            <a:r>
              <a:rPr kumimoji="1" lang="en-US" altLang="zh-CN" dirty="0"/>
              <a:t>callback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emit</a:t>
            </a:r>
            <a:r>
              <a:rPr kumimoji="1" lang="zh-CN" altLang="en-US" dirty="0"/>
              <a:t>时遍历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"/>
          <p:cNvSpPr txBox="1"/>
          <p:nvPr/>
        </p:nvSpPr>
        <p:spPr>
          <a:xfrm>
            <a:off x="671513" y="698500"/>
            <a:ext cx="38909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总结收获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0390" y="1561465"/>
            <a:ext cx="109334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Wingdings" panose="05000000000000000000" pitchFamily="2" charset="2"/>
            </a:pPr>
            <a:r>
              <a:rPr lang="en-US" altLang="zh-CN" sz="3200">
                <a:solidFill>
                  <a:schemeClr val="tx1"/>
                </a:solidFill>
                <a:uFillTx/>
                <a:sym typeface="+mn-ea"/>
              </a:rPr>
              <a:t>React</a:t>
            </a:r>
            <a:r>
              <a:rPr lang="zh-CN" altLang="en-US" sz="3200">
                <a:solidFill>
                  <a:schemeClr val="tx1"/>
                </a:solidFill>
                <a:uFillTx/>
                <a:sym typeface="+mn-ea"/>
              </a:rPr>
              <a:t>组件通信回顾</a:t>
            </a:r>
            <a:endParaRPr lang="zh-CN" altLang="en-US" sz="3200">
              <a:solidFill>
                <a:schemeClr val="tx1"/>
              </a:solidFill>
              <a:uFillTx/>
              <a:sym typeface="+mn-ea"/>
            </a:endParaRPr>
          </a:p>
          <a:p>
            <a:pPr algn="l">
              <a:buFont typeface="Wingdings" panose="05000000000000000000" pitchFamily="2" charset="2"/>
            </a:pPr>
            <a:r>
              <a:rPr lang="en-US" altLang="zh-CN" sz="3200">
                <a:solidFill>
                  <a:schemeClr val="tx1"/>
                </a:solidFill>
                <a:uFillTx/>
                <a:sym typeface="+mn-ea"/>
              </a:rPr>
              <a:t>EventEmitter vs useEventEmitter</a:t>
            </a:r>
            <a:endParaRPr lang="en-US" altLang="zh-CN" sz="3200">
              <a:solidFill>
                <a:schemeClr val="tx1"/>
              </a:solidFill>
              <a:uFillTx/>
              <a:sym typeface="+mn-ea"/>
            </a:endParaRPr>
          </a:p>
          <a:p>
            <a:pPr algn="l">
              <a:buFont typeface="Wingdings" panose="05000000000000000000" pitchFamily="2" charset="2"/>
            </a:pPr>
            <a:r>
              <a:rPr lang="zh-CN" altLang="en-US" sz="3200">
                <a:solidFill>
                  <a:schemeClr val="tx1"/>
                </a:solidFill>
                <a:uFillTx/>
                <a:sym typeface="+mn-ea"/>
              </a:rPr>
              <a:t>手写</a:t>
            </a:r>
            <a:r>
              <a:rPr lang="en-US" altLang="zh-CN" sz="3200">
                <a:solidFill>
                  <a:schemeClr val="tx1"/>
                </a:solidFill>
                <a:uFillTx/>
                <a:sym typeface="+mn-ea"/>
              </a:rPr>
              <a:t>EventEmitter</a:t>
            </a:r>
            <a:r>
              <a:rPr lang="zh-CN" altLang="en-US" sz="3200">
                <a:solidFill>
                  <a:schemeClr val="tx1"/>
                </a:solidFill>
                <a:uFillTx/>
                <a:sym typeface="+mn-ea"/>
              </a:rPr>
              <a:t>模块</a:t>
            </a:r>
            <a:endParaRPr lang="zh-CN" altLang="en-US" sz="3200">
              <a:solidFill>
                <a:schemeClr val="tx1"/>
              </a:solidFill>
              <a:uFillTx/>
              <a:sym typeface="+mn-ea"/>
            </a:endParaRPr>
          </a:p>
          <a:p>
            <a:pPr algn="l">
              <a:buFont typeface="Wingdings" panose="05000000000000000000" pitchFamily="2" charset="2"/>
            </a:pPr>
            <a:r>
              <a:rPr lang="en-US" altLang="zh-CN" sz="3200">
                <a:solidFill>
                  <a:schemeClr val="tx1"/>
                </a:solidFill>
                <a:uFillTx/>
                <a:sym typeface="+mn-ea"/>
              </a:rPr>
              <a:t>useEventEmitter</a:t>
            </a:r>
            <a:r>
              <a:rPr lang="zh-CN" altLang="en-US" sz="3200">
                <a:solidFill>
                  <a:schemeClr val="tx1"/>
                </a:solidFill>
                <a:uFillTx/>
                <a:sym typeface="+mn-ea"/>
              </a:rPr>
              <a:t>源码分析（重点）</a:t>
            </a:r>
            <a:endParaRPr lang="zh-CN" altLang="en-US" sz="3200" dirty="0" smtClean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32405" y="4709795"/>
            <a:ext cx="739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2400" dirty="0" smtClean="0">
                <a:solidFill>
                  <a:schemeClr val="tx1"/>
                </a:solidFill>
                <a:uFillTx/>
              </a:rPr>
              <a:t>每多学一点知识，就少写一行代码</a:t>
            </a:r>
            <a:r>
              <a:rPr lang="en-US" altLang="zh-CN" sz="2400" dirty="0" smtClean="0">
                <a:solidFill>
                  <a:schemeClr val="tx1"/>
                </a:solidFill>
                <a:uFillTx/>
              </a:rPr>
              <a:t>--</a:t>
            </a:r>
            <a:r>
              <a:rPr lang="zh-CN" altLang="en-US" sz="2400" dirty="0" smtClean="0">
                <a:solidFill>
                  <a:schemeClr val="tx1"/>
                </a:solidFill>
                <a:uFillTx/>
              </a:rPr>
              <a:t>《锋利的</a:t>
            </a:r>
            <a:r>
              <a:rPr lang="en-US" altLang="zh-CN" sz="2400" dirty="0" smtClean="0">
                <a:solidFill>
                  <a:schemeClr val="tx1"/>
                </a:solidFill>
                <a:uFillTx/>
              </a:rPr>
              <a:t>Jquery</a:t>
            </a:r>
            <a:r>
              <a:rPr lang="zh-CN" altLang="en-US" sz="2400" dirty="0" smtClean="0">
                <a:solidFill>
                  <a:schemeClr val="tx1"/>
                </a:solidFill>
                <a:uFillTx/>
              </a:rPr>
              <a:t>》</a:t>
            </a:r>
            <a:endParaRPr lang="zh-CN" altLang="en-US" sz="2400" dirty="0" smtClean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12655" y="2884805"/>
            <a:ext cx="5565737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7200" dirty="0">
                <a:solidFill>
                  <a:schemeClr val="bg1"/>
                </a:solidFill>
              </a:rPr>
              <a:t>谢谢观看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955" y="0"/>
            <a:ext cx="1928495" cy="6858000"/>
          </a:xfrm>
          <a:prstGeom prst="rect">
            <a:avLst/>
          </a:prstGeom>
        </p:spPr>
      </p:pic>
      <p:sp>
        <p:nvSpPr>
          <p:cNvPr id="9" name="文本框 1"/>
          <p:cNvSpPr txBox="1"/>
          <p:nvPr/>
        </p:nvSpPr>
        <p:spPr>
          <a:xfrm>
            <a:off x="2703830" y="1444625"/>
            <a:ext cx="849312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/>
              <a:t>React</a:t>
            </a:r>
            <a:r>
              <a:rPr lang="zh-CN" altLang="en-US" sz="2800"/>
              <a:t>组件通信</a:t>
            </a:r>
            <a:endParaRPr lang="zh-CN" altLang="en-US" sz="2800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800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/>
              <a:t>父子组件如何通信？</a:t>
            </a:r>
            <a:endParaRPr lang="zh-CN" altLang="en-US" sz="2800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800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/>
              <a:t>纵向：层级较深组件如何通信？</a:t>
            </a:r>
            <a:endParaRPr lang="zh-CN" altLang="en-US" sz="2800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800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/>
              <a:t>横向：距离较远组件如何通信？</a:t>
            </a:r>
            <a:endParaRPr lang="zh-CN" altLang="en-US" sz="2800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800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/>
              <a:t>直接使用</a:t>
            </a:r>
            <a:r>
              <a:rPr lang="en-US" altLang="zh-CN" sz="2800"/>
              <a:t>EventEmitter</a:t>
            </a:r>
            <a:r>
              <a:rPr lang="zh-CN" altLang="en-US" sz="2800"/>
              <a:t>模块有哪些弊端？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" y="0"/>
            <a:ext cx="5597525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52320" y="2283460"/>
            <a:ext cx="1290320" cy="2291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zh-CN" altLang="en-US" sz="7200" dirty="0">
                <a:solidFill>
                  <a:schemeClr val="bg1"/>
                </a:solidFill>
              </a:rPr>
              <a:t>目 录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任意多边形 3"/>
          <p:cNvSpPr/>
          <p:nvPr/>
        </p:nvSpPr>
        <p:spPr>
          <a:xfrm>
            <a:off x="6850380" y="1564005"/>
            <a:ext cx="678180" cy="6127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ea typeface="Microsoft JhengHei" panose="020B0604030504040204" pitchFamily="34" charset="-120"/>
              </a:rPr>
              <a:t>1</a:t>
            </a:r>
            <a:endParaRPr lang="en-US" altLang="zh-CN" sz="2400" b="1" dirty="0">
              <a:solidFill>
                <a:schemeClr val="tx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6" name="任意多边形 3"/>
          <p:cNvSpPr/>
          <p:nvPr/>
        </p:nvSpPr>
        <p:spPr>
          <a:xfrm>
            <a:off x="6850380" y="2668905"/>
            <a:ext cx="678180" cy="6127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ea typeface="Microsoft JhengHei" panose="020B0604030504040204" pitchFamily="34" charset="-120"/>
              </a:rPr>
              <a:t>2</a:t>
            </a:r>
            <a:endParaRPr lang="en-US" altLang="zh-CN" sz="2400" b="1" dirty="0">
              <a:solidFill>
                <a:schemeClr val="tx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7" name="任意多边形 3"/>
          <p:cNvSpPr/>
          <p:nvPr/>
        </p:nvSpPr>
        <p:spPr>
          <a:xfrm>
            <a:off x="6850380" y="3773805"/>
            <a:ext cx="678180" cy="6127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ea typeface="Microsoft JhengHei" panose="020B0604030504040204" pitchFamily="34" charset="-120"/>
              </a:rPr>
              <a:t>3</a:t>
            </a:r>
            <a:endParaRPr lang="en-US" altLang="zh-CN" sz="2400" b="1" dirty="0">
              <a:solidFill>
                <a:schemeClr val="tx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7170" name="文本框 1"/>
          <p:cNvSpPr txBox="1"/>
          <p:nvPr/>
        </p:nvSpPr>
        <p:spPr>
          <a:xfrm>
            <a:off x="7757795" y="1608773"/>
            <a:ext cx="3657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/>
              <a:t>React</a:t>
            </a:r>
            <a:r>
              <a:rPr lang="zh-CN" altLang="en-US" sz="2800"/>
              <a:t>组件通信回顾</a:t>
            </a:r>
            <a:endParaRPr lang="zh-CN" altLang="en-US" sz="2800"/>
          </a:p>
        </p:txBody>
      </p:sp>
      <p:sp>
        <p:nvSpPr>
          <p:cNvPr id="8" name="文本框 1"/>
          <p:cNvSpPr txBox="1"/>
          <p:nvPr/>
        </p:nvSpPr>
        <p:spPr>
          <a:xfrm>
            <a:off x="7757795" y="2514918"/>
            <a:ext cx="365760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/>
              <a:t>EventEmitter vs useEventEmitter</a:t>
            </a:r>
            <a:endParaRPr lang="en-US" altLang="zh-CN" sz="2800"/>
          </a:p>
        </p:txBody>
      </p:sp>
      <p:sp>
        <p:nvSpPr>
          <p:cNvPr id="3" name="任意多边形 3"/>
          <p:cNvSpPr/>
          <p:nvPr/>
        </p:nvSpPr>
        <p:spPr>
          <a:xfrm>
            <a:off x="6850380" y="4878705"/>
            <a:ext cx="678180" cy="6127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>
                <a:solidFill>
                  <a:schemeClr val="tx2"/>
                </a:solidFill>
                <a:ea typeface="Microsoft JhengHei" panose="020B0604030504040204" pitchFamily="34" charset="-120"/>
              </a:rPr>
              <a:t>4</a:t>
            </a:r>
            <a:endParaRPr lang="en-US" altLang="zh-CN" sz="2400" b="1" dirty="0">
              <a:solidFill>
                <a:schemeClr val="tx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7849235" y="4878388"/>
            <a:ext cx="365760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/>
              <a:t>useEventEmitter</a:t>
            </a:r>
            <a:r>
              <a:rPr lang="zh-CN" altLang="en-US" sz="2800"/>
              <a:t>源码分析</a:t>
            </a:r>
            <a:endParaRPr lang="zh-CN" altLang="en-US" sz="2800"/>
          </a:p>
        </p:txBody>
      </p:sp>
      <p:sp>
        <p:nvSpPr>
          <p:cNvPr id="11" name="文本框 1"/>
          <p:cNvSpPr txBox="1"/>
          <p:nvPr/>
        </p:nvSpPr>
        <p:spPr>
          <a:xfrm>
            <a:off x="7757795" y="3816668"/>
            <a:ext cx="3657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/>
              <a:t>手写</a:t>
            </a:r>
            <a:r>
              <a:rPr lang="en-US" altLang="zh-CN" sz="2800"/>
              <a:t>EventEmitter</a:t>
            </a:r>
            <a:r>
              <a:rPr lang="zh-CN" altLang="en-US" sz="2800"/>
              <a:t>模块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/>
        </p:nvSpPr>
        <p:spPr>
          <a:xfrm>
            <a:off x="3188178" y="2210696"/>
            <a:ext cx="468751" cy="17505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ea typeface="Microsoft JhengHei" panose="020B0604030504040204" pitchFamily="34" charset="-12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956062" y="3885048"/>
            <a:ext cx="560580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56050" y="2489200"/>
            <a:ext cx="5964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5400">
                <a:sym typeface="+mn-ea"/>
              </a:rPr>
              <a:t>React</a:t>
            </a:r>
            <a:r>
              <a:rPr lang="zh-CN" altLang="en-US" sz="5400">
                <a:sym typeface="+mn-ea"/>
              </a:rPr>
              <a:t>组件通信回顾</a:t>
            </a:r>
            <a:endParaRPr lang="en-US" altLang="zh-CN" sz="5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lum bright="24000"/>
          </a:blip>
          <a:srcRect l="57311" t="21669" r="5678" b="15425"/>
          <a:stretch>
            <a:fillRect/>
          </a:stretch>
        </p:blipFill>
        <p:spPr>
          <a:xfrm>
            <a:off x="-24130" y="527340"/>
            <a:ext cx="2071690" cy="463809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63" h="7304">
                <a:moveTo>
                  <a:pt x="0" y="0"/>
                </a:moveTo>
                <a:cubicBezTo>
                  <a:pt x="1853" y="96"/>
                  <a:pt x="3307" y="1893"/>
                  <a:pt x="3261" y="3653"/>
                </a:cubicBezTo>
                <a:cubicBezTo>
                  <a:pt x="3319" y="5607"/>
                  <a:pt x="1683" y="7201"/>
                  <a:pt x="0" y="7304"/>
                </a:cubicBezTo>
                <a:close/>
                <a:moveTo>
                  <a:pt x="0" y="1024"/>
                </a:moveTo>
                <a:cubicBezTo>
                  <a:pt x="1326" y="1131"/>
                  <a:pt x="2356" y="2429"/>
                  <a:pt x="2323" y="3702"/>
                </a:cubicBezTo>
                <a:cubicBezTo>
                  <a:pt x="2365" y="5112"/>
                  <a:pt x="1209" y="6267"/>
                  <a:pt x="0" y="6377"/>
                </a:cubicBezTo>
                <a:close/>
              </a:path>
            </a:pathLst>
          </a:cu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525566">
                  <a:alpha val="100000"/>
                </a:srgbClr>
              </a:clrFrom>
              <a:clrTo>
                <a:srgbClr val="525566">
                  <a:alpha val="100000"/>
                  <a:alpha val="0"/>
                </a:srgbClr>
              </a:clrTo>
            </a:clrChange>
            <a:lum bright="24000" contrast="-18000"/>
          </a:blip>
          <a:srcRect l="14572" t="21635" r="30289" b="44759"/>
          <a:stretch>
            <a:fillRect/>
          </a:stretch>
        </p:blipFill>
        <p:spPr>
          <a:xfrm>
            <a:off x="9090976" y="4553298"/>
            <a:ext cx="3086419" cy="230470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1" h="3629">
                <a:moveTo>
                  <a:pt x="2" y="3402"/>
                </a:moveTo>
                <a:cubicBezTo>
                  <a:pt x="-59" y="1493"/>
                  <a:pt x="1747" y="-46"/>
                  <a:pt x="3515" y="1"/>
                </a:cubicBezTo>
                <a:cubicBezTo>
                  <a:pt x="3992" y="-13"/>
                  <a:pt x="4446" y="79"/>
                  <a:pt x="4861" y="249"/>
                </a:cubicBezTo>
                <a:lnTo>
                  <a:pt x="4861" y="3629"/>
                </a:lnTo>
                <a:lnTo>
                  <a:pt x="5" y="3629"/>
                </a:lnTo>
                <a:cubicBezTo>
                  <a:pt x="0" y="3554"/>
                  <a:pt x="-1" y="3478"/>
                  <a:pt x="2" y="3402"/>
                </a:cubicBezTo>
                <a:close/>
                <a:moveTo>
                  <a:pt x="953" y="3447"/>
                </a:moveTo>
                <a:cubicBezTo>
                  <a:pt x="909" y="2047"/>
                  <a:pt x="2230" y="917"/>
                  <a:pt x="3522" y="951"/>
                </a:cubicBezTo>
                <a:cubicBezTo>
                  <a:pt x="4013" y="936"/>
                  <a:pt x="4471" y="1075"/>
                  <a:pt x="4861" y="1314"/>
                </a:cubicBezTo>
                <a:lnTo>
                  <a:pt x="4861" y="3629"/>
                </a:lnTo>
                <a:lnTo>
                  <a:pt x="956" y="3629"/>
                </a:lnTo>
                <a:cubicBezTo>
                  <a:pt x="953" y="3569"/>
                  <a:pt x="951" y="3508"/>
                  <a:pt x="953" y="3447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"/>
          <p:cNvSpPr txBox="1"/>
          <p:nvPr/>
        </p:nvSpPr>
        <p:spPr>
          <a:xfrm>
            <a:off x="671513" y="698500"/>
            <a:ext cx="38909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ym typeface="+mn-ea"/>
              </a:rPr>
              <a:t>React</a:t>
            </a:r>
            <a:r>
              <a:rPr lang="zh-CN" altLang="en-US" sz="3200">
                <a:sym typeface="+mn-ea"/>
              </a:rPr>
              <a:t>组件通信回顾</a:t>
            </a:r>
            <a:endParaRPr lang="en-US" altLang="zh-CN" sz="3200" b="1">
              <a:solidFill>
                <a:srgbClr val="D74B4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513" y="1629000"/>
            <a:ext cx="9888487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ym typeface="+mn-ea"/>
              </a:rPr>
              <a:t>父子组件如何通信？</a:t>
            </a:r>
            <a:endParaRPr lang="zh-CN" altLang="en-US"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ym typeface="+mn-ea"/>
              </a:rPr>
              <a:t>对于子组件通知父组件的情况，直接使用 props 传递一个 onEvent 函数。</a:t>
            </a:r>
            <a:endParaRPr lang="zh-CN" altLang="en-US"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ym typeface="+mn-ea"/>
              </a:rPr>
              <a:t>对于父组件通知子组件的情况，可以使用 forwardRef 获取子组件的 ref ，再进行子组件的方法调用。</a:t>
            </a:r>
            <a:endParaRPr lang="zh-CN" altLang="en-US"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ym typeface="+mn-ea"/>
              </a:rPr>
              <a:t>纵向：层级较深组件如何通信？</a:t>
            </a:r>
            <a:endParaRPr lang="zh-CN" altLang="en-US"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/>
              <a:t>层层传递  </a:t>
            </a:r>
            <a:r>
              <a:rPr lang="zh-CN" altLang="en-US">
                <a:sym typeface="+mn-ea"/>
              </a:rPr>
              <a:t>局部共享 </a:t>
            </a:r>
            <a:r>
              <a:rPr lang="en-US" altLang="zh-CN">
                <a:sym typeface="+mn-ea"/>
              </a:rPr>
              <a:t>Context  </a:t>
            </a:r>
            <a:r>
              <a:rPr lang="zh-CN" altLang="en-US">
                <a:sym typeface="+mn-ea"/>
              </a:rPr>
              <a:t>全局共享 </a:t>
            </a:r>
            <a:r>
              <a:rPr lang="en-US" altLang="zh-CN">
                <a:sym typeface="+mn-ea"/>
              </a:rPr>
              <a:t>Redux</a:t>
            </a:r>
            <a:endParaRPr lang="en-US" altLang="zh-CN"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ym typeface="+mn-ea"/>
              </a:rPr>
              <a:t>横向：距离较远组件如何通信？</a:t>
            </a:r>
            <a:endParaRPr lang="zh-CN" altLang="en-US"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ym typeface="+mn-ea"/>
              </a:rPr>
              <a:t>EventEmitter  </a:t>
            </a:r>
            <a:r>
              <a:rPr lang="zh-CN" altLang="en-US">
                <a:sym typeface="+mn-ea"/>
              </a:rPr>
              <a:t>全局共享 </a:t>
            </a:r>
            <a:r>
              <a:rPr lang="en-US" altLang="zh-CN">
                <a:sym typeface="+mn-ea"/>
              </a:rPr>
              <a:t>Redux</a:t>
            </a:r>
            <a:endParaRPr lang="en-US" altLang="zh-CN"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/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ym typeface="+mn-ea"/>
              </a:rPr>
              <a:t>思考：</a:t>
            </a:r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中，直接使用</a:t>
            </a:r>
            <a:r>
              <a:rPr lang="en-US" altLang="zh-CN">
                <a:sym typeface="+mn-ea"/>
              </a:rPr>
              <a:t>EventEmitter</a:t>
            </a:r>
            <a:r>
              <a:rPr lang="zh-CN" altLang="en-US">
                <a:sym typeface="+mn-ea"/>
              </a:rPr>
              <a:t>模块有哪些弊端？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/>
        </p:nvSpPr>
        <p:spPr>
          <a:xfrm>
            <a:off x="3188178" y="2210696"/>
            <a:ext cx="468751" cy="17505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ea typeface="Microsoft JhengHei" panose="020B0604030504040204" pitchFamily="34" charset="-12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956062" y="3885048"/>
            <a:ext cx="560580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56050" y="2131695"/>
            <a:ext cx="58470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5400">
                <a:sym typeface="+mn-ea"/>
              </a:rPr>
              <a:t>EventEmitter </a:t>
            </a:r>
            <a:endParaRPr lang="en-US" altLang="zh-CN" sz="5400"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5400">
                <a:sym typeface="+mn-ea"/>
              </a:rPr>
              <a:t>vs useEventEmitter</a:t>
            </a:r>
            <a:endParaRPr lang="en-US" altLang="zh-CN" sz="5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lum bright="24000"/>
          </a:blip>
          <a:srcRect l="57311" t="21669" r="5678" b="15425"/>
          <a:stretch>
            <a:fillRect/>
          </a:stretch>
        </p:blipFill>
        <p:spPr>
          <a:xfrm>
            <a:off x="-24130" y="527340"/>
            <a:ext cx="2071690" cy="463809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63" h="7304">
                <a:moveTo>
                  <a:pt x="0" y="0"/>
                </a:moveTo>
                <a:cubicBezTo>
                  <a:pt x="1853" y="96"/>
                  <a:pt x="3307" y="1893"/>
                  <a:pt x="3261" y="3653"/>
                </a:cubicBezTo>
                <a:cubicBezTo>
                  <a:pt x="3319" y="5607"/>
                  <a:pt x="1683" y="7201"/>
                  <a:pt x="0" y="7304"/>
                </a:cubicBezTo>
                <a:close/>
                <a:moveTo>
                  <a:pt x="0" y="1024"/>
                </a:moveTo>
                <a:cubicBezTo>
                  <a:pt x="1326" y="1131"/>
                  <a:pt x="2356" y="2429"/>
                  <a:pt x="2323" y="3702"/>
                </a:cubicBezTo>
                <a:cubicBezTo>
                  <a:pt x="2365" y="5112"/>
                  <a:pt x="1209" y="6267"/>
                  <a:pt x="0" y="6377"/>
                </a:cubicBezTo>
                <a:close/>
              </a:path>
            </a:pathLst>
          </a:cu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525566">
                  <a:alpha val="100000"/>
                </a:srgbClr>
              </a:clrFrom>
              <a:clrTo>
                <a:srgbClr val="525566">
                  <a:alpha val="100000"/>
                  <a:alpha val="0"/>
                </a:srgbClr>
              </a:clrTo>
            </a:clrChange>
            <a:lum bright="24000" contrast="-18000"/>
          </a:blip>
          <a:srcRect l="14572" t="21635" r="30289" b="44759"/>
          <a:stretch>
            <a:fillRect/>
          </a:stretch>
        </p:blipFill>
        <p:spPr>
          <a:xfrm>
            <a:off x="9090976" y="4553298"/>
            <a:ext cx="3086419" cy="230470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1" h="3629">
                <a:moveTo>
                  <a:pt x="2" y="3402"/>
                </a:moveTo>
                <a:cubicBezTo>
                  <a:pt x="-59" y="1493"/>
                  <a:pt x="1747" y="-46"/>
                  <a:pt x="3515" y="1"/>
                </a:cubicBezTo>
                <a:cubicBezTo>
                  <a:pt x="3992" y="-13"/>
                  <a:pt x="4446" y="79"/>
                  <a:pt x="4861" y="249"/>
                </a:cubicBezTo>
                <a:lnTo>
                  <a:pt x="4861" y="3629"/>
                </a:lnTo>
                <a:lnTo>
                  <a:pt x="5" y="3629"/>
                </a:lnTo>
                <a:cubicBezTo>
                  <a:pt x="0" y="3554"/>
                  <a:pt x="-1" y="3478"/>
                  <a:pt x="2" y="3402"/>
                </a:cubicBezTo>
                <a:close/>
                <a:moveTo>
                  <a:pt x="953" y="3447"/>
                </a:moveTo>
                <a:cubicBezTo>
                  <a:pt x="909" y="2047"/>
                  <a:pt x="2230" y="917"/>
                  <a:pt x="3522" y="951"/>
                </a:cubicBezTo>
                <a:cubicBezTo>
                  <a:pt x="4013" y="936"/>
                  <a:pt x="4471" y="1075"/>
                  <a:pt x="4861" y="1314"/>
                </a:cubicBezTo>
                <a:lnTo>
                  <a:pt x="4861" y="3629"/>
                </a:lnTo>
                <a:lnTo>
                  <a:pt x="956" y="3629"/>
                </a:lnTo>
                <a:cubicBezTo>
                  <a:pt x="953" y="3569"/>
                  <a:pt x="951" y="3508"/>
                  <a:pt x="953" y="3447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"/>
          <p:cNvSpPr txBox="1"/>
          <p:nvPr/>
        </p:nvSpPr>
        <p:spPr>
          <a:xfrm>
            <a:off x="671513" y="698500"/>
            <a:ext cx="38909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ym typeface="+mn-ea"/>
              </a:rPr>
              <a:t>EventEmitter</a:t>
            </a:r>
            <a:r>
              <a:rPr lang="zh-CN" altLang="en-US" sz="3200">
                <a:sym typeface="+mn-ea"/>
              </a:rPr>
              <a:t>方式</a:t>
            </a:r>
            <a:endParaRPr lang="zh-CN" altLang="en-US" sz="32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1412240"/>
            <a:ext cx="41776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/>
              <a:t>概述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关键点原理：事件订阅发布模型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ym typeface="+mn-ea"/>
              </a:rPr>
              <a:t>关键</a:t>
            </a:r>
            <a:r>
              <a:rPr kumimoji="1" lang="en-US" altLang="zh-CN" dirty="0" err="1">
                <a:sym typeface="+mn-ea"/>
              </a:rPr>
              <a:t>api</a:t>
            </a:r>
            <a:r>
              <a:rPr kumimoji="1" lang="zh-CN" altLang="en-US" dirty="0" err="1">
                <a:sym typeface="+mn-ea"/>
              </a:rPr>
              <a:t>：</a:t>
            </a:r>
            <a:r>
              <a:rPr kumimoji="1" lang="en-US" altLang="zh-CN" dirty="0" err="1">
                <a:sym typeface="+mn-ea"/>
              </a:rPr>
              <a:t>on</a:t>
            </a:r>
            <a:r>
              <a:rPr kumimoji="1" lang="zh-CN" altLang="en-US" dirty="0" err="1">
                <a:sym typeface="+mn-ea"/>
              </a:rPr>
              <a:t>，</a:t>
            </a:r>
            <a:r>
              <a:rPr kumimoji="1" lang="en-US" altLang="zh-CN" dirty="0" err="1">
                <a:sym typeface="+mn-ea"/>
              </a:rPr>
              <a:t>emit</a:t>
            </a:r>
            <a:r>
              <a:rPr kumimoji="1" lang="zh-CN" altLang="en-US" dirty="0" err="1">
                <a:sym typeface="+mn-ea"/>
              </a:rPr>
              <a:t>，</a:t>
            </a:r>
            <a:r>
              <a:rPr kumimoji="1" lang="en-US" altLang="zh-CN" dirty="0" err="1">
                <a:sym typeface="+mn-ea"/>
              </a:rPr>
              <a:t>off</a:t>
            </a:r>
            <a:endParaRPr kumimoji="1" lang="en-US" altLang="zh-CN" dirty="0" err="1"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ym typeface="+mn-ea"/>
              </a:rPr>
              <a:t>该技术的作用适用场景：跨组件通信，跨模块通信</a:t>
            </a:r>
            <a:endParaRPr kumimoji="1" lang="zh-CN" altLang="en-US" dirty="0"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ym typeface="+mn-ea"/>
              </a:rPr>
              <a:t>原生</a:t>
            </a:r>
            <a:r>
              <a:rPr kumimoji="1" lang="en-US" altLang="zh-CN" dirty="0">
                <a:sym typeface="+mn-ea"/>
              </a:rPr>
              <a:t>EventEmitter</a:t>
            </a:r>
            <a:r>
              <a:rPr kumimoji="1" lang="zh-CN" altLang="en-US" dirty="0">
                <a:sym typeface="+mn-ea"/>
              </a:rPr>
              <a:t>模块</a:t>
            </a:r>
            <a:endParaRPr kumimoji="1" lang="en-US" altLang="zh-CN" dirty="0"/>
          </a:p>
        </p:txBody>
      </p:sp>
      <p:pic>
        <p:nvPicPr>
          <p:cNvPr id="3" name="图片 2" descr="carbo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7740" y="1783080"/>
            <a:ext cx="7310120" cy="3808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"/>
          <p:cNvSpPr txBox="1"/>
          <p:nvPr/>
        </p:nvSpPr>
        <p:spPr>
          <a:xfrm>
            <a:off x="671513" y="698500"/>
            <a:ext cx="38909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ym typeface="+mn-ea"/>
              </a:rPr>
              <a:t>useEventEmitter</a:t>
            </a:r>
            <a:r>
              <a:rPr lang="zh-CN" altLang="en-US" sz="3200">
                <a:sym typeface="+mn-ea"/>
              </a:rPr>
              <a:t>方式</a:t>
            </a:r>
            <a:endParaRPr lang="zh-CN" altLang="en-US" sz="32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45" y="1447165"/>
            <a:ext cx="5168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/>
              <a:t>概述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关键点原理：事件订阅发布模型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ym typeface="+mn-ea"/>
              </a:rPr>
              <a:t>关键</a:t>
            </a:r>
            <a:r>
              <a:rPr kumimoji="1" lang="en-US" altLang="zh-CN" dirty="0" err="1">
                <a:sym typeface="+mn-ea"/>
              </a:rPr>
              <a:t>api</a:t>
            </a:r>
            <a:r>
              <a:rPr kumimoji="1" lang="zh-CN" altLang="en-US" dirty="0" err="1">
                <a:sym typeface="+mn-ea"/>
              </a:rPr>
              <a:t>：</a:t>
            </a:r>
            <a:r>
              <a:rPr kumimoji="1" lang="en-US" altLang="zh-CN" dirty="0" err="1">
                <a:sym typeface="+mn-ea"/>
              </a:rPr>
              <a:t>emit</a:t>
            </a:r>
            <a:r>
              <a:rPr kumimoji="1" lang="zh-CN" altLang="en-US" dirty="0" err="1">
                <a:sym typeface="+mn-ea"/>
              </a:rPr>
              <a:t>，</a:t>
            </a:r>
            <a:r>
              <a:rPr kumimoji="1" lang="en-US" altLang="zh-CN" dirty="0" err="1">
                <a:sym typeface="+mn-ea"/>
              </a:rPr>
              <a:t>useSubscribtion</a:t>
            </a:r>
            <a:endParaRPr kumimoji="1" lang="en-US" altLang="zh-CN" dirty="0" err="1"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ym typeface="+mn-ea"/>
              </a:rPr>
              <a:t>该技术的作用适用场景：跨组件通信，跨模块通信</a:t>
            </a:r>
            <a:endParaRPr kumimoji="1" lang="zh-CN" altLang="en-US" dirty="0"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ym typeface="+mn-ea"/>
              </a:rPr>
              <a:t>实现原理：</a:t>
            </a:r>
            <a:r>
              <a:rPr kumimoji="1" lang="en-US" altLang="zh-CN" dirty="0" err="1">
                <a:sym typeface="+mn-ea"/>
              </a:rPr>
              <a:t>useRef</a:t>
            </a:r>
            <a:r>
              <a:rPr kumimoji="1" lang="zh-CN" altLang="en-US" dirty="0" err="1">
                <a:sym typeface="+mn-ea"/>
              </a:rPr>
              <a:t>，</a:t>
            </a:r>
            <a:r>
              <a:rPr kumimoji="1" lang="en-US" altLang="zh-CN" dirty="0" err="1">
                <a:sym typeface="+mn-ea"/>
              </a:rPr>
              <a:t>useEffect</a:t>
            </a:r>
            <a:r>
              <a:rPr kumimoji="1" lang="zh-CN" altLang="en-US" dirty="0" err="1">
                <a:sym typeface="+mn-ea"/>
              </a:rPr>
              <a:t>，</a:t>
            </a:r>
            <a:r>
              <a:rPr kumimoji="1" lang="en-US" altLang="zh-CN" dirty="0" err="1">
                <a:sym typeface="+mn-ea"/>
              </a:rPr>
              <a:t>Set</a:t>
            </a:r>
            <a:endParaRPr kumimoji="1" lang="en-US" altLang="zh-CN" dirty="0"/>
          </a:p>
          <a:p>
            <a:pPr>
              <a:buFont typeface="Wingdings" panose="05000000000000000000" pitchFamily="2" charset="2"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50545" y="3754120"/>
            <a:ext cx="4998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/>
              <a:t>优势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无需关注销毁逻辑，避免重复监听和内存泄漏</a:t>
            </a:r>
            <a:endParaRPr kumimoji="1" lang="zh-CN" altLang="en-US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比事件总线方式状态追踪方便</a:t>
            </a:r>
            <a:endParaRPr kumimoji="1" lang="zh-CN" altLang="en-US" dirty="0"/>
          </a:p>
        </p:txBody>
      </p:sp>
      <p:pic>
        <p:nvPicPr>
          <p:cNvPr id="6" name="图片 5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7370" y="1110615"/>
            <a:ext cx="6479540" cy="5001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7515" y="5467350"/>
            <a:ext cx="4656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Wingdings" panose="05000000000000000000" pitchFamily="2" charset="2"/>
            </a:pPr>
            <a:r>
              <a:rPr lang="zh-CN" altLang="en-US" dirty="0" smtClean="0"/>
              <a:t>https://ahooks.js.org/zh-CN/hooks/advanced/use-event-emitter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 descr="e7d195523061f1c0d318120d6aeaf1b6ccceb6ba3da59c0775C5DE19DDDEBC09ED96DBD9900D9848D623ECAD1D4904B78047D0015C22C8BE97228BE8B5BFF08FE7A3AE04126DA07312A96C0F69F9BAB757E87A9D8EC4205E976D6A674854A00151504B53F283A4FA7C8FAD580FCCCFFCF130E9FF1A9152198EC3DD3A984A02B67FF4449A1F384CC3"/>
          <p:cNvSpPr/>
          <p:nvPr/>
        </p:nvSpPr>
        <p:spPr>
          <a:xfrm>
            <a:off x="3188178" y="2210696"/>
            <a:ext cx="468751" cy="17505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ea typeface="Microsoft JhengHei" panose="020B0604030504040204" pitchFamily="34" charset="-12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956062" y="3885048"/>
            <a:ext cx="560580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56050" y="2489200"/>
            <a:ext cx="67456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>
                <a:sym typeface="+mn-ea"/>
              </a:rPr>
              <a:t>手写</a:t>
            </a:r>
            <a:r>
              <a:rPr lang="en-US" altLang="zh-CN" sz="5400">
                <a:sym typeface="+mn-ea"/>
              </a:rPr>
              <a:t>EventEmitter</a:t>
            </a:r>
            <a:r>
              <a:rPr lang="zh-CN" altLang="en-US" sz="5400">
                <a:sym typeface="+mn-ea"/>
              </a:rPr>
              <a:t>模块</a:t>
            </a:r>
            <a:endParaRPr lang="en-US" altLang="zh-CN" sz="5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lum bright="24000"/>
          </a:blip>
          <a:srcRect l="57311" t="21669" r="5678" b="15425"/>
          <a:stretch>
            <a:fillRect/>
          </a:stretch>
        </p:blipFill>
        <p:spPr>
          <a:xfrm>
            <a:off x="-24130" y="527340"/>
            <a:ext cx="2071690" cy="463809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63" h="7304">
                <a:moveTo>
                  <a:pt x="0" y="0"/>
                </a:moveTo>
                <a:cubicBezTo>
                  <a:pt x="1853" y="96"/>
                  <a:pt x="3307" y="1893"/>
                  <a:pt x="3261" y="3653"/>
                </a:cubicBezTo>
                <a:cubicBezTo>
                  <a:pt x="3319" y="5607"/>
                  <a:pt x="1683" y="7201"/>
                  <a:pt x="0" y="7304"/>
                </a:cubicBezTo>
                <a:close/>
                <a:moveTo>
                  <a:pt x="0" y="1024"/>
                </a:moveTo>
                <a:cubicBezTo>
                  <a:pt x="1326" y="1131"/>
                  <a:pt x="2356" y="2429"/>
                  <a:pt x="2323" y="3702"/>
                </a:cubicBezTo>
                <a:cubicBezTo>
                  <a:pt x="2365" y="5112"/>
                  <a:pt x="1209" y="6267"/>
                  <a:pt x="0" y="6377"/>
                </a:cubicBezTo>
                <a:close/>
              </a:path>
            </a:pathLst>
          </a:cu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525566">
                  <a:alpha val="100000"/>
                </a:srgbClr>
              </a:clrFrom>
              <a:clrTo>
                <a:srgbClr val="525566">
                  <a:alpha val="100000"/>
                  <a:alpha val="0"/>
                </a:srgbClr>
              </a:clrTo>
            </a:clrChange>
            <a:lum bright="24000" contrast="-18000"/>
          </a:blip>
          <a:srcRect l="14572" t="21635" r="30289" b="44759"/>
          <a:stretch>
            <a:fillRect/>
          </a:stretch>
        </p:blipFill>
        <p:spPr>
          <a:xfrm>
            <a:off x="9090976" y="4553298"/>
            <a:ext cx="3086419" cy="230470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1" h="3629">
                <a:moveTo>
                  <a:pt x="2" y="3402"/>
                </a:moveTo>
                <a:cubicBezTo>
                  <a:pt x="-59" y="1493"/>
                  <a:pt x="1747" y="-46"/>
                  <a:pt x="3515" y="1"/>
                </a:cubicBezTo>
                <a:cubicBezTo>
                  <a:pt x="3992" y="-13"/>
                  <a:pt x="4446" y="79"/>
                  <a:pt x="4861" y="249"/>
                </a:cubicBezTo>
                <a:lnTo>
                  <a:pt x="4861" y="3629"/>
                </a:lnTo>
                <a:lnTo>
                  <a:pt x="5" y="3629"/>
                </a:lnTo>
                <a:cubicBezTo>
                  <a:pt x="0" y="3554"/>
                  <a:pt x="-1" y="3478"/>
                  <a:pt x="2" y="3402"/>
                </a:cubicBezTo>
                <a:close/>
                <a:moveTo>
                  <a:pt x="953" y="3447"/>
                </a:moveTo>
                <a:cubicBezTo>
                  <a:pt x="909" y="2047"/>
                  <a:pt x="2230" y="917"/>
                  <a:pt x="3522" y="951"/>
                </a:cubicBezTo>
                <a:cubicBezTo>
                  <a:pt x="4013" y="936"/>
                  <a:pt x="4471" y="1075"/>
                  <a:pt x="4861" y="1314"/>
                </a:cubicBezTo>
                <a:lnTo>
                  <a:pt x="4861" y="3629"/>
                </a:lnTo>
                <a:lnTo>
                  <a:pt x="956" y="3629"/>
                </a:lnTo>
                <a:cubicBezTo>
                  <a:pt x="953" y="3569"/>
                  <a:pt x="951" y="3508"/>
                  <a:pt x="953" y="3447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947.5007874015746,&quot;width&quot;:2947.5007874015746}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1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3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4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itchFamily="34" charset="-122"/>
          </a:defRPr>
        </a:defPPr>
      </a:lstStyle>
    </a:lnDef>
    <a:txDef>
      <a:spPr>
        <a:noFill/>
      </a:spPr>
      <a:bodyPr wrap="none" rtlCol="0">
        <a:spAutoFit/>
      </a:bodyPr>
      <a:lstStyle>
        <a:defPPr marL="285750" indent="-285750">
          <a:buFont typeface="Wingdings" panose="05000000000000000000" pitchFamily="2" charset="2"/>
          <a:buChar char="n"/>
          <a:defRPr dirty="0" smtClean="0"/>
        </a:defPPr>
      </a:lstStyle>
    </a:tx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演示</Application>
  <PresentationFormat>宽屏</PresentationFormat>
  <Paragraphs>149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方正书宋_GBK</vt:lpstr>
      <vt:lpstr>Wingdings</vt:lpstr>
      <vt:lpstr>Segoe UI</vt:lpstr>
      <vt:lpstr>微软雅黑</vt:lpstr>
      <vt:lpstr>汉仪旗黑</vt:lpstr>
      <vt:lpstr>Segoe UI Light</vt:lpstr>
      <vt:lpstr>苹方-简</vt:lpstr>
      <vt:lpstr>微软雅黑 Light</vt:lpstr>
      <vt:lpstr>PMingLiU</vt:lpstr>
      <vt:lpstr>宋体-繁</vt:lpstr>
      <vt:lpstr>Microsoft JhengHei</vt:lpstr>
      <vt:lpstr>汉仪中简黑简</vt:lpstr>
      <vt:lpstr>宋体</vt:lpstr>
      <vt:lpstr>Arial Unicode MS</vt:lpstr>
      <vt:lpstr>Calibri</vt:lpstr>
      <vt:lpstr>汉仪书宋二KW</vt:lpstr>
      <vt:lpstr>1_Office 主题</vt:lpstr>
      <vt:lpstr>3_Office 主题</vt:lpstr>
      <vt:lpstr>4_Office 主题</vt:lpstr>
      <vt:lpstr>useEventEmitter原理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Ryan Lee</dc:creator>
  <cp:lastModifiedBy>yihu</cp:lastModifiedBy>
  <cp:revision>693</cp:revision>
  <dcterms:created xsi:type="dcterms:W3CDTF">2021-11-04T06:38:37Z</dcterms:created>
  <dcterms:modified xsi:type="dcterms:W3CDTF">2021-11-04T06:38:37Z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