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71" r:id="rId11"/>
    <p:sldId id="268" r:id="rId12"/>
    <p:sldId id="266" r:id="rId13"/>
    <p:sldId id="267" r:id="rId14"/>
    <p:sldId id="263" r:id="rId15"/>
    <p:sldId id="269" r:id="rId16"/>
    <p:sldId id="270" r:id="rId17"/>
    <p:sldId id="272" r:id="rId18"/>
    <p:sldId id="274" r:id="rId19"/>
    <p:sldId id="277" r:id="rId20"/>
    <p:sldId id="273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7E17-F940-4570-96D1-B5C21DC73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40D94-489D-46CC-8EF4-18E721DCC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EB575-C953-4440-BEB8-5ABCCF2E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B9F8-7099-4718-93D4-3C5A383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E09A-9989-4205-938E-7D78F609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343-E577-462C-862B-4BED9F37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681B9-DD6A-4D0C-A7E2-A9C5E0ED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EC66-C345-411F-8FDF-C129D8E7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F00C-01CC-4C8B-AFE3-7F625E2E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4F40-F2B5-4B66-9764-A74A2C18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2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D2744-BCC0-47F2-B9B5-4011D25B2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6AA9F-B22E-4371-A1AC-6E4D57F16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8517-55A7-4679-80CE-CE70A646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435-DED1-441D-8853-226C3D81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F02D9-A621-4CF4-8A54-A94F371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0B75-DB9F-410D-BC8B-B9278BC6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17B1-8BB6-4C44-AE60-23F8E17F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CAF6-D7D4-4660-8125-AA058287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27D9-A1CA-4AC1-B6D4-A6D162B7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C95B-FAEF-448C-897C-427069E0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975B-8D38-4CCB-B452-8F2E189E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9635-9062-4339-BB7A-2B1AA453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486F-9718-4268-B05E-BEDD0A67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AB2F-957E-414F-82AC-C260579D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4021-15B2-4EAA-850E-781CE4F3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CFC1-E682-4F1E-AA92-C6C4B1F4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32D9-EB3E-4951-91B6-AB4EA0BA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41386-043F-4433-A6D3-22C671883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66254-E122-497D-B215-29463C83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78855-AC09-45DD-B396-3CAB991A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DD4EB-B455-4B5F-BD9F-329BAEEE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E5A5-368A-49E7-ACDE-9488D47B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A19E1-292C-4D70-BD92-B592AB14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A5F84-4460-47CE-A589-2E3BC57A4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51642-A9EA-4318-B475-CD0886F68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5884F-3188-4162-A7E2-6823E35C6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D08E9-9B27-4850-B6AE-D256305E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1A5B2-84D5-424E-AA73-E0CFE903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BAEC9-4D1F-4C83-8029-BF665D04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5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7EC3-7568-4F2D-A425-00F6987D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20124-C89A-4457-B633-467D3677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92149-7CCC-4CF9-958A-FF18C5C6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AA3-0ECD-4BAF-8364-DFD622EE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36506-3090-4C58-A0B0-DBCE25C6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BB574-8D69-4756-99CA-6B2ABCEB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66C50-424C-4691-BA58-98651724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764B-318D-4069-A942-B4B74BCF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DD6D-9B01-465A-A92A-B8E962A9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77946-F94F-4B10-B858-D7579CA8A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6502B-8A88-4248-BC54-9149C338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92CD-B0F6-43A9-BD1B-C2846AC1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3E2F0-C927-456F-9AE9-1FB40A3D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2AF9-4197-4E88-9F14-E2C347FE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0BFE4-B3F1-4AAE-9D28-1348C41F3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5662-9B01-472F-86EA-80E8E73C4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3C86C-CBDE-4A06-9A90-11B7FF29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D7ED-3C2F-49E4-A820-3EFEBF2E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CD1F-8BEA-4367-839D-D0383B85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BCBEA-A84F-4314-9AC7-F25B3430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193FC-B1C6-4BD7-8D85-812702DFD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6DAE-1573-4B6C-A519-0A170424D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7E3A-CD19-408C-AC3F-476E27287A3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E8AC-D669-48AE-B394-1BA7C19C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42EE-8820-4673-8507-4AD86CFD1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2573-8465-4F29-B04E-757BC344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uoa.gr/courses/DI517/" TargetMode="External"/><Relationship Id="rId2" Type="http://schemas.openxmlformats.org/officeDocument/2006/relationships/hyperlink" Target="http://cgi.di.uoa.gr/~ys0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hyperlink" Target="http://ai.di.uoa.g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i.di.uoa.gr/~k08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3E82-3414-44E5-9C06-E8D92EFD0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Δομές Δεδομένων και Τεχνικές Προγραμματισμού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675D1-F7E2-4487-85A3-B2EF246D7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Μανόλης </a:t>
            </a:r>
            <a:r>
              <a:rPr lang="el-GR" dirty="0" err="1"/>
              <a:t>Κουμπαράκης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7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197A-D22D-48B1-8F25-C16431A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Κρυπτογραφία: </a:t>
            </a:r>
            <a:r>
              <a:rPr lang="en-US" dirty="0"/>
              <a:t>cryptographic hash functions</a:t>
            </a: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745230B8-2149-4EB2-9E09-5288DA194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2" y="1825625"/>
            <a:ext cx="6010135" cy="4351338"/>
          </a:xfrm>
        </p:spPr>
      </p:pic>
    </p:spTree>
    <p:extLst>
      <p:ext uri="{BB962C8B-B14F-4D97-AF65-F5344CB8AC3E}">
        <p14:creationId xmlns:p14="http://schemas.microsoft.com/office/powerpoint/2010/main" val="364852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4BDE-28D9-4254-B1D6-C70160CB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800" dirty="0"/>
              <a:t>Τεχνητή Νοημοσύνη: Διάφορες Δομές</a:t>
            </a:r>
            <a:r>
              <a:rPr lang="en-US" sz="2800" dirty="0"/>
              <a:t> </a:t>
            </a:r>
            <a:r>
              <a:rPr lang="el-GR" sz="2800" dirty="0"/>
              <a:t>Δεδομένων π.χ., Ουρές Προτεραιότητας</a:t>
            </a:r>
            <a:r>
              <a:rPr lang="en-US" sz="2800" dirty="0"/>
              <a:t> (</a:t>
            </a:r>
            <a:r>
              <a:rPr lang="en-US" sz="2800" dirty="0">
                <a:hlinkClick r:id="rId2"/>
              </a:rPr>
              <a:t>http://cgi.di.uoa.gr/~ys02/</a:t>
            </a:r>
            <a:r>
              <a:rPr lang="en-US" sz="2800" dirty="0"/>
              <a:t>, </a:t>
            </a:r>
            <a:r>
              <a:rPr lang="en-US" sz="2800" dirty="0">
                <a:hlinkClick r:id="rId3"/>
              </a:rPr>
              <a:t>https://eclass.uoa.gr/courses/DI517/</a:t>
            </a:r>
            <a:r>
              <a:rPr lang="en-US" sz="2800" dirty="0"/>
              <a:t>  </a:t>
            </a:r>
            <a:r>
              <a:rPr lang="en-US" sz="2800" dirty="0">
                <a:hlinkClick r:id="rId4"/>
              </a:rPr>
              <a:t>http://ai.di.uoa.gr/</a:t>
            </a:r>
            <a:r>
              <a:rPr lang="en-US" sz="2800" dirty="0"/>
              <a:t>) </a:t>
            </a:r>
          </a:p>
        </p:txBody>
      </p:sp>
      <p:pic>
        <p:nvPicPr>
          <p:cNvPr id="7" name="Picture 6" descr="A picture containing text, electronics, black, different&#10;&#10;Description automatically generated">
            <a:extLst>
              <a:ext uri="{FF2B5EF4-FFF2-40B4-BE49-F238E27FC236}">
                <a16:creationId xmlns:a16="http://schemas.microsoft.com/office/drawing/2014/main" id="{23E1A8F1-82EC-469D-BD63-0BF24BA47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126763"/>
            <a:ext cx="8724899" cy="386251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60448-6C3E-451C-870B-B67E5AB4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4BDE-28D9-4254-B1D6-C70160CB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Τεχνητή Νοημοσύνη: </a:t>
            </a:r>
            <a:r>
              <a:rPr lang="en-US" dirty="0"/>
              <a:t>Robots in Amazon Warehouses</a:t>
            </a:r>
          </a:p>
        </p:txBody>
      </p:sp>
      <p:pic>
        <p:nvPicPr>
          <p:cNvPr id="5" name="Content Placeholder 4" descr="A picture containing text, car&#10;&#10;Description automatically generated">
            <a:extLst>
              <a:ext uri="{FF2B5EF4-FFF2-40B4-BE49-F238E27FC236}">
                <a16:creationId xmlns:a16="http://schemas.microsoft.com/office/drawing/2014/main" id="{1D7C5D26-0569-42FD-9233-59477C261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12" y="2060860"/>
            <a:ext cx="7188988" cy="3774219"/>
          </a:xfrm>
        </p:spPr>
      </p:pic>
    </p:spTree>
    <p:extLst>
      <p:ext uri="{BB962C8B-B14F-4D97-AF65-F5344CB8AC3E}">
        <p14:creationId xmlns:p14="http://schemas.microsoft.com/office/powerpoint/2010/main" val="5685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A348-B5FB-4555-86B0-46EB3EE1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Perseverance Robot and its Helicopter Exploring 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6340-887C-4B3F-AD3E-FCD6B291B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helicopter runs </a:t>
            </a:r>
            <a:r>
              <a:rPr lang="en-US" dirty="0" err="1"/>
              <a:t>linux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6B04E-E89C-4836-A35E-133671D8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2601677"/>
            <a:ext cx="6677025" cy="3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6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BDE2-7DB3-459F-8CF1-6C86FFCB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Περιεχόμενο του Μαθήματος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6749D3-5FC1-4FB9-AFC1-8FA5ADB02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7523"/>
            <a:ext cx="96774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Σ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υνδεδεμένες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αναπαρα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στάσεις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δεδομένων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αδρομή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Ενότητες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και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Αφ</a:t>
            </a:r>
            <a:r>
              <a:rPr kumimoji="0" lang="el-G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αιρετικοί τυπ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οι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Τύποι Δεδομένων στη C.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Στοί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βε</a:t>
            </a:r>
            <a:r>
              <a:rPr kumimoji="0" lang="el-G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ς</a:t>
            </a:r>
            <a:endParaRPr lang="el-GR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Ουρές</a:t>
            </a:r>
            <a:endParaRPr lang="el-GR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Εισ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αγωγή στην Ανάλυση Αλγορίθμων</a:t>
            </a:r>
            <a:endParaRPr kumimoji="0" lang="el-G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Λίστες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και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Συμ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βολοσειρές</a:t>
            </a:r>
            <a:endParaRPr kumimoji="0" lang="el-G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Δένδρ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α, σωροί, δένδρα εκφράσεων</a:t>
            </a:r>
            <a:endParaRPr kumimoji="0" lang="el-G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Δυ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αδικά δένδρα αναζήτησης</a:t>
            </a:r>
            <a:endParaRPr kumimoji="0" lang="el-G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Δένδρ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 AVL</a:t>
            </a:r>
            <a:endParaRPr kumimoji="0" lang="el-G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Δένδρ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 αναζήτησης m δρόμων, δένδρα 2-3, δένδρα 2-3-4</a:t>
            </a:r>
            <a:endParaRPr kumimoji="0" lang="el-G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Δένδρ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 κόκκινου-μαύρου</a:t>
            </a:r>
            <a:endParaRPr kumimoji="0" lang="el-G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Δένδρ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 (a,b), Β-δένδρα</a:t>
            </a:r>
            <a:endParaRPr kumimoji="0" lang="el-G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Κατα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κερμ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ατισμός</a:t>
            </a:r>
            <a:endParaRPr kumimoji="0" lang="el-G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Δομές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δεδομένων για σύνολα ξένα μεταξύ τους</a:t>
            </a:r>
            <a:endParaRPr kumimoji="0" lang="el-GR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Γράφοι</a:t>
            </a:r>
            <a:endParaRPr lang="el-GR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Γράφοι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με β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άρ</a:t>
            </a:r>
            <a:r>
              <a:rPr kumimoji="0" lang="el-G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η</a:t>
            </a:r>
            <a:endParaRPr lang="el-GR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Ελάχιστ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 δένδρα επικάλυψης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Αλγόριθμοι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Ταξινόμησης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0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CE50-86F6-4378-AD0C-FF62BF07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Εργαστήριο και Εργασίες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3841-23B8-4964-A1E2-F730C017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C, VS Code, 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gcc</a:t>
            </a:r>
            <a:r>
              <a:rPr lang="en-US" dirty="0"/>
              <a:t>, make,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5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4A8B-6B59-4210-88F4-707BD980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Βιβλία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4C99773C-64D9-4B87-B47B-4D8877DEB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39" y="1690688"/>
            <a:ext cx="2126856" cy="252539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EF93DE2-BEA5-4EFC-B23C-E0B858779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45" y="1703902"/>
            <a:ext cx="2525395" cy="2525395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95B834F6-E0D6-4162-B4F5-70D2D0924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1491987"/>
            <a:ext cx="2284095" cy="2822048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9DF547-7E24-4292-BB31-DAC8A4D60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60" y="1491987"/>
            <a:ext cx="1992972" cy="2822048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B2CA92C-700F-4C6C-9BE5-9E945E02D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13" y="4671165"/>
            <a:ext cx="1968254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5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C2A1-35FF-4C0D-AE58-B2EB7BD2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Δομές Δεδομένων σε Μοντέρνες Γλώσσες Προγραμματισμού Υψηλού Επίπεδου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976F-26B5-4317-BD05-8076B920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μοντέρνες γλώσσες προγραμματισμού υψηλού επιπέδου (</a:t>
            </a:r>
            <a:r>
              <a:rPr lang="en-US" dirty="0"/>
              <a:t>high level programming languages) </a:t>
            </a:r>
            <a:r>
              <a:rPr lang="el-GR" dirty="0"/>
              <a:t>όπως </a:t>
            </a:r>
            <a:r>
              <a:rPr lang="en-US" dirty="0"/>
              <a:t>Python </a:t>
            </a:r>
            <a:r>
              <a:rPr lang="el-GR" dirty="0"/>
              <a:t>ή </a:t>
            </a:r>
            <a:r>
              <a:rPr lang="en-US" dirty="0"/>
              <a:t>Java, </a:t>
            </a:r>
            <a:r>
              <a:rPr lang="el-GR" dirty="0"/>
              <a:t>μας προσφέρουν έτοιμες πολλές χρήσιμες δομές δεδομένων και </a:t>
            </a:r>
            <a:r>
              <a:rPr lang="el-GR" b="1" dirty="0"/>
              <a:t>δεν χρειάζεται να τις υλοποιήσουμε όπως θα κάνουμε εμείς στη </a:t>
            </a:r>
            <a:r>
              <a:rPr lang="en-US" b="1" dirty="0"/>
              <a:t>C</a:t>
            </a:r>
            <a:r>
              <a:rPr lang="el-GR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252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49F3-AB48-404C-9043-082CA38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 with Data Structure Stack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821614-E613-4A71-9DDE-7F8BE24BC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1" y="1591628"/>
            <a:ext cx="6269409" cy="5132648"/>
          </a:xfrm>
        </p:spPr>
      </p:pic>
      <p:pic>
        <p:nvPicPr>
          <p:cNvPr id="7" name="Picture 6" descr="A stack of pancakes with fruit on top&#10;&#10;Description automatically generated with medium confidence">
            <a:extLst>
              <a:ext uri="{FF2B5EF4-FFF2-40B4-BE49-F238E27FC236}">
                <a16:creationId xmlns:a16="http://schemas.microsoft.com/office/drawing/2014/main" id="{0963B916-180F-42FD-9B6C-E1E68371B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13560"/>
            <a:ext cx="2941320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332A-63D7-4057-9D9F-E5F82B58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Previous Java Program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4916AF3E-778E-4806-8644-4DBDFDEEF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8" y="2500757"/>
            <a:ext cx="9620251" cy="3290509"/>
          </a:xfrm>
        </p:spPr>
      </p:pic>
    </p:spTree>
    <p:extLst>
      <p:ext uri="{BB962C8B-B14F-4D97-AF65-F5344CB8AC3E}">
        <p14:creationId xmlns:p14="http://schemas.microsoft.com/office/powerpoint/2010/main" val="25418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41E6-DAD6-44C0-9269-22FC0571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0B18-04E1-4233-BB87-1C7061B3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Ιστοσελίδα του μαθήματος: </a:t>
            </a:r>
            <a:r>
              <a:rPr lang="en-US" dirty="0">
                <a:hlinkClick r:id="rId2"/>
              </a:rPr>
              <a:t>http://cgi.di.uoa.gr/~k08/</a:t>
            </a:r>
            <a:endParaRPr lang="el-GR" dirty="0"/>
          </a:p>
          <a:p>
            <a:r>
              <a:rPr lang="el-GR" dirty="0"/>
              <a:t>Βαθμολόγηση:</a:t>
            </a:r>
          </a:p>
          <a:p>
            <a:pPr lvl="1"/>
            <a:r>
              <a:rPr lang="en-US" dirty="0"/>
              <a:t>10</a:t>
            </a:r>
            <a:r>
              <a:rPr lang="el-GR" dirty="0"/>
              <a:t> εργαστήρια: </a:t>
            </a:r>
            <a:r>
              <a:rPr lang="en-US" dirty="0"/>
              <a:t>9*0.2=1.8</a:t>
            </a:r>
            <a:r>
              <a:rPr lang="el-GR" dirty="0"/>
              <a:t> μονάδες</a:t>
            </a:r>
            <a:r>
              <a:rPr lang="en-US" dirty="0"/>
              <a:t> + 0.2 </a:t>
            </a:r>
            <a:r>
              <a:rPr lang="el-GR" dirty="0"/>
              <a:t>μονάδες το μπόνους 10</a:t>
            </a:r>
            <a:r>
              <a:rPr lang="el-GR" baseline="30000" dirty="0"/>
              <a:t>ο</a:t>
            </a:r>
            <a:r>
              <a:rPr lang="el-GR" dirty="0"/>
              <a:t> εργαστήριο</a:t>
            </a:r>
          </a:p>
          <a:p>
            <a:pPr lvl="1"/>
            <a:r>
              <a:rPr lang="el-GR" dirty="0"/>
              <a:t>3 εργασίες: 3*1.6=4.8 μονάδες</a:t>
            </a:r>
          </a:p>
          <a:p>
            <a:pPr lvl="1"/>
            <a:r>
              <a:rPr lang="el-GR" dirty="0"/>
              <a:t>Τελική εξέταση: 3.4 μονάδες</a:t>
            </a:r>
          </a:p>
          <a:p>
            <a:r>
              <a:rPr lang="el-GR" dirty="0"/>
              <a:t>Περιβάλλον για συζήτηση, απορίες κλπ.: </a:t>
            </a:r>
            <a:r>
              <a:rPr lang="en-US" dirty="0"/>
              <a:t>piazza</a:t>
            </a:r>
            <a:endParaRPr lang="el-GR" dirty="0"/>
          </a:p>
          <a:p>
            <a:r>
              <a:rPr lang="el-GR" dirty="0"/>
              <a:t>Εγγραφή στα εργαστήρια από το </a:t>
            </a:r>
            <a:r>
              <a:rPr lang="en-US" dirty="0"/>
              <a:t>e-class.</a:t>
            </a:r>
            <a:r>
              <a:rPr lang="el-GR" dirty="0"/>
              <a:t> Υπάρχουν 6 ομάδες εργαστηρίων + 1 ομάδα για φοιτητές από έτος &gt; 1</a:t>
            </a:r>
            <a:r>
              <a:rPr lang="el-GR" baseline="30000" dirty="0"/>
              <a:t>ου</a:t>
            </a:r>
            <a:r>
              <a:rPr lang="el-GR" dirty="0"/>
              <a:t> που δεν επιθυμούν να παρακολουθήσουν το εργαστήριο, είναι όμως υποχρεωμένοι να υποβάλουν τις εργαστηριακές εργασίες.</a:t>
            </a:r>
            <a:endParaRPr lang="en-US" dirty="0"/>
          </a:p>
          <a:p>
            <a:r>
              <a:rPr lang="el-GR" dirty="0"/>
              <a:t>Εγγραφή στο </a:t>
            </a:r>
            <a:r>
              <a:rPr lang="en-US" dirty="0"/>
              <a:t>piazza </a:t>
            </a:r>
            <a:r>
              <a:rPr lang="el-GR" dirty="0"/>
              <a:t>από την ιστοσελίδα του μαθήματος.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68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F13C-4C5B-4070-BA57-2E6FE1A3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 with Data Structure List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7A770A-2D09-46D9-8A3B-577A61FBC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42" y="1690688"/>
            <a:ext cx="8682038" cy="4346398"/>
          </a:xfrm>
        </p:spPr>
      </p:pic>
    </p:spTree>
    <p:extLst>
      <p:ext uri="{BB962C8B-B14F-4D97-AF65-F5344CB8AC3E}">
        <p14:creationId xmlns:p14="http://schemas.microsoft.com/office/powerpoint/2010/main" val="2304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C662-6C88-4F22-AACD-4218F686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Δομές Δεδομένων με </a:t>
            </a:r>
            <a:r>
              <a:rPr lang="en-US" dirty="0"/>
              <a:t>C</a:t>
            </a:r>
            <a:r>
              <a:rPr lang="el-GR" dirty="0"/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2B9-CC7D-438E-B53F-0F3ABB6B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τον ίδιο λόγο που κάνουμε και Μαθηματικά αν και υπάρχει το </a:t>
            </a:r>
            <a:r>
              <a:rPr lang="en-US" dirty="0"/>
              <a:t>Wolfram Alpha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83FFB-57A2-47FE-9B8F-037333D62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5" r="19214" b="7956"/>
          <a:stretch/>
        </p:blipFill>
        <p:spPr>
          <a:xfrm>
            <a:off x="3863340" y="2738755"/>
            <a:ext cx="6728460" cy="35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57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C662-6C88-4F22-AACD-4218F686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Δομές Δεδομένων με </a:t>
            </a:r>
            <a:r>
              <a:rPr lang="en-US" dirty="0"/>
              <a:t>C</a:t>
            </a:r>
            <a:r>
              <a:rPr lang="el-GR" dirty="0"/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2B9-CC7D-438E-B53F-0F3ABB6B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Υπάρχουν συστήματα και εφαρμογές που </a:t>
            </a:r>
            <a:r>
              <a:rPr lang="el-GR" b="1" dirty="0"/>
              <a:t>η αποδοτικότητα τους είναι κρίσιμη</a:t>
            </a:r>
            <a:r>
              <a:rPr lang="el-GR" dirty="0"/>
              <a:t> και γι αυτό το λόγο η </a:t>
            </a:r>
            <a:r>
              <a:rPr lang="en-US" dirty="0"/>
              <a:t>C </a:t>
            </a:r>
            <a:r>
              <a:rPr lang="el-GR" dirty="0"/>
              <a:t>και η </a:t>
            </a:r>
            <a:r>
              <a:rPr lang="en-US" dirty="0"/>
              <a:t>C++ </a:t>
            </a:r>
            <a:r>
              <a:rPr lang="el-GR" dirty="0"/>
              <a:t>είναι οι πιο κατάλληλες γλώσσες για την υλοποίηση τους:</a:t>
            </a:r>
          </a:p>
          <a:p>
            <a:pPr lvl="1"/>
            <a:r>
              <a:rPr lang="en-US" dirty="0"/>
              <a:t>Operating system kernels (Windows, Linux, Mac OS X, iOS, Android)</a:t>
            </a:r>
          </a:p>
          <a:p>
            <a:pPr lvl="1"/>
            <a:r>
              <a:rPr lang="en-US" dirty="0"/>
              <a:t>Database management systems (Oracle, MySQL, MS SQL Server, PostgreSQL)</a:t>
            </a:r>
          </a:p>
          <a:p>
            <a:pPr lvl="1"/>
            <a:r>
              <a:rPr lang="en-US" dirty="0"/>
              <a:t>Embedded systems (software systems running in automobiles)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4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03DE-302D-4D0E-8187-97C2432A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Πρέπει να μας Ενδιαφέρουν οι Δομές Δεδομένων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A8C9-FF76-4503-AFC2-AF7B12D1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θεμελιώδες τμήμα της Πληροφορικής!</a:t>
            </a:r>
          </a:p>
          <a:p>
            <a:r>
              <a:rPr lang="el-GR" dirty="0"/>
              <a:t>Τις συναντάμε παντού!</a:t>
            </a:r>
          </a:p>
          <a:p>
            <a:r>
              <a:rPr lang="el-GR" dirty="0"/>
              <a:t>Ας δούμε μερικά μοντέρνα παραδείγματα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050C-A169-4C86-8CBA-CD216D55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Διαδίκτυο, Παγκόσμιος Ιστός: Γράφοι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00926-F1D9-47B2-A93F-3AFE4A862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085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E3F7-A136-4DFC-9A5B-22936B1A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Μηχανές Αναζήτησης</a:t>
            </a:r>
            <a:r>
              <a:rPr lang="en-US" dirty="0"/>
              <a:t>: </a:t>
            </a:r>
            <a:r>
              <a:rPr lang="en-US"/>
              <a:t>Inverted Indices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927ED-B973-46DB-8777-059F774F7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36" y="1825625"/>
            <a:ext cx="579572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784FA-3381-43A7-B8EF-DA2DCD1A4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145" y="2124882"/>
            <a:ext cx="2753324" cy="13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1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4333-CFAE-4F11-AD04-74178C26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Κοινωνικά Δίκτυα: Γράφοι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D25A7-60D9-4A18-9282-A6AB6669A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95" y="422359"/>
            <a:ext cx="3220995" cy="12110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C4809-BA4E-474D-A417-F7C6624E7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92" y="2063578"/>
            <a:ext cx="5277616" cy="41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1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021C-7F4D-47D0-958D-50DC8808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Βάσεις Δεδομένων: Β-δένδρα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3A8E1-1663-4437-B018-5F8402CC3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9666"/>
            <a:ext cx="2143125" cy="2143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A07340-DDC7-4417-8A7E-3CA0A390F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43" y="2922617"/>
            <a:ext cx="7970761" cy="23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9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DFDC-2DA2-4855-9D17-090ED694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Εικόνες, Χάρτες</a:t>
            </a:r>
            <a:r>
              <a:rPr lang="en-US" dirty="0"/>
              <a:t>: R-Trees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C63DC-93D3-4F6C-A6A8-B9B025CAB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17" y="1690688"/>
            <a:ext cx="411631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73B57-7CDA-4E70-8487-E2D641669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9" y="1727758"/>
            <a:ext cx="2190750" cy="2085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C2D-9DBE-4641-BC70-ACB2D1247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59" y="4407886"/>
            <a:ext cx="3019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9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1592-471D-464C-BC17-33AAB2F0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Torrents: </a:t>
            </a:r>
            <a:r>
              <a:rPr lang="el-GR" dirty="0"/>
              <a:t>Κατανεμημένοι Πίνακες Κατακερματισμού</a:t>
            </a:r>
            <a:r>
              <a:rPr lang="en-US" dirty="0"/>
              <a:t> (DHTs)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0A36BB-B0FF-4DAD-832B-623EC594E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003" y="1805206"/>
            <a:ext cx="9125656" cy="51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1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483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Δομές Δεδομένων και Τεχνικές Προγραμματισμού</vt:lpstr>
      <vt:lpstr>Εισαγωγή</vt:lpstr>
      <vt:lpstr>Γιατί Πρέπει να μας Ενδιαφέρουν οι Δομές Δεδομένων</vt:lpstr>
      <vt:lpstr>Διαδίκτυο, Παγκόσμιος Ιστός: Γράφοι</vt:lpstr>
      <vt:lpstr>Μηχανές Αναζήτησης: Inverted Indices</vt:lpstr>
      <vt:lpstr>Κοινωνικά Δίκτυα: Γράφοι</vt:lpstr>
      <vt:lpstr>Βάσεις Δεδομένων: Β-δένδρα</vt:lpstr>
      <vt:lpstr>Εικόνες, Χάρτες: R-Trees</vt:lpstr>
      <vt:lpstr>Torrents: Κατανεμημένοι Πίνακες Κατακερματισμού (DHTs)</vt:lpstr>
      <vt:lpstr>Κρυπτογραφία: cryptographic hash functions</vt:lpstr>
      <vt:lpstr>Τεχνητή Νοημοσύνη: Διάφορες Δομές Δεδομένων π.χ., Ουρές Προτεραιότητας (http://cgi.di.uoa.gr/~ys02/, https://eclass.uoa.gr/courses/DI517/  http://ai.di.uoa.gr/) </vt:lpstr>
      <vt:lpstr>Τεχνητή Νοημοσύνη: Robots in Amazon Warehouses</vt:lpstr>
      <vt:lpstr>Perseverance Robot and its Helicopter Exploring Mars</vt:lpstr>
      <vt:lpstr>Περιεχόμενο του Μαθήματος</vt:lpstr>
      <vt:lpstr>Εργαστήριο και Εργασίες</vt:lpstr>
      <vt:lpstr>Βιβλία</vt:lpstr>
      <vt:lpstr>Δομές Δεδομένων σε Μοντέρνες Γλώσσες Προγραμματισμού Υψηλού Επίπεδου </vt:lpstr>
      <vt:lpstr>Java Example with Data Structure Stack</vt:lpstr>
      <vt:lpstr>Output of the Previous Java Program</vt:lpstr>
      <vt:lpstr>Python Example with Data Structure List</vt:lpstr>
      <vt:lpstr>Γιατί Δομές Δεδομένων με C;</vt:lpstr>
      <vt:lpstr>Γιατί Δομές Δεδομένων με C;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Δομές Δεδομένων και Προγραμματιστικές Τεχνικές</dc:title>
  <dc:creator>manolis</dc:creator>
  <cp:lastModifiedBy>Manolis Koubarakis</cp:lastModifiedBy>
  <cp:revision>44</cp:revision>
  <dcterms:created xsi:type="dcterms:W3CDTF">2018-02-26T12:08:59Z</dcterms:created>
  <dcterms:modified xsi:type="dcterms:W3CDTF">2023-02-20T13:36:05Z</dcterms:modified>
</cp:coreProperties>
</file>