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4" name="Shape 1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6" name="Shape 2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4" name="Shape 21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1" name="Shape 23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48" name="Shape 2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8" name="Shape 25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68" name="Shape 26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7" name="Shape 2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7" name="Shape 2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97" name="Shape 2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4" name="Shape 1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06" name="Shape 3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17" name="Shape 3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30" name="Shape 33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42" name="Shape 34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54" name="Shape 35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66" name="Shape 36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78" name="Shape 3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90" name="Shape 3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02" name="Shape 4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14" name="Shape 41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3" name="Shape 1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38" name="Shape 43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50" name="Shape 45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3" name="Shape 463"/>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64" name="Shape 464"/>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IN"/>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Shape 47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3" name="Shape 473"/>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74" name="Shape 474"/>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IN"/>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83" name="Shape 4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2" name="Shape 49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93" name="Shape 493"/>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IN"/>
              <a:t>36</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3" name="Shape 12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7" name="Shape 1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6" name="Shape 1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3" name="Shape 1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2" name="Shape 17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2" name="Shape 18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Shape 17"/>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Shape 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Shape 8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Shape 23"/>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Shape 29"/>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Shape 35"/>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Shape 42"/>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Shape 5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Shape 60"/>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Shape 67"/>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Shape 1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gif"/><Relationship Id="rId5" Type="http://schemas.openxmlformats.org/officeDocument/2006/relationships/image" Target="../media/image16.gif"/><Relationship Id="rId4" Type="http://schemas.openxmlformats.org/officeDocument/2006/relationships/image" Target="../media/image15.gif"/></Relationships>
</file>

<file path=ppt/slides/_rels/slide14.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eb.stanford.edu/~cdebs/GameOfLife/" TargetMode="External"/><Relationship Id="rId7" Type="http://schemas.openxmlformats.org/officeDocument/2006/relationships/hyperlink" Target="https://en.wikipedia.org/wiki/Conway's_Game_of_Life"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www.rennard.org/alife/CollisionBasedRennard.pdf" TargetMode="External"/><Relationship Id="rId5" Type="http://schemas.openxmlformats.org/officeDocument/2006/relationships/hyperlink" Target="http://mathworld.wolfram.com/GameofLife.html" TargetMode="External"/><Relationship Id="rId4" Type="http://schemas.openxmlformats.org/officeDocument/2006/relationships/hyperlink" Target="http://home.iitk.ac.in/~tlavanya/14353FinalReport-GameOfLife.pdf"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1524000" y="1296087"/>
            <a:ext cx="9144000" cy="22140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4400"/>
              <a:buFont typeface="Calibri"/>
              <a:buNone/>
            </a:pPr>
            <a:r>
              <a:rPr lang="en-IN" sz="4400" b="0" i="0" u="none" strike="noStrike" cap="none">
                <a:solidFill>
                  <a:schemeClr val="dk1"/>
                </a:solidFill>
                <a:latin typeface="Calibri"/>
                <a:ea typeface="Calibri"/>
                <a:cs typeface="Calibri"/>
                <a:sym typeface="Calibri"/>
              </a:rPr>
              <a:t>A Project Seminar on </a:t>
            </a:r>
            <a:br>
              <a:rPr lang="en-IN" sz="4400" b="0" i="0" u="none" strike="noStrike" cap="none">
                <a:solidFill>
                  <a:schemeClr val="dk1"/>
                </a:solidFill>
                <a:latin typeface="Calibri"/>
                <a:ea typeface="Calibri"/>
                <a:cs typeface="Calibri"/>
                <a:sym typeface="Calibri"/>
              </a:rPr>
            </a:br>
            <a:r>
              <a:rPr lang="en-IN" sz="4400" b="0" i="0" u="none" strike="noStrike" cap="none">
                <a:solidFill>
                  <a:schemeClr val="dk1"/>
                </a:solidFill>
                <a:latin typeface="Calibri"/>
                <a:ea typeface="Calibri"/>
                <a:cs typeface="Calibri"/>
                <a:sym typeface="Calibri"/>
              </a:rPr>
              <a:t>“Basic Gates Simulations using Conway’s Game of Life”</a:t>
            </a:r>
            <a:endParaRPr/>
          </a:p>
        </p:txBody>
      </p:sp>
      <p:pic>
        <p:nvPicPr>
          <p:cNvPr id="89" name="Shape 89"/>
          <p:cNvPicPr preferRelativeResize="0"/>
          <p:nvPr/>
        </p:nvPicPr>
        <p:blipFill rotWithShape="1">
          <a:blip r:embed="rId3">
            <a:alphaModFix/>
          </a:blip>
          <a:srcRect/>
          <a:stretch/>
        </p:blipFill>
        <p:spPr>
          <a:xfrm>
            <a:off x="5595934" y="0"/>
            <a:ext cx="1000132" cy="1296088"/>
          </a:xfrm>
          <a:prstGeom prst="rect">
            <a:avLst/>
          </a:prstGeom>
          <a:noFill/>
          <a:ln>
            <a:noFill/>
          </a:ln>
        </p:spPr>
      </p:pic>
      <p:sp>
        <p:nvSpPr>
          <p:cNvPr id="90" name="Shape 90"/>
          <p:cNvSpPr/>
          <p:nvPr/>
        </p:nvSpPr>
        <p:spPr>
          <a:xfrm>
            <a:off x="2059753" y="5926053"/>
            <a:ext cx="8072494"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800000"/>
              </a:buClr>
              <a:buSzPts val="2400"/>
              <a:buFont typeface="Times New Roman"/>
              <a:buNone/>
            </a:pPr>
            <a:r>
              <a:rPr lang="en-IN" sz="2400" b="1" i="0" u="none" strike="noStrike" cap="none">
                <a:solidFill>
                  <a:srgbClr val="800000"/>
                </a:solidFill>
                <a:latin typeface="Times New Roman"/>
                <a:ea typeface="Times New Roman"/>
                <a:cs typeface="Times New Roman"/>
                <a:sym typeface="Times New Roman"/>
              </a:rPr>
              <a:t>Department  of Computer  Science and Engineering</a:t>
            </a:r>
            <a:endParaRPr sz="2400" b="0" i="0" u="none" strike="noStrike" cap="none">
              <a:solidFill>
                <a:schemeClr val="dk1"/>
              </a:solidFill>
              <a:latin typeface="Times New Roman"/>
              <a:ea typeface="Times New Roman"/>
              <a:cs typeface="Times New Roman"/>
              <a:sym typeface="Times New Roman"/>
            </a:endParaRPr>
          </a:p>
          <a:p>
            <a:pPr marL="0" marR="0" lvl="0" indent="0" algn="ctr" rtl="0">
              <a:spcBef>
                <a:spcPts val="0"/>
              </a:spcBef>
              <a:spcAft>
                <a:spcPts val="0"/>
              </a:spcAft>
              <a:buClr>
                <a:srgbClr val="800000"/>
              </a:buClr>
              <a:buSzPts val="2400"/>
              <a:buFont typeface="Times New Roman"/>
              <a:buNone/>
            </a:pPr>
            <a:r>
              <a:rPr lang="en-IN" sz="2400" b="1" i="0" u="none" strike="noStrike" cap="none">
                <a:solidFill>
                  <a:srgbClr val="800000"/>
                </a:solidFill>
                <a:latin typeface="Times New Roman"/>
                <a:ea typeface="Times New Roman"/>
                <a:cs typeface="Times New Roman"/>
                <a:sym typeface="Times New Roman"/>
              </a:rPr>
              <a:t> RNS Institute of Technology</a:t>
            </a:r>
            <a:endParaRPr sz="2400" b="0" i="0" u="none" strike="noStrike" cap="none">
              <a:solidFill>
                <a:schemeClr val="dk1"/>
              </a:solidFill>
              <a:latin typeface="Times New Roman"/>
              <a:ea typeface="Times New Roman"/>
              <a:cs typeface="Times New Roman"/>
              <a:sym typeface="Times New Roman"/>
            </a:endParaRPr>
          </a:p>
        </p:txBody>
      </p:sp>
      <p:pic>
        <p:nvPicPr>
          <p:cNvPr id="91" name="Shape 91" descr="G:\RNSITLOGO.jpg"/>
          <p:cNvPicPr preferRelativeResize="0"/>
          <p:nvPr/>
        </p:nvPicPr>
        <p:blipFill rotWithShape="1">
          <a:blip r:embed="rId4">
            <a:alphaModFix/>
          </a:blip>
          <a:srcRect/>
          <a:stretch/>
        </p:blipFill>
        <p:spPr>
          <a:xfrm>
            <a:off x="5488777" y="4700147"/>
            <a:ext cx="1214446" cy="1299457"/>
          </a:xfrm>
          <a:prstGeom prst="rect">
            <a:avLst/>
          </a:prstGeom>
          <a:noFill/>
          <a:ln>
            <a:noFill/>
          </a:ln>
        </p:spPr>
      </p:pic>
      <p:sp>
        <p:nvSpPr>
          <p:cNvPr id="92" name="Shape 9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b="0" i="0" u="none" strike="noStrike" cap="none">
                <a:solidFill>
                  <a:srgbClr val="888888"/>
                </a:solidFill>
                <a:latin typeface="Calibri"/>
                <a:ea typeface="Calibri"/>
                <a:cs typeface="Calibri"/>
                <a:sym typeface="Calibri"/>
              </a:rPr>
              <a:t>Dept. of CSE, RNSIT</a:t>
            </a:r>
            <a:endParaRPr sz="1200" b="0" i="0" u="none" strike="noStrike" cap="none">
              <a:solidFill>
                <a:srgbClr val="888888"/>
              </a:solidFill>
              <a:latin typeface="Calibri"/>
              <a:ea typeface="Calibri"/>
              <a:cs typeface="Calibri"/>
              <a:sym typeface="Calibri"/>
            </a:endParaRPr>
          </a:p>
        </p:txBody>
      </p:sp>
      <p:sp>
        <p:nvSpPr>
          <p:cNvPr id="93" name="Shape 9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b="0" i="0" u="none" strike="noStrike" cap="none">
                <a:solidFill>
                  <a:srgbClr val="888888"/>
                </a:solidFill>
                <a:latin typeface="Calibri"/>
                <a:ea typeface="Calibri"/>
                <a:cs typeface="Calibri"/>
                <a:sym typeface="Calibri"/>
              </a:rPr>
              <a:t>1</a:t>
            </a:fld>
            <a:endParaRPr sz="1200" b="0" i="0" u="none" strike="noStrike" cap="none">
              <a:solidFill>
                <a:srgbClr val="888888"/>
              </a:solidFill>
              <a:latin typeface="Calibri"/>
              <a:ea typeface="Calibri"/>
              <a:cs typeface="Calibri"/>
              <a:sym typeface="Calibri"/>
            </a:endParaRPr>
          </a:p>
        </p:txBody>
      </p:sp>
      <p:sp>
        <p:nvSpPr>
          <p:cNvPr id="94" name="Shape 94"/>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
        <p:nvSpPr>
          <p:cNvPr id="95" name="Shape 95"/>
          <p:cNvSpPr txBox="1"/>
          <p:nvPr/>
        </p:nvSpPr>
        <p:spPr>
          <a:xfrm>
            <a:off x="1524000" y="1296087"/>
            <a:ext cx="9144000" cy="2214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IN" sz="4400">
                <a:solidFill>
                  <a:srgbClr val="000000"/>
                </a:solidFill>
                <a:latin typeface="Calibri"/>
                <a:ea typeface="Calibri"/>
                <a:cs typeface="Calibri"/>
                <a:sym typeface="Calibri"/>
              </a:rPr>
              <a:t>A Project Seminar on </a:t>
            </a:r>
            <a:br>
              <a:rPr lang="en-IN" sz="4400">
                <a:solidFill>
                  <a:srgbClr val="000000"/>
                </a:solidFill>
                <a:latin typeface="Calibri"/>
                <a:ea typeface="Calibri"/>
                <a:cs typeface="Calibri"/>
                <a:sym typeface="Calibri"/>
              </a:rPr>
            </a:br>
            <a:r>
              <a:rPr lang="en-IN" sz="4400">
                <a:solidFill>
                  <a:srgbClr val="000000"/>
                </a:solidFill>
                <a:latin typeface="Calibri"/>
                <a:ea typeface="Calibri"/>
                <a:cs typeface="Calibri"/>
                <a:sym typeface="Calibri"/>
              </a:rPr>
              <a:t>“Basic Gates Simulations using Conway’s Game of Life”</a:t>
            </a:r>
            <a:endParaRPr sz="6000">
              <a:solidFill>
                <a:srgbClr val="000000"/>
              </a:solidFill>
              <a:latin typeface="Calibri"/>
              <a:ea typeface="Calibri"/>
              <a:cs typeface="Calibri"/>
              <a:sym typeface="Calibri"/>
            </a:endParaRPr>
          </a:p>
        </p:txBody>
      </p:sp>
      <p:sp>
        <p:nvSpPr>
          <p:cNvPr id="96" name="Shape 96"/>
          <p:cNvSpPr txBox="1"/>
          <p:nvPr/>
        </p:nvSpPr>
        <p:spPr>
          <a:xfrm>
            <a:off x="1524000" y="3602038"/>
            <a:ext cx="9144000" cy="1133700"/>
          </a:xfrm>
          <a:prstGeom prst="rect">
            <a:avLst/>
          </a:prstGeom>
          <a:noFill/>
          <a:ln>
            <a:noFill/>
          </a:ln>
        </p:spPr>
        <p:txBody>
          <a:bodyPr spcFirstLastPara="1" wrap="square" lIns="91425" tIns="45700" rIns="91425" bIns="45700" anchor="t" anchorCtr="0">
            <a:noAutofit/>
          </a:bodyPr>
          <a:lstStyle/>
          <a:p>
            <a:pPr marL="342900" lvl="0" indent="-342900" rtl="0">
              <a:lnSpc>
                <a:spcPct val="90000"/>
              </a:lnSpc>
              <a:spcBef>
                <a:spcPts val="0"/>
              </a:spcBef>
              <a:spcAft>
                <a:spcPts val="0"/>
              </a:spcAft>
              <a:buClr>
                <a:srgbClr val="000000"/>
              </a:buClr>
              <a:buSzPts val="2400"/>
              <a:buFont typeface="Noto Sans Symbols"/>
              <a:buChar char="❖"/>
            </a:pPr>
            <a:r>
              <a:rPr lang="en-IN" sz="2400">
                <a:solidFill>
                  <a:srgbClr val="000000"/>
                </a:solidFill>
                <a:latin typeface="Calibri"/>
                <a:ea typeface="Calibri"/>
                <a:cs typeface="Calibri"/>
                <a:sym typeface="Calibri"/>
              </a:rPr>
              <a:t>Yash Vora, 1RN16CS123</a:t>
            </a:r>
            <a:endParaRPr sz="2400">
              <a:solidFill>
                <a:srgbClr val="000000"/>
              </a:solidFill>
              <a:latin typeface="Calibri"/>
              <a:ea typeface="Calibri"/>
              <a:cs typeface="Calibri"/>
              <a:sym typeface="Calibri"/>
            </a:endParaRPr>
          </a:p>
          <a:p>
            <a:pPr marL="342900" lvl="0" indent="-342900" rtl="0">
              <a:lnSpc>
                <a:spcPct val="90000"/>
              </a:lnSpc>
              <a:spcBef>
                <a:spcPts val="1000"/>
              </a:spcBef>
              <a:spcAft>
                <a:spcPts val="0"/>
              </a:spcAft>
              <a:buClr>
                <a:srgbClr val="000000"/>
              </a:buClr>
              <a:buSzPts val="2400"/>
              <a:buFont typeface="Noto Sans Symbols"/>
              <a:buChar char="❖"/>
            </a:pPr>
            <a:r>
              <a:rPr lang="en-IN" sz="2400">
                <a:solidFill>
                  <a:srgbClr val="000000"/>
                </a:solidFill>
                <a:latin typeface="Calibri"/>
                <a:ea typeface="Calibri"/>
                <a:cs typeface="Calibri"/>
                <a:sym typeface="Calibri"/>
              </a:rPr>
              <a:t>Sagnik Das, 1RN16CS086</a:t>
            </a:r>
            <a:endParaRPr sz="2400">
              <a:solidFill>
                <a:srgbClr val="000000"/>
              </a:solidFill>
              <a:latin typeface="Calibri"/>
              <a:ea typeface="Calibri"/>
              <a:cs typeface="Calibri"/>
              <a:sym typeface="Calibri"/>
            </a:endParaRPr>
          </a:p>
        </p:txBody>
      </p:sp>
      <p:pic>
        <p:nvPicPr>
          <p:cNvPr id="97" name="Shape 97"/>
          <p:cNvPicPr preferRelativeResize="0"/>
          <p:nvPr/>
        </p:nvPicPr>
        <p:blipFill rotWithShape="1">
          <a:blip r:embed="rId3">
            <a:alphaModFix/>
          </a:blip>
          <a:srcRect/>
          <a:stretch/>
        </p:blipFill>
        <p:spPr>
          <a:xfrm>
            <a:off x="5595934" y="0"/>
            <a:ext cx="1000132" cy="1296088"/>
          </a:xfrm>
          <a:prstGeom prst="rect">
            <a:avLst/>
          </a:prstGeom>
          <a:noFill/>
          <a:ln>
            <a:noFill/>
          </a:ln>
        </p:spPr>
      </p:pic>
      <p:sp>
        <p:nvSpPr>
          <p:cNvPr id="98" name="Shape 98"/>
          <p:cNvSpPr/>
          <p:nvPr/>
        </p:nvSpPr>
        <p:spPr>
          <a:xfrm>
            <a:off x="2059753" y="5926053"/>
            <a:ext cx="8072400" cy="831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800000"/>
              </a:buClr>
              <a:buSzPts val="2400"/>
              <a:buFont typeface="Times New Roman"/>
              <a:buNone/>
            </a:pPr>
            <a:r>
              <a:rPr lang="en-IN" sz="2400" b="1" i="0" u="none" strike="noStrike" cap="none">
                <a:solidFill>
                  <a:srgbClr val="800000"/>
                </a:solidFill>
                <a:latin typeface="Times New Roman"/>
                <a:ea typeface="Times New Roman"/>
                <a:cs typeface="Times New Roman"/>
                <a:sym typeface="Times New Roman"/>
              </a:rPr>
              <a:t>Department  of Computer  Science and Engineering</a:t>
            </a:r>
            <a:endParaRPr sz="2400" b="0" i="0" u="none" strike="noStrike" cap="none">
              <a:solidFill>
                <a:srgbClr val="000000"/>
              </a:solidFill>
              <a:latin typeface="Times New Roman"/>
              <a:ea typeface="Times New Roman"/>
              <a:cs typeface="Times New Roman"/>
              <a:sym typeface="Times New Roman"/>
            </a:endParaRPr>
          </a:p>
          <a:p>
            <a:pPr marL="0" marR="0" lvl="0" indent="0" algn="ctr" rtl="0">
              <a:spcBef>
                <a:spcPts val="0"/>
              </a:spcBef>
              <a:spcAft>
                <a:spcPts val="0"/>
              </a:spcAft>
              <a:buClr>
                <a:srgbClr val="800000"/>
              </a:buClr>
              <a:buSzPts val="2400"/>
              <a:buFont typeface="Times New Roman"/>
              <a:buNone/>
            </a:pPr>
            <a:r>
              <a:rPr lang="en-IN" sz="2400" b="1" i="0" u="none" strike="noStrike" cap="none">
                <a:solidFill>
                  <a:srgbClr val="800000"/>
                </a:solidFill>
                <a:latin typeface="Times New Roman"/>
                <a:ea typeface="Times New Roman"/>
                <a:cs typeface="Times New Roman"/>
                <a:sym typeface="Times New Roman"/>
              </a:rPr>
              <a:t> RNS Institute of Technology</a:t>
            </a:r>
            <a:endParaRPr sz="2400" b="0" i="0" u="none" strike="noStrike" cap="none">
              <a:solidFill>
                <a:srgbClr val="000000"/>
              </a:solidFill>
              <a:latin typeface="Times New Roman"/>
              <a:ea typeface="Times New Roman"/>
              <a:cs typeface="Times New Roman"/>
              <a:sym typeface="Times New Roman"/>
            </a:endParaRPr>
          </a:p>
        </p:txBody>
      </p:sp>
      <p:pic>
        <p:nvPicPr>
          <p:cNvPr id="99" name="Shape 99" descr="G:\RNSITLOGO.jpg"/>
          <p:cNvPicPr preferRelativeResize="0"/>
          <p:nvPr/>
        </p:nvPicPr>
        <p:blipFill rotWithShape="1">
          <a:blip r:embed="rId4">
            <a:alphaModFix/>
          </a:blip>
          <a:srcRect/>
          <a:stretch/>
        </p:blipFill>
        <p:spPr>
          <a:xfrm>
            <a:off x="5488777" y="4700147"/>
            <a:ext cx="1214446" cy="1299457"/>
          </a:xfrm>
          <a:prstGeom prst="rect">
            <a:avLst/>
          </a:prstGeom>
          <a:noFill/>
          <a:ln>
            <a:noFill/>
          </a:ln>
        </p:spPr>
      </p:pic>
      <p:sp>
        <p:nvSpPr>
          <p:cNvPr id="100" name="Shape 100"/>
          <p:cNvSpPr txBox="1"/>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101" name="Shape 101"/>
          <p:cNvSpPr txBox="1"/>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200">
                <a:solidFill>
                  <a:srgbClr val="888888"/>
                </a:solidFill>
                <a:latin typeface="Calibri"/>
                <a:ea typeface="Calibri"/>
                <a:cs typeface="Calibri"/>
                <a:sym typeface="Calibri"/>
              </a:rPr>
              <a:t>1</a:t>
            </a:fld>
            <a:endParaRPr sz="1200">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Any live cell with two or three live neighbors lives on to the next generation.</a:t>
            </a:r>
            <a:endParaRPr/>
          </a:p>
          <a:p>
            <a:pPr marL="0" marR="0" lvl="0" indent="0" algn="l" rtl="0">
              <a:lnSpc>
                <a:spcPct val="90000"/>
              </a:lnSpc>
              <a:spcBef>
                <a:spcPts val="1000"/>
              </a:spcBef>
              <a:spcAft>
                <a:spcPts val="0"/>
              </a:spcAft>
              <a:buClr>
                <a:schemeClr val="dk1"/>
              </a:buClr>
              <a:buSzPts val="2800"/>
              <a:buFont typeface="Arial"/>
              <a:buNone/>
            </a:pPr>
            <a:br>
              <a:rPr lang="en-IN" sz="2800" b="0" i="0" u="none" strike="noStrike" cap="none">
                <a:solidFill>
                  <a:schemeClr val="dk1"/>
                </a:solidFill>
                <a:latin typeface="Calibri"/>
                <a:ea typeface="Calibri"/>
                <a:cs typeface="Calibri"/>
                <a:sym typeface="Calibri"/>
              </a:rPr>
            </a:br>
            <a:endParaRPr sz="2800" b="0" i="0" u="none" strike="noStrike" cap="none">
              <a:solidFill>
                <a:schemeClr val="dk1"/>
              </a:solidFill>
              <a:latin typeface="Calibri"/>
              <a:ea typeface="Calibri"/>
              <a:cs typeface="Calibri"/>
              <a:sym typeface="Calibri"/>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
        <p:nvSpPr>
          <p:cNvPr id="197" name="Shape 19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198" name="Shape 19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a:solidFill>
                  <a:srgbClr val="888888"/>
                </a:solidFill>
                <a:latin typeface="Calibri"/>
                <a:ea typeface="Calibri"/>
                <a:cs typeface="Calibri"/>
                <a:sym typeface="Calibri"/>
              </a:rPr>
              <a:t>10</a:t>
            </a:fld>
            <a:endParaRPr sz="1200">
              <a:solidFill>
                <a:srgbClr val="888888"/>
              </a:solidFill>
              <a:latin typeface="Calibri"/>
              <a:ea typeface="Calibri"/>
              <a:cs typeface="Calibri"/>
              <a:sym typeface="Calibri"/>
            </a:endParaRPr>
          </a:p>
        </p:txBody>
      </p:sp>
      <p:pic>
        <p:nvPicPr>
          <p:cNvPr id="199" name="Shape 199"/>
          <p:cNvPicPr preferRelativeResize="0"/>
          <p:nvPr/>
        </p:nvPicPr>
        <p:blipFill rotWithShape="1">
          <a:blip r:embed="rId3">
            <a:alphaModFix/>
          </a:blip>
          <a:srcRect/>
          <a:stretch/>
        </p:blipFill>
        <p:spPr>
          <a:xfrm>
            <a:off x="2209800" y="2930535"/>
            <a:ext cx="2896004" cy="2924583"/>
          </a:xfrm>
          <a:prstGeom prst="rect">
            <a:avLst/>
          </a:prstGeom>
          <a:noFill/>
          <a:ln>
            <a:noFill/>
          </a:ln>
        </p:spPr>
      </p:pic>
      <p:pic>
        <p:nvPicPr>
          <p:cNvPr id="200" name="Shape 200"/>
          <p:cNvPicPr preferRelativeResize="0"/>
          <p:nvPr/>
        </p:nvPicPr>
        <p:blipFill rotWithShape="1">
          <a:blip r:embed="rId4">
            <a:alphaModFix/>
          </a:blip>
          <a:srcRect/>
          <a:stretch/>
        </p:blipFill>
        <p:spPr>
          <a:xfrm>
            <a:off x="6781800" y="2930535"/>
            <a:ext cx="2896004" cy="2924583"/>
          </a:xfrm>
          <a:prstGeom prst="rect">
            <a:avLst/>
          </a:prstGeom>
          <a:noFill/>
          <a:ln>
            <a:noFill/>
          </a:ln>
        </p:spPr>
      </p:pic>
      <p:pic>
        <p:nvPicPr>
          <p:cNvPr id="201" name="Shape 201"/>
          <p:cNvPicPr preferRelativeResize="0"/>
          <p:nvPr/>
        </p:nvPicPr>
        <p:blipFill rotWithShape="1">
          <a:blip r:embed="rId5">
            <a:alphaModFix/>
          </a:blip>
          <a:srcRect/>
          <a:stretch/>
        </p:blipFill>
        <p:spPr>
          <a:xfrm>
            <a:off x="2209800" y="2930534"/>
            <a:ext cx="2896004" cy="2924583"/>
          </a:xfrm>
          <a:prstGeom prst="rect">
            <a:avLst/>
          </a:prstGeom>
          <a:noFill/>
          <a:ln>
            <a:noFill/>
          </a:ln>
        </p:spPr>
      </p:pic>
      <p:pic>
        <p:nvPicPr>
          <p:cNvPr id="202" name="Shape 202"/>
          <p:cNvPicPr preferRelativeResize="0"/>
          <p:nvPr/>
        </p:nvPicPr>
        <p:blipFill rotWithShape="1">
          <a:blip r:embed="rId6">
            <a:alphaModFix/>
          </a:blip>
          <a:srcRect/>
          <a:stretch/>
        </p:blipFill>
        <p:spPr>
          <a:xfrm>
            <a:off x="6781800" y="2930534"/>
            <a:ext cx="2896004" cy="2924583"/>
          </a:xfrm>
          <a:prstGeom prst="rect">
            <a:avLst/>
          </a:prstGeom>
          <a:noFill/>
          <a:ln>
            <a:noFill/>
          </a:ln>
        </p:spPr>
      </p:pic>
      <p:sp>
        <p:nvSpPr>
          <p:cNvPr id="203" name="Shape 203"/>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6000"/>
              <a:buFont typeface="Calibri"/>
              <a:buNone/>
            </a:pPr>
            <a:r>
              <a:rPr lang="en-IN" sz="6000" b="0" i="0" u="none" strike="noStrike" cap="none">
                <a:solidFill>
                  <a:schemeClr val="dk1"/>
                </a:solidFill>
                <a:latin typeface="Calibri"/>
                <a:ea typeface="Calibri"/>
                <a:cs typeface="Calibri"/>
                <a:sym typeface="Calibri"/>
              </a:rPr>
              <a:t>Special Life Forms</a:t>
            </a:r>
            <a:endParaRPr/>
          </a:p>
        </p:txBody>
      </p:sp>
      <p:sp>
        <p:nvSpPr>
          <p:cNvPr id="209" name="Shape 20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210" name="Shape 2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a:solidFill>
                  <a:srgbClr val="888888"/>
                </a:solidFill>
                <a:latin typeface="Calibri"/>
                <a:ea typeface="Calibri"/>
                <a:cs typeface="Calibri"/>
                <a:sym typeface="Calibri"/>
              </a:rPr>
              <a:t>11</a:t>
            </a:fld>
            <a:endParaRPr sz="1200">
              <a:solidFill>
                <a:srgbClr val="888888"/>
              </a:solidFill>
              <a:latin typeface="Calibri"/>
              <a:ea typeface="Calibri"/>
              <a:cs typeface="Calibri"/>
              <a:sym typeface="Calibri"/>
            </a:endParaRPr>
          </a:p>
        </p:txBody>
      </p:sp>
      <p:sp>
        <p:nvSpPr>
          <p:cNvPr id="211" name="Shape 211"/>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IN" sz="4400" b="0" i="0" u="none" strike="noStrike" cap="none">
                <a:solidFill>
                  <a:schemeClr val="dk1"/>
                </a:solidFill>
                <a:latin typeface="Calibri"/>
                <a:ea typeface="Calibri"/>
                <a:cs typeface="Calibri"/>
                <a:sym typeface="Calibri"/>
              </a:rPr>
              <a:t>Still Life</a:t>
            </a:r>
            <a:endParaRPr/>
          </a:p>
        </p:txBody>
      </p:sp>
      <p:sp>
        <p:nvSpPr>
          <p:cNvPr id="217" name="Shape 2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These are stable patterns that do not change and can be used to build critical solid parts of complex patterns. These patterns stay in one state which enables them to store information or act as solid bumpers to stop other patterns or keep other unstable patterns stable. </a:t>
            </a:r>
            <a:endParaRPr sz="2800" b="0" i="0" u="none" strike="noStrike" cap="none">
              <a:solidFill>
                <a:schemeClr val="dk1"/>
              </a:solidFill>
              <a:latin typeface="Calibri"/>
              <a:ea typeface="Calibri"/>
              <a:cs typeface="Calibri"/>
              <a:sym typeface="Calibri"/>
            </a:endParaRPr>
          </a:p>
        </p:txBody>
      </p:sp>
      <p:sp>
        <p:nvSpPr>
          <p:cNvPr id="218" name="Shape 2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219" name="Shape 2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a:solidFill>
                  <a:srgbClr val="888888"/>
                </a:solidFill>
                <a:latin typeface="Calibri"/>
                <a:ea typeface="Calibri"/>
                <a:cs typeface="Calibri"/>
                <a:sym typeface="Calibri"/>
              </a:rPr>
              <a:t>12</a:t>
            </a:fld>
            <a:endParaRPr sz="1200">
              <a:solidFill>
                <a:srgbClr val="888888"/>
              </a:solidFill>
              <a:latin typeface="Calibri"/>
              <a:ea typeface="Calibri"/>
              <a:cs typeface="Calibri"/>
              <a:sym typeface="Calibri"/>
            </a:endParaRPr>
          </a:p>
        </p:txBody>
      </p:sp>
      <p:pic>
        <p:nvPicPr>
          <p:cNvPr id="220" name="Shape 220"/>
          <p:cNvPicPr preferRelativeResize="0"/>
          <p:nvPr/>
        </p:nvPicPr>
        <p:blipFill rotWithShape="1">
          <a:blip r:embed="rId3">
            <a:alphaModFix/>
          </a:blip>
          <a:srcRect/>
          <a:stretch/>
        </p:blipFill>
        <p:spPr>
          <a:xfrm>
            <a:off x="1248804" y="3837544"/>
            <a:ext cx="1774482" cy="1484771"/>
          </a:xfrm>
          <a:prstGeom prst="rect">
            <a:avLst/>
          </a:prstGeom>
          <a:noFill/>
          <a:ln>
            <a:noFill/>
          </a:ln>
        </p:spPr>
      </p:pic>
      <p:pic>
        <p:nvPicPr>
          <p:cNvPr id="221" name="Shape 221"/>
          <p:cNvPicPr preferRelativeResize="0"/>
          <p:nvPr/>
        </p:nvPicPr>
        <p:blipFill rotWithShape="1">
          <a:blip r:embed="rId4">
            <a:alphaModFix/>
          </a:blip>
          <a:srcRect/>
          <a:stretch/>
        </p:blipFill>
        <p:spPr>
          <a:xfrm>
            <a:off x="4036281" y="3837544"/>
            <a:ext cx="1482044" cy="1482044"/>
          </a:xfrm>
          <a:prstGeom prst="rect">
            <a:avLst/>
          </a:prstGeom>
          <a:noFill/>
          <a:ln>
            <a:noFill/>
          </a:ln>
        </p:spPr>
      </p:pic>
      <p:pic>
        <p:nvPicPr>
          <p:cNvPr id="222" name="Shape 222"/>
          <p:cNvPicPr preferRelativeResize="0"/>
          <p:nvPr/>
        </p:nvPicPr>
        <p:blipFill rotWithShape="1">
          <a:blip r:embed="rId5">
            <a:alphaModFix/>
          </a:blip>
          <a:srcRect/>
          <a:stretch/>
        </p:blipFill>
        <p:spPr>
          <a:xfrm>
            <a:off x="9026359" y="3837544"/>
            <a:ext cx="1482044" cy="1482044"/>
          </a:xfrm>
          <a:prstGeom prst="rect">
            <a:avLst/>
          </a:prstGeom>
          <a:noFill/>
          <a:ln>
            <a:noFill/>
          </a:ln>
        </p:spPr>
      </p:pic>
      <p:sp>
        <p:nvSpPr>
          <p:cNvPr id="223" name="Shape 223"/>
          <p:cNvSpPr txBox="1"/>
          <p:nvPr/>
        </p:nvSpPr>
        <p:spPr>
          <a:xfrm>
            <a:off x="1643833" y="5457252"/>
            <a:ext cx="984423"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Beehive</a:t>
            </a:r>
            <a:endParaRPr/>
          </a:p>
        </p:txBody>
      </p:sp>
      <p:pic>
        <p:nvPicPr>
          <p:cNvPr id="224" name="Shape 224"/>
          <p:cNvPicPr preferRelativeResize="0"/>
          <p:nvPr/>
        </p:nvPicPr>
        <p:blipFill rotWithShape="1">
          <a:blip r:embed="rId6">
            <a:alphaModFix/>
          </a:blip>
          <a:srcRect/>
          <a:stretch/>
        </p:blipFill>
        <p:spPr>
          <a:xfrm>
            <a:off x="6531320" y="3837544"/>
            <a:ext cx="1482044" cy="1482044"/>
          </a:xfrm>
          <a:prstGeom prst="rect">
            <a:avLst/>
          </a:prstGeom>
          <a:noFill/>
          <a:ln>
            <a:noFill/>
          </a:ln>
        </p:spPr>
      </p:pic>
      <p:sp>
        <p:nvSpPr>
          <p:cNvPr id="225" name="Shape 225"/>
          <p:cNvSpPr txBox="1"/>
          <p:nvPr/>
        </p:nvSpPr>
        <p:spPr>
          <a:xfrm>
            <a:off x="4211981" y="5454525"/>
            <a:ext cx="984423"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Block</a:t>
            </a:r>
            <a:endParaRPr/>
          </a:p>
        </p:txBody>
      </p:sp>
      <p:sp>
        <p:nvSpPr>
          <p:cNvPr id="226" name="Shape 226"/>
          <p:cNvSpPr txBox="1"/>
          <p:nvPr/>
        </p:nvSpPr>
        <p:spPr>
          <a:xfrm>
            <a:off x="6743575" y="5454525"/>
            <a:ext cx="984423"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Loaf</a:t>
            </a:r>
            <a:endParaRPr/>
          </a:p>
        </p:txBody>
      </p:sp>
      <p:sp>
        <p:nvSpPr>
          <p:cNvPr id="227" name="Shape 227"/>
          <p:cNvSpPr txBox="1"/>
          <p:nvPr/>
        </p:nvSpPr>
        <p:spPr>
          <a:xfrm>
            <a:off x="9275169" y="5454525"/>
            <a:ext cx="984423"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Boat</a:t>
            </a:r>
            <a:endParaRPr/>
          </a:p>
        </p:txBody>
      </p:sp>
      <p:sp>
        <p:nvSpPr>
          <p:cNvPr id="228" name="Shape 228"/>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IN" sz="4400" b="0" i="0" u="none" strike="noStrike" cap="none">
                <a:solidFill>
                  <a:schemeClr val="dk1"/>
                </a:solidFill>
                <a:latin typeface="Calibri"/>
                <a:ea typeface="Calibri"/>
                <a:cs typeface="Calibri"/>
                <a:sym typeface="Calibri"/>
              </a:rPr>
              <a:t>Oscillators</a:t>
            </a:r>
            <a:endParaRPr/>
          </a:p>
        </p:txBody>
      </p:sp>
      <p:sp>
        <p:nvSpPr>
          <p:cNvPr id="234" name="Shape 2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These patterns are more complex and change over a specific number of ticks. They repeat their pattern infinitely. These oscillators are very useful for setting off other reactions of bumping stable patterns to set off a chain reaction of instability.</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
        <p:nvSpPr>
          <p:cNvPr id="235" name="Shape 23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236" name="Shape 2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a:solidFill>
                  <a:srgbClr val="888888"/>
                </a:solidFill>
                <a:latin typeface="Calibri"/>
                <a:ea typeface="Calibri"/>
                <a:cs typeface="Calibri"/>
                <a:sym typeface="Calibri"/>
              </a:rPr>
              <a:t>13</a:t>
            </a:fld>
            <a:endParaRPr sz="1200">
              <a:solidFill>
                <a:srgbClr val="888888"/>
              </a:solidFill>
              <a:latin typeface="Calibri"/>
              <a:ea typeface="Calibri"/>
              <a:cs typeface="Calibri"/>
              <a:sym typeface="Calibri"/>
            </a:endParaRPr>
          </a:p>
        </p:txBody>
      </p:sp>
      <p:sp>
        <p:nvSpPr>
          <p:cNvPr id="237" name="Shape 237"/>
          <p:cNvSpPr txBox="1"/>
          <p:nvPr/>
        </p:nvSpPr>
        <p:spPr>
          <a:xfrm>
            <a:off x="1643833" y="5457252"/>
            <a:ext cx="984423"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Blinker</a:t>
            </a:r>
            <a:endParaRPr/>
          </a:p>
        </p:txBody>
      </p:sp>
      <p:sp>
        <p:nvSpPr>
          <p:cNvPr id="238" name="Shape 238"/>
          <p:cNvSpPr txBox="1"/>
          <p:nvPr/>
        </p:nvSpPr>
        <p:spPr>
          <a:xfrm>
            <a:off x="4211981" y="5454525"/>
            <a:ext cx="984423"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Beacon</a:t>
            </a:r>
            <a:endParaRPr/>
          </a:p>
        </p:txBody>
      </p:sp>
      <p:sp>
        <p:nvSpPr>
          <p:cNvPr id="239" name="Shape 239"/>
          <p:cNvSpPr txBox="1"/>
          <p:nvPr/>
        </p:nvSpPr>
        <p:spPr>
          <a:xfrm>
            <a:off x="6743575" y="5454525"/>
            <a:ext cx="984423"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Toad</a:t>
            </a:r>
            <a:endParaRPr/>
          </a:p>
        </p:txBody>
      </p:sp>
      <p:sp>
        <p:nvSpPr>
          <p:cNvPr id="240" name="Shape 240"/>
          <p:cNvSpPr txBox="1"/>
          <p:nvPr/>
        </p:nvSpPr>
        <p:spPr>
          <a:xfrm>
            <a:off x="9275169" y="5454525"/>
            <a:ext cx="984423"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Boat</a:t>
            </a:r>
            <a:endParaRPr/>
          </a:p>
        </p:txBody>
      </p:sp>
      <p:pic>
        <p:nvPicPr>
          <p:cNvPr id="241" name="Shape 241"/>
          <p:cNvPicPr preferRelativeResize="0"/>
          <p:nvPr/>
        </p:nvPicPr>
        <p:blipFill rotWithShape="1">
          <a:blip r:embed="rId3">
            <a:alphaModFix/>
          </a:blip>
          <a:srcRect/>
          <a:stretch/>
        </p:blipFill>
        <p:spPr>
          <a:xfrm>
            <a:off x="1336578" y="3898916"/>
            <a:ext cx="1598931" cy="1598931"/>
          </a:xfrm>
          <a:prstGeom prst="rect">
            <a:avLst/>
          </a:prstGeom>
          <a:noFill/>
          <a:ln>
            <a:noFill/>
          </a:ln>
        </p:spPr>
      </p:pic>
      <p:pic>
        <p:nvPicPr>
          <p:cNvPr id="242" name="Shape 242"/>
          <p:cNvPicPr preferRelativeResize="0"/>
          <p:nvPr/>
        </p:nvPicPr>
        <p:blipFill rotWithShape="1">
          <a:blip r:embed="rId4">
            <a:alphaModFix/>
          </a:blip>
          <a:srcRect/>
          <a:stretch/>
        </p:blipFill>
        <p:spPr>
          <a:xfrm>
            <a:off x="3904727" y="3898917"/>
            <a:ext cx="1598930" cy="1598930"/>
          </a:xfrm>
          <a:prstGeom prst="rect">
            <a:avLst/>
          </a:prstGeom>
          <a:noFill/>
          <a:ln>
            <a:noFill/>
          </a:ln>
        </p:spPr>
      </p:pic>
      <p:pic>
        <p:nvPicPr>
          <p:cNvPr id="243" name="Shape 243"/>
          <p:cNvPicPr preferRelativeResize="0"/>
          <p:nvPr/>
        </p:nvPicPr>
        <p:blipFill rotWithShape="1">
          <a:blip r:embed="rId5">
            <a:alphaModFix/>
          </a:blip>
          <a:srcRect/>
          <a:stretch/>
        </p:blipFill>
        <p:spPr>
          <a:xfrm>
            <a:off x="6436321" y="3898916"/>
            <a:ext cx="1598929" cy="1598929"/>
          </a:xfrm>
          <a:prstGeom prst="rect">
            <a:avLst/>
          </a:prstGeom>
          <a:noFill/>
          <a:ln>
            <a:noFill/>
          </a:ln>
        </p:spPr>
      </p:pic>
      <p:pic>
        <p:nvPicPr>
          <p:cNvPr id="244" name="Shape 244"/>
          <p:cNvPicPr preferRelativeResize="0"/>
          <p:nvPr/>
        </p:nvPicPr>
        <p:blipFill rotWithShape="1">
          <a:blip r:embed="rId6">
            <a:alphaModFix/>
          </a:blip>
          <a:srcRect/>
          <a:stretch/>
        </p:blipFill>
        <p:spPr>
          <a:xfrm>
            <a:off x="8967915" y="3898916"/>
            <a:ext cx="1598929" cy="1598929"/>
          </a:xfrm>
          <a:prstGeom prst="rect">
            <a:avLst/>
          </a:prstGeom>
          <a:noFill/>
          <a:ln>
            <a:noFill/>
          </a:ln>
        </p:spPr>
      </p:pic>
      <p:sp>
        <p:nvSpPr>
          <p:cNvPr id="245" name="Shape 245"/>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IN" sz="4400" b="0" i="0" u="none" strike="noStrike" cap="none">
                <a:solidFill>
                  <a:schemeClr val="dk1"/>
                </a:solidFill>
                <a:latin typeface="Calibri"/>
                <a:ea typeface="Calibri"/>
                <a:cs typeface="Calibri"/>
                <a:sym typeface="Calibri"/>
              </a:rPr>
              <a:t>Gliders and Spaceships </a:t>
            </a:r>
            <a:br>
              <a:rPr lang="en-IN" sz="4400" b="0" i="0" u="none" strike="noStrike" cap="none">
                <a:solidFill>
                  <a:schemeClr val="dk1"/>
                </a:solidFill>
                <a:latin typeface="Calibri"/>
                <a:ea typeface="Calibri"/>
                <a:cs typeface="Calibri"/>
                <a:sym typeface="Calibri"/>
              </a:rPr>
            </a:br>
            <a:endParaRPr sz="4400" b="0" i="0" u="none" strike="noStrike" cap="none">
              <a:solidFill>
                <a:schemeClr val="dk1"/>
              </a:solidFill>
              <a:latin typeface="Calibri"/>
              <a:ea typeface="Calibri"/>
              <a:cs typeface="Calibri"/>
              <a:sym typeface="Calibri"/>
            </a:endParaRPr>
          </a:p>
        </p:txBody>
      </p:sp>
      <p:sp>
        <p:nvSpPr>
          <p:cNvPr id="251" name="Shape 25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A spaceship is a pattern that moves, returning to the same configuration but shifted after a finite number of generations. The </a:t>
            </a:r>
            <a:r>
              <a:rPr lang="en-IN" sz="2800" b="0" i="1" u="none" strike="noStrike" cap="none">
                <a:solidFill>
                  <a:schemeClr val="dk1"/>
                </a:solidFill>
                <a:latin typeface="Calibri"/>
                <a:ea typeface="Calibri"/>
                <a:cs typeface="Calibri"/>
                <a:sym typeface="Calibri"/>
              </a:rPr>
              <a:t>glider</a:t>
            </a:r>
            <a:r>
              <a:rPr lang="en-IN" sz="2800" b="0" i="0" u="none" strike="noStrike" cap="none">
                <a:solidFill>
                  <a:schemeClr val="dk1"/>
                </a:solidFill>
                <a:latin typeface="Calibri"/>
                <a:ea typeface="Calibri"/>
                <a:cs typeface="Calibri"/>
                <a:sym typeface="Calibri"/>
              </a:rPr>
              <a:t> is an example of a simple spaceship and its generations each consist of five live cells.</a:t>
            </a:r>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
        <p:nvSpPr>
          <p:cNvPr id="252" name="Shape 25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253" name="Shape 2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a:solidFill>
                  <a:srgbClr val="888888"/>
                </a:solidFill>
                <a:latin typeface="Calibri"/>
                <a:ea typeface="Calibri"/>
                <a:cs typeface="Calibri"/>
                <a:sym typeface="Calibri"/>
              </a:rPr>
              <a:t>14</a:t>
            </a:fld>
            <a:endParaRPr sz="1200">
              <a:solidFill>
                <a:srgbClr val="888888"/>
              </a:solidFill>
              <a:latin typeface="Calibri"/>
              <a:ea typeface="Calibri"/>
              <a:cs typeface="Calibri"/>
              <a:sym typeface="Calibri"/>
            </a:endParaRPr>
          </a:p>
        </p:txBody>
      </p:sp>
      <p:pic>
        <p:nvPicPr>
          <p:cNvPr id="254" name="Shape 254"/>
          <p:cNvPicPr preferRelativeResize="0"/>
          <p:nvPr/>
        </p:nvPicPr>
        <p:blipFill rotWithShape="1">
          <a:blip r:embed="rId3">
            <a:alphaModFix/>
          </a:blip>
          <a:srcRect/>
          <a:stretch/>
        </p:blipFill>
        <p:spPr>
          <a:xfrm>
            <a:off x="4812813" y="3650006"/>
            <a:ext cx="2566373" cy="2526957"/>
          </a:xfrm>
          <a:prstGeom prst="rect">
            <a:avLst/>
          </a:prstGeom>
          <a:noFill/>
          <a:ln>
            <a:noFill/>
          </a:ln>
        </p:spPr>
      </p:pic>
      <p:sp>
        <p:nvSpPr>
          <p:cNvPr id="255" name="Shape 255"/>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IN" sz="4400" b="0" i="0" u="none" strike="noStrike" cap="none">
                <a:solidFill>
                  <a:schemeClr val="dk1"/>
                </a:solidFill>
                <a:latin typeface="Calibri"/>
                <a:ea typeface="Calibri"/>
                <a:cs typeface="Calibri"/>
                <a:sym typeface="Calibri"/>
              </a:rPr>
              <a:t>Guns</a:t>
            </a:r>
            <a:endParaRPr/>
          </a:p>
        </p:txBody>
      </p:sp>
      <p:sp>
        <p:nvSpPr>
          <p:cNvPr id="261" name="Shape 26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Guns are repeating patterns which produce a spaceship after a finite number of generations. The simplest gun, called the </a:t>
            </a:r>
            <a:r>
              <a:rPr lang="en-IN" sz="2800" b="1" i="0" u="none" strike="noStrike" cap="none">
                <a:solidFill>
                  <a:schemeClr val="dk1"/>
                </a:solidFill>
                <a:latin typeface="Calibri"/>
                <a:ea typeface="Calibri"/>
                <a:cs typeface="Calibri"/>
                <a:sym typeface="Calibri"/>
              </a:rPr>
              <a:t>Gosper glider gun</a:t>
            </a:r>
            <a:r>
              <a:rPr lang="en-IN" sz="2800" b="0" i="0" u="none" strike="noStrike" cap="none">
                <a:solidFill>
                  <a:schemeClr val="dk1"/>
                </a:solidFill>
                <a:latin typeface="Calibri"/>
                <a:ea typeface="Calibri"/>
                <a:cs typeface="Calibri"/>
                <a:sym typeface="Calibri"/>
              </a:rPr>
              <a:t>, produces a glider every 30 generations.</a:t>
            </a:r>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
        <p:nvSpPr>
          <p:cNvPr id="262" name="Shape 26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263" name="Shape 2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a:solidFill>
                  <a:srgbClr val="888888"/>
                </a:solidFill>
                <a:latin typeface="Calibri"/>
                <a:ea typeface="Calibri"/>
                <a:cs typeface="Calibri"/>
                <a:sym typeface="Calibri"/>
              </a:rPr>
              <a:t>15</a:t>
            </a:fld>
            <a:endParaRPr sz="1200">
              <a:solidFill>
                <a:srgbClr val="888888"/>
              </a:solidFill>
              <a:latin typeface="Calibri"/>
              <a:ea typeface="Calibri"/>
              <a:cs typeface="Calibri"/>
              <a:sym typeface="Calibri"/>
            </a:endParaRPr>
          </a:p>
        </p:txBody>
      </p:sp>
      <p:pic>
        <p:nvPicPr>
          <p:cNvPr id="264" name="Shape 264"/>
          <p:cNvPicPr preferRelativeResize="0"/>
          <p:nvPr/>
        </p:nvPicPr>
        <p:blipFill rotWithShape="1">
          <a:blip r:embed="rId3">
            <a:alphaModFix/>
          </a:blip>
          <a:srcRect/>
          <a:stretch/>
        </p:blipFill>
        <p:spPr>
          <a:xfrm>
            <a:off x="3581400" y="3577666"/>
            <a:ext cx="5029200" cy="1900496"/>
          </a:xfrm>
          <a:prstGeom prst="rect">
            <a:avLst/>
          </a:prstGeom>
          <a:noFill/>
          <a:ln>
            <a:noFill/>
          </a:ln>
        </p:spPr>
      </p:pic>
      <p:sp>
        <p:nvSpPr>
          <p:cNvPr id="265" name="Shape 265"/>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6000"/>
              <a:buFont typeface="Calibri"/>
              <a:buNone/>
            </a:pPr>
            <a:r>
              <a:rPr lang="en-IN" sz="6000" b="0" i="0" u="none" strike="noStrike" cap="none">
                <a:solidFill>
                  <a:schemeClr val="dk1"/>
                </a:solidFill>
                <a:latin typeface="Calibri"/>
                <a:ea typeface="Calibri"/>
                <a:cs typeface="Calibri"/>
                <a:sym typeface="Calibri"/>
              </a:rPr>
              <a:t>Implementing logic gates</a:t>
            </a:r>
            <a:endParaRPr/>
          </a:p>
        </p:txBody>
      </p:sp>
      <p:sp>
        <p:nvSpPr>
          <p:cNvPr id="271" name="Shape 27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888888"/>
              </a:buClr>
              <a:buSzPts val="2400"/>
              <a:buFont typeface="Arial"/>
              <a:buNone/>
            </a:pPr>
            <a:r>
              <a:rPr lang="en-IN" sz="2400" b="0" i="0" u="none" strike="noStrike" cap="none">
                <a:solidFill>
                  <a:srgbClr val="888888"/>
                </a:solidFill>
                <a:latin typeface="Calibri"/>
                <a:ea typeface="Calibri"/>
                <a:cs typeface="Calibri"/>
                <a:sym typeface="Calibri"/>
              </a:rPr>
              <a:t>A logical gate is some kind of "black box" which is able to process two Boolean variables, inputs according to a specified Boolean operator. </a:t>
            </a:r>
            <a:endParaRPr/>
          </a:p>
        </p:txBody>
      </p:sp>
      <p:sp>
        <p:nvSpPr>
          <p:cNvPr id="272" name="Shape 2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273" name="Shape 2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a:solidFill>
                  <a:srgbClr val="888888"/>
                </a:solidFill>
                <a:latin typeface="Calibri"/>
                <a:ea typeface="Calibri"/>
                <a:cs typeface="Calibri"/>
                <a:sym typeface="Calibri"/>
              </a:rPr>
              <a:t>16</a:t>
            </a:fld>
            <a:endParaRPr sz="1200">
              <a:solidFill>
                <a:srgbClr val="888888"/>
              </a:solidFill>
              <a:latin typeface="Calibri"/>
              <a:ea typeface="Calibri"/>
              <a:cs typeface="Calibri"/>
              <a:sym typeface="Calibri"/>
            </a:endParaRPr>
          </a:p>
        </p:txBody>
      </p:sp>
      <p:sp>
        <p:nvSpPr>
          <p:cNvPr id="274" name="Shape 274"/>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IN" sz="4400" b="0" i="0" u="none" strike="noStrike" cap="none">
                <a:solidFill>
                  <a:schemeClr val="dk1"/>
                </a:solidFill>
                <a:latin typeface="Calibri"/>
                <a:ea typeface="Calibri"/>
                <a:cs typeface="Calibri"/>
                <a:sym typeface="Calibri"/>
              </a:rPr>
              <a:t>Inputs</a:t>
            </a:r>
            <a:endParaRPr/>
          </a:p>
        </p:txBody>
      </p:sp>
      <p:sp>
        <p:nvSpPr>
          <p:cNvPr id="280" name="Shape 28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Electrical pulses to represent inputs in form of continuous streams.</a:t>
            </a:r>
            <a:endParaRPr/>
          </a:p>
          <a:p>
            <a:pPr marL="228600" marR="0" lvl="0" indent="-228600" algn="l" rtl="0">
              <a:lnSpc>
                <a:spcPct val="90000"/>
              </a:lnSpc>
              <a:spcBef>
                <a:spcPts val="100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We used a Gosper Glider Gun to generate gliders constantly. The stream of gliders represent an input line which is in </a:t>
            </a:r>
            <a:r>
              <a:rPr lang="en-IN" sz="2800" b="1" i="1" u="none" strike="noStrike" cap="none">
                <a:solidFill>
                  <a:schemeClr val="dk1"/>
                </a:solidFill>
                <a:latin typeface="Calibri"/>
                <a:ea typeface="Calibri"/>
                <a:cs typeface="Calibri"/>
                <a:sym typeface="Calibri"/>
              </a:rPr>
              <a:t>ON</a:t>
            </a:r>
            <a:r>
              <a:rPr lang="en-IN" sz="2800" b="0" i="0" u="none" strike="noStrike" cap="none">
                <a:solidFill>
                  <a:schemeClr val="dk1"/>
                </a:solidFill>
                <a:latin typeface="Calibri"/>
                <a:ea typeface="Calibri"/>
                <a:cs typeface="Calibri"/>
                <a:sym typeface="Calibri"/>
              </a:rPr>
              <a:t> state.</a:t>
            </a:r>
            <a:endParaRPr/>
          </a:p>
        </p:txBody>
      </p:sp>
      <p:sp>
        <p:nvSpPr>
          <p:cNvPr id="281" name="Shape 28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282" name="Shape 2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a:solidFill>
                  <a:srgbClr val="888888"/>
                </a:solidFill>
                <a:latin typeface="Calibri"/>
                <a:ea typeface="Calibri"/>
                <a:cs typeface="Calibri"/>
                <a:sym typeface="Calibri"/>
              </a:rPr>
              <a:t>17</a:t>
            </a:fld>
            <a:endParaRPr sz="1200">
              <a:solidFill>
                <a:srgbClr val="888888"/>
              </a:solidFill>
              <a:latin typeface="Calibri"/>
              <a:ea typeface="Calibri"/>
              <a:cs typeface="Calibri"/>
              <a:sym typeface="Calibri"/>
            </a:endParaRPr>
          </a:p>
        </p:txBody>
      </p:sp>
      <p:pic>
        <p:nvPicPr>
          <p:cNvPr id="283" name="Shape 283"/>
          <p:cNvPicPr preferRelativeResize="0"/>
          <p:nvPr/>
        </p:nvPicPr>
        <p:blipFill rotWithShape="1">
          <a:blip r:embed="rId3">
            <a:alphaModFix/>
          </a:blip>
          <a:srcRect/>
          <a:stretch/>
        </p:blipFill>
        <p:spPr>
          <a:xfrm>
            <a:off x="4905375" y="3429000"/>
            <a:ext cx="2381250" cy="1714500"/>
          </a:xfrm>
          <a:prstGeom prst="rect">
            <a:avLst/>
          </a:prstGeom>
          <a:noFill/>
          <a:ln>
            <a:noFill/>
          </a:ln>
        </p:spPr>
      </p:pic>
      <p:sp>
        <p:nvSpPr>
          <p:cNvPr id="284" name="Shape 284"/>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IN" sz="4400" b="0" i="0" u="none" strike="noStrike" cap="none">
                <a:solidFill>
                  <a:schemeClr val="dk1"/>
                </a:solidFill>
                <a:latin typeface="Calibri"/>
                <a:ea typeface="Calibri"/>
                <a:cs typeface="Calibri"/>
                <a:sym typeface="Calibri"/>
              </a:rPr>
              <a:t>Processing devices</a:t>
            </a:r>
            <a:endParaRPr/>
          </a:p>
        </p:txBody>
      </p:sp>
      <p:sp>
        <p:nvSpPr>
          <p:cNvPr id="290" name="Shape 29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A “device” is required to compute the Boolean result of the operation pertaining to the rules of the automaton.</a:t>
            </a:r>
            <a:endParaRPr/>
          </a:p>
          <a:p>
            <a:pPr marL="228600" marR="0" lvl="0" indent="-228600" algn="l" rtl="0">
              <a:lnSpc>
                <a:spcPct val="90000"/>
              </a:lnSpc>
              <a:spcBef>
                <a:spcPts val="100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We used a constant eater pattern which would activate a particular cell if stimulated with an input stream of a Glider.</a:t>
            </a:r>
            <a:endParaRPr/>
          </a:p>
        </p:txBody>
      </p:sp>
      <p:sp>
        <p:nvSpPr>
          <p:cNvPr id="291" name="Shape 29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292" name="Shape 29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a:solidFill>
                  <a:srgbClr val="888888"/>
                </a:solidFill>
                <a:latin typeface="Calibri"/>
                <a:ea typeface="Calibri"/>
                <a:cs typeface="Calibri"/>
                <a:sym typeface="Calibri"/>
              </a:rPr>
              <a:t>18</a:t>
            </a:fld>
            <a:endParaRPr sz="1200">
              <a:solidFill>
                <a:srgbClr val="888888"/>
              </a:solidFill>
              <a:latin typeface="Calibri"/>
              <a:ea typeface="Calibri"/>
              <a:cs typeface="Calibri"/>
              <a:sym typeface="Calibri"/>
            </a:endParaRPr>
          </a:p>
        </p:txBody>
      </p:sp>
      <p:pic>
        <p:nvPicPr>
          <p:cNvPr id="293" name="Shape 293"/>
          <p:cNvPicPr preferRelativeResize="0"/>
          <p:nvPr/>
        </p:nvPicPr>
        <p:blipFill rotWithShape="1">
          <a:blip r:embed="rId3">
            <a:alphaModFix/>
          </a:blip>
          <a:srcRect/>
          <a:stretch/>
        </p:blipFill>
        <p:spPr>
          <a:xfrm>
            <a:off x="3894438" y="3604397"/>
            <a:ext cx="4403124" cy="2751953"/>
          </a:xfrm>
          <a:prstGeom prst="rect">
            <a:avLst/>
          </a:prstGeom>
          <a:noFill/>
          <a:ln>
            <a:noFill/>
          </a:ln>
        </p:spPr>
      </p:pic>
      <p:sp>
        <p:nvSpPr>
          <p:cNvPr id="294" name="Shape 294"/>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6000"/>
              <a:buFont typeface="Calibri"/>
              <a:buNone/>
            </a:pPr>
            <a:r>
              <a:rPr lang="en-IN" sz="6000" b="0" i="0" u="none" strike="noStrike" cap="none">
                <a:solidFill>
                  <a:schemeClr val="dk1"/>
                </a:solidFill>
                <a:latin typeface="Calibri"/>
                <a:ea typeface="Calibri"/>
                <a:cs typeface="Calibri"/>
                <a:sym typeface="Calibri"/>
              </a:rPr>
              <a:t>Actual gates</a:t>
            </a:r>
            <a:endParaRPr/>
          </a:p>
        </p:txBody>
      </p:sp>
      <p:sp>
        <p:nvSpPr>
          <p:cNvPr id="300" name="Shape 300"/>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888888"/>
              </a:buClr>
              <a:buSzPts val="2400"/>
              <a:buFont typeface="Arial"/>
              <a:buNone/>
            </a:pPr>
            <a:r>
              <a:rPr lang="en-IN" sz="2400" b="0" i="0" u="none" strike="noStrike" cap="none">
                <a:solidFill>
                  <a:srgbClr val="888888"/>
                </a:solidFill>
                <a:latin typeface="Calibri"/>
                <a:ea typeface="Calibri"/>
                <a:cs typeface="Calibri"/>
                <a:sym typeface="Calibri"/>
              </a:rPr>
              <a:t>Final implementation of logic gates</a:t>
            </a:r>
            <a:endParaRPr/>
          </a:p>
        </p:txBody>
      </p:sp>
      <p:sp>
        <p:nvSpPr>
          <p:cNvPr id="301" name="Shape 30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302" name="Shape 30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a:solidFill>
                  <a:srgbClr val="888888"/>
                </a:solidFill>
                <a:latin typeface="Calibri"/>
                <a:ea typeface="Calibri"/>
                <a:cs typeface="Calibri"/>
                <a:sym typeface="Calibri"/>
              </a:rPr>
              <a:t>19</a:t>
            </a:fld>
            <a:endParaRPr sz="1200">
              <a:solidFill>
                <a:srgbClr val="888888"/>
              </a:solidFill>
              <a:latin typeface="Calibri"/>
              <a:ea typeface="Calibri"/>
              <a:cs typeface="Calibri"/>
              <a:sym typeface="Calibri"/>
            </a:endParaRPr>
          </a:p>
        </p:txBody>
      </p:sp>
      <p:sp>
        <p:nvSpPr>
          <p:cNvPr id="303" name="Shape 303"/>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IN" sz="4400" b="0" i="0" u="none" strike="noStrike" cap="none">
                <a:solidFill>
                  <a:schemeClr val="dk1"/>
                </a:solidFill>
                <a:latin typeface="Calibri"/>
                <a:ea typeface="Calibri"/>
                <a:cs typeface="Calibri"/>
                <a:sym typeface="Calibri"/>
              </a:rPr>
              <a:t>Contents</a:t>
            </a:r>
            <a:endParaRPr/>
          </a:p>
        </p:txBody>
      </p:sp>
      <p:sp>
        <p:nvSpPr>
          <p:cNvPr id="107" name="Shape 10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457200" marR="0" lvl="0" indent="-406400" algn="l" rtl="0">
              <a:lnSpc>
                <a:spcPct val="90000"/>
              </a:lnSpc>
              <a:spcBef>
                <a:spcPts val="0"/>
              </a:spcBef>
              <a:spcAft>
                <a:spcPts val="0"/>
              </a:spcAft>
              <a:buSzPts val="2800"/>
              <a:buChar char="•"/>
            </a:pPr>
            <a:r>
              <a:rPr lang="en-IN"/>
              <a:t>Introduction</a:t>
            </a:r>
            <a:endParaRPr/>
          </a:p>
          <a:p>
            <a:pPr marL="457200" marR="0" lvl="0" indent="-406400" algn="l" rtl="0">
              <a:lnSpc>
                <a:spcPct val="90000"/>
              </a:lnSpc>
              <a:spcBef>
                <a:spcPts val="0"/>
              </a:spcBef>
              <a:spcAft>
                <a:spcPts val="0"/>
              </a:spcAft>
              <a:buSzPts val="2800"/>
              <a:buChar char="•"/>
            </a:pPr>
            <a:r>
              <a:rPr lang="en-IN"/>
              <a:t>Cellular Automaton</a:t>
            </a:r>
            <a:endParaRPr/>
          </a:p>
          <a:p>
            <a:pPr marL="457200" marR="0" lvl="0" indent="-406400" algn="l" rtl="0">
              <a:lnSpc>
                <a:spcPct val="90000"/>
              </a:lnSpc>
              <a:spcBef>
                <a:spcPts val="0"/>
              </a:spcBef>
              <a:spcAft>
                <a:spcPts val="0"/>
              </a:spcAft>
              <a:buSzPts val="2800"/>
              <a:buChar char="•"/>
            </a:pPr>
            <a:r>
              <a:rPr lang="en-IN"/>
              <a:t>Turing Machine</a:t>
            </a:r>
            <a:endParaRPr/>
          </a:p>
          <a:p>
            <a:pPr marL="457200" marR="0" lvl="0" indent="-406400" algn="l" rtl="0">
              <a:lnSpc>
                <a:spcPct val="90000"/>
              </a:lnSpc>
              <a:spcBef>
                <a:spcPts val="0"/>
              </a:spcBef>
              <a:spcAft>
                <a:spcPts val="0"/>
              </a:spcAft>
              <a:buSzPts val="2800"/>
              <a:buChar char="•"/>
            </a:pPr>
            <a:r>
              <a:rPr lang="en-IN"/>
              <a:t>Automata Theory</a:t>
            </a:r>
            <a:endParaRPr/>
          </a:p>
          <a:p>
            <a:pPr marL="457200" marR="0" lvl="0" indent="-406400" algn="l" rtl="0">
              <a:lnSpc>
                <a:spcPct val="90000"/>
              </a:lnSpc>
              <a:spcBef>
                <a:spcPts val="0"/>
              </a:spcBef>
              <a:spcAft>
                <a:spcPts val="0"/>
              </a:spcAft>
              <a:buSzPts val="2800"/>
              <a:buChar char="•"/>
            </a:pPr>
            <a:r>
              <a:rPr lang="en-IN"/>
              <a:t>Fundamental Rules</a:t>
            </a:r>
            <a:endParaRPr/>
          </a:p>
          <a:p>
            <a:pPr marL="457200" marR="0" lvl="0" indent="-406400" algn="l" rtl="0">
              <a:lnSpc>
                <a:spcPct val="90000"/>
              </a:lnSpc>
              <a:spcBef>
                <a:spcPts val="0"/>
              </a:spcBef>
              <a:spcAft>
                <a:spcPts val="0"/>
              </a:spcAft>
              <a:buSzPts val="2800"/>
              <a:buChar char="•"/>
            </a:pPr>
            <a:r>
              <a:rPr lang="en-IN"/>
              <a:t>Special Life Forms</a:t>
            </a:r>
            <a:endParaRPr/>
          </a:p>
          <a:p>
            <a:pPr marL="457200" marR="0" lvl="0" indent="-406400" algn="l" rtl="0">
              <a:lnSpc>
                <a:spcPct val="90000"/>
              </a:lnSpc>
              <a:spcBef>
                <a:spcPts val="0"/>
              </a:spcBef>
              <a:spcAft>
                <a:spcPts val="0"/>
              </a:spcAft>
              <a:buSzPts val="2800"/>
              <a:buChar char="•"/>
            </a:pPr>
            <a:r>
              <a:rPr lang="en-IN"/>
              <a:t>Implementing Logic Gates</a:t>
            </a:r>
            <a:endParaRPr/>
          </a:p>
          <a:p>
            <a:pPr marL="457200" marR="0" lvl="0" indent="-406400" algn="l" rtl="0">
              <a:lnSpc>
                <a:spcPct val="90000"/>
              </a:lnSpc>
              <a:spcBef>
                <a:spcPts val="0"/>
              </a:spcBef>
              <a:spcAft>
                <a:spcPts val="0"/>
              </a:spcAft>
              <a:buSzPts val="2800"/>
              <a:buChar char="•"/>
            </a:pPr>
            <a:r>
              <a:rPr lang="en-IN"/>
              <a:t>Actual Gates</a:t>
            </a:r>
            <a:endParaRPr/>
          </a:p>
          <a:p>
            <a:pPr marL="228600" marR="0" lvl="0" indent="-50800" algn="l" rtl="0">
              <a:lnSpc>
                <a:spcPct val="90000"/>
              </a:lnSpc>
              <a:spcBef>
                <a:spcPts val="0"/>
              </a:spcBef>
              <a:spcAft>
                <a:spcPts val="0"/>
              </a:spcAft>
              <a:buClr>
                <a:schemeClr val="dk1"/>
              </a:buClr>
              <a:buSzPts val="2800"/>
              <a:buFont typeface="Arial"/>
              <a:buNone/>
            </a:pPr>
            <a:endParaRPr/>
          </a:p>
          <a:p>
            <a:pPr marL="228600" marR="0" lvl="0" indent="-50800" algn="l" rtl="0">
              <a:lnSpc>
                <a:spcPct val="90000"/>
              </a:lnSpc>
              <a:spcBef>
                <a:spcPts val="0"/>
              </a:spcBef>
              <a:spcAft>
                <a:spcPts val="0"/>
              </a:spcAft>
              <a:buClr>
                <a:schemeClr val="dk1"/>
              </a:buClr>
              <a:buSzPts val="2800"/>
              <a:buFont typeface="Arial"/>
              <a:buNone/>
            </a:pPr>
            <a:endParaRPr/>
          </a:p>
          <a:p>
            <a:pPr marL="228600" marR="0" lvl="0" indent="-50800" algn="l" rtl="0">
              <a:lnSpc>
                <a:spcPct val="90000"/>
              </a:lnSpc>
              <a:spcBef>
                <a:spcPts val="0"/>
              </a:spcBef>
              <a:spcAft>
                <a:spcPts val="0"/>
              </a:spcAft>
              <a:buClr>
                <a:schemeClr val="dk1"/>
              </a:buClr>
              <a:buSzPts val="2800"/>
              <a:buFont typeface="Arial"/>
              <a:buNone/>
            </a:pPr>
            <a:endParaRPr/>
          </a:p>
        </p:txBody>
      </p:sp>
      <p:sp>
        <p:nvSpPr>
          <p:cNvPr id="108" name="Shape 10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b="0" i="0" u="none" strike="noStrike" cap="none">
                <a:solidFill>
                  <a:srgbClr val="888888"/>
                </a:solidFill>
                <a:latin typeface="Calibri"/>
                <a:ea typeface="Calibri"/>
                <a:cs typeface="Calibri"/>
                <a:sym typeface="Calibri"/>
              </a:rPr>
              <a:t>Dept. of CSE, RNSIT</a:t>
            </a:r>
            <a:endParaRPr sz="1200" b="0" i="0" u="none" strike="noStrike" cap="none">
              <a:solidFill>
                <a:srgbClr val="888888"/>
              </a:solidFill>
              <a:latin typeface="Calibri"/>
              <a:ea typeface="Calibri"/>
              <a:cs typeface="Calibri"/>
              <a:sym typeface="Calibri"/>
            </a:endParaRPr>
          </a:p>
        </p:txBody>
      </p:sp>
      <p:sp>
        <p:nvSpPr>
          <p:cNvPr id="109" name="Shape 10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b="0" i="0" u="none" strike="noStrike" cap="none">
                <a:solidFill>
                  <a:srgbClr val="888888"/>
                </a:solidFill>
                <a:latin typeface="Calibri"/>
                <a:ea typeface="Calibri"/>
                <a:cs typeface="Calibri"/>
                <a:sym typeface="Calibri"/>
              </a:rPr>
              <a:t>2</a:t>
            </a:fld>
            <a:endParaRPr sz="1200" b="0" i="0" u="none" strike="noStrike" cap="none">
              <a:solidFill>
                <a:srgbClr val="888888"/>
              </a:solidFill>
              <a:latin typeface="Calibri"/>
              <a:ea typeface="Calibri"/>
              <a:cs typeface="Calibri"/>
              <a:sym typeface="Calibri"/>
            </a:endParaRPr>
          </a:p>
        </p:txBody>
      </p:sp>
      <p:sp>
        <p:nvSpPr>
          <p:cNvPr id="110" name="Shape 110"/>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838200" y="365125"/>
            <a:ext cx="9165000" cy="159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IN" sz="4400" b="0" i="0" u="none" strike="noStrike" cap="none">
                <a:solidFill>
                  <a:schemeClr val="dk1"/>
                </a:solidFill>
                <a:latin typeface="Calibri"/>
                <a:ea typeface="Calibri"/>
                <a:cs typeface="Calibri"/>
                <a:sym typeface="Calibri"/>
              </a:rPr>
              <a:t>NOT</a:t>
            </a:r>
            <a:endParaRPr/>
          </a:p>
        </p:txBody>
      </p:sp>
      <p:pic>
        <p:nvPicPr>
          <p:cNvPr id="309" name="Shape 309"/>
          <p:cNvPicPr preferRelativeResize="0">
            <a:picLocks noGrp="1"/>
          </p:cNvPicPr>
          <p:nvPr>
            <p:ph type="body" idx="1"/>
          </p:nvPr>
        </p:nvPicPr>
        <p:blipFill rotWithShape="1">
          <a:blip r:embed="rId3">
            <a:alphaModFix/>
          </a:blip>
          <a:srcRect/>
          <a:stretch/>
        </p:blipFill>
        <p:spPr>
          <a:xfrm>
            <a:off x="2188727" y="1825625"/>
            <a:ext cx="7814546" cy="4351338"/>
          </a:xfrm>
          <a:prstGeom prst="rect">
            <a:avLst/>
          </a:prstGeom>
          <a:noFill/>
          <a:ln>
            <a:noFill/>
          </a:ln>
        </p:spPr>
      </p:pic>
      <p:sp>
        <p:nvSpPr>
          <p:cNvPr id="310" name="Shape 3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311" name="Shape 3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a:solidFill>
                  <a:srgbClr val="888888"/>
                </a:solidFill>
                <a:latin typeface="Calibri"/>
                <a:ea typeface="Calibri"/>
                <a:cs typeface="Calibri"/>
                <a:sym typeface="Calibri"/>
              </a:rPr>
              <a:t>20</a:t>
            </a:fld>
            <a:endParaRPr sz="1200">
              <a:solidFill>
                <a:srgbClr val="888888"/>
              </a:solidFill>
              <a:latin typeface="Calibri"/>
              <a:ea typeface="Calibri"/>
              <a:cs typeface="Calibri"/>
              <a:sym typeface="Calibri"/>
            </a:endParaRPr>
          </a:p>
        </p:txBody>
      </p:sp>
      <p:sp>
        <p:nvSpPr>
          <p:cNvPr id="312" name="Shape 312"/>
          <p:cNvSpPr txBox="1"/>
          <p:nvPr/>
        </p:nvSpPr>
        <p:spPr>
          <a:xfrm>
            <a:off x="2471350" y="2407379"/>
            <a:ext cx="1276865"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A</a:t>
            </a:r>
            <a:endParaRPr/>
          </a:p>
        </p:txBody>
      </p:sp>
      <p:sp>
        <p:nvSpPr>
          <p:cNvPr id="313" name="Shape 313"/>
          <p:cNvSpPr txBox="1"/>
          <p:nvPr/>
        </p:nvSpPr>
        <p:spPr>
          <a:xfrm>
            <a:off x="3452425" y="3865847"/>
            <a:ext cx="1276865"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Y</a:t>
            </a:r>
            <a:endParaRPr/>
          </a:p>
        </p:txBody>
      </p:sp>
      <p:sp>
        <p:nvSpPr>
          <p:cNvPr id="314" name="Shape 314"/>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IN" sz="4400" b="0" i="0" u="none" strike="noStrike" cap="none">
                <a:solidFill>
                  <a:schemeClr val="dk1"/>
                </a:solidFill>
                <a:latin typeface="Calibri"/>
                <a:ea typeface="Calibri"/>
                <a:cs typeface="Calibri"/>
                <a:sym typeface="Calibri"/>
              </a:rPr>
              <a:t>NOT (A = 0, Y = 1)</a:t>
            </a:r>
            <a:endParaRPr/>
          </a:p>
        </p:txBody>
      </p:sp>
      <p:pic>
        <p:nvPicPr>
          <p:cNvPr id="320" name="Shape 320"/>
          <p:cNvPicPr preferRelativeResize="0">
            <a:picLocks noGrp="1"/>
          </p:cNvPicPr>
          <p:nvPr>
            <p:ph type="body" idx="1"/>
          </p:nvPr>
        </p:nvPicPr>
        <p:blipFill rotWithShape="1">
          <a:blip r:embed="rId3">
            <a:alphaModFix/>
          </a:blip>
          <a:srcRect/>
          <a:stretch/>
        </p:blipFill>
        <p:spPr>
          <a:xfrm>
            <a:off x="2188727" y="1825625"/>
            <a:ext cx="7814546" cy="4351338"/>
          </a:xfrm>
          <a:prstGeom prst="rect">
            <a:avLst/>
          </a:prstGeom>
          <a:noFill/>
          <a:ln>
            <a:noFill/>
          </a:ln>
        </p:spPr>
      </p:pic>
      <p:sp>
        <p:nvSpPr>
          <p:cNvPr id="321" name="Shape 32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322" name="Shape 3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a:solidFill>
                  <a:srgbClr val="888888"/>
                </a:solidFill>
                <a:latin typeface="Calibri"/>
                <a:ea typeface="Calibri"/>
                <a:cs typeface="Calibri"/>
                <a:sym typeface="Calibri"/>
              </a:rPr>
              <a:t>21</a:t>
            </a:fld>
            <a:endParaRPr sz="1200">
              <a:solidFill>
                <a:srgbClr val="888888"/>
              </a:solidFill>
              <a:latin typeface="Calibri"/>
              <a:ea typeface="Calibri"/>
              <a:cs typeface="Calibri"/>
              <a:sym typeface="Calibri"/>
            </a:endParaRPr>
          </a:p>
        </p:txBody>
      </p:sp>
      <p:sp>
        <p:nvSpPr>
          <p:cNvPr id="323" name="Shape 323"/>
          <p:cNvSpPr txBox="1"/>
          <p:nvPr/>
        </p:nvSpPr>
        <p:spPr>
          <a:xfrm>
            <a:off x="2471350" y="2407379"/>
            <a:ext cx="1276865"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A</a:t>
            </a:r>
            <a:endParaRPr/>
          </a:p>
        </p:txBody>
      </p:sp>
      <p:pic>
        <p:nvPicPr>
          <p:cNvPr id="324" name="Shape 324"/>
          <p:cNvPicPr preferRelativeResize="0"/>
          <p:nvPr/>
        </p:nvPicPr>
        <p:blipFill rotWithShape="1">
          <a:blip r:embed="rId4">
            <a:alphaModFix/>
          </a:blip>
          <a:srcRect/>
          <a:stretch/>
        </p:blipFill>
        <p:spPr>
          <a:xfrm>
            <a:off x="2209800" y="1823428"/>
            <a:ext cx="7814546" cy="4353535"/>
          </a:xfrm>
          <a:prstGeom prst="rect">
            <a:avLst/>
          </a:prstGeom>
          <a:noFill/>
          <a:ln>
            <a:noFill/>
          </a:ln>
        </p:spPr>
      </p:pic>
      <p:sp>
        <p:nvSpPr>
          <p:cNvPr id="325" name="Shape 325"/>
          <p:cNvSpPr txBox="1"/>
          <p:nvPr/>
        </p:nvSpPr>
        <p:spPr>
          <a:xfrm>
            <a:off x="2471350" y="2407379"/>
            <a:ext cx="1276865"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A</a:t>
            </a:r>
            <a:endParaRPr/>
          </a:p>
        </p:txBody>
      </p:sp>
      <p:sp>
        <p:nvSpPr>
          <p:cNvPr id="326" name="Shape 326"/>
          <p:cNvSpPr txBox="1"/>
          <p:nvPr/>
        </p:nvSpPr>
        <p:spPr>
          <a:xfrm>
            <a:off x="3452425" y="3865847"/>
            <a:ext cx="1276865"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Y</a:t>
            </a:r>
            <a:endParaRPr/>
          </a:p>
        </p:txBody>
      </p:sp>
      <p:sp>
        <p:nvSpPr>
          <p:cNvPr id="327" name="Shape 327"/>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IN" sz="4400" b="0" i="0" u="none" strike="noStrike" cap="none">
                <a:solidFill>
                  <a:schemeClr val="dk1"/>
                </a:solidFill>
                <a:latin typeface="Calibri"/>
                <a:ea typeface="Calibri"/>
                <a:cs typeface="Calibri"/>
                <a:sym typeface="Calibri"/>
              </a:rPr>
              <a:t>NOT (A = 1, Y = 0)</a:t>
            </a:r>
            <a:endParaRPr/>
          </a:p>
        </p:txBody>
      </p:sp>
      <p:pic>
        <p:nvPicPr>
          <p:cNvPr id="333" name="Shape 333"/>
          <p:cNvPicPr preferRelativeResize="0">
            <a:picLocks noGrp="1"/>
          </p:cNvPicPr>
          <p:nvPr>
            <p:ph type="body" idx="1"/>
          </p:nvPr>
        </p:nvPicPr>
        <p:blipFill rotWithShape="1">
          <a:blip r:embed="rId3">
            <a:alphaModFix/>
          </a:blip>
          <a:srcRect/>
          <a:stretch/>
        </p:blipFill>
        <p:spPr>
          <a:xfrm>
            <a:off x="2188727" y="1825625"/>
            <a:ext cx="7814546" cy="4351338"/>
          </a:xfrm>
          <a:prstGeom prst="rect">
            <a:avLst/>
          </a:prstGeom>
          <a:noFill/>
          <a:ln>
            <a:noFill/>
          </a:ln>
        </p:spPr>
      </p:pic>
      <p:sp>
        <p:nvSpPr>
          <p:cNvPr id="334" name="Shape 33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335" name="Shape 3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a:solidFill>
                  <a:srgbClr val="888888"/>
                </a:solidFill>
                <a:latin typeface="Calibri"/>
                <a:ea typeface="Calibri"/>
                <a:cs typeface="Calibri"/>
                <a:sym typeface="Calibri"/>
              </a:rPr>
              <a:t>22</a:t>
            </a:fld>
            <a:endParaRPr sz="1200">
              <a:solidFill>
                <a:srgbClr val="888888"/>
              </a:solidFill>
              <a:latin typeface="Calibri"/>
              <a:ea typeface="Calibri"/>
              <a:cs typeface="Calibri"/>
              <a:sym typeface="Calibri"/>
            </a:endParaRPr>
          </a:p>
        </p:txBody>
      </p:sp>
      <p:pic>
        <p:nvPicPr>
          <p:cNvPr id="336" name="Shape 336"/>
          <p:cNvPicPr preferRelativeResize="0"/>
          <p:nvPr/>
        </p:nvPicPr>
        <p:blipFill rotWithShape="1">
          <a:blip r:embed="rId4">
            <a:alphaModFix/>
          </a:blip>
          <a:srcRect/>
          <a:stretch/>
        </p:blipFill>
        <p:spPr>
          <a:xfrm>
            <a:off x="2199263" y="1825625"/>
            <a:ext cx="7793473" cy="4351338"/>
          </a:xfrm>
          <a:prstGeom prst="rect">
            <a:avLst/>
          </a:prstGeom>
          <a:noFill/>
          <a:ln>
            <a:noFill/>
          </a:ln>
        </p:spPr>
      </p:pic>
      <p:sp>
        <p:nvSpPr>
          <p:cNvPr id="337" name="Shape 337"/>
          <p:cNvSpPr txBox="1"/>
          <p:nvPr/>
        </p:nvSpPr>
        <p:spPr>
          <a:xfrm>
            <a:off x="2471350" y="2407379"/>
            <a:ext cx="1276865"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A</a:t>
            </a:r>
            <a:endParaRPr/>
          </a:p>
        </p:txBody>
      </p:sp>
      <p:sp>
        <p:nvSpPr>
          <p:cNvPr id="338" name="Shape 338"/>
          <p:cNvSpPr txBox="1"/>
          <p:nvPr/>
        </p:nvSpPr>
        <p:spPr>
          <a:xfrm>
            <a:off x="3452425" y="3865847"/>
            <a:ext cx="1276865"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Y</a:t>
            </a:r>
            <a:endParaRPr/>
          </a:p>
        </p:txBody>
      </p:sp>
      <p:sp>
        <p:nvSpPr>
          <p:cNvPr id="339" name="Shape 339"/>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IN" sz="4400" b="0" i="0" u="none" strike="noStrike" cap="none">
                <a:solidFill>
                  <a:schemeClr val="dk1"/>
                </a:solidFill>
                <a:latin typeface="Calibri"/>
                <a:ea typeface="Calibri"/>
                <a:cs typeface="Calibri"/>
                <a:sym typeface="Calibri"/>
              </a:rPr>
              <a:t>AND</a:t>
            </a:r>
            <a:endParaRPr/>
          </a:p>
        </p:txBody>
      </p:sp>
      <p:sp>
        <p:nvSpPr>
          <p:cNvPr id="345" name="Shape 34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346" name="Shape 3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a:solidFill>
                  <a:srgbClr val="888888"/>
                </a:solidFill>
                <a:latin typeface="Calibri"/>
                <a:ea typeface="Calibri"/>
                <a:cs typeface="Calibri"/>
                <a:sym typeface="Calibri"/>
              </a:rPr>
              <a:t>23</a:t>
            </a:fld>
            <a:endParaRPr sz="1200">
              <a:solidFill>
                <a:srgbClr val="888888"/>
              </a:solidFill>
              <a:latin typeface="Calibri"/>
              <a:ea typeface="Calibri"/>
              <a:cs typeface="Calibri"/>
              <a:sym typeface="Calibri"/>
            </a:endParaRPr>
          </a:p>
        </p:txBody>
      </p:sp>
      <p:pic>
        <p:nvPicPr>
          <p:cNvPr id="347" name="Shape 347"/>
          <p:cNvPicPr preferRelativeResize="0">
            <a:picLocks noGrp="1"/>
          </p:cNvPicPr>
          <p:nvPr>
            <p:ph type="body" idx="1"/>
          </p:nvPr>
        </p:nvPicPr>
        <p:blipFill rotWithShape="1">
          <a:blip r:embed="rId3">
            <a:alphaModFix/>
          </a:blip>
          <a:srcRect/>
          <a:stretch/>
        </p:blipFill>
        <p:spPr>
          <a:xfrm>
            <a:off x="2188727" y="1825625"/>
            <a:ext cx="7814546" cy="4351338"/>
          </a:xfrm>
          <a:prstGeom prst="rect">
            <a:avLst/>
          </a:prstGeom>
          <a:noFill/>
          <a:ln>
            <a:noFill/>
          </a:ln>
        </p:spPr>
      </p:pic>
      <p:sp>
        <p:nvSpPr>
          <p:cNvPr id="348" name="Shape 348"/>
          <p:cNvSpPr txBox="1"/>
          <p:nvPr/>
        </p:nvSpPr>
        <p:spPr>
          <a:xfrm>
            <a:off x="2188727" y="2438400"/>
            <a:ext cx="421910"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A</a:t>
            </a:r>
            <a:endParaRPr/>
          </a:p>
        </p:txBody>
      </p:sp>
      <p:sp>
        <p:nvSpPr>
          <p:cNvPr id="349" name="Shape 349"/>
          <p:cNvSpPr txBox="1"/>
          <p:nvPr/>
        </p:nvSpPr>
        <p:spPr>
          <a:xfrm>
            <a:off x="4191000" y="2438400"/>
            <a:ext cx="407484"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B</a:t>
            </a:r>
            <a:endParaRPr/>
          </a:p>
        </p:txBody>
      </p:sp>
      <p:sp>
        <p:nvSpPr>
          <p:cNvPr id="350" name="Shape 350"/>
          <p:cNvSpPr txBox="1"/>
          <p:nvPr/>
        </p:nvSpPr>
        <p:spPr>
          <a:xfrm>
            <a:off x="6789420" y="5389494"/>
            <a:ext cx="385042"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Y</a:t>
            </a:r>
            <a:endParaRPr/>
          </a:p>
        </p:txBody>
      </p:sp>
      <p:sp>
        <p:nvSpPr>
          <p:cNvPr id="351" name="Shape 351"/>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pic>
        <p:nvPicPr>
          <p:cNvPr id="356" name="Shape 356"/>
          <p:cNvPicPr preferRelativeResize="0"/>
          <p:nvPr/>
        </p:nvPicPr>
        <p:blipFill rotWithShape="1">
          <a:blip r:embed="rId3">
            <a:alphaModFix/>
          </a:blip>
          <a:srcRect/>
          <a:stretch/>
        </p:blipFill>
        <p:spPr>
          <a:xfrm>
            <a:off x="2188726" y="1827826"/>
            <a:ext cx="7814547" cy="4349137"/>
          </a:xfrm>
          <a:prstGeom prst="rect">
            <a:avLst/>
          </a:prstGeom>
          <a:noFill/>
          <a:ln>
            <a:noFill/>
          </a:ln>
        </p:spPr>
      </p:pic>
      <p:sp>
        <p:nvSpPr>
          <p:cNvPr id="357" name="Shape 3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IN" sz="4400" b="0" i="0" u="none" strike="noStrike" cap="none">
                <a:solidFill>
                  <a:schemeClr val="dk1"/>
                </a:solidFill>
                <a:latin typeface="Calibri"/>
                <a:ea typeface="Calibri"/>
                <a:cs typeface="Calibri"/>
                <a:sym typeface="Calibri"/>
              </a:rPr>
              <a:t>AND (A = 0, B = 0, Y = 0)</a:t>
            </a:r>
            <a:endParaRPr/>
          </a:p>
        </p:txBody>
      </p:sp>
      <p:sp>
        <p:nvSpPr>
          <p:cNvPr id="358" name="Shape 35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359" name="Shape 3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a:solidFill>
                  <a:srgbClr val="888888"/>
                </a:solidFill>
                <a:latin typeface="Calibri"/>
                <a:ea typeface="Calibri"/>
                <a:cs typeface="Calibri"/>
                <a:sym typeface="Calibri"/>
              </a:rPr>
              <a:t>24</a:t>
            </a:fld>
            <a:endParaRPr sz="1200">
              <a:solidFill>
                <a:srgbClr val="888888"/>
              </a:solidFill>
              <a:latin typeface="Calibri"/>
              <a:ea typeface="Calibri"/>
              <a:cs typeface="Calibri"/>
              <a:sym typeface="Calibri"/>
            </a:endParaRPr>
          </a:p>
        </p:txBody>
      </p:sp>
      <p:sp>
        <p:nvSpPr>
          <p:cNvPr id="360" name="Shape 360"/>
          <p:cNvSpPr txBox="1"/>
          <p:nvPr/>
        </p:nvSpPr>
        <p:spPr>
          <a:xfrm>
            <a:off x="2188727" y="2438400"/>
            <a:ext cx="421910"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A</a:t>
            </a:r>
            <a:endParaRPr/>
          </a:p>
        </p:txBody>
      </p:sp>
      <p:sp>
        <p:nvSpPr>
          <p:cNvPr id="361" name="Shape 361"/>
          <p:cNvSpPr txBox="1"/>
          <p:nvPr/>
        </p:nvSpPr>
        <p:spPr>
          <a:xfrm>
            <a:off x="4191000" y="2438400"/>
            <a:ext cx="407484"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B</a:t>
            </a:r>
            <a:endParaRPr/>
          </a:p>
        </p:txBody>
      </p:sp>
      <p:sp>
        <p:nvSpPr>
          <p:cNvPr id="362" name="Shape 362"/>
          <p:cNvSpPr txBox="1"/>
          <p:nvPr/>
        </p:nvSpPr>
        <p:spPr>
          <a:xfrm>
            <a:off x="6789420" y="5389494"/>
            <a:ext cx="385042"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Y</a:t>
            </a:r>
            <a:endParaRPr/>
          </a:p>
        </p:txBody>
      </p:sp>
      <p:sp>
        <p:nvSpPr>
          <p:cNvPr id="363" name="Shape 363"/>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Shape 368"/>
          <p:cNvPicPr preferRelativeResize="0"/>
          <p:nvPr/>
        </p:nvPicPr>
        <p:blipFill rotWithShape="1">
          <a:blip r:embed="rId3">
            <a:alphaModFix/>
          </a:blip>
          <a:srcRect/>
          <a:stretch/>
        </p:blipFill>
        <p:spPr>
          <a:xfrm>
            <a:off x="2188726" y="1827826"/>
            <a:ext cx="7814547" cy="4351338"/>
          </a:xfrm>
          <a:prstGeom prst="rect">
            <a:avLst/>
          </a:prstGeom>
          <a:noFill/>
          <a:ln>
            <a:noFill/>
          </a:ln>
        </p:spPr>
      </p:pic>
      <p:sp>
        <p:nvSpPr>
          <p:cNvPr id="369" name="Shape 3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IN" sz="4400" b="0" i="0" u="none" strike="noStrike" cap="none">
                <a:solidFill>
                  <a:schemeClr val="dk1"/>
                </a:solidFill>
                <a:latin typeface="Calibri"/>
                <a:ea typeface="Calibri"/>
                <a:cs typeface="Calibri"/>
                <a:sym typeface="Calibri"/>
              </a:rPr>
              <a:t>AND (A = 1, B = 0, Y = 0)</a:t>
            </a:r>
            <a:endParaRPr/>
          </a:p>
        </p:txBody>
      </p:sp>
      <p:sp>
        <p:nvSpPr>
          <p:cNvPr id="370" name="Shape 37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371" name="Shape 3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a:solidFill>
                  <a:srgbClr val="888888"/>
                </a:solidFill>
                <a:latin typeface="Calibri"/>
                <a:ea typeface="Calibri"/>
                <a:cs typeface="Calibri"/>
                <a:sym typeface="Calibri"/>
              </a:rPr>
              <a:t>25</a:t>
            </a:fld>
            <a:endParaRPr sz="1200">
              <a:solidFill>
                <a:srgbClr val="888888"/>
              </a:solidFill>
              <a:latin typeface="Calibri"/>
              <a:ea typeface="Calibri"/>
              <a:cs typeface="Calibri"/>
              <a:sym typeface="Calibri"/>
            </a:endParaRPr>
          </a:p>
        </p:txBody>
      </p:sp>
      <p:sp>
        <p:nvSpPr>
          <p:cNvPr id="372" name="Shape 372"/>
          <p:cNvSpPr txBox="1"/>
          <p:nvPr/>
        </p:nvSpPr>
        <p:spPr>
          <a:xfrm>
            <a:off x="2188727" y="2438400"/>
            <a:ext cx="421910"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A</a:t>
            </a:r>
            <a:endParaRPr/>
          </a:p>
        </p:txBody>
      </p:sp>
      <p:sp>
        <p:nvSpPr>
          <p:cNvPr id="373" name="Shape 373"/>
          <p:cNvSpPr txBox="1"/>
          <p:nvPr/>
        </p:nvSpPr>
        <p:spPr>
          <a:xfrm>
            <a:off x="4191000" y="2438400"/>
            <a:ext cx="407484"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B</a:t>
            </a:r>
            <a:endParaRPr/>
          </a:p>
        </p:txBody>
      </p:sp>
      <p:sp>
        <p:nvSpPr>
          <p:cNvPr id="374" name="Shape 374"/>
          <p:cNvSpPr txBox="1"/>
          <p:nvPr/>
        </p:nvSpPr>
        <p:spPr>
          <a:xfrm>
            <a:off x="6789420" y="5389494"/>
            <a:ext cx="385042"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Y</a:t>
            </a:r>
            <a:endParaRPr/>
          </a:p>
        </p:txBody>
      </p:sp>
      <p:sp>
        <p:nvSpPr>
          <p:cNvPr id="375" name="Shape 375"/>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80" name="Shape 380"/>
          <p:cNvPicPr preferRelativeResize="0"/>
          <p:nvPr/>
        </p:nvPicPr>
        <p:blipFill rotWithShape="1">
          <a:blip r:embed="rId3">
            <a:alphaModFix/>
          </a:blip>
          <a:srcRect/>
          <a:stretch/>
        </p:blipFill>
        <p:spPr>
          <a:xfrm>
            <a:off x="2209800" y="1827826"/>
            <a:ext cx="7793473" cy="4351337"/>
          </a:xfrm>
          <a:prstGeom prst="rect">
            <a:avLst/>
          </a:prstGeom>
          <a:noFill/>
          <a:ln>
            <a:noFill/>
          </a:ln>
        </p:spPr>
      </p:pic>
      <p:sp>
        <p:nvSpPr>
          <p:cNvPr id="381" name="Shape 38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IN" sz="4400" b="0" i="0" u="none" strike="noStrike" cap="none">
                <a:solidFill>
                  <a:schemeClr val="dk1"/>
                </a:solidFill>
                <a:latin typeface="Calibri"/>
                <a:ea typeface="Calibri"/>
                <a:cs typeface="Calibri"/>
                <a:sym typeface="Calibri"/>
              </a:rPr>
              <a:t>AND (A = 0, B = 1, Y = 0)</a:t>
            </a:r>
            <a:endParaRPr/>
          </a:p>
        </p:txBody>
      </p:sp>
      <p:sp>
        <p:nvSpPr>
          <p:cNvPr id="382" name="Shape 38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383" name="Shape 3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a:solidFill>
                  <a:srgbClr val="888888"/>
                </a:solidFill>
                <a:latin typeface="Calibri"/>
                <a:ea typeface="Calibri"/>
                <a:cs typeface="Calibri"/>
                <a:sym typeface="Calibri"/>
              </a:rPr>
              <a:t>26</a:t>
            </a:fld>
            <a:endParaRPr sz="1200">
              <a:solidFill>
                <a:srgbClr val="888888"/>
              </a:solidFill>
              <a:latin typeface="Calibri"/>
              <a:ea typeface="Calibri"/>
              <a:cs typeface="Calibri"/>
              <a:sym typeface="Calibri"/>
            </a:endParaRPr>
          </a:p>
        </p:txBody>
      </p:sp>
      <p:sp>
        <p:nvSpPr>
          <p:cNvPr id="384" name="Shape 384"/>
          <p:cNvSpPr txBox="1"/>
          <p:nvPr/>
        </p:nvSpPr>
        <p:spPr>
          <a:xfrm>
            <a:off x="2188727" y="2438400"/>
            <a:ext cx="421910"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A</a:t>
            </a:r>
            <a:endParaRPr/>
          </a:p>
        </p:txBody>
      </p:sp>
      <p:sp>
        <p:nvSpPr>
          <p:cNvPr id="385" name="Shape 385"/>
          <p:cNvSpPr txBox="1"/>
          <p:nvPr/>
        </p:nvSpPr>
        <p:spPr>
          <a:xfrm>
            <a:off x="4191000" y="2438400"/>
            <a:ext cx="407484"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B</a:t>
            </a:r>
            <a:endParaRPr/>
          </a:p>
        </p:txBody>
      </p:sp>
      <p:sp>
        <p:nvSpPr>
          <p:cNvPr id="386" name="Shape 386"/>
          <p:cNvSpPr txBox="1"/>
          <p:nvPr/>
        </p:nvSpPr>
        <p:spPr>
          <a:xfrm>
            <a:off x="6789420" y="5389494"/>
            <a:ext cx="385042"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Y</a:t>
            </a:r>
            <a:endParaRPr/>
          </a:p>
        </p:txBody>
      </p:sp>
      <p:sp>
        <p:nvSpPr>
          <p:cNvPr id="387" name="Shape 387"/>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pic>
        <p:nvPicPr>
          <p:cNvPr id="392" name="Shape 392"/>
          <p:cNvPicPr preferRelativeResize="0"/>
          <p:nvPr/>
        </p:nvPicPr>
        <p:blipFill rotWithShape="1">
          <a:blip r:embed="rId3">
            <a:alphaModFix/>
          </a:blip>
          <a:srcRect/>
          <a:stretch/>
        </p:blipFill>
        <p:spPr>
          <a:xfrm>
            <a:off x="2209800" y="1827826"/>
            <a:ext cx="7772400" cy="4351337"/>
          </a:xfrm>
          <a:prstGeom prst="rect">
            <a:avLst/>
          </a:prstGeom>
          <a:noFill/>
          <a:ln>
            <a:noFill/>
          </a:ln>
        </p:spPr>
      </p:pic>
      <p:sp>
        <p:nvSpPr>
          <p:cNvPr id="393" name="Shape 39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IN" sz="4400" b="0" i="0" u="none" strike="noStrike" cap="none">
                <a:solidFill>
                  <a:schemeClr val="dk1"/>
                </a:solidFill>
                <a:latin typeface="Calibri"/>
                <a:ea typeface="Calibri"/>
                <a:cs typeface="Calibri"/>
                <a:sym typeface="Calibri"/>
              </a:rPr>
              <a:t>AND (A = 1, B = 1, Y = 1)</a:t>
            </a:r>
            <a:endParaRPr/>
          </a:p>
        </p:txBody>
      </p:sp>
      <p:sp>
        <p:nvSpPr>
          <p:cNvPr id="394" name="Shape 39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395" name="Shape 39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a:solidFill>
                  <a:srgbClr val="888888"/>
                </a:solidFill>
                <a:latin typeface="Calibri"/>
                <a:ea typeface="Calibri"/>
                <a:cs typeface="Calibri"/>
                <a:sym typeface="Calibri"/>
              </a:rPr>
              <a:t>27</a:t>
            </a:fld>
            <a:endParaRPr sz="1200">
              <a:solidFill>
                <a:srgbClr val="888888"/>
              </a:solidFill>
              <a:latin typeface="Calibri"/>
              <a:ea typeface="Calibri"/>
              <a:cs typeface="Calibri"/>
              <a:sym typeface="Calibri"/>
            </a:endParaRPr>
          </a:p>
        </p:txBody>
      </p:sp>
      <p:sp>
        <p:nvSpPr>
          <p:cNvPr id="396" name="Shape 396"/>
          <p:cNvSpPr txBox="1"/>
          <p:nvPr/>
        </p:nvSpPr>
        <p:spPr>
          <a:xfrm>
            <a:off x="2188727" y="2438400"/>
            <a:ext cx="421910"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A</a:t>
            </a:r>
            <a:endParaRPr/>
          </a:p>
        </p:txBody>
      </p:sp>
      <p:sp>
        <p:nvSpPr>
          <p:cNvPr id="397" name="Shape 397"/>
          <p:cNvSpPr txBox="1"/>
          <p:nvPr/>
        </p:nvSpPr>
        <p:spPr>
          <a:xfrm>
            <a:off x="4191000" y="2438400"/>
            <a:ext cx="407484"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B</a:t>
            </a:r>
            <a:endParaRPr/>
          </a:p>
        </p:txBody>
      </p:sp>
      <p:sp>
        <p:nvSpPr>
          <p:cNvPr id="398" name="Shape 398"/>
          <p:cNvSpPr txBox="1"/>
          <p:nvPr/>
        </p:nvSpPr>
        <p:spPr>
          <a:xfrm>
            <a:off x="6789420" y="5389494"/>
            <a:ext cx="385042"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Y</a:t>
            </a:r>
            <a:endParaRPr/>
          </a:p>
        </p:txBody>
      </p:sp>
      <p:sp>
        <p:nvSpPr>
          <p:cNvPr id="399" name="Shape 399"/>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pic>
        <p:nvPicPr>
          <p:cNvPr id="404" name="Shape 404"/>
          <p:cNvPicPr preferRelativeResize="0">
            <a:picLocks noGrp="1"/>
          </p:cNvPicPr>
          <p:nvPr>
            <p:ph type="body" idx="1"/>
          </p:nvPr>
        </p:nvPicPr>
        <p:blipFill rotWithShape="1">
          <a:blip r:embed="rId3">
            <a:alphaModFix/>
          </a:blip>
          <a:srcRect/>
          <a:stretch/>
        </p:blipFill>
        <p:spPr>
          <a:xfrm>
            <a:off x="2190699" y="1825625"/>
            <a:ext cx="7810602" cy="4351338"/>
          </a:xfrm>
          <a:prstGeom prst="rect">
            <a:avLst/>
          </a:prstGeom>
          <a:noFill/>
          <a:ln>
            <a:noFill/>
          </a:ln>
        </p:spPr>
      </p:pic>
      <p:sp>
        <p:nvSpPr>
          <p:cNvPr id="405" name="Shape 40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IN" sz="4400" b="0" i="0" u="none" strike="noStrike" cap="none">
                <a:solidFill>
                  <a:schemeClr val="dk1"/>
                </a:solidFill>
                <a:latin typeface="Calibri"/>
                <a:ea typeface="Calibri"/>
                <a:cs typeface="Calibri"/>
                <a:sym typeface="Calibri"/>
              </a:rPr>
              <a:t>OR</a:t>
            </a:r>
            <a:endParaRPr/>
          </a:p>
        </p:txBody>
      </p:sp>
      <p:sp>
        <p:nvSpPr>
          <p:cNvPr id="406" name="Shape 40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407" name="Shape 40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a:solidFill>
                  <a:srgbClr val="888888"/>
                </a:solidFill>
                <a:latin typeface="Calibri"/>
                <a:ea typeface="Calibri"/>
                <a:cs typeface="Calibri"/>
                <a:sym typeface="Calibri"/>
              </a:rPr>
              <a:t>28</a:t>
            </a:fld>
            <a:endParaRPr sz="1200">
              <a:solidFill>
                <a:srgbClr val="888888"/>
              </a:solidFill>
              <a:latin typeface="Calibri"/>
              <a:ea typeface="Calibri"/>
              <a:cs typeface="Calibri"/>
              <a:sym typeface="Calibri"/>
            </a:endParaRPr>
          </a:p>
        </p:txBody>
      </p:sp>
      <p:sp>
        <p:nvSpPr>
          <p:cNvPr id="408" name="Shape 408"/>
          <p:cNvSpPr txBox="1"/>
          <p:nvPr/>
        </p:nvSpPr>
        <p:spPr>
          <a:xfrm>
            <a:off x="4164877" y="2553545"/>
            <a:ext cx="421910"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A</a:t>
            </a:r>
            <a:endParaRPr/>
          </a:p>
        </p:txBody>
      </p:sp>
      <p:sp>
        <p:nvSpPr>
          <p:cNvPr id="409" name="Shape 409"/>
          <p:cNvSpPr txBox="1"/>
          <p:nvPr/>
        </p:nvSpPr>
        <p:spPr>
          <a:xfrm>
            <a:off x="6144439" y="2553544"/>
            <a:ext cx="421910"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B</a:t>
            </a:r>
            <a:endParaRPr/>
          </a:p>
        </p:txBody>
      </p:sp>
      <p:sp>
        <p:nvSpPr>
          <p:cNvPr id="410" name="Shape 410"/>
          <p:cNvSpPr txBox="1"/>
          <p:nvPr/>
        </p:nvSpPr>
        <p:spPr>
          <a:xfrm>
            <a:off x="6733270" y="5389494"/>
            <a:ext cx="385042"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Y</a:t>
            </a:r>
            <a:endParaRPr/>
          </a:p>
        </p:txBody>
      </p:sp>
      <p:sp>
        <p:nvSpPr>
          <p:cNvPr id="411" name="Shape 411"/>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pic>
        <p:nvPicPr>
          <p:cNvPr id="416" name="Shape 416"/>
          <p:cNvPicPr preferRelativeResize="0">
            <a:picLocks noGrp="1"/>
          </p:cNvPicPr>
          <p:nvPr>
            <p:ph type="body" idx="1"/>
          </p:nvPr>
        </p:nvPicPr>
        <p:blipFill rotWithShape="1">
          <a:blip r:embed="rId3">
            <a:alphaModFix/>
          </a:blip>
          <a:srcRect/>
          <a:stretch/>
        </p:blipFill>
        <p:spPr>
          <a:xfrm>
            <a:off x="2188727" y="1825625"/>
            <a:ext cx="7814546" cy="4351338"/>
          </a:xfrm>
          <a:prstGeom prst="rect">
            <a:avLst/>
          </a:prstGeom>
          <a:noFill/>
          <a:ln>
            <a:noFill/>
          </a:ln>
        </p:spPr>
      </p:pic>
      <p:sp>
        <p:nvSpPr>
          <p:cNvPr id="417" name="Shape 4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IN" sz="4400" b="0" i="0" u="none" strike="noStrike" cap="none">
                <a:solidFill>
                  <a:schemeClr val="dk1"/>
                </a:solidFill>
                <a:latin typeface="Calibri"/>
                <a:ea typeface="Calibri"/>
                <a:cs typeface="Calibri"/>
                <a:sym typeface="Calibri"/>
              </a:rPr>
              <a:t>OR (A = 0, B = 0, Y = 0)</a:t>
            </a:r>
            <a:endParaRPr/>
          </a:p>
        </p:txBody>
      </p:sp>
      <p:sp>
        <p:nvSpPr>
          <p:cNvPr id="418" name="Shape 4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419" name="Shape 4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a:solidFill>
                  <a:srgbClr val="888888"/>
                </a:solidFill>
                <a:latin typeface="Calibri"/>
                <a:ea typeface="Calibri"/>
                <a:cs typeface="Calibri"/>
                <a:sym typeface="Calibri"/>
              </a:rPr>
              <a:t>29</a:t>
            </a:fld>
            <a:endParaRPr sz="1200">
              <a:solidFill>
                <a:srgbClr val="888888"/>
              </a:solidFill>
              <a:latin typeface="Calibri"/>
              <a:ea typeface="Calibri"/>
              <a:cs typeface="Calibri"/>
              <a:sym typeface="Calibri"/>
            </a:endParaRPr>
          </a:p>
        </p:txBody>
      </p:sp>
      <p:sp>
        <p:nvSpPr>
          <p:cNvPr id="420" name="Shape 420"/>
          <p:cNvSpPr txBox="1"/>
          <p:nvPr/>
        </p:nvSpPr>
        <p:spPr>
          <a:xfrm>
            <a:off x="4164877" y="2553545"/>
            <a:ext cx="421910"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A</a:t>
            </a:r>
            <a:endParaRPr/>
          </a:p>
        </p:txBody>
      </p:sp>
      <p:sp>
        <p:nvSpPr>
          <p:cNvPr id="421" name="Shape 421"/>
          <p:cNvSpPr txBox="1"/>
          <p:nvPr/>
        </p:nvSpPr>
        <p:spPr>
          <a:xfrm>
            <a:off x="6144439" y="2553544"/>
            <a:ext cx="421910"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B</a:t>
            </a:r>
            <a:endParaRPr/>
          </a:p>
        </p:txBody>
      </p:sp>
      <p:sp>
        <p:nvSpPr>
          <p:cNvPr id="422" name="Shape 422"/>
          <p:cNvSpPr txBox="1"/>
          <p:nvPr/>
        </p:nvSpPr>
        <p:spPr>
          <a:xfrm>
            <a:off x="6733270" y="5389494"/>
            <a:ext cx="385042"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Y</a:t>
            </a:r>
            <a:endParaRPr/>
          </a:p>
        </p:txBody>
      </p:sp>
      <p:sp>
        <p:nvSpPr>
          <p:cNvPr id="423" name="Shape 423"/>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IN" sz="4400" b="0" i="0" u="none" strike="noStrike" cap="none">
                <a:solidFill>
                  <a:schemeClr val="dk1"/>
                </a:solidFill>
                <a:latin typeface="Calibri"/>
                <a:ea typeface="Calibri"/>
                <a:cs typeface="Calibri"/>
                <a:sym typeface="Calibri"/>
              </a:rPr>
              <a:t>Introduction</a:t>
            </a:r>
            <a:endParaRPr/>
          </a:p>
        </p:txBody>
      </p:sp>
      <p:sp>
        <p:nvSpPr>
          <p:cNvPr id="116" name="Shape 116"/>
          <p:cNvSpPr txBox="1">
            <a:spLocks noGrp="1"/>
          </p:cNvSpPr>
          <p:nvPr>
            <p:ph type="body" idx="1"/>
          </p:nvPr>
        </p:nvSpPr>
        <p:spPr>
          <a:xfrm>
            <a:off x="838200" y="1825625"/>
            <a:ext cx="10515600" cy="1325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Game of Life was invented in 1970 by John Horton Conway. It is one of the best-known example of Cellular automaton.</a:t>
            </a:r>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
        <p:nvSpPr>
          <p:cNvPr id="117" name="Shape 11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b="0" i="0" u="none" strike="noStrike" cap="none">
                <a:solidFill>
                  <a:srgbClr val="888888"/>
                </a:solidFill>
                <a:latin typeface="Calibri"/>
                <a:ea typeface="Calibri"/>
                <a:cs typeface="Calibri"/>
                <a:sym typeface="Calibri"/>
              </a:rPr>
              <a:t>Dept. of CSE, RNSIT</a:t>
            </a:r>
            <a:endParaRPr sz="1200" b="0" i="0" u="none" strike="noStrike" cap="none">
              <a:solidFill>
                <a:srgbClr val="888888"/>
              </a:solidFill>
              <a:latin typeface="Calibri"/>
              <a:ea typeface="Calibri"/>
              <a:cs typeface="Calibri"/>
              <a:sym typeface="Calibri"/>
            </a:endParaRPr>
          </a:p>
        </p:txBody>
      </p:sp>
      <p:sp>
        <p:nvSpPr>
          <p:cNvPr id="118" name="Shape 1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b="0" i="0" u="none" strike="noStrike" cap="none">
                <a:solidFill>
                  <a:srgbClr val="888888"/>
                </a:solidFill>
                <a:latin typeface="Calibri"/>
                <a:ea typeface="Calibri"/>
                <a:cs typeface="Calibri"/>
                <a:sym typeface="Calibri"/>
              </a:rPr>
              <a:t>3</a:t>
            </a:fld>
            <a:endParaRPr sz="1200" b="0" i="0" u="none" strike="noStrike" cap="none">
              <a:solidFill>
                <a:srgbClr val="888888"/>
              </a:solidFill>
              <a:latin typeface="Calibri"/>
              <a:ea typeface="Calibri"/>
              <a:cs typeface="Calibri"/>
              <a:sym typeface="Calibri"/>
            </a:endParaRPr>
          </a:p>
        </p:txBody>
      </p:sp>
      <p:sp>
        <p:nvSpPr>
          <p:cNvPr id="119" name="Shape 119"/>
          <p:cNvSpPr/>
          <p:nvPr/>
        </p:nvSpPr>
        <p:spPr>
          <a:xfrm>
            <a:off x="838200" y="3286125"/>
            <a:ext cx="10515600" cy="21236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600" b="0" i="1" u="none" strike="noStrike" cap="none">
                <a:solidFill>
                  <a:srgbClr val="222222"/>
                </a:solidFill>
                <a:latin typeface="Calibri"/>
                <a:ea typeface="Calibri"/>
                <a:cs typeface="Calibri"/>
                <a:sym typeface="Calibri"/>
              </a:rPr>
              <a:t>cellular automaton</a:t>
            </a:r>
            <a:endParaRPr/>
          </a:p>
          <a:p>
            <a:pPr marL="0" marR="0" lvl="0" indent="0" algn="l" rtl="0">
              <a:spcBef>
                <a:spcPts val="0"/>
              </a:spcBef>
              <a:spcAft>
                <a:spcPts val="0"/>
              </a:spcAft>
              <a:buNone/>
            </a:pPr>
            <a:r>
              <a:rPr lang="en-IN" sz="2400" b="0" i="1">
                <a:solidFill>
                  <a:srgbClr val="222222"/>
                </a:solidFill>
                <a:latin typeface="Calibri"/>
                <a:ea typeface="Calibri"/>
                <a:cs typeface="Calibri"/>
                <a:sym typeface="Calibri"/>
              </a:rPr>
              <a:t>Noun</a:t>
            </a:r>
            <a:endParaRPr sz="2400">
              <a:solidFill>
                <a:srgbClr val="222222"/>
              </a:solidFill>
              <a:latin typeface="Calibri"/>
              <a:ea typeface="Calibri"/>
              <a:cs typeface="Calibri"/>
              <a:sym typeface="Calibri"/>
            </a:endParaRPr>
          </a:p>
          <a:p>
            <a:pPr marL="0" marR="0" lvl="0" indent="0" algn="l" rtl="0">
              <a:spcBef>
                <a:spcPts val="0"/>
              </a:spcBef>
              <a:spcAft>
                <a:spcPts val="0"/>
              </a:spcAft>
              <a:buNone/>
            </a:pPr>
            <a:r>
              <a:rPr lang="en-IN" sz="2400" b="0" i="0">
                <a:solidFill>
                  <a:srgbClr val="222222"/>
                </a:solidFill>
                <a:latin typeface="Calibri"/>
                <a:ea typeface="Calibri"/>
                <a:cs typeface="Calibri"/>
                <a:sym typeface="Calibri"/>
              </a:rPr>
              <a:t>Each of a set of units in a mathematical model which have simple rules governing their replication and destruction, used to model complex systems composed of simple units such as living things or parallel processors.</a:t>
            </a:r>
            <a:endParaRPr/>
          </a:p>
        </p:txBody>
      </p:sp>
      <p:sp>
        <p:nvSpPr>
          <p:cNvPr id="120" name="Shape 120"/>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pic>
        <p:nvPicPr>
          <p:cNvPr id="428" name="Shape 428"/>
          <p:cNvPicPr preferRelativeResize="0">
            <a:picLocks noGrp="1"/>
          </p:cNvPicPr>
          <p:nvPr>
            <p:ph type="body" idx="1"/>
          </p:nvPr>
        </p:nvPicPr>
        <p:blipFill rotWithShape="1">
          <a:blip r:embed="rId3">
            <a:alphaModFix/>
          </a:blip>
          <a:srcRect/>
          <a:stretch/>
        </p:blipFill>
        <p:spPr>
          <a:xfrm>
            <a:off x="2190699" y="1825625"/>
            <a:ext cx="7810602" cy="4351338"/>
          </a:xfrm>
          <a:prstGeom prst="rect">
            <a:avLst/>
          </a:prstGeom>
          <a:noFill/>
          <a:ln>
            <a:noFill/>
          </a:ln>
        </p:spPr>
      </p:pic>
      <p:sp>
        <p:nvSpPr>
          <p:cNvPr id="429" name="Shape 4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IN" sz="4400" b="0" i="0" u="none" strike="noStrike" cap="none">
                <a:solidFill>
                  <a:schemeClr val="dk1"/>
                </a:solidFill>
                <a:latin typeface="Calibri"/>
                <a:ea typeface="Calibri"/>
                <a:cs typeface="Calibri"/>
                <a:sym typeface="Calibri"/>
              </a:rPr>
              <a:t>OR (A = 1, B = 0, Y = 1)</a:t>
            </a:r>
            <a:endParaRPr/>
          </a:p>
        </p:txBody>
      </p:sp>
      <p:sp>
        <p:nvSpPr>
          <p:cNvPr id="430" name="Shape 43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431" name="Shape 4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a:solidFill>
                  <a:srgbClr val="888888"/>
                </a:solidFill>
                <a:latin typeface="Calibri"/>
                <a:ea typeface="Calibri"/>
                <a:cs typeface="Calibri"/>
                <a:sym typeface="Calibri"/>
              </a:rPr>
              <a:t>30</a:t>
            </a:fld>
            <a:endParaRPr sz="1200">
              <a:solidFill>
                <a:srgbClr val="888888"/>
              </a:solidFill>
              <a:latin typeface="Calibri"/>
              <a:ea typeface="Calibri"/>
              <a:cs typeface="Calibri"/>
              <a:sym typeface="Calibri"/>
            </a:endParaRPr>
          </a:p>
        </p:txBody>
      </p:sp>
      <p:sp>
        <p:nvSpPr>
          <p:cNvPr id="432" name="Shape 432"/>
          <p:cNvSpPr txBox="1"/>
          <p:nvPr/>
        </p:nvSpPr>
        <p:spPr>
          <a:xfrm>
            <a:off x="4164877" y="2553545"/>
            <a:ext cx="421910"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A</a:t>
            </a:r>
            <a:endParaRPr/>
          </a:p>
        </p:txBody>
      </p:sp>
      <p:sp>
        <p:nvSpPr>
          <p:cNvPr id="433" name="Shape 433"/>
          <p:cNvSpPr txBox="1"/>
          <p:nvPr/>
        </p:nvSpPr>
        <p:spPr>
          <a:xfrm>
            <a:off x="6144439" y="2553544"/>
            <a:ext cx="421910"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B</a:t>
            </a:r>
            <a:endParaRPr/>
          </a:p>
        </p:txBody>
      </p:sp>
      <p:sp>
        <p:nvSpPr>
          <p:cNvPr id="434" name="Shape 434"/>
          <p:cNvSpPr txBox="1"/>
          <p:nvPr/>
        </p:nvSpPr>
        <p:spPr>
          <a:xfrm>
            <a:off x="6733270" y="5389494"/>
            <a:ext cx="385042"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Y</a:t>
            </a:r>
            <a:endParaRPr/>
          </a:p>
        </p:txBody>
      </p:sp>
      <p:sp>
        <p:nvSpPr>
          <p:cNvPr id="435" name="Shape 435"/>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pic>
        <p:nvPicPr>
          <p:cNvPr id="440" name="Shape 440"/>
          <p:cNvPicPr preferRelativeResize="0">
            <a:picLocks noGrp="1"/>
          </p:cNvPicPr>
          <p:nvPr>
            <p:ph type="body" idx="1"/>
          </p:nvPr>
        </p:nvPicPr>
        <p:blipFill rotWithShape="1">
          <a:blip r:embed="rId3">
            <a:alphaModFix/>
          </a:blip>
          <a:srcRect/>
          <a:stretch/>
        </p:blipFill>
        <p:spPr>
          <a:xfrm>
            <a:off x="2190699" y="1825625"/>
            <a:ext cx="7810500" cy="4351200"/>
          </a:xfrm>
          <a:prstGeom prst="rect">
            <a:avLst/>
          </a:prstGeom>
          <a:noFill/>
          <a:ln>
            <a:noFill/>
          </a:ln>
        </p:spPr>
      </p:pic>
      <p:sp>
        <p:nvSpPr>
          <p:cNvPr id="441" name="Shape 4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IN" sz="4400" b="0" i="0" u="none" strike="noStrike" cap="none">
                <a:solidFill>
                  <a:schemeClr val="dk1"/>
                </a:solidFill>
                <a:latin typeface="Calibri"/>
                <a:ea typeface="Calibri"/>
                <a:cs typeface="Calibri"/>
                <a:sym typeface="Calibri"/>
              </a:rPr>
              <a:t>OR (A = 0, B = 1, Y = 1)</a:t>
            </a:r>
            <a:endParaRPr/>
          </a:p>
        </p:txBody>
      </p:sp>
      <p:sp>
        <p:nvSpPr>
          <p:cNvPr id="442" name="Shape 44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443" name="Shape 4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a:solidFill>
                  <a:srgbClr val="888888"/>
                </a:solidFill>
                <a:latin typeface="Calibri"/>
                <a:ea typeface="Calibri"/>
                <a:cs typeface="Calibri"/>
                <a:sym typeface="Calibri"/>
              </a:rPr>
              <a:t>31</a:t>
            </a:fld>
            <a:endParaRPr sz="1200">
              <a:solidFill>
                <a:srgbClr val="888888"/>
              </a:solidFill>
              <a:latin typeface="Calibri"/>
              <a:ea typeface="Calibri"/>
              <a:cs typeface="Calibri"/>
              <a:sym typeface="Calibri"/>
            </a:endParaRPr>
          </a:p>
        </p:txBody>
      </p:sp>
      <p:sp>
        <p:nvSpPr>
          <p:cNvPr id="444" name="Shape 444"/>
          <p:cNvSpPr txBox="1"/>
          <p:nvPr/>
        </p:nvSpPr>
        <p:spPr>
          <a:xfrm>
            <a:off x="4164877" y="2553545"/>
            <a:ext cx="421910"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A</a:t>
            </a:r>
            <a:endParaRPr/>
          </a:p>
        </p:txBody>
      </p:sp>
      <p:sp>
        <p:nvSpPr>
          <p:cNvPr id="445" name="Shape 445"/>
          <p:cNvSpPr txBox="1"/>
          <p:nvPr/>
        </p:nvSpPr>
        <p:spPr>
          <a:xfrm>
            <a:off x="6144439" y="2553544"/>
            <a:ext cx="421910"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B</a:t>
            </a:r>
            <a:endParaRPr/>
          </a:p>
        </p:txBody>
      </p:sp>
      <p:sp>
        <p:nvSpPr>
          <p:cNvPr id="446" name="Shape 446"/>
          <p:cNvSpPr txBox="1"/>
          <p:nvPr/>
        </p:nvSpPr>
        <p:spPr>
          <a:xfrm>
            <a:off x="6733270" y="5389494"/>
            <a:ext cx="385042"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Y</a:t>
            </a:r>
            <a:endParaRPr/>
          </a:p>
        </p:txBody>
      </p:sp>
      <p:sp>
        <p:nvSpPr>
          <p:cNvPr id="447" name="Shape 447"/>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pic>
        <p:nvPicPr>
          <p:cNvPr id="452" name="Shape 452"/>
          <p:cNvPicPr preferRelativeResize="0">
            <a:picLocks noGrp="1"/>
          </p:cNvPicPr>
          <p:nvPr>
            <p:ph type="body" idx="1"/>
          </p:nvPr>
        </p:nvPicPr>
        <p:blipFill rotWithShape="1">
          <a:blip r:embed="rId3">
            <a:alphaModFix/>
          </a:blip>
          <a:srcRect/>
          <a:stretch/>
        </p:blipFill>
        <p:spPr>
          <a:xfrm>
            <a:off x="2190699" y="1825625"/>
            <a:ext cx="7810500" cy="4351200"/>
          </a:xfrm>
          <a:prstGeom prst="rect">
            <a:avLst/>
          </a:prstGeom>
          <a:noFill/>
          <a:ln>
            <a:noFill/>
          </a:ln>
        </p:spPr>
      </p:pic>
      <p:sp>
        <p:nvSpPr>
          <p:cNvPr id="453" name="Shape 4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IN" sz="4400" b="0" i="0" u="none" strike="noStrike" cap="none">
                <a:solidFill>
                  <a:schemeClr val="dk1"/>
                </a:solidFill>
                <a:latin typeface="Calibri"/>
                <a:ea typeface="Calibri"/>
                <a:cs typeface="Calibri"/>
                <a:sym typeface="Calibri"/>
              </a:rPr>
              <a:t>OR (A = 1, B = 1, Y = 1)</a:t>
            </a:r>
            <a:endParaRPr/>
          </a:p>
        </p:txBody>
      </p:sp>
      <p:sp>
        <p:nvSpPr>
          <p:cNvPr id="454" name="Shape 45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455" name="Shape 4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a:solidFill>
                  <a:srgbClr val="888888"/>
                </a:solidFill>
                <a:latin typeface="Calibri"/>
                <a:ea typeface="Calibri"/>
                <a:cs typeface="Calibri"/>
                <a:sym typeface="Calibri"/>
              </a:rPr>
              <a:t>32</a:t>
            </a:fld>
            <a:endParaRPr sz="1200">
              <a:solidFill>
                <a:srgbClr val="888888"/>
              </a:solidFill>
              <a:latin typeface="Calibri"/>
              <a:ea typeface="Calibri"/>
              <a:cs typeface="Calibri"/>
              <a:sym typeface="Calibri"/>
            </a:endParaRPr>
          </a:p>
        </p:txBody>
      </p:sp>
      <p:pic>
        <p:nvPicPr>
          <p:cNvPr id="456" name="Shape 456"/>
          <p:cNvPicPr preferRelativeResize="0"/>
          <p:nvPr/>
        </p:nvPicPr>
        <p:blipFill>
          <a:blip r:embed="rId4">
            <a:alphaModFix/>
          </a:blip>
          <a:stretch>
            <a:fillRect/>
          </a:stretch>
        </p:blipFill>
        <p:spPr>
          <a:xfrm>
            <a:off x="2190700" y="1825625"/>
            <a:ext cx="7810499" cy="4346881"/>
          </a:xfrm>
          <a:prstGeom prst="rect">
            <a:avLst/>
          </a:prstGeom>
          <a:noFill/>
          <a:ln>
            <a:noFill/>
          </a:ln>
        </p:spPr>
      </p:pic>
      <p:sp>
        <p:nvSpPr>
          <p:cNvPr id="457" name="Shape 457"/>
          <p:cNvSpPr txBox="1"/>
          <p:nvPr/>
        </p:nvSpPr>
        <p:spPr>
          <a:xfrm>
            <a:off x="4164877" y="2553545"/>
            <a:ext cx="421910"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A</a:t>
            </a:r>
            <a:endParaRPr/>
          </a:p>
        </p:txBody>
      </p:sp>
      <p:sp>
        <p:nvSpPr>
          <p:cNvPr id="458" name="Shape 458"/>
          <p:cNvSpPr txBox="1"/>
          <p:nvPr/>
        </p:nvSpPr>
        <p:spPr>
          <a:xfrm>
            <a:off x="6144439" y="2553544"/>
            <a:ext cx="421910"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B</a:t>
            </a:r>
            <a:endParaRPr/>
          </a:p>
        </p:txBody>
      </p:sp>
      <p:sp>
        <p:nvSpPr>
          <p:cNvPr id="459" name="Shape 459"/>
          <p:cNvSpPr txBox="1"/>
          <p:nvPr/>
        </p:nvSpPr>
        <p:spPr>
          <a:xfrm>
            <a:off x="6733270" y="5389494"/>
            <a:ext cx="385042"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alibri"/>
                <a:ea typeface="Calibri"/>
                <a:cs typeface="Calibri"/>
                <a:sym typeface="Calibri"/>
              </a:rPr>
              <a:t>Y</a:t>
            </a:r>
            <a:endParaRPr/>
          </a:p>
        </p:txBody>
      </p:sp>
      <p:sp>
        <p:nvSpPr>
          <p:cNvPr id="460" name="Shape 460"/>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Shape 46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IN"/>
              <a:t>33</a:t>
            </a:fld>
            <a:endParaRPr/>
          </a:p>
        </p:txBody>
      </p:sp>
      <p:sp>
        <p:nvSpPr>
          <p:cNvPr id="467" name="Shape 467"/>
          <p:cNvSpPr txBox="1"/>
          <p:nvPr/>
        </p:nvSpPr>
        <p:spPr>
          <a:xfrm>
            <a:off x="990600" y="517525"/>
            <a:ext cx="10515600" cy="1325700"/>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None/>
            </a:pPr>
            <a:r>
              <a:rPr lang="en-IN" sz="4400">
                <a:solidFill>
                  <a:srgbClr val="000000"/>
                </a:solidFill>
                <a:latin typeface="Calibri"/>
                <a:ea typeface="Calibri"/>
                <a:cs typeface="Calibri"/>
                <a:sym typeface="Calibri"/>
              </a:rPr>
              <a:t>Applications</a:t>
            </a:r>
            <a:endParaRPr sz="4400">
              <a:solidFill>
                <a:srgbClr val="000000"/>
              </a:solidFill>
              <a:latin typeface="Calibri"/>
              <a:ea typeface="Calibri"/>
              <a:cs typeface="Calibri"/>
              <a:sym typeface="Calibri"/>
            </a:endParaRPr>
          </a:p>
        </p:txBody>
      </p:sp>
      <p:sp>
        <p:nvSpPr>
          <p:cNvPr id="468" name="Shape 468"/>
          <p:cNvSpPr txBox="1"/>
          <p:nvPr/>
        </p:nvSpPr>
        <p:spPr>
          <a:xfrm>
            <a:off x="990600" y="1978025"/>
            <a:ext cx="10515600" cy="4351200"/>
          </a:xfrm>
          <a:prstGeom prst="rect">
            <a:avLst/>
          </a:prstGeom>
          <a:noFill/>
          <a:ln>
            <a:noFill/>
          </a:ln>
        </p:spPr>
        <p:txBody>
          <a:bodyPr spcFirstLastPara="1" wrap="square" lIns="91425" tIns="45700" rIns="91425" bIns="45700" anchor="t" anchorCtr="0">
            <a:noAutofit/>
          </a:bodyPr>
          <a:lstStyle/>
          <a:p>
            <a:pPr marL="228600" lvl="0" indent="-228600" rtl="0">
              <a:lnSpc>
                <a:spcPct val="90000"/>
              </a:lnSpc>
              <a:spcBef>
                <a:spcPts val="0"/>
              </a:spcBef>
              <a:spcAft>
                <a:spcPts val="0"/>
              </a:spcAft>
              <a:buClr>
                <a:srgbClr val="000000"/>
              </a:buClr>
              <a:buSzPts val="2800"/>
              <a:buChar char="•"/>
            </a:pPr>
            <a:r>
              <a:rPr lang="en-IN" sz="2800" dirty="0">
                <a:solidFill>
                  <a:srgbClr val="000000"/>
                </a:solidFill>
                <a:latin typeface="Calibri"/>
                <a:ea typeface="Calibri"/>
                <a:cs typeface="Calibri"/>
                <a:sym typeface="Calibri"/>
              </a:rPr>
              <a:t>To observe data evolution with pre-set rules.</a:t>
            </a:r>
            <a:endParaRPr sz="2800" dirty="0">
              <a:solidFill>
                <a:srgbClr val="000000"/>
              </a:solidFill>
              <a:latin typeface="Calibri"/>
              <a:ea typeface="Calibri"/>
              <a:cs typeface="Calibri"/>
              <a:sym typeface="Calibri"/>
            </a:endParaRPr>
          </a:p>
          <a:p>
            <a:pPr marL="228600" lvl="0" indent="-228600" rtl="0">
              <a:lnSpc>
                <a:spcPct val="90000"/>
              </a:lnSpc>
              <a:spcBef>
                <a:spcPts val="1000"/>
              </a:spcBef>
              <a:spcAft>
                <a:spcPts val="0"/>
              </a:spcAft>
              <a:buClr>
                <a:srgbClr val="000000"/>
              </a:buClr>
              <a:buSzPts val="2800"/>
              <a:buChar char="•"/>
            </a:pPr>
            <a:r>
              <a:rPr lang="en-IN" sz="2800" dirty="0">
                <a:solidFill>
                  <a:srgbClr val="000000"/>
                </a:solidFill>
                <a:latin typeface="Calibri"/>
                <a:ea typeface="Calibri"/>
                <a:cs typeface="Calibri"/>
                <a:sym typeface="Calibri"/>
              </a:rPr>
              <a:t>Simulations of various kinds of complex phenomena. </a:t>
            </a:r>
            <a:endParaRPr sz="2800" dirty="0">
              <a:solidFill>
                <a:srgbClr val="000000"/>
              </a:solidFill>
              <a:latin typeface="Calibri"/>
              <a:ea typeface="Calibri"/>
              <a:cs typeface="Calibri"/>
              <a:sym typeface="Calibri"/>
            </a:endParaRPr>
          </a:p>
          <a:p>
            <a:pPr marL="685800" lvl="1" indent="-228600" rtl="0">
              <a:lnSpc>
                <a:spcPct val="90000"/>
              </a:lnSpc>
              <a:spcBef>
                <a:spcPts val="500"/>
              </a:spcBef>
              <a:spcAft>
                <a:spcPts val="0"/>
              </a:spcAft>
              <a:buClr>
                <a:srgbClr val="000000"/>
              </a:buClr>
              <a:buSzPts val="2400"/>
              <a:buChar char="•"/>
            </a:pPr>
            <a:r>
              <a:rPr lang="en-IN" sz="2400" dirty="0">
                <a:solidFill>
                  <a:srgbClr val="000000"/>
                </a:solidFill>
                <a:latin typeface="Calibri"/>
                <a:ea typeface="Calibri"/>
                <a:cs typeface="Calibri"/>
                <a:sym typeface="Calibri"/>
              </a:rPr>
              <a:t>Description of recrystallization in alloys</a:t>
            </a:r>
            <a:endParaRPr sz="2400" dirty="0">
              <a:solidFill>
                <a:srgbClr val="000000"/>
              </a:solidFill>
              <a:latin typeface="Calibri"/>
              <a:ea typeface="Calibri"/>
              <a:cs typeface="Calibri"/>
              <a:sym typeface="Calibri"/>
            </a:endParaRPr>
          </a:p>
          <a:p>
            <a:pPr marL="685800" lvl="1" indent="-228600" rtl="0">
              <a:lnSpc>
                <a:spcPct val="90000"/>
              </a:lnSpc>
              <a:spcBef>
                <a:spcPts val="500"/>
              </a:spcBef>
              <a:spcAft>
                <a:spcPts val="0"/>
              </a:spcAft>
              <a:buClr>
                <a:srgbClr val="000000"/>
              </a:buClr>
              <a:buSzPts val="2400"/>
              <a:buChar char="•"/>
            </a:pPr>
            <a:r>
              <a:rPr lang="en-IN" sz="2400" dirty="0">
                <a:solidFill>
                  <a:srgbClr val="000000"/>
                </a:solidFill>
                <a:latin typeface="Calibri"/>
                <a:ea typeface="Calibri"/>
                <a:cs typeface="Calibri"/>
                <a:sym typeface="Calibri"/>
              </a:rPr>
              <a:t>Crack propagation in materials</a:t>
            </a:r>
            <a:endParaRPr sz="2400" dirty="0">
              <a:solidFill>
                <a:srgbClr val="000000"/>
              </a:solidFill>
              <a:latin typeface="Calibri"/>
              <a:ea typeface="Calibri"/>
              <a:cs typeface="Calibri"/>
              <a:sym typeface="Calibri"/>
            </a:endParaRPr>
          </a:p>
          <a:p>
            <a:pPr marL="685800" lvl="1" indent="-228600" rtl="0">
              <a:lnSpc>
                <a:spcPct val="90000"/>
              </a:lnSpc>
              <a:spcBef>
                <a:spcPts val="500"/>
              </a:spcBef>
              <a:spcAft>
                <a:spcPts val="0"/>
              </a:spcAft>
              <a:buClr>
                <a:srgbClr val="000000"/>
              </a:buClr>
              <a:buSzPts val="2400"/>
              <a:buChar char="•"/>
            </a:pPr>
            <a:r>
              <a:rPr lang="en-IN" sz="2400" dirty="0">
                <a:solidFill>
                  <a:srgbClr val="000000"/>
                </a:solidFill>
                <a:latin typeface="Calibri"/>
                <a:ea typeface="Calibri"/>
                <a:cs typeface="Calibri"/>
                <a:sym typeface="Calibri"/>
              </a:rPr>
              <a:t>Traffic flow on highways</a:t>
            </a:r>
            <a:endParaRPr sz="2400" dirty="0">
              <a:solidFill>
                <a:srgbClr val="000000"/>
              </a:solidFill>
              <a:latin typeface="Calibri"/>
              <a:ea typeface="Calibri"/>
              <a:cs typeface="Calibri"/>
              <a:sym typeface="Calibri"/>
            </a:endParaRPr>
          </a:p>
          <a:p>
            <a:pPr marL="685800" lvl="1" indent="-228600" rtl="0">
              <a:lnSpc>
                <a:spcPct val="90000"/>
              </a:lnSpc>
              <a:spcBef>
                <a:spcPts val="500"/>
              </a:spcBef>
              <a:spcAft>
                <a:spcPts val="0"/>
              </a:spcAft>
              <a:buClr>
                <a:srgbClr val="000000"/>
              </a:buClr>
              <a:buSzPts val="2400"/>
              <a:buChar char="•"/>
            </a:pPr>
            <a:r>
              <a:rPr lang="en-IN" sz="2400" dirty="0">
                <a:solidFill>
                  <a:srgbClr val="000000"/>
                </a:solidFill>
                <a:latin typeface="Calibri"/>
                <a:ea typeface="Calibri"/>
                <a:cs typeface="Calibri"/>
                <a:sym typeface="Calibri"/>
              </a:rPr>
              <a:t>Simulations of </a:t>
            </a:r>
            <a:r>
              <a:rPr lang="en-IN" sz="2400" dirty="0">
                <a:latin typeface="Calibri"/>
                <a:ea typeface="Calibri"/>
                <a:cs typeface="Calibri"/>
                <a:sym typeface="Calibri"/>
              </a:rPr>
              <a:t>biological</a:t>
            </a:r>
            <a:r>
              <a:rPr lang="en-IN" sz="2400" dirty="0">
                <a:solidFill>
                  <a:srgbClr val="000000"/>
                </a:solidFill>
                <a:latin typeface="Calibri"/>
                <a:ea typeface="Calibri"/>
                <a:cs typeface="Calibri"/>
                <a:sym typeface="Calibri"/>
              </a:rPr>
              <a:t> ecosystems</a:t>
            </a:r>
            <a:endParaRPr sz="2400" dirty="0">
              <a:solidFill>
                <a:srgbClr val="000000"/>
              </a:solidFill>
              <a:latin typeface="Calibri"/>
              <a:ea typeface="Calibri"/>
              <a:cs typeface="Calibri"/>
              <a:sym typeface="Calibri"/>
            </a:endParaRPr>
          </a:p>
          <a:p>
            <a:pPr marL="228600" lvl="0" indent="-228600" rtl="0">
              <a:lnSpc>
                <a:spcPct val="90000"/>
              </a:lnSpc>
              <a:spcBef>
                <a:spcPts val="1000"/>
              </a:spcBef>
              <a:spcAft>
                <a:spcPts val="0"/>
              </a:spcAft>
              <a:buClr>
                <a:srgbClr val="000000"/>
              </a:buClr>
              <a:buSzPts val="2800"/>
              <a:buChar char="•"/>
            </a:pPr>
            <a:r>
              <a:rPr lang="en-IN" sz="2800" dirty="0">
                <a:solidFill>
                  <a:srgbClr val="000000"/>
                </a:solidFill>
                <a:latin typeface="Calibri"/>
                <a:ea typeface="Calibri"/>
                <a:cs typeface="Calibri"/>
                <a:sym typeface="Calibri"/>
              </a:rPr>
              <a:t>Enabling theoretical study of self-organization and emergence.</a:t>
            </a:r>
          </a:p>
          <a:p>
            <a:pPr marL="228600" lvl="0" indent="-228600" rtl="0">
              <a:lnSpc>
                <a:spcPct val="90000"/>
              </a:lnSpc>
              <a:spcBef>
                <a:spcPts val="1000"/>
              </a:spcBef>
              <a:spcAft>
                <a:spcPts val="0"/>
              </a:spcAft>
              <a:buClr>
                <a:srgbClr val="000000"/>
              </a:buClr>
              <a:buSzPts val="2800"/>
              <a:buChar char="•"/>
            </a:pPr>
            <a:r>
              <a:rPr lang="en-IN" sz="2800">
                <a:latin typeface="Calibri"/>
                <a:ea typeface="Calibri"/>
                <a:cs typeface="Calibri"/>
                <a:sym typeface="Calibri"/>
              </a:rPr>
              <a:t>In Cryptography </a:t>
            </a:r>
            <a:r>
              <a:rPr lang="en-IN" sz="2800" dirty="0">
                <a:latin typeface="Calibri"/>
                <a:ea typeface="Calibri"/>
                <a:cs typeface="Calibri"/>
                <a:sym typeface="Calibri"/>
              </a:rPr>
              <a:t>for Hashing</a:t>
            </a:r>
          </a:p>
          <a:p>
            <a:pPr marL="228600" lvl="0" indent="-228600" rtl="0">
              <a:lnSpc>
                <a:spcPct val="90000"/>
              </a:lnSpc>
              <a:spcBef>
                <a:spcPts val="1000"/>
              </a:spcBef>
              <a:spcAft>
                <a:spcPts val="0"/>
              </a:spcAft>
              <a:buClr>
                <a:srgbClr val="000000"/>
              </a:buClr>
              <a:buSzPts val="2800"/>
              <a:buChar char="•"/>
            </a:pPr>
            <a:r>
              <a:rPr lang="en-IN" sz="2800" dirty="0">
                <a:latin typeface="Calibri"/>
                <a:ea typeface="Calibri"/>
                <a:cs typeface="Calibri"/>
                <a:sym typeface="Calibri"/>
              </a:rPr>
              <a:t>As</a:t>
            </a:r>
            <a:r>
              <a:rPr lang="en-IN" sz="2800" dirty="0">
                <a:solidFill>
                  <a:srgbClr val="000000"/>
                </a:solidFill>
                <a:latin typeface="Calibri"/>
                <a:ea typeface="Calibri"/>
                <a:cs typeface="Calibri"/>
                <a:sym typeface="Calibri"/>
              </a:rPr>
              <a:t> Proof of Work and Proof of Stake Algorithms in Blockchain. </a:t>
            </a:r>
            <a:endParaRPr sz="2800" dirty="0">
              <a:solidFill>
                <a:srgbClr val="000000"/>
              </a:solidFill>
              <a:latin typeface="Calibri"/>
              <a:ea typeface="Calibri"/>
              <a:cs typeface="Calibri"/>
              <a:sym typeface="Calibri"/>
            </a:endParaRPr>
          </a:p>
        </p:txBody>
      </p:sp>
      <p:sp>
        <p:nvSpPr>
          <p:cNvPr id="469" name="Shape 469"/>
          <p:cNvSpPr txBox="1"/>
          <p:nvPr/>
        </p:nvSpPr>
        <p:spPr>
          <a:xfrm>
            <a:off x="990600" y="6508750"/>
            <a:ext cx="2743200" cy="3651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470" name="Shape 470"/>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Shape 47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IN"/>
              <a:t>34</a:t>
            </a:fld>
            <a:endParaRPr/>
          </a:p>
        </p:txBody>
      </p:sp>
      <p:sp>
        <p:nvSpPr>
          <p:cNvPr id="477" name="Shape 477"/>
          <p:cNvSpPr txBox="1"/>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None/>
            </a:pPr>
            <a:r>
              <a:rPr lang="en-IN" sz="4400">
                <a:solidFill>
                  <a:srgbClr val="000000"/>
                </a:solidFill>
                <a:latin typeface="Calibri"/>
                <a:ea typeface="Calibri"/>
                <a:cs typeface="Calibri"/>
                <a:sym typeface="Calibri"/>
              </a:rPr>
              <a:t>Conclusion</a:t>
            </a:r>
            <a:endParaRPr sz="4400">
              <a:solidFill>
                <a:srgbClr val="000000"/>
              </a:solidFill>
              <a:latin typeface="Calibri"/>
              <a:ea typeface="Calibri"/>
              <a:cs typeface="Calibri"/>
              <a:sym typeface="Calibri"/>
            </a:endParaRPr>
          </a:p>
        </p:txBody>
      </p:sp>
      <p:sp>
        <p:nvSpPr>
          <p:cNvPr id="478" name="Shape 478"/>
          <p:cNvSpPr txBo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28600" lvl="0" indent="-228600" rtl="0">
              <a:lnSpc>
                <a:spcPct val="90000"/>
              </a:lnSpc>
              <a:spcBef>
                <a:spcPts val="0"/>
              </a:spcBef>
              <a:spcAft>
                <a:spcPts val="0"/>
              </a:spcAft>
              <a:buClr>
                <a:srgbClr val="000000"/>
              </a:buClr>
              <a:buSzPts val="2800"/>
              <a:buChar char="•"/>
            </a:pPr>
            <a:r>
              <a:rPr lang="en-IN" sz="2800">
                <a:solidFill>
                  <a:srgbClr val="000000"/>
                </a:solidFill>
                <a:latin typeface="Calibri"/>
                <a:ea typeface="Calibri"/>
                <a:cs typeface="Calibri"/>
                <a:sym typeface="Calibri"/>
              </a:rPr>
              <a:t>It is now accepted that cellular automata have great powers of computation. The Church-Turing thesis states that:</a:t>
            </a:r>
            <a:endParaRPr sz="2800">
              <a:solidFill>
                <a:srgbClr val="000000"/>
              </a:solidFill>
              <a:latin typeface="Calibri"/>
              <a:ea typeface="Calibri"/>
              <a:cs typeface="Calibri"/>
              <a:sym typeface="Calibri"/>
            </a:endParaRPr>
          </a:p>
          <a:p>
            <a:pPr marL="0" lvl="0" indent="0" algn="ctr" rtl="0">
              <a:lnSpc>
                <a:spcPct val="90000"/>
              </a:lnSpc>
              <a:spcBef>
                <a:spcPts val="1000"/>
              </a:spcBef>
              <a:spcAft>
                <a:spcPts val="0"/>
              </a:spcAft>
              <a:buNone/>
            </a:pPr>
            <a:r>
              <a:rPr lang="en-IN" sz="2400" i="1">
                <a:solidFill>
                  <a:srgbClr val="C00000"/>
                </a:solidFill>
                <a:latin typeface="Calibri"/>
                <a:ea typeface="Calibri"/>
                <a:cs typeface="Calibri"/>
                <a:sym typeface="Calibri"/>
              </a:rPr>
              <a:t>"No method of computation carried out by a mechanical process can be more powerful than a Turing machine.”</a:t>
            </a:r>
            <a:endParaRPr sz="2800">
              <a:solidFill>
                <a:srgbClr val="000000"/>
              </a:solidFill>
              <a:latin typeface="Calibri"/>
              <a:ea typeface="Calibri"/>
              <a:cs typeface="Calibri"/>
              <a:sym typeface="Calibri"/>
            </a:endParaRPr>
          </a:p>
          <a:p>
            <a:pPr marL="228600" lvl="0" indent="-228600" rtl="0">
              <a:lnSpc>
                <a:spcPct val="90000"/>
              </a:lnSpc>
              <a:spcBef>
                <a:spcPts val="1000"/>
              </a:spcBef>
              <a:spcAft>
                <a:spcPts val="0"/>
              </a:spcAft>
              <a:buClr>
                <a:srgbClr val="000000"/>
              </a:buClr>
              <a:buSzPts val="2800"/>
              <a:buChar char="•"/>
            </a:pPr>
            <a:r>
              <a:rPr lang="en-IN" sz="2800">
                <a:solidFill>
                  <a:srgbClr val="000000"/>
                </a:solidFill>
                <a:latin typeface="Calibri"/>
                <a:ea typeface="Calibri"/>
                <a:cs typeface="Calibri"/>
                <a:sym typeface="Calibri"/>
              </a:rPr>
              <a:t>Therefore, the Game of Life is Turing complete i.e. given the correct set of rules, an answer to any question can be computed with disregard to runtime or memory.</a:t>
            </a:r>
            <a:endParaRPr sz="2800">
              <a:solidFill>
                <a:srgbClr val="000000"/>
              </a:solidFill>
              <a:latin typeface="Calibri"/>
              <a:ea typeface="Calibri"/>
              <a:cs typeface="Calibri"/>
              <a:sym typeface="Calibri"/>
            </a:endParaRPr>
          </a:p>
          <a:p>
            <a:pPr marL="228600" lvl="0" indent="-76200" rtl="0">
              <a:lnSpc>
                <a:spcPct val="90000"/>
              </a:lnSpc>
              <a:spcBef>
                <a:spcPts val="1000"/>
              </a:spcBef>
              <a:spcAft>
                <a:spcPts val="0"/>
              </a:spcAft>
              <a:buNone/>
            </a:pPr>
            <a:endParaRPr sz="2400" i="1">
              <a:solidFill>
                <a:srgbClr val="C00000"/>
              </a:solidFill>
              <a:latin typeface="Calibri"/>
              <a:ea typeface="Calibri"/>
              <a:cs typeface="Calibri"/>
              <a:sym typeface="Calibri"/>
            </a:endParaRPr>
          </a:p>
        </p:txBody>
      </p:sp>
      <p:sp>
        <p:nvSpPr>
          <p:cNvPr id="479" name="Shape 479"/>
          <p:cNvSpPr txBox="1"/>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480" name="Shape 480"/>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IN"/>
              <a:t>Bibliography</a:t>
            </a:r>
            <a:endParaRPr sz="4400" b="0" i="0" u="none" strike="noStrike" cap="none">
              <a:solidFill>
                <a:schemeClr val="dk1"/>
              </a:solidFill>
              <a:latin typeface="Calibri"/>
              <a:ea typeface="Calibri"/>
              <a:cs typeface="Calibri"/>
              <a:sym typeface="Calibri"/>
            </a:endParaRPr>
          </a:p>
        </p:txBody>
      </p:sp>
      <p:sp>
        <p:nvSpPr>
          <p:cNvPr id="486" name="Shape 48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150000"/>
              </a:lnSpc>
              <a:spcBef>
                <a:spcPts val="0"/>
              </a:spcBef>
              <a:spcAft>
                <a:spcPts val="0"/>
              </a:spcAft>
              <a:buSzPts val="2800"/>
              <a:buChar char="•"/>
            </a:pPr>
            <a:r>
              <a:rPr lang="en-IN" u="sng">
                <a:solidFill>
                  <a:schemeClr val="hlink"/>
                </a:solidFill>
                <a:hlinkClick r:id="rId3"/>
              </a:rPr>
              <a:t>http://web.stanford.edu/~cdebs/GameOfLife/</a:t>
            </a:r>
            <a:endParaRPr/>
          </a:p>
          <a:p>
            <a:pPr marL="457200" marR="0" lvl="0" indent="-406400" algn="l" rtl="0">
              <a:lnSpc>
                <a:spcPct val="150000"/>
              </a:lnSpc>
              <a:spcBef>
                <a:spcPts val="0"/>
              </a:spcBef>
              <a:spcAft>
                <a:spcPts val="0"/>
              </a:spcAft>
              <a:buSzPts val="2800"/>
              <a:buChar char="•"/>
            </a:pPr>
            <a:r>
              <a:rPr lang="en-IN" u="sng">
                <a:solidFill>
                  <a:schemeClr val="hlink"/>
                </a:solidFill>
                <a:hlinkClick r:id="rId4"/>
              </a:rPr>
              <a:t>http://home.iitk.ac.in/~tlavanya/14353FinalReport-GameOfLife.pdf</a:t>
            </a:r>
            <a:endParaRPr/>
          </a:p>
          <a:p>
            <a:pPr marL="457200" marR="0" lvl="0" indent="-406400" algn="l" rtl="0">
              <a:lnSpc>
                <a:spcPct val="150000"/>
              </a:lnSpc>
              <a:spcBef>
                <a:spcPts val="0"/>
              </a:spcBef>
              <a:spcAft>
                <a:spcPts val="0"/>
              </a:spcAft>
              <a:buSzPts val="2800"/>
              <a:buChar char="•"/>
            </a:pPr>
            <a:r>
              <a:rPr lang="en-IN" u="sng">
                <a:solidFill>
                  <a:schemeClr val="hlink"/>
                </a:solidFill>
                <a:hlinkClick r:id="rId5"/>
              </a:rPr>
              <a:t>http://mathworld.wolfram.com/GameofLife.html</a:t>
            </a:r>
            <a:endParaRPr/>
          </a:p>
          <a:p>
            <a:pPr marL="457200" marR="0" lvl="0" indent="-406400" algn="l" rtl="0">
              <a:lnSpc>
                <a:spcPct val="150000"/>
              </a:lnSpc>
              <a:spcBef>
                <a:spcPts val="0"/>
              </a:spcBef>
              <a:spcAft>
                <a:spcPts val="0"/>
              </a:spcAft>
              <a:buSzPts val="2800"/>
              <a:buChar char="•"/>
            </a:pPr>
            <a:r>
              <a:rPr lang="en-IN" u="sng">
                <a:solidFill>
                  <a:schemeClr val="hlink"/>
                </a:solidFill>
                <a:hlinkClick r:id="rId6"/>
              </a:rPr>
              <a:t>http://www.rennard.org/alife/CollisionBasedRennard.pdf</a:t>
            </a:r>
            <a:endParaRPr/>
          </a:p>
          <a:p>
            <a:pPr marL="457200" marR="0" lvl="0" indent="-406400" algn="l" rtl="0">
              <a:lnSpc>
                <a:spcPct val="150000"/>
              </a:lnSpc>
              <a:spcBef>
                <a:spcPts val="0"/>
              </a:spcBef>
              <a:spcAft>
                <a:spcPts val="0"/>
              </a:spcAft>
              <a:buSzPts val="2800"/>
              <a:buChar char="•"/>
            </a:pPr>
            <a:r>
              <a:rPr lang="en-IN" u="sng">
                <a:solidFill>
                  <a:schemeClr val="hlink"/>
                </a:solidFill>
                <a:hlinkClick r:id="rId7"/>
              </a:rPr>
              <a:t>https://en.wikipedia.org/wiki/Conway%27s_Game_of_Life</a:t>
            </a:r>
            <a:endParaRPr/>
          </a:p>
        </p:txBody>
      </p:sp>
      <p:sp>
        <p:nvSpPr>
          <p:cNvPr id="487" name="Shape 48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488" name="Shape 4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a:solidFill>
                  <a:srgbClr val="888888"/>
                </a:solidFill>
                <a:latin typeface="Calibri"/>
                <a:ea typeface="Calibri"/>
                <a:cs typeface="Calibri"/>
                <a:sym typeface="Calibri"/>
              </a:rPr>
              <a:t>35</a:t>
            </a:fld>
            <a:endParaRPr sz="1200">
              <a:solidFill>
                <a:srgbClr val="888888"/>
              </a:solidFill>
              <a:latin typeface="Calibri"/>
              <a:ea typeface="Calibri"/>
              <a:cs typeface="Calibri"/>
              <a:sym typeface="Calibri"/>
            </a:endParaRPr>
          </a:p>
        </p:txBody>
      </p:sp>
      <p:sp>
        <p:nvSpPr>
          <p:cNvPr id="489" name="Shape 489"/>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r>
              <a:rPr lang="en-IN" sz="6000" b="1" i="1">
                <a:solidFill>
                  <a:srgbClr val="000000"/>
                </a:solidFill>
                <a:latin typeface="Calibri"/>
                <a:ea typeface="Calibri"/>
                <a:cs typeface="Calibri"/>
                <a:sym typeface="Calibri"/>
              </a:rPr>
              <a:t>fin</a:t>
            </a:r>
            <a:endParaRPr sz="60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IN" sz="4400" b="0" i="0" u="none" strike="noStrike" cap="none">
                <a:solidFill>
                  <a:schemeClr val="dk1"/>
                </a:solidFill>
                <a:latin typeface="Calibri"/>
                <a:ea typeface="Calibri"/>
                <a:cs typeface="Calibri"/>
                <a:sym typeface="Calibri"/>
              </a:rPr>
              <a:t>Cellular Automaton</a:t>
            </a:r>
            <a:endParaRPr/>
          </a:p>
        </p:txBody>
      </p:sp>
      <p:sp>
        <p:nvSpPr>
          <p:cNvPr id="126" name="Shape 1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A cellular automaton consists of a regular grid of </a:t>
            </a:r>
            <a:r>
              <a:rPr lang="en-IN" sz="2800" b="0" i="1" u="none" strike="noStrike" cap="none">
                <a:solidFill>
                  <a:schemeClr val="dk1"/>
                </a:solidFill>
                <a:latin typeface="Calibri"/>
                <a:ea typeface="Calibri"/>
                <a:cs typeface="Calibri"/>
                <a:sym typeface="Calibri"/>
              </a:rPr>
              <a:t>cells</a:t>
            </a:r>
            <a:r>
              <a:rPr lang="en-IN" sz="2800" b="0" i="0" u="none" strike="noStrike" cap="none">
                <a:solidFill>
                  <a:schemeClr val="dk1"/>
                </a:solidFill>
                <a:latin typeface="Calibri"/>
                <a:ea typeface="Calibri"/>
                <a:cs typeface="Calibri"/>
                <a:sym typeface="Calibri"/>
              </a:rPr>
              <a:t>, each in one of a finite number of states, such as </a:t>
            </a:r>
            <a:r>
              <a:rPr lang="en-IN" sz="2800" b="1" i="1" u="none" strike="noStrike" cap="none">
                <a:solidFill>
                  <a:schemeClr val="dk1"/>
                </a:solidFill>
                <a:latin typeface="Calibri"/>
                <a:ea typeface="Calibri"/>
                <a:cs typeface="Calibri"/>
                <a:sym typeface="Calibri"/>
              </a:rPr>
              <a:t>on</a:t>
            </a:r>
            <a:r>
              <a:rPr lang="en-IN" sz="2800" b="0" i="0" u="none" strike="noStrike" cap="none">
                <a:solidFill>
                  <a:schemeClr val="dk1"/>
                </a:solidFill>
                <a:latin typeface="Calibri"/>
                <a:ea typeface="Calibri"/>
                <a:cs typeface="Calibri"/>
                <a:sym typeface="Calibri"/>
              </a:rPr>
              <a:t> and </a:t>
            </a:r>
            <a:r>
              <a:rPr lang="en-IN" sz="2800" b="1" i="1" u="none" strike="noStrike" cap="none">
                <a:solidFill>
                  <a:schemeClr val="dk1"/>
                </a:solidFill>
                <a:latin typeface="Calibri"/>
                <a:ea typeface="Calibri"/>
                <a:cs typeface="Calibri"/>
                <a:sym typeface="Calibri"/>
              </a:rPr>
              <a:t>off</a:t>
            </a:r>
            <a:r>
              <a:rPr lang="en-IN" sz="2800" b="0" i="1" u="none" strike="noStrike" cap="none">
                <a:solidFill>
                  <a:schemeClr val="dk1"/>
                </a:solidFill>
                <a:latin typeface="Calibri"/>
                <a:ea typeface="Calibri"/>
                <a:cs typeface="Calibri"/>
                <a:sym typeface="Calibri"/>
              </a:rPr>
              <a:t>. </a:t>
            </a:r>
            <a:r>
              <a:rPr lang="en-IN" sz="2800" b="0" i="0" u="none" strike="noStrike" cap="none">
                <a:solidFill>
                  <a:schemeClr val="dk1"/>
                </a:solidFill>
                <a:latin typeface="Calibri"/>
                <a:ea typeface="Calibri"/>
                <a:cs typeface="Calibri"/>
                <a:sym typeface="Calibri"/>
              </a:rPr>
              <a:t>The grid can be in any finite number of dimensions. For each cell, a set of cells called its </a:t>
            </a:r>
            <a:r>
              <a:rPr lang="en-IN" sz="2800" b="0" i="1" u="none" strike="noStrike" cap="none">
                <a:solidFill>
                  <a:schemeClr val="dk1"/>
                </a:solidFill>
                <a:latin typeface="Calibri"/>
                <a:ea typeface="Calibri"/>
                <a:cs typeface="Calibri"/>
                <a:sym typeface="Calibri"/>
              </a:rPr>
              <a:t>neighborhood</a:t>
            </a:r>
            <a:r>
              <a:rPr lang="en-IN" sz="2800" b="0" i="0" u="none" strike="noStrike" cap="none">
                <a:solidFill>
                  <a:schemeClr val="dk1"/>
                </a:solidFill>
                <a:latin typeface="Calibri"/>
                <a:ea typeface="Calibri"/>
                <a:cs typeface="Calibri"/>
                <a:sym typeface="Calibri"/>
              </a:rPr>
              <a:t> is defined relative to the specified cell.</a:t>
            </a:r>
            <a:endParaRPr sz="2800" b="0" i="0" u="none" strike="noStrike" cap="none">
              <a:solidFill>
                <a:schemeClr val="dk1"/>
              </a:solidFill>
              <a:latin typeface="Calibri"/>
              <a:ea typeface="Calibri"/>
              <a:cs typeface="Calibri"/>
              <a:sym typeface="Calibri"/>
            </a:endParaRPr>
          </a:p>
        </p:txBody>
      </p:sp>
      <p:sp>
        <p:nvSpPr>
          <p:cNvPr id="127" name="Shape 12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128" name="Shape 1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a:solidFill>
                  <a:srgbClr val="888888"/>
                </a:solidFill>
                <a:latin typeface="Calibri"/>
                <a:ea typeface="Calibri"/>
                <a:cs typeface="Calibri"/>
                <a:sym typeface="Calibri"/>
              </a:rPr>
              <a:t>4</a:t>
            </a:fld>
            <a:endParaRPr sz="1200">
              <a:solidFill>
                <a:srgbClr val="888888"/>
              </a:solidFill>
              <a:latin typeface="Calibri"/>
              <a:ea typeface="Calibri"/>
              <a:cs typeface="Calibri"/>
              <a:sym typeface="Calibri"/>
            </a:endParaRPr>
          </a:p>
        </p:txBody>
      </p:sp>
      <p:pic>
        <p:nvPicPr>
          <p:cNvPr id="129" name="Shape 129" descr="https://upload.wikimedia.org/wikipedia/en/d/d2/CA-Moore.png"/>
          <p:cNvPicPr preferRelativeResize="0"/>
          <p:nvPr/>
        </p:nvPicPr>
        <p:blipFill rotWithShape="1">
          <a:blip r:embed="rId3">
            <a:alphaModFix/>
          </a:blip>
          <a:srcRect/>
          <a:stretch/>
        </p:blipFill>
        <p:spPr>
          <a:xfrm>
            <a:off x="4797511" y="4001294"/>
            <a:ext cx="1905000" cy="1905000"/>
          </a:xfrm>
          <a:prstGeom prst="rect">
            <a:avLst/>
          </a:prstGeom>
          <a:noFill/>
          <a:ln>
            <a:noFill/>
          </a:ln>
        </p:spPr>
      </p:pic>
      <p:cxnSp>
        <p:nvCxnSpPr>
          <p:cNvPr id="130" name="Shape 130"/>
          <p:cNvCxnSpPr/>
          <p:nvPr/>
        </p:nvCxnSpPr>
        <p:spPr>
          <a:xfrm>
            <a:off x="6151064" y="4552741"/>
            <a:ext cx="1716505" cy="0"/>
          </a:xfrm>
          <a:prstGeom prst="straightConnector1">
            <a:avLst/>
          </a:prstGeom>
          <a:noFill/>
          <a:ln w="38100" cap="flat" cmpd="sng">
            <a:solidFill>
              <a:schemeClr val="accent1"/>
            </a:solidFill>
            <a:prstDash val="solid"/>
            <a:miter lim="800000"/>
            <a:headEnd type="none" w="sm" len="sm"/>
            <a:tailEnd type="triangle" w="med" len="med"/>
          </a:ln>
        </p:spPr>
      </p:cxnSp>
      <p:cxnSp>
        <p:nvCxnSpPr>
          <p:cNvPr id="131" name="Shape 131"/>
          <p:cNvCxnSpPr/>
          <p:nvPr/>
        </p:nvCxnSpPr>
        <p:spPr>
          <a:xfrm>
            <a:off x="5750011" y="4953794"/>
            <a:ext cx="2117558" cy="0"/>
          </a:xfrm>
          <a:prstGeom prst="straightConnector1">
            <a:avLst/>
          </a:prstGeom>
          <a:noFill/>
          <a:ln w="38100" cap="flat" cmpd="sng">
            <a:solidFill>
              <a:schemeClr val="accent1"/>
            </a:solidFill>
            <a:prstDash val="solid"/>
            <a:miter lim="800000"/>
            <a:headEnd type="none" w="sm" len="sm"/>
            <a:tailEnd type="triangle" w="med" len="med"/>
          </a:ln>
        </p:spPr>
      </p:cxnSp>
      <p:sp>
        <p:nvSpPr>
          <p:cNvPr id="132" name="Shape 132"/>
          <p:cNvSpPr txBox="1"/>
          <p:nvPr/>
        </p:nvSpPr>
        <p:spPr>
          <a:xfrm>
            <a:off x="7867569" y="4368075"/>
            <a:ext cx="1905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neighbour</a:t>
            </a:r>
            <a:endParaRPr/>
          </a:p>
        </p:txBody>
      </p:sp>
      <p:sp>
        <p:nvSpPr>
          <p:cNvPr id="133" name="Shape 133"/>
          <p:cNvSpPr txBox="1"/>
          <p:nvPr/>
        </p:nvSpPr>
        <p:spPr>
          <a:xfrm>
            <a:off x="7886321" y="4769128"/>
            <a:ext cx="20326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cell</a:t>
            </a:r>
            <a:endParaRPr/>
          </a:p>
        </p:txBody>
      </p:sp>
      <p:sp>
        <p:nvSpPr>
          <p:cNvPr id="134" name="Shape 134"/>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IN" sz="4400" b="0" i="0" u="none" strike="noStrike" cap="none">
                <a:solidFill>
                  <a:schemeClr val="dk1"/>
                </a:solidFill>
                <a:latin typeface="Calibri"/>
                <a:ea typeface="Calibri"/>
                <a:cs typeface="Calibri"/>
                <a:sym typeface="Calibri"/>
              </a:rPr>
              <a:t>Turing Machine</a:t>
            </a:r>
            <a:endParaRPr/>
          </a:p>
        </p:txBody>
      </p:sp>
      <p:sp>
        <p:nvSpPr>
          <p:cNvPr id="140" name="Shape 14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141" name="Shape 1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a:solidFill>
                  <a:srgbClr val="888888"/>
                </a:solidFill>
                <a:latin typeface="Calibri"/>
                <a:ea typeface="Calibri"/>
                <a:cs typeface="Calibri"/>
                <a:sym typeface="Calibri"/>
              </a:rPr>
              <a:t>5</a:t>
            </a:fld>
            <a:endParaRPr sz="1200">
              <a:solidFill>
                <a:srgbClr val="888888"/>
              </a:solidFill>
              <a:latin typeface="Calibri"/>
              <a:ea typeface="Calibri"/>
              <a:cs typeface="Calibri"/>
              <a:sym typeface="Calibri"/>
            </a:endParaRPr>
          </a:p>
        </p:txBody>
      </p:sp>
      <p:sp>
        <p:nvSpPr>
          <p:cNvPr id="142" name="Shape 142"/>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
        <p:nvSpPr>
          <p:cNvPr id="143" name="Shape 14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IN"/>
              <a:t>A Turing machine is a theoretical computing machine invented by Alan Turing to serve as an idealised model for mathematical calculation. Despite its simplicity, it can simulate any computer algorithm, no matter how complicated it might be.</a:t>
            </a:r>
            <a:endParaRPr/>
          </a:p>
          <a:p>
            <a:pPr marL="0" marR="0" lvl="0" indent="0" algn="l" rtl="0">
              <a:lnSpc>
                <a:spcPct val="90000"/>
              </a:lnSpc>
              <a:spcBef>
                <a:spcPts val="0"/>
              </a:spcBef>
              <a:spcAft>
                <a:spcPts val="0"/>
              </a:spcAft>
              <a:buNone/>
            </a:pPr>
            <a:endParaRPr/>
          </a:p>
          <a:p>
            <a:pPr marL="228600" marR="0" lvl="0" indent="-228600" algn="l" rtl="0">
              <a:lnSpc>
                <a:spcPct val="90000"/>
              </a:lnSpc>
              <a:spcBef>
                <a:spcPts val="0"/>
              </a:spcBef>
              <a:spcAft>
                <a:spcPts val="0"/>
              </a:spcAft>
              <a:buClr>
                <a:schemeClr val="dk1"/>
              </a:buClr>
              <a:buSzPts val="2800"/>
              <a:buFont typeface="Arial"/>
              <a:buChar char="•"/>
            </a:pPr>
            <a:r>
              <a:rPr lang="en-IN"/>
              <a:t>It is a type of </a:t>
            </a:r>
            <a:r>
              <a:rPr lang="en-IN" b="1"/>
              <a:t>Finite State Machine</a:t>
            </a:r>
            <a:r>
              <a:rPr lang="en-IN"/>
              <a:t>. At any point of time, the machine is in any one of the finite states.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IN" sz="4400" b="0" i="0" u="none" strike="noStrike" cap="none">
                <a:solidFill>
                  <a:schemeClr val="dk1"/>
                </a:solidFill>
                <a:latin typeface="Calibri"/>
                <a:ea typeface="Calibri"/>
                <a:cs typeface="Calibri"/>
                <a:sym typeface="Calibri"/>
              </a:rPr>
              <a:t>Automata Theory</a:t>
            </a:r>
            <a:endParaRPr/>
          </a:p>
        </p:txBody>
      </p:sp>
      <p:sp>
        <p:nvSpPr>
          <p:cNvPr id="149" name="Shape 14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150" name="Shape 1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a:solidFill>
                  <a:srgbClr val="888888"/>
                </a:solidFill>
                <a:latin typeface="Calibri"/>
                <a:ea typeface="Calibri"/>
                <a:cs typeface="Calibri"/>
                <a:sym typeface="Calibri"/>
              </a:rPr>
              <a:t>6</a:t>
            </a:fld>
            <a:endParaRPr sz="1200">
              <a:solidFill>
                <a:srgbClr val="888888"/>
              </a:solidFill>
              <a:latin typeface="Calibri"/>
              <a:ea typeface="Calibri"/>
              <a:cs typeface="Calibri"/>
              <a:sym typeface="Calibri"/>
            </a:endParaRPr>
          </a:p>
        </p:txBody>
      </p:sp>
      <p:grpSp>
        <p:nvGrpSpPr>
          <p:cNvPr id="151" name="Shape 151"/>
          <p:cNvGrpSpPr/>
          <p:nvPr/>
        </p:nvGrpSpPr>
        <p:grpSpPr>
          <a:xfrm>
            <a:off x="3920331" y="1825625"/>
            <a:ext cx="4351338" cy="4351338"/>
            <a:chOff x="3082131" y="0"/>
            <a:chExt cx="4351338" cy="4351338"/>
          </a:xfrm>
        </p:grpSpPr>
        <p:sp>
          <p:nvSpPr>
            <p:cNvPr id="152" name="Shape 152"/>
            <p:cNvSpPr/>
            <p:nvPr/>
          </p:nvSpPr>
          <p:spPr>
            <a:xfrm>
              <a:off x="3082131" y="0"/>
              <a:ext cx="4351338" cy="4351338"/>
            </a:xfrm>
            <a:prstGeom prst="ellipse">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txBox="1"/>
            <p:nvPr/>
          </p:nvSpPr>
          <p:spPr>
            <a:xfrm>
              <a:off x="4649482" y="217566"/>
              <a:ext cx="1216634" cy="652700"/>
            </a:xfrm>
            <a:prstGeom prst="rect">
              <a:avLst/>
            </a:prstGeom>
            <a:noFill/>
            <a:ln>
              <a:noFill/>
            </a:ln>
          </p:spPr>
          <p:txBody>
            <a:bodyPr spcFirstLastPara="1" wrap="square" lIns="92450" tIns="92450" rIns="92450" bIns="924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IN" sz="1300">
                  <a:solidFill>
                    <a:schemeClr val="lt1"/>
                  </a:solidFill>
                  <a:latin typeface="Calibri"/>
                  <a:ea typeface="Calibri"/>
                  <a:cs typeface="Calibri"/>
                  <a:sym typeface="Calibri"/>
                </a:rPr>
                <a:t>Turing Machine</a:t>
              </a:r>
              <a:endParaRPr/>
            </a:p>
          </p:txBody>
        </p:sp>
        <p:sp>
          <p:nvSpPr>
            <p:cNvPr id="154" name="Shape 154"/>
            <p:cNvSpPr/>
            <p:nvPr/>
          </p:nvSpPr>
          <p:spPr>
            <a:xfrm>
              <a:off x="3517264" y="870267"/>
              <a:ext cx="3481070" cy="3481070"/>
            </a:xfrm>
            <a:prstGeom prst="ellipse">
              <a:avLst/>
            </a:prstGeom>
            <a:solidFill>
              <a:schemeClr val="accent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txBox="1"/>
            <p:nvPr/>
          </p:nvSpPr>
          <p:spPr>
            <a:xfrm>
              <a:off x="4649482" y="1079131"/>
              <a:ext cx="1216634" cy="626592"/>
            </a:xfrm>
            <a:prstGeom prst="rect">
              <a:avLst/>
            </a:prstGeom>
            <a:noFill/>
            <a:ln>
              <a:noFill/>
            </a:ln>
          </p:spPr>
          <p:txBody>
            <a:bodyPr spcFirstLastPara="1" wrap="square" lIns="92450" tIns="92450" rIns="92450" bIns="924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IN" sz="1300">
                  <a:solidFill>
                    <a:schemeClr val="lt1"/>
                  </a:solidFill>
                  <a:latin typeface="Calibri"/>
                  <a:ea typeface="Calibri"/>
                  <a:cs typeface="Calibri"/>
                  <a:sym typeface="Calibri"/>
                </a:rPr>
                <a:t>Pushdown automaton</a:t>
              </a:r>
              <a:endParaRPr/>
            </a:p>
          </p:txBody>
        </p:sp>
        <p:sp>
          <p:nvSpPr>
            <p:cNvPr id="156" name="Shape 156"/>
            <p:cNvSpPr/>
            <p:nvPr/>
          </p:nvSpPr>
          <p:spPr>
            <a:xfrm>
              <a:off x="3952398" y="1740535"/>
              <a:ext cx="2610802" cy="2610802"/>
            </a:xfrm>
            <a:prstGeom prst="ellipse">
              <a:avLst/>
            </a:prstGeom>
            <a:solidFill>
              <a:schemeClr val="accent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txBox="1"/>
            <p:nvPr/>
          </p:nvSpPr>
          <p:spPr>
            <a:xfrm>
              <a:off x="4649482" y="1936345"/>
              <a:ext cx="1216634" cy="587430"/>
            </a:xfrm>
            <a:prstGeom prst="rect">
              <a:avLst/>
            </a:prstGeom>
            <a:noFill/>
            <a:ln>
              <a:noFill/>
            </a:ln>
          </p:spPr>
          <p:txBody>
            <a:bodyPr spcFirstLastPara="1" wrap="square" lIns="92450" tIns="92450" rIns="92450" bIns="924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IN" sz="1300">
                  <a:solidFill>
                    <a:schemeClr val="lt1"/>
                  </a:solidFill>
                  <a:latin typeface="Calibri"/>
                  <a:ea typeface="Calibri"/>
                  <a:cs typeface="Calibri"/>
                  <a:sym typeface="Calibri"/>
                </a:rPr>
                <a:t>Finite-state machine</a:t>
              </a:r>
              <a:endParaRPr/>
            </a:p>
          </p:txBody>
        </p:sp>
        <p:sp>
          <p:nvSpPr>
            <p:cNvPr id="158" name="Shape 158"/>
            <p:cNvSpPr/>
            <p:nvPr/>
          </p:nvSpPr>
          <p:spPr>
            <a:xfrm>
              <a:off x="4387532" y="2610802"/>
              <a:ext cx="1740535" cy="1740535"/>
            </a:xfrm>
            <a:prstGeom prst="ellipse">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txBox="1"/>
            <p:nvPr/>
          </p:nvSpPr>
          <p:spPr>
            <a:xfrm>
              <a:off x="4642427" y="3045936"/>
              <a:ext cx="1230744" cy="870267"/>
            </a:xfrm>
            <a:prstGeom prst="rect">
              <a:avLst/>
            </a:prstGeom>
            <a:noFill/>
            <a:ln>
              <a:noFill/>
            </a:ln>
          </p:spPr>
          <p:txBody>
            <a:bodyPr spcFirstLastPara="1" wrap="square" lIns="92450" tIns="92450" rIns="92450" bIns="924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IN" sz="1300">
                  <a:solidFill>
                    <a:schemeClr val="lt1"/>
                  </a:solidFill>
                  <a:latin typeface="Calibri"/>
                  <a:ea typeface="Calibri"/>
                  <a:cs typeface="Calibri"/>
                  <a:sym typeface="Calibri"/>
                </a:rPr>
                <a:t>Combinational logic</a:t>
              </a:r>
              <a:endParaRPr/>
            </a:p>
          </p:txBody>
        </p:sp>
      </p:grpSp>
      <p:sp>
        <p:nvSpPr>
          <p:cNvPr id="160" name="Shape 160"/>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6000"/>
              <a:buFont typeface="Calibri"/>
              <a:buNone/>
            </a:pPr>
            <a:r>
              <a:rPr lang="en-IN" sz="6000" b="0" i="0" u="none" strike="noStrike" cap="none">
                <a:solidFill>
                  <a:schemeClr val="dk1"/>
                </a:solidFill>
                <a:latin typeface="Calibri"/>
                <a:ea typeface="Calibri"/>
                <a:cs typeface="Calibri"/>
                <a:sym typeface="Calibri"/>
              </a:rPr>
              <a:t>Fundamental Rules</a:t>
            </a:r>
            <a:endParaRPr/>
          </a:p>
        </p:txBody>
      </p:sp>
      <p:sp>
        <p:nvSpPr>
          <p:cNvPr id="166" name="Shape 16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888888"/>
              </a:buClr>
              <a:buSzPts val="2400"/>
              <a:buFont typeface="Arial"/>
              <a:buNone/>
            </a:pPr>
            <a:r>
              <a:rPr lang="en-IN" sz="2400" b="0" i="0" u="none" strike="noStrike" cap="none">
                <a:solidFill>
                  <a:srgbClr val="888888"/>
                </a:solidFill>
                <a:latin typeface="Calibri"/>
                <a:ea typeface="Calibri"/>
                <a:cs typeface="Calibri"/>
                <a:sym typeface="Calibri"/>
              </a:rPr>
              <a:t>The following rules govern the implementation of Game of Life.</a:t>
            </a:r>
            <a:endParaRPr/>
          </a:p>
        </p:txBody>
      </p:sp>
      <p:sp>
        <p:nvSpPr>
          <p:cNvPr id="167" name="Shape 1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168" name="Shape 1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a:solidFill>
                  <a:srgbClr val="888888"/>
                </a:solidFill>
                <a:latin typeface="Calibri"/>
                <a:ea typeface="Calibri"/>
                <a:cs typeface="Calibri"/>
                <a:sym typeface="Calibri"/>
              </a:rPr>
              <a:t>7</a:t>
            </a:fld>
            <a:endParaRPr sz="1200">
              <a:solidFill>
                <a:srgbClr val="888888"/>
              </a:solidFill>
              <a:latin typeface="Calibri"/>
              <a:ea typeface="Calibri"/>
              <a:cs typeface="Calibri"/>
              <a:sym typeface="Calibri"/>
            </a:endParaRPr>
          </a:p>
        </p:txBody>
      </p:sp>
      <p:sp>
        <p:nvSpPr>
          <p:cNvPr id="169" name="Shape 169"/>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Any live cell with fewer than two live neighbors dies, as if caused by underpopulation.</a:t>
            </a:r>
            <a:br>
              <a:rPr lang="en-IN" sz="2800" b="0" i="0" u="none" strike="noStrike" cap="none">
                <a:solidFill>
                  <a:schemeClr val="dk1"/>
                </a:solidFill>
                <a:latin typeface="Calibri"/>
                <a:ea typeface="Calibri"/>
                <a:cs typeface="Calibri"/>
                <a:sym typeface="Calibri"/>
              </a:rPr>
            </a:br>
            <a:endParaRPr sz="2800" b="0" i="0" u="none" strike="noStrike" cap="none">
              <a:solidFill>
                <a:schemeClr val="dk1"/>
              </a:solidFill>
              <a:latin typeface="Calibri"/>
              <a:ea typeface="Calibri"/>
              <a:cs typeface="Calibri"/>
              <a:sym typeface="Calibri"/>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
        <p:nvSpPr>
          <p:cNvPr id="175" name="Shape 17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176" name="Shape 17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a:solidFill>
                  <a:srgbClr val="888888"/>
                </a:solidFill>
                <a:latin typeface="Calibri"/>
                <a:ea typeface="Calibri"/>
                <a:cs typeface="Calibri"/>
                <a:sym typeface="Calibri"/>
              </a:rPr>
              <a:t>8</a:t>
            </a:fld>
            <a:endParaRPr sz="1200">
              <a:solidFill>
                <a:srgbClr val="888888"/>
              </a:solidFill>
              <a:latin typeface="Calibri"/>
              <a:ea typeface="Calibri"/>
              <a:cs typeface="Calibri"/>
              <a:sym typeface="Calibri"/>
            </a:endParaRPr>
          </a:p>
        </p:txBody>
      </p:sp>
      <p:pic>
        <p:nvPicPr>
          <p:cNvPr id="177" name="Shape 177"/>
          <p:cNvPicPr preferRelativeResize="0"/>
          <p:nvPr/>
        </p:nvPicPr>
        <p:blipFill rotWithShape="1">
          <a:blip r:embed="rId3">
            <a:alphaModFix/>
          </a:blip>
          <a:srcRect/>
          <a:stretch/>
        </p:blipFill>
        <p:spPr>
          <a:xfrm>
            <a:off x="2209800" y="2930535"/>
            <a:ext cx="2896004" cy="2924583"/>
          </a:xfrm>
          <a:prstGeom prst="rect">
            <a:avLst/>
          </a:prstGeom>
          <a:noFill/>
          <a:ln>
            <a:noFill/>
          </a:ln>
        </p:spPr>
      </p:pic>
      <p:pic>
        <p:nvPicPr>
          <p:cNvPr id="178" name="Shape 178"/>
          <p:cNvPicPr preferRelativeResize="0"/>
          <p:nvPr/>
        </p:nvPicPr>
        <p:blipFill rotWithShape="1">
          <a:blip r:embed="rId4">
            <a:alphaModFix/>
          </a:blip>
          <a:srcRect/>
          <a:stretch/>
        </p:blipFill>
        <p:spPr>
          <a:xfrm>
            <a:off x="6781800" y="2930535"/>
            <a:ext cx="2896004" cy="2924583"/>
          </a:xfrm>
          <a:prstGeom prst="rect">
            <a:avLst/>
          </a:prstGeom>
          <a:noFill/>
          <a:ln>
            <a:noFill/>
          </a:ln>
        </p:spPr>
      </p:pic>
      <p:sp>
        <p:nvSpPr>
          <p:cNvPr id="179" name="Shape 179"/>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Any live cell with more than three live neighbors dies, as if by overcrowding.</a:t>
            </a:r>
            <a:endParaRPr/>
          </a:p>
          <a:p>
            <a:pPr marL="0" marR="0" lvl="0" indent="0" algn="l" rtl="0">
              <a:lnSpc>
                <a:spcPct val="90000"/>
              </a:lnSpc>
              <a:spcBef>
                <a:spcPts val="1000"/>
              </a:spcBef>
              <a:spcAft>
                <a:spcPts val="0"/>
              </a:spcAft>
              <a:buClr>
                <a:schemeClr val="dk1"/>
              </a:buClr>
              <a:buSzPts val="2800"/>
              <a:buFont typeface="Arial"/>
              <a:buNone/>
            </a:pPr>
            <a:br>
              <a:rPr lang="en-IN" sz="2800" b="0" i="0" u="none" strike="noStrike" cap="none">
                <a:solidFill>
                  <a:schemeClr val="dk1"/>
                </a:solidFill>
                <a:latin typeface="Calibri"/>
                <a:ea typeface="Calibri"/>
                <a:cs typeface="Calibri"/>
                <a:sym typeface="Calibri"/>
              </a:rPr>
            </a:br>
            <a:endParaRPr sz="2800" b="0" i="0" u="none" strike="noStrike" cap="none">
              <a:solidFill>
                <a:schemeClr val="dk1"/>
              </a:solidFill>
              <a:latin typeface="Calibri"/>
              <a:ea typeface="Calibri"/>
              <a:cs typeface="Calibri"/>
              <a:sym typeface="Calibri"/>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
        <p:nvSpPr>
          <p:cNvPr id="185" name="Shape 18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a:solidFill>
                  <a:srgbClr val="888888"/>
                </a:solidFill>
                <a:latin typeface="Calibri"/>
                <a:ea typeface="Calibri"/>
                <a:cs typeface="Calibri"/>
                <a:sym typeface="Calibri"/>
              </a:rPr>
              <a:t>Dept. of CSE, RNSIT</a:t>
            </a:r>
            <a:endParaRPr sz="1200">
              <a:solidFill>
                <a:srgbClr val="888888"/>
              </a:solidFill>
              <a:latin typeface="Calibri"/>
              <a:ea typeface="Calibri"/>
              <a:cs typeface="Calibri"/>
              <a:sym typeface="Calibri"/>
            </a:endParaRPr>
          </a:p>
        </p:txBody>
      </p:sp>
      <p:sp>
        <p:nvSpPr>
          <p:cNvPr id="186" name="Shape 18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a:solidFill>
                  <a:srgbClr val="888888"/>
                </a:solidFill>
                <a:latin typeface="Calibri"/>
                <a:ea typeface="Calibri"/>
                <a:cs typeface="Calibri"/>
                <a:sym typeface="Calibri"/>
              </a:rPr>
              <a:t>9</a:t>
            </a:fld>
            <a:endParaRPr sz="1200">
              <a:solidFill>
                <a:srgbClr val="888888"/>
              </a:solidFill>
              <a:latin typeface="Calibri"/>
              <a:ea typeface="Calibri"/>
              <a:cs typeface="Calibri"/>
              <a:sym typeface="Calibri"/>
            </a:endParaRPr>
          </a:p>
        </p:txBody>
      </p:sp>
      <p:pic>
        <p:nvPicPr>
          <p:cNvPr id="187" name="Shape 187"/>
          <p:cNvPicPr preferRelativeResize="0"/>
          <p:nvPr/>
        </p:nvPicPr>
        <p:blipFill rotWithShape="1">
          <a:blip r:embed="rId3">
            <a:alphaModFix/>
          </a:blip>
          <a:srcRect/>
          <a:stretch/>
        </p:blipFill>
        <p:spPr>
          <a:xfrm>
            <a:off x="2209800" y="2930535"/>
            <a:ext cx="2896004" cy="2924583"/>
          </a:xfrm>
          <a:prstGeom prst="rect">
            <a:avLst/>
          </a:prstGeom>
          <a:noFill/>
          <a:ln>
            <a:noFill/>
          </a:ln>
        </p:spPr>
      </p:pic>
      <p:pic>
        <p:nvPicPr>
          <p:cNvPr id="188" name="Shape 188"/>
          <p:cNvPicPr preferRelativeResize="0"/>
          <p:nvPr/>
        </p:nvPicPr>
        <p:blipFill rotWithShape="1">
          <a:blip r:embed="rId4">
            <a:alphaModFix/>
          </a:blip>
          <a:srcRect/>
          <a:stretch/>
        </p:blipFill>
        <p:spPr>
          <a:xfrm>
            <a:off x="6781800" y="2930535"/>
            <a:ext cx="2896004" cy="2924583"/>
          </a:xfrm>
          <a:prstGeom prst="rect">
            <a:avLst/>
          </a:prstGeom>
          <a:noFill/>
          <a:ln>
            <a:noFill/>
          </a:ln>
        </p:spPr>
      </p:pic>
      <p:pic>
        <p:nvPicPr>
          <p:cNvPr id="189" name="Shape 189"/>
          <p:cNvPicPr preferRelativeResize="0"/>
          <p:nvPr/>
        </p:nvPicPr>
        <p:blipFill rotWithShape="1">
          <a:blip r:embed="rId5">
            <a:alphaModFix/>
          </a:blip>
          <a:srcRect/>
          <a:stretch/>
        </p:blipFill>
        <p:spPr>
          <a:xfrm>
            <a:off x="2209800" y="2930535"/>
            <a:ext cx="2896004" cy="2924583"/>
          </a:xfrm>
          <a:prstGeom prst="rect">
            <a:avLst/>
          </a:prstGeom>
          <a:noFill/>
          <a:ln>
            <a:noFill/>
          </a:ln>
        </p:spPr>
      </p:pic>
      <p:pic>
        <p:nvPicPr>
          <p:cNvPr id="190" name="Shape 190"/>
          <p:cNvPicPr preferRelativeResize="0"/>
          <p:nvPr/>
        </p:nvPicPr>
        <p:blipFill rotWithShape="1">
          <a:blip r:embed="rId6">
            <a:alphaModFix/>
          </a:blip>
          <a:srcRect/>
          <a:stretch/>
        </p:blipFill>
        <p:spPr>
          <a:xfrm>
            <a:off x="6781800" y="2930534"/>
            <a:ext cx="2896004" cy="2924583"/>
          </a:xfrm>
          <a:prstGeom prst="rect">
            <a:avLst/>
          </a:prstGeom>
          <a:noFill/>
          <a:ln>
            <a:noFill/>
          </a:ln>
        </p:spPr>
      </p:pic>
      <p:sp>
        <p:nvSpPr>
          <p:cNvPr id="191" name="Shape 191"/>
          <p:cNvSpPr txBox="1">
            <a:spLocks noGrp="1"/>
          </p:cNvSpPr>
          <p:nvPr>
            <p:ph type="dt" idx="10"/>
          </p:nvPr>
        </p:nvSpPr>
        <p:spPr>
          <a:xfrm>
            <a:off x="10132250" y="252125"/>
            <a:ext cx="1606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a:t>Conway’s Game of Life</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1279</Words>
  <Application>Microsoft Office PowerPoint</Application>
  <PresentationFormat>Widescreen</PresentationFormat>
  <Paragraphs>251</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Noto Sans Symbols</vt:lpstr>
      <vt:lpstr>Times New Roman</vt:lpstr>
      <vt:lpstr>Office Theme</vt:lpstr>
      <vt:lpstr>A Project Seminar on  “Basic Gates Simulations using Conway’s Game of Life”</vt:lpstr>
      <vt:lpstr>Contents</vt:lpstr>
      <vt:lpstr>Introduction</vt:lpstr>
      <vt:lpstr>Cellular Automaton</vt:lpstr>
      <vt:lpstr>Turing Machine</vt:lpstr>
      <vt:lpstr>Automata Theory</vt:lpstr>
      <vt:lpstr>Fundamental Rules</vt:lpstr>
      <vt:lpstr>PowerPoint Presentation</vt:lpstr>
      <vt:lpstr>PowerPoint Presentation</vt:lpstr>
      <vt:lpstr>PowerPoint Presentation</vt:lpstr>
      <vt:lpstr>Special Life Forms</vt:lpstr>
      <vt:lpstr>Still Life</vt:lpstr>
      <vt:lpstr>Oscillators</vt:lpstr>
      <vt:lpstr>Gliders and Spaceships  </vt:lpstr>
      <vt:lpstr>Guns</vt:lpstr>
      <vt:lpstr>Implementing logic gates</vt:lpstr>
      <vt:lpstr>Inputs</vt:lpstr>
      <vt:lpstr>Processing devices</vt:lpstr>
      <vt:lpstr>Actual gates</vt:lpstr>
      <vt:lpstr>NOT</vt:lpstr>
      <vt:lpstr>NOT (A = 0, Y = 1)</vt:lpstr>
      <vt:lpstr>NOT (A = 1, Y = 0)</vt:lpstr>
      <vt:lpstr>AND</vt:lpstr>
      <vt:lpstr>AND (A = 0, B = 0, Y = 0)</vt:lpstr>
      <vt:lpstr>AND (A = 1, B = 0, Y = 0)</vt:lpstr>
      <vt:lpstr>AND (A = 0, B = 1, Y = 0)</vt:lpstr>
      <vt:lpstr>AND (A = 1, B = 1, Y = 1)</vt:lpstr>
      <vt:lpstr>OR</vt:lpstr>
      <vt:lpstr>OR (A = 0, B = 0, Y = 0)</vt:lpstr>
      <vt:lpstr>OR (A = 1, B = 0, Y = 1)</vt:lpstr>
      <vt:lpstr>OR (A = 0, B = 1, Y = 1)</vt:lpstr>
      <vt:lpstr>OR (A = 1, B = 1, Y = 1)</vt:lpstr>
      <vt:lpstr>PowerPoint Presentation</vt:lpstr>
      <vt:lpstr>PowerPoint Presentation</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Seminar on  “Basic Gates Simulations using Conway’s Game of Life”</dc:title>
  <cp:lastModifiedBy>sagnik das</cp:lastModifiedBy>
  <cp:revision>2</cp:revision>
  <dcterms:modified xsi:type="dcterms:W3CDTF">2018-11-03T02:50:43Z</dcterms:modified>
</cp:coreProperties>
</file>