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gif"/><Relationship Id="rId4" Type="http://schemas.openxmlformats.org/officeDocument/2006/relationships/image" Target="../media/image12.gif"/><Relationship Id="rId5" Type="http://schemas.openxmlformats.org/officeDocument/2006/relationships/image" Target="../media/image19.gif"/><Relationship Id="rId6" Type="http://schemas.openxmlformats.org/officeDocument/2006/relationships/image" Target="../media/image1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eb.stanford.edu/~cdebs/GameOfLife/" TargetMode="External"/><Relationship Id="rId4" Type="http://schemas.openxmlformats.org/officeDocument/2006/relationships/hyperlink" Target="http://home.iitk.ac.in/~tlavanya/14353FinalReport-GameOfLife.pdf" TargetMode="External"/><Relationship Id="rId5" Type="http://schemas.openxmlformats.org/officeDocument/2006/relationships/hyperlink" Target="http://mathworld.wolfram.com/GameofLife.html" TargetMode="External"/><Relationship Id="rId6" Type="http://schemas.openxmlformats.org/officeDocument/2006/relationships/hyperlink" Target="http://www.rennard.org/alife/CollisionBasedRennard.pdf" TargetMode="External"/><Relationship Id="rId7" Type="http://schemas.openxmlformats.org/officeDocument/2006/relationships/hyperlink" Target="https://en.wikipedia.org/wiki/Conway%27s_Game_of_Lif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1524000" y="1296087"/>
            <a:ext cx="9144000" cy="2214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A Project Seminar on </a:t>
            </a:r>
            <a:br>
              <a:rPr b="0" i="0" lang="en-IN" sz="4400" u="none" cap="none" strike="noStrike">
                <a:solidFill>
                  <a:schemeClr val="dk1"/>
                </a:solidFill>
                <a:latin typeface="Calibri"/>
                <a:ea typeface="Calibri"/>
                <a:cs typeface="Calibri"/>
                <a:sym typeface="Calibri"/>
              </a:rPr>
            </a:br>
            <a:r>
              <a:rPr b="0" i="0" lang="en-IN" sz="4400" u="none" cap="none" strike="noStrike">
                <a:solidFill>
                  <a:schemeClr val="dk1"/>
                </a:solidFill>
                <a:latin typeface="Calibri"/>
                <a:ea typeface="Calibri"/>
                <a:cs typeface="Calibri"/>
                <a:sym typeface="Calibri"/>
              </a:rPr>
              <a:t>“Basic Gates Simulations using Conway’s Game of Life”</a:t>
            </a:r>
            <a:endParaRPr/>
          </a:p>
        </p:txBody>
      </p:sp>
      <p:pic>
        <p:nvPicPr>
          <p:cNvPr id="89" name="Shape 89"/>
          <p:cNvPicPr preferRelativeResize="0"/>
          <p:nvPr/>
        </p:nvPicPr>
        <p:blipFill rotWithShape="1">
          <a:blip r:embed="rId3">
            <a:alphaModFix/>
          </a:blip>
          <a:srcRect b="0" l="0" r="0" t="0"/>
          <a:stretch/>
        </p:blipFill>
        <p:spPr>
          <a:xfrm>
            <a:off x="5595934" y="0"/>
            <a:ext cx="1000132" cy="1296088"/>
          </a:xfrm>
          <a:prstGeom prst="rect">
            <a:avLst/>
          </a:prstGeom>
          <a:noFill/>
          <a:ln>
            <a:noFill/>
          </a:ln>
        </p:spPr>
      </p:pic>
      <p:sp>
        <p:nvSpPr>
          <p:cNvPr id="90" name="Shape 90"/>
          <p:cNvSpPr/>
          <p:nvPr/>
        </p:nvSpPr>
        <p:spPr>
          <a:xfrm>
            <a:off x="2059753" y="5926053"/>
            <a:ext cx="8072494"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00000"/>
              </a:buClr>
              <a:buSzPts val="2400"/>
              <a:buFont typeface="Times New Roman"/>
              <a:buNone/>
            </a:pPr>
            <a:r>
              <a:rPr b="1" i="0" lang="en-IN" sz="2400" u="none" cap="none" strike="noStrike">
                <a:solidFill>
                  <a:srgbClr val="800000"/>
                </a:solidFill>
                <a:latin typeface="Times New Roman"/>
                <a:ea typeface="Times New Roman"/>
                <a:cs typeface="Times New Roman"/>
                <a:sym typeface="Times New Roman"/>
              </a:rPr>
              <a:t>Department  of Computer  Science and Engineering</a:t>
            </a:r>
            <a:endParaRPr b="0" i="0" sz="2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rgbClr val="800000"/>
              </a:buClr>
              <a:buSzPts val="2400"/>
              <a:buFont typeface="Times New Roman"/>
              <a:buNone/>
            </a:pPr>
            <a:r>
              <a:rPr b="1" i="0" lang="en-IN" sz="2400" u="none" cap="none" strike="noStrike">
                <a:solidFill>
                  <a:srgbClr val="800000"/>
                </a:solidFill>
                <a:latin typeface="Times New Roman"/>
                <a:ea typeface="Times New Roman"/>
                <a:cs typeface="Times New Roman"/>
                <a:sym typeface="Times New Roman"/>
              </a:rPr>
              <a:t> RNS Institute of Technology</a:t>
            </a:r>
            <a:endParaRPr b="0" i="0" sz="2400" u="none" cap="none" strike="noStrike">
              <a:solidFill>
                <a:schemeClr val="dk1"/>
              </a:solidFill>
              <a:latin typeface="Times New Roman"/>
              <a:ea typeface="Times New Roman"/>
              <a:cs typeface="Times New Roman"/>
              <a:sym typeface="Times New Roman"/>
            </a:endParaRPr>
          </a:p>
        </p:txBody>
      </p:sp>
      <p:pic>
        <p:nvPicPr>
          <p:cNvPr descr="G:\RNSITLOGO.jpg" id="91" name="Shape 91"/>
          <p:cNvPicPr preferRelativeResize="0"/>
          <p:nvPr/>
        </p:nvPicPr>
        <p:blipFill rotWithShape="1">
          <a:blip r:embed="rId4">
            <a:alphaModFix/>
          </a:blip>
          <a:srcRect b="0" l="0" r="0" t="0"/>
          <a:stretch/>
        </p:blipFill>
        <p:spPr>
          <a:xfrm>
            <a:off x="5488777" y="4700147"/>
            <a:ext cx="1214446" cy="1299457"/>
          </a:xfrm>
          <a:prstGeom prst="rect">
            <a:avLst/>
          </a:prstGeom>
          <a:noFill/>
          <a:ln>
            <a:noFill/>
          </a:ln>
        </p:spPr>
      </p:pic>
      <p:sp>
        <p:nvSpPr>
          <p:cNvPr id="92" name="Shape 9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888888"/>
                </a:solidFill>
                <a:latin typeface="Calibri"/>
                <a:ea typeface="Calibri"/>
                <a:cs typeface="Calibri"/>
                <a:sym typeface="Calibri"/>
              </a:rPr>
              <a:t>Dept. of CSE, RNSIT</a:t>
            </a:r>
            <a:endParaRPr b="0" i="0" sz="1200" u="none" cap="none" strike="noStrike">
              <a:solidFill>
                <a:srgbClr val="888888"/>
              </a:solidFill>
              <a:latin typeface="Calibri"/>
              <a:ea typeface="Calibri"/>
              <a:cs typeface="Calibri"/>
              <a:sym typeface="Calibri"/>
            </a:endParaRPr>
          </a:p>
        </p:txBody>
      </p:sp>
      <p:sp>
        <p:nvSpPr>
          <p:cNvPr id="93" name="Shape 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94" name="Shape 94"/>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
        <p:nvSpPr>
          <p:cNvPr id="95" name="Shape 95"/>
          <p:cNvSpPr txBox="1"/>
          <p:nvPr/>
        </p:nvSpPr>
        <p:spPr>
          <a:xfrm>
            <a:off x="1524000" y="1296087"/>
            <a:ext cx="9144000" cy="2214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IN" sz="4400">
                <a:solidFill>
                  <a:srgbClr val="000000"/>
                </a:solidFill>
                <a:latin typeface="Calibri"/>
                <a:ea typeface="Calibri"/>
                <a:cs typeface="Calibri"/>
                <a:sym typeface="Calibri"/>
              </a:rPr>
              <a:t>A Project Seminar on </a:t>
            </a:r>
            <a:br>
              <a:rPr lang="en-IN" sz="4400">
                <a:solidFill>
                  <a:srgbClr val="000000"/>
                </a:solidFill>
                <a:latin typeface="Calibri"/>
                <a:ea typeface="Calibri"/>
                <a:cs typeface="Calibri"/>
                <a:sym typeface="Calibri"/>
              </a:rPr>
            </a:br>
            <a:r>
              <a:rPr lang="en-IN" sz="4400">
                <a:solidFill>
                  <a:srgbClr val="000000"/>
                </a:solidFill>
                <a:latin typeface="Calibri"/>
                <a:ea typeface="Calibri"/>
                <a:cs typeface="Calibri"/>
                <a:sym typeface="Calibri"/>
              </a:rPr>
              <a:t>“Basic Gates Simulations using Conway’s Game of Life”</a:t>
            </a:r>
            <a:endParaRPr sz="6000">
              <a:solidFill>
                <a:srgbClr val="000000"/>
              </a:solidFill>
              <a:latin typeface="Calibri"/>
              <a:ea typeface="Calibri"/>
              <a:cs typeface="Calibri"/>
              <a:sym typeface="Calibri"/>
            </a:endParaRPr>
          </a:p>
        </p:txBody>
      </p:sp>
      <p:sp>
        <p:nvSpPr>
          <p:cNvPr id="96" name="Shape 96"/>
          <p:cNvSpPr txBox="1"/>
          <p:nvPr/>
        </p:nvSpPr>
        <p:spPr>
          <a:xfrm>
            <a:off x="1524000" y="3602038"/>
            <a:ext cx="9144000" cy="1133700"/>
          </a:xfrm>
          <a:prstGeom prst="rect">
            <a:avLst/>
          </a:prstGeom>
          <a:noFill/>
          <a:ln>
            <a:noFill/>
          </a:ln>
        </p:spPr>
        <p:txBody>
          <a:bodyPr anchorCtr="0" anchor="t" bIns="45700" lIns="91425" spcFirstLastPara="1" rIns="91425" wrap="square" tIns="45700">
            <a:noAutofit/>
          </a:bodyPr>
          <a:lstStyle/>
          <a:p>
            <a:pPr indent="-342900" lvl="0" marL="342900" rtl="0">
              <a:lnSpc>
                <a:spcPct val="90000"/>
              </a:lnSpc>
              <a:spcBef>
                <a:spcPts val="0"/>
              </a:spcBef>
              <a:spcAft>
                <a:spcPts val="0"/>
              </a:spcAft>
              <a:buClr>
                <a:srgbClr val="000000"/>
              </a:buClr>
              <a:buSzPts val="2400"/>
              <a:buFont typeface="Noto Sans Symbols"/>
              <a:buChar char="❖"/>
            </a:pPr>
            <a:r>
              <a:rPr lang="en-IN" sz="2400">
                <a:solidFill>
                  <a:srgbClr val="000000"/>
                </a:solidFill>
                <a:latin typeface="Calibri"/>
                <a:ea typeface="Calibri"/>
                <a:cs typeface="Calibri"/>
                <a:sym typeface="Calibri"/>
              </a:rPr>
              <a:t>Yash Vora, 1RN16CS123</a:t>
            </a:r>
            <a:endParaRPr sz="2400">
              <a:solidFill>
                <a:srgbClr val="000000"/>
              </a:solidFill>
              <a:latin typeface="Calibri"/>
              <a:ea typeface="Calibri"/>
              <a:cs typeface="Calibri"/>
              <a:sym typeface="Calibri"/>
            </a:endParaRPr>
          </a:p>
          <a:p>
            <a:pPr indent="-342900" lvl="0" marL="342900" rtl="0">
              <a:lnSpc>
                <a:spcPct val="90000"/>
              </a:lnSpc>
              <a:spcBef>
                <a:spcPts val="1000"/>
              </a:spcBef>
              <a:spcAft>
                <a:spcPts val="0"/>
              </a:spcAft>
              <a:buClr>
                <a:srgbClr val="000000"/>
              </a:buClr>
              <a:buSzPts val="2400"/>
              <a:buFont typeface="Noto Sans Symbols"/>
              <a:buChar char="❖"/>
            </a:pPr>
            <a:r>
              <a:rPr lang="en-IN" sz="2400">
                <a:solidFill>
                  <a:srgbClr val="000000"/>
                </a:solidFill>
                <a:latin typeface="Calibri"/>
                <a:ea typeface="Calibri"/>
                <a:cs typeface="Calibri"/>
                <a:sym typeface="Calibri"/>
              </a:rPr>
              <a:t>Sagnik Das, 1RN16CS086</a:t>
            </a:r>
            <a:endParaRPr sz="2400">
              <a:solidFill>
                <a:srgbClr val="000000"/>
              </a:solidFill>
              <a:latin typeface="Calibri"/>
              <a:ea typeface="Calibri"/>
              <a:cs typeface="Calibri"/>
              <a:sym typeface="Calibri"/>
            </a:endParaRPr>
          </a:p>
        </p:txBody>
      </p:sp>
      <p:pic>
        <p:nvPicPr>
          <p:cNvPr id="97" name="Shape 97"/>
          <p:cNvPicPr preferRelativeResize="0"/>
          <p:nvPr/>
        </p:nvPicPr>
        <p:blipFill rotWithShape="1">
          <a:blip r:embed="rId5">
            <a:alphaModFix/>
          </a:blip>
          <a:srcRect b="0" l="0" r="0" t="0"/>
          <a:stretch/>
        </p:blipFill>
        <p:spPr>
          <a:xfrm>
            <a:off x="5595934" y="0"/>
            <a:ext cx="1000132" cy="1296088"/>
          </a:xfrm>
          <a:prstGeom prst="rect">
            <a:avLst/>
          </a:prstGeom>
          <a:noFill/>
          <a:ln>
            <a:noFill/>
          </a:ln>
        </p:spPr>
      </p:pic>
      <p:sp>
        <p:nvSpPr>
          <p:cNvPr id="98" name="Shape 98"/>
          <p:cNvSpPr/>
          <p:nvPr/>
        </p:nvSpPr>
        <p:spPr>
          <a:xfrm>
            <a:off x="2059753" y="5926053"/>
            <a:ext cx="80724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00000"/>
              </a:buClr>
              <a:buSzPts val="2400"/>
              <a:buFont typeface="Times New Roman"/>
              <a:buNone/>
            </a:pPr>
            <a:r>
              <a:rPr b="1" i="0" lang="en-IN" sz="2400" u="none" cap="none" strike="noStrike">
                <a:solidFill>
                  <a:srgbClr val="800000"/>
                </a:solidFill>
                <a:latin typeface="Times New Roman"/>
                <a:ea typeface="Times New Roman"/>
                <a:cs typeface="Times New Roman"/>
                <a:sym typeface="Times New Roman"/>
              </a:rPr>
              <a:t>Department  of Computer  Science and Engineering</a:t>
            </a:r>
            <a:endParaRPr b="0" i="0" sz="2400" u="none" cap="none" strike="noStrike">
              <a:solidFill>
                <a:srgbClr val="000000"/>
              </a:solidFill>
              <a:latin typeface="Times New Roman"/>
              <a:ea typeface="Times New Roman"/>
              <a:cs typeface="Times New Roman"/>
              <a:sym typeface="Times New Roman"/>
            </a:endParaRPr>
          </a:p>
          <a:p>
            <a:pPr indent="0" lvl="0" marL="0" marR="0" rtl="0" algn="ctr">
              <a:spcBef>
                <a:spcPts val="0"/>
              </a:spcBef>
              <a:spcAft>
                <a:spcPts val="0"/>
              </a:spcAft>
              <a:buClr>
                <a:srgbClr val="800000"/>
              </a:buClr>
              <a:buSzPts val="2400"/>
              <a:buFont typeface="Times New Roman"/>
              <a:buNone/>
            </a:pPr>
            <a:r>
              <a:rPr b="1" i="0" lang="en-IN" sz="2400" u="none" cap="none" strike="noStrike">
                <a:solidFill>
                  <a:srgbClr val="800000"/>
                </a:solidFill>
                <a:latin typeface="Times New Roman"/>
                <a:ea typeface="Times New Roman"/>
                <a:cs typeface="Times New Roman"/>
                <a:sym typeface="Times New Roman"/>
              </a:rPr>
              <a:t> RNS Institute of Technology</a:t>
            </a:r>
            <a:endParaRPr b="0" i="0" sz="2400" u="none" cap="none" strike="noStrike">
              <a:solidFill>
                <a:srgbClr val="000000"/>
              </a:solidFill>
              <a:latin typeface="Times New Roman"/>
              <a:ea typeface="Times New Roman"/>
              <a:cs typeface="Times New Roman"/>
              <a:sym typeface="Times New Roman"/>
            </a:endParaRPr>
          </a:p>
        </p:txBody>
      </p:sp>
      <p:pic>
        <p:nvPicPr>
          <p:cNvPr descr="G:\RNSITLOGO.jpg" id="99" name="Shape 99"/>
          <p:cNvPicPr preferRelativeResize="0"/>
          <p:nvPr/>
        </p:nvPicPr>
        <p:blipFill rotWithShape="1">
          <a:blip r:embed="rId6">
            <a:alphaModFix/>
          </a:blip>
          <a:srcRect b="0" l="0" r="0" t="0"/>
          <a:stretch/>
        </p:blipFill>
        <p:spPr>
          <a:xfrm>
            <a:off x="5488777" y="4700147"/>
            <a:ext cx="1214446" cy="1299457"/>
          </a:xfrm>
          <a:prstGeom prst="rect">
            <a:avLst/>
          </a:prstGeom>
          <a:noFill/>
          <a:ln>
            <a:noFill/>
          </a:ln>
        </p:spPr>
      </p:pic>
      <p:sp>
        <p:nvSpPr>
          <p:cNvPr id="100" name="Shape 100"/>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01" name="Shape 101"/>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Any live cell with two or three live neighbors lives on to the next generation.</a:t>
            </a:r>
            <a:endParaRPr/>
          </a:p>
          <a:p>
            <a:pPr indent="0" lvl="0" marL="0" marR="0" rtl="0" algn="l">
              <a:lnSpc>
                <a:spcPct val="90000"/>
              </a:lnSpc>
              <a:spcBef>
                <a:spcPts val="1000"/>
              </a:spcBef>
              <a:spcAft>
                <a:spcPts val="0"/>
              </a:spcAft>
              <a:buClr>
                <a:schemeClr val="dk1"/>
              </a:buClr>
              <a:buSzPts val="2800"/>
              <a:buFont typeface="Arial"/>
              <a:buNone/>
            </a:pPr>
            <a:br>
              <a:rPr b="0" i="0" lang="en-IN"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97" name="Shape 19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98" name="Shape 1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199" name="Shape 199"/>
          <p:cNvPicPr preferRelativeResize="0"/>
          <p:nvPr/>
        </p:nvPicPr>
        <p:blipFill rotWithShape="1">
          <a:blip r:embed="rId3">
            <a:alphaModFix/>
          </a:blip>
          <a:srcRect b="0" l="0" r="0" t="0"/>
          <a:stretch/>
        </p:blipFill>
        <p:spPr>
          <a:xfrm>
            <a:off x="2209800" y="2930535"/>
            <a:ext cx="2896004" cy="2924583"/>
          </a:xfrm>
          <a:prstGeom prst="rect">
            <a:avLst/>
          </a:prstGeom>
          <a:noFill/>
          <a:ln>
            <a:noFill/>
          </a:ln>
        </p:spPr>
      </p:pic>
      <p:pic>
        <p:nvPicPr>
          <p:cNvPr id="200" name="Shape 200"/>
          <p:cNvPicPr preferRelativeResize="0"/>
          <p:nvPr/>
        </p:nvPicPr>
        <p:blipFill rotWithShape="1">
          <a:blip r:embed="rId4">
            <a:alphaModFix/>
          </a:blip>
          <a:srcRect b="0" l="0" r="0" t="0"/>
          <a:stretch/>
        </p:blipFill>
        <p:spPr>
          <a:xfrm>
            <a:off x="6781800" y="2930535"/>
            <a:ext cx="2896004" cy="2924583"/>
          </a:xfrm>
          <a:prstGeom prst="rect">
            <a:avLst/>
          </a:prstGeom>
          <a:noFill/>
          <a:ln>
            <a:noFill/>
          </a:ln>
        </p:spPr>
      </p:pic>
      <p:pic>
        <p:nvPicPr>
          <p:cNvPr id="201" name="Shape 201"/>
          <p:cNvPicPr preferRelativeResize="0"/>
          <p:nvPr/>
        </p:nvPicPr>
        <p:blipFill rotWithShape="1">
          <a:blip r:embed="rId5">
            <a:alphaModFix/>
          </a:blip>
          <a:srcRect b="0" l="0" r="0" t="0"/>
          <a:stretch/>
        </p:blipFill>
        <p:spPr>
          <a:xfrm>
            <a:off x="2209800" y="2930534"/>
            <a:ext cx="2896004" cy="2924583"/>
          </a:xfrm>
          <a:prstGeom prst="rect">
            <a:avLst/>
          </a:prstGeom>
          <a:noFill/>
          <a:ln>
            <a:noFill/>
          </a:ln>
        </p:spPr>
      </p:pic>
      <p:pic>
        <p:nvPicPr>
          <p:cNvPr id="202" name="Shape 202"/>
          <p:cNvPicPr preferRelativeResize="0"/>
          <p:nvPr/>
        </p:nvPicPr>
        <p:blipFill rotWithShape="1">
          <a:blip r:embed="rId6">
            <a:alphaModFix/>
          </a:blip>
          <a:srcRect b="0" l="0" r="0" t="0"/>
          <a:stretch/>
        </p:blipFill>
        <p:spPr>
          <a:xfrm>
            <a:off x="6781800" y="2930534"/>
            <a:ext cx="2896004" cy="2924583"/>
          </a:xfrm>
          <a:prstGeom prst="rect">
            <a:avLst/>
          </a:prstGeom>
          <a:noFill/>
          <a:ln>
            <a:noFill/>
          </a:ln>
        </p:spPr>
      </p:pic>
      <p:sp>
        <p:nvSpPr>
          <p:cNvPr id="203" name="Shape 203"/>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IN" sz="6000" u="none" cap="none" strike="noStrike">
                <a:solidFill>
                  <a:schemeClr val="dk1"/>
                </a:solidFill>
                <a:latin typeface="Calibri"/>
                <a:ea typeface="Calibri"/>
                <a:cs typeface="Calibri"/>
                <a:sym typeface="Calibri"/>
              </a:rPr>
              <a:t>Special Life Forms</a:t>
            </a:r>
            <a:endParaRPr/>
          </a:p>
        </p:txBody>
      </p:sp>
      <p:sp>
        <p:nvSpPr>
          <p:cNvPr id="209" name="Shape 2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10" name="Shape 2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11" name="Shape 211"/>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Still Life</a:t>
            </a:r>
            <a:endParaRPr/>
          </a:p>
        </p:txBody>
      </p:sp>
      <p:sp>
        <p:nvSpPr>
          <p:cNvPr id="217" name="Shape 2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These are stable patterns that do not change and can be used to build critical solid parts of complex patterns. These patterns stay in one state which enables them to store information or act as solid bumpers to stop other patterns or keep other unstable patterns stable. </a:t>
            </a:r>
            <a:endParaRPr b="0" i="0" sz="2800" u="none" cap="none" strike="noStrike">
              <a:solidFill>
                <a:schemeClr val="dk1"/>
              </a:solidFill>
              <a:latin typeface="Calibri"/>
              <a:ea typeface="Calibri"/>
              <a:cs typeface="Calibri"/>
              <a:sym typeface="Calibri"/>
            </a:endParaRPr>
          </a:p>
        </p:txBody>
      </p:sp>
      <p:sp>
        <p:nvSpPr>
          <p:cNvPr id="218" name="Shape 2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19" name="Shape 2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20" name="Shape 220"/>
          <p:cNvPicPr preferRelativeResize="0"/>
          <p:nvPr/>
        </p:nvPicPr>
        <p:blipFill rotWithShape="1">
          <a:blip r:embed="rId3">
            <a:alphaModFix/>
          </a:blip>
          <a:srcRect b="0" l="0" r="0" t="0"/>
          <a:stretch/>
        </p:blipFill>
        <p:spPr>
          <a:xfrm>
            <a:off x="1248804" y="3837544"/>
            <a:ext cx="1774482" cy="1484771"/>
          </a:xfrm>
          <a:prstGeom prst="rect">
            <a:avLst/>
          </a:prstGeom>
          <a:noFill/>
          <a:ln>
            <a:noFill/>
          </a:ln>
        </p:spPr>
      </p:pic>
      <p:pic>
        <p:nvPicPr>
          <p:cNvPr id="221" name="Shape 221"/>
          <p:cNvPicPr preferRelativeResize="0"/>
          <p:nvPr/>
        </p:nvPicPr>
        <p:blipFill rotWithShape="1">
          <a:blip r:embed="rId4">
            <a:alphaModFix/>
          </a:blip>
          <a:srcRect b="0" l="0" r="0" t="0"/>
          <a:stretch/>
        </p:blipFill>
        <p:spPr>
          <a:xfrm>
            <a:off x="4036281" y="3837544"/>
            <a:ext cx="1482044" cy="1482044"/>
          </a:xfrm>
          <a:prstGeom prst="rect">
            <a:avLst/>
          </a:prstGeom>
          <a:noFill/>
          <a:ln>
            <a:noFill/>
          </a:ln>
        </p:spPr>
      </p:pic>
      <p:pic>
        <p:nvPicPr>
          <p:cNvPr id="222" name="Shape 222"/>
          <p:cNvPicPr preferRelativeResize="0"/>
          <p:nvPr/>
        </p:nvPicPr>
        <p:blipFill rotWithShape="1">
          <a:blip r:embed="rId5">
            <a:alphaModFix/>
          </a:blip>
          <a:srcRect b="0" l="0" r="0" t="0"/>
          <a:stretch/>
        </p:blipFill>
        <p:spPr>
          <a:xfrm>
            <a:off x="9026359" y="3837544"/>
            <a:ext cx="1482044" cy="1482044"/>
          </a:xfrm>
          <a:prstGeom prst="rect">
            <a:avLst/>
          </a:prstGeom>
          <a:noFill/>
          <a:ln>
            <a:noFill/>
          </a:ln>
        </p:spPr>
      </p:pic>
      <p:sp>
        <p:nvSpPr>
          <p:cNvPr id="223" name="Shape 223"/>
          <p:cNvSpPr txBox="1"/>
          <p:nvPr/>
        </p:nvSpPr>
        <p:spPr>
          <a:xfrm>
            <a:off x="1643833" y="5457252"/>
            <a:ext cx="9844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Beehive</a:t>
            </a:r>
            <a:endParaRPr/>
          </a:p>
        </p:txBody>
      </p:sp>
      <p:pic>
        <p:nvPicPr>
          <p:cNvPr id="224" name="Shape 224"/>
          <p:cNvPicPr preferRelativeResize="0"/>
          <p:nvPr/>
        </p:nvPicPr>
        <p:blipFill rotWithShape="1">
          <a:blip r:embed="rId6">
            <a:alphaModFix/>
          </a:blip>
          <a:srcRect b="0" l="0" r="0" t="0"/>
          <a:stretch/>
        </p:blipFill>
        <p:spPr>
          <a:xfrm>
            <a:off x="6531320" y="3837544"/>
            <a:ext cx="1482044" cy="1482044"/>
          </a:xfrm>
          <a:prstGeom prst="rect">
            <a:avLst/>
          </a:prstGeom>
          <a:noFill/>
          <a:ln>
            <a:noFill/>
          </a:ln>
        </p:spPr>
      </p:pic>
      <p:sp>
        <p:nvSpPr>
          <p:cNvPr id="225" name="Shape 225"/>
          <p:cNvSpPr txBox="1"/>
          <p:nvPr/>
        </p:nvSpPr>
        <p:spPr>
          <a:xfrm>
            <a:off x="4211981" y="5454525"/>
            <a:ext cx="9844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Block</a:t>
            </a:r>
            <a:endParaRPr/>
          </a:p>
        </p:txBody>
      </p:sp>
      <p:sp>
        <p:nvSpPr>
          <p:cNvPr id="226" name="Shape 226"/>
          <p:cNvSpPr txBox="1"/>
          <p:nvPr/>
        </p:nvSpPr>
        <p:spPr>
          <a:xfrm>
            <a:off x="6743575" y="5454525"/>
            <a:ext cx="9844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Loaf</a:t>
            </a:r>
            <a:endParaRPr/>
          </a:p>
        </p:txBody>
      </p:sp>
      <p:sp>
        <p:nvSpPr>
          <p:cNvPr id="227" name="Shape 227"/>
          <p:cNvSpPr txBox="1"/>
          <p:nvPr/>
        </p:nvSpPr>
        <p:spPr>
          <a:xfrm>
            <a:off x="9275169" y="5454525"/>
            <a:ext cx="9844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Boat</a:t>
            </a:r>
            <a:endParaRPr/>
          </a:p>
        </p:txBody>
      </p:sp>
      <p:sp>
        <p:nvSpPr>
          <p:cNvPr id="228" name="Shape 228"/>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Oscillators</a:t>
            </a:r>
            <a:endParaRPr/>
          </a:p>
        </p:txBody>
      </p:sp>
      <p:sp>
        <p:nvSpPr>
          <p:cNvPr id="234" name="Shape 2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These patterns are more complex and change over a specific number of ticks. They repeat their pattern infinitely. These oscillators are very useful for setting off other reactions of bumping stable patterns to set off a chain reaction of instability.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35" name="Shape 2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36" name="Shape 2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37" name="Shape 237"/>
          <p:cNvSpPr txBox="1"/>
          <p:nvPr/>
        </p:nvSpPr>
        <p:spPr>
          <a:xfrm>
            <a:off x="1643833" y="5457252"/>
            <a:ext cx="9844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Blinker</a:t>
            </a:r>
            <a:endParaRPr/>
          </a:p>
        </p:txBody>
      </p:sp>
      <p:sp>
        <p:nvSpPr>
          <p:cNvPr id="238" name="Shape 238"/>
          <p:cNvSpPr txBox="1"/>
          <p:nvPr/>
        </p:nvSpPr>
        <p:spPr>
          <a:xfrm>
            <a:off x="4211981" y="5454525"/>
            <a:ext cx="9844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Beacon</a:t>
            </a:r>
            <a:endParaRPr/>
          </a:p>
        </p:txBody>
      </p:sp>
      <p:sp>
        <p:nvSpPr>
          <p:cNvPr id="239" name="Shape 239"/>
          <p:cNvSpPr txBox="1"/>
          <p:nvPr/>
        </p:nvSpPr>
        <p:spPr>
          <a:xfrm>
            <a:off x="6743575" y="5454525"/>
            <a:ext cx="9844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Toad</a:t>
            </a:r>
            <a:endParaRPr/>
          </a:p>
        </p:txBody>
      </p:sp>
      <p:sp>
        <p:nvSpPr>
          <p:cNvPr id="240" name="Shape 240"/>
          <p:cNvSpPr txBox="1"/>
          <p:nvPr/>
        </p:nvSpPr>
        <p:spPr>
          <a:xfrm>
            <a:off x="9275169" y="5454525"/>
            <a:ext cx="9844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Boat</a:t>
            </a:r>
            <a:endParaRPr/>
          </a:p>
        </p:txBody>
      </p:sp>
      <p:pic>
        <p:nvPicPr>
          <p:cNvPr id="241" name="Shape 241"/>
          <p:cNvPicPr preferRelativeResize="0"/>
          <p:nvPr/>
        </p:nvPicPr>
        <p:blipFill rotWithShape="1">
          <a:blip r:embed="rId3">
            <a:alphaModFix/>
          </a:blip>
          <a:srcRect b="0" l="0" r="0" t="0"/>
          <a:stretch/>
        </p:blipFill>
        <p:spPr>
          <a:xfrm>
            <a:off x="1336578" y="3898916"/>
            <a:ext cx="1598931" cy="1598931"/>
          </a:xfrm>
          <a:prstGeom prst="rect">
            <a:avLst/>
          </a:prstGeom>
          <a:noFill/>
          <a:ln>
            <a:noFill/>
          </a:ln>
        </p:spPr>
      </p:pic>
      <p:pic>
        <p:nvPicPr>
          <p:cNvPr id="242" name="Shape 242"/>
          <p:cNvPicPr preferRelativeResize="0"/>
          <p:nvPr/>
        </p:nvPicPr>
        <p:blipFill rotWithShape="1">
          <a:blip r:embed="rId4">
            <a:alphaModFix/>
          </a:blip>
          <a:srcRect b="0" l="0" r="0" t="0"/>
          <a:stretch/>
        </p:blipFill>
        <p:spPr>
          <a:xfrm>
            <a:off x="3904727" y="3898917"/>
            <a:ext cx="1598930" cy="1598930"/>
          </a:xfrm>
          <a:prstGeom prst="rect">
            <a:avLst/>
          </a:prstGeom>
          <a:noFill/>
          <a:ln>
            <a:noFill/>
          </a:ln>
        </p:spPr>
      </p:pic>
      <p:pic>
        <p:nvPicPr>
          <p:cNvPr id="243" name="Shape 243"/>
          <p:cNvPicPr preferRelativeResize="0"/>
          <p:nvPr/>
        </p:nvPicPr>
        <p:blipFill rotWithShape="1">
          <a:blip r:embed="rId5">
            <a:alphaModFix/>
          </a:blip>
          <a:srcRect b="0" l="0" r="0" t="0"/>
          <a:stretch/>
        </p:blipFill>
        <p:spPr>
          <a:xfrm>
            <a:off x="6436321" y="3898916"/>
            <a:ext cx="1598929" cy="1598929"/>
          </a:xfrm>
          <a:prstGeom prst="rect">
            <a:avLst/>
          </a:prstGeom>
          <a:noFill/>
          <a:ln>
            <a:noFill/>
          </a:ln>
        </p:spPr>
      </p:pic>
      <p:pic>
        <p:nvPicPr>
          <p:cNvPr id="244" name="Shape 244"/>
          <p:cNvPicPr preferRelativeResize="0"/>
          <p:nvPr/>
        </p:nvPicPr>
        <p:blipFill rotWithShape="1">
          <a:blip r:embed="rId6">
            <a:alphaModFix/>
          </a:blip>
          <a:srcRect b="0" l="0" r="0" t="0"/>
          <a:stretch/>
        </p:blipFill>
        <p:spPr>
          <a:xfrm>
            <a:off x="8967915" y="3898916"/>
            <a:ext cx="1598929" cy="1598929"/>
          </a:xfrm>
          <a:prstGeom prst="rect">
            <a:avLst/>
          </a:prstGeom>
          <a:noFill/>
          <a:ln>
            <a:noFill/>
          </a:ln>
        </p:spPr>
      </p:pic>
      <p:sp>
        <p:nvSpPr>
          <p:cNvPr id="245" name="Shape 245"/>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Gliders and Spaceships </a:t>
            </a:r>
            <a:br>
              <a:rPr b="0" i="0" lang="en-IN" sz="4400" u="none" cap="none" strike="noStrike">
                <a:solidFill>
                  <a:schemeClr val="dk1"/>
                </a:solidFill>
                <a:latin typeface="Calibri"/>
                <a:ea typeface="Calibri"/>
                <a:cs typeface="Calibri"/>
                <a:sym typeface="Calibri"/>
              </a:rPr>
            </a:br>
            <a:endParaRPr b="0" i="0" sz="4400" u="none" cap="none" strike="noStrike">
              <a:solidFill>
                <a:schemeClr val="dk1"/>
              </a:solidFill>
              <a:latin typeface="Calibri"/>
              <a:ea typeface="Calibri"/>
              <a:cs typeface="Calibri"/>
              <a:sym typeface="Calibri"/>
            </a:endParaRPr>
          </a:p>
        </p:txBody>
      </p:sp>
      <p:sp>
        <p:nvSpPr>
          <p:cNvPr id="251" name="Shape 2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 spaceship is a pattern that moves, returning to the same configuration but shifted after a finite number of generations. The </a:t>
            </a:r>
            <a:r>
              <a:rPr b="0" i="1" lang="en-IN" sz="2800" u="none" cap="none" strike="noStrike">
                <a:solidFill>
                  <a:schemeClr val="dk1"/>
                </a:solidFill>
                <a:latin typeface="Calibri"/>
                <a:ea typeface="Calibri"/>
                <a:cs typeface="Calibri"/>
                <a:sym typeface="Calibri"/>
              </a:rPr>
              <a:t>glider</a:t>
            </a:r>
            <a:r>
              <a:rPr b="0" i="0" lang="en-IN" sz="2800" u="none" cap="none" strike="noStrike">
                <a:solidFill>
                  <a:schemeClr val="dk1"/>
                </a:solidFill>
                <a:latin typeface="Calibri"/>
                <a:ea typeface="Calibri"/>
                <a:cs typeface="Calibri"/>
                <a:sym typeface="Calibri"/>
              </a:rPr>
              <a:t> is an example of a simple spaceship and its generations each consist of five live cells.</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52" name="Shape 2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53" name="Shape 2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54" name="Shape 254"/>
          <p:cNvPicPr preferRelativeResize="0"/>
          <p:nvPr/>
        </p:nvPicPr>
        <p:blipFill rotWithShape="1">
          <a:blip r:embed="rId3">
            <a:alphaModFix/>
          </a:blip>
          <a:srcRect b="0" l="0" r="0" t="0"/>
          <a:stretch/>
        </p:blipFill>
        <p:spPr>
          <a:xfrm>
            <a:off x="4812813" y="3650006"/>
            <a:ext cx="2566373" cy="2526957"/>
          </a:xfrm>
          <a:prstGeom prst="rect">
            <a:avLst/>
          </a:prstGeom>
          <a:noFill/>
          <a:ln>
            <a:noFill/>
          </a:ln>
        </p:spPr>
      </p:pic>
      <p:sp>
        <p:nvSpPr>
          <p:cNvPr id="255" name="Shape 255"/>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Guns</a:t>
            </a:r>
            <a:endParaRPr/>
          </a:p>
        </p:txBody>
      </p:sp>
      <p:sp>
        <p:nvSpPr>
          <p:cNvPr id="261" name="Shape 2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Guns are repeating patterns which produce a spaceship after a finite number of generations. The simplest gun, called the </a:t>
            </a:r>
            <a:r>
              <a:rPr b="1" i="0" lang="en-IN" sz="2800" u="none" cap="none" strike="noStrike">
                <a:solidFill>
                  <a:schemeClr val="dk1"/>
                </a:solidFill>
                <a:latin typeface="Calibri"/>
                <a:ea typeface="Calibri"/>
                <a:cs typeface="Calibri"/>
                <a:sym typeface="Calibri"/>
              </a:rPr>
              <a:t>Gosper glider gun</a:t>
            </a:r>
            <a:r>
              <a:rPr b="0" i="0" lang="en-IN" sz="2800" u="none" cap="none" strike="noStrike">
                <a:solidFill>
                  <a:schemeClr val="dk1"/>
                </a:solidFill>
                <a:latin typeface="Calibri"/>
                <a:ea typeface="Calibri"/>
                <a:cs typeface="Calibri"/>
                <a:sym typeface="Calibri"/>
              </a:rPr>
              <a:t>, produces a glider every 30 generations.</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62" name="Shape 26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63" name="Shape 2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64" name="Shape 264"/>
          <p:cNvPicPr preferRelativeResize="0"/>
          <p:nvPr/>
        </p:nvPicPr>
        <p:blipFill rotWithShape="1">
          <a:blip r:embed="rId3">
            <a:alphaModFix/>
          </a:blip>
          <a:srcRect b="0" l="0" r="0" t="0"/>
          <a:stretch/>
        </p:blipFill>
        <p:spPr>
          <a:xfrm>
            <a:off x="3581400" y="3577666"/>
            <a:ext cx="5029200" cy="1900496"/>
          </a:xfrm>
          <a:prstGeom prst="rect">
            <a:avLst/>
          </a:prstGeom>
          <a:noFill/>
          <a:ln>
            <a:noFill/>
          </a:ln>
        </p:spPr>
      </p:pic>
      <p:sp>
        <p:nvSpPr>
          <p:cNvPr id="265" name="Shape 265"/>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IN" sz="6000" u="none" cap="none" strike="noStrike">
                <a:solidFill>
                  <a:schemeClr val="dk1"/>
                </a:solidFill>
                <a:latin typeface="Calibri"/>
                <a:ea typeface="Calibri"/>
                <a:cs typeface="Calibri"/>
                <a:sym typeface="Calibri"/>
              </a:rPr>
              <a:t>Implementing logic gates</a:t>
            </a:r>
            <a:endParaRPr/>
          </a:p>
        </p:txBody>
      </p:sp>
      <p:sp>
        <p:nvSpPr>
          <p:cNvPr id="271" name="Shape 27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400"/>
              <a:buFont typeface="Arial"/>
              <a:buNone/>
            </a:pPr>
            <a:r>
              <a:rPr b="0" i="0" lang="en-IN" sz="2400" u="none" cap="none" strike="noStrike">
                <a:solidFill>
                  <a:srgbClr val="888888"/>
                </a:solidFill>
                <a:latin typeface="Calibri"/>
                <a:ea typeface="Calibri"/>
                <a:cs typeface="Calibri"/>
                <a:sym typeface="Calibri"/>
              </a:rPr>
              <a:t>A logical gate is some kind of "black box" which is able to process two Boolean variables, inputs according to a specified Boolean operator. </a:t>
            </a:r>
            <a:endParaRPr/>
          </a:p>
        </p:txBody>
      </p:sp>
      <p:sp>
        <p:nvSpPr>
          <p:cNvPr id="272" name="Shape 2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73" name="Shape 2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74" name="Shape 274"/>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Inputs</a:t>
            </a:r>
            <a:endParaRPr/>
          </a:p>
        </p:txBody>
      </p:sp>
      <p:sp>
        <p:nvSpPr>
          <p:cNvPr id="280" name="Shape 2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Electrical pulses to represent inputs in form of continuous streams.</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We used a Gosper Glider Gun to generate gliders constantly. The stream of gliders represent an input line which is in </a:t>
            </a:r>
            <a:r>
              <a:rPr b="1" i="1" lang="en-IN" sz="2800" u="none" cap="none" strike="noStrike">
                <a:solidFill>
                  <a:schemeClr val="dk1"/>
                </a:solidFill>
                <a:latin typeface="Calibri"/>
                <a:ea typeface="Calibri"/>
                <a:cs typeface="Calibri"/>
                <a:sym typeface="Calibri"/>
              </a:rPr>
              <a:t>ON</a:t>
            </a:r>
            <a:r>
              <a:rPr b="0" i="0" lang="en-IN" sz="2800" u="none" cap="none" strike="noStrike">
                <a:solidFill>
                  <a:schemeClr val="dk1"/>
                </a:solidFill>
                <a:latin typeface="Calibri"/>
                <a:ea typeface="Calibri"/>
                <a:cs typeface="Calibri"/>
                <a:sym typeface="Calibri"/>
              </a:rPr>
              <a:t> state.</a:t>
            </a:r>
            <a:endParaRPr/>
          </a:p>
        </p:txBody>
      </p:sp>
      <p:sp>
        <p:nvSpPr>
          <p:cNvPr id="281" name="Shape 2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82" name="Shape 2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83" name="Shape 283"/>
          <p:cNvPicPr preferRelativeResize="0"/>
          <p:nvPr/>
        </p:nvPicPr>
        <p:blipFill rotWithShape="1">
          <a:blip r:embed="rId3">
            <a:alphaModFix/>
          </a:blip>
          <a:srcRect b="0" l="0" r="0" t="0"/>
          <a:stretch/>
        </p:blipFill>
        <p:spPr>
          <a:xfrm>
            <a:off x="4905375" y="3429000"/>
            <a:ext cx="2381250" cy="1714500"/>
          </a:xfrm>
          <a:prstGeom prst="rect">
            <a:avLst/>
          </a:prstGeom>
          <a:noFill/>
          <a:ln>
            <a:noFill/>
          </a:ln>
        </p:spPr>
      </p:pic>
      <p:sp>
        <p:nvSpPr>
          <p:cNvPr id="284" name="Shape 284"/>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Processing devices</a:t>
            </a:r>
            <a:endParaRPr/>
          </a:p>
        </p:txBody>
      </p:sp>
      <p:sp>
        <p:nvSpPr>
          <p:cNvPr id="290" name="Shape 2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 “device” is required to compute the Boolean result of the operation pertaining to the rules of the automaton.</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We used a constant eater pattern which would activate a particular cell if stimulated with an input stream of a Glider.</a:t>
            </a:r>
            <a:endParaRPr/>
          </a:p>
        </p:txBody>
      </p:sp>
      <p:sp>
        <p:nvSpPr>
          <p:cNvPr id="291" name="Shape 29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92" name="Shape 2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93" name="Shape 293"/>
          <p:cNvPicPr preferRelativeResize="0"/>
          <p:nvPr/>
        </p:nvPicPr>
        <p:blipFill rotWithShape="1">
          <a:blip r:embed="rId3">
            <a:alphaModFix/>
          </a:blip>
          <a:srcRect b="0" l="0" r="0" t="0"/>
          <a:stretch/>
        </p:blipFill>
        <p:spPr>
          <a:xfrm>
            <a:off x="3894438" y="3604397"/>
            <a:ext cx="4403124" cy="2751953"/>
          </a:xfrm>
          <a:prstGeom prst="rect">
            <a:avLst/>
          </a:prstGeom>
          <a:noFill/>
          <a:ln>
            <a:noFill/>
          </a:ln>
        </p:spPr>
      </p:pic>
      <p:sp>
        <p:nvSpPr>
          <p:cNvPr id="294" name="Shape 294"/>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IN" sz="6000" u="none" cap="none" strike="noStrike">
                <a:solidFill>
                  <a:schemeClr val="dk1"/>
                </a:solidFill>
                <a:latin typeface="Calibri"/>
                <a:ea typeface="Calibri"/>
                <a:cs typeface="Calibri"/>
                <a:sym typeface="Calibri"/>
              </a:rPr>
              <a:t>Actual gates</a:t>
            </a:r>
            <a:endParaRPr/>
          </a:p>
        </p:txBody>
      </p:sp>
      <p:sp>
        <p:nvSpPr>
          <p:cNvPr id="300" name="Shape 30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400"/>
              <a:buFont typeface="Arial"/>
              <a:buNone/>
            </a:pPr>
            <a:r>
              <a:rPr b="0" i="0" lang="en-IN" sz="2400" u="none" cap="none" strike="noStrike">
                <a:solidFill>
                  <a:srgbClr val="888888"/>
                </a:solidFill>
                <a:latin typeface="Calibri"/>
                <a:ea typeface="Calibri"/>
                <a:cs typeface="Calibri"/>
                <a:sym typeface="Calibri"/>
              </a:rPr>
              <a:t>Final implementation of logic gates</a:t>
            </a:r>
            <a:endParaRPr/>
          </a:p>
        </p:txBody>
      </p:sp>
      <p:sp>
        <p:nvSpPr>
          <p:cNvPr id="301" name="Shape 3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02" name="Shape 3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03" name="Shape 303"/>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Contents</a:t>
            </a:r>
            <a:endParaRPr/>
          </a:p>
        </p:txBody>
      </p:sp>
      <p:sp>
        <p:nvSpPr>
          <p:cNvPr id="107" name="Shape 10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SzPts val="2800"/>
              <a:buChar char="•"/>
            </a:pPr>
            <a:r>
              <a:rPr lang="en-IN"/>
              <a:t>Introduction</a:t>
            </a:r>
            <a:endParaRPr/>
          </a:p>
          <a:p>
            <a:pPr indent="-406400" lvl="0" marL="457200" marR="0" rtl="0" algn="l">
              <a:lnSpc>
                <a:spcPct val="90000"/>
              </a:lnSpc>
              <a:spcBef>
                <a:spcPts val="0"/>
              </a:spcBef>
              <a:spcAft>
                <a:spcPts val="0"/>
              </a:spcAft>
              <a:buSzPts val="2800"/>
              <a:buChar char="•"/>
            </a:pPr>
            <a:r>
              <a:rPr lang="en-IN"/>
              <a:t>Cellular Automaton</a:t>
            </a:r>
            <a:endParaRPr/>
          </a:p>
          <a:p>
            <a:pPr indent="-406400" lvl="0" marL="457200" marR="0" rtl="0" algn="l">
              <a:lnSpc>
                <a:spcPct val="90000"/>
              </a:lnSpc>
              <a:spcBef>
                <a:spcPts val="0"/>
              </a:spcBef>
              <a:spcAft>
                <a:spcPts val="0"/>
              </a:spcAft>
              <a:buSzPts val="2800"/>
              <a:buChar char="•"/>
            </a:pPr>
            <a:r>
              <a:rPr lang="en-IN"/>
              <a:t>Turing Machine</a:t>
            </a:r>
            <a:endParaRPr/>
          </a:p>
          <a:p>
            <a:pPr indent="-406400" lvl="0" marL="457200" marR="0" rtl="0" algn="l">
              <a:lnSpc>
                <a:spcPct val="90000"/>
              </a:lnSpc>
              <a:spcBef>
                <a:spcPts val="0"/>
              </a:spcBef>
              <a:spcAft>
                <a:spcPts val="0"/>
              </a:spcAft>
              <a:buSzPts val="2800"/>
              <a:buChar char="•"/>
            </a:pPr>
            <a:r>
              <a:rPr lang="en-IN"/>
              <a:t>Automata Theory</a:t>
            </a:r>
            <a:endParaRPr/>
          </a:p>
          <a:p>
            <a:pPr indent="-406400" lvl="0" marL="457200" marR="0" rtl="0" algn="l">
              <a:lnSpc>
                <a:spcPct val="90000"/>
              </a:lnSpc>
              <a:spcBef>
                <a:spcPts val="0"/>
              </a:spcBef>
              <a:spcAft>
                <a:spcPts val="0"/>
              </a:spcAft>
              <a:buSzPts val="2800"/>
              <a:buChar char="•"/>
            </a:pPr>
            <a:r>
              <a:rPr lang="en-IN"/>
              <a:t>Fundamental Rules</a:t>
            </a:r>
            <a:endParaRPr/>
          </a:p>
          <a:p>
            <a:pPr indent="-406400" lvl="0" marL="457200" marR="0" rtl="0" algn="l">
              <a:lnSpc>
                <a:spcPct val="90000"/>
              </a:lnSpc>
              <a:spcBef>
                <a:spcPts val="0"/>
              </a:spcBef>
              <a:spcAft>
                <a:spcPts val="0"/>
              </a:spcAft>
              <a:buSzPts val="2800"/>
              <a:buChar char="•"/>
            </a:pPr>
            <a:r>
              <a:rPr lang="en-IN"/>
              <a:t>Special Life Forms</a:t>
            </a:r>
            <a:endParaRPr/>
          </a:p>
          <a:p>
            <a:pPr indent="-406400" lvl="0" marL="457200" marR="0" rtl="0" algn="l">
              <a:lnSpc>
                <a:spcPct val="90000"/>
              </a:lnSpc>
              <a:spcBef>
                <a:spcPts val="0"/>
              </a:spcBef>
              <a:spcAft>
                <a:spcPts val="0"/>
              </a:spcAft>
              <a:buSzPts val="2800"/>
              <a:buChar char="•"/>
            </a:pPr>
            <a:r>
              <a:rPr lang="en-IN"/>
              <a:t>Implementing Logic Gates</a:t>
            </a:r>
            <a:endParaRPr/>
          </a:p>
          <a:p>
            <a:pPr indent="-406400" lvl="0" marL="457200" marR="0" rtl="0" algn="l">
              <a:lnSpc>
                <a:spcPct val="90000"/>
              </a:lnSpc>
              <a:spcBef>
                <a:spcPts val="0"/>
              </a:spcBef>
              <a:spcAft>
                <a:spcPts val="0"/>
              </a:spcAft>
              <a:buSzPts val="2800"/>
              <a:buChar char="•"/>
            </a:pPr>
            <a:r>
              <a:rPr lang="en-IN"/>
              <a:t>Actual Gates</a:t>
            </a:r>
            <a:endParaRPr/>
          </a:p>
          <a:p>
            <a:pPr indent="-50800" lvl="0" marL="228600" marR="0" rtl="0" algn="l">
              <a:lnSpc>
                <a:spcPct val="90000"/>
              </a:lnSpc>
              <a:spcBef>
                <a:spcPts val="0"/>
              </a:spcBef>
              <a:spcAft>
                <a:spcPts val="0"/>
              </a:spcAft>
              <a:buClr>
                <a:schemeClr val="dk1"/>
              </a:buClr>
              <a:buSzPts val="2800"/>
              <a:buFont typeface="Arial"/>
              <a:buNone/>
            </a:pPr>
            <a:r>
              <a:t/>
            </a:r>
            <a:endParaRPr/>
          </a:p>
          <a:p>
            <a:pPr indent="-50800" lvl="0" marL="228600" marR="0" rtl="0" algn="l">
              <a:lnSpc>
                <a:spcPct val="90000"/>
              </a:lnSpc>
              <a:spcBef>
                <a:spcPts val="0"/>
              </a:spcBef>
              <a:spcAft>
                <a:spcPts val="0"/>
              </a:spcAft>
              <a:buClr>
                <a:schemeClr val="dk1"/>
              </a:buClr>
              <a:buSzPts val="2800"/>
              <a:buFont typeface="Arial"/>
              <a:buNone/>
            </a:pPr>
            <a:r>
              <a:t/>
            </a:r>
            <a:endParaRPr/>
          </a:p>
          <a:p>
            <a:pPr indent="-50800" lvl="0" marL="228600" marR="0" rtl="0" algn="l">
              <a:lnSpc>
                <a:spcPct val="90000"/>
              </a:lnSpc>
              <a:spcBef>
                <a:spcPts val="0"/>
              </a:spcBef>
              <a:spcAft>
                <a:spcPts val="0"/>
              </a:spcAft>
              <a:buClr>
                <a:schemeClr val="dk1"/>
              </a:buClr>
              <a:buSzPts val="2800"/>
              <a:buFont typeface="Arial"/>
              <a:buNone/>
            </a:pPr>
            <a:r>
              <a:t/>
            </a:r>
            <a:endParaRPr/>
          </a:p>
        </p:txBody>
      </p:sp>
      <p:sp>
        <p:nvSpPr>
          <p:cNvPr id="108" name="Shape 10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888888"/>
                </a:solidFill>
                <a:latin typeface="Calibri"/>
                <a:ea typeface="Calibri"/>
                <a:cs typeface="Calibri"/>
                <a:sym typeface="Calibri"/>
              </a:rPr>
              <a:t>Dept. of CSE, RNSIT</a:t>
            </a:r>
            <a:endParaRPr b="0" i="0" sz="1200" u="none" cap="none" strike="noStrike">
              <a:solidFill>
                <a:srgbClr val="888888"/>
              </a:solidFill>
              <a:latin typeface="Calibri"/>
              <a:ea typeface="Calibri"/>
              <a:cs typeface="Calibri"/>
              <a:sym typeface="Calibri"/>
            </a:endParaRPr>
          </a:p>
        </p:txBody>
      </p:sp>
      <p:sp>
        <p:nvSpPr>
          <p:cNvPr id="109" name="Shape 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10" name="Shape 110"/>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838200" y="365125"/>
            <a:ext cx="9165000" cy="159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NOT</a:t>
            </a:r>
            <a:endParaRPr/>
          </a:p>
        </p:txBody>
      </p:sp>
      <p:pic>
        <p:nvPicPr>
          <p:cNvPr id="309" name="Shape 309"/>
          <p:cNvPicPr preferRelativeResize="0"/>
          <p:nvPr>
            <p:ph idx="1" type="body"/>
          </p:nvPr>
        </p:nvPicPr>
        <p:blipFill rotWithShape="1">
          <a:blip r:embed="rId3">
            <a:alphaModFix/>
          </a:blip>
          <a:srcRect b="0" l="0" r="0" t="0"/>
          <a:stretch/>
        </p:blipFill>
        <p:spPr>
          <a:xfrm>
            <a:off x="2188727" y="1825625"/>
            <a:ext cx="7814546" cy="4351338"/>
          </a:xfrm>
          <a:prstGeom prst="rect">
            <a:avLst/>
          </a:prstGeom>
          <a:noFill/>
          <a:ln>
            <a:noFill/>
          </a:ln>
        </p:spPr>
      </p:pic>
      <p:sp>
        <p:nvSpPr>
          <p:cNvPr id="310" name="Shape 3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11" name="Shape 3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12" name="Shape 312"/>
          <p:cNvSpPr txBox="1"/>
          <p:nvPr/>
        </p:nvSpPr>
        <p:spPr>
          <a:xfrm>
            <a:off x="2471350" y="2407379"/>
            <a:ext cx="127686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13" name="Shape 313"/>
          <p:cNvSpPr txBox="1"/>
          <p:nvPr/>
        </p:nvSpPr>
        <p:spPr>
          <a:xfrm>
            <a:off x="3452425" y="3865847"/>
            <a:ext cx="127686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14" name="Shape 314"/>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NOT (A = 0, Y = 1)</a:t>
            </a:r>
            <a:endParaRPr/>
          </a:p>
        </p:txBody>
      </p:sp>
      <p:pic>
        <p:nvPicPr>
          <p:cNvPr id="320" name="Shape 320"/>
          <p:cNvPicPr preferRelativeResize="0"/>
          <p:nvPr>
            <p:ph idx="1" type="body"/>
          </p:nvPr>
        </p:nvPicPr>
        <p:blipFill rotWithShape="1">
          <a:blip r:embed="rId3">
            <a:alphaModFix/>
          </a:blip>
          <a:srcRect b="0" l="0" r="0" t="0"/>
          <a:stretch/>
        </p:blipFill>
        <p:spPr>
          <a:xfrm>
            <a:off x="2188727" y="1825625"/>
            <a:ext cx="7814546" cy="4351338"/>
          </a:xfrm>
          <a:prstGeom prst="rect">
            <a:avLst/>
          </a:prstGeom>
          <a:noFill/>
          <a:ln>
            <a:noFill/>
          </a:ln>
        </p:spPr>
      </p:pic>
      <p:sp>
        <p:nvSpPr>
          <p:cNvPr id="321" name="Shape 3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22" name="Shape 3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23" name="Shape 323"/>
          <p:cNvSpPr txBox="1"/>
          <p:nvPr/>
        </p:nvSpPr>
        <p:spPr>
          <a:xfrm>
            <a:off x="2471350" y="2407379"/>
            <a:ext cx="127686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pic>
        <p:nvPicPr>
          <p:cNvPr id="324" name="Shape 324"/>
          <p:cNvPicPr preferRelativeResize="0"/>
          <p:nvPr/>
        </p:nvPicPr>
        <p:blipFill rotWithShape="1">
          <a:blip r:embed="rId4">
            <a:alphaModFix/>
          </a:blip>
          <a:srcRect b="0" l="0" r="0" t="0"/>
          <a:stretch/>
        </p:blipFill>
        <p:spPr>
          <a:xfrm>
            <a:off x="2209800" y="1823428"/>
            <a:ext cx="7814546" cy="4353535"/>
          </a:xfrm>
          <a:prstGeom prst="rect">
            <a:avLst/>
          </a:prstGeom>
          <a:noFill/>
          <a:ln>
            <a:noFill/>
          </a:ln>
        </p:spPr>
      </p:pic>
      <p:sp>
        <p:nvSpPr>
          <p:cNvPr id="325" name="Shape 325"/>
          <p:cNvSpPr txBox="1"/>
          <p:nvPr/>
        </p:nvSpPr>
        <p:spPr>
          <a:xfrm>
            <a:off x="2471350" y="2407379"/>
            <a:ext cx="127686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26" name="Shape 326"/>
          <p:cNvSpPr txBox="1"/>
          <p:nvPr/>
        </p:nvSpPr>
        <p:spPr>
          <a:xfrm>
            <a:off x="3452425" y="3865847"/>
            <a:ext cx="127686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27" name="Shape 327"/>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NOT (A = 1, Y = 0)</a:t>
            </a:r>
            <a:endParaRPr/>
          </a:p>
        </p:txBody>
      </p:sp>
      <p:pic>
        <p:nvPicPr>
          <p:cNvPr id="333" name="Shape 333"/>
          <p:cNvPicPr preferRelativeResize="0"/>
          <p:nvPr>
            <p:ph idx="1" type="body"/>
          </p:nvPr>
        </p:nvPicPr>
        <p:blipFill rotWithShape="1">
          <a:blip r:embed="rId3">
            <a:alphaModFix/>
          </a:blip>
          <a:srcRect b="0" l="0" r="0" t="0"/>
          <a:stretch/>
        </p:blipFill>
        <p:spPr>
          <a:xfrm>
            <a:off x="2188727" y="1825625"/>
            <a:ext cx="7814546" cy="4351338"/>
          </a:xfrm>
          <a:prstGeom prst="rect">
            <a:avLst/>
          </a:prstGeom>
          <a:noFill/>
          <a:ln>
            <a:noFill/>
          </a:ln>
        </p:spPr>
      </p:pic>
      <p:sp>
        <p:nvSpPr>
          <p:cNvPr id="334" name="Shape 3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35" name="Shape 3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336" name="Shape 336"/>
          <p:cNvPicPr preferRelativeResize="0"/>
          <p:nvPr/>
        </p:nvPicPr>
        <p:blipFill rotWithShape="1">
          <a:blip r:embed="rId4">
            <a:alphaModFix/>
          </a:blip>
          <a:srcRect b="0" l="0" r="0" t="0"/>
          <a:stretch/>
        </p:blipFill>
        <p:spPr>
          <a:xfrm>
            <a:off x="2199263" y="1825625"/>
            <a:ext cx="7793473" cy="4351338"/>
          </a:xfrm>
          <a:prstGeom prst="rect">
            <a:avLst/>
          </a:prstGeom>
          <a:noFill/>
          <a:ln>
            <a:noFill/>
          </a:ln>
        </p:spPr>
      </p:pic>
      <p:sp>
        <p:nvSpPr>
          <p:cNvPr id="337" name="Shape 337"/>
          <p:cNvSpPr txBox="1"/>
          <p:nvPr/>
        </p:nvSpPr>
        <p:spPr>
          <a:xfrm>
            <a:off x="2471350" y="2407379"/>
            <a:ext cx="127686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38" name="Shape 338"/>
          <p:cNvSpPr txBox="1"/>
          <p:nvPr/>
        </p:nvSpPr>
        <p:spPr>
          <a:xfrm>
            <a:off x="3452425" y="3865847"/>
            <a:ext cx="127686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39" name="Shape 339"/>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AND</a:t>
            </a:r>
            <a:endParaRPr/>
          </a:p>
        </p:txBody>
      </p:sp>
      <p:sp>
        <p:nvSpPr>
          <p:cNvPr id="345" name="Shape 3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46" name="Shape 3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347" name="Shape 347"/>
          <p:cNvPicPr preferRelativeResize="0"/>
          <p:nvPr>
            <p:ph idx="1" type="body"/>
          </p:nvPr>
        </p:nvPicPr>
        <p:blipFill rotWithShape="1">
          <a:blip r:embed="rId3">
            <a:alphaModFix/>
          </a:blip>
          <a:srcRect b="0" l="0" r="0" t="0"/>
          <a:stretch/>
        </p:blipFill>
        <p:spPr>
          <a:xfrm>
            <a:off x="2188727" y="1825625"/>
            <a:ext cx="7814546" cy="4351338"/>
          </a:xfrm>
          <a:prstGeom prst="rect">
            <a:avLst/>
          </a:prstGeom>
          <a:noFill/>
          <a:ln>
            <a:noFill/>
          </a:ln>
        </p:spPr>
      </p:pic>
      <p:sp>
        <p:nvSpPr>
          <p:cNvPr id="348" name="Shape 348"/>
          <p:cNvSpPr txBox="1"/>
          <p:nvPr/>
        </p:nvSpPr>
        <p:spPr>
          <a:xfrm>
            <a:off x="2188727" y="2438400"/>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49" name="Shape 349"/>
          <p:cNvSpPr txBox="1"/>
          <p:nvPr/>
        </p:nvSpPr>
        <p:spPr>
          <a:xfrm>
            <a:off x="4191000" y="2438400"/>
            <a:ext cx="40748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50" name="Shape 350"/>
          <p:cNvSpPr txBox="1"/>
          <p:nvPr/>
        </p:nvSpPr>
        <p:spPr>
          <a:xfrm>
            <a:off x="678942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51" name="Shape 351"/>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Shape 356"/>
          <p:cNvPicPr preferRelativeResize="0"/>
          <p:nvPr/>
        </p:nvPicPr>
        <p:blipFill rotWithShape="1">
          <a:blip r:embed="rId3">
            <a:alphaModFix/>
          </a:blip>
          <a:srcRect b="0" l="0" r="0" t="0"/>
          <a:stretch/>
        </p:blipFill>
        <p:spPr>
          <a:xfrm>
            <a:off x="2188726" y="1827826"/>
            <a:ext cx="7814547" cy="4349137"/>
          </a:xfrm>
          <a:prstGeom prst="rect">
            <a:avLst/>
          </a:prstGeom>
          <a:noFill/>
          <a:ln>
            <a:noFill/>
          </a:ln>
        </p:spPr>
      </p:pic>
      <p:sp>
        <p:nvSpPr>
          <p:cNvPr id="357" name="Shape 3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AND (A = 0, B = 0, Y = 0)</a:t>
            </a:r>
            <a:endParaRPr/>
          </a:p>
        </p:txBody>
      </p:sp>
      <p:sp>
        <p:nvSpPr>
          <p:cNvPr id="358" name="Shape 3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59" name="Shape 3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60" name="Shape 360"/>
          <p:cNvSpPr txBox="1"/>
          <p:nvPr/>
        </p:nvSpPr>
        <p:spPr>
          <a:xfrm>
            <a:off x="2188727" y="2438400"/>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61" name="Shape 361"/>
          <p:cNvSpPr txBox="1"/>
          <p:nvPr/>
        </p:nvSpPr>
        <p:spPr>
          <a:xfrm>
            <a:off x="4191000" y="2438400"/>
            <a:ext cx="40748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62" name="Shape 362"/>
          <p:cNvSpPr txBox="1"/>
          <p:nvPr/>
        </p:nvSpPr>
        <p:spPr>
          <a:xfrm>
            <a:off x="678942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63" name="Shape 363"/>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pic>
        <p:nvPicPr>
          <p:cNvPr id="368" name="Shape 368"/>
          <p:cNvPicPr preferRelativeResize="0"/>
          <p:nvPr/>
        </p:nvPicPr>
        <p:blipFill rotWithShape="1">
          <a:blip r:embed="rId3">
            <a:alphaModFix/>
          </a:blip>
          <a:srcRect b="0" l="0" r="0" t="0"/>
          <a:stretch/>
        </p:blipFill>
        <p:spPr>
          <a:xfrm>
            <a:off x="2188726" y="1827826"/>
            <a:ext cx="7814547" cy="4351338"/>
          </a:xfrm>
          <a:prstGeom prst="rect">
            <a:avLst/>
          </a:prstGeom>
          <a:noFill/>
          <a:ln>
            <a:noFill/>
          </a:ln>
        </p:spPr>
      </p:pic>
      <p:sp>
        <p:nvSpPr>
          <p:cNvPr id="369" name="Shape 3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AND (A = 1, B = 0, Y = 0)</a:t>
            </a:r>
            <a:endParaRPr/>
          </a:p>
        </p:txBody>
      </p:sp>
      <p:sp>
        <p:nvSpPr>
          <p:cNvPr id="370" name="Shape 37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71" name="Shape 3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72" name="Shape 372"/>
          <p:cNvSpPr txBox="1"/>
          <p:nvPr/>
        </p:nvSpPr>
        <p:spPr>
          <a:xfrm>
            <a:off x="2188727" y="2438400"/>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73" name="Shape 373"/>
          <p:cNvSpPr txBox="1"/>
          <p:nvPr/>
        </p:nvSpPr>
        <p:spPr>
          <a:xfrm>
            <a:off x="4191000" y="2438400"/>
            <a:ext cx="40748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74" name="Shape 374"/>
          <p:cNvSpPr txBox="1"/>
          <p:nvPr/>
        </p:nvSpPr>
        <p:spPr>
          <a:xfrm>
            <a:off x="678942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75" name="Shape 375"/>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pic>
        <p:nvPicPr>
          <p:cNvPr id="380" name="Shape 380"/>
          <p:cNvPicPr preferRelativeResize="0"/>
          <p:nvPr/>
        </p:nvPicPr>
        <p:blipFill rotWithShape="1">
          <a:blip r:embed="rId3">
            <a:alphaModFix/>
          </a:blip>
          <a:srcRect b="0" l="0" r="0" t="0"/>
          <a:stretch/>
        </p:blipFill>
        <p:spPr>
          <a:xfrm>
            <a:off x="2209800" y="1827826"/>
            <a:ext cx="7793473" cy="4351337"/>
          </a:xfrm>
          <a:prstGeom prst="rect">
            <a:avLst/>
          </a:prstGeom>
          <a:noFill/>
          <a:ln>
            <a:noFill/>
          </a:ln>
        </p:spPr>
      </p:pic>
      <p:sp>
        <p:nvSpPr>
          <p:cNvPr id="381" name="Shape 3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AND (A = 0, B = 1, Y = 0)</a:t>
            </a:r>
            <a:endParaRPr/>
          </a:p>
        </p:txBody>
      </p:sp>
      <p:sp>
        <p:nvSpPr>
          <p:cNvPr id="382" name="Shape 38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83" name="Shape 3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84" name="Shape 384"/>
          <p:cNvSpPr txBox="1"/>
          <p:nvPr/>
        </p:nvSpPr>
        <p:spPr>
          <a:xfrm>
            <a:off x="2188727" y="2438400"/>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85" name="Shape 385"/>
          <p:cNvSpPr txBox="1"/>
          <p:nvPr/>
        </p:nvSpPr>
        <p:spPr>
          <a:xfrm>
            <a:off x="4191000" y="2438400"/>
            <a:ext cx="40748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86" name="Shape 386"/>
          <p:cNvSpPr txBox="1"/>
          <p:nvPr/>
        </p:nvSpPr>
        <p:spPr>
          <a:xfrm>
            <a:off x="678942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87" name="Shape 387"/>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Shape 392"/>
          <p:cNvPicPr preferRelativeResize="0"/>
          <p:nvPr/>
        </p:nvPicPr>
        <p:blipFill rotWithShape="1">
          <a:blip r:embed="rId3">
            <a:alphaModFix/>
          </a:blip>
          <a:srcRect b="0" l="0" r="0" t="0"/>
          <a:stretch/>
        </p:blipFill>
        <p:spPr>
          <a:xfrm>
            <a:off x="2209800" y="1827826"/>
            <a:ext cx="7772400" cy="4351337"/>
          </a:xfrm>
          <a:prstGeom prst="rect">
            <a:avLst/>
          </a:prstGeom>
          <a:noFill/>
          <a:ln>
            <a:noFill/>
          </a:ln>
        </p:spPr>
      </p:pic>
      <p:sp>
        <p:nvSpPr>
          <p:cNvPr id="393" name="Shape 3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AND (A = 1, B = 1, Y = 1)</a:t>
            </a:r>
            <a:endParaRPr/>
          </a:p>
        </p:txBody>
      </p:sp>
      <p:sp>
        <p:nvSpPr>
          <p:cNvPr id="394" name="Shape 39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95" name="Shape 3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96" name="Shape 396"/>
          <p:cNvSpPr txBox="1"/>
          <p:nvPr/>
        </p:nvSpPr>
        <p:spPr>
          <a:xfrm>
            <a:off x="2188727" y="2438400"/>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97" name="Shape 397"/>
          <p:cNvSpPr txBox="1"/>
          <p:nvPr/>
        </p:nvSpPr>
        <p:spPr>
          <a:xfrm>
            <a:off x="4191000" y="2438400"/>
            <a:ext cx="40748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98" name="Shape 398"/>
          <p:cNvSpPr txBox="1"/>
          <p:nvPr/>
        </p:nvSpPr>
        <p:spPr>
          <a:xfrm>
            <a:off x="678942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99" name="Shape 399"/>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Shape 404"/>
          <p:cNvPicPr preferRelativeResize="0"/>
          <p:nvPr>
            <p:ph idx="1" type="body"/>
          </p:nvPr>
        </p:nvPicPr>
        <p:blipFill rotWithShape="1">
          <a:blip r:embed="rId3">
            <a:alphaModFix/>
          </a:blip>
          <a:srcRect b="0" l="0" r="0" t="0"/>
          <a:stretch/>
        </p:blipFill>
        <p:spPr>
          <a:xfrm>
            <a:off x="2190699" y="1825625"/>
            <a:ext cx="7810602" cy="4351338"/>
          </a:xfrm>
          <a:prstGeom prst="rect">
            <a:avLst/>
          </a:prstGeom>
          <a:noFill/>
          <a:ln>
            <a:noFill/>
          </a:ln>
        </p:spPr>
      </p:pic>
      <p:sp>
        <p:nvSpPr>
          <p:cNvPr id="405" name="Shape 4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OR</a:t>
            </a:r>
            <a:endParaRPr/>
          </a:p>
        </p:txBody>
      </p:sp>
      <p:sp>
        <p:nvSpPr>
          <p:cNvPr id="406" name="Shape 4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07" name="Shape 4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08" name="Shape 408"/>
          <p:cNvSpPr txBox="1"/>
          <p:nvPr/>
        </p:nvSpPr>
        <p:spPr>
          <a:xfrm>
            <a:off x="4164877" y="2553545"/>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09" name="Shape 409"/>
          <p:cNvSpPr txBox="1"/>
          <p:nvPr/>
        </p:nvSpPr>
        <p:spPr>
          <a:xfrm>
            <a:off x="6144439" y="2553544"/>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10" name="Shape 410"/>
          <p:cNvSpPr txBox="1"/>
          <p:nvPr/>
        </p:nvSpPr>
        <p:spPr>
          <a:xfrm>
            <a:off x="673327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11" name="Shape 411"/>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pic>
        <p:nvPicPr>
          <p:cNvPr id="416" name="Shape 416"/>
          <p:cNvPicPr preferRelativeResize="0"/>
          <p:nvPr>
            <p:ph idx="1" type="body"/>
          </p:nvPr>
        </p:nvPicPr>
        <p:blipFill rotWithShape="1">
          <a:blip r:embed="rId3">
            <a:alphaModFix/>
          </a:blip>
          <a:srcRect b="0" l="0" r="0" t="0"/>
          <a:stretch/>
        </p:blipFill>
        <p:spPr>
          <a:xfrm>
            <a:off x="2188727" y="1825625"/>
            <a:ext cx="7814546" cy="4351338"/>
          </a:xfrm>
          <a:prstGeom prst="rect">
            <a:avLst/>
          </a:prstGeom>
          <a:noFill/>
          <a:ln>
            <a:noFill/>
          </a:ln>
        </p:spPr>
      </p:pic>
      <p:sp>
        <p:nvSpPr>
          <p:cNvPr id="417" name="Shape 4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OR (A = 0, B = 0, Y = 0)</a:t>
            </a:r>
            <a:endParaRPr/>
          </a:p>
        </p:txBody>
      </p:sp>
      <p:sp>
        <p:nvSpPr>
          <p:cNvPr id="418" name="Shape 4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19" name="Shape 4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20" name="Shape 420"/>
          <p:cNvSpPr txBox="1"/>
          <p:nvPr/>
        </p:nvSpPr>
        <p:spPr>
          <a:xfrm>
            <a:off x="4164877" y="2553545"/>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21" name="Shape 421"/>
          <p:cNvSpPr txBox="1"/>
          <p:nvPr/>
        </p:nvSpPr>
        <p:spPr>
          <a:xfrm>
            <a:off x="6144439" y="2553544"/>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22" name="Shape 422"/>
          <p:cNvSpPr txBox="1"/>
          <p:nvPr/>
        </p:nvSpPr>
        <p:spPr>
          <a:xfrm>
            <a:off x="673327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23" name="Shape 423"/>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Introduction</a:t>
            </a:r>
            <a:endParaRPr/>
          </a:p>
        </p:txBody>
      </p:sp>
      <p:sp>
        <p:nvSpPr>
          <p:cNvPr id="116" name="Shape 116"/>
          <p:cNvSpPr txBox="1"/>
          <p:nvPr>
            <p:ph idx="1" type="body"/>
          </p:nvPr>
        </p:nvSpPr>
        <p:spPr>
          <a:xfrm>
            <a:off x="838200" y="1825625"/>
            <a:ext cx="10515600" cy="1325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Game of Life was invented in 1970 by John Horton Conway. It is one of the best-known example of Cellular automaton.</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7" name="Shape 1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888888"/>
                </a:solidFill>
                <a:latin typeface="Calibri"/>
                <a:ea typeface="Calibri"/>
                <a:cs typeface="Calibri"/>
                <a:sym typeface="Calibri"/>
              </a:rPr>
              <a:t>Dept. of CSE, RNSIT</a:t>
            </a:r>
            <a:endParaRPr b="0" i="0" sz="1200" u="none" cap="none" strike="noStrike">
              <a:solidFill>
                <a:srgbClr val="888888"/>
              </a:solidFill>
              <a:latin typeface="Calibri"/>
              <a:ea typeface="Calibri"/>
              <a:cs typeface="Calibri"/>
              <a:sym typeface="Calibri"/>
            </a:endParaRPr>
          </a:p>
        </p:txBody>
      </p:sp>
      <p:sp>
        <p:nvSpPr>
          <p:cNvPr id="118" name="Shape 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19" name="Shape 119"/>
          <p:cNvSpPr/>
          <p:nvPr/>
        </p:nvSpPr>
        <p:spPr>
          <a:xfrm>
            <a:off x="838200" y="3286125"/>
            <a:ext cx="10515600"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IN" sz="3600" u="none" cap="none" strike="noStrike">
                <a:solidFill>
                  <a:srgbClr val="222222"/>
                </a:solidFill>
                <a:latin typeface="Calibri"/>
                <a:ea typeface="Calibri"/>
                <a:cs typeface="Calibri"/>
                <a:sym typeface="Calibri"/>
              </a:rPr>
              <a:t>cellular automaton</a:t>
            </a:r>
            <a:endParaRPr/>
          </a:p>
          <a:p>
            <a:pPr indent="0" lvl="0" marL="0" marR="0" rtl="0" algn="l">
              <a:spcBef>
                <a:spcPts val="0"/>
              </a:spcBef>
              <a:spcAft>
                <a:spcPts val="0"/>
              </a:spcAft>
              <a:buNone/>
            </a:pPr>
            <a:r>
              <a:rPr b="0" i="1" lang="en-IN" sz="2400">
                <a:solidFill>
                  <a:srgbClr val="222222"/>
                </a:solidFill>
                <a:latin typeface="Calibri"/>
                <a:ea typeface="Calibri"/>
                <a:cs typeface="Calibri"/>
                <a:sym typeface="Calibri"/>
              </a:rPr>
              <a:t>Noun</a:t>
            </a:r>
            <a:endParaRPr sz="2400">
              <a:solidFill>
                <a:srgbClr val="222222"/>
              </a:solidFill>
              <a:latin typeface="Calibri"/>
              <a:ea typeface="Calibri"/>
              <a:cs typeface="Calibri"/>
              <a:sym typeface="Calibri"/>
            </a:endParaRPr>
          </a:p>
          <a:p>
            <a:pPr indent="0" lvl="0" marL="0" marR="0" rtl="0" algn="l">
              <a:spcBef>
                <a:spcPts val="0"/>
              </a:spcBef>
              <a:spcAft>
                <a:spcPts val="0"/>
              </a:spcAft>
              <a:buNone/>
            </a:pPr>
            <a:r>
              <a:rPr b="0" i="0" lang="en-IN" sz="2400">
                <a:solidFill>
                  <a:srgbClr val="222222"/>
                </a:solidFill>
                <a:latin typeface="Calibri"/>
                <a:ea typeface="Calibri"/>
                <a:cs typeface="Calibri"/>
                <a:sym typeface="Calibri"/>
              </a:rPr>
              <a:t>Each of a set of units in a mathematical model which have simple rules governing their replication and destruction, used to model complex systems composed of simple units such as living things or parallel processors.</a:t>
            </a:r>
            <a:endParaRPr/>
          </a:p>
        </p:txBody>
      </p:sp>
      <p:sp>
        <p:nvSpPr>
          <p:cNvPr id="120" name="Shape 120"/>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pic>
        <p:nvPicPr>
          <p:cNvPr id="428" name="Shape 428"/>
          <p:cNvPicPr preferRelativeResize="0"/>
          <p:nvPr>
            <p:ph idx="1" type="body"/>
          </p:nvPr>
        </p:nvPicPr>
        <p:blipFill rotWithShape="1">
          <a:blip r:embed="rId3">
            <a:alphaModFix/>
          </a:blip>
          <a:srcRect b="0" l="0" r="0" t="0"/>
          <a:stretch/>
        </p:blipFill>
        <p:spPr>
          <a:xfrm>
            <a:off x="2190699" y="1825625"/>
            <a:ext cx="7810602" cy="4351338"/>
          </a:xfrm>
          <a:prstGeom prst="rect">
            <a:avLst/>
          </a:prstGeom>
          <a:noFill/>
          <a:ln>
            <a:noFill/>
          </a:ln>
        </p:spPr>
      </p:pic>
      <p:sp>
        <p:nvSpPr>
          <p:cNvPr id="429" name="Shape 4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OR (A = 1, B = 0, Y = 1)</a:t>
            </a:r>
            <a:endParaRPr/>
          </a:p>
        </p:txBody>
      </p:sp>
      <p:sp>
        <p:nvSpPr>
          <p:cNvPr id="430" name="Shape 4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31" name="Shape 4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32" name="Shape 432"/>
          <p:cNvSpPr txBox="1"/>
          <p:nvPr/>
        </p:nvSpPr>
        <p:spPr>
          <a:xfrm>
            <a:off x="4164877" y="2553545"/>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33" name="Shape 433"/>
          <p:cNvSpPr txBox="1"/>
          <p:nvPr/>
        </p:nvSpPr>
        <p:spPr>
          <a:xfrm>
            <a:off x="6144439" y="2553544"/>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34" name="Shape 434"/>
          <p:cNvSpPr txBox="1"/>
          <p:nvPr/>
        </p:nvSpPr>
        <p:spPr>
          <a:xfrm>
            <a:off x="673327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35" name="Shape 435"/>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pic>
        <p:nvPicPr>
          <p:cNvPr id="440" name="Shape 440"/>
          <p:cNvPicPr preferRelativeResize="0"/>
          <p:nvPr>
            <p:ph idx="1" type="body"/>
          </p:nvPr>
        </p:nvPicPr>
        <p:blipFill rotWithShape="1">
          <a:blip r:embed="rId3">
            <a:alphaModFix/>
          </a:blip>
          <a:srcRect b="0" l="0" r="0" t="0"/>
          <a:stretch/>
        </p:blipFill>
        <p:spPr>
          <a:xfrm>
            <a:off x="2190699" y="1825625"/>
            <a:ext cx="7810500" cy="4351200"/>
          </a:xfrm>
          <a:prstGeom prst="rect">
            <a:avLst/>
          </a:prstGeom>
          <a:noFill/>
          <a:ln>
            <a:noFill/>
          </a:ln>
        </p:spPr>
      </p:pic>
      <p:sp>
        <p:nvSpPr>
          <p:cNvPr id="441" name="Shape 4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OR (A = 0, B = 1, Y = 1)</a:t>
            </a:r>
            <a:endParaRPr/>
          </a:p>
        </p:txBody>
      </p:sp>
      <p:sp>
        <p:nvSpPr>
          <p:cNvPr id="442" name="Shape 4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43" name="Shape 4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44" name="Shape 444"/>
          <p:cNvSpPr txBox="1"/>
          <p:nvPr/>
        </p:nvSpPr>
        <p:spPr>
          <a:xfrm>
            <a:off x="4164877" y="2553545"/>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45" name="Shape 445"/>
          <p:cNvSpPr txBox="1"/>
          <p:nvPr/>
        </p:nvSpPr>
        <p:spPr>
          <a:xfrm>
            <a:off x="6144439" y="2553544"/>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46" name="Shape 446"/>
          <p:cNvSpPr txBox="1"/>
          <p:nvPr/>
        </p:nvSpPr>
        <p:spPr>
          <a:xfrm>
            <a:off x="673327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47" name="Shape 447"/>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pic>
        <p:nvPicPr>
          <p:cNvPr id="452" name="Shape 452"/>
          <p:cNvPicPr preferRelativeResize="0"/>
          <p:nvPr>
            <p:ph idx="1" type="body"/>
          </p:nvPr>
        </p:nvPicPr>
        <p:blipFill rotWithShape="1">
          <a:blip r:embed="rId3">
            <a:alphaModFix/>
          </a:blip>
          <a:srcRect b="0" l="0" r="0" t="0"/>
          <a:stretch/>
        </p:blipFill>
        <p:spPr>
          <a:xfrm>
            <a:off x="2190699" y="1825625"/>
            <a:ext cx="7810500" cy="4351200"/>
          </a:xfrm>
          <a:prstGeom prst="rect">
            <a:avLst/>
          </a:prstGeom>
          <a:noFill/>
          <a:ln>
            <a:noFill/>
          </a:ln>
        </p:spPr>
      </p:pic>
      <p:sp>
        <p:nvSpPr>
          <p:cNvPr id="453" name="Shape 4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OR (A = 1, B = 1, Y = 1)</a:t>
            </a:r>
            <a:endParaRPr/>
          </a:p>
        </p:txBody>
      </p:sp>
      <p:sp>
        <p:nvSpPr>
          <p:cNvPr id="454" name="Shape 4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55" name="Shape 4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456" name="Shape 456"/>
          <p:cNvPicPr preferRelativeResize="0"/>
          <p:nvPr/>
        </p:nvPicPr>
        <p:blipFill>
          <a:blip r:embed="rId4">
            <a:alphaModFix/>
          </a:blip>
          <a:stretch>
            <a:fillRect/>
          </a:stretch>
        </p:blipFill>
        <p:spPr>
          <a:xfrm>
            <a:off x="2190700" y="1825625"/>
            <a:ext cx="7810499" cy="4346881"/>
          </a:xfrm>
          <a:prstGeom prst="rect">
            <a:avLst/>
          </a:prstGeom>
          <a:noFill/>
          <a:ln>
            <a:noFill/>
          </a:ln>
        </p:spPr>
      </p:pic>
      <p:sp>
        <p:nvSpPr>
          <p:cNvPr id="457" name="Shape 457"/>
          <p:cNvSpPr txBox="1"/>
          <p:nvPr/>
        </p:nvSpPr>
        <p:spPr>
          <a:xfrm>
            <a:off x="4164877" y="2553545"/>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58" name="Shape 458"/>
          <p:cNvSpPr txBox="1"/>
          <p:nvPr/>
        </p:nvSpPr>
        <p:spPr>
          <a:xfrm>
            <a:off x="6144439" y="2553544"/>
            <a:ext cx="42191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59" name="Shape 459"/>
          <p:cNvSpPr txBox="1"/>
          <p:nvPr/>
        </p:nvSpPr>
        <p:spPr>
          <a:xfrm>
            <a:off x="6733270" y="5389494"/>
            <a:ext cx="3850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60" name="Shape 460"/>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
        <p:nvSpPr>
          <p:cNvPr id="467" name="Shape 467"/>
          <p:cNvSpPr txBox="1"/>
          <p:nvPr/>
        </p:nvSpPr>
        <p:spPr>
          <a:xfrm>
            <a:off x="990600" y="517525"/>
            <a:ext cx="10515600" cy="1325700"/>
          </a:xfrm>
          <a:prstGeom prst="rect">
            <a:avLst/>
          </a:prstGeom>
          <a:noFill/>
          <a:ln>
            <a:noFill/>
          </a:ln>
        </p:spPr>
        <p:txBody>
          <a:bodyPr anchorCtr="0" anchor="ctr" bIns="45700" lIns="91425" spcFirstLastPara="1" rIns="91425" wrap="square" tIns="45700">
            <a:noAutofit/>
          </a:bodyPr>
          <a:lstStyle/>
          <a:p>
            <a:pPr indent="0" lvl="0" marL="0" rtl="0">
              <a:lnSpc>
                <a:spcPct val="90000"/>
              </a:lnSpc>
              <a:spcBef>
                <a:spcPts val="0"/>
              </a:spcBef>
              <a:spcAft>
                <a:spcPts val="0"/>
              </a:spcAft>
              <a:buNone/>
            </a:pPr>
            <a:r>
              <a:rPr lang="en-IN" sz="4400">
                <a:solidFill>
                  <a:srgbClr val="000000"/>
                </a:solidFill>
                <a:latin typeface="Calibri"/>
                <a:ea typeface="Calibri"/>
                <a:cs typeface="Calibri"/>
                <a:sym typeface="Calibri"/>
              </a:rPr>
              <a:t>Applications</a:t>
            </a:r>
            <a:endParaRPr sz="4400">
              <a:solidFill>
                <a:srgbClr val="000000"/>
              </a:solidFill>
              <a:latin typeface="Calibri"/>
              <a:ea typeface="Calibri"/>
              <a:cs typeface="Calibri"/>
              <a:sym typeface="Calibri"/>
            </a:endParaRPr>
          </a:p>
        </p:txBody>
      </p:sp>
      <p:sp>
        <p:nvSpPr>
          <p:cNvPr id="468" name="Shape 468"/>
          <p:cNvSpPr txBox="1"/>
          <p:nvPr/>
        </p:nvSpPr>
        <p:spPr>
          <a:xfrm>
            <a:off x="990600" y="1978025"/>
            <a:ext cx="10515600" cy="4351200"/>
          </a:xfrm>
          <a:prstGeom prst="rect">
            <a:avLst/>
          </a:prstGeom>
          <a:noFill/>
          <a:ln>
            <a:noFill/>
          </a:ln>
        </p:spPr>
        <p:txBody>
          <a:bodyPr anchorCtr="0" anchor="t" bIns="45700" lIns="91425" spcFirstLastPara="1" rIns="91425" wrap="square" tIns="45700">
            <a:noAutofit/>
          </a:bodyPr>
          <a:lstStyle/>
          <a:p>
            <a:pPr indent="-228600" lvl="0" marL="228600" rtl="0">
              <a:lnSpc>
                <a:spcPct val="90000"/>
              </a:lnSpc>
              <a:spcBef>
                <a:spcPts val="0"/>
              </a:spcBef>
              <a:spcAft>
                <a:spcPts val="0"/>
              </a:spcAft>
              <a:buClr>
                <a:srgbClr val="000000"/>
              </a:buClr>
              <a:buSzPts val="2800"/>
              <a:buChar char="•"/>
            </a:pPr>
            <a:r>
              <a:rPr lang="en-IN" sz="2800">
                <a:solidFill>
                  <a:srgbClr val="000000"/>
                </a:solidFill>
                <a:latin typeface="Calibri"/>
                <a:ea typeface="Calibri"/>
                <a:cs typeface="Calibri"/>
                <a:sym typeface="Calibri"/>
              </a:rPr>
              <a:t>To observe data evolution with pre-set rules.</a:t>
            </a:r>
            <a:endParaRPr sz="2800">
              <a:solidFill>
                <a:srgbClr val="000000"/>
              </a:solidFill>
              <a:latin typeface="Calibri"/>
              <a:ea typeface="Calibri"/>
              <a:cs typeface="Calibri"/>
              <a:sym typeface="Calibri"/>
            </a:endParaRPr>
          </a:p>
          <a:p>
            <a:pPr indent="-228600" lvl="0" marL="228600" rtl="0">
              <a:lnSpc>
                <a:spcPct val="90000"/>
              </a:lnSpc>
              <a:spcBef>
                <a:spcPts val="1000"/>
              </a:spcBef>
              <a:spcAft>
                <a:spcPts val="0"/>
              </a:spcAft>
              <a:buClr>
                <a:srgbClr val="000000"/>
              </a:buClr>
              <a:buSzPts val="2800"/>
              <a:buChar char="•"/>
            </a:pPr>
            <a:r>
              <a:rPr lang="en-IN" sz="2800">
                <a:solidFill>
                  <a:srgbClr val="000000"/>
                </a:solidFill>
                <a:latin typeface="Calibri"/>
                <a:ea typeface="Calibri"/>
                <a:cs typeface="Calibri"/>
                <a:sym typeface="Calibri"/>
              </a:rPr>
              <a:t>Simulations of various kinds of complex phenomena. </a:t>
            </a:r>
            <a:endParaRPr sz="2800">
              <a:solidFill>
                <a:srgbClr val="000000"/>
              </a:solidFill>
              <a:latin typeface="Calibri"/>
              <a:ea typeface="Calibri"/>
              <a:cs typeface="Calibri"/>
              <a:sym typeface="Calibri"/>
            </a:endParaRPr>
          </a:p>
          <a:p>
            <a:pPr indent="-228600" lvl="1" marL="685800" rtl="0">
              <a:lnSpc>
                <a:spcPct val="90000"/>
              </a:lnSpc>
              <a:spcBef>
                <a:spcPts val="500"/>
              </a:spcBef>
              <a:spcAft>
                <a:spcPts val="0"/>
              </a:spcAft>
              <a:buClr>
                <a:srgbClr val="000000"/>
              </a:buClr>
              <a:buSzPts val="2400"/>
              <a:buChar char="•"/>
            </a:pPr>
            <a:r>
              <a:rPr lang="en-IN" sz="2400">
                <a:solidFill>
                  <a:srgbClr val="000000"/>
                </a:solidFill>
                <a:latin typeface="Calibri"/>
                <a:ea typeface="Calibri"/>
                <a:cs typeface="Calibri"/>
                <a:sym typeface="Calibri"/>
              </a:rPr>
              <a:t>Description of recrystallization in alloys</a:t>
            </a:r>
            <a:endParaRPr sz="2400">
              <a:solidFill>
                <a:srgbClr val="000000"/>
              </a:solidFill>
              <a:latin typeface="Calibri"/>
              <a:ea typeface="Calibri"/>
              <a:cs typeface="Calibri"/>
              <a:sym typeface="Calibri"/>
            </a:endParaRPr>
          </a:p>
          <a:p>
            <a:pPr indent="-228600" lvl="1" marL="685800" rtl="0">
              <a:lnSpc>
                <a:spcPct val="90000"/>
              </a:lnSpc>
              <a:spcBef>
                <a:spcPts val="500"/>
              </a:spcBef>
              <a:spcAft>
                <a:spcPts val="0"/>
              </a:spcAft>
              <a:buClr>
                <a:srgbClr val="000000"/>
              </a:buClr>
              <a:buSzPts val="2400"/>
              <a:buChar char="•"/>
            </a:pPr>
            <a:r>
              <a:rPr lang="en-IN" sz="2400">
                <a:solidFill>
                  <a:srgbClr val="000000"/>
                </a:solidFill>
                <a:latin typeface="Calibri"/>
                <a:ea typeface="Calibri"/>
                <a:cs typeface="Calibri"/>
                <a:sym typeface="Calibri"/>
              </a:rPr>
              <a:t>Crack propagation in materials</a:t>
            </a:r>
            <a:endParaRPr sz="2400">
              <a:solidFill>
                <a:srgbClr val="000000"/>
              </a:solidFill>
              <a:latin typeface="Calibri"/>
              <a:ea typeface="Calibri"/>
              <a:cs typeface="Calibri"/>
              <a:sym typeface="Calibri"/>
            </a:endParaRPr>
          </a:p>
          <a:p>
            <a:pPr indent="-228600" lvl="1" marL="685800" rtl="0">
              <a:lnSpc>
                <a:spcPct val="90000"/>
              </a:lnSpc>
              <a:spcBef>
                <a:spcPts val="500"/>
              </a:spcBef>
              <a:spcAft>
                <a:spcPts val="0"/>
              </a:spcAft>
              <a:buClr>
                <a:srgbClr val="000000"/>
              </a:buClr>
              <a:buSzPts val="2400"/>
              <a:buChar char="•"/>
            </a:pPr>
            <a:r>
              <a:rPr lang="en-IN" sz="2400">
                <a:solidFill>
                  <a:srgbClr val="000000"/>
                </a:solidFill>
                <a:latin typeface="Calibri"/>
                <a:ea typeface="Calibri"/>
                <a:cs typeface="Calibri"/>
                <a:sym typeface="Calibri"/>
              </a:rPr>
              <a:t>Traffic flow on highways</a:t>
            </a:r>
            <a:endParaRPr sz="2400">
              <a:solidFill>
                <a:srgbClr val="000000"/>
              </a:solidFill>
              <a:latin typeface="Calibri"/>
              <a:ea typeface="Calibri"/>
              <a:cs typeface="Calibri"/>
              <a:sym typeface="Calibri"/>
            </a:endParaRPr>
          </a:p>
          <a:p>
            <a:pPr indent="-228600" lvl="1" marL="685800" rtl="0">
              <a:lnSpc>
                <a:spcPct val="90000"/>
              </a:lnSpc>
              <a:spcBef>
                <a:spcPts val="500"/>
              </a:spcBef>
              <a:spcAft>
                <a:spcPts val="0"/>
              </a:spcAft>
              <a:buClr>
                <a:srgbClr val="000000"/>
              </a:buClr>
              <a:buSzPts val="2400"/>
              <a:buChar char="•"/>
            </a:pPr>
            <a:r>
              <a:rPr lang="en-IN" sz="2400">
                <a:solidFill>
                  <a:srgbClr val="000000"/>
                </a:solidFill>
                <a:latin typeface="Calibri"/>
                <a:ea typeface="Calibri"/>
                <a:cs typeface="Calibri"/>
                <a:sym typeface="Calibri"/>
              </a:rPr>
              <a:t>Simulations of </a:t>
            </a:r>
            <a:r>
              <a:rPr lang="en-IN" sz="2400">
                <a:latin typeface="Calibri"/>
                <a:ea typeface="Calibri"/>
                <a:cs typeface="Calibri"/>
                <a:sym typeface="Calibri"/>
              </a:rPr>
              <a:t>biological</a:t>
            </a:r>
            <a:r>
              <a:rPr lang="en-IN" sz="2400">
                <a:solidFill>
                  <a:srgbClr val="000000"/>
                </a:solidFill>
                <a:latin typeface="Calibri"/>
                <a:ea typeface="Calibri"/>
                <a:cs typeface="Calibri"/>
                <a:sym typeface="Calibri"/>
              </a:rPr>
              <a:t> ecosystems</a:t>
            </a:r>
            <a:endParaRPr sz="2400">
              <a:solidFill>
                <a:srgbClr val="000000"/>
              </a:solidFill>
              <a:latin typeface="Calibri"/>
              <a:ea typeface="Calibri"/>
              <a:cs typeface="Calibri"/>
              <a:sym typeface="Calibri"/>
            </a:endParaRPr>
          </a:p>
          <a:p>
            <a:pPr indent="-228600" lvl="0" marL="228600" rtl="0">
              <a:lnSpc>
                <a:spcPct val="90000"/>
              </a:lnSpc>
              <a:spcBef>
                <a:spcPts val="1000"/>
              </a:spcBef>
              <a:spcAft>
                <a:spcPts val="0"/>
              </a:spcAft>
              <a:buClr>
                <a:srgbClr val="000000"/>
              </a:buClr>
              <a:buSzPts val="2800"/>
              <a:buChar char="•"/>
            </a:pPr>
            <a:r>
              <a:rPr lang="en-IN" sz="2800">
                <a:solidFill>
                  <a:srgbClr val="000000"/>
                </a:solidFill>
                <a:latin typeface="Calibri"/>
                <a:ea typeface="Calibri"/>
                <a:cs typeface="Calibri"/>
                <a:sym typeface="Calibri"/>
              </a:rPr>
              <a:t>Enabling theoretical study of self-organization and emergence.</a:t>
            </a:r>
            <a:endParaRPr sz="2800">
              <a:solidFill>
                <a:srgbClr val="000000"/>
              </a:solidFill>
              <a:latin typeface="Calibri"/>
              <a:ea typeface="Calibri"/>
              <a:cs typeface="Calibri"/>
              <a:sym typeface="Calibri"/>
            </a:endParaRPr>
          </a:p>
        </p:txBody>
      </p:sp>
      <p:sp>
        <p:nvSpPr>
          <p:cNvPr id="469" name="Shape 469"/>
          <p:cNvSpPr txBox="1"/>
          <p:nvPr/>
        </p:nvSpPr>
        <p:spPr>
          <a:xfrm>
            <a:off x="990600" y="6508750"/>
            <a:ext cx="2743200" cy="365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70" name="Shape 470"/>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
        <p:nvSpPr>
          <p:cNvPr id="477" name="Shape 477"/>
          <p:cNvSpPr txBox="1"/>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nSpc>
                <a:spcPct val="90000"/>
              </a:lnSpc>
              <a:spcBef>
                <a:spcPts val="0"/>
              </a:spcBef>
              <a:spcAft>
                <a:spcPts val="0"/>
              </a:spcAft>
              <a:buNone/>
            </a:pPr>
            <a:r>
              <a:rPr lang="en-IN" sz="4400">
                <a:solidFill>
                  <a:srgbClr val="000000"/>
                </a:solidFill>
                <a:latin typeface="Calibri"/>
                <a:ea typeface="Calibri"/>
                <a:cs typeface="Calibri"/>
                <a:sym typeface="Calibri"/>
              </a:rPr>
              <a:t>Conclusion</a:t>
            </a:r>
            <a:endParaRPr sz="4400">
              <a:solidFill>
                <a:srgbClr val="000000"/>
              </a:solidFill>
              <a:latin typeface="Calibri"/>
              <a:ea typeface="Calibri"/>
              <a:cs typeface="Calibri"/>
              <a:sym typeface="Calibri"/>
            </a:endParaRPr>
          </a:p>
        </p:txBody>
      </p:sp>
      <p:sp>
        <p:nvSpPr>
          <p:cNvPr id="478" name="Shape 478"/>
          <p:cNvSpPr txBox="1"/>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nSpc>
                <a:spcPct val="90000"/>
              </a:lnSpc>
              <a:spcBef>
                <a:spcPts val="0"/>
              </a:spcBef>
              <a:spcAft>
                <a:spcPts val="0"/>
              </a:spcAft>
              <a:buClr>
                <a:srgbClr val="000000"/>
              </a:buClr>
              <a:buSzPts val="2800"/>
              <a:buChar char="•"/>
            </a:pPr>
            <a:r>
              <a:rPr lang="en-IN" sz="2800">
                <a:solidFill>
                  <a:srgbClr val="000000"/>
                </a:solidFill>
                <a:latin typeface="Calibri"/>
                <a:ea typeface="Calibri"/>
                <a:cs typeface="Calibri"/>
                <a:sym typeface="Calibri"/>
              </a:rPr>
              <a:t>It is now accepted that cellular automata have great powers of computation. The Church-Turing thesis states that:</a:t>
            </a:r>
            <a:endParaRPr sz="2800">
              <a:solidFill>
                <a:srgbClr val="000000"/>
              </a:solidFill>
              <a:latin typeface="Calibri"/>
              <a:ea typeface="Calibri"/>
              <a:cs typeface="Calibri"/>
              <a:sym typeface="Calibri"/>
            </a:endParaRPr>
          </a:p>
          <a:p>
            <a:pPr indent="0" lvl="0" marL="0" rtl="0" algn="ctr">
              <a:lnSpc>
                <a:spcPct val="90000"/>
              </a:lnSpc>
              <a:spcBef>
                <a:spcPts val="1000"/>
              </a:spcBef>
              <a:spcAft>
                <a:spcPts val="0"/>
              </a:spcAft>
              <a:buNone/>
            </a:pPr>
            <a:r>
              <a:rPr i="1" lang="en-IN" sz="2400">
                <a:solidFill>
                  <a:srgbClr val="C00000"/>
                </a:solidFill>
                <a:latin typeface="Calibri"/>
                <a:ea typeface="Calibri"/>
                <a:cs typeface="Calibri"/>
                <a:sym typeface="Calibri"/>
              </a:rPr>
              <a:t>"No method of computation carried out by a mechanical process can be more powerful than a Turing machine.”</a:t>
            </a:r>
            <a:endParaRPr sz="2800">
              <a:solidFill>
                <a:srgbClr val="000000"/>
              </a:solidFill>
              <a:latin typeface="Calibri"/>
              <a:ea typeface="Calibri"/>
              <a:cs typeface="Calibri"/>
              <a:sym typeface="Calibri"/>
            </a:endParaRPr>
          </a:p>
          <a:p>
            <a:pPr indent="-228600" lvl="0" marL="228600" rtl="0">
              <a:lnSpc>
                <a:spcPct val="90000"/>
              </a:lnSpc>
              <a:spcBef>
                <a:spcPts val="1000"/>
              </a:spcBef>
              <a:spcAft>
                <a:spcPts val="0"/>
              </a:spcAft>
              <a:buClr>
                <a:srgbClr val="000000"/>
              </a:buClr>
              <a:buSzPts val="2800"/>
              <a:buChar char="•"/>
            </a:pPr>
            <a:r>
              <a:rPr lang="en-IN" sz="2800">
                <a:solidFill>
                  <a:srgbClr val="000000"/>
                </a:solidFill>
                <a:latin typeface="Calibri"/>
                <a:ea typeface="Calibri"/>
                <a:cs typeface="Calibri"/>
                <a:sym typeface="Calibri"/>
              </a:rPr>
              <a:t>Therefore, the Game of Life is Turing complete i.e. given the correct set of rules, an answer to any question can be computed with disregard to runtime or memory.</a:t>
            </a:r>
            <a:endParaRPr sz="2800">
              <a:solidFill>
                <a:srgbClr val="000000"/>
              </a:solidFill>
              <a:latin typeface="Calibri"/>
              <a:ea typeface="Calibri"/>
              <a:cs typeface="Calibri"/>
              <a:sym typeface="Calibri"/>
            </a:endParaRPr>
          </a:p>
          <a:p>
            <a:pPr indent="-76200" lvl="0" marL="228600" rtl="0">
              <a:lnSpc>
                <a:spcPct val="90000"/>
              </a:lnSpc>
              <a:spcBef>
                <a:spcPts val="1000"/>
              </a:spcBef>
              <a:spcAft>
                <a:spcPts val="0"/>
              </a:spcAft>
              <a:buNone/>
            </a:pPr>
            <a:r>
              <a:t/>
            </a:r>
            <a:endParaRPr i="1" sz="2400">
              <a:solidFill>
                <a:srgbClr val="C00000"/>
              </a:solidFill>
              <a:latin typeface="Calibri"/>
              <a:ea typeface="Calibri"/>
              <a:cs typeface="Calibri"/>
              <a:sym typeface="Calibri"/>
            </a:endParaRPr>
          </a:p>
        </p:txBody>
      </p:sp>
      <p:sp>
        <p:nvSpPr>
          <p:cNvPr id="479" name="Shape 479"/>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80" name="Shape 480"/>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IN"/>
              <a:t>Bibliography</a:t>
            </a:r>
            <a:endParaRPr b="0" i="0" sz="4400" u="none" cap="none" strike="noStrike">
              <a:solidFill>
                <a:schemeClr val="dk1"/>
              </a:solidFill>
              <a:latin typeface="Calibri"/>
              <a:ea typeface="Calibri"/>
              <a:cs typeface="Calibri"/>
              <a:sym typeface="Calibri"/>
            </a:endParaRPr>
          </a:p>
        </p:txBody>
      </p:sp>
      <p:sp>
        <p:nvSpPr>
          <p:cNvPr id="486" name="Shape 4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50000"/>
              </a:lnSpc>
              <a:spcBef>
                <a:spcPts val="0"/>
              </a:spcBef>
              <a:spcAft>
                <a:spcPts val="0"/>
              </a:spcAft>
              <a:buSzPts val="2800"/>
              <a:buChar char="•"/>
            </a:pPr>
            <a:r>
              <a:rPr lang="en-IN" u="sng">
                <a:solidFill>
                  <a:schemeClr val="hlink"/>
                </a:solidFill>
                <a:hlinkClick r:id="rId3"/>
              </a:rPr>
              <a:t>http://web.stanford.edu/~cdebs/GameOfLife/</a:t>
            </a:r>
            <a:endParaRPr/>
          </a:p>
          <a:p>
            <a:pPr indent="-406400" lvl="0" marL="457200" marR="0" rtl="0" algn="l">
              <a:lnSpc>
                <a:spcPct val="150000"/>
              </a:lnSpc>
              <a:spcBef>
                <a:spcPts val="0"/>
              </a:spcBef>
              <a:spcAft>
                <a:spcPts val="0"/>
              </a:spcAft>
              <a:buSzPts val="2800"/>
              <a:buChar char="•"/>
            </a:pPr>
            <a:r>
              <a:rPr lang="en-IN" u="sng">
                <a:solidFill>
                  <a:schemeClr val="hlink"/>
                </a:solidFill>
                <a:hlinkClick r:id="rId4"/>
              </a:rPr>
              <a:t>http://home.iitk.ac.in/~tlavanya/14353FinalReport-GameOfLife.pdf</a:t>
            </a:r>
            <a:endParaRPr/>
          </a:p>
          <a:p>
            <a:pPr indent="-406400" lvl="0" marL="457200" marR="0" rtl="0" algn="l">
              <a:lnSpc>
                <a:spcPct val="150000"/>
              </a:lnSpc>
              <a:spcBef>
                <a:spcPts val="0"/>
              </a:spcBef>
              <a:spcAft>
                <a:spcPts val="0"/>
              </a:spcAft>
              <a:buSzPts val="2800"/>
              <a:buChar char="•"/>
            </a:pPr>
            <a:r>
              <a:rPr lang="en-IN" u="sng">
                <a:solidFill>
                  <a:schemeClr val="hlink"/>
                </a:solidFill>
                <a:hlinkClick r:id="rId5"/>
              </a:rPr>
              <a:t>http://mathworld.wolfram.com/GameofLife.html</a:t>
            </a:r>
            <a:endParaRPr/>
          </a:p>
          <a:p>
            <a:pPr indent="-406400" lvl="0" marL="457200" marR="0" rtl="0" algn="l">
              <a:lnSpc>
                <a:spcPct val="150000"/>
              </a:lnSpc>
              <a:spcBef>
                <a:spcPts val="0"/>
              </a:spcBef>
              <a:spcAft>
                <a:spcPts val="0"/>
              </a:spcAft>
              <a:buSzPts val="2800"/>
              <a:buChar char="•"/>
            </a:pPr>
            <a:r>
              <a:rPr lang="en-IN" u="sng">
                <a:solidFill>
                  <a:schemeClr val="hlink"/>
                </a:solidFill>
                <a:hlinkClick r:id="rId6"/>
              </a:rPr>
              <a:t>http://www.rennard.org/alife/CollisionBasedRennard.pdf</a:t>
            </a:r>
            <a:endParaRPr/>
          </a:p>
          <a:p>
            <a:pPr indent="-406400" lvl="0" marL="457200" marR="0" rtl="0" algn="l">
              <a:lnSpc>
                <a:spcPct val="150000"/>
              </a:lnSpc>
              <a:spcBef>
                <a:spcPts val="0"/>
              </a:spcBef>
              <a:spcAft>
                <a:spcPts val="0"/>
              </a:spcAft>
              <a:buSzPts val="2800"/>
              <a:buChar char="•"/>
            </a:pPr>
            <a:r>
              <a:rPr lang="en-IN" u="sng">
                <a:solidFill>
                  <a:schemeClr val="hlink"/>
                </a:solidFill>
                <a:hlinkClick r:id="rId7"/>
              </a:rPr>
              <a:t>https://en.wikipedia.org/wiki/Conway%27s_Game_of_Life</a:t>
            </a:r>
            <a:endParaRPr/>
          </a:p>
        </p:txBody>
      </p:sp>
      <p:sp>
        <p:nvSpPr>
          <p:cNvPr id="487" name="Shape 48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88" name="Shape 4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89" name="Shape 489"/>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b="1" i="1" lang="en-IN" sz="6000">
                <a:solidFill>
                  <a:srgbClr val="000000"/>
                </a:solidFill>
                <a:latin typeface="Calibri"/>
                <a:ea typeface="Calibri"/>
                <a:cs typeface="Calibri"/>
                <a:sym typeface="Calibri"/>
              </a:rPr>
              <a:t>fin</a:t>
            </a:r>
            <a:endParaRPr sz="60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Cellular Automaton</a:t>
            </a:r>
            <a:endParaRPr/>
          </a:p>
        </p:txBody>
      </p:sp>
      <p:sp>
        <p:nvSpPr>
          <p:cNvPr id="126" name="Shape 1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 cellular automaton consists of a regular grid of </a:t>
            </a:r>
            <a:r>
              <a:rPr b="0" i="1" lang="en-IN" sz="2800" u="none" cap="none" strike="noStrike">
                <a:solidFill>
                  <a:schemeClr val="dk1"/>
                </a:solidFill>
                <a:latin typeface="Calibri"/>
                <a:ea typeface="Calibri"/>
                <a:cs typeface="Calibri"/>
                <a:sym typeface="Calibri"/>
              </a:rPr>
              <a:t>cells</a:t>
            </a:r>
            <a:r>
              <a:rPr b="0" i="0" lang="en-IN" sz="2800" u="none" cap="none" strike="noStrike">
                <a:solidFill>
                  <a:schemeClr val="dk1"/>
                </a:solidFill>
                <a:latin typeface="Calibri"/>
                <a:ea typeface="Calibri"/>
                <a:cs typeface="Calibri"/>
                <a:sym typeface="Calibri"/>
              </a:rPr>
              <a:t>, each in one of a finite number of states, such as </a:t>
            </a:r>
            <a:r>
              <a:rPr b="1" i="1" lang="en-IN" sz="2800" u="none" cap="none" strike="noStrike">
                <a:solidFill>
                  <a:schemeClr val="dk1"/>
                </a:solidFill>
                <a:latin typeface="Calibri"/>
                <a:ea typeface="Calibri"/>
                <a:cs typeface="Calibri"/>
                <a:sym typeface="Calibri"/>
              </a:rPr>
              <a:t>on</a:t>
            </a:r>
            <a:r>
              <a:rPr b="0" i="0" lang="en-IN" sz="2800" u="none" cap="none" strike="noStrike">
                <a:solidFill>
                  <a:schemeClr val="dk1"/>
                </a:solidFill>
                <a:latin typeface="Calibri"/>
                <a:ea typeface="Calibri"/>
                <a:cs typeface="Calibri"/>
                <a:sym typeface="Calibri"/>
              </a:rPr>
              <a:t> and </a:t>
            </a:r>
            <a:r>
              <a:rPr b="1" i="1" lang="en-IN" sz="2800" u="none" cap="none" strike="noStrike">
                <a:solidFill>
                  <a:schemeClr val="dk1"/>
                </a:solidFill>
                <a:latin typeface="Calibri"/>
                <a:ea typeface="Calibri"/>
                <a:cs typeface="Calibri"/>
                <a:sym typeface="Calibri"/>
              </a:rPr>
              <a:t>off</a:t>
            </a:r>
            <a:r>
              <a:rPr b="0" i="1" lang="en-IN" sz="2800" u="none" cap="none" strike="noStrike">
                <a:solidFill>
                  <a:schemeClr val="dk1"/>
                </a:solidFill>
                <a:latin typeface="Calibri"/>
                <a:ea typeface="Calibri"/>
                <a:cs typeface="Calibri"/>
                <a:sym typeface="Calibri"/>
              </a:rPr>
              <a:t>. </a:t>
            </a:r>
            <a:r>
              <a:rPr b="0" i="0" lang="en-IN" sz="2800" u="none" cap="none" strike="noStrike">
                <a:solidFill>
                  <a:schemeClr val="dk1"/>
                </a:solidFill>
                <a:latin typeface="Calibri"/>
                <a:ea typeface="Calibri"/>
                <a:cs typeface="Calibri"/>
                <a:sym typeface="Calibri"/>
              </a:rPr>
              <a:t>The grid can be in any finite number of dimensions. For each cell, a set of cells called its </a:t>
            </a:r>
            <a:r>
              <a:rPr b="0" i="1" lang="en-IN" sz="2800" u="none" cap="none" strike="noStrike">
                <a:solidFill>
                  <a:schemeClr val="dk1"/>
                </a:solidFill>
                <a:latin typeface="Calibri"/>
                <a:ea typeface="Calibri"/>
                <a:cs typeface="Calibri"/>
                <a:sym typeface="Calibri"/>
              </a:rPr>
              <a:t>neighborhood</a:t>
            </a:r>
            <a:r>
              <a:rPr b="0" i="0" lang="en-IN" sz="2800" u="none" cap="none" strike="noStrike">
                <a:solidFill>
                  <a:schemeClr val="dk1"/>
                </a:solidFill>
                <a:latin typeface="Calibri"/>
                <a:ea typeface="Calibri"/>
                <a:cs typeface="Calibri"/>
                <a:sym typeface="Calibri"/>
              </a:rPr>
              <a:t> is defined relative to the specified cell.</a:t>
            </a:r>
            <a:endParaRPr b="0" i="0" sz="2800" u="none" cap="none" strike="noStrike">
              <a:solidFill>
                <a:schemeClr val="dk1"/>
              </a:solidFill>
              <a:latin typeface="Calibri"/>
              <a:ea typeface="Calibri"/>
              <a:cs typeface="Calibri"/>
              <a:sym typeface="Calibri"/>
            </a:endParaRPr>
          </a:p>
        </p:txBody>
      </p:sp>
      <p:sp>
        <p:nvSpPr>
          <p:cNvPr id="127" name="Shape 1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28" name="Shape 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https://upload.wikimedia.org/wikipedia/en/d/d2/CA-Moore.png" id="129" name="Shape 129"/>
          <p:cNvPicPr preferRelativeResize="0"/>
          <p:nvPr/>
        </p:nvPicPr>
        <p:blipFill rotWithShape="1">
          <a:blip r:embed="rId3">
            <a:alphaModFix/>
          </a:blip>
          <a:srcRect b="0" l="0" r="0" t="0"/>
          <a:stretch/>
        </p:blipFill>
        <p:spPr>
          <a:xfrm>
            <a:off x="4797511" y="4001294"/>
            <a:ext cx="1905000" cy="1905000"/>
          </a:xfrm>
          <a:prstGeom prst="rect">
            <a:avLst/>
          </a:prstGeom>
          <a:noFill/>
          <a:ln>
            <a:noFill/>
          </a:ln>
        </p:spPr>
      </p:pic>
      <p:cxnSp>
        <p:nvCxnSpPr>
          <p:cNvPr id="130" name="Shape 130"/>
          <p:cNvCxnSpPr/>
          <p:nvPr/>
        </p:nvCxnSpPr>
        <p:spPr>
          <a:xfrm>
            <a:off x="6151064" y="4552741"/>
            <a:ext cx="1716505"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31" name="Shape 131"/>
          <p:cNvCxnSpPr/>
          <p:nvPr/>
        </p:nvCxnSpPr>
        <p:spPr>
          <a:xfrm>
            <a:off x="5750011" y="4953794"/>
            <a:ext cx="2117558" cy="0"/>
          </a:xfrm>
          <a:prstGeom prst="straightConnector1">
            <a:avLst/>
          </a:prstGeom>
          <a:noFill/>
          <a:ln cap="flat" cmpd="sng" w="38100">
            <a:solidFill>
              <a:schemeClr val="accent1"/>
            </a:solidFill>
            <a:prstDash val="solid"/>
            <a:miter lim="800000"/>
            <a:headEnd len="sm" w="sm" type="none"/>
            <a:tailEnd len="med" w="med" type="triangle"/>
          </a:ln>
        </p:spPr>
      </p:cxnSp>
      <p:sp>
        <p:nvSpPr>
          <p:cNvPr id="132" name="Shape 132"/>
          <p:cNvSpPr txBox="1"/>
          <p:nvPr/>
        </p:nvSpPr>
        <p:spPr>
          <a:xfrm>
            <a:off x="7867569" y="4368075"/>
            <a:ext cx="1905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neighbour</a:t>
            </a:r>
            <a:endParaRPr/>
          </a:p>
        </p:txBody>
      </p:sp>
      <p:sp>
        <p:nvSpPr>
          <p:cNvPr id="133" name="Shape 133"/>
          <p:cNvSpPr txBox="1"/>
          <p:nvPr/>
        </p:nvSpPr>
        <p:spPr>
          <a:xfrm>
            <a:off x="7886321" y="4769128"/>
            <a:ext cx="2032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cell</a:t>
            </a:r>
            <a:endParaRPr/>
          </a:p>
        </p:txBody>
      </p:sp>
      <p:sp>
        <p:nvSpPr>
          <p:cNvPr id="134" name="Shape 134"/>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Turing Machine</a:t>
            </a:r>
            <a:endParaRPr/>
          </a:p>
        </p:txBody>
      </p:sp>
      <p:sp>
        <p:nvSpPr>
          <p:cNvPr id="140" name="Shape 1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41" name="Shape 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42" name="Shape 142"/>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
        <p:nvSpPr>
          <p:cNvPr id="143" name="Shape 14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IN"/>
              <a:t>A Turing machine is a </a:t>
            </a:r>
            <a:r>
              <a:rPr lang="en-IN"/>
              <a:t>theoretical</a:t>
            </a:r>
            <a:r>
              <a:rPr lang="en-IN"/>
              <a:t> computing machine </a:t>
            </a:r>
            <a:r>
              <a:rPr lang="en-IN"/>
              <a:t>invented</a:t>
            </a:r>
            <a:r>
              <a:rPr lang="en-IN"/>
              <a:t> by Alan Turing to serve as an idealised model for mathematical </a:t>
            </a:r>
            <a:r>
              <a:rPr lang="en-IN"/>
              <a:t>calculation</a:t>
            </a:r>
            <a:r>
              <a:rPr lang="en-IN"/>
              <a:t>. </a:t>
            </a:r>
            <a:r>
              <a:rPr lang="en-IN"/>
              <a:t>Despite</a:t>
            </a:r>
            <a:r>
              <a:rPr lang="en-IN"/>
              <a:t> its simplicity, it can simulate any computer algorithm, no matter how complicated it might be.</a:t>
            </a:r>
            <a:endParaRPr/>
          </a:p>
          <a:p>
            <a:pPr indent="0" lvl="0" marL="0" marR="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Clr>
                <a:schemeClr val="dk1"/>
              </a:buClr>
              <a:buSzPts val="2800"/>
              <a:buFont typeface="Arial"/>
              <a:buChar char="•"/>
            </a:pPr>
            <a:r>
              <a:rPr lang="en-IN"/>
              <a:t>It is a type of </a:t>
            </a:r>
            <a:r>
              <a:rPr b="1" lang="en-IN"/>
              <a:t>Finite State Machine</a:t>
            </a:r>
            <a:r>
              <a:rPr lang="en-IN"/>
              <a:t>. At any point of time, the machine is in any one of the finite </a:t>
            </a:r>
            <a:r>
              <a:rPr lang="en-IN"/>
              <a:t>states</a:t>
            </a:r>
            <a:r>
              <a:rPr lang="en-I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Automata Theory</a:t>
            </a:r>
            <a:endParaRPr/>
          </a:p>
        </p:txBody>
      </p:sp>
      <p:sp>
        <p:nvSpPr>
          <p:cNvPr id="149" name="Shape 1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50" name="Shape 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151" name="Shape 151"/>
          <p:cNvGrpSpPr/>
          <p:nvPr/>
        </p:nvGrpSpPr>
        <p:grpSpPr>
          <a:xfrm>
            <a:off x="3920331" y="1825625"/>
            <a:ext cx="4351338" cy="4351338"/>
            <a:chOff x="3082131" y="0"/>
            <a:chExt cx="4351338" cy="4351338"/>
          </a:xfrm>
        </p:grpSpPr>
        <p:sp>
          <p:nvSpPr>
            <p:cNvPr id="152" name="Shape 152"/>
            <p:cNvSpPr/>
            <p:nvPr/>
          </p:nvSpPr>
          <p:spPr>
            <a:xfrm>
              <a:off x="3082131" y="0"/>
              <a:ext cx="4351338" cy="4351338"/>
            </a:xfrm>
            <a:prstGeom prst="ellipse">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txBox="1"/>
            <p:nvPr/>
          </p:nvSpPr>
          <p:spPr>
            <a:xfrm>
              <a:off x="4649482" y="217566"/>
              <a:ext cx="1216634" cy="652700"/>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alibri"/>
                <a:buNone/>
              </a:pPr>
              <a:r>
                <a:rPr lang="en-IN" sz="1300">
                  <a:solidFill>
                    <a:schemeClr val="lt1"/>
                  </a:solidFill>
                  <a:latin typeface="Calibri"/>
                  <a:ea typeface="Calibri"/>
                  <a:cs typeface="Calibri"/>
                  <a:sym typeface="Calibri"/>
                </a:rPr>
                <a:t>Turing Machine</a:t>
              </a:r>
              <a:endParaRPr/>
            </a:p>
          </p:txBody>
        </p:sp>
        <p:sp>
          <p:nvSpPr>
            <p:cNvPr id="154" name="Shape 154"/>
            <p:cNvSpPr/>
            <p:nvPr/>
          </p:nvSpPr>
          <p:spPr>
            <a:xfrm>
              <a:off x="3517264" y="870267"/>
              <a:ext cx="3481070" cy="3481070"/>
            </a:xfrm>
            <a:prstGeom prst="ellipse">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txBox="1"/>
            <p:nvPr/>
          </p:nvSpPr>
          <p:spPr>
            <a:xfrm>
              <a:off x="4649482" y="1079131"/>
              <a:ext cx="1216634" cy="626592"/>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alibri"/>
                <a:buNone/>
              </a:pPr>
              <a:r>
                <a:rPr lang="en-IN" sz="1300">
                  <a:solidFill>
                    <a:schemeClr val="lt1"/>
                  </a:solidFill>
                  <a:latin typeface="Calibri"/>
                  <a:ea typeface="Calibri"/>
                  <a:cs typeface="Calibri"/>
                  <a:sym typeface="Calibri"/>
                </a:rPr>
                <a:t>Pushdown automaton</a:t>
              </a:r>
              <a:endParaRPr/>
            </a:p>
          </p:txBody>
        </p:sp>
        <p:sp>
          <p:nvSpPr>
            <p:cNvPr id="156" name="Shape 156"/>
            <p:cNvSpPr/>
            <p:nvPr/>
          </p:nvSpPr>
          <p:spPr>
            <a:xfrm>
              <a:off x="3952398" y="1740535"/>
              <a:ext cx="2610802" cy="2610802"/>
            </a:xfrm>
            <a:prstGeom prst="ellipse">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txBox="1"/>
            <p:nvPr/>
          </p:nvSpPr>
          <p:spPr>
            <a:xfrm>
              <a:off x="4649482" y="1936345"/>
              <a:ext cx="1216634" cy="587430"/>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alibri"/>
                <a:buNone/>
              </a:pPr>
              <a:r>
                <a:rPr lang="en-IN" sz="1300">
                  <a:solidFill>
                    <a:schemeClr val="lt1"/>
                  </a:solidFill>
                  <a:latin typeface="Calibri"/>
                  <a:ea typeface="Calibri"/>
                  <a:cs typeface="Calibri"/>
                  <a:sym typeface="Calibri"/>
                </a:rPr>
                <a:t>Finite-state machine</a:t>
              </a:r>
              <a:endParaRPr/>
            </a:p>
          </p:txBody>
        </p:sp>
        <p:sp>
          <p:nvSpPr>
            <p:cNvPr id="158" name="Shape 158"/>
            <p:cNvSpPr/>
            <p:nvPr/>
          </p:nvSpPr>
          <p:spPr>
            <a:xfrm>
              <a:off x="4387532" y="2610802"/>
              <a:ext cx="1740535" cy="1740535"/>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nvSpPr>
          <p:spPr>
            <a:xfrm>
              <a:off x="4642427" y="3045936"/>
              <a:ext cx="1230744" cy="870267"/>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alibri"/>
                <a:buNone/>
              </a:pPr>
              <a:r>
                <a:rPr lang="en-IN" sz="1300">
                  <a:solidFill>
                    <a:schemeClr val="lt1"/>
                  </a:solidFill>
                  <a:latin typeface="Calibri"/>
                  <a:ea typeface="Calibri"/>
                  <a:cs typeface="Calibri"/>
                  <a:sym typeface="Calibri"/>
                </a:rPr>
                <a:t>Combinational logic</a:t>
              </a:r>
              <a:endParaRPr/>
            </a:p>
          </p:txBody>
        </p:sp>
      </p:grpSp>
      <p:sp>
        <p:nvSpPr>
          <p:cNvPr id="160" name="Shape 160"/>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IN" sz="6000" u="none" cap="none" strike="noStrike">
                <a:solidFill>
                  <a:schemeClr val="dk1"/>
                </a:solidFill>
                <a:latin typeface="Calibri"/>
                <a:ea typeface="Calibri"/>
                <a:cs typeface="Calibri"/>
                <a:sym typeface="Calibri"/>
              </a:rPr>
              <a:t>Fundamental Rules</a:t>
            </a:r>
            <a:endParaRPr/>
          </a:p>
        </p:txBody>
      </p:sp>
      <p:sp>
        <p:nvSpPr>
          <p:cNvPr id="166" name="Shape 16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400"/>
              <a:buFont typeface="Arial"/>
              <a:buNone/>
            </a:pPr>
            <a:r>
              <a:rPr b="0" i="0" lang="en-IN" sz="2400" u="none" cap="none" strike="noStrike">
                <a:solidFill>
                  <a:srgbClr val="888888"/>
                </a:solidFill>
                <a:latin typeface="Calibri"/>
                <a:ea typeface="Calibri"/>
                <a:cs typeface="Calibri"/>
                <a:sym typeface="Calibri"/>
              </a:rPr>
              <a:t>The following rules govern the implementation of Game of Life.</a:t>
            </a:r>
            <a:endParaRPr/>
          </a:p>
        </p:txBody>
      </p:sp>
      <p:sp>
        <p:nvSpPr>
          <p:cNvPr id="167" name="Shape 1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68" name="Shape 1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69" name="Shape 169"/>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Any live cell with fewer than two live neighbors dies, as if caused by underpopulation.</a:t>
            </a:r>
            <a:br>
              <a:rPr b="0" i="0" lang="en-IN"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75" name="Shape 17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76" name="Shape 1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177" name="Shape 177"/>
          <p:cNvPicPr preferRelativeResize="0"/>
          <p:nvPr/>
        </p:nvPicPr>
        <p:blipFill rotWithShape="1">
          <a:blip r:embed="rId3">
            <a:alphaModFix/>
          </a:blip>
          <a:srcRect b="0" l="0" r="0" t="0"/>
          <a:stretch/>
        </p:blipFill>
        <p:spPr>
          <a:xfrm>
            <a:off x="2209800" y="2930535"/>
            <a:ext cx="2896004" cy="2924583"/>
          </a:xfrm>
          <a:prstGeom prst="rect">
            <a:avLst/>
          </a:prstGeom>
          <a:noFill/>
          <a:ln>
            <a:noFill/>
          </a:ln>
        </p:spPr>
      </p:pic>
      <p:pic>
        <p:nvPicPr>
          <p:cNvPr id="178" name="Shape 178"/>
          <p:cNvPicPr preferRelativeResize="0"/>
          <p:nvPr/>
        </p:nvPicPr>
        <p:blipFill rotWithShape="1">
          <a:blip r:embed="rId4">
            <a:alphaModFix/>
          </a:blip>
          <a:srcRect b="0" l="0" r="0" t="0"/>
          <a:stretch/>
        </p:blipFill>
        <p:spPr>
          <a:xfrm>
            <a:off x="6781800" y="2930535"/>
            <a:ext cx="2896004" cy="2924583"/>
          </a:xfrm>
          <a:prstGeom prst="rect">
            <a:avLst/>
          </a:prstGeom>
          <a:noFill/>
          <a:ln>
            <a:noFill/>
          </a:ln>
        </p:spPr>
      </p:pic>
      <p:sp>
        <p:nvSpPr>
          <p:cNvPr id="179" name="Shape 179"/>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Any live cell with more than three live neighbors dies, as if by overcrowding.</a:t>
            </a:r>
            <a:endParaRPr/>
          </a:p>
          <a:p>
            <a:pPr indent="0" lvl="0" marL="0" marR="0" rtl="0" algn="l">
              <a:lnSpc>
                <a:spcPct val="90000"/>
              </a:lnSpc>
              <a:spcBef>
                <a:spcPts val="1000"/>
              </a:spcBef>
              <a:spcAft>
                <a:spcPts val="0"/>
              </a:spcAft>
              <a:buClr>
                <a:schemeClr val="dk1"/>
              </a:buClr>
              <a:buSzPts val="2800"/>
              <a:buFont typeface="Arial"/>
              <a:buNone/>
            </a:pPr>
            <a:br>
              <a:rPr b="0" i="0" lang="en-IN"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85" name="Shape 18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86" name="Shape 1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187" name="Shape 187"/>
          <p:cNvPicPr preferRelativeResize="0"/>
          <p:nvPr/>
        </p:nvPicPr>
        <p:blipFill rotWithShape="1">
          <a:blip r:embed="rId3">
            <a:alphaModFix/>
          </a:blip>
          <a:srcRect b="0" l="0" r="0" t="0"/>
          <a:stretch/>
        </p:blipFill>
        <p:spPr>
          <a:xfrm>
            <a:off x="2209800" y="2930535"/>
            <a:ext cx="2896004" cy="2924583"/>
          </a:xfrm>
          <a:prstGeom prst="rect">
            <a:avLst/>
          </a:prstGeom>
          <a:noFill/>
          <a:ln>
            <a:noFill/>
          </a:ln>
        </p:spPr>
      </p:pic>
      <p:pic>
        <p:nvPicPr>
          <p:cNvPr id="188" name="Shape 188"/>
          <p:cNvPicPr preferRelativeResize="0"/>
          <p:nvPr/>
        </p:nvPicPr>
        <p:blipFill rotWithShape="1">
          <a:blip r:embed="rId4">
            <a:alphaModFix/>
          </a:blip>
          <a:srcRect b="0" l="0" r="0" t="0"/>
          <a:stretch/>
        </p:blipFill>
        <p:spPr>
          <a:xfrm>
            <a:off x="6781800" y="2930535"/>
            <a:ext cx="2896004" cy="2924583"/>
          </a:xfrm>
          <a:prstGeom prst="rect">
            <a:avLst/>
          </a:prstGeom>
          <a:noFill/>
          <a:ln>
            <a:noFill/>
          </a:ln>
        </p:spPr>
      </p:pic>
      <p:pic>
        <p:nvPicPr>
          <p:cNvPr id="189" name="Shape 189"/>
          <p:cNvPicPr preferRelativeResize="0"/>
          <p:nvPr/>
        </p:nvPicPr>
        <p:blipFill rotWithShape="1">
          <a:blip r:embed="rId5">
            <a:alphaModFix/>
          </a:blip>
          <a:srcRect b="0" l="0" r="0" t="0"/>
          <a:stretch/>
        </p:blipFill>
        <p:spPr>
          <a:xfrm>
            <a:off x="2209800" y="2930535"/>
            <a:ext cx="2896004" cy="2924583"/>
          </a:xfrm>
          <a:prstGeom prst="rect">
            <a:avLst/>
          </a:prstGeom>
          <a:noFill/>
          <a:ln>
            <a:noFill/>
          </a:ln>
        </p:spPr>
      </p:pic>
      <p:pic>
        <p:nvPicPr>
          <p:cNvPr id="190" name="Shape 190"/>
          <p:cNvPicPr preferRelativeResize="0"/>
          <p:nvPr/>
        </p:nvPicPr>
        <p:blipFill rotWithShape="1">
          <a:blip r:embed="rId6">
            <a:alphaModFix/>
          </a:blip>
          <a:srcRect b="0" l="0" r="0" t="0"/>
          <a:stretch/>
        </p:blipFill>
        <p:spPr>
          <a:xfrm>
            <a:off x="6781800" y="2930534"/>
            <a:ext cx="2896004" cy="2924583"/>
          </a:xfrm>
          <a:prstGeom prst="rect">
            <a:avLst/>
          </a:prstGeom>
          <a:noFill/>
          <a:ln>
            <a:noFill/>
          </a:ln>
        </p:spPr>
      </p:pic>
      <p:sp>
        <p:nvSpPr>
          <p:cNvPr id="191" name="Shape 191"/>
          <p:cNvSpPr txBox="1"/>
          <p:nvPr>
            <p:ph idx="10" type="dt"/>
          </p:nvPr>
        </p:nvSpPr>
        <p:spPr>
          <a:xfrm>
            <a:off x="10132250" y="252125"/>
            <a:ext cx="16068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t>Conway’s Game of Life</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