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sldIdLst>
    <p:sldId id="258" r:id="rId2"/>
    <p:sldId id="289" r:id="rId3"/>
    <p:sldId id="290" r:id="rId4"/>
    <p:sldId id="259" r:id="rId5"/>
    <p:sldId id="287" r:id="rId6"/>
    <p:sldId id="261" r:id="rId7"/>
  </p:sldIdLst>
  <p:sldSz cx="9906000" cy="6858000" type="A4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9"/>
    <p:restoredTop sz="94660"/>
  </p:normalViewPr>
  <p:slideViewPr>
    <p:cSldViewPr>
      <p:cViewPr varScale="1">
        <p:scale>
          <a:sx n="118" d="100"/>
          <a:sy n="118" d="100"/>
        </p:scale>
        <p:origin x="1656" y="19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Relationship Id="rId2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fld id="{6E0168B7-188C-C14C-9E63-18963D9BAF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C4BFCC48-3280-2A49-B70B-2ED7D1F0BC9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 lIns="93663" tIns="47625" rIns="93663" bIns="47625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63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2025" y="692150"/>
            <a:ext cx="4933950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C4BFCC48-3280-2A49-B70B-2ED7D1F0BC9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 lIns="93663" tIns="47625" rIns="93663" bIns="47625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63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2025" y="692150"/>
            <a:ext cx="4933950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8593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0600" y="914400"/>
            <a:ext cx="305911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1400" dirty="0">
                <a:solidFill>
                  <a:srgbClr val="000000"/>
                </a:solidFill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&lt;Insert Picture Here&gt;</a:t>
            </a:r>
          </a:p>
        </p:txBody>
      </p:sp>
      <p:pic>
        <p:nvPicPr>
          <p:cNvPr id="5" name="Picture 3" descr="Tall R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906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Wide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25" y="914400"/>
            <a:ext cx="585787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Oracle_Logo_485C.jpg                                           00104BF0Macintosh HD                   BE05FFEF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6313" y="4338638"/>
            <a:ext cx="3170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002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08050" y="4800600"/>
            <a:ext cx="84201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08050" y="5715000"/>
            <a:ext cx="69342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9138" y="304800"/>
            <a:ext cx="21082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304800"/>
            <a:ext cx="617378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220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172200"/>
            <a:ext cx="9906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mall Red Squar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746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00200"/>
            <a:ext cx="81661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63613" y="304800"/>
            <a:ext cx="82137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0" y="6172200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pic>
        <p:nvPicPr>
          <p:cNvPr id="1031" name="Picture 7" descr="Oracle WHIT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255000" y="6226175"/>
            <a:ext cx="1027113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900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5100" y="6553200"/>
            <a:ext cx="957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900" b="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9001" name="Text Box 9"/>
          <p:cNvSpPr txBox="1">
            <a:spLocks noChangeArrowheads="1"/>
          </p:cNvSpPr>
          <p:nvPr/>
        </p:nvSpPr>
        <p:spPr bwMode="auto">
          <a:xfrm>
            <a:off x="9356725" y="6154738"/>
            <a:ext cx="4524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fld id="{4D28A034-CDA2-234F-A696-00475A23D040}" type="slidenum">
              <a:rPr lang="en-US" sz="1200" b="0">
                <a:solidFill>
                  <a:schemeClr val="bg1"/>
                </a:solidFill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pPr>
                <a:defRPr/>
              </a:pPr>
              <a:t>‹#›</a:t>
            </a:fld>
            <a:endParaRPr lang="en-US" sz="1200" b="0" dirty="0">
              <a:solidFill>
                <a:schemeClr val="bg1"/>
              </a:solidFill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103" charset="-128"/>
          <a:cs typeface="ＭＳ Ｐゴシック" pitchFamily="-103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103" charset="-128"/>
          <a:cs typeface="ＭＳ Ｐゴシック" pitchFamily="-10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103" charset="-128"/>
          <a:cs typeface="ＭＳ Ｐゴシック" pitchFamily="-10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103" charset="-128"/>
          <a:cs typeface="ＭＳ Ｐゴシック" pitchFamily="-10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103" charset="-128"/>
          <a:cs typeface="ＭＳ Ｐゴシック" pitchFamily="-10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ＭＳ Ｐゴシック" pitchFamily="-103" charset="-128"/>
          <a:cs typeface="ＭＳ Ｐゴシック" pitchFamily="-103" charset="-128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590598993" TargetMode="External"/><Relationship Id="rId4" Type="http://schemas.openxmlformats.org/officeDocument/2006/relationships/hyperlink" Target="http://oreilly.com/catalog/9780596005276" TargetMode="External"/><Relationship Id="rId5" Type="http://schemas.openxmlformats.org/officeDocument/2006/relationships/hyperlink" Target="http://www.amazon.com/gp/product/0989421716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press.com/978159059243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Oracle 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Spatial 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Workshop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Albert </a:t>
            </a:r>
            <a:r>
              <a:rPr lang="en-US" dirty="0" err="1">
                <a:ea typeface="ＭＳ Ｐゴシック" pitchFamily="-84" charset="-128"/>
                <a:cs typeface="ＭＳ Ｐゴシック" pitchFamily="-84" charset="-128"/>
              </a:rPr>
              <a:t>Godfrind</a:t>
            </a:r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Geospatial and 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Graph Technologies</a:t>
            </a:r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Oracle Corporation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0600" y="6407339"/>
            <a:ext cx="1143000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V12.2-2</a:t>
            </a:r>
            <a:endParaRPr lang="en-US" dirty="0"/>
          </a:p>
        </p:txBody>
      </p:sp>
      <p:pic>
        <p:nvPicPr>
          <p:cNvPr id="8" name="Picture 2" descr="C:\DOCUME~1\aagarwa\LOCALS~1\Temp\HS6ClipImage_4c62fa2d.jpg"/>
          <p:cNvPicPr>
            <a:picLocks noChangeAspect="1" noChangeArrowheads="1"/>
          </p:cNvPicPr>
          <p:nvPr/>
        </p:nvPicPr>
        <p:blipFill>
          <a:blip r:embed="rId2" cstate="print"/>
          <a:srcRect l="21877" t="9733" r="51605" b="47128"/>
          <a:stretch>
            <a:fillRect/>
          </a:stretch>
        </p:blipFill>
        <p:spPr bwMode="auto">
          <a:xfrm>
            <a:off x="990600" y="908720"/>
            <a:ext cx="3048000" cy="283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ea typeface="ＭＳ Ｐゴシック" pitchFamily="-84" charset="-128"/>
                <a:cs typeface="ＭＳ Ｐゴシック" pitchFamily="-84" charset="-128"/>
              </a:rPr>
              <a:t>Agenda</a:t>
            </a:r>
            <a:endParaRPr lang="en-US" b="0" dirty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5363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742950" y="1132781"/>
            <a:ext cx="4006850" cy="4343400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Strategy and Positioning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Concepts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Managing Spatial Tables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Loading Spatial Data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Indexing Spatial Data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Spatial Queries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Spatial Processing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Advanced Indexing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err="1" smtClean="0">
                <a:ea typeface="ＭＳ Ｐゴシック" pitchFamily="-84" charset="-128"/>
                <a:cs typeface="ＭＳ Ｐゴシック" pitchFamily="-84" charset="-128"/>
              </a:rPr>
              <a:t>MapViewer</a:t>
            </a:r>
            <a:endParaRPr lang="en-US" sz="2000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Geocoding</a:t>
            </a:r>
          </a:p>
          <a:p>
            <a:pPr marL="457200" indent="-457200" eaLnBrk="1" hangingPunct="1">
              <a:buFontTx/>
              <a:buAutoNum type="arabicPeriod"/>
            </a:pPr>
            <a:endParaRPr lang="en-US" sz="2000" dirty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5364" name="Rectangle 24"/>
          <p:cNvSpPr>
            <a:spLocks noGrp="1" noChangeArrowheads="1"/>
          </p:cNvSpPr>
          <p:nvPr>
            <p:ph type="body" sz="half" idx="2"/>
          </p:nvPr>
        </p:nvSpPr>
        <p:spPr>
          <a:xfrm>
            <a:off x="4902200" y="1132780"/>
            <a:ext cx="4006850" cy="4744491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Managing Raster data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Linear Referencing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Network Modeling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Routing </a:t>
            </a: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Server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 err="1" smtClean="0">
                <a:ea typeface="ＭＳ Ｐゴシック" pitchFamily="-84" charset="-128"/>
                <a:cs typeface="ＭＳ Ｐゴシック" pitchFamily="-84" charset="-128"/>
              </a:rPr>
              <a:t>Elocation</a:t>
            </a: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 Server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3D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Web </a:t>
            </a: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Services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Topology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Spatial Data Mining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Workspace manager</a:t>
            </a:r>
            <a:endParaRPr lang="en-US" sz="2000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Performance and </a:t>
            </a:r>
            <a:r>
              <a:rPr lang="en-US" sz="2000" dirty="0" err="1" smtClean="0">
                <a:ea typeface="ＭＳ Ｐゴシック" pitchFamily="-84" charset="-128"/>
                <a:cs typeface="ＭＳ Ｐゴシック" pitchFamily="-84" charset="-128"/>
              </a:rPr>
              <a:t>Exadata</a:t>
            </a:r>
            <a:endParaRPr lang="en-US" sz="2000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Big Data Spatial and Graph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Oracle 12.2 New Features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endParaRPr lang="en-US" sz="2000" dirty="0" smtClean="0"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ea typeface="ＭＳ Ｐゴシック" pitchFamily="-84" charset="-128"/>
                <a:cs typeface="ＭＳ Ｐゴシック" pitchFamily="-84" charset="-128"/>
              </a:rPr>
              <a:t>Agenda – Day by Day</a:t>
            </a:r>
            <a:endParaRPr lang="en-US" b="0" dirty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5363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742950" y="1132781"/>
            <a:ext cx="4006850" cy="4343400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Strategy and Positioning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Concepts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Managing Spatial Tables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Loading Spatial Data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Indexing Spatial Data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Spatial Queries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Spatial Processing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Advanced Indexing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err="1" smtClean="0">
                <a:ea typeface="ＭＳ Ｐゴシック" pitchFamily="-84" charset="-128"/>
                <a:cs typeface="ＭＳ Ｐゴシック" pitchFamily="-84" charset="-128"/>
              </a:rPr>
              <a:t>MapViewer</a:t>
            </a:r>
            <a:endParaRPr lang="en-US" sz="2000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marL="457200" indent="-457200" eaLnBrk="1" hangingPunct="1">
              <a:buFontTx/>
              <a:buAutoNum type="arabicPeriod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Geocoding</a:t>
            </a:r>
          </a:p>
          <a:p>
            <a:pPr marL="457200" indent="-457200" eaLnBrk="1" hangingPunct="1">
              <a:buFontTx/>
              <a:buAutoNum type="arabicPeriod"/>
            </a:pPr>
            <a:endParaRPr lang="en-US" sz="2000" dirty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5364" name="Rectangle 24"/>
          <p:cNvSpPr>
            <a:spLocks noGrp="1" noChangeArrowheads="1"/>
          </p:cNvSpPr>
          <p:nvPr>
            <p:ph type="body" sz="half" idx="2"/>
          </p:nvPr>
        </p:nvSpPr>
        <p:spPr>
          <a:xfrm>
            <a:off x="4902200" y="1132780"/>
            <a:ext cx="4006850" cy="4744491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Managing Raster data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Linear Referencing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Network Modeling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Routing </a:t>
            </a: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Server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 err="1" smtClean="0">
                <a:ea typeface="ＭＳ Ｐゴシック" pitchFamily="-84" charset="-128"/>
                <a:cs typeface="ＭＳ Ｐゴシック" pitchFamily="-84" charset="-128"/>
              </a:rPr>
              <a:t>Elocation</a:t>
            </a: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 Server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3D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Web </a:t>
            </a: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Services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Topology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Spatial Data Mining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Workspace manager</a:t>
            </a:r>
            <a:endParaRPr lang="en-US" sz="2000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Performance and </a:t>
            </a:r>
            <a:r>
              <a:rPr lang="en-US" sz="2000" dirty="0" err="1" smtClean="0">
                <a:ea typeface="ＭＳ Ｐゴシック" pitchFamily="-84" charset="-128"/>
                <a:cs typeface="ＭＳ Ｐゴシック" pitchFamily="-84" charset="-128"/>
              </a:rPr>
              <a:t>Exadata</a:t>
            </a:r>
            <a:endParaRPr lang="en-US" sz="2000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Big Data Spatial and Graph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Oracle 12.2 New Features</a:t>
            </a:r>
          </a:p>
          <a:p>
            <a:pPr marL="457200" indent="-457200" eaLnBrk="1" hangingPunct="1">
              <a:buFont typeface="+mj-lt"/>
              <a:buAutoNum type="arabicPeriod" startAt="11"/>
            </a:pPr>
            <a:endParaRPr lang="en-US" sz="2000" dirty="0" smtClean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1056581"/>
            <a:ext cx="4038600" cy="1524000"/>
          </a:xfrm>
          <a:prstGeom prst="roundRect">
            <a:avLst>
              <a:gd name="adj" fmla="val 9591"/>
            </a:avLst>
          </a:prstGeom>
          <a:noFill/>
          <a:ln w="9525" cap="flat" cmpd="sng" algn="ctr">
            <a:solidFill>
              <a:srgbClr val="FD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57200" y="2580581"/>
            <a:ext cx="4038600" cy="1066800"/>
          </a:xfrm>
          <a:prstGeom prst="roundRect">
            <a:avLst/>
          </a:prstGeom>
          <a:noFill/>
          <a:ln w="9525" cap="flat" cmpd="sng" algn="ctr">
            <a:solidFill>
              <a:srgbClr val="FD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57200" y="3647381"/>
            <a:ext cx="4038600" cy="1143000"/>
          </a:xfrm>
          <a:prstGeom prst="roundRect">
            <a:avLst/>
          </a:prstGeom>
          <a:noFill/>
          <a:ln w="9525" cap="flat" cmpd="sng" algn="ctr">
            <a:solidFill>
              <a:srgbClr val="FD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800600" y="2961581"/>
            <a:ext cx="4038600" cy="2915690"/>
          </a:xfrm>
          <a:prstGeom prst="roundRect">
            <a:avLst>
              <a:gd name="adj" fmla="val 8281"/>
            </a:avLst>
          </a:prstGeom>
          <a:noFill/>
          <a:ln w="9525" cap="flat" cmpd="sng" algn="ctr">
            <a:solidFill>
              <a:srgbClr val="FD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800600" y="1056581"/>
            <a:ext cx="4038600" cy="1905000"/>
          </a:xfrm>
          <a:prstGeom prst="roundRect">
            <a:avLst/>
          </a:prstGeom>
          <a:noFill/>
          <a:ln w="9525" cap="flat" cmpd="sng" algn="ctr">
            <a:solidFill>
              <a:srgbClr val="FD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191856" y="908720"/>
            <a:ext cx="456344" cy="44812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191856" y="2428181"/>
            <a:ext cx="456344" cy="44812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2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534400" y="2809181"/>
            <a:ext cx="456344" cy="44812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sz="1600" b="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610600" y="908720"/>
            <a:ext cx="456344" cy="44812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sz="1600" b="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191856" y="3494981"/>
            <a:ext cx="456344" cy="44812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sz="1600" b="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67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ＭＳ Ｐゴシック" pitchFamily="-84" charset="-128"/>
                <a:cs typeface="ＭＳ Ｐゴシック" pitchFamily="-84" charset="-128"/>
              </a:rPr>
              <a:t>Course Material</a:t>
            </a:r>
          </a:p>
        </p:txBody>
      </p:sp>
      <p:sp>
        <p:nvSpPr>
          <p:cNvPr id="17412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660525"/>
            <a:ext cx="5822950" cy="4071938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One PPT file per topic</a:t>
            </a:r>
          </a:p>
          <a:p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One lab and data directory per topic</a:t>
            </a:r>
          </a:p>
          <a:p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Files and directories are numbered per the agenda</a:t>
            </a:r>
          </a:p>
          <a:p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Around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 2.0 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GB</a:t>
            </a:r>
          </a:p>
          <a:p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Includes 900 MB of data and 170 MB of software and tools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6283" r="62940" b="43455"/>
          <a:stretch>
            <a:fillRect/>
          </a:stretch>
        </p:blipFill>
        <p:spPr>
          <a:xfrm>
            <a:off x="152400" y="1600200"/>
            <a:ext cx="3566159" cy="4114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291136" y="304800"/>
            <a:ext cx="54864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0" dirty="0" smtClean="0"/>
              <a:t>http://bit.ly/2a1Fj2q</a:t>
            </a:r>
            <a:endParaRPr lang="en-US" sz="3200" b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>
                <a:ea typeface="ＭＳ Ｐゴシック" pitchFamily="-84" charset="-128"/>
                <a:cs typeface="ＭＳ Ｐゴシック" pitchFamily="-84" charset="-128"/>
              </a:rPr>
              <a:t>Suggested</a:t>
            </a:r>
            <a:r>
              <a:rPr lang="fr-FR" b="0" dirty="0">
                <a:ea typeface="ＭＳ Ｐゴシック" pitchFamily="-84" charset="-128"/>
                <a:cs typeface="ＭＳ Ｐゴシック" pitchFamily="-84" charset="-128"/>
              </a:rPr>
              <a:t> Reading </a:t>
            </a:r>
            <a:r>
              <a:rPr lang="fr-FR" b="0" dirty="0" err="1">
                <a:ea typeface="ＭＳ Ｐゴシック" pitchFamily="-84" charset="-128"/>
                <a:cs typeface="ＭＳ Ｐゴシック" pitchFamily="-84" charset="-128"/>
              </a:rPr>
              <a:t>Material</a:t>
            </a:r>
            <a:endParaRPr lang="fr-FR" b="0" dirty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20483" name="Content Placeholder 9"/>
          <p:cNvSpPr>
            <a:spLocks noGrp="1"/>
          </p:cNvSpPr>
          <p:nvPr>
            <p:ph idx="1"/>
          </p:nvPr>
        </p:nvSpPr>
        <p:spPr>
          <a:xfrm>
            <a:off x="742950" y="1600200"/>
            <a:ext cx="6731000" cy="4343400"/>
          </a:xfrm>
        </p:spPr>
        <p:txBody>
          <a:bodyPr/>
          <a:lstStyle/>
          <a:p>
            <a:r>
              <a:rPr lang="fr-FR" sz="2000" dirty="0">
                <a:ea typeface="ＭＳ Ｐゴシック" pitchFamily="-84" charset="-128"/>
                <a:cs typeface="ＭＳ Ｐゴシック" pitchFamily="-84" charset="-128"/>
                <a:hlinkClick r:id="rId2"/>
              </a:rPr>
              <a:t>Expert One-on-One Oracle</a:t>
            </a:r>
            <a:r>
              <a:rPr lang="fr-FR" sz="2000" dirty="0">
                <a:ea typeface="ＭＳ Ｐゴシック" pitchFamily="-84" charset="-128"/>
                <a:cs typeface="ＭＳ Ｐゴシック" pitchFamily="-84" charset="-128"/>
              </a:rPr>
              <a:t>, Tom </a:t>
            </a:r>
            <a:r>
              <a:rPr lang="fr-FR" sz="2000" dirty="0" err="1">
                <a:ea typeface="ＭＳ Ｐゴシック" pitchFamily="-84" charset="-128"/>
                <a:cs typeface="ＭＳ Ｐゴシック" pitchFamily="-84" charset="-128"/>
              </a:rPr>
              <a:t>Kyte</a:t>
            </a:r>
            <a:r>
              <a:rPr lang="fr-FR" sz="2000" dirty="0"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lang="fr-FR" sz="2000" dirty="0" err="1">
                <a:ea typeface="ＭＳ Ｐゴシック" pitchFamily="-84" charset="-128"/>
                <a:cs typeface="ＭＳ Ｐゴシック" pitchFamily="-84" charset="-128"/>
              </a:rPr>
              <a:t>Apress</a:t>
            </a:r>
            <a:r>
              <a:rPr lang="fr-FR" sz="2000" dirty="0"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pPr lvl="1"/>
            <a:r>
              <a:rPr lang="fr-FR" sz="1800" dirty="0"/>
              <a:t>ISBN 978-1-59059-243-4</a:t>
            </a:r>
          </a:p>
          <a:p>
            <a:pPr lvl="1"/>
            <a:endParaRPr lang="fr-FR" sz="1800" dirty="0"/>
          </a:p>
          <a:p>
            <a:r>
              <a:rPr lang="fr-FR" sz="2000" dirty="0">
                <a:ea typeface="ＭＳ Ｐゴシック" pitchFamily="-84" charset="-128"/>
                <a:cs typeface="ＭＳ Ｐゴシック" pitchFamily="-84" charset="-128"/>
                <a:hlinkClick r:id="rId3"/>
              </a:rPr>
              <a:t>Pro Oracle Spatial</a:t>
            </a:r>
            <a:r>
              <a:rPr lang="fr-FR" sz="2000" dirty="0">
                <a:ea typeface="ＭＳ Ｐゴシック" pitchFamily="-84" charset="-128"/>
                <a:cs typeface="ＭＳ Ｐゴシック" pitchFamily="-84" charset="-128"/>
              </a:rPr>
              <a:t>, Ravi </a:t>
            </a:r>
            <a:r>
              <a:rPr lang="fr-FR" sz="2000" dirty="0" err="1">
                <a:ea typeface="ＭＳ Ｐゴシック" pitchFamily="-84" charset="-128"/>
                <a:cs typeface="ＭＳ Ｐゴシック" pitchFamily="-84" charset="-128"/>
              </a:rPr>
              <a:t>Kothuri</a:t>
            </a:r>
            <a:r>
              <a:rPr lang="fr-FR" sz="2000" dirty="0">
                <a:ea typeface="ＭＳ Ｐゴシック" pitchFamily="-84" charset="-128"/>
                <a:cs typeface="ＭＳ Ｐゴシック" pitchFamily="-84" charset="-128"/>
              </a:rPr>
              <a:t>, Albert Godfrind, Euro </a:t>
            </a:r>
            <a:r>
              <a:rPr lang="fr-FR" sz="2000" dirty="0" err="1">
                <a:ea typeface="ＭＳ Ｐゴシック" pitchFamily="-84" charset="-128"/>
                <a:cs typeface="ＭＳ Ｐゴシック" pitchFamily="-84" charset="-128"/>
              </a:rPr>
              <a:t>Beinat</a:t>
            </a:r>
            <a:r>
              <a:rPr lang="fr-FR" sz="2000" dirty="0"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lang="fr-FR" sz="2000" dirty="0" err="1">
                <a:ea typeface="ＭＳ Ｐゴシック" pitchFamily="-84" charset="-128"/>
                <a:cs typeface="ＭＳ Ｐゴシック" pitchFamily="-84" charset="-128"/>
              </a:rPr>
              <a:t>Apress</a:t>
            </a:r>
            <a:r>
              <a:rPr lang="fr-FR" sz="2000" dirty="0">
                <a:ea typeface="ＭＳ Ｐゴシック" pitchFamily="-84" charset="-128"/>
                <a:cs typeface="ＭＳ Ｐゴシック" pitchFamily="-84" charset="-128"/>
              </a:rPr>
              <a:t>, 2007</a:t>
            </a:r>
          </a:p>
          <a:p>
            <a:pPr lvl="1"/>
            <a:r>
              <a:rPr lang="fr-FR" sz="1800" dirty="0"/>
              <a:t>ISBN 978-1-59059-899-3</a:t>
            </a:r>
          </a:p>
          <a:p>
            <a:pPr lvl="1">
              <a:buFontTx/>
              <a:buNone/>
            </a:pPr>
            <a:r>
              <a:rPr lang="fr-FR" sz="1800" dirty="0"/>
              <a:t> </a:t>
            </a:r>
          </a:p>
          <a:p>
            <a:r>
              <a:rPr lang="fr-FR" sz="2000" dirty="0">
                <a:ea typeface="ＭＳ Ｐゴシック" pitchFamily="-84" charset="-128"/>
                <a:cs typeface="ＭＳ Ｐゴシック" pitchFamily="-84" charset="-128"/>
                <a:hlinkClick r:id="rId4"/>
              </a:rPr>
              <a:t>Optimizing Oracle Performance</a:t>
            </a:r>
            <a:r>
              <a:rPr lang="fr-FR" sz="2000" dirty="0">
                <a:ea typeface="ＭＳ Ｐゴシック" pitchFamily="-84" charset="-128"/>
                <a:cs typeface="ＭＳ Ｐゴシック" pitchFamily="-84" charset="-128"/>
              </a:rPr>
              <a:t>, Cary </a:t>
            </a:r>
            <a:r>
              <a:rPr lang="fr-FR" sz="2000" dirty="0" err="1">
                <a:ea typeface="ＭＳ Ｐゴシック" pitchFamily="-84" charset="-128"/>
                <a:cs typeface="ＭＳ Ｐゴシック" pitchFamily="-84" charset="-128"/>
              </a:rPr>
              <a:t>Millsap</a:t>
            </a:r>
            <a:r>
              <a:rPr lang="fr-FR" sz="2000" dirty="0"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lang="fr-FR" sz="2000" dirty="0" err="1">
                <a:ea typeface="ＭＳ Ｐゴシック" pitchFamily="-84" charset="-128"/>
                <a:cs typeface="ＭＳ Ｐゴシック" pitchFamily="-84" charset="-128"/>
              </a:rPr>
              <a:t>O’Reilly</a:t>
            </a:r>
            <a:r>
              <a:rPr lang="fr-FR" sz="2000" dirty="0">
                <a:ea typeface="ＭＳ Ｐゴシック" pitchFamily="-84" charset="-128"/>
                <a:cs typeface="ＭＳ Ｐゴシック" pitchFamily="-84" charset="-128"/>
              </a:rPr>
              <a:t>, </a:t>
            </a:r>
          </a:p>
          <a:p>
            <a:pPr lvl="1"/>
            <a:r>
              <a:rPr lang="fr-FR" sz="1800" dirty="0"/>
              <a:t>ISBN 978-0-59600-527-</a:t>
            </a:r>
            <a:r>
              <a:rPr lang="fr-FR" sz="1800" dirty="0" smtClean="0"/>
              <a:t>6</a:t>
            </a:r>
          </a:p>
          <a:p>
            <a:pPr lvl="1"/>
            <a:endParaRPr lang="fr-FR" sz="1800" dirty="0" smtClean="0"/>
          </a:p>
          <a:p>
            <a:r>
              <a:rPr lang="fr-FR" sz="2000" dirty="0" smtClean="0">
                <a:hlinkClick r:id="rId5"/>
              </a:rPr>
              <a:t>Geospatial Power Tools</a:t>
            </a:r>
            <a:r>
              <a:rPr lang="fr-FR" sz="2000" dirty="0" smtClean="0"/>
              <a:t>, Tyler Mitchell, </a:t>
            </a:r>
            <a:r>
              <a:rPr lang="fr-FR" sz="2000" dirty="0" err="1" smtClean="0"/>
              <a:t>Locate</a:t>
            </a:r>
            <a:r>
              <a:rPr lang="fr-FR" sz="2000" dirty="0" smtClean="0"/>
              <a:t> </a:t>
            </a:r>
            <a:r>
              <a:rPr lang="fr-FR" sz="2000" dirty="0" err="1" smtClean="0"/>
              <a:t>Press</a:t>
            </a:r>
            <a:endParaRPr lang="fr-FR" sz="2000" dirty="0" smtClean="0"/>
          </a:p>
          <a:p>
            <a:pPr lvl="1"/>
            <a:r>
              <a:rPr lang="fr-FR" sz="1800" dirty="0" smtClean="0"/>
              <a:t>ISBN </a:t>
            </a:r>
            <a:r>
              <a:rPr lang="en-US" sz="1800" dirty="0" smtClean="0"/>
              <a:t>978-0-98942-171-3</a:t>
            </a:r>
            <a:endParaRPr lang="fr-FR" sz="1800" dirty="0" smtClean="0"/>
          </a:p>
          <a:p>
            <a:pPr>
              <a:buFontTx/>
              <a:buNone/>
            </a:pPr>
            <a:endParaRPr lang="fr-FR" sz="2000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lvl="1"/>
            <a:endParaRPr lang="fr-FR" sz="1800" dirty="0"/>
          </a:p>
          <a:p>
            <a:pPr>
              <a:buFontTx/>
              <a:buNone/>
            </a:pPr>
            <a:r>
              <a:rPr lang="fr-FR" sz="2000" dirty="0">
                <a:ea typeface="ＭＳ Ｐゴシック" pitchFamily="-84" charset="-128"/>
                <a:cs typeface="ＭＳ Ｐゴシック" pitchFamily="-84" charset="-128"/>
              </a:rPr>
              <a:t>  </a:t>
            </a:r>
          </a:p>
          <a:p>
            <a:pPr>
              <a:buFontTx/>
              <a:buNone/>
            </a:pPr>
            <a:endParaRPr lang="fr-FR" sz="2000" dirty="0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32725" y="914400"/>
            <a:ext cx="930275" cy="122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4" descr="C:\Documents and Settings\agodfrin_fr\My Documents\My Pictures\book11g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32725" y="2209800"/>
            <a:ext cx="934120" cy="133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32725" y="3655654"/>
            <a:ext cx="930275" cy="1221146"/>
          </a:xfrm>
          <a:prstGeom prst="rect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9"/>
          <a:srcRect l="4669" t="4124" r="6615" b="5155"/>
          <a:stretch>
            <a:fillRect/>
          </a:stretch>
        </p:blipFill>
        <p:spPr>
          <a:xfrm>
            <a:off x="7813964" y="4953000"/>
            <a:ext cx="949036" cy="1098884"/>
          </a:xfrm>
          <a:prstGeom prst="rect">
            <a:avLst/>
          </a:prstGeom>
          <a:ln>
            <a:noFill/>
          </a:ln>
          <a:effectLst>
            <a:outerShdw blurRad="50800" dist="38100" dir="198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cle">
  <a:themeElements>
    <a:clrScheme name="Oracle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Orac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Oracle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Designs\Oracle.pot</Template>
  <TotalTime>133188</TotalTime>
  <Words>226</Words>
  <Application>Microsoft Macintosh PowerPoint</Application>
  <PresentationFormat>A4 Paper (210x297 mm)</PresentationFormat>
  <Paragraphs>82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ＭＳ Ｐゴシック</vt:lpstr>
      <vt:lpstr>Times New Roman</vt:lpstr>
      <vt:lpstr>Oracle</vt:lpstr>
      <vt:lpstr>Oracle Spatial Workshop</vt:lpstr>
      <vt:lpstr>Agenda</vt:lpstr>
      <vt:lpstr>Agenda – Day by Day</vt:lpstr>
      <vt:lpstr>Course Material</vt:lpstr>
      <vt:lpstr>Suggested Reading Material</vt:lpstr>
      <vt:lpstr>PowerPoint Presentation</vt:lpstr>
    </vt:vector>
  </TitlesOfParts>
  <Company>Oracle Corporation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Godfrind</dc:creator>
  <cp:lastModifiedBy>Microsoft Office User</cp:lastModifiedBy>
  <cp:revision>263</cp:revision>
  <dcterms:created xsi:type="dcterms:W3CDTF">2017-03-14T11:16:57Z</dcterms:created>
  <dcterms:modified xsi:type="dcterms:W3CDTF">2017-08-15T12:11:37Z</dcterms:modified>
</cp:coreProperties>
</file>