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s/slide63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53" r:id="rId1"/>
  </p:sldMasterIdLst>
  <p:notesMasterIdLst>
    <p:notesMasterId r:id="rId68"/>
  </p:notesMasterIdLst>
  <p:sldIdLst>
    <p:sldId id="406" r:id="rId2"/>
    <p:sldId id="267" r:id="rId3"/>
    <p:sldId id="332" r:id="rId4"/>
    <p:sldId id="420" r:id="rId5"/>
    <p:sldId id="422" r:id="rId6"/>
    <p:sldId id="423" r:id="rId7"/>
    <p:sldId id="421" r:id="rId8"/>
    <p:sldId id="333" r:id="rId9"/>
    <p:sldId id="335" r:id="rId10"/>
    <p:sldId id="414" r:id="rId11"/>
    <p:sldId id="344" r:id="rId12"/>
    <p:sldId id="347" r:id="rId13"/>
    <p:sldId id="345" r:id="rId14"/>
    <p:sldId id="346" r:id="rId15"/>
    <p:sldId id="349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60" r:id="rId25"/>
    <p:sldId id="361" r:id="rId26"/>
    <p:sldId id="362" r:id="rId27"/>
    <p:sldId id="369" r:id="rId28"/>
    <p:sldId id="370" r:id="rId29"/>
    <p:sldId id="371" r:id="rId30"/>
    <p:sldId id="372" r:id="rId31"/>
    <p:sldId id="373" r:id="rId32"/>
    <p:sldId id="363" r:id="rId33"/>
    <p:sldId id="365" r:id="rId34"/>
    <p:sldId id="396" r:id="rId35"/>
    <p:sldId id="366" r:id="rId36"/>
    <p:sldId id="367" r:id="rId37"/>
    <p:sldId id="368" r:id="rId38"/>
    <p:sldId id="374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17" r:id="rId49"/>
    <p:sldId id="416" r:id="rId50"/>
    <p:sldId id="418" r:id="rId51"/>
    <p:sldId id="419" r:id="rId52"/>
    <p:sldId id="384" r:id="rId53"/>
    <p:sldId id="385" r:id="rId54"/>
    <p:sldId id="386" r:id="rId55"/>
    <p:sldId id="390" r:id="rId56"/>
    <p:sldId id="391" r:id="rId57"/>
    <p:sldId id="410" r:id="rId58"/>
    <p:sldId id="407" r:id="rId59"/>
    <p:sldId id="408" r:id="rId60"/>
    <p:sldId id="424" r:id="rId61"/>
    <p:sldId id="409" r:id="rId62"/>
    <p:sldId id="425" r:id="rId63"/>
    <p:sldId id="415" r:id="rId64"/>
    <p:sldId id="411" r:id="rId65"/>
    <p:sldId id="412" r:id="rId66"/>
    <p:sldId id="413" r:id="rId67"/>
  </p:sldIdLst>
  <p:sldSz cx="9906000" cy="6858000" type="A4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474DB"/>
    <a:srgbClr val="240489"/>
    <a:srgbClr val="FFFB55"/>
    <a:srgbClr val="FFFF66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04" y="-1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7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20" Type="http://schemas.openxmlformats.org/officeDocument/2006/relationships/slide" Target="slides/slide28.xml"/><Relationship Id="rId21" Type="http://schemas.openxmlformats.org/officeDocument/2006/relationships/slide" Target="slides/slide29.xml"/><Relationship Id="rId22" Type="http://schemas.openxmlformats.org/officeDocument/2006/relationships/slide" Target="slides/slide32.xml"/><Relationship Id="rId23" Type="http://schemas.openxmlformats.org/officeDocument/2006/relationships/slide" Target="slides/slide33.xml"/><Relationship Id="rId24" Type="http://schemas.openxmlformats.org/officeDocument/2006/relationships/slide" Target="slides/slide34.xml"/><Relationship Id="rId25" Type="http://schemas.openxmlformats.org/officeDocument/2006/relationships/slide" Target="slides/slide35.xml"/><Relationship Id="rId26" Type="http://schemas.openxmlformats.org/officeDocument/2006/relationships/slide" Target="slides/slide36.xml"/><Relationship Id="rId27" Type="http://schemas.openxmlformats.org/officeDocument/2006/relationships/slide" Target="slides/slide37.xml"/><Relationship Id="rId28" Type="http://schemas.openxmlformats.org/officeDocument/2006/relationships/slide" Target="slides/slide52.xml"/><Relationship Id="rId29" Type="http://schemas.openxmlformats.org/officeDocument/2006/relationships/slide" Target="slides/slide53.xml"/><Relationship Id="rId1" Type="http://schemas.openxmlformats.org/officeDocument/2006/relationships/slide" Target="slides/slide3.xml"/><Relationship Id="rId2" Type="http://schemas.openxmlformats.org/officeDocument/2006/relationships/slide" Target="slides/slide8.xml"/><Relationship Id="rId3" Type="http://schemas.openxmlformats.org/officeDocument/2006/relationships/slide" Target="slides/slide9.xml"/><Relationship Id="rId4" Type="http://schemas.openxmlformats.org/officeDocument/2006/relationships/slide" Target="slides/slide10.xml"/><Relationship Id="rId5" Type="http://schemas.openxmlformats.org/officeDocument/2006/relationships/slide" Target="slides/slide11.xml"/><Relationship Id="rId30" Type="http://schemas.openxmlformats.org/officeDocument/2006/relationships/slide" Target="slides/slide54.xml"/><Relationship Id="rId31" Type="http://schemas.openxmlformats.org/officeDocument/2006/relationships/slide" Target="slides/slide56.xml"/><Relationship Id="rId32" Type="http://schemas.openxmlformats.org/officeDocument/2006/relationships/slide" Target="slides/slide58.xml"/><Relationship Id="rId9" Type="http://schemas.openxmlformats.org/officeDocument/2006/relationships/slide" Target="slides/slide16.xml"/><Relationship Id="rId6" Type="http://schemas.openxmlformats.org/officeDocument/2006/relationships/slide" Target="slides/slide12.xml"/><Relationship Id="rId7" Type="http://schemas.openxmlformats.org/officeDocument/2006/relationships/slide" Target="slides/slide13.xml"/><Relationship Id="rId8" Type="http://schemas.openxmlformats.org/officeDocument/2006/relationships/slide" Target="slides/slide14.xml"/><Relationship Id="rId33" Type="http://schemas.openxmlformats.org/officeDocument/2006/relationships/slide" Target="slides/slide59.xml"/><Relationship Id="rId34" Type="http://schemas.openxmlformats.org/officeDocument/2006/relationships/slide" Target="slides/slide61.xml"/><Relationship Id="rId35" Type="http://schemas.openxmlformats.org/officeDocument/2006/relationships/slide" Target="slides/slide62.xml"/><Relationship Id="rId36" Type="http://schemas.openxmlformats.org/officeDocument/2006/relationships/slide" Target="slides/slide63.xml"/><Relationship Id="rId10" Type="http://schemas.openxmlformats.org/officeDocument/2006/relationships/slide" Target="slides/slide17.xml"/><Relationship Id="rId11" Type="http://schemas.openxmlformats.org/officeDocument/2006/relationships/slide" Target="slides/slide18.xml"/><Relationship Id="rId12" Type="http://schemas.openxmlformats.org/officeDocument/2006/relationships/slide" Target="slides/slide19.xml"/><Relationship Id="rId13" Type="http://schemas.openxmlformats.org/officeDocument/2006/relationships/slide" Target="slides/slide20.xml"/><Relationship Id="rId14" Type="http://schemas.openxmlformats.org/officeDocument/2006/relationships/slide" Target="slides/slide21.xml"/><Relationship Id="rId15" Type="http://schemas.openxmlformats.org/officeDocument/2006/relationships/slide" Target="slides/slide23.xml"/><Relationship Id="rId16" Type="http://schemas.openxmlformats.org/officeDocument/2006/relationships/slide" Target="slides/slide24.xml"/><Relationship Id="rId17" Type="http://schemas.openxmlformats.org/officeDocument/2006/relationships/slide" Target="slides/slide25.xml"/><Relationship Id="rId18" Type="http://schemas.openxmlformats.org/officeDocument/2006/relationships/slide" Target="slides/slide26.xml"/><Relationship Id="rId19" Type="http://schemas.openxmlformats.org/officeDocument/2006/relationships/slide" Target="slides/slide27.xml"/><Relationship Id="rId3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fld id="{B5458122-16AB-0B4C-B9DC-11EF011D9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1505C48-C128-174E-ACBB-FF29D1A531C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ABBE26C-534A-CD46-8B32-33556AC8C4E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9DBFD47-34E9-CB4F-A324-DA97AB0137D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101CB76-E0A9-CC4B-BC1F-83B90E2C88E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5A49BFB8-820E-024B-8697-BF78B412E07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E02BC3C-19AE-3D47-B103-E0E7B2676D8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C13CB969-F70B-8C46-9DB3-5BEEEB66FDA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2B9EE39-D662-5F43-9194-90A90B15800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defTabSz="457200" eaLnBrk="1" hangingPunct="1">
              <a:lnSpc>
                <a:spcPct val="90000"/>
              </a:lnSpc>
            </a:pPr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35447AB-20FB-324B-9C26-6DAF3977EC2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3B30B32-2F60-0E4D-B0DB-C4141607AEE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0C1F122-64EC-E942-87EE-3C0E6687244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DDE2DD0-BC6E-5B42-9F4B-8C2274EE5F0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FB25449-16EE-3044-93BF-68839D67565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B46A1D0-575B-8C4B-AF53-EC193ECD7AD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BCCE312-7D40-AF4E-8EF7-8E241DE96F2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86061CB-EB9D-B943-9B83-BACEDE46B63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720588F-324D-BC43-9BFF-68E43CB6476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75FA035-9CB5-0643-9303-80279DB18AD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DE5E2F1-25FA-FB44-80F9-8D28699CB58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E376F68-7191-B642-9863-57DC8EFA522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475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747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B5DEB80-502A-2E40-A45C-FFCEE9B5C6B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680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768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F47B0CE-7474-FE49-A6FF-5EC46DBE1B7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885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788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FF71801-2AF6-E244-B319-6D82C87B297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FAAFCEC-EC29-CE4C-A6F2-C3F338A7B29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0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809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8516B1B-9BCF-934C-B627-9ED43435BF5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94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829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FEA465E-4E0D-B045-B53B-0C4EE745292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C93CD0A-B4BA-B743-9605-BD97CB23975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C05767C3-8D13-0648-A199-0A27239424F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51F21280-9DFE-E54A-B4E6-46D51614A31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6E04C93-84EF-E24F-B676-3D3C0A48BD8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1604081-2F04-AC4D-9AF9-05A716ECB51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2DA9442-E6D4-FB41-8EEC-8F99216D15A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06407159-5BE5-3D4D-ADB6-18FD4404D5B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D355A42-57CE-FD49-A532-5AC23FF4E5B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DB038B1-4055-804E-B046-455F9814AC8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06881DB-2D96-DC4A-B3D5-A40FC20A281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6FFBCAF-8CD0-E541-910A-8E9FE5F0FD0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55A1E4F-F734-BD42-AA9E-11345ABF154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BA759A6-8CF5-3A45-9F3B-B2A0B02EB3A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12F77A4-B84C-CC4B-9367-D241EA8A407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CDFCB67-DA25-6D4D-91F0-6F47BE8B6E1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5AD24C4-F5C7-8C45-B547-F000F5D9F87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319884F-6FF9-A044-8349-3584B58EE8A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0600" y="914400"/>
            <a:ext cx="305911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1400">
                <a:solidFill>
                  <a:srgbClr val="000000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&lt;Insert Picture Here&gt;</a:t>
            </a:r>
          </a:p>
        </p:txBody>
      </p:sp>
      <p:pic>
        <p:nvPicPr>
          <p:cNvPr id="5" name="Picture 3" descr="Tall 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906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Wide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25" y="914400"/>
            <a:ext cx="585787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Oracle_Logo_485C.jpg                                           00104BF0Macintosh HD                   BE05FFEF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6313" y="4338638"/>
            <a:ext cx="3170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323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08050" y="4800600"/>
            <a:ext cx="84201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323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8050" y="5715000"/>
            <a:ext cx="69342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9138" y="304800"/>
            <a:ext cx="2108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304800"/>
            <a:ext cx="617378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" y="6"/>
            <a:ext cx="624285" cy="742951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75" tIns="53637" rIns="107275" bIns="5363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77" y="327387"/>
            <a:ext cx="8915385" cy="541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71376" y="1498600"/>
            <a:ext cx="89154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71376" y="864288"/>
            <a:ext cx="89154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300">
                <a:solidFill>
                  <a:schemeClr val="accent1"/>
                </a:solidFill>
              </a:defRPr>
            </a:lvl1pPr>
            <a:lvl2pPr marL="536372" indent="0">
              <a:buFontTx/>
              <a:buNone/>
              <a:defRPr/>
            </a:lvl2pPr>
            <a:lvl3pPr marL="1072743" indent="0">
              <a:buFontTx/>
              <a:buNone/>
              <a:defRPr/>
            </a:lvl3pPr>
            <a:lvl4pPr marL="1609115" indent="0">
              <a:buFontTx/>
              <a:buNone/>
              <a:defRPr/>
            </a:lvl4pPr>
            <a:lvl5pPr marL="2145487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20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50" descr="Red B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172200"/>
            <a:ext cx="9906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051" descr="Small Red Squar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74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05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00200"/>
            <a:ext cx="8166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2053"/>
          <p:cNvSpPr>
            <a:spLocks noGrp="1" noChangeArrowheads="1"/>
          </p:cNvSpPr>
          <p:nvPr>
            <p:ph type="title"/>
          </p:nvPr>
        </p:nvSpPr>
        <p:spPr bwMode="auto">
          <a:xfrm>
            <a:off x="963613" y="304800"/>
            <a:ext cx="82137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2214" name="Rectangle 2054"/>
          <p:cNvSpPr>
            <a:spLocks noChangeArrowheads="1"/>
          </p:cNvSpPr>
          <p:nvPr/>
        </p:nvSpPr>
        <p:spPr bwMode="auto">
          <a:xfrm>
            <a:off x="0" y="6172200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pic>
        <p:nvPicPr>
          <p:cNvPr id="1031" name="Picture 2055" descr="Oracle WHIT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255000" y="6226175"/>
            <a:ext cx="1027113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2216" name="Rectangle 205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553200"/>
            <a:ext cx="957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2217" name="Text Box 2057"/>
          <p:cNvSpPr txBox="1">
            <a:spLocks noChangeArrowheads="1"/>
          </p:cNvSpPr>
          <p:nvPr/>
        </p:nvSpPr>
        <p:spPr bwMode="auto">
          <a:xfrm>
            <a:off x="9356725" y="6154738"/>
            <a:ext cx="4524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fld id="{82A3400B-E018-F548-A1FD-8E2CC4F3D897}" type="slidenum">
              <a:rPr lang="en-US" sz="1200" b="0">
                <a:solidFill>
                  <a:schemeClr val="bg1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pPr>
                <a:defRPr/>
              </a:pPr>
              <a:t>‹#›</a:t>
            </a:fld>
            <a:endParaRPr lang="en-US" sz="1200" b="0">
              <a:solidFill>
                <a:schemeClr val="bg1"/>
              </a:solidFill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9" r:id="rId12"/>
  </p:sldLayoutIdLst>
  <p:transition advClick="0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psg.org/" TargetMode="External"/><Relationship Id="rId3" Type="http://schemas.openxmlformats.org/officeDocument/2006/relationships/hyperlink" Target="http://www.epsg-registry.org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spatialreference.org" TargetMode="External"/><Relationship Id="rId4" Type="http://schemas.openxmlformats.org/officeDocument/2006/relationships/hyperlink" Target="http://spatialreference.org/ref/epsg/27700" TargetMode="External"/><Relationship Id="rId5" Type="http://schemas.openxmlformats.org/officeDocument/2006/relationships/hyperlink" Target="http://epsg.io" TargetMode="External"/><Relationship Id="rId6" Type="http://schemas.openxmlformats.org/officeDocument/2006/relationships/hyperlink" Target="http://epsg.io/27700" TargetMode="External"/><Relationship Id="rId7" Type="http://schemas.openxmlformats.org/officeDocument/2006/relationships/hyperlink" Target="http://www.georepositor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psg-registry.org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racle.com/epmos/faces/DocumentDisplay?id=357943.1" TargetMode="External"/><Relationship Id="rId4" Type="http://schemas.openxmlformats.org/officeDocument/2006/relationships/hyperlink" Target="https://support.oracle.com/epmos/faces/DocumentDisplay?id=1070647.1" TargetMode="External"/><Relationship Id="rId5" Type="http://schemas.openxmlformats.org/officeDocument/2006/relationships/hyperlink" Target="https://support.orac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port.oracle.com/epmos/faces/DocumentDisplay?id=1066837.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14339" name="Text Box 2051"/>
          <p:cNvSpPr txBox="1">
            <a:spLocks noChangeArrowheads="1"/>
          </p:cNvSpPr>
          <p:nvPr/>
        </p:nvSpPr>
        <p:spPr bwMode="auto">
          <a:xfrm>
            <a:off x="990600" y="2133600"/>
            <a:ext cx="53451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>
                <a:solidFill>
                  <a:schemeClr val="accent1"/>
                </a:solidFill>
              </a:rPr>
              <a:t>3</a:t>
            </a:r>
            <a:r>
              <a:rPr lang="en-US" sz="3200"/>
              <a:t> Spatial Data Structures</a:t>
            </a:r>
          </a:p>
        </p:txBody>
      </p:sp>
      <p:pic>
        <p:nvPicPr>
          <p:cNvPr id="14340" name="Picture 2052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053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SDO_GTYPE</a:t>
            </a:r>
            <a:endParaRPr lang="en-US"/>
          </a:p>
        </p:txBody>
      </p:sp>
      <p:graphicFrame>
        <p:nvGraphicFramePr>
          <p:cNvPr id="880770" name="Group 1154"/>
          <p:cNvGraphicFramePr>
            <a:graphicFrameLocks noGrp="1"/>
          </p:cNvGraphicFramePr>
          <p:nvPr>
            <p:ph type="tbl" idx="1"/>
          </p:nvPr>
        </p:nvGraphicFramePr>
        <p:xfrm>
          <a:off x="838200" y="1587500"/>
          <a:ext cx="8229600" cy="3217680"/>
        </p:xfrm>
        <a:graphic>
          <a:graphicData uri="http://schemas.openxmlformats.org/drawingml/2006/table">
            <a:tbl>
              <a:tblPr/>
              <a:tblGrid>
                <a:gridCol w="2209800"/>
                <a:gridCol w="3810000"/>
                <a:gridCol w="762000"/>
                <a:gridCol w="781050"/>
                <a:gridCol w="6667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Geometry Type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Description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2D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3D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4D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AutoNum type="arabicPlain"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POINT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Geometry contains one point.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2001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3001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4001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AutoNum type="arabicPlain" startAt="2"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LINESTRING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Geometry contains one line string.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2002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3002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4002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AutoNum type="arabicPlain" startAt="3"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POLYGON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Geometry contains one polygon.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2003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3003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4003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4     HETEROGENEOUS COLLECTION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Geometry is a collection of elements of different types: points, lines, polygons.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2004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3004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4004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5     MULTI-POINT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Geometry has multiple points.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2005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3005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4005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6     MULTI-LINESTRING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Geometry has multiple line strings.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2006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3006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4006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7     MULTI-POLYGON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Geometry has multiple polygons.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2007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3007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4007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SDO_GEOMETRY Object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SDO_SRID: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Spatial Reference System ID (SRID)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Specifies the coordinate system of the object</a:t>
            </a: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eaLnBrk="1" hangingPunct="1"/>
            <a:r>
              <a:rPr lang="en-US"/>
              <a:t>SDO_POINT: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Optimized space for storing points (not point clusters)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Ignored if SDO_ELEM_INFO and SDO_ORDINATES are not NULL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Do not use SDO_POINT_TYPE outside the SDO_GEOMETRY object.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Element Example: Point</a:t>
            </a:r>
          </a:p>
        </p:txBody>
      </p:sp>
      <p:sp>
        <p:nvSpPr>
          <p:cNvPr id="3072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Load the SDO_POINT field to optimize point data </a:t>
            </a:r>
            <a:br>
              <a:rPr lang="en-US"/>
            </a:br>
            <a:r>
              <a:rPr lang="en-US"/>
              <a:t>storage.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blackGray">
          <a:xfrm>
            <a:off x="879475" y="2590800"/>
            <a:ext cx="8431213" cy="18383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sz="1800" dirty="0">
                <a:solidFill>
                  <a:srgbClr val="000000"/>
                </a:solidFill>
                <a:latin typeface="Courier New" pitchFamily="-84" charset="0"/>
              </a:rPr>
              <a:t>SQL&gt; INSERT INTO </a:t>
            </a:r>
            <a:r>
              <a:rPr lang="en-US" sz="1800" dirty="0" err="1">
                <a:solidFill>
                  <a:srgbClr val="000000"/>
                </a:solidFill>
                <a:latin typeface="Courier New" pitchFamily="-84" charset="0"/>
              </a:rPr>
              <a:t>us_cities</a:t>
            </a:r>
            <a:r>
              <a:rPr lang="en-US" sz="1800" dirty="0">
                <a:solidFill>
                  <a:srgbClr val="000000"/>
                </a:solidFill>
                <a:latin typeface="Courier New" pitchFamily="-84" charset="0"/>
              </a:rPr>
              <a:t> (id, city, </a:t>
            </a:r>
            <a:r>
              <a:rPr lang="en-US" sz="1800" dirty="0" err="1">
                <a:solidFill>
                  <a:srgbClr val="000000"/>
                </a:solidFill>
                <a:latin typeface="Courier New" pitchFamily="-84" charset="0"/>
              </a:rPr>
              <a:t>state_abrv</a:t>
            </a:r>
            <a:r>
              <a:rPr lang="en-US" sz="1800" dirty="0">
                <a:solidFill>
                  <a:srgbClr val="000000"/>
                </a:solidFill>
                <a:latin typeface="Courier New" pitchFamily="-84" charset="0"/>
              </a:rPr>
              <a:t>, location )   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sz="1800" dirty="0">
                <a:solidFill>
                  <a:srgbClr val="000000"/>
                </a:solidFill>
                <a:latin typeface="Courier New" pitchFamily="-84" charset="0"/>
              </a:rPr>
              <a:t>  2&gt;    VALUES (</a:t>
            </a:r>
            <a:r>
              <a:rPr lang="en-US" sz="1800" dirty="0">
                <a:latin typeface="Courier New" pitchFamily="-84" charset="0"/>
              </a:rPr>
              <a:t>196, 'Bismarck', 'ND', </a:t>
            </a:r>
            <a:endParaRPr lang="en-US" sz="1800" dirty="0">
              <a:solidFill>
                <a:srgbClr val="000000"/>
              </a:solidFill>
              <a:latin typeface="Courier New" pitchFamily="-84" charset="0"/>
            </a:endParaRP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sz="1800" dirty="0">
                <a:solidFill>
                  <a:srgbClr val="000000"/>
                </a:solidFill>
                <a:latin typeface="Courier New" pitchFamily="-84" charset="0"/>
              </a:rPr>
              <a:t>  3&gt;      </a:t>
            </a:r>
            <a:r>
              <a:rPr lang="en-US" sz="1800" dirty="0">
                <a:latin typeface="Courier New" pitchFamily="-84" charset="0"/>
              </a:rPr>
              <a:t>SDO_GEOMETRY (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sz="1800" dirty="0">
                <a:latin typeface="Courier New" pitchFamily="-84" charset="0"/>
              </a:rPr>
              <a:t>  4&gt;        2001,</a:t>
            </a:r>
            <a:r>
              <a:rPr lang="en-US" sz="1800" dirty="0" smtClean="0">
                <a:latin typeface="Courier New" pitchFamily="-84" charset="0"/>
              </a:rPr>
              <a:t> 4326,</a:t>
            </a:r>
            <a:endParaRPr lang="en-US" sz="1800" dirty="0">
              <a:latin typeface="Courier New" pitchFamily="-84" charset="0"/>
            </a:endParaRP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sz="1800" dirty="0">
                <a:latin typeface="Courier New" pitchFamily="-84" charset="0"/>
              </a:rPr>
              <a:t>  5&gt;        SDO_POINT_TYPE (-100.74869, 46.7666667, null),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sz="1800" dirty="0">
                <a:latin typeface="Courier New" pitchFamily="-84" charset="0"/>
              </a:rPr>
              <a:t>  6&gt;        null, null)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sz="1800" dirty="0">
                <a:latin typeface="Courier New" pitchFamily="-84" charset="0"/>
              </a:rPr>
              <a:t>  7&gt;     );</a:t>
            </a:r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2252663" y="3141663"/>
            <a:ext cx="6557962" cy="9969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endParaRPr lang="fr-FR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SDO_GEOMETRY Object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SDO_ELEM_INFO: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Entries in the array should be considered in groups of three.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The triplet values stored in the array are interpreted as:</a:t>
            </a:r>
          </a:p>
          <a:p>
            <a:pPr lvl="2" eaLnBrk="1" hangingPunct="1"/>
            <a:r>
              <a:rPr lang="en-US" u="sng">
                <a:ea typeface="ＭＳ Ｐゴシック" pitchFamily="-84" charset="-128"/>
              </a:rPr>
              <a:t>Ordinate offset</a:t>
            </a:r>
            <a:r>
              <a:rPr lang="en-US">
                <a:ea typeface="ＭＳ Ｐゴシック" pitchFamily="-84" charset="-128"/>
              </a:rPr>
              <a:t>: The position of the first ordinate of an element in the SDO_ORDINATES array</a:t>
            </a:r>
          </a:p>
          <a:p>
            <a:pPr lvl="2" eaLnBrk="1" hangingPunct="1"/>
            <a:r>
              <a:rPr lang="en-US" u="sng">
                <a:ea typeface="ＭＳ Ｐゴシック" pitchFamily="-84" charset="-128"/>
              </a:rPr>
              <a:t>Element type</a:t>
            </a:r>
            <a:r>
              <a:rPr lang="en-US">
                <a:ea typeface="ＭＳ Ｐゴシック" pitchFamily="-84" charset="-128"/>
              </a:rPr>
              <a:t>: The type of element (point, line, polygon, and others)</a:t>
            </a:r>
          </a:p>
          <a:p>
            <a:pPr lvl="2" eaLnBrk="1" hangingPunct="1"/>
            <a:r>
              <a:rPr lang="en-US" u="sng">
                <a:ea typeface="ＭＳ Ｐゴシック" pitchFamily="-84" charset="-128"/>
              </a:rPr>
              <a:t>Interpretation</a:t>
            </a:r>
            <a:r>
              <a:rPr lang="en-US">
                <a:ea typeface="ＭＳ Ｐゴシック" pitchFamily="-84" charset="-128"/>
              </a:rPr>
              <a:t>: Straight line, circular arc, or header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SDO_GEOMETRY Object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SDO_ORDINATES: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This is a simple VARRAY of numbers.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It contains the ordinates that make up geometry elements.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Elements stored in SDO_ORDINATE_ARRAY are defined in SDO_ELEM_INFO_ARRAY.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Element Types Summarized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blackWhite">
          <a:xfrm>
            <a:off x="738188" y="1366838"/>
            <a:ext cx="8420100" cy="4868862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l" defTabSz="822325"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600"/>
              <a:t>Number   Element Type		           Interpretation              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60000"/>
              </a:spcBef>
              <a:buClrTx/>
            </a:pPr>
            <a:r>
              <a:rPr lang="en-US" sz="1600"/>
              <a:t>0               UNKNOWN_ELEMENT            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40000"/>
              </a:spcBef>
              <a:buClrTx/>
            </a:pPr>
            <a:r>
              <a:rPr lang="en-US" sz="1600"/>
              <a:t>1               POINT                                        # of points in collection; or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                                                                    0 - oriented point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40000"/>
              </a:spcBef>
              <a:buClrTx/>
            </a:pPr>
            <a:r>
              <a:rPr lang="en-US" sz="1600"/>
              <a:t>2               LINESTRING                             1 - Straight lines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                                                                    2 - Circular arcs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40000"/>
              </a:spcBef>
              <a:buClrTx/>
            </a:pPr>
            <a:r>
              <a:rPr lang="en-US" sz="1600"/>
              <a:t>3               POLYGON                                 1 - Straight lines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1003          (Outer)                                      2 - Circular arcs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2003          (Inner)                                       3 - Optimized rectangle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                                                                    4 - Circle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40000"/>
              </a:spcBef>
              <a:buClrTx/>
            </a:pPr>
            <a:r>
              <a:rPr lang="en-US" sz="1600"/>
              <a:t>4              COMPOUND LINESTRING        # of type 2 subelements that make up</a:t>
            </a:r>
            <a:br>
              <a:rPr lang="en-US" sz="1600"/>
            </a:br>
            <a:r>
              <a:rPr lang="en-US" sz="1600"/>
              <a:t>                                                                         the line string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40000"/>
              </a:spcBef>
              <a:buClrTx/>
            </a:pPr>
            <a:r>
              <a:rPr lang="en-US" sz="1600"/>
              <a:t>5              COMPOUND POLYGON           # of type 2 subelements that make up</a:t>
            </a:r>
            <a:br>
              <a:rPr lang="en-US" sz="1600"/>
            </a:br>
            <a:r>
              <a:rPr lang="en-US" sz="1600"/>
              <a:t>1005          (Outer)                                           the polygon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2005          (Inner)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742950" y="1779588"/>
            <a:ext cx="840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Element Example: Line String</a:t>
            </a:r>
          </a:p>
        </p:txBody>
      </p:sp>
      <p:sp>
        <p:nvSpPr>
          <p:cNvPr id="38915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742950" y="3336925"/>
            <a:ext cx="8166100" cy="1882775"/>
          </a:xfrm>
        </p:spPr>
        <p:txBody>
          <a:bodyPr/>
          <a:lstStyle/>
          <a:p>
            <a:pPr eaLnBrk="1" hangingPunct="1"/>
            <a:r>
              <a:rPr lang="en-US" sz="2000"/>
              <a:t>Each line segment is defined by two points.</a:t>
            </a:r>
          </a:p>
          <a:p>
            <a:pPr eaLnBrk="1" hangingPunct="1"/>
            <a:r>
              <a:rPr lang="en-US" sz="2000"/>
              <a:t>The last point from one segment is the first point of the next segment.</a:t>
            </a:r>
          </a:p>
          <a:p>
            <a:pPr eaLnBrk="1" hangingPunct="1"/>
            <a:r>
              <a:rPr lang="en-US" sz="2000"/>
              <a:t>Line segments must be contiguous.</a:t>
            </a:r>
          </a:p>
          <a:p>
            <a:pPr eaLnBrk="1" hangingPunct="1"/>
            <a:r>
              <a:rPr lang="en-US" sz="2000"/>
              <a:t>Line strings that close to form a ring have no implied area.</a:t>
            </a:r>
          </a:p>
          <a:p>
            <a:pPr eaLnBrk="1" hangingPunct="1"/>
            <a:r>
              <a:rPr lang="en-US" sz="2000"/>
              <a:t>Line segments can cross.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2705100" y="2333625"/>
            <a:ext cx="1474788" cy="522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4197350" y="2349500"/>
            <a:ext cx="1423988" cy="522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5678488" y="2876550"/>
            <a:ext cx="1395412" cy="6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116138" y="2970213"/>
            <a:ext cx="982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(x1,y1)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123113" y="2874963"/>
            <a:ext cx="39687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767138" y="1931988"/>
            <a:ext cx="982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(x2,y2)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5200650" y="297021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(x3,y3)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88150" y="297021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(x4,y4)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5635625" y="2874963"/>
            <a:ext cx="39688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668588" y="2847975"/>
            <a:ext cx="39687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4154488" y="2339975"/>
            <a:ext cx="39687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blackWhite">
          <a:xfrm>
            <a:off x="2205038" y="1258888"/>
            <a:ext cx="1981200" cy="6461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blackWhite">
          <a:xfrm>
            <a:off x="4186238" y="1258888"/>
            <a:ext cx="1651000" cy="6461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blackWhite">
          <a:xfrm>
            <a:off x="5837238" y="1258888"/>
            <a:ext cx="1820862" cy="6461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blackWhite">
          <a:xfrm>
            <a:off x="2214563" y="1585913"/>
            <a:ext cx="54625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4324350" y="5821363"/>
            <a:ext cx="3689350" cy="396875"/>
            <a:chOff x="902" y="3658"/>
            <a:chExt cx="2145" cy="250"/>
          </a:xfrm>
        </p:grpSpPr>
        <p:grpSp>
          <p:nvGrpSpPr>
            <p:cNvPr id="38935" name="Group 20"/>
            <p:cNvGrpSpPr>
              <a:grpSpLocks/>
            </p:cNvGrpSpPr>
            <p:nvPr/>
          </p:nvGrpSpPr>
          <p:grpSpPr bwMode="auto">
            <a:xfrm>
              <a:off x="912" y="3696"/>
              <a:ext cx="2128" cy="184"/>
              <a:chOff x="872" y="3704"/>
              <a:chExt cx="2240" cy="184"/>
            </a:xfrm>
          </p:grpSpPr>
          <p:sp>
            <p:nvSpPr>
              <p:cNvPr id="38937" name="Rectangle 21"/>
              <p:cNvSpPr>
                <a:spLocks noChangeArrowheads="1"/>
              </p:cNvSpPr>
              <p:nvPr/>
            </p:nvSpPr>
            <p:spPr bwMode="auto">
              <a:xfrm>
                <a:off x="872" y="3704"/>
                <a:ext cx="280" cy="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8938" name="Rectangle 22"/>
              <p:cNvSpPr>
                <a:spLocks noChangeArrowheads="1"/>
              </p:cNvSpPr>
              <p:nvPr/>
            </p:nvSpPr>
            <p:spPr bwMode="auto">
              <a:xfrm>
                <a:off x="1152" y="3704"/>
                <a:ext cx="280" cy="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grpSp>
            <p:nvGrpSpPr>
              <p:cNvPr id="38939" name="Group 23"/>
              <p:cNvGrpSpPr>
                <a:grpSpLocks/>
              </p:cNvGrpSpPr>
              <p:nvPr/>
            </p:nvGrpSpPr>
            <p:grpSpPr bwMode="auto">
              <a:xfrm>
                <a:off x="1432" y="3704"/>
                <a:ext cx="560" cy="184"/>
                <a:chOff x="968" y="3800"/>
                <a:chExt cx="560" cy="184"/>
              </a:xfrm>
            </p:grpSpPr>
            <p:sp>
              <p:nvSpPr>
                <p:cNvPr id="38946" name="Rectangle 24"/>
                <p:cNvSpPr>
                  <a:spLocks noChangeArrowheads="1"/>
                </p:cNvSpPr>
                <p:nvPr/>
              </p:nvSpPr>
              <p:spPr bwMode="auto">
                <a:xfrm>
                  <a:off x="968" y="3800"/>
                  <a:ext cx="280" cy="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8947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8" y="3800"/>
                  <a:ext cx="280" cy="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8940" name="Group 26"/>
              <p:cNvGrpSpPr>
                <a:grpSpLocks/>
              </p:cNvGrpSpPr>
              <p:nvPr/>
            </p:nvGrpSpPr>
            <p:grpSpPr bwMode="auto">
              <a:xfrm>
                <a:off x="1992" y="3704"/>
                <a:ext cx="560" cy="184"/>
                <a:chOff x="968" y="3800"/>
                <a:chExt cx="560" cy="184"/>
              </a:xfrm>
            </p:grpSpPr>
            <p:sp>
              <p:nvSpPr>
                <p:cNvPr id="38944" name="Rectangle 27"/>
                <p:cNvSpPr>
                  <a:spLocks noChangeArrowheads="1"/>
                </p:cNvSpPr>
                <p:nvPr/>
              </p:nvSpPr>
              <p:spPr bwMode="auto">
                <a:xfrm>
                  <a:off x="968" y="3800"/>
                  <a:ext cx="280" cy="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8945" name="Rectangle 28"/>
                <p:cNvSpPr>
                  <a:spLocks noChangeArrowheads="1"/>
                </p:cNvSpPr>
                <p:nvPr/>
              </p:nvSpPr>
              <p:spPr bwMode="auto">
                <a:xfrm>
                  <a:off x="1248" y="3800"/>
                  <a:ext cx="280" cy="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8941" name="Group 29"/>
              <p:cNvGrpSpPr>
                <a:grpSpLocks/>
              </p:cNvGrpSpPr>
              <p:nvPr/>
            </p:nvGrpSpPr>
            <p:grpSpPr bwMode="auto">
              <a:xfrm>
                <a:off x="2552" y="3704"/>
                <a:ext cx="560" cy="184"/>
                <a:chOff x="968" y="3800"/>
                <a:chExt cx="560" cy="184"/>
              </a:xfrm>
            </p:grpSpPr>
            <p:sp>
              <p:nvSpPr>
                <p:cNvPr id="38942" name="Rectangle 30"/>
                <p:cNvSpPr>
                  <a:spLocks noChangeArrowheads="1"/>
                </p:cNvSpPr>
                <p:nvPr/>
              </p:nvSpPr>
              <p:spPr bwMode="auto">
                <a:xfrm>
                  <a:off x="968" y="3800"/>
                  <a:ext cx="280" cy="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8943" name="Rectangle 31"/>
                <p:cNvSpPr>
                  <a:spLocks noChangeArrowheads="1"/>
                </p:cNvSpPr>
                <p:nvPr/>
              </p:nvSpPr>
              <p:spPr bwMode="auto">
                <a:xfrm>
                  <a:off x="1248" y="3800"/>
                  <a:ext cx="280" cy="1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  <p:sp>
          <p:nvSpPr>
            <p:cNvPr id="38936" name="Text Box 32"/>
            <p:cNvSpPr txBox="1">
              <a:spLocks noChangeArrowheads="1"/>
            </p:cNvSpPr>
            <p:nvPr/>
          </p:nvSpPr>
          <p:spPr bwMode="auto">
            <a:xfrm>
              <a:off x="902" y="3658"/>
              <a:ext cx="2145" cy="250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22860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>
                  <a:latin typeface="Courier New" pitchFamily="-84" charset="0"/>
                </a:rPr>
                <a:t>x1 y1 x2 y2 x3 y3 x4 y4</a:t>
              </a:r>
            </a:p>
          </p:txBody>
        </p:sp>
      </p:grpSp>
      <p:sp>
        <p:nvSpPr>
          <p:cNvPr id="38932" name="Text Box 33"/>
          <p:cNvSpPr txBox="1">
            <a:spLocks noChangeArrowheads="1"/>
          </p:cNvSpPr>
          <p:nvPr/>
        </p:nvSpPr>
        <p:spPr bwMode="auto">
          <a:xfrm>
            <a:off x="2201863" y="5829300"/>
            <a:ext cx="1973262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Ordinate array:</a:t>
            </a:r>
          </a:p>
        </p:txBody>
      </p:sp>
      <p:sp>
        <p:nvSpPr>
          <p:cNvPr id="38933" name="Text Box 34"/>
          <p:cNvSpPr txBox="1">
            <a:spLocks noChangeArrowheads="1"/>
          </p:cNvSpPr>
          <p:nvPr/>
        </p:nvSpPr>
        <p:spPr bwMode="auto">
          <a:xfrm>
            <a:off x="2120900" y="5486400"/>
            <a:ext cx="2179638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 Ordinate offset: </a:t>
            </a:r>
          </a:p>
        </p:txBody>
      </p:sp>
      <p:sp>
        <p:nvSpPr>
          <p:cNvPr id="38934" name="Text Box 35"/>
          <p:cNvSpPr txBox="1">
            <a:spLocks noChangeArrowheads="1"/>
          </p:cNvSpPr>
          <p:nvPr/>
        </p:nvSpPr>
        <p:spPr bwMode="auto">
          <a:xfrm>
            <a:off x="4286250" y="5489575"/>
            <a:ext cx="3590925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  </a:t>
            </a:r>
            <a:r>
              <a:rPr lang="en-US" sz="1800">
                <a:latin typeface="Courier New" pitchFamily="-84" charset="0"/>
              </a:rPr>
              <a:t>1  2  3  4  5  6  7  8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Element Example: Arc String</a:t>
            </a:r>
          </a:p>
        </p:txBody>
      </p:sp>
      <p:sp>
        <p:nvSpPr>
          <p:cNvPr id="40963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419100" y="4343400"/>
            <a:ext cx="9067800" cy="1828800"/>
          </a:xfrm>
        </p:spPr>
        <p:txBody>
          <a:bodyPr/>
          <a:lstStyle/>
          <a:p>
            <a:pPr eaLnBrk="1" hangingPunct="1"/>
            <a:r>
              <a:rPr lang="en-US" sz="2000"/>
              <a:t>Each arc is defined by three distinct points on the circumference of a circle.</a:t>
            </a:r>
          </a:p>
          <a:p>
            <a:pPr eaLnBrk="1" hangingPunct="1"/>
            <a:r>
              <a:rPr lang="en-US" sz="2000"/>
              <a:t>Last point from one arc is the first point of the next arc.</a:t>
            </a:r>
          </a:p>
          <a:p>
            <a:pPr eaLnBrk="1" hangingPunct="1"/>
            <a:r>
              <a:rPr lang="en-US" sz="2000"/>
              <a:t>Arcs must be contiguous.</a:t>
            </a:r>
          </a:p>
          <a:p>
            <a:pPr eaLnBrk="1" hangingPunct="1"/>
            <a:r>
              <a:rPr lang="en-US" sz="2000"/>
              <a:t>Arcs that close to form a ring have no implied area.</a:t>
            </a:r>
          </a:p>
          <a:p>
            <a:pPr eaLnBrk="1" hangingPunct="1"/>
            <a:r>
              <a:rPr lang="en-US" sz="2000"/>
              <a:t>Arcs can cross.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784725" y="325913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(x5,y5)</a:t>
            </a:r>
          </a:p>
        </p:txBody>
      </p:sp>
      <p:sp>
        <p:nvSpPr>
          <p:cNvPr id="40965" name="Arc 5"/>
          <p:cNvSpPr>
            <a:spLocks/>
          </p:cNvSpPr>
          <p:nvPr/>
        </p:nvSpPr>
        <p:spPr bwMode="auto">
          <a:xfrm>
            <a:off x="3144838" y="2825750"/>
            <a:ext cx="1220787" cy="728663"/>
          </a:xfrm>
          <a:custGeom>
            <a:avLst/>
            <a:gdLst>
              <a:gd name="T0" fmla="*/ 0 w 34710"/>
              <a:gd name="T1" fmla="*/ 2147483647 h 21600"/>
              <a:gd name="T2" fmla="*/ 2147483647 w 34710"/>
              <a:gd name="T3" fmla="*/ 2147483647 h 21600"/>
              <a:gd name="T4" fmla="*/ 2147483647 w 34710"/>
              <a:gd name="T5" fmla="*/ 2147483647 h 21600"/>
              <a:gd name="T6" fmla="*/ 0 60000 65536"/>
              <a:gd name="T7" fmla="*/ 0 60000 65536"/>
              <a:gd name="T8" fmla="*/ 0 60000 65536"/>
              <a:gd name="T9" fmla="*/ 0 w 34710"/>
              <a:gd name="T10" fmla="*/ 0 h 21600"/>
              <a:gd name="T11" fmla="*/ 34710 w 347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10" h="21600" fill="none" extrusionOk="0">
                <a:moveTo>
                  <a:pt x="0" y="4836"/>
                </a:moveTo>
                <a:cubicBezTo>
                  <a:pt x="3850" y="1707"/>
                  <a:pt x="8660" y="-1"/>
                  <a:pt x="13621" y="0"/>
                </a:cubicBezTo>
                <a:cubicBezTo>
                  <a:pt x="23750" y="0"/>
                  <a:pt x="32519" y="7039"/>
                  <a:pt x="34710" y="16929"/>
                </a:cubicBezTo>
              </a:path>
              <a:path w="34710" h="21600" stroke="0" extrusionOk="0">
                <a:moveTo>
                  <a:pt x="0" y="4836"/>
                </a:moveTo>
                <a:cubicBezTo>
                  <a:pt x="3850" y="1707"/>
                  <a:pt x="8660" y="-1"/>
                  <a:pt x="13621" y="0"/>
                </a:cubicBezTo>
                <a:cubicBezTo>
                  <a:pt x="23750" y="0"/>
                  <a:pt x="32519" y="7039"/>
                  <a:pt x="34710" y="16929"/>
                </a:cubicBezTo>
                <a:lnTo>
                  <a:pt x="13621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Arc 6"/>
          <p:cNvSpPr>
            <a:spLocks/>
          </p:cNvSpPr>
          <p:nvPr/>
        </p:nvSpPr>
        <p:spPr bwMode="auto">
          <a:xfrm>
            <a:off x="4365625" y="2909888"/>
            <a:ext cx="1201738" cy="728662"/>
          </a:xfrm>
          <a:custGeom>
            <a:avLst/>
            <a:gdLst>
              <a:gd name="T0" fmla="*/ 0 w 34190"/>
              <a:gd name="T1" fmla="*/ 2147483647 h 21600"/>
              <a:gd name="T2" fmla="*/ 2147483647 w 34190"/>
              <a:gd name="T3" fmla="*/ 2147483647 h 21600"/>
              <a:gd name="T4" fmla="*/ 2147483647 w 34190"/>
              <a:gd name="T5" fmla="*/ 2147483647 h 21600"/>
              <a:gd name="T6" fmla="*/ 0 60000 65536"/>
              <a:gd name="T7" fmla="*/ 0 60000 65536"/>
              <a:gd name="T8" fmla="*/ 0 60000 65536"/>
              <a:gd name="T9" fmla="*/ 0 w 34190"/>
              <a:gd name="T10" fmla="*/ 0 h 21600"/>
              <a:gd name="T11" fmla="*/ 34190 w 341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190" h="21600" fill="none" extrusionOk="0">
                <a:moveTo>
                  <a:pt x="-1" y="15545"/>
                </a:moveTo>
                <a:cubicBezTo>
                  <a:pt x="2689" y="6332"/>
                  <a:pt x="11136" y="-1"/>
                  <a:pt x="20734" y="0"/>
                </a:cubicBezTo>
                <a:cubicBezTo>
                  <a:pt x="25622" y="0"/>
                  <a:pt x="30365" y="1658"/>
                  <a:pt x="34189" y="4703"/>
                </a:cubicBezTo>
              </a:path>
              <a:path w="34190" h="21600" stroke="0" extrusionOk="0">
                <a:moveTo>
                  <a:pt x="-1" y="15545"/>
                </a:moveTo>
                <a:cubicBezTo>
                  <a:pt x="2689" y="6332"/>
                  <a:pt x="11136" y="-1"/>
                  <a:pt x="20734" y="0"/>
                </a:cubicBezTo>
                <a:cubicBezTo>
                  <a:pt x="25622" y="0"/>
                  <a:pt x="30365" y="1658"/>
                  <a:pt x="34189" y="4703"/>
                </a:cubicBezTo>
                <a:lnTo>
                  <a:pt x="20734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7" name="Arc 7"/>
          <p:cNvSpPr>
            <a:spLocks/>
          </p:cNvSpPr>
          <p:nvPr/>
        </p:nvSpPr>
        <p:spPr bwMode="auto">
          <a:xfrm rot="10800000">
            <a:off x="5599113" y="2952750"/>
            <a:ext cx="1128712" cy="728663"/>
          </a:xfrm>
          <a:custGeom>
            <a:avLst/>
            <a:gdLst>
              <a:gd name="T0" fmla="*/ 0 w 32017"/>
              <a:gd name="T1" fmla="*/ 2147483647 h 21600"/>
              <a:gd name="T2" fmla="*/ 2147483647 w 32017"/>
              <a:gd name="T3" fmla="*/ 2147483647 h 21600"/>
              <a:gd name="T4" fmla="*/ 2147483647 w 32017"/>
              <a:gd name="T5" fmla="*/ 2147483647 h 21600"/>
              <a:gd name="T6" fmla="*/ 0 60000 65536"/>
              <a:gd name="T7" fmla="*/ 0 60000 65536"/>
              <a:gd name="T8" fmla="*/ 0 60000 65536"/>
              <a:gd name="T9" fmla="*/ 0 w 32017"/>
              <a:gd name="T10" fmla="*/ 0 h 21600"/>
              <a:gd name="T11" fmla="*/ 32017 w 3201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17" h="21600" fill="none" extrusionOk="0">
                <a:moveTo>
                  <a:pt x="0" y="3170"/>
                </a:moveTo>
                <a:cubicBezTo>
                  <a:pt x="3391" y="1096"/>
                  <a:pt x="7289" y="-1"/>
                  <a:pt x="11265" y="0"/>
                </a:cubicBezTo>
                <a:cubicBezTo>
                  <a:pt x="20886" y="0"/>
                  <a:pt x="29348" y="6363"/>
                  <a:pt x="32017" y="15607"/>
                </a:cubicBezTo>
              </a:path>
              <a:path w="32017" h="21600" stroke="0" extrusionOk="0">
                <a:moveTo>
                  <a:pt x="0" y="3170"/>
                </a:moveTo>
                <a:cubicBezTo>
                  <a:pt x="3391" y="1096"/>
                  <a:pt x="7289" y="-1"/>
                  <a:pt x="11265" y="0"/>
                </a:cubicBezTo>
                <a:cubicBezTo>
                  <a:pt x="20886" y="0"/>
                  <a:pt x="29348" y="6363"/>
                  <a:pt x="32017" y="15607"/>
                </a:cubicBezTo>
                <a:lnTo>
                  <a:pt x="11265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6678613" y="3541713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238875" y="318293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(x7,y7)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3100388" y="3011488"/>
            <a:ext cx="39687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2559050" y="303371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(x1,y1)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4354513" y="3427413"/>
            <a:ext cx="39687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3849688" y="3459163"/>
            <a:ext cx="982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(x3,y3)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5057775" y="2913063"/>
            <a:ext cx="39688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4699000" y="2514600"/>
            <a:ext cx="982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(x4,y4)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3589338" y="2847975"/>
            <a:ext cx="39687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3136900" y="246221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(x2,y2)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5572125" y="3114675"/>
            <a:ext cx="39688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6105525" y="3621088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5795963" y="367188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(x6,y6)</a:t>
            </a: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blackWhite">
          <a:xfrm>
            <a:off x="2205038" y="1544638"/>
            <a:ext cx="1981200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blackWhite">
          <a:xfrm>
            <a:off x="4186238" y="1544638"/>
            <a:ext cx="1651000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blackWhite">
          <a:xfrm>
            <a:off x="5837238" y="1544638"/>
            <a:ext cx="1820862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blackWhite">
          <a:xfrm>
            <a:off x="2214563" y="1871663"/>
            <a:ext cx="54625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Element Example: Polygon</a:t>
            </a:r>
          </a:p>
        </p:txBody>
      </p:sp>
      <p:sp>
        <p:nvSpPr>
          <p:cNvPr id="4301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57200" y="4267200"/>
            <a:ext cx="9067800" cy="1905000"/>
          </a:xfrm>
        </p:spPr>
        <p:txBody>
          <a:bodyPr/>
          <a:lstStyle/>
          <a:p>
            <a:pPr eaLnBrk="1" hangingPunct="1"/>
            <a:r>
              <a:rPr lang="en-US" sz="2000"/>
              <a:t>Interpretation 1: All line segments are straight lines.</a:t>
            </a:r>
          </a:p>
          <a:p>
            <a:pPr eaLnBrk="1" hangingPunct="1"/>
            <a:r>
              <a:rPr lang="en-US" sz="2000"/>
              <a:t>Polygon has area.</a:t>
            </a:r>
          </a:p>
          <a:p>
            <a:pPr eaLnBrk="1" hangingPunct="1"/>
            <a:r>
              <a:rPr lang="en-US" sz="2000"/>
              <a:t>Line segments cannot cross each other.</a:t>
            </a:r>
          </a:p>
          <a:p>
            <a:pPr eaLnBrk="1" hangingPunct="1"/>
            <a:r>
              <a:rPr lang="en-US" sz="2000"/>
              <a:t>The last coordinate equals the first coordinate.</a:t>
            </a:r>
          </a:p>
          <a:p>
            <a:pPr eaLnBrk="1" hangingPunct="1"/>
            <a:r>
              <a:rPr lang="en-US" sz="2000"/>
              <a:t>Order (rotation) matters.</a:t>
            </a:r>
          </a:p>
        </p:txBody>
      </p:sp>
      <p:sp>
        <p:nvSpPr>
          <p:cNvPr id="43012" name="Freeform 4"/>
          <p:cNvSpPr>
            <a:spLocks/>
          </p:cNvSpPr>
          <p:nvPr/>
        </p:nvSpPr>
        <p:spPr bwMode="gray">
          <a:xfrm>
            <a:off x="3697288" y="2586038"/>
            <a:ext cx="2201862" cy="1271587"/>
          </a:xfrm>
          <a:custGeom>
            <a:avLst/>
            <a:gdLst>
              <a:gd name="T0" fmla="*/ 0 w 1280"/>
              <a:gd name="T1" fmla="*/ 2147483647 h 801"/>
              <a:gd name="T2" fmla="*/ 2147483647 w 1280"/>
              <a:gd name="T3" fmla="*/ 0 h 801"/>
              <a:gd name="T4" fmla="*/ 2147483647 w 1280"/>
              <a:gd name="T5" fmla="*/ 2147483647 h 801"/>
              <a:gd name="T6" fmla="*/ 2147483647 w 1280"/>
              <a:gd name="T7" fmla="*/ 2147483647 h 801"/>
              <a:gd name="T8" fmla="*/ 2147483647 w 1280"/>
              <a:gd name="T9" fmla="*/ 2147483647 h 801"/>
              <a:gd name="T10" fmla="*/ 0 w 1280"/>
              <a:gd name="T11" fmla="*/ 2147483647 h 8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0"/>
              <a:gd name="T19" fmla="*/ 0 h 801"/>
              <a:gd name="T20" fmla="*/ 1280 w 1280"/>
              <a:gd name="T21" fmla="*/ 801 h 8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0" h="801">
                <a:moveTo>
                  <a:pt x="0" y="307"/>
                </a:moveTo>
                <a:lnTo>
                  <a:pt x="621" y="0"/>
                </a:lnTo>
                <a:lnTo>
                  <a:pt x="1279" y="328"/>
                </a:lnTo>
                <a:lnTo>
                  <a:pt x="964" y="800"/>
                </a:lnTo>
                <a:lnTo>
                  <a:pt x="328" y="800"/>
                </a:lnTo>
                <a:lnTo>
                  <a:pt x="0" y="307"/>
                </a:lnTo>
              </a:path>
            </a:pathLst>
          </a:custGeom>
          <a:solidFill>
            <a:srgbClr val="FFCC99"/>
          </a:solidFill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689350" y="3079750"/>
            <a:ext cx="41275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5856288" y="3100388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943600" y="288607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(x4,y4)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727575" y="2603500"/>
            <a:ext cx="41275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292600" y="22098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(x5,y5)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335588" y="3814763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4999038" y="386397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(x3,y3)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4227513" y="3846513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714750" y="386397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(x2,y2)</a:t>
            </a:r>
          </a:p>
        </p:txBody>
      </p:sp>
      <p:grpSp>
        <p:nvGrpSpPr>
          <p:cNvPr id="43022" name="Group 14"/>
          <p:cNvGrpSpPr>
            <a:grpSpLocks/>
          </p:cNvGrpSpPr>
          <p:nvPr/>
        </p:nvGrpSpPr>
        <p:grpSpPr bwMode="auto">
          <a:xfrm>
            <a:off x="2724150" y="2820988"/>
            <a:ext cx="992188" cy="550862"/>
            <a:chOff x="1584" y="1777"/>
            <a:chExt cx="577" cy="347"/>
          </a:xfrm>
        </p:grpSpPr>
        <p:sp>
          <p:nvSpPr>
            <p:cNvPr id="43028" name="Rectangle 15"/>
            <p:cNvSpPr>
              <a:spLocks noChangeArrowheads="1"/>
            </p:cNvSpPr>
            <p:nvPr/>
          </p:nvSpPr>
          <p:spPr bwMode="auto">
            <a:xfrm>
              <a:off x="1589" y="1777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800"/>
                <a:t>(x6,y6)</a:t>
              </a:r>
            </a:p>
          </p:txBody>
        </p:sp>
        <p:sp>
          <p:nvSpPr>
            <p:cNvPr id="43029" name="Rectangle 16"/>
            <p:cNvSpPr>
              <a:spLocks noChangeArrowheads="1"/>
            </p:cNvSpPr>
            <p:nvPr/>
          </p:nvSpPr>
          <p:spPr bwMode="auto">
            <a:xfrm>
              <a:off x="1584" y="1951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3023" name="Rectangle 17"/>
          <p:cNvSpPr>
            <a:spLocks noChangeArrowheads="1"/>
          </p:cNvSpPr>
          <p:nvPr/>
        </p:nvSpPr>
        <p:spPr bwMode="auto">
          <a:xfrm>
            <a:off x="2724150" y="305752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(x1,y1)</a:t>
            </a:r>
          </a:p>
        </p:txBody>
      </p:sp>
      <p:sp>
        <p:nvSpPr>
          <p:cNvPr id="43024" name="Rectangle 18"/>
          <p:cNvSpPr>
            <a:spLocks noChangeArrowheads="1"/>
          </p:cNvSpPr>
          <p:nvPr/>
        </p:nvSpPr>
        <p:spPr bwMode="blackWhite">
          <a:xfrm>
            <a:off x="2205038" y="1544638"/>
            <a:ext cx="1981200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</p:txBody>
      </p:sp>
      <p:sp>
        <p:nvSpPr>
          <p:cNvPr id="43025" name="Rectangle 19"/>
          <p:cNvSpPr>
            <a:spLocks noChangeArrowheads="1"/>
          </p:cNvSpPr>
          <p:nvPr/>
        </p:nvSpPr>
        <p:spPr bwMode="blackWhite">
          <a:xfrm>
            <a:off x="4186238" y="1544638"/>
            <a:ext cx="1651000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1003</a:t>
            </a:r>
          </a:p>
        </p:txBody>
      </p:sp>
      <p:sp>
        <p:nvSpPr>
          <p:cNvPr id="43026" name="Rectangle 20"/>
          <p:cNvSpPr>
            <a:spLocks noChangeArrowheads="1"/>
          </p:cNvSpPr>
          <p:nvPr/>
        </p:nvSpPr>
        <p:spPr bwMode="blackWhite">
          <a:xfrm>
            <a:off x="5837238" y="1544638"/>
            <a:ext cx="1820862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</p:txBody>
      </p:sp>
      <p:sp>
        <p:nvSpPr>
          <p:cNvPr id="43027" name="Line 21"/>
          <p:cNvSpPr>
            <a:spLocks noChangeShapeType="1"/>
          </p:cNvSpPr>
          <p:nvPr/>
        </p:nvSpPr>
        <p:spPr bwMode="blackWhite">
          <a:xfrm>
            <a:off x="2214563" y="1871663"/>
            <a:ext cx="54625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Element Example: Arc Polygon</a:t>
            </a:r>
          </a:p>
        </p:txBody>
      </p:sp>
      <p:sp>
        <p:nvSpPr>
          <p:cNvPr id="45059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81000" y="4800600"/>
            <a:ext cx="9067800" cy="1524000"/>
          </a:xfrm>
        </p:spPr>
        <p:txBody>
          <a:bodyPr/>
          <a:lstStyle/>
          <a:p>
            <a:pPr eaLnBrk="1" hangingPunct="1"/>
            <a:r>
              <a:rPr lang="en-US" sz="2000"/>
              <a:t>Interpretation 2: All line segments are circular arcs.</a:t>
            </a:r>
          </a:p>
          <a:p>
            <a:pPr eaLnBrk="1" hangingPunct="1"/>
            <a:r>
              <a:rPr lang="en-US" sz="2000"/>
              <a:t>Polygon has area. </a:t>
            </a:r>
          </a:p>
          <a:p>
            <a:pPr eaLnBrk="1" hangingPunct="1"/>
            <a:r>
              <a:rPr lang="en-US" sz="2000"/>
              <a:t>Arcs cannot cross each other.</a:t>
            </a:r>
          </a:p>
          <a:p>
            <a:pPr eaLnBrk="1" hangingPunct="1"/>
            <a:r>
              <a:rPr lang="en-US" sz="2000"/>
              <a:t>Order (rotation) matters.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679825" y="44434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171825" y="2725738"/>
            <a:ext cx="982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(x7,y7)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641600" y="341788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(x8,y8)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292600" y="223678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(x6,y6)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348288" y="278447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(x5,y5)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3302000" y="399891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(x9,y9)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316413" y="450056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(x2,y2)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230688" y="2608263"/>
            <a:ext cx="1092200" cy="903287"/>
          </a:xfrm>
          <a:prstGeom prst="ellipse">
            <a:avLst/>
          </a:prstGeom>
          <a:solidFill>
            <a:srgbClr val="FFCC99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4840288" y="3125788"/>
            <a:ext cx="1089025" cy="903287"/>
          </a:xfrm>
          <a:prstGeom prst="ellipse">
            <a:avLst/>
          </a:prstGeom>
          <a:solidFill>
            <a:srgbClr val="FFCC99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3651250" y="3094038"/>
            <a:ext cx="1090613" cy="903287"/>
          </a:xfrm>
          <a:prstGeom prst="ellipse">
            <a:avLst/>
          </a:prstGeom>
          <a:solidFill>
            <a:srgbClr val="FFCC99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4232275" y="3573463"/>
            <a:ext cx="1092200" cy="903287"/>
          </a:xfrm>
          <a:prstGeom prst="ellipse">
            <a:avLst/>
          </a:prstGeom>
          <a:solidFill>
            <a:srgbClr val="FFCC99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4171950" y="3055938"/>
            <a:ext cx="1257300" cy="10287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186238" y="3062288"/>
            <a:ext cx="39687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3614738" y="3554413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4759325" y="2590800"/>
            <a:ext cx="39688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351463" y="3095625"/>
            <a:ext cx="39687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76713" y="3998913"/>
            <a:ext cx="39687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749800" y="4470400"/>
            <a:ext cx="41275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335588" y="4033838"/>
            <a:ext cx="38100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5940425" y="3562350"/>
            <a:ext cx="41275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286375" y="40386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(x3,y3)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5978525" y="3429000"/>
            <a:ext cx="982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(x4,y4)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3289300" y="424497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(x1,y1)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blackWhite">
          <a:xfrm>
            <a:off x="2205038" y="1544638"/>
            <a:ext cx="1981200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blackWhite">
          <a:xfrm>
            <a:off x="4186238" y="1544638"/>
            <a:ext cx="1651000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1003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blackWhite">
          <a:xfrm>
            <a:off x="5837238" y="1544638"/>
            <a:ext cx="1820862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blackWhite">
          <a:xfrm>
            <a:off x="2214563" y="1871663"/>
            <a:ext cx="54625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Data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The MDSYS schema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Spatial </a:t>
            </a:r>
            <a:r>
              <a:rPr lang="en-US" dirty="0" err="1"/>
              <a:t>vs</a:t>
            </a:r>
            <a:r>
              <a:rPr lang="en-US" dirty="0"/>
              <a:t> Locator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The SDO_GEOMETRY object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Encoding geometry </a:t>
            </a:r>
            <a:r>
              <a:rPr lang="en-US" dirty="0" smtClean="0"/>
              <a:t>primitives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 err="1" smtClean="0"/>
              <a:t>NURBs</a:t>
            </a:r>
            <a:endParaRPr lang="en-US" dirty="0" smtClean="0"/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Spatial Metadata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Coordinate Systems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Unit Support</a:t>
            </a:r>
          </a:p>
          <a:p>
            <a:pPr eaLnBrk="1" hangingPunct="1">
              <a:buFont typeface="Wingdings" pitchFamily="-84" charset="2"/>
              <a:buChar char="ü"/>
            </a:pP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Element Example: Rectangle</a:t>
            </a:r>
          </a:p>
        </p:txBody>
      </p:sp>
      <p:sp>
        <p:nvSpPr>
          <p:cNvPr id="4710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742950" y="4640263"/>
            <a:ext cx="8166100" cy="1303337"/>
          </a:xfrm>
        </p:spPr>
        <p:txBody>
          <a:bodyPr/>
          <a:lstStyle/>
          <a:p>
            <a:pPr eaLnBrk="1" hangingPunct="1"/>
            <a:r>
              <a:rPr lang="en-US" sz="2000"/>
              <a:t>Interpretation 3: Optimized rectangle</a:t>
            </a:r>
          </a:p>
          <a:p>
            <a:pPr eaLnBrk="1" hangingPunct="1"/>
            <a:r>
              <a:rPr lang="en-US" sz="2000"/>
              <a:t>Optimal storage: Defined by lower-left point, upper-right point</a:t>
            </a:r>
          </a:p>
          <a:p>
            <a:pPr eaLnBrk="1" hangingPunct="1"/>
            <a:r>
              <a:rPr lang="en-US" sz="2000"/>
              <a:t>Polygon has area.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173788" y="236855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(x2,y2)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870200" y="40386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(x1,y1)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578225" y="2659063"/>
            <a:ext cx="2603500" cy="1366837"/>
          </a:xfrm>
          <a:prstGeom prst="rect">
            <a:avLst/>
          </a:prstGeom>
          <a:solidFill>
            <a:srgbClr val="FFCC99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173788" y="2630488"/>
            <a:ext cx="36512" cy="2381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548063" y="4008438"/>
            <a:ext cx="36512" cy="2381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blackWhite">
          <a:xfrm>
            <a:off x="2205038" y="1544638"/>
            <a:ext cx="1981200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blackWhite">
          <a:xfrm>
            <a:off x="4186238" y="1544638"/>
            <a:ext cx="1651000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1003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blackWhite">
          <a:xfrm>
            <a:off x="5837238" y="1544638"/>
            <a:ext cx="1820862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3</a:t>
            </a: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blackWhite">
          <a:xfrm>
            <a:off x="2214563" y="1871663"/>
            <a:ext cx="54625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Element Example: Circle</a:t>
            </a:r>
          </a:p>
        </p:txBody>
      </p:sp>
      <p:sp>
        <p:nvSpPr>
          <p:cNvPr id="49155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742950" y="4351338"/>
            <a:ext cx="8166100" cy="1592262"/>
          </a:xfrm>
        </p:spPr>
        <p:txBody>
          <a:bodyPr/>
          <a:lstStyle/>
          <a:p>
            <a:pPr eaLnBrk="1" hangingPunct="1"/>
            <a:r>
              <a:rPr lang="en-US" sz="1800"/>
              <a:t>Interpretation 4: Optimized circle</a:t>
            </a:r>
          </a:p>
          <a:p>
            <a:pPr eaLnBrk="1" hangingPunct="1"/>
            <a:r>
              <a:rPr lang="en-US" sz="1800"/>
              <a:t>It is defined by any three distinct points on the circumference.</a:t>
            </a:r>
          </a:p>
          <a:p>
            <a:pPr eaLnBrk="1" hangingPunct="1"/>
            <a:r>
              <a:rPr lang="en-US" sz="1800"/>
              <a:t>Optimized circle has area.</a:t>
            </a:r>
          </a:p>
          <a:p>
            <a:pPr eaLnBrk="1" hangingPunct="1"/>
            <a:r>
              <a:rPr lang="en-US" sz="1800"/>
              <a:t>Order (rotation) matters.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492750" y="252095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(x1,y1)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384550" y="261143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(x2,y2)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054350" y="325755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(x3,y3)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4110038" y="2663825"/>
            <a:ext cx="1747837" cy="1514475"/>
          </a:xfrm>
          <a:prstGeom prst="ellipse">
            <a:avLst/>
          </a:prstGeom>
          <a:solidFill>
            <a:srgbClr val="FFCC99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5481638" y="2782888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4352925" y="2865438"/>
            <a:ext cx="39688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057650" y="3389313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blackWhite">
          <a:xfrm>
            <a:off x="2205038" y="1544638"/>
            <a:ext cx="1981200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blackWhite">
          <a:xfrm>
            <a:off x="4186238" y="1544638"/>
            <a:ext cx="1651000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1003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blackWhite">
          <a:xfrm>
            <a:off x="5837238" y="1544638"/>
            <a:ext cx="1825625" cy="6524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 Interpretation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4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blackWhite">
          <a:xfrm>
            <a:off x="2214563" y="1871663"/>
            <a:ext cx="54625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Line String</a:t>
            </a:r>
          </a:p>
        </p:txBody>
      </p:sp>
      <p:sp>
        <p:nvSpPr>
          <p:cNvPr id="51203" name="Rectangle 70"/>
          <p:cNvSpPr>
            <a:spLocks noGrp="1" noChangeArrowheads="1"/>
          </p:cNvSpPr>
          <p:nvPr>
            <p:ph type="body" idx="1"/>
          </p:nvPr>
        </p:nvSpPr>
        <p:spPr>
          <a:xfrm>
            <a:off x="742950" y="4713288"/>
            <a:ext cx="8166100" cy="1230312"/>
          </a:xfrm>
        </p:spPr>
        <p:txBody>
          <a:bodyPr/>
          <a:lstStyle/>
          <a:p>
            <a:pPr eaLnBrk="1" hangingPunct="1"/>
            <a:r>
              <a:rPr lang="en-US" sz="1800"/>
              <a:t>The first triplet (header) defines the number of subelements. </a:t>
            </a:r>
          </a:p>
          <a:p>
            <a:pPr eaLnBrk="1" hangingPunct="1"/>
            <a:r>
              <a:rPr lang="en-US" sz="1800"/>
              <a:t>Subelements must be contiguous.</a:t>
            </a:r>
          </a:p>
          <a:p>
            <a:pPr eaLnBrk="1" hangingPunct="1"/>
            <a:r>
              <a:rPr lang="en-US" sz="1800"/>
              <a:t>Element type 4 can only contain subelements of type 2 (lines). 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209800" y="1555750"/>
            <a:ext cx="5473700" cy="1487488"/>
            <a:chOff x="1296" y="960"/>
            <a:chExt cx="3182" cy="961"/>
          </a:xfrm>
        </p:grpSpPr>
        <p:sp>
          <p:nvSpPr>
            <p:cNvPr id="51230" name="Rectangle 5"/>
            <p:cNvSpPr>
              <a:spLocks noChangeArrowheads="1"/>
            </p:cNvSpPr>
            <p:nvPr/>
          </p:nvSpPr>
          <p:spPr bwMode="blackWhite">
            <a:xfrm>
              <a:off x="1296" y="960"/>
              <a:ext cx="1152" cy="96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92075" rIns="92075" bIns="92075" anchor="ctr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Ordinate Offset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1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1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5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13</a:t>
              </a:r>
            </a:p>
          </p:txBody>
        </p:sp>
        <p:sp>
          <p:nvSpPr>
            <p:cNvPr id="51231" name="Rectangle 6"/>
            <p:cNvSpPr>
              <a:spLocks noChangeArrowheads="1"/>
            </p:cNvSpPr>
            <p:nvPr/>
          </p:nvSpPr>
          <p:spPr bwMode="blackWhite">
            <a:xfrm>
              <a:off x="2448" y="960"/>
              <a:ext cx="960" cy="96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92075" rIns="92075" bIns="92075" anchor="ctr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Element Type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4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2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2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2</a:t>
              </a:r>
            </a:p>
          </p:txBody>
        </p:sp>
        <p:sp>
          <p:nvSpPr>
            <p:cNvPr id="51232" name="Rectangle 7"/>
            <p:cNvSpPr>
              <a:spLocks noChangeArrowheads="1"/>
            </p:cNvSpPr>
            <p:nvPr/>
          </p:nvSpPr>
          <p:spPr bwMode="blackWhite">
            <a:xfrm>
              <a:off x="3408" y="960"/>
              <a:ext cx="1059" cy="96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92075" rIns="92075" bIns="92075" anchor="ctr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Interpretation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3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1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2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ClrTx/>
              </a:pPr>
              <a:r>
                <a:rPr lang="en-US" sz="1800"/>
                <a:t>1</a:t>
              </a:r>
            </a:p>
          </p:txBody>
        </p:sp>
        <p:sp>
          <p:nvSpPr>
            <p:cNvPr id="51233" name="Line 8"/>
            <p:cNvSpPr>
              <a:spLocks noChangeShapeType="1"/>
            </p:cNvSpPr>
            <p:nvPr/>
          </p:nvSpPr>
          <p:spPr bwMode="blackWhite">
            <a:xfrm>
              <a:off x="1302" y="1145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34" name="Line 9"/>
            <p:cNvSpPr>
              <a:spLocks noChangeShapeType="1"/>
            </p:cNvSpPr>
            <p:nvPr/>
          </p:nvSpPr>
          <p:spPr bwMode="blackWhite">
            <a:xfrm>
              <a:off x="1302" y="1329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35" name="Line 10"/>
            <p:cNvSpPr>
              <a:spLocks noChangeShapeType="1"/>
            </p:cNvSpPr>
            <p:nvPr/>
          </p:nvSpPr>
          <p:spPr bwMode="blackWhite">
            <a:xfrm>
              <a:off x="1302" y="1728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36" name="Line 11"/>
            <p:cNvSpPr>
              <a:spLocks noChangeShapeType="1"/>
            </p:cNvSpPr>
            <p:nvPr/>
          </p:nvSpPr>
          <p:spPr bwMode="blackWhite">
            <a:xfrm>
              <a:off x="1302" y="1528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05" name="Group 12"/>
          <p:cNvGrpSpPr>
            <a:grpSpLocks/>
          </p:cNvGrpSpPr>
          <p:nvPr/>
        </p:nvGrpSpPr>
        <p:grpSpPr bwMode="auto">
          <a:xfrm>
            <a:off x="2503488" y="3168650"/>
            <a:ext cx="4611687" cy="1708150"/>
            <a:chOff x="1488" y="2016"/>
            <a:chExt cx="2681" cy="1076"/>
          </a:xfrm>
        </p:grpSpPr>
        <p:sp>
          <p:nvSpPr>
            <p:cNvPr id="51206" name="Rectangle 13"/>
            <p:cNvSpPr>
              <a:spLocks noChangeArrowheads="1"/>
            </p:cNvSpPr>
            <p:nvPr/>
          </p:nvSpPr>
          <p:spPr bwMode="gray">
            <a:xfrm>
              <a:off x="2188" y="2594"/>
              <a:ext cx="4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(x6,y6)</a:t>
              </a:r>
            </a:p>
          </p:txBody>
        </p:sp>
        <p:sp>
          <p:nvSpPr>
            <p:cNvPr id="51207" name="Arc 14"/>
            <p:cNvSpPr>
              <a:spLocks/>
            </p:cNvSpPr>
            <p:nvPr/>
          </p:nvSpPr>
          <p:spPr bwMode="gray">
            <a:xfrm>
              <a:off x="2008" y="2115"/>
              <a:ext cx="615" cy="338"/>
            </a:xfrm>
            <a:custGeom>
              <a:avLst/>
              <a:gdLst>
                <a:gd name="T0" fmla="*/ 0 w 43197"/>
                <a:gd name="T1" fmla="*/ 0 h 22845"/>
                <a:gd name="T2" fmla="*/ 0 w 43197"/>
                <a:gd name="T3" fmla="*/ 0 h 22845"/>
                <a:gd name="T4" fmla="*/ 0 w 43197"/>
                <a:gd name="T5" fmla="*/ 0 h 22845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845"/>
                <a:gd name="T11" fmla="*/ 43197 w 43197"/>
                <a:gd name="T12" fmla="*/ 22845 h 228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845" fill="none" extrusionOk="0">
                  <a:moveTo>
                    <a:pt x="-1" y="21261"/>
                  </a:moveTo>
                  <a:cubicBezTo>
                    <a:pt x="184" y="9465"/>
                    <a:pt x="9799" y="-1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  <a:cubicBezTo>
                    <a:pt x="43197" y="22015"/>
                    <a:pt x="43185" y="22430"/>
                    <a:pt x="43161" y="22845"/>
                  </a:cubicBezTo>
                </a:path>
                <a:path w="43197" h="22845" stroke="0" extrusionOk="0">
                  <a:moveTo>
                    <a:pt x="-1" y="21261"/>
                  </a:moveTo>
                  <a:cubicBezTo>
                    <a:pt x="184" y="9465"/>
                    <a:pt x="9799" y="-1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  <a:cubicBezTo>
                    <a:pt x="43197" y="22015"/>
                    <a:pt x="43185" y="22430"/>
                    <a:pt x="43161" y="22845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08" name="Arc 15"/>
            <p:cNvSpPr>
              <a:spLocks/>
            </p:cNvSpPr>
            <p:nvPr/>
          </p:nvSpPr>
          <p:spPr bwMode="gray">
            <a:xfrm rot="10800000">
              <a:off x="2604" y="2458"/>
              <a:ext cx="307" cy="317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898" y="-1"/>
                  </a:moveTo>
                  <a:cubicBezTo>
                    <a:pt x="12996" y="978"/>
                    <a:pt x="21529" y="10238"/>
                    <a:pt x="21599" y="21380"/>
                  </a:cubicBezTo>
                </a:path>
                <a:path w="21600" h="21516" stroke="0" extrusionOk="0">
                  <a:moveTo>
                    <a:pt x="1898" y="-1"/>
                  </a:moveTo>
                  <a:cubicBezTo>
                    <a:pt x="12996" y="978"/>
                    <a:pt x="21529" y="10238"/>
                    <a:pt x="21599" y="21380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09" name="Line 16"/>
            <p:cNvSpPr>
              <a:spLocks noChangeShapeType="1"/>
            </p:cNvSpPr>
            <p:nvPr/>
          </p:nvSpPr>
          <p:spPr bwMode="gray">
            <a:xfrm flipH="1">
              <a:off x="2011" y="2464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10" name="Line 17"/>
            <p:cNvSpPr>
              <a:spLocks noChangeShapeType="1"/>
            </p:cNvSpPr>
            <p:nvPr/>
          </p:nvSpPr>
          <p:spPr bwMode="gray">
            <a:xfrm flipH="1">
              <a:off x="2046" y="2976"/>
              <a:ext cx="834" cy="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11" name="Rectangle 18"/>
            <p:cNvSpPr>
              <a:spLocks noChangeArrowheads="1"/>
            </p:cNvSpPr>
            <p:nvPr/>
          </p:nvSpPr>
          <p:spPr bwMode="gray">
            <a:xfrm>
              <a:off x="1492" y="2304"/>
              <a:ext cx="4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(x3,y3)</a:t>
              </a:r>
            </a:p>
          </p:txBody>
        </p:sp>
        <p:sp>
          <p:nvSpPr>
            <p:cNvPr id="51212" name="Rectangle 19"/>
            <p:cNvSpPr>
              <a:spLocks noChangeArrowheads="1"/>
            </p:cNvSpPr>
            <p:nvPr/>
          </p:nvSpPr>
          <p:spPr bwMode="gray">
            <a:xfrm>
              <a:off x="2965" y="2880"/>
              <a:ext cx="4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(x1,y1)</a:t>
              </a:r>
            </a:p>
          </p:txBody>
        </p:sp>
        <p:sp useBgFill="1">
          <p:nvSpPr>
            <p:cNvPr id="51213" name="Rectangle 20"/>
            <p:cNvSpPr>
              <a:spLocks noChangeArrowheads="1"/>
            </p:cNvSpPr>
            <p:nvPr/>
          </p:nvSpPr>
          <p:spPr bwMode="gray">
            <a:xfrm>
              <a:off x="1988" y="2424"/>
              <a:ext cx="52" cy="27"/>
            </a:xfrm>
            <a:prstGeom prst="rect">
              <a:avLst/>
            </a:prstGeom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214" name="Rectangle 21"/>
            <p:cNvSpPr>
              <a:spLocks noChangeArrowheads="1"/>
            </p:cNvSpPr>
            <p:nvPr/>
          </p:nvSpPr>
          <p:spPr bwMode="gray">
            <a:xfrm>
              <a:off x="2606" y="2229"/>
              <a:ext cx="4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(x5,y5)</a:t>
              </a:r>
            </a:p>
          </p:txBody>
        </p:sp>
        <p:sp>
          <p:nvSpPr>
            <p:cNvPr id="51215" name="Rectangle 22"/>
            <p:cNvSpPr>
              <a:spLocks noChangeArrowheads="1"/>
            </p:cNvSpPr>
            <p:nvPr/>
          </p:nvSpPr>
          <p:spPr bwMode="gray">
            <a:xfrm>
              <a:off x="1632" y="2016"/>
              <a:ext cx="4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(x4,y4)</a:t>
              </a:r>
            </a:p>
          </p:txBody>
        </p:sp>
        <p:sp>
          <p:nvSpPr>
            <p:cNvPr id="51216" name="Rectangle 23"/>
            <p:cNvSpPr>
              <a:spLocks noChangeArrowheads="1"/>
            </p:cNvSpPr>
            <p:nvPr/>
          </p:nvSpPr>
          <p:spPr bwMode="gray">
            <a:xfrm>
              <a:off x="1488" y="2830"/>
              <a:ext cx="4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(x2,y2)</a:t>
              </a:r>
            </a:p>
          </p:txBody>
        </p:sp>
        <p:sp>
          <p:nvSpPr>
            <p:cNvPr id="51217" name="Rectangle 24"/>
            <p:cNvSpPr>
              <a:spLocks noChangeArrowheads="1"/>
            </p:cNvSpPr>
            <p:nvPr/>
          </p:nvSpPr>
          <p:spPr bwMode="gray">
            <a:xfrm>
              <a:off x="2823" y="2529"/>
              <a:ext cx="4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(x7,y7)</a:t>
              </a:r>
            </a:p>
          </p:txBody>
        </p:sp>
        <p:sp>
          <p:nvSpPr>
            <p:cNvPr id="51218" name="Line 25"/>
            <p:cNvSpPr>
              <a:spLocks noChangeShapeType="1"/>
            </p:cNvSpPr>
            <p:nvPr/>
          </p:nvSpPr>
          <p:spPr bwMode="gray">
            <a:xfrm>
              <a:off x="2880" y="2775"/>
              <a:ext cx="61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19" name="Line 26"/>
            <p:cNvSpPr>
              <a:spLocks noChangeShapeType="1"/>
            </p:cNvSpPr>
            <p:nvPr/>
          </p:nvSpPr>
          <p:spPr bwMode="gray">
            <a:xfrm flipV="1">
              <a:off x="3504" y="2544"/>
              <a:ext cx="192" cy="2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20" name="Rectangle 27"/>
            <p:cNvSpPr>
              <a:spLocks noChangeArrowheads="1"/>
            </p:cNvSpPr>
            <p:nvPr/>
          </p:nvSpPr>
          <p:spPr bwMode="gray">
            <a:xfrm>
              <a:off x="3484" y="2727"/>
              <a:ext cx="4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(x8,y8)</a:t>
              </a:r>
            </a:p>
          </p:txBody>
        </p:sp>
        <p:sp>
          <p:nvSpPr>
            <p:cNvPr id="51221" name="Rectangle 28"/>
            <p:cNvSpPr>
              <a:spLocks noChangeArrowheads="1"/>
            </p:cNvSpPr>
            <p:nvPr/>
          </p:nvSpPr>
          <p:spPr bwMode="gray">
            <a:xfrm>
              <a:off x="3688" y="2421"/>
              <a:ext cx="4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(x9,y9)</a:t>
              </a:r>
            </a:p>
          </p:txBody>
        </p:sp>
        <p:sp useBgFill="1">
          <p:nvSpPr>
            <p:cNvPr id="51222" name="Rectangle 29"/>
            <p:cNvSpPr>
              <a:spLocks noChangeArrowheads="1"/>
            </p:cNvSpPr>
            <p:nvPr/>
          </p:nvSpPr>
          <p:spPr bwMode="gray">
            <a:xfrm>
              <a:off x="2002" y="2950"/>
              <a:ext cx="52" cy="27"/>
            </a:xfrm>
            <a:prstGeom prst="rect">
              <a:avLst/>
            </a:prstGeom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 useBgFill="1">
          <p:nvSpPr>
            <p:cNvPr id="51223" name="Rectangle 30"/>
            <p:cNvSpPr>
              <a:spLocks noChangeArrowheads="1"/>
            </p:cNvSpPr>
            <p:nvPr/>
          </p:nvSpPr>
          <p:spPr bwMode="gray">
            <a:xfrm>
              <a:off x="2102" y="2181"/>
              <a:ext cx="52" cy="27"/>
            </a:xfrm>
            <a:prstGeom prst="rect">
              <a:avLst/>
            </a:prstGeom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 useBgFill="1">
          <p:nvSpPr>
            <p:cNvPr id="51224" name="Rectangle 31"/>
            <p:cNvSpPr>
              <a:spLocks noChangeArrowheads="1"/>
            </p:cNvSpPr>
            <p:nvPr/>
          </p:nvSpPr>
          <p:spPr bwMode="gray">
            <a:xfrm>
              <a:off x="2592" y="2433"/>
              <a:ext cx="52" cy="27"/>
            </a:xfrm>
            <a:prstGeom prst="rect">
              <a:avLst/>
            </a:prstGeom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 useBgFill="1">
          <p:nvSpPr>
            <p:cNvPr id="51225" name="Rectangle 32"/>
            <p:cNvSpPr>
              <a:spLocks noChangeArrowheads="1"/>
            </p:cNvSpPr>
            <p:nvPr/>
          </p:nvSpPr>
          <p:spPr bwMode="gray">
            <a:xfrm>
              <a:off x="2642" y="2620"/>
              <a:ext cx="52" cy="27"/>
            </a:xfrm>
            <a:prstGeom prst="rect">
              <a:avLst/>
            </a:prstGeom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 useBgFill="1">
          <p:nvSpPr>
            <p:cNvPr id="51226" name="Rectangle 33"/>
            <p:cNvSpPr>
              <a:spLocks noChangeArrowheads="1"/>
            </p:cNvSpPr>
            <p:nvPr/>
          </p:nvSpPr>
          <p:spPr bwMode="gray">
            <a:xfrm>
              <a:off x="2820" y="2762"/>
              <a:ext cx="52" cy="27"/>
            </a:xfrm>
            <a:prstGeom prst="rect">
              <a:avLst/>
            </a:prstGeom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 useBgFill="1">
          <p:nvSpPr>
            <p:cNvPr id="51227" name="Rectangle 34"/>
            <p:cNvSpPr>
              <a:spLocks noChangeArrowheads="1"/>
            </p:cNvSpPr>
            <p:nvPr/>
          </p:nvSpPr>
          <p:spPr bwMode="gray">
            <a:xfrm>
              <a:off x="2816" y="2960"/>
              <a:ext cx="52" cy="27"/>
            </a:xfrm>
            <a:prstGeom prst="rect">
              <a:avLst/>
            </a:prstGeom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 useBgFill="1">
          <p:nvSpPr>
            <p:cNvPr id="51228" name="Rectangle 35"/>
            <p:cNvSpPr>
              <a:spLocks noChangeArrowheads="1"/>
            </p:cNvSpPr>
            <p:nvPr/>
          </p:nvSpPr>
          <p:spPr bwMode="gray">
            <a:xfrm>
              <a:off x="3657" y="2547"/>
              <a:ext cx="52" cy="27"/>
            </a:xfrm>
            <a:prstGeom prst="rect">
              <a:avLst/>
            </a:prstGeom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 useBgFill="1">
          <p:nvSpPr>
            <p:cNvPr id="51229" name="Rectangle 36"/>
            <p:cNvSpPr>
              <a:spLocks noChangeArrowheads="1"/>
            </p:cNvSpPr>
            <p:nvPr/>
          </p:nvSpPr>
          <p:spPr bwMode="gray">
            <a:xfrm>
              <a:off x="3451" y="2762"/>
              <a:ext cx="52" cy="27"/>
            </a:xfrm>
            <a:prstGeom prst="rect">
              <a:avLst/>
            </a:prstGeom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rc 2"/>
          <p:cNvSpPr>
            <a:spLocks/>
          </p:cNvSpPr>
          <p:nvPr/>
        </p:nvSpPr>
        <p:spPr bwMode="gray">
          <a:xfrm>
            <a:off x="3778250" y="2876550"/>
            <a:ext cx="1057275" cy="519113"/>
          </a:xfrm>
          <a:custGeom>
            <a:avLst/>
            <a:gdLst>
              <a:gd name="T0" fmla="*/ 0 w 43197"/>
              <a:gd name="T1" fmla="*/ 2147483647 h 22144"/>
              <a:gd name="T2" fmla="*/ 2147483647 w 43197"/>
              <a:gd name="T3" fmla="*/ 2147483647 h 22144"/>
              <a:gd name="T4" fmla="*/ 2147483647 w 43197"/>
              <a:gd name="T5" fmla="*/ 2147483647 h 22144"/>
              <a:gd name="T6" fmla="*/ 0 60000 65536"/>
              <a:gd name="T7" fmla="*/ 0 60000 65536"/>
              <a:gd name="T8" fmla="*/ 0 60000 65536"/>
              <a:gd name="T9" fmla="*/ 0 w 43197"/>
              <a:gd name="T10" fmla="*/ 0 h 22144"/>
              <a:gd name="T11" fmla="*/ 43197 w 43197"/>
              <a:gd name="T12" fmla="*/ 22144 h 22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7" h="22144" fill="none" extrusionOk="0">
                <a:moveTo>
                  <a:pt x="-1" y="21261"/>
                </a:moveTo>
                <a:cubicBezTo>
                  <a:pt x="184" y="9465"/>
                  <a:pt x="9799" y="-1"/>
                  <a:pt x="21597" y="0"/>
                </a:cubicBezTo>
                <a:cubicBezTo>
                  <a:pt x="33526" y="0"/>
                  <a:pt x="43197" y="9670"/>
                  <a:pt x="43197" y="21600"/>
                </a:cubicBezTo>
                <a:cubicBezTo>
                  <a:pt x="43197" y="21781"/>
                  <a:pt x="43194" y="21962"/>
                  <a:pt x="43190" y="22144"/>
                </a:cubicBezTo>
              </a:path>
              <a:path w="43197" h="22144" stroke="0" extrusionOk="0">
                <a:moveTo>
                  <a:pt x="-1" y="21261"/>
                </a:moveTo>
                <a:cubicBezTo>
                  <a:pt x="184" y="9465"/>
                  <a:pt x="9799" y="-1"/>
                  <a:pt x="21597" y="0"/>
                </a:cubicBezTo>
                <a:cubicBezTo>
                  <a:pt x="33526" y="0"/>
                  <a:pt x="43197" y="9670"/>
                  <a:pt x="43197" y="21600"/>
                </a:cubicBezTo>
                <a:cubicBezTo>
                  <a:pt x="43197" y="21781"/>
                  <a:pt x="43194" y="21962"/>
                  <a:pt x="43190" y="22144"/>
                </a:cubicBezTo>
                <a:lnTo>
                  <a:pt x="21597" y="21600"/>
                </a:lnTo>
                <a:close/>
              </a:path>
            </a:pathLst>
          </a:custGeom>
          <a:solidFill>
            <a:srgbClr val="FFCC99"/>
          </a:solidFill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1" name="Arc 3"/>
          <p:cNvSpPr>
            <a:spLocks/>
          </p:cNvSpPr>
          <p:nvPr/>
        </p:nvSpPr>
        <p:spPr bwMode="gray">
          <a:xfrm>
            <a:off x="4811713" y="2876550"/>
            <a:ext cx="1057275" cy="519113"/>
          </a:xfrm>
          <a:custGeom>
            <a:avLst/>
            <a:gdLst>
              <a:gd name="T0" fmla="*/ 0 w 43197"/>
              <a:gd name="T1" fmla="*/ 2147483647 h 22144"/>
              <a:gd name="T2" fmla="*/ 2147483647 w 43197"/>
              <a:gd name="T3" fmla="*/ 2147483647 h 22144"/>
              <a:gd name="T4" fmla="*/ 2147483647 w 43197"/>
              <a:gd name="T5" fmla="*/ 2147483647 h 22144"/>
              <a:gd name="T6" fmla="*/ 0 60000 65536"/>
              <a:gd name="T7" fmla="*/ 0 60000 65536"/>
              <a:gd name="T8" fmla="*/ 0 60000 65536"/>
              <a:gd name="T9" fmla="*/ 0 w 43197"/>
              <a:gd name="T10" fmla="*/ 0 h 22144"/>
              <a:gd name="T11" fmla="*/ 43197 w 43197"/>
              <a:gd name="T12" fmla="*/ 22144 h 22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7" h="22144" fill="none" extrusionOk="0">
                <a:moveTo>
                  <a:pt x="-1" y="21261"/>
                </a:moveTo>
                <a:cubicBezTo>
                  <a:pt x="184" y="9465"/>
                  <a:pt x="9799" y="-1"/>
                  <a:pt x="21597" y="0"/>
                </a:cubicBezTo>
                <a:cubicBezTo>
                  <a:pt x="33526" y="0"/>
                  <a:pt x="43197" y="9670"/>
                  <a:pt x="43197" y="21600"/>
                </a:cubicBezTo>
                <a:cubicBezTo>
                  <a:pt x="43197" y="21781"/>
                  <a:pt x="43194" y="21962"/>
                  <a:pt x="43190" y="22144"/>
                </a:cubicBezTo>
              </a:path>
              <a:path w="43197" h="22144" stroke="0" extrusionOk="0">
                <a:moveTo>
                  <a:pt x="-1" y="21261"/>
                </a:moveTo>
                <a:cubicBezTo>
                  <a:pt x="184" y="9465"/>
                  <a:pt x="9799" y="-1"/>
                  <a:pt x="21597" y="0"/>
                </a:cubicBezTo>
                <a:cubicBezTo>
                  <a:pt x="33526" y="0"/>
                  <a:pt x="43197" y="9670"/>
                  <a:pt x="43197" y="21600"/>
                </a:cubicBezTo>
                <a:cubicBezTo>
                  <a:pt x="43197" y="21781"/>
                  <a:pt x="43194" y="21962"/>
                  <a:pt x="43190" y="22144"/>
                </a:cubicBezTo>
                <a:lnTo>
                  <a:pt x="21597" y="21600"/>
                </a:lnTo>
                <a:close/>
              </a:path>
            </a:pathLst>
          </a:custGeom>
          <a:solidFill>
            <a:srgbClr val="FFCC99"/>
          </a:solidFill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3829050" y="3414713"/>
            <a:ext cx="2001838" cy="1009650"/>
            <a:chOff x="2226" y="1917"/>
            <a:chExt cx="1164" cy="636"/>
          </a:xfrm>
        </p:grpSpPr>
        <p:sp>
          <p:nvSpPr>
            <p:cNvPr id="53276" name="Line 5"/>
            <p:cNvSpPr>
              <a:spLocks noChangeShapeType="1"/>
            </p:cNvSpPr>
            <p:nvPr/>
          </p:nvSpPr>
          <p:spPr bwMode="gray">
            <a:xfrm>
              <a:off x="2226" y="1917"/>
              <a:ext cx="577" cy="6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7" name="Line 6"/>
            <p:cNvSpPr>
              <a:spLocks noChangeShapeType="1"/>
            </p:cNvSpPr>
            <p:nvPr/>
          </p:nvSpPr>
          <p:spPr bwMode="gray">
            <a:xfrm flipH="1">
              <a:off x="2802" y="1917"/>
              <a:ext cx="588" cy="6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253" name="AutoShape 7"/>
          <p:cNvSpPr>
            <a:spLocks noChangeArrowheads="1"/>
          </p:cNvSpPr>
          <p:nvPr/>
        </p:nvSpPr>
        <p:spPr bwMode="gray">
          <a:xfrm rot="10800000" flipH="1">
            <a:off x="3829050" y="3376613"/>
            <a:ext cx="2012950" cy="1009650"/>
          </a:xfrm>
          <a:prstGeom prst="triangle">
            <a:avLst>
              <a:gd name="adj" fmla="val 49968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325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Polygon</a:t>
            </a:r>
          </a:p>
        </p:txBody>
      </p:sp>
      <p:sp>
        <p:nvSpPr>
          <p:cNvPr id="5325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381000" y="4648200"/>
            <a:ext cx="9067800" cy="1676400"/>
          </a:xfrm>
        </p:spPr>
        <p:txBody>
          <a:bodyPr/>
          <a:lstStyle/>
          <a:p>
            <a:pPr eaLnBrk="1" hangingPunct="1"/>
            <a:r>
              <a:rPr lang="en-US" sz="1800"/>
              <a:t>First triplet (header) defines the number of subelements. </a:t>
            </a:r>
          </a:p>
          <a:p>
            <a:pPr eaLnBrk="1" hangingPunct="1"/>
            <a:r>
              <a:rPr lang="en-US" sz="1800"/>
              <a:t>Subelements must be contiguous.</a:t>
            </a:r>
          </a:p>
          <a:p>
            <a:pPr eaLnBrk="1" hangingPunct="1"/>
            <a:r>
              <a:rPr lang="en-US" sz="1800"/>
              <a:t>Arcs and line segments of subelements cannot cross.</a:t>
            </a:r>
          </a:p>
          <a:p>
            <a:pPr eaLnBrk="1" hangingPunct="1"/>
            <a:r>
              <a:rPr lang="en-US" sz="1800"/>
              <a:t>Element type 5 (or 1005, 2005) can only contain subelements of type 2 (line strings).</a:t>
            </a:r>
          </a:p>
          <a:p>
            <a:pPr eaLnBrk="1" hangingPunct="1"/>
            <a:r>
              <a:rPr lang="en-US" sz="1800"/>
              <a:t>Polygon has area.</a:t>
            </a:r>
          </a:p>
        </p:txBody>
      </p:sp>
      <p:sp>
        <p:nvSpPr>
          <p:cNvPr id="53256" name="Rectangle 10"/>
          <p:cNvSpPr>
            <a:spLocks noChangeArrowheads="1"/>
          </p:cNvSpPr>
          <p:nvPr/>
        </p:nvSpPr>
        <p:spPr bwMode="auto">
          <a:xfrm>
            <a:off x="5756275" y="2805113"/>
            <a:ext cx="896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(x4,y4)</a:t>
            </a:r>
          </a:p>
        </p:txBody>
      </p:sp>
      <p:sp>
        <p:nvSpPr>
          <p:cNvPr id="53257" name="Rectangle 11"/>
          <p:cNvSpPr>
            <a:spLocks noChangeArrowheads="1"/>
          </p:cNvSpPr>
          <p:nvPr/>
        </p:nvSpPr>
        <p:spPr bwMode="gray">
          <a:xfrm>
            <a:off x="4292600" y="3367088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(x5,y5)</a:t>
            </a:r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3136900" y="2706688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(x6,y6)</a:t>
            </a:r>
          </a:p>
        </p:txBody>
      </p:sp>
      <p:sp>
        <p:nvSpPr>
          <p:cNvPr id="53259" name="Rectangle 13"/>
          <p:cNvSpPr>
            <a:spLocks noChangeArrowheads="1"/>
          </p:cNvSpPr>
          <p:nvPr/>
        </p:nvSpPr>
        <p:spPr bwMode="auto">
          <a:xfrm>
            <a:off x="2811463" y="3041650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(x7,y7)</a:t>
            </a:r>
          </a:p>
        </p:txBody>
      </p:sp>
      <p:sp>
        <p:nvSpPr>
          <p:cNvPr id="53260" name="Rectangle 14"/>
          <p:cNvSpPr>
            <a:spLocks noChangeArrowheads="1"/>
          </p:cNvSpPr>
          <p:nvPr/>
        </p:nvSpPr>
        <p:spPr bwMode="gray">
          <a:xfrm>
            <a:off x="5784850" y="304165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3261" name="Rectangle 15"/>
          <p:cNvSpPr>
            <a:spLocks noChangeArrowheads="1"/>
          </p:cNvSpPr>
          <p:nvPr/>
        </p:nvSpPr>
        <p:spPr bwMode="auto">
          <a:xfrm>
            <a:off x="4887913" y="4195763"/>
            <a:ext cx="896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(x2,y2)</a:t>
            </a:r>
          </a:p>
        </p:txBody>
      </p:sp>
      <p:sp>
        <p:nvSpPr>
          <p:cNvPr id="53262" name="Rectangle 16"/>
          <p:cNvSpPr>
            <a:spLocks noChangeArrowheads="1"/>
          </p:cNvSpPr>
          <p:nvPr/>
        </p:nvSpPr>
        <p:spPr bwMode="auto">
          <a:xfrm>
            <a:off x="5842000" y="3351213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(x3,y3)</a:t>
            </a:r>
          </a:p>
        </p:txBody>
      </p:sp>
      <p:sp>
        <p:nvSpPr>
          <p:cNvPr id="53263" name="Rectangle 17"/>
          <p:cNvSpPr>
            <a:spLocks noChangeArrowheads="1"/>
          </p:cNvSpPr>
          <p:nvPr/>
        </p:nvSpPr>
        <p:spPr bwMode="auto">
          <a:xfrm>
            <a:off x="2806700" y="3305175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(x1,y1)</a:t>
            </a:r>
          </a:p>
        </p:txBody>
      </p:sp>
      <p:sp>
        <p:nvSpPr>
          <p:cNvPr id="53264" name="Rectangle 18"/>
          <p:cNvSpPr>
            <a:spLocks noChangeArrowheads="1"/>
          </p:cNvSpPr>
          <p:nvPr/>
        </p:nvSpPr>
        <p:spPr bwMode="blackWhite">
          <a:xfrm>
            <a:off x="2063750" y="1438275"/>
            <a:ext cx="1981200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5</a:t>
            </a:r>
          </a:p>
        </p:txBody>
      </p:sp>
      <p:sp>
        <p:nvSpPr>
          <p:cNvPr id="53265" name="Rectangle 19"/>
          <p:cNvSpPr>
            <a:spLocks noChangeArrowheads="1"/>
          </p:cNvSpPr>
          <p:nvPr/>
        </p:nvSpPr>
        <p:spPr bwMode="blackWhite">
          <a:xfrm>
            <a:off x="4044950" y="1438275"/>
            <a:ext cx="1651000" cy="12350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1005</a:t>
            </a: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</p:txBody>
      </p:sp>
      <p:sp>
        <p:nvSpPr>
          <p:cNvPr id="53266" name="Rectangle 20"/>
          <p:cNvSpPr>
            <a:spLocks noChangeArrowheads="1"/>
          </p:cNvSpPr>
          <p:nvPr/>
        </p:nvSpPr>
        <p:spPr bwMode="blackWhite">
          <a:xfrm>
            <a:off x="5695950" y="1438275"/>
            <a:ext cx="1820863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</p:txBody>
      </p:sp>
      <p:sp>
        <p:nvSpPr>
          <p:cNvPr id="53267" name="Line 21"/>
          <p:cNvSpPr>
            <a:spLocks noChangeShapeType="1"/>
          </p:cNvSpPr>
          <p:nvPr/>
        </p:nvSpPr>
        <p:spPr bwMode="blackWhite">
          <a:xfrm>
            <a:off x="2074863" y="1733550"/>
            <a:ext cx="54610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8" name="Line 22"/>
          <p:cNvSpPr>
            <a:spLocks noChangeShapeType="1"/>
          </p:cNvSpPr>
          <p:nvPr/>
        </p:nvSpPr>
        <p:spPr bwMode="blackWhite">
          <a:xfrm>
            <a:off x="2074863" y="2039938"/>
            <a:ext cx="54610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9" name="Line 23"/>
          <p:cNvSpPr>
            <a:spLocks noChangeShapeType="1"/>
          </p:cNvSpPr>
          <p:nvPr/>
        </p:nvSpPr>
        <p:spPr bwMode="blackWhite">
          <a:xfrm>
            <a:off x="2074863" y="2352675"/>
            <a:ext cx="54610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53270" name="Rectangle 24"/>
          <p:cNvSpPr>
            <a:spLocks noChangeArrowheads="1"/>
          </p:cNvSpPr>
          <p:nvPr/>
        </p:nvSpPr>
        <p:spPr bwMode="gray">
          <a:xfrm>
            <a:off x="5730875" y="3049588"/>
            <a:ext cx="88900" cy="42862"/>
          </a:xfrm>
          <a:prstGeom prst="rect">
            <a:avLst/>
          </a:prstGeom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 useBgFill="1">
        <p:nvSpPr>
          <p:cNvPr id="53271" name="Rectangle 25"/>
          <p:cNvSpPr>
            <a:spLocks noChangeArrowheads="1"/>
          </p:cNvSpPr>
          <p:nvPr/>
        </p:nvSpPr>
        <p:spPr bwMode="gray">
          <a:xfrm>
            <a:off x="5816600" y="3390900"/>
            <a:ext cx="88900" cy="42863"/>
          </a:xfrm>
          <a:prstGeom prst="rect">
            <a:avLst/>
          </a:prstGeom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 useBgFill="1">
        <p:nvSpPr>
          <p:cNvPr id="53272" name="Rectangle 26"/>
          <p:cNvSpPr>
            <a:spLocks noChangeArrowheads="1"/>
          </p:cNvSpPr>
          <p:nvPr/>
        </p:nvSpPr>
        <p:spPr bwMode="gray">
          <a:xfrm>
            <a:off x="3906838" y="3006725"/>
            <a:ext cx="90487" cy="42863"/>
          </a:xfrm>
          <a:prstGeom prst="rect">
            <a:avLst/>
          </a:prstGeom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 useBgFill="1">
        <p:nvSpPr>
          <p:cNvPr id="53273" name="Rectangle 27"/>
          <p:cNvSpPr>
            <a:spLocks noChangeArrowheads="1"/>
          </p:cNvSpPr>
          <p:nvPr/>
        </p:nvSpPr>
        <p:spPr bwMode="gray">
          <a:xfrm>
            <a:off x="3773488" y="3376613"/>
            <a:ext cx="88900" cy="42862"/>
          </a:xfrm>
          <a:prstGeom prst="rect">
            <a:avLst/>
          </a:prstGeom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 useBgFill="1">
        <p:nvSpPr>
          <p:cNvPr id="53274" name="Rectangle 28"/>
          <p:cNvSpPr>
            <a:spLocks noChangeArrowheads="1"/>
          </p:cNvSpPr>
          <p:nvPr/>
        </p:nvSpPr>
        <p:spPr bwMode="gray">
          <a:xfrm>
            <a:off x="4787900" y="3325813"/>
            <a:ext cx="88900" cy="42862"/>
          </a:xfrm>
          <a:prstGeom prst="rect">
            <a:avLst/>
          </a:prstGeom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 useBgFill="1">
        <p:nvSpPr>
          <p:cNvPr id="53275" name="Rectangle 29"/>
          <p:cNvSpPr>
            <a:spLocks noChangeArrowheads="1"/>
          </p:cNvSpPr>
          <p:nvPr/>
        </p:nvSpPr>
        <p:spPr bwMode="gray">
          <a:xfrm>
            <a:off x="4779963" y="4391025"/>
            <a:ext cx="88900" cy="42863"/>
          </a:xfrm>
          <a:prstGeom prst="rect">
            <a:avLst/>
          </a:prstGeom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Details About Polygon Element Types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3886200"/>
            <a:ext cx="9067800" cy="2362200"/>
          </a:xfrm>
        </p:spPr>
        <p:txBody>
          <a:bodyPr/>
          <a:lstStyle/>
          <a:p>
            <a:pPr eaLnBrk="1" hangingPunct="1"/>
            <a:r>
              <a:rPr lang="en-US" sz="2000"/>
              <a:t>These are optimized element types for polygons with voids.</a:t>
            </a:r>
          </a:p>
          <a:p>
            <a:pPr eaLnBrk="1" hangingPunct="1"/>
            <a:r>
              <a:rPr lang="en-US" sz="2000"/>
              <a:t>Outer rings (1003, 1005) must be followed by all their inner rings (2003, 2005).</a:t>
            </a:r>
          </a:p>
          <a:p>
            <a:pPr eaLnBrk="1" hangingPunct="1"/>
            <a:r>
              <a:rPr lang="en-US" sz="2000"/>
              <a:t>Outer rings (1003, 1005) must have counterclockwise orientation.</a:t>
            </a:r>
          </a:p>
          <a:p>
            <a:pPr eaLnBrk="1" hangingPunct="1"/>
            <a:r>
              <a:rPr lang="en-US" sz="2000"/>
              <a:t>Inner rings (2003, 2005) must have clockwise orientation.</a:t>
            </a:r>
          </a:p>
          <a:p>
            <a:pPr eaLnBrk="1" hangingPunct="1"/>
            <a:r>
              <a:rPr lang="en-US" sz="2000"/>
              <a:t>Oracle Spatial includes a tool to migrate data to the new element types.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blackWhite">
          <a:xfrm>
            <a:off x="701675" y="1676400"/>
            <a:ext cx="8667750" cy="2057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Element Types		               Interpretation           </a:t>
            </a:r>
          </a:p>
          <a:p>
            <a:pPr algn="l" defTabSz="822325" eaLnBrk="0" hangingPunct="0">
              <a:lnSpc>
                <a:spcPct val="120000"/>
              </a:lnSpc>
              <a:spcBef>
                <a:spcPct val="20000"/>
              </a:spcBef>
              <a:buClrTx/>
            </a:pPr>
            <a:r>
              <a:rPr lang="en-US" sz="1600"/>
              <a:t>1003 OUTER_RING_POLYGON      1, 2, 3, or 4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2003 INNER_RING_POLYGON       1, 2, 3, or 4 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1005 OUTER_RING                          # of type 2 elements that make up the polygon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         COMPOUND_POLYGON        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2005 INNER_RING                           # of type 2 elements that make up the polygon</a:t>
            </a:r>
          </a:p>
          <a:p>
            <a:pPr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         COMPOUND_POLYGON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692150" y="2041525"/>
            <a:ext cx="86788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Polygon with a Void</a:t>
            </a:r>
          </a:p>
        </p:txBody>
      </p:sp>
      <p:sp>
        <p:nvSpPr>
          <p:cNvPr id="5734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9067800" cy="1828800"/>
          </a:xfrm>
        </p:spPr>
        <p:txBody>
          <a:bodyPr/>
          <a:lstStyle/>
          <a:p>
            <a:pPr eaLnBrk="1" hangingPunct="1"/>
            <a:r>
              <a:rPr lang="en-US" sz="2000"/>
              <a:t>A void can be modeled with any combination of type 2003 and type 2005 elements.</a:t>
            </a:r>
          </a:p>
          <a:p>
            <a:pPr eaLnBrk="1" hangingPunct="1"/>
            <a:r>
              <a:rPr lang="en-US" sz="2000"/>
              <a:t>Voids can contain islands, and islands can contain voids.</a:t>
            </a:r>
          </a:p>
          <a:p>
            <a:pPr eaLnBrk="1" hangingPunct="1"/>
            <a:r>
              <a:rPr lang="en-US" sz="2000"/>
              <a:t>Area is implied as the difference between the outer and inner polygons.</a:t>
            </a:r>
          </a:p>
          <a:p>
            <a:pPr eaLnBrk="1" hangingPunct="1"/>
            <a:r>
              <a:rPr lang="en-US" sz="2000"/>
              <a:t>Order (rotation) matters</a:t>
            </a:r>
            <a:endParaRPr lang="fr-FR" sz="200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3784600" y="2687638"/>
            <a:ext cx="2200275" cy="1271587"/>
          </a:xfrm>
          <a:custGeom>
            <a:avLst/>
            <a:gdLst>
              <a:gd name="T0" fmla="*/ 0 w 1279"/>
              <a:gd name="T1" fmla="*/ 2147483647 h 801"/>
              <a:gd name="T2" fmla="*/ 2147483647 w 1279"/>
              <a:gd name="T3" fmla="*/ 0 h 801"/>
              <a:gd name="T4" fmla="*/ 2147483647 w 1279"/>
              <a:gd name="T5" fmla="*/ 2147483647 h 801"/>
              <a:gd name="T6" fmla="*/ 2147483647 w 1279"/>
              <a:gd name="T7" fmla="*/ 2147483647 h 801"/>
              <a:gd name="T8" fmla="*/ 2147483647 w 1279"/>
              <a:gd name="T9" fmla="*/ 2147483647 h 801"/>
              <a:gd name="T10" fmla="*/ 0 w 1279"/>
              <a:gd name="T11" fmla="*/ 2147483647 h 8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9"/>
              <a:gd name="T19" fmla="*/ 0 h 801"/>
              <a:gd name="T20" fmla="*/ 1279 w 1279"/>
              <a:gd name="T21" fmla="*/ 801 h 8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9" h="801">
                <a:moveTo>
                  <a:pt x="0" y="307"/>
                </a:moveTo>
                <a:lnTo>
                  <a:pt x="620" y="0"/>
                </a:lnTo>
                <a:lnTo>
                  <a:pt x="1278" y="328"/>
                </a:lnTo>
                <a:lnTo>
                  <a:pt x="963" y="800"/>
                </a:lnTo>
                <a:lnTo>
                  <a:pt x="328" y="800"/>
                </a:lnTo>
                <a:lnTo>
                  <a:pt x="0" y="307"/>
                </a:lnTo>
              </a:path>
            </a:pathLst>
          </a:custGeom>
          <a:solidFill>
            <a:srgbClr val="FFCC99"/>
          </a:solidFill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756025" y="3162300"/>
            <a:ext cx="41275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961063" y="3163888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988050" y="3027363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(x4,y4)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4852988" y="2667000"/>
            <a:ext cx="39687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4456113" y="2341563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(x5,y5)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440363" y="3954463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5197475" y="4003675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(x3,y3)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4300538" y="3959225"/>
            <a:ext cx="41275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3811588" y="4003675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(x2,y2)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2884488" y="2924175"/>
            <a:ext cx="806450" cy="550863"/>
            <a:chOff x="1677" y="1842"/>
            <a:chExt cx="469" cy="347"/>
          </a:xfrm>
        </p:grpSpPr>
        <p:sp>
          <p:nvSpPr>
            <p:cNvPr id="57370" name="Rectangle 15"/>
            <p:cNvSpPr>
              <a:spLocks noChangeArrowheads="1"/>
            </p:cNvSpPr>
            <p:nvPr/>
          </p:nvSpPr>
          <p:spPr bwMode="auto">
            <a:xfrm>
              <a:off x="1677" y="1842"/>
              <a:ext cx="4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400"/>
                <a:t>(x6,y6)</a:t>
              </a:r>
            </a:p>
          </p:txBody>
        </p:sp>
        <p:sp>
          <p:nvSpPr>
            <p:cNvPr id="57371" name="Rectangle 16"/>
            <p:cNvSpPr>
              <a:spLocks noChangeArrowheads="1"/>
            </p:cNvSpPr>
            <p:nvPr/>
          </p:nvSpPr>
          <p:spPr bwMode="auto">
            <a:xfrm>
              <a:off x="1677" y="1997"/>
              <a:ext cx="4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/>
                <a:t>(x1,y1)</a:t>
              </a:r>
            </a:p>
          </p:txBody>
        </p:sp>
      </p:grpSp>
      <p:sp>
        <p:nvSpPr>
          <p:cNvPr id="57359" name="Rectangle 17"/>
          <p:cNvSpPr>
            <a:spLocks noChangeArrowheads="1"/>
          </p:cNvSpPr>
          <p:nvPr/>
        </p:nvSpPr>
        <p:spPr bwMode="auto">
          <a:xfrm>
            <a:off x="4465638" y="3206750"/>
            <a:ext cx="790575" cy="2889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360" name="Rectangle 18"/>
          <p:cNvSpPr>
            <a:spLocks noChangeArrowheads="1"/>
          </p:cNvSpPr>
          <p:nvPr/>
        </p:nvSpPr>
        <p:spPr bwMode="auto">
          <a:xfrm>
            <a:off x="5233988" y="3182938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361" name="Rectangle 19"/>
          <p:cNvSpPr>
            <a:spLocks noChangeArrowheads="1"/>
          </p:cNvSpPr>
          <p:nvPr/>
        </p:nvSpPr>
        <p:spPr bwMode="auto">
          <a:xfrm>
            <a:off x="4452938" y="3497263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7362" name="Rectangle 20"/>
          <p:cNvSpPr>
            <a:spLocks noChangeArrowheads="1"/>
          </p:cNvSpPr>
          <p:nvPr/>
        </p:nvSpPr>
        <p:spPr bwMode="auto">
          <a:xfrm>
            <a:off x="4100513" y="3517900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(x7,y7)</a:t>
            </a:r>
          </a:p>
        </p:txBody>
      </p:sp>
      <p:sp>
        <p:nvSpPr>
          <p:cNvPr id="57363" name="Rectangle 21"/>
          <p:cNvSpPr>
            <a:spLocks noChangeArrowheads="1"/>
          </p:cNvSpPr>
          <p:nvPr/>
        </p:nvSpPr>
        <p:spPr bwMode="auto">
          <a:xfrm>
            <a:off x="4727575" y="2894013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(x8,y8)</a:t>
            </a:r>
          </a:p>
        </p:txBody>
      </p:sp>
      <p:sp>
        <p:nvSpPr>
          <p:cNvPr id="57364" name="Rectangle 22"/>
          <p:cNvSpPr>
            <a:spLocks noChangeArrowheads="1"/>
          </p:cNvSpPr>
          <p:nvPr/>
        </p:nvSpPr>
        <p:spPr bwMode="blackWhite">
          <a:xfrm>
            <a:off x="2205038" y="1252538"/>
            <a:ext cx="1981200" cy="9445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13</a:t>
            </a:r>
          </a:p>
        </p:txBody>
      </p:sp>
      <p:sp>
        <p:nvSpPr>
          <p:cNvPr id="57365" name="Rectangle 23"/>
          <p:cNvSpPr>
            <a:spLocks noChangeArrowheads="1"/>
          </p:cNvSpPr>
          <p:nvPr/>
        </p:nvSpPr>
        <p:spPr bwMode="blackWhite">
          <a:xfrm>
            <a:off x="4186238" y="1252538"/>
            <a:ext cx="1651000" cy="9445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1003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2003</a:t>
            </a:r>
          </a:p>
        </p:txBody>
      </p:sp>
      <p:sp>
        <p:nvSpPr>
          <p:cNvPr id="57366" name="Rectangle 24"/>
          <p:cNvSpPr>
            <a:spLocks noChangeArrowheads="1"/>
          </p:cNvSpPr>
          <p:nvPr/>
        </p:nvSpPr>
        <p:spPr bwMode="blackWhite">
          <a:xfrm>
            <a:off x="5837238" y="1252538"/>
            <a:ext cx="1820862" cy="9445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3</a:t>
            </a:r>
          </a:p>
        </p:txBody>
      </p:sp>
      <p:grpSp>
        <p:nvGrpSpPr>
          <p:cNvPr id="57367" name="Group 25"/>
          <p:cNvGrpSpPr>
            <a:grpSpLocks/>
          </p:cNvGrpSpPr>
          <p:nvPr/>
        </p:nvGrpSpPr>
        <p:grpSpPr bwMode="auto">
          <a:xfrm>
            <a:off x="2214563" y="1579563"/>
            <a:ext cx="5462587" cy="322262"/>
            <a:chOff x="1288" y="1022"/>
            <a:chExt cx="3176" cy="203"/>
          </a:xfrm>
        </p:grpSpPr>
        <p:sp>
          <p:nvSpPr>
            <p:cNvPr id="57368" name="Line 26"/>
            <p:cNvSpPr>
              <a:spLocks noChangeShapeType="1"/>
            </p:cNvSpPr>
            <p:nvPr/>
          </p:nvSpPr>
          <p:spPr bwMode="blackWhite">
            <a:xfrm>
              <a:off x="1288" y="1022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69" name="Line 27"/>
            <p:cNvSpPr>
              <a:spLocks noChangeShapeType="1"/>
            </p:cNvSpPr>
            <p:nvPr/>
          </p:nvSpPr>
          <p:spPr bwMode="blackWhite">
            <a:xfrm>
              <a:off x="1288" y="1225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/>
          <p:cNvSpPr>
            <a:spLocks noChangeShapeType="1"/>
          </p:cNvSpPr>
          <p:nvPr/>
        </p:nvSpPr>
        <p:spPr bwMode="auto">
          <a:xfrm flipH="1">
            <a:off x="4079875" y="3524250"/>
            <a:ext cx="3175" cy="1009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5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Polygon with a Void</a:t>
            </a:r>
          </a:p>
        </p:txBody>
      </p:sp>
      <p:sp>
        <p:nvSpPr>
          <p:cNvPr id="5939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742950" y="4568825"/>
            <a:ext cx="8166100" cy="1374775"/>
          </a:xfrm>
        </p:spPr>
        <p:txBody>
          <a:bodyPr/>
          <a:lstStyle/>
          <a:p>
            <a:pPr eaLnBrk="1" hangingPunct="1"/>
            <a:r>
              <a:rPr lang="en-US" sz="1600"/>
              <a:t>A void can be modeled with any combination of type 2003 and type 2005 elements.</a:t>
            </a:r>
          </a:p>
          <a:p>
            <a:pPr eaLnBrk="1" hangingPunct="1"/>
            <a:r>
              <a:rPr lang="en-US" sz="1600"/>
              <a:t>Voids can contain islands, and islands can contain voids.</a:t>
            </a:r>
          </a:p>
          <a:p>
            <a:pPr eaLnBrk="1" hangingPunct="1"/>
            <a:r>
              <a:rPr lang="en-US" sz="1600"/>
              <a:t>Area is implied as the difference between the outer and inner polygons.</a:t>
            </a:r>
          </a:p>
          <a:p>
            <a:pPr eaLnBrk="1" hangingPunct="1"/>
            <a:r>
              <a:rPr lang="en-US" sz="1600"/>
              <a:t>Order (rotation) matters.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514725" y="347186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4090988" y="3051175"/>
            <a:ext cx="1095375" cy="725488"/>
          </a:xfrm>
          <a:prstGeom prst="ellipse">
            <a:avLst/>
          </a:prstGeom>
          <a:solidFill>
            <a:srgbClr val="FFCC99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5183188" y="3063875"/>
            <a:ext cx="1036637" cy="769938"/>
          </a:xfrm>
          <a:prstGeom prst="ellipse">
            <a:avLst/>
          </a:prstGeom>
          <a:solidFill>
            <a:srgbClr val="FFCC99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114800" y="3543300"/>
            <a:ext cx="2116138" cy="10064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4100513" y="4532313"/>
            <a:ext cx="21367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6219825" y="3503613"/>
            <a:ext cx="0" cy="1028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blackWhite">
          <a:xfrm>
            <a:off x="6140450" y="3001963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(x5,y5)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6281738" y="3362325"/>
            <a:ext cx="808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(x4,y4)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6302375" y="4319588"/>
            <a:ext cx="808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(x3,y3)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4745038" y="3481388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(x6,y6)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blackWhite">
          <a:xfrm>
            <a:off x="3302000" y="3021013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(x7,y7)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244850" y="3530600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(x1,y1)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3244850" y="4319588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(x2,y2)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4065588" y="4202113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(x9,y9)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291138" y="3678238"/>
            <a:ext cx="1020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(x10,y10)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4079875" y="3463925"/>
            <a:ext cx="52388" cy="58738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794250" y="3973513"/>
            <a:ext cx="792163" cy="2889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3244850" y="3327400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400"/>
              <a:t>(x8,y8)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blackWhite">
          <a:xfrm>
            <a:off x="2159000" y="1423988"/>
            <a:ext cx="1981200" cy="1501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7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17</a:t>
            </a: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blackWhite">
          <a:xfrm>
            <a:off x="4140200" y="1423988"/>
            <a:ext cx="1651000" cy="1501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1005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2003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blackWhite">
          <a:xfrm>
            <a:off x="5791200" y="1423988"/>
            <a:ext cx="1820863" cy="1501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800"/>
              <a:t>3</a:t>
            </a: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blackWhite">
          <a:xfrm>
            <a:off x="2168525" y="1717675"/>
            <a:ext cx="54625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blackWhite">
          <a:xfrm>
            <a:off x="2168525" y="2009775"/>
            <a:ext cx="54625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blackWhite">
          <a:xfrm>
            <a:off x="2168525" y="2643188"/>
            <a:ext cx="54625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blackWhite">
          <a:xfrm>
            <a:off x="2168525" y="2325688"/>
            <a:ext cx="54625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4056063" y="4502150"/>
            <a:ext cx="52387" cy="58738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23" name="Rectangle 31"/>
          <p:cNvSpPr>
            <a:spLocks noChangeArrowheads="1"/>
          </p:cNvSpPr>
          <p:nvPr/>
        </p:nvSpPr>
        <p:spPr bwMode="auto">
          <a:xfrm>
            <a:off x="4168775" y="3189288"/>
            <a:ext cx="53975" cy="58737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24" name="Rectangle 32"/>
          <p:cNvSpPr>
            <a:spLocks noChangeArrowheads="1"/>
          </p:cNvSpPr>
          <p:nvPr/>
        </p:nvSpPr>
        <p:spPr bwMode="auto">
          <a:xfrm>
            <a:off x="4767263" y="4219575"/>
            <a:ext cx="53975" cy="58738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25" name="Rectangle 33"/>
          <p:cNvSpPr>
            <a:spLocks noChangeArrowheads="1"/>
          </p:cNvSpPr>
          <p:nvPr/>
        </p:nvSpPr>
        <p:spPr bwMode="auto">
          <a:xfrm>
            <a:off x="5553075" y="3943350"/>
            <a:ext cx="53975" cy="58738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26" name="Rectangle 34"/>
          <p:cNvSpPr>
            <a:spLocks noChangeArrowheads="1"/>
          </p:cNvSpPr>
          <p:nvPr/>
        </p:nvSpPr>
        <p:spPr bwMode="auto">
          <a:xfrm>
            <a:off x="6229350" y="4510088"/>
            <a:ext cx="52388" cy="58737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27" name="Rectangle 35"/>
          <p:cNvSpPr>
            <a:spLocks noChangeArrowheads="1"/>
          </p:cNvSpPr>
          <p:nvPr/>
        </p:nvSpPr>
        <p:spPr bwMode="auto">
          <a:xfrm>
            <a:off x="6203950" y="3451225"/>
            <a:ext cx="52388" cy="58738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6096000" y="3159125"/>
            <a:ext cx="53975" cy="58738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29" name="Rectangle 37"/>
          <p:cNvSpPr>
            <a:spLocks noChangeArrowheads="1"/>
          </p:cNvSpPr>
          <p:nvPr/>
        </p:nvSpPr>
        <p:spPr bwMode="auto">
          <a:xfrm>
            <a:off x="5159375" y="3492500"/>
            <a:ext cx="53975" cy="58738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Collection Example: Multipoint</a:t>
            </a:r>
          </a:p>
        </p:txBody>
      </p:sp>
      <p:sp>
        <p:nvSpPr>
          <p:cNvPr id="6144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742950" y="4351338"/>
            <a:ext cx="8166100" cy="1592262"/>
          </a:xfrm>
        </p:spPr>
        <p:txBody>
          <a:bodyPr/>
          <a:lstStyle/>
          <a:p>
            <a:pPr eaLnBrk="1" hangingPunct="1"/>
            <a:r>
              <a:rPr lang="en-US"/>
              <a:t>Interpretation is the number of points in the collection.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005388" y="2986088"/>
            <a:ext cx="26987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138738" y="254317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(x3,y3)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046788" y="3411538"/>
            <a:ext cx="26987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178550" y="296862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(x5,y5)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3259138" y="3692525"/>
            <a:ext cx="25400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3390900" y="324961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(x2,y2)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548188" y="3946525"/>
            <a:ext cx="26987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4681538" y="350361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(x4,y4)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2932113" y="2974975"/>
            <a:ext cx="26987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3065463" y="2535238"/>
            <a:ext cx="982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(x1,y1)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blackWhite">
          <a:xfrm>
            <a:off x="2159000" y="1530350"/>
            <a:ext cx="1981200" cy="6556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blackWhite">
          <a:xfrm>
            <a:off x="4140200" y="1530350"/>
            <a:ext cx="1651000" cy="6556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blackWhite">
          <a:xfrm>
            <a:off x="5791200" y="1530350"/>
            <a:ext cx="1820863" cy="6556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5</a:t>
            </a: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blackWhite">
          <a:xfrm>
            <a:off x="2168525" y="1857375"/>
            <a:ext cx="54625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Collection Example: Multiline String</a:t>
            </a:r>
          </a:p>
        </p:txBody>
      </p:sp>
      <p:sp>
        <p:nvSpPr>
          <p:cNvPr id="63491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742950" y="4495800"/>
            <a:ext cx="8166100" cy="1447800"/>
          </a:xfrm>
        </p:spPr>
        <p:txBody>
          <a:bodyPr/>
          <a:lstStyle/>
          <a:p>
            <a:pPr eaLnBrk="1" hangingPunct="1"/>
            <a:r>
              <a:rPr lang="en-US"/>
              <a:t>Elements can be line strings, circular arc strings, or compound line strings.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V="1">
            <a:off x="2079625" y="2947988"/>
            <a:ext cx="1473200" cy="5222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3571875" y="2963863"/>
            <a:ext cx="1423988" cy="5222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043113" y="3462338"/>
            <a:ext cx="39687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1489075" y="367665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(x1,y1)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010150" y="3489325"/>
            <a:ext cx="39688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532188" y="2952750"/>
            <a:ext cx="41275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141663" y="254635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(x2,y2)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57725" y="3675063"/>
            <a:ext cx="982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(x3,y3)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6019800" y="3606800"/>
            <a:ext cx="982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(x4,y4)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7993063" y="26416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(x6,y6)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7462838" y="3482975"/>
            <a:ext cx="982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(x5,y5)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blackWhite">
          <a:xfrm>
            <a:off x="2205038" y="1530350"/>
            <a:ext cx="1981200" cy="9525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7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blackWhite">
          <a:xfrm>
            <a:off x="4186238" y="1530350"/>
            <a:ext cx="1651000" cy="9525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2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blackWhite">
          <a:xfrm>
            <a:off x="5837238" y="1530350"/>
            <a:ext cx="1820862" cy="954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</p:txBody>
      </p:sp>
      <p:grpSp>
        <p:nvGrpSpPr>
          <p:cNvPr id="63506" name="Group 18"/>
          <p:cNvGrpSpPr>
            <a:grpSpLocks/>
          </p:cNvGrpSpPr>
          <p:nvPr/>
        </p:nvGrpSpPr>
        <p:grpSpPr bwMode="auto">
          <a:xfrm>
            <a:off x="2214563" y="1857375"/>
            <a:ext cx="5462587" cy="322263"/>
            <a:chOff x="1288" y="1089"/>
            <a:chExt cx="3176" cy="203"/>
          </a:xfrm>
        </p:grpSpPr>
        <p:sp>
          <p:nvSpPr>
            <p:cNvPr id="63513" name="Line 19"/>
            <p:cNvSpPr>
              <a:spLocks noChangeShapeType="1"/>
            </p:cNvSpPr>
            <p:nvPr/>
          </p:nvSpPr>
          <p:spPr bwMode="blackWhite">
            <a:xfrm>
              <a:off x="1288" y="1089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4" name="Line 20"/>
            <p:cNvSpPr>
              <a:spLocks noChangeShapeType="1"/>
            </p:cNvSpPr>
            <p:nvPr/>
          </p:nvSpPr>
          <p:spPr bwMode="blackWhite">
            <a:xfrm>
              <a:off x="1288" y="1292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507" name="Group 21"/>
          <p:cNvGrpSpPr>
            <a:grpSpLocks/>
          </p:cNvGrpSpPr>
          <p:nvPr/>
        </p:nvGrpSpPr>
        <p:grpSpPr bwMode="auto">
          <a:xfrm>
            <a:off x="6383338" y="2933700"/>
            <a:ext cx="1541462" cy="571500"/>
            <a:chOff x="3712" y="1848"/>
            <a:chExt cx="896" cy="360"/>
          </a:xfrm>
        </p:grpSpPr>
        <p:sp>
          <p:nvSpPr>
            <p:cNvPr id="63511" name="Line 22"/>
            <p:cNvSpPr>
              <a:spLocks noChangeShapeType="1"/>
            </p:cNvSpPr>
            <p:nvPr/>
          </p:nvSpPr>
          <p:spPr bwMode="auto">
            <a:xfrm flipV="1">
              <a:off x="3712" y="2208"/>
              <a:ext cx="55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2" name="Line 23"/>
            <p:cNvSpPr>
              <a:spLocks noChangeShapeType="1"/>
            </p:cNvSpPr>
            <p:nvPr/>
          </p:nvSpPr>
          <p:spPr bwMode="auto">
            <a:xfrm flipV="1">
              <a:off x="4264" y="1848"/>
              <a:ext cx="344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508" name="Rectangle 24"/>
          <p:cNvSpPr>
            <a:spLocks noChangeArrowheads="1"/>
          </p:cNvSpPr>
          <p:nvPr/>
        </p:nvSpPr>
        <p:spPr bwMode="auto">
          <a:xfrm>
            <a:off x="6364288" y="3500438"/>
            <a:ext cx="39687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509" name="Rectangle 25"/>
          <p:cNvSpPr>
            <a:spLocks noChangeArrowheads="1"/>
          </p:cNvSpPr>
          <p:nvPr/>
        </p:nvSpPr>
        <p:spPr bwMode="auto">
          <a:xfrm>
            <a:off x="7307263" y="3487738"/>
            <a:ext cx="39687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510" name="Rectangle 26"/>
          <p:cNvSpPr>
            <a:spLocks noChangeArrowheads="1"/>
          </p:cNvSpPr>
          <p:nvPr/>
        </p:nvSpPr>
        <p:spPr bwMode="auto">
          <a:xfrm>
            <a:off x="7908925" y="2941638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Collection Example: Multipolygon</a:t>
            </a:r>
          </a:p>
        </p:txBody>
      </p:sp>
      <p:sp>
        <p:nvSpPr>
          <p:cNvPr id="65539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742950" y="4713288"/>
            <a:ext cx="8166100" cy="1230312"/>
          </a:xfrm>
        </p:spPr>
        <p:txBody>
          <a:bodyPr/>
          <a:lstStyle/>
          <a:p>
            <a:pPr eaLnBrk="1" hangingPunct="1"/>
            <a:r>
              <a:rPr lang="en-US"/>
              <a:t>Elements can be polygons, arc polygons, or compound polygons.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blackWhite">
          <a:xfrm>
            <a:off x="2159000" y="1363663"/>
            <a:ext cx="1981200" cy="9620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13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blackWhite">
          <a:xfrm>
            <a:off x="4140200" y="1363663"/>
            <a:ext cx="1651000" cy="9620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1003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1003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blackWhite">
          <a:xfrm>
            <a:off x="5791200" y="1363663"/>
            <a:ext cx="1820863" cy="9620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3</a:t>
            </a:r>
          </a:p>
        </p:txBody>
      </p:sp>
      <p:grpSp>
        <p:nvGrpSpPr>
          <p:cNvPr id="65543" name="Group 7"/>
          <p:cNvGrpSpPr>
            <a:grpSpLocks/>
          </p:cNvGrpSpPr>
          <p:nvPr/>
        </p:nvGrpSpPr>
        <p:grpSpPr bwMode="auto">
          <a:xfrm>
            <a:off x="2168525" y="1700213"/>
            <a:ext cx="5462588" cy="322262"/>
            <a:chOff x="1288" y="1089"/>
            <a:chExt cx="3176" cy="203"/>
          </a:xfrm>
        </p:grpSpPr>
        <p:sp>
          <p:nvSpPr>
            <p:cNvPr id="65563" name="Line 8"/>
            <p:cNvSpPr>
              <a:spLocks noChangeShapeType="1"/>
            </p:cNvSpPr>
            <p:nvPr/>
          </p:nvSpPr>
          <p:spPr bwMode="blackWhite">
            <a:xfrm>
              <a:off x="1288" y="1089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64" name="Line 9"/>
            <p:cNvSpPr>
              <a:spLocks noChangeShapeType="1"/>
            </p:cNvSpPr>
            <p:nvPr/>
          </p:nvSpPr>
          <p:spPr bwMode="blackWhite">
            <a:xfrm>
              <a:off x="1288" y="1292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544" name="Freeform 10"/>
          <p:cNvSpPr>
            <a:spLocks/>
          </p:cNvSpPr>
          <p:nvPr/>
        </p:nvSpPr>
        <p:spPr bwMode="auto">
          <a:xfrm>
            <a:off x="2033588" y="2924175"/>
            <a:ext cx="2200275" cy="1271588"/>
          </a:xfrm>
          <a:custGeom>
            <a:avLst/>
            <a:gdLst>
              <a:gd name="T0" fmla="*/ 0 w 1280"/>
              <a:gd name="T1" fmla="*/ 2147483647 h 801"/>
              <a:gd name="T2" fmla="*/ 2147483647 w 1280"/>
              <a:gd name="T3" fmla="*/ 0 h 801"/>
              <a:gd name="T4" fmla="*/ 2147483647 w 1280"/>
              <a:gd name="T5" fmla="*/ 2147483647 h 801"/>
              <a:gd name="T6" fmla="*/ 2147483647 w 1280"/>
              <a:gd name="T7" fmla="*/ 2147483647 h 801"/>
              <a:gd name="T8" fmla="*/ 2147483647 w 1280"/>
              <a:gd name="T9" fmla="*/ 2147483647 h 801"/>
              <a:gd name="T10" fmla="*/ 0 w 1280"/>
              <a:gd name="T11" fmla="*/ 2147483647 h 8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0"/>
              <a:gd name="T19" fmla="*/ 0 h 801"/>
              <a:gd name="T20" fmla="*/ 1280 w 1280"/>
              <a:gd name="T21" fmla="*/ 801 h 8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0" h="801">
                <a:moveTo>
                  <a:pt x="0" y="307"/>
                </a:moveTo>
                <a:lnTo>
                  <a:pt x="621" y="0"/>
                </a:lnTo>
                <a:lnTo>
                  <a:pt x="1279" y="328"/>
                </a:lnTo>
                <a:lnTo>
                  <a:pt x="964" y="800"/>
                </a:lnTo>
                <a:lnTo>
                  <a:pt x="328" y="800"/>
                </a:lnTo>
                <a:lnTo>
                  <a:pt x="0" y="307"/>
                </a:lnTo>
              </a:path>
            </a:pathLst>
          </a:custGeom>
          <a:solidFill>
            <a:srgbClr val="FFCC99"/>
          </a:solidFill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5" name="Rectangle 11"/>
          <p:cNvSpPr>
            <a:spLocks noChangeArrowheads="1"/>
          </p:cNvSpPr>
          <p:nvPr/>
        </p:nvSpPr>
        <p:spPr bwMode="auto">
          <a:xfrm>
            <a:off x="2005013" y="3398838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5546" name="Rectangle 12"/>
          <p:cNvSpPr>
            <a:spLocks noChangeArrowheads="1"/>
          </p:cNvSpPr>
          <p:nvPr/>
        </p:nvSpPr>
        <p:spPr bwMode="auto">
          <a:xfrm>
            <a:off x="4210050" y="3400425"/>
            <a:ext cx="41275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5547" name="Rectangle 13"/>
          <p:cNvSpPr>
            <a:spLocks noChangeArrowheads="1"/>
          </p:cNvSpPr>
          <p:nvPr/>
        </p:nvSpPr>
        <p:spPr bwMode="auto">
          <a:xfrm>
            <a:off x="4265613" y="3263900"/>
            <a:ext cx="896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(x4,y4)</a:t>
            </a:r>
          </a:p>
        </p:txBody>
      </p:sp>
      <p:sp>
        <p:nvSpPr>
          <p:cNvPr id="65548" name="Rectangle 14"/>
          <p:cNvSpPr>
            <a:spLocks noChangeArrowheads="1"/>
          </p:cNvSpPr>
          <p:nvPr/>
        </p:nvSpPr>
        <p:spPr bwMode="auto">
          <a:xfrm>
            <a:off x="3087688" y="2889250"/>
            <a:ext cx="39687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5549" name="Rectangle 15"/>
          <p:cNvSpPr>
            <a:spLocks noChangeArrowheads="1"/>
          </p:cNvSpPr>
          <p:nvPr/>
        </p:nvSpPr>
        <p:spPr bwMode="auto">
          <a:xfrm>
            <a:off x="2693988" y="2547938"/>
            <a:ext cx="896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(x5,y5)</a:t>
            </a:r>
          </a:p>
        </p:txBody>
      </p:sp>
      <p:sp>
        <p:nvSpPr>
          <p:cNvPr id="65550" name="Rectangle 16"/>
          <p:cNvSpPr>
            <a:spLocks noChangeArrowheads="1"/>
          </p:cNvSpPr>
          <p:nvPr/>
        </p:nvSpPr>
        <p:spPr bwMode="auto">
          <a:xfrm>
            <a:off x="3689350" y="4144963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5551" name="Rectangle 17"/>
          <p:cNvSpPr>
            <a:spLocks noChangeArrowheads="1"/>
          </p:cNvSpPr>
          <p:nvPr/>
        </p:nvSpPr>
        <p:spPr bwMode="auto">
          <a:xfrm>
            <a:off x="3354388" y="4205288"/>
            <a:ext cx="896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(x3,y3)</a:t>
            </a:r>
          </a:p>
        </p:txBody>
      </p:sp>
      <p:sp>
        <p:nvSpPr>
          <p:cNvPr id="65552" name="Rectangle 18"/>
          <p:cNvSpPr>
            <a:spLocks noChangeArrowheads="1"/>
          </p:cNvSpPr>
          <p:nvPr/>
        </p:nvSpPr>
        <p:spPr bwMode="auto">
          <a:xfrm>
            <a:off x="2562225" y="4138613"/>
            <a:ext cx="41275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5553" name="Rectangle 19"/>
          <p:cNvSpPr>
            <a:spLocks noChangeArrowheads="1"/>
          </p:cNvSpPr>
          <p:nvPr/>
        </p:nvSpPr>
        <p:spPr bwMode="auto">
          <a:xfrm>
            <a:off x="2066925" y="4210050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(x2,y2)</a:t>
            </a:r>
          </a:p>
        </p:txBody>
      </p:sp>
      <p:grpSp>
        <p:nvGrpSpPr>
          <p:cNvPr id="65554" name="Group 20"/>
          <p:cNvGrpSpPr>
            <a:grpSpLocks/>
          </p:cNvGrpSpPr>
          <p:nvPr/>
        </p:nvGrpSpPr>
        <p:grpSpPr bwMode="auto">
          <a:xfrm>
            <a:off x="1042988" y="3159125"/>
            <a:ext cx="904875" cy="550863"/>
            <a:chOff x="606" y="1990"/>
            <a:chExt cx="527" cy="347"/>
          </a:xfrm>
        </p:grpSpPr>
        <p:sp>
          <p:nvSpPr>
            <p:cNvPr id="65561" name="Rectangle 21"/>
            <p:cNvSpPr>
              <a:spLocks noChangeArrowheads="1"/>
            </p:cNvSpPr>
            <p:nvPr/>
          </p:nvSpPr>
          <p:spPr bwMode="auto">
            <a:xfrm>
              <a:off x="611" y="1990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(x6,y6)</a:t>
              </a:r>
            </a:p>
          </p:txBody>
        </p:sp>
        <p:sp>
          <p:nvSpPr>
            <p:cNvPr id="65562" name="Rectangle 22"/>
            <p:cNvSpPr>
              <a:spLocks noChangeArrowheads="1"/>
            </p:cNvSpPr>
            <p:nvPr/>
          </p:nvSpPr>
          <p:spPr bwMode="auto">
            <a:xfrm>
              <a:off x="606" y="2164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5555" name="Rectangle 23"/>
          <p:cNvSpPr>
            <a:spLocks noChangeArrowheads="1"/>
          </p:cNvSpPr>
          <p:nvPr/>
        </p:nvSpPr>
        <p:spPr bwMode="auto">
          <a:xfrm>
            <a:off x="1042988" y="3395663"/>
            <a:ext cx="896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(x1,y1)</a:t>
            </a:r>
          </a:p>
        </p:txBody>
      </p:sp>
      <p:sp>
        <p:nvSpPr>
          <p:cNvPr id="65556" name="Rectangle 24"/>
          <p:cNvSpPr>
            <a:spLocks noChangeArrowheads="1"/>
          </p:cNvSpPr>
          <p:nvPr/>
        </p:nvSpPr>
        <p:spPr bwMode="auto">
          <a:xfrm>
            <a:off x="5840413" y="4297363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(x7,y7)</a:t>
            </a:r>
          </a:p>
        </p:txBody>
      </p:sp>
      <p:sp>
        <p:nvSpPr>
          <p:cNvPr id="65557" name="Rectangle 25"/>
          <p:cNvSpPr>
            <a:spLocks noChangeArrowheads="1"/>
          </p:cNvSpPr>
          <p:nvPr/>
        </p:nvSpPr>
        <p:spPr bwMode="auto">
          <a:xfrm>
            <a:off x="8412163" y="2897188"/>
            <a:ext cx="896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(x8,y8)</a:t>
            </a:r>
          </a:p>
        </p:txBody>
      </p:sp>
      <p:sp>
        <p:nvSpPr>
          <p:cNvPr id="65558" name="Rectangle 26"/>
          <p:cNvSpPr>
            <a:spLocks noChangeArrowheads="1"/>
          </p:cNvSpPr>
          <p:nvPr/>
        </p:nvSpPr>
        <p:spPr bwMode="auto">
          <a:xfrm>
            <a:off x="6370638" y="2984500"/>
            <a:ext cx="1911350" cy="1206500"/>
          </a:xfrm>
          <a:prstGeom prst="rect">
            <a:avLst/>
          </a:prstGeom>
          <a:solidFill>
            <a:srgbClr val="FFCC99"/>
          </a:solidFill>
          <a:ln w="571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5559" name="Rectangle 27"/>
          <p:cNvSpPr>
            <a:spLocks noChangeArrowheads="1"/>
          </p:cNvSpPr>
          <p:nvPr/>
        </p:nvSpPr>
        <p:spPr bwMode="auto">
          <a:xfrm>
            <a:off x="6342063" y="4187825"/>
            <a:ext cx="41275" cy="23813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5560" name="Rectangle 28"/>
          <p:cNvSpPr>
            <a:spLocks noChangeArrowheads="1"/>
          </p:cNvSpPr>
          <p:nvPr/>
        </p:nvSpPr>
        <p:spPr bwMode="auto">
          <a:xfrm>
            <a:off x="8255000" y="2973388"/>
            <a:ext cx="41275" cy="2381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MDSYS Schema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When Oracle Spatial or Oracle Locator is installed, the MDSYS user is created. The MDSYS user is:</a:t>
            </a:r>
          </a:p>
          <a:p>
            <a:pPr lvl="1" eaLnBrk="1" hangingPunct="1"/>
            <a:r>
              <a:rPr lang="en-US" sz="1800" dirty="0">
                <a:ea typeface="ＭＳ Ｐゴシック" pitchFamily="-84" charset="-128"/>
              </a:rPr>
              <a:t>The owner of the Spatial types, packages, functions, procedures, and metadata</a:t>
            </a:r>
          </a:p>
          <a:p>
            <a:pPr lvl="1" eaLnBrk="1" hangingPunct="1"/>
            <a:r>
              <a:rPr lang="en-US" sz="1800" dirty="0">
                <a:ea typeface="ＭＳ Ｐゴシック" pitchFamily="-84" charset="-128"/>
              </a:rPr>
              <a:t>Somewhat privileged user</a:t>
            </a:r>
          </a:p>
          <a:p>
            <a:pPr eaLnBrk="1" hangingPunct="1"/>
            <a:r>
              <a:rPr lang="en-US" sz="2000" dirty="0"/>
              <a:t>This account is locked by default.</a:t>
            </a:r>
          </a:p>
          <a:p>
            <a:pPr lvl="1" eaLnBrk="1" hangingPunct="1"/>
            <a:r>
              <a:rPr lang="en-US" sz="1800" dirty="0">
                <a:ea typeface="ＭＳ Ｐゴシック" pitchFamily="-84" charset="-128"/>
              </a:rPr>
              <a:t>Be careful with this administrative account.</a:t>
            </a:r>
          </a:p>
          <a:p>
            <a:pPr eaLnBrk="1" hangingPunct="1"/>
            <a:r>
              <a:rPr lang="en-US" sz="2000" dirty="0"/>
              <a:t>You should never need to log in as the MDSYS user.</a:t>
            </a:r>
            <a:endParaRPr lang="en-US" sz="2000" dirty="0" smtClean="0"/>
          </a:p>
          <a:p>
            <a:pPr eaLnBrk="1" hangingPunct="1"/>
            <a:r>
              <a:rPr lang="en-US" sz="2000" b="1" dirty="0" smtClean="0"/>
              <a:t>Never </a:t>
            </a:r>
            <a:r>
              <a:rPr lang="en-US" sz="2000" b="1" dirty="0"/>
              <a:t>create any data as the MDSYS user.</a:t>
            </a:r>
          </a:p>
          <a:p>
            <a:pPr eaLnBrk="1" hangingPunct="1"/>
            <a:r>
              <a:rPr lang="en-US" sz="2000" dirty="0"/>
              <a:t>To enable the account: (connect  as SYSTEM or SYS)</a:t>
            </a:r>
          </a:p>
          <a:p>
            <a:pPr eaLnBrk="1" hangingPunct="1"/>
            <a:endParaRPr lang="en-US" sz="2000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blackGray">
          <a:xfrm>
            <a:off x="776288" y="5097463"/>
            <a:ext cx="7862887" cy="7080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SQL&gt; alter user mdsys account unlock;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SQL&gt; alter user mdsys identified by mdsys;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>
            <a:off x="5638800" y="5372100"/>
            <a:ext cx="1409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7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Constructing Geometries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638425" y="4826000"/>
            <a:ext cx="1473200" cy="522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4130675" y="4841875"/>
            <a:ext cx="1423988" cy="522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601913" y="5340350"/>
            <a:ext cx="39687" cy="206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2047875" y="555466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(10,10)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4090988" y="4830763"/>
            <a:ext cx="39687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632200" y="442436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(20,25)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5216525" y="5553075"/>
            <a:ext cx="982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(30,10)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6721475" y="5580063"/>
            <a:ext cx="982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(40,10)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blackGray">
          <a:xfrm>
            <a:off x="1068388" y="1952625"/>
            <a:ext cx="7859712" cy="2298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SQL&gt; INSERT INTO LINES VALUES (col_1, … </a:t>
            </a:r>
            <a:r>
              <a:rPr lang="en-US" dirty="0" err="1">
                <a:solidFill>
                  <a:srgbClr val="000000"/>
                </a:solidFill>
                <a:latin typeface="Courier New" pitchFamily="-84" charset="0"/>
              </a:rPr>
              <a:t>col_n</a:t>
            </a: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itchFamily="-8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)  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  2&gt;     attribute_1, …. </a:t>
            </a:r>
            <a:r>
              <a:rPr lang="en-US" dirty="0" err="1">
                <a:solidFill>
                  <a:srgbClr val="000000"/>
                </a:solidFill>
                <a:latin typeface="Courier New" pitchFamily="-84" charset="0"/>
              </a:rPr>
              <a:t>attribute_n</a:t>
            </a: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,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  3&gt;     </a:t>
            </a:r>
            <a:r>
              <a:rPr lang="en-US" dirty="0">
                <a:latin typeface="Courier New" pitchFamily="-84" charset="0"/>
              </a:rPr>
              <a:t>SDO_GEOMETRY (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dirty="0">
                <a:latin typeface="Courier New" pitchFamily="-84" charset="0"/>
              </a:rPr>
              <a:t>  4&gt;       2002,</a:t>
            </a:r>
            <a:r>
              <a:rPr lang="en-US" dirty="0" smtClean="0">
                <a:latin typeface="Courier New" pitchFamily="-84" charset="0"/>
              </a:rPr>
              <a:t> 4326, </a:t>
            </a:r>
            <a:r>
              <a:rPr lang="en-US" dirty="0">
                <a:latin typeface="Courier New" pitchFamily="-84" charset="0"/>
              </a:rPr>
              <a:t>null,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dirty="0">
                <a:latin typeface="Courier New" pitchFamily="-84" charset="0"/>
              </a:rPr>
              <a:t>  5&gt;       SDO_ELEM_INFO_ARRAY (1,2,1),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dirty="0">
                <a:latin typeface="Courier New" pitchFamily="-84" charset="0"/>
              </a:rPr>
              <a:t>  6&gt;       SDO_ORDINATE_ARRAY (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dirty="0">
                <a:latin typeface="Courier New" pitchFamily="-84" charset="0"/>
              </a:rPr>
              <a:t>  7&gt;         10,10, 20,25, 30,10, 40,10))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  8&gt;     );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5568950" y="5357813"/>
            <a:ext cx="39688" cy="2063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7075488" y="5359400"/>
            <a:ext cx="42862" cy="2540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2438400" y="2574925"/>
            <a:ext cx="6027738" cy="1371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endParaRPr lang="fr-FR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Constructing Geometries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blackGray">
          <a:xfrm>
            <a:off x="1068388" y="1558925"/>
            <a:ext cx="7862887" cy="2573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>
                <a:latin typeface="Courier New" pitchFamily="-84" charset="0"/>
              </a:rPr>
              <a:t>SQL&gt; INSERT INTO PARKS VALUES(col_1,…, col_n, g)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>
                <a:latin typeface="Courier New" pitchFamily="-84" charset="0"/>
              </a:rPr>
              <a:t>  2&gt;    attribute_1, …, attribute_n, 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>
                <a:latin typeface="Courier New" pitchFamily="-84" charset="0"/>
              </a:rPr>
              <a:t>  3&gt;     SDO_GEOMETRY(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>
                <a:latin typeface="Courier New" pitchFamily="-84" charset="0"/>
              </a:rPr>
              <a:t>  4&gt;       2003, 1006, null,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>
                <a:latin typeface="Courier New" pitchFamily="-84" charset="0"/>
              </a:rPr>
              <a:t>  5&gt;          SDO_ELEM_INFO_ARRAY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>
                <a:latin typeface="Courier New" pitchFamily="-84" charset="0"/>
              </a:rPr>
              <a:t>  6&gt;          (1,1005,2, 1,2,1, 7,2,2, 17,2003,3), 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>
                <a:latin typeface="Courier New" pitchFamily="-84" charset="0"/>
              </a:rPr>
              <a:t>  7&gt;          SDO_ORDINATE_ARRAY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>
                <a:latin typeface="Courier New" pitchFamily="-84" charset="0"/>
              </a:rPr>
              <a:t>  8&gt;          (10,50,10,30,50,30,50,50,45,60,</a:t>
            </a:r>
          </a:p>
          <a:p>
            <a:pPr algn="l" defTabSz="822325" eaLnBrk="0" hangingPunct="0">
              <a:spcBef>
                <a:spcPct val="0"/>
              </a:spcBef>
              <a:buClrTx/>
            </a:pPr>
            <a:r>
              <a:rPr lang="en-US">
                <a:latin typeface="Courier New" pitchFamily="-84" charset="0"/>
              </a:rPr>
              <a:t>  9&gt;           30,50,15,60,10,50,25,35,35,40)));</a:t>
            </a: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2705100" y="4300538"/>
            <a:ext cx="4038600" cy="1917700"/>
            <a:chOff x="1573" y="2709"/>
            <a:chExt cx="2348" cy="1208"/>
          </a:xfrm>
        </p:grpSpPr>
        <p:grpSp>
          <p:nvGrpSpPr>
            <p:cNvPr id="69638" name="Group 5"/>
            <p:cNvGrpSpPr>
              <a:grpSpLocks/>
            </p:cNvGrpSpPr>
            <p:nvPr/>
          </p:nvGrpSpPr>
          <p:grpSpPr bwMode="auto">
            <a:xfrm>
              <a:off x="2139" y="2875"/>
              <a:ext cx="1245" cy="944"/>
              <a:chOff x="2139" y="2875"/>
              <a:chExt cx="1245" cy="944"/>
            </a:xfrm>
          </p:grpSpPr>
          <p:sp>
            <p:nvSpPr>
              <p:cNvPr id="69663" name="Oval 6"/>
              <p:cNvSpPr>
                <a:spLocks noChangeArrowheads="1"/>
              </p:cNvSpPr>
              <p:nvPr/>
            </p:nvSpPr>
            <p:spPr bwMode="auto">
              <a:xfrm>
                <a:off x="2139" y="2875"/>
                <a:ext cx="614" cy="457"/>
              </a:xfrm>
              <a:prstGeom prst="ellipse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9664" name="Oval 7"/>
              <p:cNvSpPr>
                <a:spLocks noChangeArrowheads="1"/>
              </p:cNvSpPr>
              <p:nvPr/>
            </p:nvSpPr>
            <p:spPr bwMode="auto">
              <a:xfrm>
                <a:off x="2775" y="2883"/>
                <a:ext cx="603" cy="485"/>
              </a:xfrm>
              <a:prstGeom prst="ellipse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9665" name="Rectangle 8"/>
              <p:cNvSpPr>
                <a:spLocks noChangeArrowheads="1"/>
              </p:cNvSpPr>
              <p:nvPr/>
            </p:nvSpPr>
            <p:spPr bwMode="auto">
              <a:xfrm>
                <a:off x="2153" y="3185"/>
                <a:ext cx="1231" cy="634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69639" name="Line 9"/>
            <p:cNvSpPr>
              <a:spLocks noChangeShapeType="1"/>
            </p:cNvSpPr>
            <p:nvPr/>
          </p:nvSpPr>
          <p:spPr bwMode="auto">
            <a:xfrm flipH="1">
              <a:off x="2142" y="3180"/>
              <a:ext cx="1" cy="6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40" name="Line 10"/>
            <p:cNvSpPr>
              <a:spLocks noChangeShapeType="1"/>
            </p:cNvSpPr>
            <p:nvPr/>
          </p:nvSpPr>
          <p:spPr bwMode="auto">
            <a:xfrm>
              <a:off x="2150" y="3814"/>
              <a:ext cx="124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41" name="Line 11"/>
            <p:cNvSpPr>
              <a:spLocks noChangeShapeType="1"/>
            </p:cNvSpPr>
            <p:nvPr/>
          </p:nvSpPr>
          <p:spPr bwMode="auto">
            <a:xfrm>
              <a:off x="3385" y="3202"/>
              <a:ext cx="0" cy="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42" name="Rectangle 12"/>
            <p:cNvSpPr>
              <a:spLocks noChangeArrowheads="1"/>
            </p:cNvSpPr>
            <p:nvPr/>
          </p:nvSpPr>
          <p:spPr bwMode="auto">
            <a:xfrm>
              <a:off x="3264" y="2750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(45,60)</a:t>
              </a:r>
            </a:p>
          </p:txBody>
        </p:sp>
        <p:sp>
          <p:nvSpPr>
            <p:cNvPr id="69643" name="Rectangle 13"/>
            <p:cNvSpPr>
              <a:spLocks noChangeArrowheads="1"/>
            </p:cNvSpPr>
            <p:nvPr/>
          </p:nvSpPr>
          <p:spPr bwMode="auto">
            <a:xfrm>
              <a:off x="3399" y="3113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(50,50)</a:t>
              </a:r>
            </a:p>
          </p:txBody>
        </p:sp>
        <p:sp>
          <p:nvSpPr>
            <p:cNvPr id="69644" name="Rectangle 14"/>
            <p:cNvSpPr>
              <a:spLocks noChangeArrowheads="1"/>
            </p:cNvSpPr>
            <p:nvPr/>
          </p:nvSpPr>
          <p:spPr bwMode="auto">
            <a:xfrm>
              <a:off x="1737" y="3038"/>
              <a:ext cx="1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645" name="Rectangle 15"/>
            <p:cNvSpPr>
              <a:spLocks noChangeArrowheads="1"/>
            </p:cNvSpPr>
            <p:nvPr/>
          </p:nvSpPr>
          <p:spPr bwMode="auto">
            <a:xfrm>
              <a:off x="3378" y="3705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(50,30)</a:t>
              </a:r>
            </a:p>
          </p:txBody>
        </p:sp>
        <p:sp>
          <p:nvSpPr>
            <p:cNvPr id="69646" name="Rectangle 16"/>
            <p:cNvSpPr>
              <a:spLocks noChangeArrowheads="1"/>
            </p:cNvSpPr>
            <p:nvPr/>
          </p:nvSpPr>
          <p:spPr bwMode="auto">
            <a:xfrm>
              <a:off x="2256" y="3098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(30,50)</a:t>
              </a:r>
            </a:p>
          </p:txBody>
        </p:sp>
        <p:sp>
          <p:nvSpPr>
            <p:cNvPr id="69647" name="Rectangle 17"/>
            <p:cNvSpPr>
              <a:spLocks noChangeArrowheads="1"/>
            </p:cNvSpPr>
            <p:nvPr/>
          </p:nvSpPr>
          <p:spPr bwMode="auto">
            <a:xfrm>
              <a:off x="1718" y="2709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(15,60)</a:t>
              </a:r>
            </a:p>
          </p:txBody>
        </p:sp>
        <p:sp>
          <p:nvSpPr>
            <p:cNvPr id="69648" name="Rectangle 18"/>
            <p:cNvSpPr>
              <a:spLocks noChangeArrowheads="1"/>
            </p:cNvSpPr>
            <p:nvPr/>
          </p:nvSpPr>
          <p:spPr bwMode="auto">
            <a:xfrm>
              <a:off x="1573" y="3186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(10,50)</a:t>
              </a:r>
            </a:p>
          </p:txBody>
        </p:sp>
        <p:sp>
          <p:nvSpPr>
            <p:cNvPr id="69649" name="Rectangle 19"/>
            <p:cNvSpPr>
              <a:spLocks noChangeArrowheads="1"/>
            </p:cNvSpPr>
            <p:nvPr/>
          </p:nvSpPr>
          <p:spPr bwMode="auto">
            <a:xfrm>
              <a:off x="1574" y="3704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(10,30)</a:t>
              </a:r>
            </a:p>
          </p:txBody>
        </p:sp>
        <p:sp>
          <p:nvSpPr>
            <p:cNvPr id="69650" name="Rectangle 20"/>
            <p:cNvSpPr>
              <a:spLocks noChangeArrowheads="1"/>
            </p:cNvSpPr>
            <p:nvPr/>
          </p:nvSpPr>
          <p:spPr bwMode="auto">
            <a:xfrm>
              <a:off x="2189" y="3620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(25,35)</a:t>
              </a:r>
            </a:p>
          </p:txBody>
        </p:sp>
        <p:sp>
          <p:nvSpPr>
            <p:cNvPr id="69651" name="Rectangle 21"/>
            <p:cNvSpPr>
              <a:spLocks noChangeArrowheads="1"/>
            </p:cNvSpPr>
            <p:nvPr/>
          </p:nvSpPr>
          <p:spPr bwMode="auto">
            <a:xfrm>
              <a:off x="2832" y="3260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(35,40)</a:t>
              </a:r>
            </a:p>
          </p:txBody>
        </p:sp>
        <p:sp>
          <p:nvSpPr>
            <p:cNvPr id="69652" name="Rectangle 22"/>
            <p:cNvSpPr>
              <a:spLocks noChangeArrowheads="1"/>
            </p:cNvSpPr>
            <p:nvPr/>
          </p:nvSpPr>
          <p:spPr bwMode="auto">
            <a:xfrm>
              <a:off x="2754" y="3170"/>
              <a:ext cx="23" cy="10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653" name="Rectangle 23"/>
            <p:cNvSpPr>
              <a:spLocks noChangeArrowheads="1"/>
            </p:cNvSpPr>
            <p:nvPr/>
          </p:nvSpPr>
          <p:spPr bwMode="auto">
            <a:xfrm>
              <a:off x="3369" y="3175"/>
              <a:ext cx="24" cy="13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654" name="Rectangle 24"/>
            <p:cNvSpPr>
              <a:spLocks noChangeArrowheads="1"/>
            </p:cNvSpPr>
            <p:nvPr/>
          </p:nvSpPr>
          <p:spPr bwMode="auto">
            <a:xfrm>
              <a:off x="2130" y="3172"/>
              <a:ext cx="23" cy="13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655" name="Rectangle 25"/>
            <p:cNvSpPr>
              <a:spLocks noChangeArrowheads="1"/>
            </p:cNvSpPr>
            <p:nvPr/>
          </p:nvSpPr>
          <p:spPr bwMode="auto">
            <a:xfrm>
              <a:off x="2126" y="3800"/>
              <a:ext cx="23" cy="13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656" name="Rectangle 26"/>
            <p:cNvSpPr>
              <a:spLocks noChangeArrowheads="1"/>
            </p:cNvSpPr>
            <p:nvPr/>
          </p:nvSpPr>
          <p:spPr bwMode="auto">
            <a:xfrm>
              <a:off x="3365" y="3809"/>
              <a:ext cx="23" cy="13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657" name="Rectangle 27"/>
            <p:cNvSpPr>
              <a:spLocks noChangeArrowheads="1"/>
            </p:cNvSpPr>
            <p:nvPr/>
          </p:nvSpPr>
          <p:spPr bwMode="auto">
            <a:xfrm>
              <a:off x="2217" y="2941"/>
              <a:ext cx="13" cy="1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658" name="Rectangle 28"/>
            <p:cNvSpPr>
              <a:spLocks noChangeArrowheads="1"/>
            </p:cNvSpPr>
            <p:nvPr/>
          </p:nvSpPr>
          <p:spPr bwMode="auto">
            <a:xfrm>
              <a:off x="3286" y="2942"/>
              <a:ext cx="24" cy="13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659" name="Rectangle 29"/>
            <p:cNvSpPr>
              <a:spLocks noChangeArrowheads="1"/>
            </p:cNvSpPr>
            <p:nvPr/>
          </p:nvSpPr>
          <p:spPr bwMode="auto">
            <a:xfrm>
              <a:off x="2538" y="3450"/>
              <a:ext cx="459" cy="18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660" name="Rectangle 30"/>
            <p:cNvSpPr>
              <a:spLocks noChangeArrowheads="1"/>
            </p:cNvSpPr>
            <p:nvPr/>
          </p:nvSpPr>
          <p:spPr bwMode="auto">
            <a:xfrm>
              <a:off x="2972" y="3445"/>
              <a:ext cx="24" cy="13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661" name="Rectangle 31"/>
            <p:cNvSpPr>
              <a:spLocks noChangeArrowheads="1"/>
            </p:cNvSpPr>
            <p:nvPr/>
          </p:nvSpPr>
          <p:spPr bwMode="auto">
            <a:xfrm>
              <a:off x="2516" y="3618"/>
              <a:ext cx="24" cy="13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662" name="Rectangle 32"/>
            <p:cNvSpPr>
              <a:spLocks noChangeArrowheads="1"/>
            </p:cNvSpPr>
            <p:nvPr/>
          </p:nvSpPr>
          <p:spPr bwMode="auto">
            <a:xfrm>
              <a:off x="1573" y="3021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600"/>
                <a:t>(10,50)</a:t>
              </a:r>
            </a:p>
          </p:txBody>
        </p:sp>
      </p:grpSp>
      <p:sp>
        <p:nvSpPr>
          <p:cNvPr id="69637" name="Rectangle 33"/>
          <p:cNvSpPr>
            <a:spLocks noChangeArrowheads="1"/>
          </p:cNvSpPr>
          <p:nvPr/>
        </p:nvSpPr>
        <p:spPr bwMode="auto">
          <a:xfrm>
            <a:off x="2441575" y="2133600"/>
            <a:ext cx="6321425" cy="1905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endParaRPr lang="fr-FR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Unknown Element </a:t>
            </a:r>
          </a:p>
        </p:txBody>
      </p:sp>
      <p:sp>
        <p:nvSpPr>
          <p:cNvPr id="71683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9067800" cy="2133600"/>
          </a:xfrm>
        </p:spPr>
        <p:txBody>
          <a:bodyPr/>
          <a:lstStyle/>
          <a:p>
            <a:pPr eaLnBrk="1" hangingPunct="1"/>
            <a:r>
              <a:rPr lang="en-US" sz="2000"/>
              <a:t>Element type 0 is for modeling unsupported element types (for example, curves, splines, and so on).</a:t>
            </a:r>
          </a:p>
          <a:p>
            <a:pPr eaLnBrk="1" hangingPunct="1"/>
            <a:r>
              <a:rPr lang="en-US" sz="2000"/>
              <a:t>Element type 0 is ignored by Oracle Spatial.</a:t>
            </a:r>
          </a:p>
          <a:p>
            <a:pPr eaLnBrk="1" hangingPunct="1"/>
            <a:r>
              <a:rPr lang="en-US" sz="2000"/>
              <a:t>A geometry with an element type 0 must contain at least one element of type 1, 2, 1003, 4, or 1005. The non-0 element is an approximation of the unsupported element. The approximation is indexed by Oracle Spatial.</a:t>
            </a:r>
          </a:p>
        </p:txBody>
      </p:sp>
      <p:sp>
        <p:nvSpPr>
          <p:cNvPr id="71684" name="Arc 4"/>
          <p:cNvSpPr>
            <a:spLocks/>
          </p:cNvSpPr>
          <p:nvPr/>
        </p:nvSpPr>
        <p:spPr bwMode="auto">
          <a:xfrm>
            <a:off x="3594100" y="2740025"/>
            <a:ext cx="2216150" cy="523875"/>
          </a:xfrm>
          <a:custGeom>
            <a:avLst/>
            <a:gdLst>
              <a:gd name="T0" fmla="*/ 2147483647 w 39821"/>
              <a:gd name="T1" fmla="*/ 2147483647 h 43059"/>
              <a:gd name="T2" fmla="*/ 2147483647 w 39821"/>
              <a:gd name="T3" fmla="*/ 2147483647 h 43059"/>
              <a:gd name="T4" fmla="*/ 2147483647 w 39821"/>
              <a:gd name="T5" fmla="*/ 2147483647 h 43059"/>
              <a:gd name="T6" fmla="*/ 0 60000 65536"/>
              <a:gd name="T7" fmla="*/ 0 60000 65536"/>
              <a:gd name="T8" fmla="*/ 0 60000 65536"/>
              <a:gd name="T9" fmla="*/ 0 w 39821"/>
              <a:gd name="T10" fmla="*/ 0 h 43059"/>
              <a:gd name="T11" fmla="*/ 39821 w 39821"/>
              <a:gd name="T12" fmla="*/ 43059 h 430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21" h="43059" fill="none" extrusionOk="0">
                <a:moveTo>
                  <a:pt x="19135" y="43059"/>
                </a:moveTo>
                <a:cubicBezTo>
                  <a:pt x="8231" y="41806"/>
                  <a:pt x="0" y="3257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8983" y="-1"/>
                  <a:pt x="35855" y="3771"/>
                  <a:pt x="39820" y="10000"/>
                </a:cubicBezTo>
              </a:path>
              <a:path w="39821" h="43059" stroke="0" extrusionOk="0">
                <a:moveTo>
                  <a:pt x="19135" y="43059"/>
                </a:moveTo>
                <a:cubicBezTo>
                  <a:pt x="8231" y="41806"/>
                  <a:pt x="0" y="3257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8983" y="-1"/>
                  <a:pt x="35855" y="3771"/>
                  <a:pt x="39820" y="10000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5" name="Arc 5"/>
          <p:cNvSpPr>
            <a:spLocks/>
          </p:cNvSpPr>
          <p:nvPr/>
        </p:nvSpPr>
        <p:spPr bwMode="auto">
          <a:xfrm>
            <a:off x="3486150" y="3228975"/>
            <a:ext cx="2222500" cy="523875"/>
          </a:xfrm>
          <a:custGeom>
            <a:avLst/>
            <a:gdLst>
              <a:gd name="T0" fmla="*/ 2147483647 w 39964"/>
              <a:gd name="T1" fmla="*/ 0 h 43084"/>
              <a:gd name="T2" fmla="*/ 0 w 39964"/>
              <a:gd name="T3" fmla="*/ 2147483647 h 43084"/>
              <a:gd name="T4" fmla="*/ 2147483647 w 39964"/>
              <a:gd name="T5" fmla="*/ 2147483647 h 43084"/>
              <a:gd name="T6" fmla="*/ 0 60000 65536"/>
              <a:gd name="T7" fmla="*/ 0 60000 65536"/>
              <a:gd name="T8" fmla="*/ 0 60000 65536"/>
              <a:gd name="T9" fmla="*/ 0 w 39964"/>
              <a:gd name="T10" fmla="*/ 0 h 43084"/>
              <a:gd name="T11" fmla="*/ 39964 w 39964"/>
              <a:gd name="T12" fmla="*/ 43084 h 430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964" h="43084" fill="none" extrusionOk="0">
                <a:moveTo>
                  <a:pt x="20601" y="0"/>
                </a:moveTo>
                <a:cubicBezTo>
                  <a:pt x="31605" y="1146"/>
                  <a:pt x="39964" y="10421"/>
                  <a:pt x="39964" y="21484"/>
                </a:cubicBezTo>
                <a:cubicBezTo>
                  <a:pt x="39964" y="33413"/>
                  <a:pt x="30293" y="43084"/>
                  <a:pt x="18364" y="43084"/>
                </a:cubicBezTo>
                <a:cubicBezTo>
                  <a:pt x="10884" y="43084"/>
                  <a:pt x="3937" y="39214"/>
                  <a:pt x="-1" y="32855"/>
                </a:cubicBezTo>
              </a:path>
              <a:path w="39964" h="43084" stroke="0" extrusionOk="0">
                <a:moveTo>
                  <a:pt x="20601" y="0"/>
                </a:moveTo>
                <a:cubicBezTo>
                  <a:pt x="31605" y="1146"/>
                  <a:pt x="39964" y="10421"/>
                  <a:pt x="39964" y="21484"/>
                </a:cubicBezTo>
                <a:cubicBezTo>
                  <a:pt x="39964" y="33413"/>
                  <a:pt x="30293" y="43084"/>
                  <a:pt x="18364" y="43084"/>
                </a:cubicBezTo>
                <a:cubicBezTo>
                  <a:pt x="10884" y="43084"/>
                  <a:pt x="3937" y="39214"/>
                  <a:pt x="-1" y="32855"/>
                </a:cubicBezTo>
                <a:lnTo>
                  <a:pt x="18364" y="21484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775325" y="2905125"/>
            <a:ext cx="41275" cy="4763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3460750" y="3600450"/>
            <a:ext cx="41275" cy="4763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651500" y="3505200"/>
            <a:ext cx="41275" cy="4763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3613150" y="2971800"/>
            <a:ext cx="41275" cy="4763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3441700" y="2755900"/>
            <a:ext cx="2432050" cy="98425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3422650" y="3733800"/>
            <a:ext cx="41275" cy="4763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5822950" y="2781300"/>
            <a:ext cx="41275" cy="4763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3389313" y="3328988"/>
            <a:ext cx="6651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/>
              <a:t>(x1,y1)</a:t>
            </a: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4922838" y="3357563"/>
            <a:ext cx="6651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200"/>
              <a:t>(x2,y2)</a:t>
            </a: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4276725" y="3005138"/>
            <a:ext cx="6651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/>
              <a:t>(x3,y3)</a:t>
            </a:r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3633788" y="2868613"/>
            <a:ext cx="6651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/>
              <a:t>(x4,y4)</a:t>
            </a:r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5149850" y="288607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/>
              <a:t>(x5,y5)</a:t>
            </a:r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2709863" y="3687763"/>
            <a:ext cx="6651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/>
              <a:t>(x6,y6)</a:t>
            </a:r>
          </a:p>
        </p:txBody>
      </p: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5819775" y="2554288"/>
            <a:ext cx="6651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/>
              <a:t>(x7,y7)</a:t>
            </a:r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blackWhite">
          <a:xfrm>
            <a:off x="2205038" y="1401763"/>
            <a:ext cx="1981200" cy="9572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Ordinate Offset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11</a:t>
            </a:r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blackWhite">
          <a:xfrm>
            <a:off x="4186238" y="1401763"/>
            <a:ext cx="1651000" cy="9572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Element Type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0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1003</a:t>
            </a:r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blackWhite">
          <a:xfrm>
            <a:off x="5837238" y="1401763"/>
            <a:ext cx="1820862" cy="9572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92075" rIns="92075" bIns="92075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Interpretation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1324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sz="1800"/>
              <a:t>3</a:t>
            </a:r>
          </a:p>
        </p:txBody>
      </p:sp>
      <p:grpSp>
        <p:nvGrpSpPr>
          <p:cNvPr id="71703" name="Group 23"/>
          <p:cNvGrpSpPr>
            <a:grpSpLocks/>
          </p:cNvGrpSpPr>
          <p:nvPr/>
        </p:nvGrpSpPr>
        <p:grpSpPr bwMode="auto">
          <a:xfrm>
            <a:off x="2214563" y="1728788"/>
            <a:ext cx="5462587" cy="322262"/>
            <a:chOff x="1288" y="1041"/>
            <a:chExt cx="3176" cy="203"/>
          </a:xfrm>
        </p:grpSpPr>
        <p:sp>
          <p:nvSpPr>
            <p:cNvPr id="71705" name="Line 24"/>
            <p:cNvSpPr>
              <a:spLocks noChangeShapeType="1"/>
            </p:cNvSpPr>
            <p:nvPr/>
          </p:nvSpPr>
          <p:spPr bwMode="blackWhite">
            <a:xfrm>
              <a:off x="1288" y="1041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6" name="Line 25"/>
            <p:cNvSpPr>
              <a:spLocks noChangeShapeType="1"/>
            </p:cNvSpPr>
            <p:nvPr/>
          </p:nvSpPr>
          <p:spPr bwMode="blackWhite">
            <a:xfrm>
              <a:off x="1288" y="1244"/>
              <a:ext cx="31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704" name="Rectangle 26"/>
          <p:cNvSpPr>
            <a:spLocks noChangeArrowheads="1"/>
          </p:cNvSpPr>
          <p:nvPr/>
        </p:nvSpPr>
        <p:spPr bwMode="auto">
          <a:xfrm>
            <a:off x="4622800" y="3271838"/>
            <a:ext cx="41275" cy="476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 advClick="0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Oriented Point</a:t>
            </a: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Oriented points are typically used for orienting symbology or text for maps and other display applications.</a:t>
            </a:r>
          </a:p>
          <a:p>
            <a:pPr eaLnBrk="1" hangingPunct="1"/>
            <a:r>
              <a:rPr lang="en-US"/>
              <a:t>An oriented point includes: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The coordinates of the point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An additional set of coordinates that define the orientation vector. The origin (0,0) of the orientation vector is located at  the coordinates of the point it is associated with.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Oriented Point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SDO_ELEM_INFO_ARRAY contains two triplets: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The first triplet describes the point, and includes: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 The ordinate offset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 Element type of 1 (for the point) 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 Interpretation of 1 (single point)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The second triplet describes the orientation, and includes: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 The ordinate offset of the point used for orientation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 Element type of 1 (for the point) 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 Interpretation of 0 (exclusively used for the orientation)</a:t>
            </a:r>
            <a:endParaRPr lang="fr-FR">
              <a:ea typeface="ＭＳ Ｐゴシック" pitchFamily="-84" charset="-128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Oriented Point Example</a:t>
            </a:r>
          </a:p>
        </p:txBody>
      </p:sp>
      <p:sp>
        <p:nvSpPr>
          <p:cNvPr id="77827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/>
              <a:t>The point location is (71, 42).</a:t>
            </a:r>
          </a:p>
          <a:p>
            <a:pPr eaLnBrk="1" hangingPunct="1"/>
            <a:r>
              <a:rPr lang="en-US" sz="1800"/>
              <a:t>A symbol associated with the point would be oriented along a vector from (71, 42) through (72, 43), at a 45-degree angle.</a:t>
            </a:r>
          </a:p>
          <a:p>
            <a:pPr eaLnBrk="1" hangingPunct="1"/>
            <a:r>
              <a:rPr lang="en-US" sz="1800"/>
              <a:t>Given the coordinates of the orientation vector (i,j), the angle is calculated as </a:t>
            </a:r>
            <a:r>
              <a:rPr lang="en-US" sz="2000"/>
              <a:t>angle = arctan (j/i)</a:t>
            </a:r>
          </a:p>
          <a:p>
            <a:pPr eaLnBrk="1" hangingPunct="1"/>
            <a:r>
              <a:rPr lang="en-US" sz="2000"/>
              <a:t>In the example arctan (1/1) is 0.785398163 in radians, i.e. 45°.</a:t>
            </a:r>
          </a:p>
          <a:p>
            <a:pPr eaLnBrk="1" hangingPunct="1"/>
            <a:endParaRPr lang="en-US" sz="1800"/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5613400" y="4775200"/>
            <a:ext cx="787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algn="l" defTabSz="228600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>
                <a:latin typeface="Courier New" pitchFamily="-84" charset="0"/>
              </a:rPr>
              <a:t>71,42</a:t>
            </a:r>
          </a:p>
        </p:txBody>
      </p:sp>
      <p:sp>
        <p:nvSpPr>
          <p:cNvPr id="77829" name="Line 6"/>
          <p:cNvSpPr>
            <a:spLocks noChangeShapeType="1"/>
          </p:cNvSpPr>
          <p:nvPr/>
        </p:nvSpPr>
        <p:spPr bwMode="auto">
          <a:xfrm>
            <a:off x="6423025" y="4937125"/>
            <a:ext cx="14049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7830" name="Group 7"/>
          <p:cNvGrpSpPr>
            <a:grpSpLocks/>
          </p:cNvGrpSpPr>
          <p:nvPr/>
        </p:nvGrpSpPr>
        <p:grpSpPr bwMode="auto">
          <a:xfrm>
            <a:off x="6953250" y="3906838"/>
            <a:ext cx="2724150" cy="2112962"/>
            <a:chOff x="3888" y="2640"/>
            <a:chExt cx="1584" cy="1331"/>
          </a:xfrm>
        </p:grpSpPr>
        <p:sp>
          <p:nvSpPr>
            <p:cNvPr id="77835" name="Rectangle 8"/>
            <p:cNvSpPr>
              <a:spLocks noChangeArrowheads="1"/>
            </p:cNvSpPr>
            <p:nvPr/>
          </p:nvSpPr>
          <p:spPr bwMode="auto">
            <a:xfrm>
              <a:off x="3888" y="2649"/>
              <a:ext cx="1568" cy="1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12700" rIns="12700" bIns="12700" anchor="ctr">
              <a:prstTxWarp prst="textNoShape">
                <a:avLst/>
              </a:prstTxWarp>
              <a:spAutoFit/>
            </a:bodyPr>
            <a:lstStyle/>
            <a:p>
              <a:endParaRPr lang="fr-FR"/>
            </a:p>
          </p:txBody>
        </p:sp>
        <p:sp>
          <p:nvSpPr>
            <p:cNvPr id="77836" name="Line 9"/>
            <p:cNvSpPr>
              <a:spLocks noChangeShapeType="1"/>
            </p:cNvSpPr>
            <p:nvPr/>
          </p:nvSpPr>
          <p:spPr bwMode="auto">
            <a:xfrm>
              <a:off x="4656" y="2640"/>
              <a:ext cx="0" cy="1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37" name="Line 10"/>
            <p:cNvSpPr>
              <a:spLocks noChangeShapeType="1"/>
            </p:cNvSpPr>
            <p:nvPr/>
          </p:nvSpPr>
          <p:spPr bwMode="auto">
            <a:xfrm>
              <a:off x="3888" y="3289"/>
              <a:ext cx="1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38" name="Line 11"/>
            <p:cNvSpPr>
              <a:spLocks noChangeShapeType="1"/>
            </p:cNvSpPr>
            <p:nvPr/>
          </p:nvSpPr>
          <p:spPr bwMode="auto">
            <a:xfrm>
              <a:off x="3896" y="3463"/>
              <a:ext cx="1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39" name="Line 12"/>
            <p:cNvSpPr>
              <a:spLocks noChangeShapeType="1"/>
            </p:cNvSpPr>
            <p:nvPr/>
          </p:nvSpPr>
          <p:spPr bwMode="auto">
            <a:xfrm>
              <a:off x="3888" y="3632"/>
              <a:ext cx="1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40" name="Line 13"/>
            <p:cNvSpPr>
              <a:spLocks noChangeShapeType="1"/>
            </p:cNvSpPr>
            <p:nvPr/>
          </p:nvSpPr>
          <p:spPr bwMode="auto">
            <a:xfrm>
              <a:off x="3888" y="3793"/>
              <a:ext cx="1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41" name="Line 14"/>
            <p:cNvSpPr>
              <a:spLocks noChangeShapeType="1"/>
            </p:cNvSpPr>
            <p:nvPr/>
          </p:nvSpPr>
          <p:spPr bwMode="auto">
            <a:xfrm>
              <a:off x="3904" y="2807"/>
              <a:ext cx="1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42" name="Line 15"/>
            <p:cNvSpPr>
              <a:spLocks noChangeShapeType="1"/>
            </p:cNvSpPr>
            <p:nvPr/>
          </p:nvSpPr>
          <p:spPr bwMode="auto">
            <a:xfrm>
              <a:off x="3896" y="2976"/>
              <a:ext cx="1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43" name="Line 16"/>
            <p:cNvSpPr>
              <a:spLocks noChangeShapeType="1"/>
            </p:cNvSpPr>
            <p:nvPr/>
          </p:nvSpPr>
          <p:spPr bwMode="auto">
            <a:xfrm>
              <a:off x="3896" y="3137"/>
              <a:ext cx="1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44" name="Line 17"/>
            <p:cNvSpPr>
              <a:spLocks noChangeShapeType="1"/>
            </p:cNvSpPr>
            <p:nvPr/>
          </p:nvSpPr>
          <p:spPr bwMode="auto">
            <a:xfrm>
              <a:off x="4856" y="2656"/>
              <a:ext cx="0" cy="1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45" name="Line 18"/>
            <p:cNvSpPr>
              <a:spLocks noChangeShapeType="1"/>
            </p:cNvSpPr>
            <p:nvPr/>
          </p:nvSpPr>
          <p:spPr bwMode="auto">
            <a:xfrm>
              <a:off x="5248" y="2640"/>
              <a:ext cx="0" cy="1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46" name="Line 19"/>
            <p:cNvSpPr>
              <a:spLocks noChangeShapeType="1"/>
            </p:cNvSpPr>
            <p:nvPr/>
          </p:nvSpPr>
          <p:spPr bwMode="auto">
            <a:xfrm>
              <a:off x="5056" y="2659"/>
              <a:ext cx="0" cy="1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47" name="Line 20"/>
            <p:cNvSpPr>
              <a:spLocks noChangeShapeType="1"/>
            </p:cNvSpPr>
            <p:nvPr/>
          </p:nvSpPr>
          <p:spPr bwMode="auto">
            <a:xfrm>
              <a:off x="4072" y="2656"/>
              <a:ext cx="0" cy="1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48" name="Line 21"/>
            <p:cNvSpPr>
              <a:spLocks noChangeShapeType="1"/>
            </p:cNvSpPr>
            <p:nvPr/>
          </p:nvSpPr>
          <p:spPr bwMode="auto">
            <a:xfrm>
              <a:off x="4464" y="2640"/>
              <a:ext cx="0" cy="1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7849" name="Line 22"/>
            <p:cNvSpPr>
              <a:spLocks noChangeShapeType="1"/>
            </p:cNvSpPr>
            <p:nvPr/>
          </p:nvSpPr>
          <p:spPr bwMode="auto">
            <a:xfrm>
              <a:off x="4272" y="2659"/>
              <a:ext cx="0" cy="1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77831" name="Line 23"/>
          <p:cNvSpPr>
            <a:spLocks noChangeShapeType="1"/>
          </p:cNvSpPr>
          <p:nvPr/>
        </p:nvSpPr>
        <p:spPr bwMode="auto">
          <a:xfrm flipV="1">
            <a:off x="7958138" y="4133850"/>
            <a:ext cx="1017587" cy="8064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sm"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2" name="Oval 24"/>
          <p:cNvSpPr>
            <a:spLocks noChangeArrowheads="1"/>
          </p:cNvSpPr>
          <p:nvPr/>
        </p:nvSpPr>
        <p:spPr bwMode="auto">
          <a:xfrm>
            <a:off x="7916863" y="4900613"/>
            <a:ext cx="82550" cy="746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7833" name="Oval 25"/>
          <p:cNvSpPr>
            <a:spLocks noChangeArrowheads="1"/>
          </p:cNvSpPr>
          <p:nvPr/>
        </p:nvSpPr>
        <p:spPr bwMode="auto">
          <a:xfrm>
            <a:off x="8259763" y="4646613"/>
            <a:ext cx="82550" cy="746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7834" name="Rectangle 31"/>
          <p:cNvSpPr>
            <a:spLocks noChangeArrowheads="1"/>
          </p:cNvSpPr>
          <p:nvPr/>
        </p:nvSpPr>
        <p:spPr bwMode="auto">
          <a:xfrm>
            <a:off x="533400" y="3856038"/>
            <a:ext cx="3886200" cy="18589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SDO_GEOMETRY(2001, 8307, NULL,</a:t>
            </a:r>
          </a:p>
          <a:p>
            <a:pPr algn="l" defTabSz="822325" eaLnBrk="0" hangingPunct="0">
              <a:lnSpc>
                <a:spcPct val="3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SDO_ELEM_INFO_ARRAY(</a:t>
            </a:r>
          </a:p>
          <a:p>
            <a:pPr algn="l" defTabSz="822325" eaLnBrk="0" hangingPunct="0">
              <a:lnSpc>
                <a:spcPct val="3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1,1,1, </a:t>
            </a:r>
          </a:p>
          <a:p>
            <a:pPr algn="l" defTabSz="822325" eaLnBrk="0" hangingPunct="0">
              <a:lnSpc>
                <a:spcPct val="3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3,1,0),</a:t>
            </a:r>
          </a:p>
          <a:p>
            <a:pPr algn="l" defTabSz="822325" eaLnBrk="0" hangingPunct="0">
              <a:lnSpc>
                <a:spcPct val="3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SDO_ORDINATE_ARRAY(</a:t>
            </a:r>
          </a:p>
          <a:p>
            <a:pPr algn="l" defTabSz="822325" eaLnBrk="0" hangingPunct="0">
              <a:lnSpc>
                <a:spcPct val="3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71,42, </a:t>
            </a:r>
          </a:p>
          <a:p>
            <a:pPr algn="l" defTabSz="822325" eaLnBrk="0" hangingPunct="0">
              <a:lnSpc>
                <a:spcPct val="3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1,1</a:t>
            </a:r>
          </a:p>
          <a:p>
            <a:pPr algn="l" defTabSz="822325" eaLnBrk="0" hangingPunct="0">
              <a:lnSpc>
                <a:spcPct val="3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)</a:t>
            </a:r>
          </a:p>
          <a:p>
            <a:pPr algn="l" defTabSz="822325" eaLnBrk="0" hangingPunct="0">
              <a:lnSpc>
                <a:spcPct val="3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)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Oriented Point Rules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point must be followed by its orientation.</a:t>
            </a:r>
          </a:p>
          <a:p>
            <a:pPr eaLnBrk="1" hangingPunct="1"/>
            <a:r>
              <a:rPr lang="en-US"/>
              <a:t>The origin (0,0) of the orientation vector is located at the coordinates of the point that it is associated with.</a:t>
            </a:r>
          </a:p>
          <a:p>
            <a:pPr eaLnBrk="1" hangingPunct="1"/>
            <a:r>
              <a:rPr lang="en-US"/>
              <a:t>Multipoint oriented points are allowed, but orientation information must follow the point being oriented.</a:t>
            </a:r>
          </a:p>
          <a:p>
            <a:pPr eaLnBrk="1" hangingPunct="1"/>
            <a:r>
              <a:rPr lang="en-US"/>
              <a:t>The orientation vector values must be between –1 and 1.</a:t>
            </a:r>
          </a:p>
        </p:txBody>
      </p:sp>
    </p:spTree>
  </p:cSld>
  <p:clrMapOvr>
    <a:masterClrMapping/>
  </p:clrMapOvr>
  <p:transition advClick="0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Oriented Point Rules</a:t>
            </a:r>
          </a:p>
        </p:txBody>
      </p:sp>
      <p:sp>
        <p:nvSpPr>
          <p:cNvPr id="81923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2D point will have a 2D orientation vector.</a:t>
            </a:r>
          </a:p>
          <a:p>
            <a:pPr eaLnBrk="1" hangingPunct="1"/>
            <a:r>
              <a:rPr lang="en-US"/>
              <a:t>A 2D point with an LRS measure  (SDO_GTYPE=3301) will have a 2D orientation vector.</a:t>
            </a:r>
          </a:p>
          <a:p>
            <a:pPr eaLnBrk="1" hangingPunct="1"/>
            <a:r>
              <a:rPr lang="en-US"/>
              <a:t>A 3D point (SDO_GTYPE=3001) will have a 3D orientation vector.</a:t>
            </a:r>
          </a:p>
          <a:p>
            <a:pPr eaLnBrk="1" hangingPunct="1"/>
            <a:r>
              <a:rPr lang="en-US"/>
              <a:t>A 3D point with an LRS measure  (SDO_GTYPE=4401) will have a 3D orientation vector.</a:t>
            </a:r>
          </a:p>
          <a:p>
            <a:pPr eaLnBrk="1" hangingPunct="1"/>
            <a:r>
              <a:rPr lang="en-US"/>
              <a:t>A 4D point (SDO_GTYPE=4001) will have a 3D orientation vector.</a:t>
            </a:r>
          </a:p>
        </p:txBody>
      </p:sp>
    </p:spTree>
  </p:cSld>
  <p:clrMapOvr>
    <a:masterClrMapping/>
  </p:clrMapOvr>
  <p:transition advClick="0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Element Types Summarized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blackWhite">
          <a:xfrm>
            <a:off x="912813" y="1371600"/>
            <a:ext cx="8034337" cy="4735513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457200" indent="-457200"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Number   Element Type		          Interpretation              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40000"/>
              </a:spcBef>
              <a:buClrTx/>
            </a:pPr>
            <a:r>
              <a:rPr lang="en-US" sz="1600"/>
              <a:t>0               UNKNOWN_ELEMENT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40000"/>
              </a:spcBef>
              <a:buClrTx/>
            </a:pPr>
            <a:r>
              <a:rPr lang="en-US" sz="1600"/>
              <a:t>1               POINT                                       # of points in collection; or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                                                                   0 - oriented point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40000"/>
              </a:spcBef>
              <a:buClrTx/>
            </a:pPr>
            <a:r>
              <a:rPr lang="en-US" sz="1600"/>
              <a:t>2               LINESTRING                             1 - Straight lines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                                                                   2 - Circular arcs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40000"/>
              </a:spcBef>
              <a:buClrTx/>
            </a:pPr>
            <a:r>
              <a:rPr lang="en-US" sz="1600"/>
              <a:t>3                POLYGON                               1 - Straight lines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1003           (Outer)                                    2 - Circular arcs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2003           (Inner)                                     3 - Optimized rectangle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                                                                   4 - Circle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40000"/>
              </a:spcBef>
              <a:buClrTx/>
            </a:pPr>
            <a:r>
              <a:rPr lang="en-US" sz="1600"/>
              <a:t>4      COMPOUND LINESTRING                # of line string subelements that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                                                                   make up the line string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40000"/>
              </a:spcBef>
              <a:buClrTx/>
            </a:pPr>
            <a:r>
              <a:rPr lang="en-US" sz="1600"/>
              <a:t>5      COMPOUND POLYGON                   # of line string subelements that 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1005           (Outer)                                    make up the polygon</a:t>
            </a:r>
          </a:p>
          <a:p>
            <a:pPr marL="457200" indent="-457200" algn="l" defTabSz="822325"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600"/>
              <a:t>2005           (Inner)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927100" y="1728788"/>
            <a:ext cx="80041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80533" y="1919289"/>
            <a:ext cx="7355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/>
          </a:p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 b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Curves: NURBS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42950" y="1295400"/>
            <a:ext cx="5276850" cy="4648200"/>
          </a:xfrm>
        </p:spPr>
        <p:txBody>
          <a:bodyPr/>
          <a:lstStyle/>
          <a:p>
            <a:r>
              <a:rPr lang="en-US" dirty="0" smtClean="0"/>
              <a:t>NURBS curves allow representation of free-form shapes with arbitrary shapes</a:t>
            </a:r>
          </a:p>
          <a:p>
            <a:pPr lvl="1"/>
            <a:r>
              <a:rPr lang="en-US" dirty="0" err="1" smtClean="0"/>
              <a:t>splines</a:t>
            </a:r>
            <a:r>
              <a:rPr lang="en-US" dirty="0" smtClean="0"/>
              <a:t>, polynomial </a:t>
            </a:r>
            <a:r>
              <a:rPr lang="en-US" dirty="0" err="1" smtClean="0"/>
              <a:t>splines</a:t>
            </a:r>
            <a:r>
              <a:rPr lang="en-US" dirty="0" smtClean="0"/>
              <a:t>, cubic </a:t>
            </a:r>
            <a:r>
              <a:rPr lang="en-US" dirty="0" err="1" smtClean="0"/>
              <a:t>splines</a:t>
            </a:r>
            <a:r>
              <a:rPr lang="en-US" dirty="0" smtClean="0"/>
              <a:t>, B-</a:t>
            </a:r>
            <a:r>
              <a:rPr lang="en-US" dirty="0" err="1" smtClean="0"/>
              <a:t>splines</a:t>
            </a:r>
            <a:r>
              <a:rPr lang="en-US" dirty="0" smtClean="0"/>
              <a:t> and Bezier curves</a:t>
            </a:r>
          </a:p>
          <a:p>
            <a:pPr lvl="1"/>
            <a:r>
              <a:rPr lang="en-US" dirty="0" smtClean="0"/>
              <a:t>Highway ramps, railroad curves</a:t>
            </a:r>
          </a:p>
          <a:p>
            <a:r>
              <a:rPr lang="en-US" dirty="0" smtClean="0"/>
              <a:t>NURBS representation allows control over the shape of the curve </a:t>
            </a:r>
          </a:p>
          <a:p>
            <a:r>
              <a:rPr lang="en-US" dirty="0" smtClean="0"/>
              <a:t>Control points and knots guide the shape of the curve</a:t>
            </a:r>
          </a:p>
          <a:p>
            <a:r>
              <a:rPr lang="en-US" dirty="0" smtClean="0"/>
              <a:t>Represent complex shapes with little data</a:t>
            </a:r>
            <a:endParaRPr lang="en-US" dirty="0"/>
          </a:p>
        </p:txBody>
      </p:sp>
      <p:sp>
        <p:nvSpPr>
          <p:cNvPr id="8" name="Text Placeholder 7"/>
          <p:cNvSpPr txBox="1">
            <a:spLocks/>
          </p:cNvSpPr>
          <p:nvPr/>
        </p:nvSpPr>
        <p:spPr bwMode="auto">
          <a:xfrm>
            <a:off x="990600" y="838200"/>
            <a:ext cx="822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5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Non-Uniform Rational B-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Spline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752600"/>
            <a:ext cx="3200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11" name="Rectangle 10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Spatial vs Locator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Simple </a:t>
            </a:r>
            <a:r>
              <a:rPr lang="fr-FR" dirty="0" err="1"/>
              <a:t>definition</a:t>
            </a:r>
            <a:r>
              <a:rPr lang="fr-FR" dirty="0"/>
              <a:t>:</a:t>
            </a:r>
          </a:p>
          <a:p>
            <a:pPr lvl="1"/>
            <a:r>
              <a:rPr lang="fr-FR" dirty="0">
                <a:ea typeface="ＭＳ Ｐゴシック" pitchFamily="-84" charset="-128"/>
              </a:rPr>
              <a:t>Locator = 2D </a:t>
            </a:r>
            <a:r>
              <a:rPr lang="fr-FR" dirty="0" err="1">
                <a:ea typeface="ＭＳ Ｐゴシック" pitchFamily="-84" charset="-128"/>
              </a:rPr>
              <a:t>Vector</a:t>
            </a:r>
            <a:r>
              <a:rPr lang="fr-FR" dirty="0">
                <a:ea typeface="ＭＳ Ｐゴシック" pitchFamily="-84" charset="-128"/>
              </a:rPr>
              <a:t> </a:t>
            </a:r>
            <a:r>
              <a:rPr lang="fr-FR" dirty="0" err="1">
                <a:ea typeface="ＭＳ Ｐゴシック" pitchFamily="-84" charset="-128"/>
              </a:rPr>
              <a:t>storage</a:t>
            </a:r>
            <a:r>
              <a:rPr lang="fr-FR" dirty="0">
                <a:ea typeface="ＭＳ Ｐゴシック" pitchFamily="-84" charset="-128"/>
              </a:rPr>
              <a:t>, </a:t>
            </a:r>
            <a:r>
              <a:rPr lang="fr-FR" dirty="0" err="1">
                <a:ea typeface="ＭＳ Ｐゴシック" pitchFamily="-84" charset="-128"/>
              </a:rPr>
              <a:t>querying</a:t>
            </a:r>
            <a:r>
              <a:rPr lang="fr-FR" dirty="0">
                <a:ea typeface="ＭＳ Ｐゴシック" pitchFamily="-84" charset="-128"/>
              </a:rPr>
              <a:t> and simple </a:t>
            </a:r>
            <a:r>
              <a:rPr lang="fr-FR" dirty="0" err="1">
                <a:ea typeface="ＭＳ Ｐゴシック" pitchFamily="-84" charset="-128"/>
              </a:rPr>
              <a:t>processing</a:t>
            </a:r>
            <a:endParaRPr lang="fr-FR" dirty="0">
              <a:ea typeface="ＭＳ Ｐゴシック" pitchFamily="-84" charset="-128"/>
            </a:endParaRPr>
          </a:p>
          <a:p>
            <a:pPr lvl="1"/>
            <a:r>
              <a:rPr lang="fr-FR" dirty="0">
                <a:ea typeface="ＭＳ Ｐゴシック" pitchFamily="-84" charset="-128"/>
              </a:rPr>
              <a:t>Spatial = Advanced </a:t>
            </a:r>
            <a:r>
              <a:rPr lang="fr-FR" dirty="0" err="1">
                <a:ea typeface="ＭＳ Ｐゴシック" pitchFamily="-84" charset="-128"/>
              </a:rPr>
              <a:t>processing</a:t>
            </a:r>
            <a:endParaRPr lang="fr-FR" dirty="0">
              <a:ea typeface="ＭＳ Ｐゴシック" pitchFamily="-84" charset="-128"/>
            </a:endParaRPr>
          </a:p>
          <a:p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appendix</a:t>
            </a:r>
            <a:r>
              <a:rPr lang="fr-FR" dirty="0"/>
              <a:t> B of Spatial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manual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Tx/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Tx/>
              <a:buNone/>
            </a:pPr>
            <a:endParaRPr lang="fr-FR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9313" y="3357562"/>
            <a:ext cx="7199312" cy="757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1600" dirty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Oracle® Spatial</a:t>
            </a:r>
            <a:r>
              <a:rPr lang="en-US" sz="1600" dirty="0" smtClean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 and Graph Developer's </a:t>
            </a:r>
            <a:r>
              <a:rPr lang="en-US" sz="1600" dirty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Guide</a:t>
            </a:r>
            <a:r>
              <a:rPr lang="en-US" sz="1600" dirty="0" smtClean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/>
            </a:r>
            <a:br>
              <a:rPr lang="en-US" sz="1600" dirty="0" smtClean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</a:br>
            <a:r>
              <a:rPr lang="en-US" sz="1600" dirty="0" smtClean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12</a:t>
            </a:r>
            <a:r>
              <a:rPr lang="en-US" sz="1600" i="1" dirty="0" smtClean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c</a:t>
            </a:r>
            <a:r>
              <a:rPr lang="en-US" sz="1600" dirty="0" smtClean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 </a:t>
            </a:r>
            <a:r>
              <a:rPr lang="en-US" sz="1600" dirty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Release</a:t>
            </a:r>
            <a:r>
              <a:rPr lang="en-US" sz="1600" dirty="0" smtClean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 1 </a:t>
            </a:r>
            <a:r>
              <a:rPr lang="en-US" sz="1600" dirty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(</a:t>
            </a:r>
            <a:r>
              <a:rPr lang="en-US" sz="1600" dirty="0" smtClean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12.1)</a:t>
            </a:r>
            <a:r>
              <a:rPr lang="en-US" sz="1600" dirty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/>
            </a:r>
            <a:br>
              <a:rPr lang="en-US" sz="1600" dirty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</a:br>
            <a:r>
              <a:rPr lang="en-US" sz="1600" b="0" dirty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Part Number </a:t>
            </a:r>
            <a:r>
              <a:rPr lang="en-US" sz="1600" b="0" dirty="0" smtClean="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E49172-04</a:t>
            </a:r>
            <a:endParaRPr lang="fr-FR" sz="1600" b="0" dirty="0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80533" y="1919289"/>
            <a:ext cx="7355550" cy="6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275" tIns="53637" rIns="107275" bIns="53637">
            <a:prstTxWarp prst="textNoShape">
              <a:avLst/>
            </a:prstTxWarp>
            <a:spAutoFit/>
          </a:bodyPr>
          <a:lstStyle/>
          <a:p>
            <a:pPr marL="139681" indent="-139681" eaLnBrk="0" hangingPunct="0">
              <a:spcBef>
                <a:spcPct val="20000"/>
              </a:spcBef>
            </a:pPr>
            <a:endParaRPr lang="en-US" sz="1900" dirty="0"/>
          </a:p>
          <a:p>
            <a:pPr marL="139681" indent="-139681" eaLnBrk="0" hangingPunct="0">
              <a:spcBef>
                <a:spcPct val="20000"/>
              </a:spcBef>
            </a:pPr>
            <a:endParaRPr lang="en-US" sz="19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NURBS Data type Representation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42950" y="1600200"/>
            <a:ext cx="8629650" cy="4343400"/>
          </a:xfrm>
        </p:spPr>
        <p:txBody>
          <a:bodyPr/>
          <a:lstStyle/>
          <a:p>
            <a:r>
              <a:rPr lang="en-US" dirty="0" smtClean="0"/>
              <a:t>Available for 2D and 3D curves</a:t>
            </a:r>
          </a:p>
          <a:p>
            <a:r>
              <a:rPr lang="en-US" dirty="0" smtClean="0"/>
              <a:t>Projected only</a:t>
            </a:r>
          </a:p>
          <a:p>
            <a:r>
              <a:rPr lang="en-US" dirty="0" smtClean="0"/>
              <a:t>Uses existing geometry types: </a:t>
            </a:r>
          </a:p>
          <a:p>
            <a:pPr lvl="1"/>
            <a:r>
              <a:rPr lang="en-US" dirty="0" smtClean="0"/>
              <a:t>SDO_GTYPE_CURVE (d00</a:t>
            </a:r>
            <a:r>
              <a:rPr lang="en-US" b="1" dirty="0" smtClean="0"/>
              <a:t>2</a:t>
            </a:r>
            <a:r>
              <a:rPr lang="en-US" dirty="0" smtClean="0"/>
              <a:t>), SDO_GTYPE_MULTICURVE (d00</a:t>
            </a:r>
            <a:r>
              <a:rPr lang="en-US" b="1" dirty="0" smtClean="0"/>
              <a:t>6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Uses existing element types:</a:t>
            </a:r>
          </a:p>
          <a:p>
            <a:pPr lvl="1"/>
            <a:r>
              <a:rPr lang="en-US" dirty="0" smtClean="0"/>
              <a:t> SDO_ETYPE_CURVE (x,</a:t>
            </a:r>
            <a:r>
              <a:rPr lang="en-US" b="1" dirty="0" smtClean="0"/>
              <a:t>2</a:t>
            </a:r>
            <a:r>
              <a:rPr lang="en-US" dirty="0" smtClean="0"/>
              <a:t>,x), SDO_ETYPE_COMPOUNDCURVE (x,</a:t>
            </a:r>
            <a:r>
              <a:rPr lang="en-US" b="1" dirty="0" smtClean="0"/>
              <a:t>4</a:t>
            </a:r>
            <a:r>
              <a:rPr lang="en-US" dirty="0" smtClean="0"/>
              <a:t>,x)</a:t>
            </a:r>
          </a:p>
          <a:p>
            <a:r>
              <a:rPr lang="en-US" dirty="0" smtClean="0"/>
              <a:t>New interpretation type:</a:t>
            </a:r>
          </a:p>
          <a:p>
            <a:pPr lvl="1"/>
            <a:r>
              <a:rPr lang="en-US" dirty="0" smtClean="0"/>
              <a:t>SDO_INTERPRETATION_NURBSCURVE (x,2,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single line can combine straight lines, circular arcs and </a:t>
            </a:r>
            <a:r>
              <a:rPr lang="en-US" dirty="0" err="1" smtClean="0"/>
              <a:t>NURBs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871376" y="864288"/>
            <a:ext cx="8915400" cy="406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Uses standard SDO_GEOMETRY object</a:t>
            </a:r>
          </a:p>
          <a:p>
            <a:pPr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SDO_GEOMETRY for NURBS Curves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SDO_ELEM_INFO_ARRAY stores:</a:t>
            </a:r>
          </a:p>
          <a:p>
            <a:pPr lvl="1" hangingPunct="0"/>
            <a:r>
              <a:rPr lang="en-US" dirty="0" smtClean="0"/>
              <a:t>(offset, 2, 3)</a:t>
            </a:r>
          </a:p>
          <a:p>
            <a:pPr lvl="1" hangingPunct="0"/>
            <a:endParaRPr lang="en-US" dirty="0" smtClean="0"/>
          </a:p>
          <a:p>
            <a:pPr lvl="0"/>
            <a:r>
              <a:rPr lang="en-US" dirty="0" smtClean="0"/>
              <a:t>SDO_ORDINATE_ARRAY stores:</a:t>
            </a:r>
          </a:p>
          <a:p>
            <a:pPr lvl="1" hangingPunct="0"/>
            <a:r>
              <a:rPr lang="en-US" dirty="0" smtClean="0"/>
              <a:t>Degree </a:t>
            </a:r>
            <a:r>
              <a:rPr lang="en-US" i="1" dirty="0" smtClean="0"/>
              <a:t>d</a:t>
            </a:r>
          </a:p>
          <a:p>
            <a:pPr lvl="1" hangingPunct="0"/>
            <a:r>
              <a:rPr lang="en-US" i="1" dirty="0" smtClean="0"/>
              <a:t>m</a:t>
            </a:r>
            <a:r>
              <a:rPr lang="en-US" dirty="0" smtClean="0"/>
              <a:t> control points (</a:t>
            </a:r>
            <a:r>
              <a:rPr lang="en-US" dirty="0" err="1" smtClean="0"/>
              <a:t>x,y,w</a:t>
            </a:r>
            <a:r>
              <a:rPr lang="en-US" dirty="0" smtClean="0"/>
              <a:t> or </a:t>
            </a:r>
            <a:r>
              <a:rPr lang="en-US" dirty="0" err="1" smtClean="0"/>
              <a:t>x,y,z,w</a:t>
            </a:r>
            <a:r>
              <a:rPr lang="en-US" dirty="0" smtClean="0"/>
              <a:t>)</a:t>
            </a:r>
          </a:p>
          <a:p>
            <a:pPr lvl="1" hangingPunct="0"/>
            <a:r>
              <a:rPr lang="en-US" dirty="0" smtClean="0"/>
              <a:t>knot vector of size </a:t>
            </a:r>
            <a:r>
              <a:rPr lang="en-US" i="1" dirty="0" err="1" smtClean="0"/>
              <a:t>n</a:t>
            </a:r>
            <a:endParaRPr lang="en-US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4648200"/>
            <a:ext cx="9493250" cy="573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7275" tIns="53637" rIns="107275" bIns="53637" rtlCol="0">
            <a:spAutoFit/>
          </a:bodyPr>
          <a:lstStyle/>
          <a:p>
            <a:pPr marL="0" lvl="1"/>
            <a:r>
              <a:rPr lang="en-US" sz="3300" dirty="0" smtClean="0"/>
              <a:t>[</a:t>
            </a:r>
            <a:r>
              <a:rPr lang="en-US" sz="3300" dirty="0" err="1" smtClean="0"/>
              <a:t>d</a:t>
            </a:r>
            <a:r>
              <a:rPr lang="en-US" sz="3300" dirty="0" smtClean="0"/>
              <a:t>, </a:t>
            </a:r>
            <a:r>
              <a:rPr lang="en-US" sz="3300" dirty="0" err="1" smtClean="0"/>
              <a:t>m</a:t>
            </a:r>
            <a:r>
              <a:rPr lang="en-US" sz="3300" dirty="0" smtClean="0"/>
              <a:t>, x</a:t>
            </a:r>
            <a:r>
              <a:rPr lang="en-US" sz="3300" baseline="-25000" dirty="0" smtClean="0"/>
              <a:t>1</a:t>
            </a:r>
            <a:r>
              <a:rPr lang="en-US" sz="3300" dirty="0" smtClean="0"/>
              <a:t>,y</a:t>
            </a:r>
            <a:r>
              <a:rPr lang="en-US" sz="3300" baseline="-25000" dirty="0" smtClean="0"/>
              <a:t>1</a:t>
            </a:r>
            <a:r>
              <a:rPr lang="en-US" sz="3300" dirty="0" smtClean="0"/>
              <a:t>,(z</a:t>
            </a:r>
            <a:r>
              <a:rPr lang="en-US" sz="3300" baseline="-25000" dirty="0" smtClean="0"/>
              <a:t>1</a:t>
            </a:r>
            <a:r>
              <a:rPr lang="en-US" sz="3300" dirty="0" smtClean="0"/>
              <a:t>),w</a:t>
            </a:r>
            <a:r>
              <a:rPr lang="en-US" sz="3300" baseline="-25000" dirty="0" smtClean="0"/>
              <a:t>1</a:t>
            </a:r>
            <a:r>
              <a:rPr lang="en-US" sz="3300" dirty="0" smtClean="0"/>
              <a:t>, ... </a:t>
            </a:r>
            <a:r>
              <a:rPr lang="en-US" sz="3300" dirty="0" err="1" smtClean="0"/>
              <a:t>x</a:t>
            </a:r>
            <a:r>
              <a:rPr lang="en-US" sz="3300" baseline="-25000" dirty="0" err="1" smtClean="0"/>
              <a:t>m</a:t>
            </a:r>
            <a:r>
              <a:rPr lang="en-US" sz="3300" dirty="0" err="1" smtClean="0"/>
              <a:t>,y</a:t>
            </a:r>
            <a:r>
              <a:rPr lang="en-US" sz="3300" baseline="-25000" dirty="0" err="1" smtClean="0"/>
              <a:t>m</a:t>
            </a:r>
            <a:r>
              <a:rPr lang="en-US" sz="3300" dirty="0" err="1" smtClean="0"/>
              <a:t>(z</a:t>
            </a:r>
            <a:r>
              <a:rPr lang="en-US" sz="3300" baseline="-25000" dirty="0" err="1" smtClean="0"/>
              <a:t>m</a:t>
            </a:r>
            <a:r>
              <a:rPr lang="en-US" sz="3300" dirty="0" err="1" smtClean="0"/>
              <a:t>),w</a:t>
            </a:r>
            <a:r>
              <a:rPr lang="en-US" sz="3300" baseline="-25000" dirty="0" err="1" smtClean="0"/>
              <a:t>m</a:t>
            </a:r>
            <a:r>
              <a:rPr lang="en-US" sz="3300" dirty="0" smtClean="0"/>
              <a:t>, </a:t>
            </a:r>
            <a:r>
              <a:rPr lang="en-US" sz="3300" dirty="0" err="1" smtClean="0"/>
              <a:t>n</a:t>
            </a:r>
            <a:r>
              <a:rPr lang="en-US" sz="3300" dirty="0" smtClean="0"/>
              <a:t>, k</a:t>
            </a:r>
            <a:r>
              <a:rPr lang="en-US" sz="3300" baseline="-25000" dirty="0" smtClean="0"/>
              <a:t>1</a:t>
            </a:r>
            <a:r>
              <a:rPr lang="en-US" sz="3300" dirty="0" smtClean="0"/>
              <a:t>, … </a:t>
            </a:r>
            <a:r>
              <a:rPr lang="en-US" sz="3300" dirty="0" err="1" smtClean="0"/>
              <a:t>k</a:t>
            </a:r>
            <a:r>
              <a:rPr lang="en-US" sz="3300" baseline="-25000" dirty="0" err="1" smtClean="0"/>
              <a:t>n</a:t>
            </a:r>
            <a:r>
              <a:rPr lang="en-US" sz="3300" dirty="0" smtClean="0"/>
              <a:t>]</a:t>
            </a: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NURB Example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838200"/>
            <a:ext cx="5721831" cy="5448244"/>
          </a:xfrm>
          <a:prstGeom prst="rect">
            <a:avLst/>
          </a:prstGeom>
          <a:solidFill>
            <a:srgbClr val="FFFB55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75" tIns="53637" rIns="107275" bIns="53637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SDO_GEOMETRY(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2002, NULL, NULL,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SDO_ELEM_INFO_ARRAY(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1,            -- Offset in ordinates array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2,            -- Element type 2 = SDO_ETYPE_CURVE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3             -- Interpretation value 3 = NURBS curve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), 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SDO_ORDINATE_ARRAY (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3,            -- </a:t>
            </a:r>
            <a:r>
              <a:rPr lang="en-US" sz="12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d</a:t>
            </a:r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= Degree of the NURBS curve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7,            -- </a:t>
            </a:r>
            <a:r>
              <a:rPr lang="en-US" sz="12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m</a:t>
            </a:r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= Number of weighted Control Points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0,    0,   1, -- Control point 1 (</a:t>
            </a:r>
            <a:r>
              <a:rPr lang="en-US" sz="12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x,y,w</a:t>
            </a:r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)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-0.5, 1,   1, -- Control point 2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0.2,  2,   1, -- Control point 3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0.5,  3.5, 1, -- Control point 4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0.8,  2,   1, -- Control point 5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0.9,  1,   1, -- Control point 6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0.3,  0,   1, -- Control point 7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11,           -- </a:t>
            </a:r>
            <a:r>
              <a:rPr lang="en-US" sz="12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n</a:t>
            </a:r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= Number of knot values (=d+m+1)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0, 0, 0, 0,  0.25, 0.5, 0.75, 1.0, 1.0, 1.0, 1.0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)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)</a:t>
            </a:r>
          </a:p>
        </p:txBody>
      </p:sp>
      <p:pic>
        <p:nvPicPr>
          <p:cNvPr id="6" name="Picture 5" descr="t1.png"/>
          <p:cNvPicPr>
            <a:picLocks noChangeAspect="1"/>
          </p:cNvPicPr>
          <p:nvPr/>
        </p:nvPicPr>
        <p:blipFill>
          <a:blip r:embed="rId2"/>
          <a:srcRect l="19444" t="25970" r="59947" b="9630"/>
          <a:stretch>
            <a:fillRect/>
          </a:stretch>
        </p:blipFill>
        <p:spPr>
          <a:xfrm>
            <a:off x="7181850" y="1371600"/>
            <a:ext cx="2113336" cy="4699000"/>
          </a:xfrm>
          <a:prstGeom prst="rect">
            <a:avLst/>
          </a:prstGeom>
        </p:spPr>
      </p:pic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NURB Example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838200"/>
            <a:ext cx="5721831" cy="5189712"/>
          </a:xfrm>
          <a:prstGeom prst="rect">
            <a:avLst/>
          </a:prstGeom>
          <a:solidFill>
            <a:srgbClr val="FFFB55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75" tIns="53637" rIns="107275" bIns="53637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SDO_GEOMETRY(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2002, NULL, NULL,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SDO_ELEM_INFO_ARRAY(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1,            -- Offset in ordinates array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2,            -- Element type 2 = SDO_ETYPE_CURVE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3             -- Interpretation value 3 = NURBS curve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), 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SDO_ORDINATE_ARRAY (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3,            -- </a:t>
            </a:r>
            <a:r>
              <a:rPr lang="en-US" sz="12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d</a:t>
            </a:r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= Degree of the NURBS curve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6,            -- </a:t>
            </a:r>
            <a:r>
              <a:rPr lang="en-US" sz="12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m</a:t>
            </a:r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= Number of weighted Control Points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2,   2, 1,    -- Control point 1 (</a:t>
            </a:r>
            <a:r>
              <a:rPr lang="en-US" sz="12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x,y,w</a:t>
            </a:r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)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2.5, 1, 1,    -- Control point 2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2.2, 2, 1,    -- Control point 3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2.5, 3, 1,    -- Control point 4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2.7, 2, 1,    -- Control point 5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2.9, 3, 1,    -- Control point 6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10,           -- </a:t>
            </a:r>
            <a:r>
              <a:rPr lang="en-US" sz="12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n</a:t>
            </a:r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= Number of knot values (=d+m+1)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0, 0, 0, 0, 0.5, 0.5, 1.0, 1.0, 1.0, 1.0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)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)</a:t>
            </a:r>
          </a:p>
        </p:txBody>
      </p:sp>
      <p:pic>
        <p:nvPicPr>
          <p:cNvPr id="7" name="Picture 6" descr="t1.png"/>
          <p:cNvPicPr>
            <a:picLocks noChangeAspect="1"/>
          </p:cNvPicPr>
          <p:nvPr/>
        </p:nvPicPr>
        <p:blipFill>
          <a:blip r:embed="rId2"/>
          <a:srcRect l="34259" t="26667" r="43943" b="11111"/>
          <a:stretch>
            <a:fillRect/>
          </a:stretch>
        </p:blipFill>
        <p:spPr>
          <a:xfrm>
            <a:off x="7016750" y="1523999"/>
            <a:ext cx="2311400" cy="4541923"/>
          </a:xfrm>
          <a:prstGeom prst="rect">
            <a:avLst/>
          </a:prstGeom>
        </p:spPr>
      </p:pic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80533" y="1919289"/>
            <a:ext cx="7355550" cy="6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275" tIns="53637" rIns="107275" bIns="53637">
            <a:prstTxWarp prst="textNoShape">
              <a:avLst/>
            </a:prstTxWarp>
            <a:spAutoFit/>
          </a:bodyPr>
          <a:lstStyle/>
          <a:p>
            <a:pPr marL="139681" indent="-139681" eaLnBrk="0" hangingPunct="0">
              <a:spcBef>
                <a:spcPct val="20000"/>
              </a:spcBef>
            </a:pPr>
            <a:endParaRPr lang="en-US" sz="1900" dirty="0"/>
          </a:p>
          <a:p>
            <a:pPr marL="139681" indent="-139681" eaLnBrk="0" hangingPunct="0">
              <a:spcBef>
                <a:spcPct val="20000"/>
              </a:spcBef>
            </a:pPr>
            <a:endParaRPr lang="en-US" sz="19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NURBS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WKT/WKB and GML functions for loading and storing of NURBS curve geometries in Oracle Spatial</a:t>
            </a:r>
          </a:p>
          <a:p>
            <a:r>
              <a:rPr lang="en-US" dirty="0" smtClean="0"/>
              <a:t>Validation of NURBS curve geometries.</a:t>
            </a:r>
          </a:p>
          <a:p>
            <a:endParaRPr lang="en-US" dirty="0" smtClean="0"/>
          </a:p>
          <a:p>
            <a:r>
              <a:rPr lang="en-US" dirty="0" smtClean="0"/>
              <a:t>Spatial indexing of NURBS curve geometries</a:t>
            </a:r>
          </a:p>
          <a:p>
            <a:r>
              <a:rPr lang="en-US" dirty="0" smtClean="0"/>
              <a:t>All operators and functions use an approximation of the curve for computation</a:t>
            </a:r>
          </a:p>
          <a:p>
            <a:pPr lvl="1"/>
            <a:r>
              <a:rPr lang="en-US" dirty="0" smtClean="0"/>
              <a:t>SDO_RELATE, SDO_BUFFER, SDO_UNION, etc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OGC WKT Notation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SDO_UTIL.TO_WKTGEOMETRY()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066800"/>
            <a:ext cx="5721831" cy="4931180"/>
          </a:xfrm>
          <a:prstGeom prst="rect">
            <a:avLst/>
          </a:prstGeom>
          <a:solidFill>
            <a:srgbClr val="FFFB55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75" tIns="53637" rIns="107275" bIns="53637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NURBSCURVE (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DEGREE 3,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CONTROLPOINTS (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NURBSPOINT (WEIGHTEDPOINT (0.0 0.0), WEIGHT 1.0),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NURBSPOINT (WEIGHTEDPOINT (-0.5 1.0), WEIGHT 1.0),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NURBSPOINT (WEIGHTEDPOINT (0.2 2.0), WEIGHT 1.0),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NURBSPOINT (WEIGHTEDPOINT (0.5 3.5), WEIGHT 1.0),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NURBSPOINT (WEIGHTEDPOINT (0.8 2.0), WEIGHT 1.0),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NURBSPOINT (WEIGHTEDPOINT (0.9 1.0), WEIGHT 1.0),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NURBSPOINT (WEIGHTEDPOINT (0.3 0.0), WEIGHT 1.0)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),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KNOTS (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KNOT (VALUE 0.0, MULTIPLICITY 4),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KNOT (VALUE 0.25, MULTIPLICITY 1),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KNOT (VALUE 0.5, MULTIPLICITY 1),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KNOT (VALUE 0.75, MULTIPLICITY 1), 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KNOT (VALUE 1.0, MULTIPLICITY 4)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  )</a:t>
            </a:r>
          </a:p>
          <a:p>
            <a:pPr algn="l"/>
            <a:r>
              <a:rPr lang="en-US" sz="1200" dirty="0" smtClean="0">
                <a:solidFill>
                  <a:schemeClr val="tx2"/>
                </a:solidFill>
                <a:latin typeface="Lucida Console"/>
                <a:cs typeface="Lucida Console"/>
              </a:rPr>
              <a:t>)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GML Notation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SDO_UTIL.TO_GML311_GEOMETRY()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13937"/>
            <a:ext cx="9245600" cy="4501063"/>
          </a:xfrm>
          <a:prstGeom prst="rect">
            <a:avLst/>
          </a:prstGeom>
          <a:solidFill>
            <a:srgbClr val="FFFB55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75" tIns="53637" rIns="107275" bIns="53637" rtlCol="0">
            <a:spAutoFit/>
          </a:bodyPr>
          <a:lstStyle/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gml:Curve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xmlns:gml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="http://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www.opengis.net/gml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"&gt;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gml:segments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gml:BSplineType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gml:degree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&gt;3&lt;/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gml:degree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gml:posList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srsDimension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="2"&gt;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&gt;0.0 0.0&lt;/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 1.0&lt;/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&gt;-0.5 1.0&lt;/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 1.0&lt;/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&gt;0.2 2.0&lt;/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 1.0&lt;/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&gt;0.5 3.5&lt;/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 1.0&lt;/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&gt;0.8 2.0&lt;/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 1.0&lt;/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&gt;0.9 1.0&lt;/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 1.0&lt;/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&gt;0.3 0.0&lt;/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gml:weightedpoint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 1.0&lt;/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gml:weight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gml:controlpoint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gml:posList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gml:knot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gml:value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&gt;0.0&lt;/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gml:value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gml:multiplicity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&gt;4&lt;/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gml:multiplicity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gml:value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&gt;0.25&lt;/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gml:value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gml:multiplicity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&gt;1&lt;/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gml:multiplicity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gml:value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&gt;0.5&lt;/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gml:value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gml:multiplicity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&gt;1&lt;/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gml:multiplicity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gml:value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&gt;0.75&lt;/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gml:value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gml:multiplicity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&gt;1&lt;/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gml:multiplicity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  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gml:value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&gt;1.0&lt;/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gml:value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&gt;&lt;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gml:multiplicity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&gt;4&lt;/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gml:multiplicity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gml:knot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gml:BSplineType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  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gml:segments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  <a:p>
            <a:pPr algn="l"/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&lt;/</a:t>
            </a:r>
            <a:r>
              <a:rPr lang="en-US" sz="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gml:Curve</a:t>
            </a:r>
            <a:r>
              <a:rPr lang="en-US" sz="900" dirty="0" smtClean="0">
                <a:solidFill>
                  <a:schemeClr val="tx2"/>
                </a:solidFill>
                <a:latin typeface="Lucida Console"/>
                <a:cs typeface="Lucida Console"/>
              </a:rPr>
              <a:t>&gt;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Densification of a NURBS curve is automatic and the densified polyline is used for all spatial operations</a:t>
            </a:r>
          </a:p>
          <a:p>
            <a:pPr lvl="1"/>
            <a:r>
              <a:rPr lang="en-US" dirty="0" smtClean="0"/>
              <a:t>ORA 13107 error for unsupported operations</a:t>
            </a:r>
          </a:p>
          <a:p>
            <a:r>
              <a:rPr lang="en-US" dirty="0" smtClean="0"/>
              <a:t>Use it explicitly to view the curve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71376" y="864288"/>
            <a:ext cx="8915400" cy="406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SDO_UTIL.GETNURBSAPPROX()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150" y="3530600"/>
            <a:ext cx="7594600" cy="678734"/>
          </a:xfrm>
          <a:prstGeom prst="rect">
            <a:avLst/>
          </a:prstGeom>
          <a:solidFill>
            <a:srgbClr val="FFFB55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75" tIns="53637" rIns="107275" bIns="53637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select </a:t>
            </a:r>
            <a:r>
              <a:rPr lang="en-US" sz="16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sdo_util.getNurbsApprox(geom</a:t>
            </a:r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, 0.005) approximation,</a:t>
            </a:r>
          </a:p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from </a:t>
            </a:r>
            <a:r>
              <a:rPr lang="en-US" sz="16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nurbs</a:t>
            </a:r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;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Physical Storage of Geometries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The VARRAY structures are physically stored as BLOBS</a:t>
            </a:r>
          </a:p>
          <a:p>
            <a:r>
              <a:rPr lang="fr-FR"/>
              <a:t>LOBs less than 4000 bytes are stored « in-line » i.e. in the main table row</a:t>
            </a:r>
          </a:p>
          <a:p>
            <a:r>
              <a:rPr lang="fr-FR"/>
              <a:t>Larger LOBs are stored « out-of-line », i.e. in a separate storage segment</a:t>
            </a:r>
          </a:p>
          <a:p>
            <a:r>
              <a:rPr lang="fr-FR"/>
              <a:t>You can control the storage of those BLOBS</a:t>
            </a:r>
          </a:p>
          <a:p>
            <a:r>
              <a:rPr lang="fr-FR"/>
              <a:t>For example: using SECUREFILE lobs with compression may reduce storage costs</a:t>
            </a:r>
          </a:p>
          <a:p>
            <a:endParaRPr lang="fr-FR"/>
          </a:p>
          <a:p>
            <a:pPr>
              <a:buFontTx/>
              <a:buNone/>
            </a:pPr>
            <a:endParaRPr lang="fr-FR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blackGray">
          <a:xfrm>
            <a:off x="906463" y="4941888"/>
            <a:ext cx="7862887" cy="12001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VARRAY GEOM.SDO_ORDINATES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  STORE AS SECUREFILE LOB (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   COMPRESS HIGH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)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Physical Storage of Geometries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You can control many storage characteristics</a:t>
            </a:r>
          </a:p>
          <a:p>
            <a:pPr lvl="1"/>
            <a:r>
              <a:rPr lang="fr-FR">
                <a:ea typeface="ＭＳ Ｐゴシック" pitchFamily="-84" charset="-128"/>
              </a:rPr>
              <a:t>Tablespace, space allocation, caching and logging</a:t>
            </a:r>
          </a:p>
          <a:p>
            <a:pPr lvl="1"/>
            <a:r>
              <a:rPr lang="fr-FR">
                <a:ea typeface="ＭＳ Ｐゴシック" pitchFamily="-84" charset="-128"/>
              </a:rPr>
              <a:t>Even choose the name of the storage segments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blackGray">
          <a:xfrm>
            <a:off x="906463" y="2852738"/>
            <a:ext cx="7862887" cy="32940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000000"/>
                </a:solidFill>
                <a:latin typeface="Courier New" pitchFamily="-84" charset="0"/>
              </a:rPr>
              <a:t>CREATE TABLE us_counties (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000000"/>
                </a:solidFill>
                <a:latin typeface="Courier New" pitchFamily="-84" charset="0"/>
              </a:rPr>
              <a:t>  id  NUMBER PRIMARY KEY,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000000"/>
                </a:solidFill>
                <a:latin typeface="Courier New" pitchFamily="-84" charset="0"/>
              </a:rPr>
              <a:t>  county  VARCHAR2(31),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000000"/>
                </a:solidFill>
                <a:latin typeface="Courier New" pitchFamily="-84" charset="0"/>
              </a:rPr>
              <a:t>  …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000000"/>
                </a:solidFill>
                <a:latin typeface="Courier New" pitchFamily="-84" charset="0"/>
              </a:rPr>
              <a:t>  geom  MDSYS.SDO_GEOMETRY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000000"/>
                </a:solidFill>
                <a:latin typeface="Courier New" pitchFamily="-84" charset="0"/>
              </a:rPr>
              <a:t>)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VARRAY geom.sdo_ordinates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  STORE AS SECUREFILE LOB us_counties_ord_lob (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    TABLESPACE users STORAGE (INITIAL 20M)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    COMPRESS HIGH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    NOCACHE LOGGING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    INDEX us_counties_ord_lobindex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  );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Is Spatial Installed or Locator?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Check the database registry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SDO: means that Oracle Spatial is installed in the database</a:t>
            </a:r>
          </a:p>
          <a:p>
            <a:r>
              <a:rPr lang="fr-FR"/>
              <a:t>ORDIM only: means that only Oracle Locator is installed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blackGray">
          <a:xfrm>
            <a:off x="776288" y="2060575"/>
            <a:ext cx="7862887" cy="1016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urier New" pitchFamily="-84" charset="0"/>
              </a:rPr>
              <a:t>comp_id</a:t>
            </a: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itchFamily="-84" charset="0"/>
              </a:rPr>
              <a:t>comp_name</a:t>
            </a: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, version, status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urier New" pitchFamily="-84" charset="0"/>
              </a:rPr>
              <a:t>dba_registry</a:t>
            </a:r>
            <a:endParaRPr lang="en-US" dirty="0">
              <a:solidFill>
                <a:srgbClr val="000000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where </a:t>
            </a:r>
            <a:r>
              <a:rPr lang="en-US" dirty="0" err="1">
                <a:solidFill>
                  <a:srgbClr val="000000"/>
                </a:solidFill>
                <a:latin typeface="Courier New" pitchFamily="-84" charset="0"/>
              </a:rPr>
              <a:t>comp_id</a:t>
            </a: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 in ('SDO', 'ORDIM');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blackGray">
          <a:xfrm>
            <a:off x="776288" y="3276600"/>
            <a:ext cx="7862887" cy="1323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COMP_ID COMP_NAME          VERSION     STATUS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------- ------------------ ----------- ------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SDO     Spatial            </a:t>
            </a:r>
            <a:r>
              <a:rPr lang="en-US" dirty="0" smtClean="0">
                <a:solidFill>
                  <a:srgbClr val="000000"/>
                </a:solidFill>
                <a:latin typeface="Courier New" pitchFamily="-84" charset="0"/>
              </a:rPr>
              <a:t>12.1.0.2.0  </a:t>
            </a: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VALID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pt-BR" dirty="0">
                <a:solidFill>
                  <a:srgbClr val="000000"/>
                </a:solidFill>
                <a:latin typeface="Courier New" pitchFamily="-84" charset="0"/>
              </a:rPr>
              <a:t>ORDIM   Oracle </a:t>
            </a:r>
            <a:r>
              <a:rPr lang="pt-BR" dirty="0" err="1">
                <a:solidFill>
                  <a:srgbClr val="000000"/>
                </a:solidFill>
                <a:latin typeface="Courier New" pitchFamily="-84" charset="0"/>
              </a:rPr>
              <a:t>Multimedia</a:t>
            </a:r>
            <a:r>
              <a:rPr lang="pt-BR" dirty="0">
                <a:solidFill>
                  <a:srgbClr val="000000"/>
                </a:solidFill>
                <a:latin typeface="Courier New" pitchFamily="-84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-84" charset="0"/>
              </a:rPr>
              <a:t>12.1.0.2.0  </a:t>
            </a:r>
            <a:r>
              <a:rPr lang="pt-BR" dirty="0">
                <a:solidFill>
                  <a:srgbClr val="000000"/>
                </a:solidFill>
                <a:latin typeface="Courier New" pitchFamily="-84" charset="0"/>
              </a:rPr>
              <a:t>VALID</a:t>
            </a:r>
            <a:endParaRPr lang="en-US" dirty="0">
              <a:solidFill>
                <a:srgbClr val="000000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Check the Storage of Geometries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You can find out the ways lobs are stored</a:t>
            </a:r>
          </a:p>
          <a:p>
            <a:r>
              <a:rPr lang="fr-FR"/>
              <a:t>Check USER_LOBS</a:t>
            </a:r>
          </a:p>
          <a:p>
            <a:r>
              <a:rPr lang="fr-FR"/>
              <a:t>Relate to USER_SEGMENTS to get actual sizes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blackGray">
          <a:xfrm>
            <a:off x="906463" y="3173413"/>
            <a:ext cx="7862887" cy="8318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000000"/>
                </a:solidFill>
                <a:latin typeface="Courier New" pitchFamily="-84" charset="0"/>
              </a:rPr>
              <a:t>SELECT table_name, column_name, segment_name, index_name, securefile, compression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rgbClr val="000000"/>
                </a:solidFill>
                <a:latin typeface="Courier New" pitchFamily="-84" charset="0"/>
              </a:rPr>
              <a:t>FROM user_lobs;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blackGray">
          <a:xfrm>
            <a:off x="273050" y="4244975"/>
            <a:ext cx="9432925" cy="12001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>
                <a:solidFill>
                  <a:srgbClr val="000000"/>
                </a:solidFill>
                <a:latin typeface="Courier New" pitchFamily="-84" charset="0"/>
              </a:rPr>
              <a:t>TABLE_NAME  COLUMN_NAME                SEGMENT_NAME              INDEX_NAME               SEC COMP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>
                <a:solidFill>
                  <a:srgbClr val="000000"/>
                </a:solidFill>
                <a:latin typeface="Courier New" pitchFamily="-84" charset="0"/>
              </a:rPr>
              <a:t>----------- -------------------------- ------------------------- ------------------------ --- ----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>
                <a:solidFill>
                  <a:srgbClr val="000000"/>
                </a:solidFill>
                <a:latin typeface="Courier New" pitchFamily="-84" charset="0"/>
              </a:rPr>
              <a:t>US_CITIES   "LOCATION"."SDO_ELEM_INFO" SYS_LOB0000086221C00012$$ SYS_IL0000086221C00012$$ NO  NONE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>
                <a:solidFill>
                  <a:srgbClr val="000000"/>
                </a:solidFill>
                <a:latin typeface="Courier New" pitchFamily="-84" charset="0"/>
              </a:rPr>
              <a:t>US_CITIES   "LOCATION"."SDO_ORDINATES" SYS_LOB0000086221C00013$$ SYS_IL0000086221C00013$$ NO  NONE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>
                <a:solidFill>
                  <a:srgbClr val="000000"/>
                </a:solidFill>
                <a:latin typeface="Courier New" pitchFamily="-84" charset="0"/>
              </a:rPr>
              <a:t>US_COUNTIES "GEOM"."SDO_ELEM_INFO"     </a:t>
            </a:r>
            <a:r>
              <a:rPr lang="en-US" sz="1200">
                <a:solidFill>
                  <a:srgbClr val="FF0000"/>
                </a:solidFill>
                <a:latin typeface="Courier New" pitchFamily="-84" charset="0"/>
              </a:rPr>
              <a:t>US_COUNTIES_EI_LOB        US_COUNTIES_EI_LOBINDEX  YES NO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>
                <a:solidFill>
                  <a:srgbClr val="000000"/>
                </a:solidFill>
                <a:latin typeface="Courier New" pitchFamily="-84" charset="0"/>
              </a:rPr>
              <a:t>US_COUNTIES "GEOM"."SDO_ORDINATES"     </a:t>
            </a:r>
            <a:r>
              <a:rPr lang="en-US" sz="1200">
                <a:solidFill>
                  <a:srgbClr val="FF0000"/>
                </a:solidFill>
                <a:latin typeface="Courier New" pitchFamily="-84" charset="0"/>
              </a:rPr>
              <a:t>US_COUNTIES_ORD_LOB       US_COUNTIES_ORD_LOBINDEX YES HIGH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Using Globally Unique Identifiers (GUIDs)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Oracle has built-in support for GUIDs</a:t>
            </a:r>
          </a:p>
          <a:p>
            <a:r>
              <a:rPr lang="fr-FR"/>
              <a:t>Use the SYS_GUID() builtin to generate them</a:t>
            </a:r>
          </a:p>
          <a:p>
            <a:r>
              <a:rPr lang="fr-FR"/>
              <a:t>Can be used to provide default values for identifiers</a:t>
            </a:r>
          </a:p>
          <a:p>
            <a:endParaRPr lang="fr-FR"/>
          </a:p>
          <a:p>
            <a:pPr>
              <a:buFontTx/>
              <a:buNone/>
            </a:pPr>
            <a:endParaRPr lang="fr-FR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blackGray">
          <a:xfrm>
            <a:off x="906463" y="2997200"/>
            <a:ext cx="7862887" cy="25860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CREATE TABLE us_cities (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guid        RAW(16) DEFAULT SYS_GUID() PRIMARY KEY,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  id          NUMBER,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  city        VARCHAR2(42),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  state_abrv  VARCHAR2(2),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  pop90       NUMBER,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  rank90      NUMBER,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  location    SDO_GEOMETRY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000000"/>
                </a:solidFill>
                <a:latin typeface="Courier New" pitchFamily="-84" charset="0"/>
              </a:rPr>
              <a:t>);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Metadata</a:t>
            </a:r>
          </a:p>
        </p:txBody>
      </p:sp>
      <p:sp>
        <p:nvSpPr>
          <p:cNvPr id="901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spatial routines require you to populate a view that contains metadata about the SDO_GEOMETRY columns.</a:t>
            </a:r>
          </a:p>
          <a:p>
            <a:pPr eaLnBrk="1" hangingPunct="1"/>
            <a:r>
              <a:rPr lang="en-US"/>
              <a:t>The metadata view is created for all Oracle Spatial users when Oracle Spatial or Oracle Locator is installed.</a:t>
            </a:r>
          </a:p>
          <a:p>
            <a:pPr eaLnBrk="1" hangingPunct="1"/>
            <a:r>
              <a:rPr lang="en-US"/>
              <a:t>The metadata view is called USER_SDO_GEOM_METADATA.</a:t>
            </a:r>
          </a:p>
          <a:p>
            <a:pPr eaLnBrk="1" hangingPunct="1"/>
            <a:r>
              <a:rPr lang="en-US"/>
              <a:t>For every SDO_GEOMETRY column, insert a row in the USER_SDO_GEOM_METADATA view.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Metadata Structure</a:t>
            </a:r>
          </a:p>
        </p:txBody>
      </p:sp>
      <p:sp>
        <p:nvSpPr>
          <p:cNvPr id="9216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9067800" cy="4648200"/>
          </a:xfrm>
        </p:spPr>
        <p:txBody>
          <a:bodyPr/>
          <a:lstStyle/>
          <a:p>
            <a:pPr eaLnBrk="1" hangingPunct="1"/>
            <a:r>
              <a:rPr lang="en-US" sz="1600"/>
              <a:t>USER_SDO_GEOM_METADATA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MDSYS.SDO_DIM_ARRAY: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MDSYS.SDO_DIM_ELEMENT object: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068388" y="4811713"/>
            <a:ext cx="7862887" cy="12842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SDO_DIMNAME    VARCHAR2(64)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SDO_LB      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SDO_UB      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SDO_TOLERANCE  NUMBER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068388" y="3962400"/>
            <a:ext cx="7862887" cy="2508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VARRAY(4) OF SDO_DIM_ELEMENT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068388" y="1905000"/>
            <a:ext cx="7862887" cy="15287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Name           Null?       Type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-------------- ----------  ------------------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TABLE_NAME     NOT NULL    VARCHAR2(32)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COLUMN_NAME    NOT NULL    VARCHAR2(1024)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DIMINFO                    SDO_DIM_ARRAY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SRID                       NUMBER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SDO_DIM_ELEMENT Object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SDO_DIMNAME: 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The dimension name</a:t>
            </a:r>
          </a:p>
          <a:p>
            <a:pPr eaLnBrk="1" hangingPunct="1"/>
            <a:r>
              <a:rPr lang="en-US"/>
              <a:t>SDO_LB: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The lowest possible value for this dimension</a:t>
            </a:r>
          </a:p>
          <a:p>
            <a:pPr eaLnBrk="1" hangingPunct="1"/>
            <a:r>
              <a:rPr lang="en-US"/>
              <a:t>SDO_UB: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The largest possible value for this dimension</a:t>
            </a:r>
          </a:p>
          <a:p>
            <a:pPr eaLnBrk="1" hangingPunct="1"/>
            <a:r>
              <a:rPr lang="en-US"/>
              <a:t>SDO_TOLERANCE: 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The distance required between two coordinates so that they are considered distinct.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Expressed in units of the projected coordinate system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For geodetic systems: always in meters!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Populating Spatial Metadata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490538" y="1295400"/>
            <a:ext cx="8951912" cy="36247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SQL&gt; INSERT INTO USER_SDO_GEOM_METADATA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  2&gt;  (TABLE_NAME, COLUMN_NAME, DIMINFO, SRID)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  3&gt;</a:t>
            </a:r>
            <a:r>
              <a:rPr lang="en-US" sz="1800" dirty="0" smtClean="0">
                <a:latin typeface="Courier New" pitchFamily="-84" charset="0"/>
              </a:rPr>
              <a:t> VALUES </a:t>
            </a:r>
            <a:r>
              <a:rPr lang="en-US" sz="1800" dirty="0">
                <a:latin typeface="Courier New" pitchFamily="-84" charset="0"/>
              </a:rPr>
              <a:t>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  4&gt;</a:t>
            </a:r>
            <a:r>
              <a:rPr lang="en-US" sz="1800" dirty="0" smtClean="0">
                <a:latin typeface="Courier New" pitchFamily="-84" charset="0"/>
              </a:rPr>
              <a:t>   'US_CITIES</a:t>
            </a:r>
            <a:r>
              <a:rPr lang="en-US" sz="1800" dirty="0">
                <a:latin typeface="Courier New" pitchFamily="-84" charset="0"/>
              </a:rPr>
              <a:t>',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  5&gt;  </a:t>
            </a:r>
            <a:r>
              <a:rPr lang="en-US" sz="1800" dirty="0" smtClean="0">
                <a:latin typeface="Courier New" pitchFamily="-84" charset="0"/>
              </a:rPr>
              <a:t> 'LOCATION</a:t>
            </a:r>
            <a:r>
              <a:rPr lang="en-US" sz="1800" dirty="0">
                <a:latin typeface="Courier New" pitchFamily="-84" charset="0"/>
              </a:rPr>
              <a:t>',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  6&gt;  </a:t>
            </a:r>
            <a:r>
              <a:rPr lang="en-US" sz="1800" dirty="0" smtClean="0">
                <a:latin typeface="Courier New" pitchFamily="-84" charset="0"/>
              </a:rPr>
              <a:t> SDO_DIM_ARRAY </a:t>
            </a:r>
            <a:r>
              <a:rPr lang="en-US" sz="1800" dirty="0">
                <a:latin typeface="Courier New" pitchFamily="-84" charset="0"/>
              </a:rPr>
              <a:t>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  7&gt;  </a:t>
            </a:r>
            <a:r>
              <a:rPr lang="en-US" sz="1800" dirty="0" smtClean="0">
                <a:latin typeface="Courier New" pitchFamily="-84" charset="0"/>
              </a:rPr>
              <a:t>   </a:t>
            </a:r>
            <a:r>
              <a:rPr lang="en-US" sz="1800" dirty="0" err="1" smtClean="0">
                <a:latin typeface="Courier New" pitchFamily="-84" charset="0"/>
              </a:rPr>
              <a:t>SDO_DIM_ELEMENT</a:t>
            </a:r>
            <a:r>
              <a:rPr lang="en-US" sz="1800" dirty="0" err="1">
                <a:latin typeface="Courier New" pitchFamily="-84" charset="0"/>
              </a:rPr>
              <a:t>('</a:t>
            </a:r>
            <a:r>
              <a:rPr lang="en-US" sz="1800" dirty="0" err="1" smtClean="0">
                <a:latin typeface="Courier New" pitchFamily="-84" charset="0"/>
              </a:rPr>
              <a:t>Longitude</a:t>
            </a:r>
            <a:r>
              <a:rPr lang="en-US" sz="1800" dirty="0" smtClean="0">
                <a:latin typeface="Courier New" pitchFamily="-84" charset="0"/>
              </a:rPr>
              <a:t>'</a:t>
            </a:r>
            <a:r>
              <a:rPr lang="en-US" sz="1800" dirty="0">
                <a:latin typeface="Courier New" pitchFamily="-84" charset="0"/>
              </a:rPr>
              <a:t>, -180, 180, 0.5),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  8&gt;  </a:t>
            </a:r>
            <a:r>
              <a:rPr lang="en-US" sz="1800" dirty="0" smtClean="0">
                <a:latin typeface="Courier New" pitchFamily="-84" charset="0"/>
              </a:rPr>
              <a:t>   </a:t>
            </a:r>
            <a:r>
              <a:rPr lang="en-US" sz="1800" dirty="0" err="1" smtClean="0">
                <a:latin typeface="Courier New" pitchFamily="-84" charset="0"/>
              </a:rPr>
              <a:t>SDO_DIM_ELEMENT</a:t>
            </a:r>
            <a:r>
              <a:rPr lang="en-US" sz="1800" dirty="0" err="1">
                <a:latin typeface="Courier New" pitchFamily="-84" charset="0"/>
              </a:rPr>
              <a:t>('</a:t>
            </a:r>
            <a:r>
              <a:rPr lang="en-US" sz="1800" dirty="0" err="1" smtClean="0">
                <a:latin typeface="Courier New" pitchFamily="-84" charset="0"/>
              </a:rPr>
              <a:t>Latitude</a:t>
            </a:r>
            <a:r>
              <a:rPr lang="en-US" sz="1800" dirty="0" smtClean="0">
                <a:latin typeface="Courier New" pitchFamily="-84" charset="0"/>
              </a:rPr>
              <a:t>'</a:t>
            </a:r>
            <a:r>
              <a:rPr lang="en-US" sz="1800" dirty="0">
                <a:latin typeface="Courier New" pitchFamily="-84" charset="0"/>
              </a:rPr>
              <a:t>,   -90,  90, 0.5</a:t>
            </a:r>
            <a:r>
              <a:rPr lang="en-US" sz="1800" dirty="0" smtClean="0">
                <a:latin typeface="Courier New" pitchFamily="-84" charset="0"/>
              </a:rPr>
              <a:t>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 smtClean="0">
                <a:latin typeface="Courier New" pitchFamily="-84" charset="0"/>
              </a:rPr>
              <a:t>  9&gt;   )</a:t>
            </a:r>
            <a:r>
              <a:rPr lang="en-US" sz="1800" dirty="0">
                <a:latin typeface="Courier New" pitchFamily="-84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  9&gt;  </a:t>
            </a:r>
            <a:r>
              <a:rPr lang="en-US" sz="1800" dirty="0" smtClean="0">
                <a:latin typeface="Courier New" pitchFamily="-84" charset="0"/>
              </a:rPr>
              <a:t> 4326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 smtClean="0">
                <a:latin typeface="Courier New" pitchFamily="-84" charset="0"/>
              </a:rPr>
              <a:t> 10&gt; )</a:t>
            </a:r>
            <a:r>
              <a:rPr lang="en-US" sz="1800" dirty="0">
                <a:latin typeface="Courier New" pitchFamily="-84" charset="0"/>
              </a:rPr>
              <a:t>;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68325" y="5141913"/>
            <a:ext cx="8426450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Note: For geodetic data, the x-axis bounds should be –180 to 180, and y-axis bounds –90 to 90.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Metadata Views </a:t>
            </a: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USER_SDO_GEOM_METADATA: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Insert into this view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Defines your own spatial tables</a:t>
            </a:r>
          </a:p>
          <a:p>
            <a:pPr eaLnBrk="1" hangingPunct="1"/>
            <a:r>
              <a:rPr lang="en-US"/>
              <a:t>ALL_SDO_GEOM_METADATA: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Select from this view. 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Lists spatial tables you are allowed to read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SELECT privileges granted on the tables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6858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/>
              <a:t>Coordinate Systems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Coordinate Systems Library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6750" y="1214438"/>
            <a:ext cx="8782050" cy="2357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There are</a:t>
            </a:r>
            <a:r>
              <a:rPr lang="en-US" sz="2000" dirty="0" smtClean="0"/>
              <a:t> some 6,000 </a:t>
            </a:r>
            <a:r>
              <a:rPr lang="en-US" sz="2000" dirty="0"/>
              <a:t>different predefined coordinate systems provided.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definitions are kept in the CS_SRS table, owned by MDSYS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Each coordinate system is identified by a unique Spatial Reference ID (SRID).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About 1000 are original (“legacy”, Oracle-defined)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About</a:t>
            </a:r>
            <a:r>
              <a:rPr lang="en-US" sz="2000" dirty="0" smtClean="0"/>
              <a:t> 5000 </a:t>
            </a:r>
            <a:r>
              <a:rPr lang="en-US" sz="2000" dirty="0"/>
              <a:t>come from the </a:t>
            </a:r>
            <a:r>
              <a:rPr lang="en-US" sz="2000" dirty="0" smtClean="0"/>
              <a:t>EPSG database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Many systems have two definitions (“legacy” and EPSG”)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073150" y="3714750"/>
            <a:ext cx="7759700" cy="22050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latin typeface="Courier New" pitchFamily="-84" charset="0"/>
              </a:rPr>
              <a:t> Name              Null?          Type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latin typeface="Courier New" pitchFamily="-84" charset="0"/>
              </a:rPr>
              <a:t> ----------------------------------------------------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latin typeface="Courier New" pitchFamily="-84" charset="0"/>
              </a:rPr>
              <a:t> CS_NAME                          VARCHAR2(68)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latin typeface="Courier New" pitchFamily="-84" charset="0"/>
              </a:rPr>
              <a:t> SRID              NOT NULL       NUMBER(38)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latin typeface="Courier New" pitchFamily="-84" charset="0"/>
              </a:rPr>
              <a:t> AUTH_SRID                        NUMBER(38)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latin typeface="Courier New" pitchFamily="-84" charset="0"/>
              </a:rPr>
              <a:t> AUTH_NAME                        VARCHAR2(256)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latin typeface="Courier New" pitchFamily="-84" charset="0"/>
              </a:rPr>
              <a:t> WKTEXT                           VARCHAR2(2046)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latin typeface="Courier New" pitchFamily="-84" charset="0"/>
              </a:rPr>
              <a:t> CS_BOUNDS                        MDSYS.SDO_GEOMETRY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CS_SRS Table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SRID column contains a unique spatial reference ID (SRID).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WKTEXT column contains the Well Known Text description: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84" charset="-128"/>
              </a:rPr>
              <a:t>Geodetic </a:t>
            </a:r>
            <a:r>
              <a:rPr lang="en-US" sz="1800" dirty="0" err="1">
                <a:ea typeface="ＭＳ Ｐゴシック" pitchFamily="-84" charset="-128"/>
              </a:rPr>
              <a:t>SRIDs</a:t>
            </a:r>
            <a:r>
              <a:rPr lang="en-US" sz="1800" dirty="0">
                <a:ea typeface="ＭＳ Ｐゴシック" pitchFamily="-84" charset="-128"/>
              </a:rPr>
              <a:t> when WKTEXT column begins with “GEOGCS</a:t>
            </a:r>
            <a:r>
              <a:rPr lang="en-US" sz="1800" dirty="0" smtClean="0">
                <a:ea typeface="ＭＳ Ｐゴシック" pitchFamily="-84" charset="-128"/>
              </a:rPr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84" charset="-128"/>
              </a:rPr>
              <a:t>Projected </a:t>
            </a:r>
            <a:r>
              <a:rPr lang="en-US" sz="1800" dirty="0" err="1">
                <a:ea typeface="ＭＳ Ｐゴシック" pitchFamily="-84" charset="-128"/>
              </a:rPr>
              <a:t>SRIDs</a:t>
            </a:r>
            <a:r>
              <a:rPr lang="en-US" sz="1800" dirty="0">
                <a:ea typeface="ＭＳ Ｐゴシック" pitchFamily="-84" charset="-128"/>
              </a:rPr>
              <a:t> when WKTEXT column begins with “PROJCS”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CS_NAME field contains a short name for the coordinate system.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AUTH_NAME field contains</a:t>
            </a:r>
            <a:r>
              <a:rPr lang="en-US" sz="2000" b="1" i="1" dirty="0"/>
              <a:t> “Oracle” </a:t>
            </a:r>
            <a:r>
              <a:rPr lang="en-US" sz="2000" dirty="0"/>
              <a:t> for  the original (“legacy”) definitions. </a:t>
            </a:r>
            <a:endParaRPr lang="en-US" sz="2000" b="1" i="1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AUTH_SRID field currently contains the SRID.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CS_BOUNDS field is currently NULL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(Really a view on table CS_SRS)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Is Spatial Used 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Check the database feature usage tracker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blackGray">
          <a:xfrm>
            <a:off x="776288" y="2060575"/>
            <a:ext cx="7862887" cy="1016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select name, version, detected_usages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from dba_feature_usage_statistics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where name in ('Locator', 'Spatial');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blackGray">
          <a:xfrm>
            <a:off x="776288" y="3276600"/>
            <a:ext cx="7862887" cy="1323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NAME                 VERSION       DETECTED_USAGES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-------------------- ------------- ---------------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Locator              </a:t>
            </a:r>
            <a:r>
              <a:rPr lang="en-US" dirty="0" smtClean="0">
                <a:solidFill>
                  <a:srgbClr val="000000"/>
                </a:solidFill>
                <a:latin typeface="Courier New" pitchFamily="-84" charset="0"/>
              </a:rPr>
              <a:t>12.1.0.2.0                  </a:t>
            </a: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0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Spatial              </a:t>
            </a:r>
            <a:r>
              <a:rPr lang="en-US" dirty="0" smtClean="0">
                <a:solidFill>
                  <a:srgbClr val="000000"/>
                </a:solidFill>
                <a:latin typeface="Courier New" pitchFamily="-84" charset="0"/>
              </a:rPr>
              <a:t>12.1.0.2.0                 </a:t>
            </a:r>
            <a:r>
              <a:rPr lang="en-US" dirty="0">
                <a:solidFill>
                  <a:srgbClr val="000000"/>
                </a:solidFill>
                <a:latin typeface="Courier New" pitchFamily="-84" charset="0"/>
              </a:rPr>
              <a:t>18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EPSG 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Was maintained by the European Petroleum Support Group (EPSG)</a:t>
            </a:r>
          </a:p>
          <a:p>
            <a:pPr lvl="1"/>
            <a:r>
              <a:rPr lang="en-US" sz="1600" dirty="0" smtClean="0"/>
              <a:t>Now absorbed into the OGP </a:t>
            </a:r>
            <a:r>
              <a:rPr lang="en-US" sz="1600" dirty="0" err="1" smtClean="0"/>
              <a:t>Geomatics</a:t>
            </a:r>
            <a:r>
              <a:rPr lang="en-US" sz="1600" dirty="0" smtClean="0"/>
              <a:t> Committee</a:t>
            </a:r>
          </a:p>
          <a:p>
            <a:pPr lvl="1"/>
            <a:r>
              <a:rPr lang="en-US" sz="1600" dirty="0" smtClean="0"/>
              <a:t>But everyone still refers to EPSG definitions.</a:t>
            </a:r>
          </a:p>
          <a:p>
            <a:r>
              <a:rPr lang="en-US" sz="2000" dirty="0" smtClean="0"/>
              <a:t>See </a:t>
            </a:r>
            <a:r>
              <a:rPr lang="en-US" sz="2000" dirty="0" smtClean="0">
                <a:hlinkClick r:id="rId2"/>
              </a:rPr>
              <a:t>http://www.epsg.org/</a:t>
            </a:r>
            <a:r>
              <a:rPr lang="en-US" sz="2000" dirty="0" smtClean="0"/>
              <a:t> and </a:t>
            </a:r>
            <a:r>
              <a:rPr lang="en-US" sz="2000" dirty="0" smtClean="0">
                <a:hlinkClick r:id="rId3"/>
              </a:rPr>
              <a:t>http://www.epsg-registry.org/</a:t>
            </a:r>
            <a:endParaRPr lang="en-US" sz="2000" dirty="0" smtClean="0"/>
          </a:p>
          <a:p>
            <a:r>
              <a:rPr lang="en-US" sz="2000" dirty="0" smtClean="0"/>
              <a:t>Check SDO_CS.GET_EPSG_DATA_VERSION to find the current version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3657600"/>
            <a:ext cx="7759700" cy="3494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dirty="0" smtClean="0">
                <a:latin typeface="Courier New" pitchFamily="-84" charset="0"/>
              </a:rPr>
              <a:t>select </a:t>
            </a:r>
            <a:r>
              <a:rPr lang="en-US" dirty="0" err="1" smtClean="0">
                <a:latin typeface="Courier New" pitchFamily="-84" charset="0"/>
              </a:rPr>
              <a:t>sdo_cs.get_epsg_data_version</a:t>
            </a:r>
            <a:r>
              <a:rPr lang="en-US" dirty="0" smtClean="0">
                <a:latin typeface="Courier New" pitchFamily="-84" charset="0"/>
              </a:rPr>
              <a:t> from dual</a:t>
            </a:r>
            <a:endParaRPr lang="en-US" dirty="0">
              <a:latin typeface="Courier New" pitchFamily="-8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384040"/>
          <a:ext cx="64516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1496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Oracle 10gR2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EPSG version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Oracle 11gR1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EPSG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r>
                        <a:rPr lang="en-US" baseline="0" dirty="0" smtClean="0"/>
                        <a:t> 11gR2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EPSG version</a:t>
                      </a:r>
                      <a:r>
                        <a:rPr lang="en-US" baseline="0" dirty="0" smtClean="0"/>
                        <a:t> 6.5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r>
                        <a:rPr lang="en-US" baseline="0" dirty="0" smtClean="0"/>
                        <a:t> 12cR1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EPSG version 7.1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Associating Geometries with </a:t>
            </a:r>
            <a:br>
              <a:rPr lang="en-US"/>
            </a:br>
            <a:r>
              <a:rPr lang="en-US"/>
              <a:t>Coordinate Systems</a:t>
            </a:r>
          </a:p>
        </p:txBody>
      </p:sp>
      <p:sp>
        <p:nvSpPr>
          <p:cNvPr id="1064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Defined in the metadata for a layer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In the SRID column of the USER_SDO_GEOM_METADATA view</a:t>
            </a:r>
          </a:p>
          <a:p>
            <a:pPr eaLnBrk="1" hangingPunct="1"/>
            <a:r>
              <a:rPr lang="en-US"/>
              <a:t>Defined for each geometry in the layer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In the SDO_SRID field of the SDO_GEOMETRY object</a:t>
            </a: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Same SRID for all geometries in a layer</a:t>
            </a:r>
          </a:p>
          <a:p>
            <a:pPr eaLnBrk="1" hangingPunct="1"/>
            <a:r>
              <a:rPr lang="en-US"/>
              <a:t>Must be correctly defined and the same in both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 b="1">
                <a:solidFill>
                  <a:schemeClr val="accent1"/>
                </a:solidFill>
              </a:rPr>
              <a:t>A geometry column can only contain geometries in one coordinate system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Common Coordinate Systems</a:t>
            </a:r>
          </a:p>
        </p:txBody>
      </p:sp>
      <p:graphicFrame>
        <p:nvGraphicFramePr>
          <p:cNvPr id="882756" name="Group 68"/>
          <p:cNvGraphicFramePr>
            <a:graphicFrameLocks noGrp="1"/>
          </p:cNvGraphicFramePr>
          <p:nvPr/>
        </p:nvGraphicFramePr>
        <p:xfrm>
          <a:off x="889000" y="1447800"/>
          <a:ext cx="7569200" cy="2564772"/>
        </p:xfrm>
        <a:graphic>
          <a:graphicData uri="http://schemas.openxmlformats.org/drawingml/2006/table">
            <a:tbl>
              <a:tblPr/>
              <a:tblGrid>
                <a:gridCol w="4424363"/>
                <a:gridCol w="1697037"/>
                <a:gridCol w="14478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Coordinate System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Oracle SRID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EPSG SRID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WGS84 (GPS coordinates)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8307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4326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UTM Zone 1 N (WGS84)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82208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32601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UTM Zone 1 S (WGS84)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82209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32701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British National Grid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81989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27700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Equal-Area Projection (United States)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32775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3" charset="0"/>
                        <a:ea typeface="Times New Roman" pitchFamily="-103" charset="0"/>
                        <a:cs typeface="Times New Roman" pitchFamily="-103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Equal-Area Projection (Europe)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32771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3" charset="0"/>
                        <a:ea typeface="Times New Roman" pitchFamily="-103" charset="0"/>
                        <a:cs typeface="Times New Roman" pitchFamily="-103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about EPSG Coordinate Systems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Many web sites let you search the EPSG database: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http://www.epsg-registry.org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http://spatialreference.org</a:t>
            </a:r>
            <a:endParaRPr lang="en-US" dirty="0" smtClean="0"/>
          </a:p>
          <a:p>
            <a:pPr lvl="1"/>
            <a:r>
              <a:rPr lang="en-US" dirty="0" smtClean="0"/>
              <a:t>Direct access via </a:t>
            </a:r>
            <a:r>
              <a:rPr lang="en-US" dirty="0" smtClean="0">
                <a:hlinkClick r:id="rId4"/>
              </a:rPr>
              <a:t>http://spatialreference.org/ref/epsg/27700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http://epsg.io</a:t>
            </a:r>
            <a:endParaRPr lang="en-US" dirty="0" smtClean="0"/>
          </a:p>
          <a:p>
            <a:pPr lvl="1"/>
            <a:r>
              <a:rPr lang="en-US" dirty="0" smtClean="0"/>
              <a:t>Direct access via </a:t>
            </a:r>
            <a:r>
              <a:rPr lang="en-US" dirty="0" smtClean="0">
                <a:hlinkClick r:id="rId6"/>
              </a:rPr>
              <a:t>http://epsg.io/27700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http://www.georepository.com/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57200" y="2286000"/>
            <a:ext cx="8610600" cy="312420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UNIT Support in Oracle Spatial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/>
              <a:t>Units are used for: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SDO_LENGTH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SDO_AREA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SDO_DISTANCE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SDO_BUFFER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SDO_WITHIN_DISTANCE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SDO_NN_DISTANCE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/>
              <a:t>All operations have default units.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For projected data: The default is the unit associated with the projected coordinate system.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For geodetic data: The default is meters.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For local coordinate system: The default is the unit specified in the local coordinate system.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UNIT Support in Oracle Spatial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Supported units are in the following tables:</a:t>
            </a:r>
          </a:p>
          <a:p>
            <a:pPr lvl="1" eaLnBrk="1" hangingPunct="1"/>
            <a:r>
              <a:rPr lang="en-US" dirty="0" smtClean="0">
                <a:ea typeface="ＭＳ Ｐゴシック" pitchFamily="-84" charset="-128"/>
              </a:rPr>
              <a:t>SDO_DIST_UNITS, SDO_AREA_UNITS, SDO_ANGLE_UNITS</a:t>
            </a:r>
          </a:p>
          <a:p>
            <a:pPr lvl="1" eaLnBrk="1" hangingPunct="1"/>
            <a:r>
              <a:rPr lang="en-US" dirty="0" smtClean="0">
                <a:ea typeface="ＭＳ Ｐゴシック" pitchFamily="-84" charset="-128"/>
              </a:rPr>
              <a:t>Really views on SDO_UNITS_OF_MEASURE</a:t>
            </a:r>
          </a:p>
          <a:p>
            <a:pPr lvl="1" eaLnBrk="1" hangingPunct="1"/>
            <a:r>
              <a:rPr lang="en-US" dirty="0" smtClean="0">
                <a:ea typeface="ＭＳ Ｐゴシック" pitchFamily="-84" charset="-128"/>
              </a:rPr>
              <a:t>Include conversion factor from base unit</a:t>
            </a:r>
            <a:endParaRPr lang="en-US" dirty="0">
              <a:ea typeface="ＭＳ Ｐゴシック" pitchFamily="-84" charset="-128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762000" y="3159170"/>
            <a:ext cx="8458200" cy="293683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 smtClean="0">
                <a:latin typeface="Courier New" pitchFamily="-84" charset="0"/>
              </a:rPr>
              <a:t>SQL&gt; select </a:t>
            </a:r>
            <a:r>
              <a:rPr lang="en-US" sz="1600" dirty="0" err="1" smtClean="0">
                <a:latin typeface="Courier New" pitchFamily="-84" charset="0"/>
              </a:rPr>
              <a:t>sdo_unit,conversion_factor</a:t>
            </a:r>
            <a:r>
              <a:rPr lang="en-US" sz="1600" dirty="0" smtClean="0">
                <a:latin typeface="Courier New" pitchFamily="-84" charset="0"/>
              </a:rPr>
              <a:t> from </a:t>
            </a:r>
            <a:r>
              <a:rPr lang="en-US" sz="1600" dirty="0" err="1" smtClean="0">
                <a:latin typeface="Courier New" pitchFamily="-84" charset="0"/>
              </a:rPr>
              <a:t>sdo_dist_units</a:t>
            </a:r>
            <a:r>
              <a:rPr lang="en-US" sz="1600" dirty="0" smtClean="0">
                <a:latin typeface="Courier New" pitchFamily="-84" charset="0"/>
              </a:rPr>
              <a:t>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 smtClean="0">
                <a:latin typeface="Courier New" pitchFamily="-84" charset="0"/>
              </a:rPr>
              <a:t>SDO_UNIT                       CONVERSION_FACTOR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 smtClean="0">
                <a:latin typeface="Courier New" pitchFamily="-84" charset="0"/>
              </a:rPr>
              <a:t>------------------------------ -----------------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 smtClean="0">
                <a:latin typeface="Courier New" pitchFamily="-84" charset="0"/>
              </a:rPr>
              <a:t>METRE                                          1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 smtClean="0">
                <a:latin typeface="Courier New" pitchFamily="-84" charset="0"/>
              </a:rPr>
              <a:t>M                                              1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 smtClean="0">
                <a:latin typeface="Courier New" pitchFamily="-84" charset="0"/>
              </a:rPr>
              <a:t>METER                                          1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 smtClean="0">
                <a:latin typeface="Courier New" pitchFamily="-84" charset="0"/>
              </a:rPr>
              <a:t>KM                                          1000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 smtClean="0">
                <a:latin typeface="Courier New" pitchFamily="-84" charset="0"/>
              </a:rPr>
              <a:t>KILOMETER                                   1000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 smtClean="0">
                <a:latin typeface="Courier New" pitchFamily="-84" charset="0"/>
              </a:rPr>
              <a:t>US_SURVEY_FOOT                         .30480061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 smtClean="0">
                <a:latin typeface="Courier New" pitchFamily="-84" charset="0"/>
              </a:rPr>
              <a:t>...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Spatial vs Locator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fr-FR" b="1" dirty="0"/>
              <a:t>Articles </a:t>
            </a:r>
            <a:r>
              <a:rPr lang="fr-FR" b="1" dirty="0" err="1"/>
              <a:t>available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Metalink</a:t>
            </a:r>
            <a:r>
              <a:rPr lang="fr-FR" b="1" dirty="0"/>
              <a:t> (« </a:t>
            </a:r>
            <a:r>
              <a:rPr lang="fr-FR" b="1" dirty="0" err="1"/>
              <a:t>My</a:t>
            </a:r>
            <a:r>
              <a:rPr lang="fr-FR" b="1" dirty="0"/>
              <a:t> Oracle Support »)</a:t>
            </a:r>
          </a:p>
          <a:p>
            <a:pPr marL="457200" indent="-457200"/>
            <a:endParaRPr lang="en-US" dirty="0">
              <a:hlinkClick r:id="rId2"/>
            </a:endParaRPr>
          </a:p>
          <a:p>
            <a:pPr marL="457200" indent="-457200"/>
            <a:r>
              <a:rPr lang="en-US" dirty="0">
                <a:hlinkClick r:id="rId2"/>
              </a:rPr>
              <a:t>Note 1066837.1</a:t>
            </a:r>
            <a:r>
              <a:rPr lang="en-US" dirty="0"/>
              <a:t>: Oracle Spatial and Oracle Locator Licensing Information</a:t>
            </a:r>
          </a:p>
          <a:p>
            <a:pPr marL="457200" indent="-457200"/>
            <a:r>
              <a:rPr lang="en-US" dirty="0">
                <a:hlinkClick r:id="rId3"/>
              </a:rPr>
              <a:t>Note 357943.1</a:t>
            </a:r>
            <a:r>
              <a:rPr lang="en-US" dirty="0"/>
              <a:t>: How to Install Oracle Locator</a:t>
            </a:r>
          </a:p>
          <a:p>
            <a:pPr marL="457200" indent="-457200"/>
            <a:r>
              <a:rPr lang="en-US" dirty="0">
                <a:hlinkClick r:id="rId4"/>
              </a:rPr>
              <a:t>Note 1070647.1</a:t>
            </a:r>
            <a:r>
              <a:rPr lang="en-US" dirty="0"/>
              <a:t>: How To </a:t>
            </a:r>
            <a:r>
              <a:rPr lang="en-US" dirty="0" err="1"/>
              <a:t>Deinstall</a:t>
            </a:r>
            <a:r>
              <a:rPr lang="en-US" dirty="0"/>
              <a:t> Oracle Spatial Keeping Oracle Locator</a:t>
            </a:r>
          </a:p>
          <a:p>
            <a:pPr marL="457200" indent="-457200"/>
            <a:endParaRPr lang="fr-FR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2188" y="2060575"/>
            <a:ext cx="7200900" cy="3413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180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My Oracle Support : </a:t>
            </a:r>
            <a:r>
              <a:rPr lang="en-US" sz="1800" b="0">
                <a:latin typeface="Arial" pitchFamily="-103" charset="0"/>
                <a:ea typeface="Times New Roman" pitchFamily="-103" charset="0"/>
                <a:cs typeface="Times New Roman" pitchFamily="-103" charset="0"/>
                <a:hlinkClick r:id="rId5"/>
              </a:rPr>
              <a:t>https://support.oracle.com</a:t>
            </a:r>
            <a:endParaRPr lang="fr-FR" sz="1800" b="0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SDO_GEOMETRY Object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ea typeface="ＭＳ Ｐゴシック" pitchFamily="-84" charset="-128"/>
              </a:rPr>
              <a:t>SDO_GEOMETRY object:</a:t>
            </a: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Example:</a:t>
            </a:r>
          </a:p>
          <a:p>
            <a:pPr eaLnBrk="1" hangingPunct="1"/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Gray">
          <a:xfrm>
            <a:off x="1068388" y="4343400"/>
            <a:ext cx="7862887" cy="1320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SQL&gt; CREATE TABLE us_states (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  2     state       VARCHAR2(30),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  3     totpop      NUMBER(9),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  4     geom        SDO_GEOMETRY);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Gray">
          <a:xfrm>
            <a:off x="1068388" y="2108200"/>
            <a:ext cx="7862887" cy="1625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SDO_GTYPE         NUMBER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SDO_SRID          NUMBER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SDO_POINT         SDO_POINT_TYPE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SDO_ELEM_INFO     SDO_ELEM_INFO_ARRAY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SDO_ORDINATES     SDO_ORDINATE_ARRAY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SDO_GEOMETRY Object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ea typeface="ＭＳ Ｐゴシック" pitchFamily="-84" charset="-128"/>
              </a:rPr>
              <a:t>SDO_POINT_TYPE:</a:t>
            </a: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SDO_ELEM_INFO_ARRAY:</a:t>
            </a: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lvl="1" eaLnBrk="1" hangingPunct="1"/>
            <a:endParaRPr lang="en-US">
              <a:ea typeface="ＭＳ Ｐゴシック" pitchFamily="-84" charset="-128"/>
            </a:endParaRPr>
          </a:p>
          <a:p>
            <a:pPr lvl="1" eaLnBrk="1" hangingPunct="1"/>
            <a:r>
              <a:rPr lang="en-US">
                <a:ea typeface="ＭＳ Ｐゴシック" pitchFamily="-84" charset="-128"/>
              </a:rPr>
              <a:t>SDO_ORDINATE_ARRAY: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blackGray">
          <a:xfrm>
            <a:off x="1098550" y="2057400"/>
            <a:ext cx="7862888" cy="1016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x        NUMBER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y        NUMBER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z        NUMBER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blackGray">
          <a:xfrm>
            <a:off x="1084263" y="4953000"/>
            <a:ext cx="7862887" cy="40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VARRAY (1048576) OF NUMBER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blackGray">
          <a:xfrm>
            <a:off x="1100138" y="3886200"/>
            <a:ext cx="7862887" cy="40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-84" charset="0"/>
              </a:rPr>
              <a:t>VARRAY (1048576) OF NUMBER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cle">
  <a:themeElements>
    <a:clrScheme name="Oracle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Orac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Oracl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Designs\Oracle.pot</Template>
  <TotalTime>15554</TotalTime>
  <Words>5855</Words>
  <Application>Microsoft Macintosh PowerPoint</Application>
  <PresentationFormat>A4 Paper (210x297 mm)</PresentationFormat>
  <Paragraphs>971</Paragraphs>
  <Slides>66</Slides>
  <Notes>43</Notes>
  <HiddenSlides>16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Oracle</vt:lpstr>
      <vt:lpstr>Slide 1</vt:lpstr>
      <vt:lpstr>Spatial Data Structures</vt:lpstr>
      <vt:lpstr>MDSYS Schema</vt:lpstr>
      <vt:lpstr>Spatial vs Locator</vt:lpstr>
      <vt:lpstr>Is Spatial Installed or Locator?</vt:lpstr>
      <vt:lpstr>Is Spatial Used ?</vt:lpstr>
      <vt:lpstr>Spatial vs Locator</vt:lpstr>
      <vt:lpstr>SDO_GEOMETRY Object</vt:lpstr>
      <vt:lpstr>SDO_GEOMETRY Object</vt:lpstr>
      <vt:lpstr>SDO_GTYPE</vt:lpstr>
      <vt:lpstr>SDO_GEOMETRY Object</vt:lpstr>
      <vt:lpstr>Element Example: Point</vt:lpstr>
      <vt:lpstr>SDO_GEOMETRY Object</vt:lpstr>
      <vt:lpstr>SDO_GEOMETRY Object</vt:lpstr>
      <vt:lpstr>Element Types Summarized</vt:lpstr>
      <vt:lpstr>Element Example: Line String</vt:lpstr>
      <vt:lpstr>Element Example: Arc String</vt:lpstr>
      <vt:lpstr>Element Example: Polygon</vt:lpstr>
      <vt:lpstr>Element Example: Arc Polygon</vt:lpstr>
      <vt:lpstr>Element Example: Rectangle</vt:lpstr>
      <vt:lpstr>Element Example: Circle</vt:lpstr>
      <vt:lpstr>Compound Line String</vt:lpstr>
      <vt:lpstr>Compound Polygon</vt:lpstr>
      <vt:lpstr>Details About Polygon Element Types</vt:lpstr>
      <vt:lpstr>Polygon with a Void</vt:lpstr>
      <vt:lpstr>Compound Polygon with a Void</vt:lpstr>
      <vt:lpstr>Collection Example: Multipoint</vt:lpstr>
      <vt:lpstr>Collection Example: Multiline String</vt:lpstr>
      <vt:lpstr>Collection Example: Multipolygon</vt:lpstr>
      <vt:lpstr>Constructing Geometries</vt:lpstr>
      <vt:lpstr>Constructing Geometries</vt:lpstr>
      <vt:lpstr>Unknown Element </vt:lpstr>
      <vt:lpstr>Oriented Point</vt:lpstr>
      <vt:lpstr>Oriented Point</vt:lpstr>
      <vt:lpstr>Oriented Point Example</vt:lpstr>
      <vt:lpstr>Oriented Point Rules</vt:lpstr>
      <vt:lpstr>Oriented Point Rules</vt:lpstr>
      <vt:lpstr>Element Types Summarized</vt:lpstr>
      <vt:lpstr>Generic Curves: NURBS</vt:lpstr>
      <vt:lpstr>NURBS Data type Representation</vt:lpstr>
      <vt:lpstr>SDO_GEOMETRY for NURBS Curves</vt:lpstr>
      <vt:lpstr>NURB Example (1)</vt:lpstr>
      <vt:lpstr>NURB Example (2)</vt:lpstr>
      <vt:lpstr>Using NURBS</vt:lpstr>
      <vt:lpstr>OGC WKT Notation</vt:lpstr>
      <vt:lpstr>GML Notation</vt:lpstr>
      <vt:lpstr>Densification </vt:lpstr>
      <vt:lpstr>Physical Storage of Geometries</vt:lpstr>
      <vt:lpstr>Physical Storage of Geometries</vt:lpstr>
      <vt:lpstr>Check the Storage of Geometries</vt:lpstr>
      <vt:lpstr>Using Globally Unique Identifiers (GUIDs)</vt:lpstr>
      <vt:lpstr>Spatial Metadata</vt:lpstr>
      <vt:lpstr>Spatial Metadata Structure</vt:lpstr>
      <vt:lpstr>SDO_DIM_ELEMENT Object</vt:lpstr>
      <vt:lpstr>Populating Spatial Metadata</vt:lpstr>
      <vt:lpstr>Other Metadata Views </vt:lpstr>
      <vt:lpstr>Slide 57</vt:lpstr>
      <vt:lpstr>Coordinate Systems Library</vt:lpstr>
      <vt:lpstr>CS_SRS Table</vt:lpstr>
      <vt:lpstr>EPSG Coordinate Systems</vt:lpstr>
      <vt:lpstr>Associating Geometries with  Coordinate Systems</vt:lpstr>
      <vt:lpstr>Some Common Coordinate Systems</vt:lpstr>
      <vt:lpstr>Finding about EPSG Coordinate Systems</vt:lpstr>
      <vt:lpstr>UNIT Support in Oracle Spatial </vt:lpstr>
      <vt:lpstr>UNIT Support in Oracle Spatial</vt:lpstr>
      <vt:lpstr>Slide 66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 Lesson Title</dc:title>
  <dc:creator>Albert Godfrind</dc:creator>
  <cp:lastModifiedBy>Albert Godfrind</cp:lastModifiedBy>
  <cp:revision>98</cp:revision>
  <dcterms:created xsi:type="dcterms:W3CDTF">2017-01-11T08:23:54Z</dcterms:created>
  <dcterms:modified xsi:type="dcterms:W3CDTF">2017-01-11T08:28:43Z</dcterms:modified>
</cp:coreProperties>
</file>