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37"/>
  </p:notesMasterIdLst>
  <p:sldIdLst>
    <p:sldId id="370" r:id="rId2"/>
    <p:sldId id="267" r:id="rId3"/>
    <p:sldId id="402" r:id="rId4"/>
    <p:sldId id="333" r:id="rId5"/>
    <p:sldId id="334" r:id="rId6"/>
    <p:sldId id="335" r:id="rId7"/>
    <p:sldId id="337" r:id="rId8"/>
    <p:sldId id="338" r:id="rId9"/>
    <p:sldId id="374" r:id="rId10"/>
    <p:sldId id="375" r:id="rId11"/>
    <p:sldId id="376" r:id="rId12"/>
    <p:sldId id="397" r:id="rId13"/>
    <p:sldId id="398" r:id="rId14"/>
    <p:sldId id="399" r:id="rId15"/>
    <p:sldId id="400" r:id="rId16"/>
    <p:sldId id="401" r:id="rId17"/>
    <p:sldId id="462" r:id="rId18"/>
    <p:sldId id="463" r:id="rId19"/>
    <p:sldId id="464" r:id="rId20"/>
    <p:sldId id="465" r:id="rId21"/>
    <p:sldId id="404" r:id="rId22"/>
    <p:sldId id="437" r:id="rId23"/>
    <p:sldId id="432" r:id="rId24"/>
    <p:sldId id="433" r:id="rId25"/>
    <p:sldId id="436" r:id="rId26"/>
    <p:sldId id="438" r:id="rId27"/>
    <p:sldId id="439" r:id="rId28"/>
    <p:sldId id="440" r:id="rId29"/>
    <p:sldId id="396" r:id="rId30"/>
    <p:sldId id="481" r:id="rId31"/>
    <p:sldId id="482" r:id="rId32"/>
    <p:sldId id="483" r:id="rId33"/>
    <p:sldId id="344" r:id="rId34"/>
    <p:sldId id="345" r:id="rId35"/>
    <p:sldId id="346" r:id="rId36"/>
    <p:sldId id="348" r:id="rId37"/>
    <p:sldId id="441" r:id="rId38"/>
    <p:sldId id="442" r:id="rId39"/>
    <p:sldId id="350" r:id="rId40"/>
    <p:sldId id="390" r:id="rId41"/>
    <p:sldId id="391" r:id="rId42"/>
    <p:sldId id="477" r:id="rId43"/>
    <p:sldId id="415" r:id="rId44"/>
    <p:sldId id="457" r:id="rId45"/>
    <p:sldId id="410" r:id="rId46"/>
    <p:sldId id="444" r:id="rId47"/>
    <p:sldId id="409" r:id="rId48"/>
    <p:sldId id="496" r:id="rId49"/>
    <p:sldId id="480" r:id="rId50"/>
    <p:sldId id="485" r:id="rId51"/>
    <p:sldId id="497" r:id="rId52"/>
    <p:sldId id="479" r:id="rId53"/>
    <p:sldId id="448" r:id="rId54"/>
    <p:sldId id="468" r:id="rId55"/>
    <p:sldId id="458" r:id="rId56"/>
    <p:sldId id="469" r:id="rId57"/>
    <p:sldId id="471" r:id="rId58"/>
    <p:sldId id="472" r:id="rId59"/>
    <p:sldId id="491" r:id="rId60"/>
    <p:sldId id="492" r:id="rId61"/>
    <p:sldId id="505" r:id="rId62"/>
    <p:sldId id="487" r:id="rId63"/>
    <p:sldId id="486" r:id="rId64"/>
    <p:sldId id="508" r:id="rId65"/>
    <p:sldId id="509" r:id="rId66"/>
    <p:sldId id="510" r:id="rId67"/>
    <p:sldId id="451" r:id="rId68"/>
    <p:sldId id="499" r:id="rId69"/>
    <p:sldId id="467" r:id="rId70"/>
    <p:sldId id="512" r:id="rId71"/>
    <p:sldId id="506" r:id="rId72"/>
    <p:sldId id="411" r:id="rId73"/>
    <p:sldId id="446" r:id="rId74"/>
    <p:sldId id="490" r:id="rId75"/>
    <p:sldId id="488" r:id="rId76"/>
    <p:sldId id="489" r:id="rId77"/>
    <p:sldId id="478" r:id="rId78"/>
    <p:sldId id="511" r:id="rId79"/>
    <p:sldId id="493" r:id="rId80"/>
    <p:sldId id="443" r:id="rId81"/>
    <p:sldId id="445" r:id="rId82"/>
    <p:sldId id="507" r:id="rId83"/>
    <p:sldId id="470" r:id="rId84"/>
    <p:sldId id="504" r:id="rId85"/>
    <p:sldId id="406" r:id="rId86"/>
    <p:sldId id="342" r:id="rId87"/>
    <p:sldId id="407" r:id="rId88"/>
    <p:sldId id="405" r:id="rId89"/>
    <p:sldId id="352" r:id="rId90"/>
    <p:sldId id="354" r:id="rId91"/>
    <p:sldId id="355" r:id="rId92"/>
    <p:sldId id="369" r:id="rId93"/>
    <p:sldId id="373" r:id="rId94"/>
    <p:sldId id="356" r:id="rId95"/>
    <p:sldId id="357" r:id="rId96"/>
    <p:sldId id="358" r:id="rId97"/>
    <p:sldId id="359" r:id="rId98"/>
    <p:sldId id="501" r:id="rId99"/>
    <p:sldId id="502" r:id="rId100"/>
    <p:sldId id="503" r:id="rId101"/>
    <p:sldId id="371" r:id="rId102"/>
    <p:sldId id="362" r:id="rId103"/>
    <p:sldId id="372" r:id="rId104"/>
    <p:sldId id="364" r:id="rId105"/>
    <p:sldId id="473" r:id="rId106"/>
    <p:sldId id="452" r:id="rId107"/>
    <p:sldId id="453" r:id="rId108"/>
    <p:sldId id="454" r:id="rId109"/>
    <p:sldId id="455" r:id="rId110"/>
    <p:sldId id="456" r:id="rId111"/>
    <p:sldId id="474" r:id="rId112"/>
    <p:sldId id="476" r:id="rId113"/>
    <p:sldId id="475" r:id="rId114"/>
    <p:sldId id="498" r:id="rId115"/>
    <p:sldId id="494" r:id="rId116"/>
    <p:sldId id="495" r:id="rId117"/>
    <p:sldId id="447" r:id="rId118"/>
    <p:sldId id="500" r:id="rId119"/>
    <p:sldId id="416" r:id="rId120"/>
    <p:sldId id="417" r:id="rId121"/>
    <p:sldId id="418" r:id="rId122"/>
    <p:sldId id="419" r:id="rId123"/>
    <p:sldId id="466" r:id="rId124"/>
    <p:sldId id="420" r:id="rId125"/>
    <p:sldId id="421" r:id="rId126"/>
    <p:sldId id="422" r:id="rId127"/>
    <p:sldId id="459" r:id="rId128"/>
    <p:sldId id="460" r:id="rId129"/>
    <p:sldId id="424" r:id="rId130"/>
    <p:sldId id="426" r:id="rId131"/>
    <p:sldId id="425" r:id="rId132"/>
    <p:sldId id="461" r:id="rId133"/>
    <p:sldId id="431" r:id="rId134"/>
    <p:sldId id="430" r:id="rId135"/>
    <p:sldId id="269" r:id="rId136"/>
  </p:sldIdLst>
  <p:sldSz cx="9906000" cy="6858000" type="A4"/>
  <p:notesSz cx="6858000" cy="9144000"/>
  <p:defaultTextStyle>
    <a:defPPr>
      <a:defRPr lang="en-US"/>
    </a:defPPr>
    <a:lvl1pPr algn="ctr" rtl="0" fontAlgn="base">
      <a:lnSpc>
        <a:spcPct val="90000"/>
      </a:lnSpc>
      <a:spcBef>
        <a:spcPct val="50000"/>
      </a:spcBef>
      <a:spcAft>
        <a:spcPct val="0"/>
      </a:spcAft>
      <a:buClr>
        <a:schemeClr val="accent1"/>
      </a:buClr>
      <a:defRPr sz="2000" b="1" kern="1200">
        <a:solidFill>
          <a:schemeClr val="tx1"/>
        </a:solidFill>
        <a:latin typeface="Arial" pitchFamily="-84" charset="0"/>
        <a:ea typeface="Times New Roman" pitchFamily="-84" charset="0"/>
        <a:cs typeface="Times New Roman" pitchFamily="-84" charset="0"/>
      </a:defRPr>
    </a:lvl1pPr>
    <a:lvl2pPr marL="457200" algn="ctr" rtl="0" fontAlgn="base">
      <a:lnSpc>
        <a:spcPct val="90000"/>
      </a:lnSpc>
      <a:spcBef>
        <a:spcPct val="50000"/>
      </a:spcBef>
      <a:spcAft>
        <a:spcPct val="0"/>
      </a:spcAft>
      <a:buClr>
        <a:schemeClr val="accent1"/>
      </a:buClr>
      <a:defRPr sz="2000" b="1" kern="1200">
        <a:solidFill>
          <a:schemeClr val="tx1"/>
        </a:solidFill>
        <a:latin typeface="Arial" pitchFamily="-84" charset="0"/>
        <a:ea typeface="Times New Roman" pitchFamily="-84" charset="0"/>
        <a:cs typeface="Times New Roman" pitchFamily="-84" charset="0"/>
      </a:defRPr>
    </a:lvl2pPr>
    <a:lvl3pPr marL="914400" algn="ctr" rtl="0" fontAlgn="base">
      <a:lnSpc>
        <a:spcPct val="90000"/>
      </a:lnSpc>
      <a:spcBef>
        <a:spcPct val="50000"/>
      </a:spcBef>
      <a:spcAft>
        <a:spcPct val="0"/>
      </a:spcAft>
      <a:buClr>
        <a:schemeClr val="accent1"/>
      </a:buClr>
      <a:defRPr sz="2000" b="1" kern="1200">
        <a:solidFill>
          <a:schemeClr val="tx1"/>
        </a:solidFill>
        <a:latin typeface="Arial" pitchFamily="-84" charset="0"/>
        <a:ea typeface="Times New Roman" pitchFamily="-84" charset="0"/>
        <a:cs typeface="Times New Roman" pitchFamily="-84" charset="0"/>
      </a:defRPr>
    </a:lvl3pPr>
    <a:lvl4pPr marL="1371600" algn="ctr" rtl="0" fontAlgn="base">
      <a:lnSpc>
        <a:spcPct val="90000"/>
      </a:lnSpc>
      <a:spcBef>
        <a:spcPct val="50000"/>
      </a:spcBef>
      <a:spcAft>
        <a:spcPct val="0"/>
      </a:spcAft>
      <a:buClr>
        <a:schemeClr val="accent1"/>
      </a:buClr>
      <a:defRPr sz="2000" b="1" kern="1200">
        <a:solidFill>
          <a:schemeClr val="tx1"/>
        </a:solidFill>
        <a:latin typeface="Arial" pitchFamily="-84" charset="0"/>
        <a:ea typeface="Times New Roman" pitchFamily="-84" charset="0"/>
        <a:cs typeface="Times New Roman" pitchFamily="-84" charset="0"/>
      </a:defRPr>
    </a:lvl4pPr>
    <a:lvl5pPr marL="1828800" algn="ctr" rtl="0" fontAlgn="base">
      <a:lnSpc>
        <a:spcPct val="90000"/>
      </a:lnSpc>
      <a:spcBef>
        <a:spcPct val="50000"/>
      </a:spcBef>
      <a:spcAft>
        <a:spcPct val="0"/>
      </a:spcAft>
      <a:buClr>
        <a:schemeClr val="accent1"/>
      </a:buClr>
      <a:defRPr sz="2000" b="1" kern="1200">
        <a:solidFill>
          <a:schemeClr val="tx1"/>
        </a:solidFill>
        <a:latin typeface="Arial" pitchFamily="-84" charset="0"/>
        <a:ea typeface="Times New Roman" pitchFamily="-84" charset="0"/>
        <a:cs typeface="Times New Roman" pitchFamily="-84" charset="0"/>
      </a:defRPr>
    </a:lvl5pPr>
    <a:lvl6pPr marL="2286000" algn="l" defTabSz="457200" rtl="0" eaLnBrk="1" latinLnBrk="0" hangingPunct="1">
      <a:defRPr sz="2000" b="1" kern="1200">
        <a:solidFill>
          <a:schemeClr val="tx1"/>
        </a:solidFill>
        <a:latin typeface="Arial" pitchFamily="-84" charset="0"/>
        <a:ea typeface="Times New Roman" pitchFamily="-84" charset="0"/>
        <a:cs typeface="Times New Roman" pitchFamily="-84" charset="0"/>
      </a:defRPr>
    </a:lvl6pPr>
    <a:lvl7pPr marL="2743200" algn="l" defTabSz="457200" rtl="0" eaLnBrk="1" latinLnBrk="0" hangingPunct="1">
      <a:defRPr sz="2000" b="1" kern="1200">
        <a:solidFill>
          <a:schemeClr val="tx1"/>
        </a:solidFill>
        <a:latin typeface="Arial" pitchFamily="-84" charset="0"/>
        <a:ea typeface="Times New Roman" pitchFamily="-84" charset="0"/>
        <a:cs typeface="Times New Roman" pitchFamily="-84" charset="0"/>
      </a:defRPr>
    </a:lvl7pPr>
    <a:lvl8pPr marL="3200400" algn="l" defTabSz="457200" rtl="0" eaLnBrk="1" latinLnBrk="0" hangingPunct="1">
      <a:defRPr sz="2000" b="1" kern="1200">
        <a:solidFill>
          <a:schemeClr val="tx1"/>
        </a:solidFill>
        <a:latin typeface="Arial" pitchFamily="-84" charset="0"/>
        <a:ea typeface="Times New Roman" pitchFamily="-84" charset="0"/>
        <a:cs typeface="Times New Roman" pitchFamily="-84" charset="0"/>
      </a:defRPr>
    </a:lvl8pPr>
    <a:lvl9pPr marL="3657600" algn="l" defTabSz="457200" rtl="0" eaLnBrk="1" latinLnBrk="0" hangingPunct="1">
      <a:defRPr sz="2000" b="1" kern="1200">
        <a:solidFill>
          <a:schemeClr val="tx1"/>
        </a:solidFill>
        <a:latin typeface="Arial" pitchFamily="-84" charset="0"/>
        <a:ea typeface="Times New Roman" pitchFamily="-84" charset="0"/>
        <a:cs typeface="Times New Roman" pitchFamily="-84"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 Godfrind" initials="AG"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15"/>
    <p:restoredTop sz="93210" autoAdjust="0"/>
  </p:normalViewPr>
  <p:slideViewPr>
    <p:cSldViewPr>
      <p:cViewPr varScale="1">
        <p:scale>
          <a:sx n="104" d="100"/>
          <a:sy n="104" d="100"/>
        </p:scale>
        <p:origin x="1592" y="200"/>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Lst>
  </p:outlineViewPr>
  <p:notesTextViewPr>
    <p:cViewPr>
      <p:scale>
        <a:sx n="100" d="100"/>
        <a:sy n="100" d="100"/>
      </p:scale>
      <p:origin x="0" y="0"/>
    </p:cViewPr>
  </p:notesTextViewPr>
  <p:sorterViewPr>
    <p:cViewPr>
      <p:scale>
        <a:sx n="75" d="100"/>
        <a:sy n="75" d="100"/>
      </p:scale>
      <p:origin x="0" y="7122"/>
    </p:cViewPr>
  </p:sorter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notesMaster" Target="notesMasters/notesMaster1.xml"/><Relationship Id="rId138" Type="http://schemas.openxmlformats.org/officeDocument/2006/relationships/commentAuthors" Target="commentAuthors.xml"/><Relationship Id="rId13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viewProps" Target="viewProps.xml"/><Relationship Id="rId141" Type="http://schemas.openxmlformats.org/officeDocument/2006/relationships/theme" Target="theme/theme1.xml"/><Relationship Id="rId14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3" Type="http://schemas.openxmlformats.org/officeDocument/2006/relationships/slide" Target="slides/slide45.xml"/><Relationship Id="rId14" Type="http://schemas.openxmlformats.org/officeDocument/2006/relationships/slide" Target="slides/slide47.xml"/><Relationship Id="rId15" Type="http://schemas.openxmlformats.org/officeDocument/2006/relationships/slide" Target="slides/slide48.xml"/><Relationship Id="rId16" Type="http://schemas.openxmlformats.org/officeDocument/2006/relationships/slide" Target="slides/slide49.xml"/><Relationship Id="rId17" Type="http://schemas.openxmlformats.org/officeDocument/2006/relationships/slide" Target="slides/slide50.xml"/><Relationship Id="rId18" Type="http://schemas.openxmlformats.org/officeDocument/2006/relationships/slide" Target="slides/slide51.xml"/><Relationship Id="rId19" Type="http://schemas.openxmlformats.org/officeDocument/2006/relationships/slide" Target="slides/slide52.xml"/><Relationship Id="rId63" Type="http://schemas.openxmlformats.org/officeDocument/2006/relationships/slide" Target="slides/slide131.xml"/><Relationship Id="rId64" Type="http://schemas.openxmlformats.org/officeDocument/2006/relationships/slide" Target="slides/slide132.xml"/><Relationship Id="rId65" Type="http://schemas.openxmlformats.org/officeDocument/2006/relationships/slide" Target="slides/slide133.xml"/><Relationship Id="rId66" Type="http://schemas.openxmlformats.org/officeDocument/2006/relationships/slide" Target="slides/slide134.xml"/><Relationship Id="rId50" Type="http://schemas.openxmlformats.org/officeDocument/2006/relationships/slide" Target="slides/slide92.xml"/><Relationship Id="rId51" Type="http://schemas.openxmlformats.org/officeDocument/2006/relationships/slide" Target="slides/slide93.xml"/><Relationship Id="rId52" Type="http://schemas.openxmlformats.org/officeDocument/2006/relationships/slide" Target="slides/slide94.xml"/><Relationship Id="rId53" Type="http://schemas.openxmlformats.org/officeDocument/2006/relationships/slide" Target="slides/slide95.xml"/><Relationship Id="rId54" Type="http://schemas.openxmlformats.org/officeDocument/2006/relationships/slide" Target="slides/slide96.xml"/><Relationship Id="rId55" Type="http://schemas.openxmlformats.org/officeDocument/2006/relationships/slide" Target="slides/slide97.xml"/><Relationship Id="rId56" Type="http://schemas.openxmlformats.org/officeDocument/2006/relationships/slide" Target="slides/slide102.xml"/><Relationship Id="rId57" Type="http://schemas.openxmlformats.org/officeDocument/2006/relationships/slide" Target="slides/slide120.xml"/><Relationship Id="rId58" Type="http://schemas.openxmlformats.org/officeDocument/2006/relationships/slide" Target="slides/slide121.xml"/><Relationship Id="rId59" Type="http://schemas.openxmlformats.org/officeDocument/2006/relationships/slide" Target="slides/slide122.xml"/><Relationship Id="rId40" Type="http://schemas.openxmlformats.org/officeDocument/2006/relationships/slide" Target="slides/slide79.xml"/><Relationship Id="rId41" Type="http://schemas.openxmlformats.org/officeDocument/2006/relationships/slide" Target="slides/slide80.xml"/><Relationship Id="rId42" Type="http://schemas.openxmlformats.org/officeDocument/2006/relationships/slide" Target="slides/slide81.xml"/><Relationship Id="rId43" Type="http://schemas.openxmlformats.org/officeDocument/2006/relationships/slide" Target="slides/slide82.xml"/><Relationship Id="rId44" Type="http://schemas.openxmlformats.org/officeDocument/2006/relationships/slide" Target="slides/slide83.xml"/><Relationship Id="rId45" Type="http://schemas.openxmlformats.org/officeDocument/2006/relationships/slide" Target="slides/slide86.xml"/><Relationship Id="rId46" Type="http://schemas.openxmlformats.org/officeDocument/2006/relationships/slide" Target="slides/slide87.xml"/><Relationship Id="rId47" Type="http://schemas.openxmlformats.org/officeDocument/2006/relationships/slide" Target="slides/slide89.xml"/><Relationship Id="rId48" Type="http://schemas.openxmlformats.org/officeDocument/2006/relationships/slide" Target="slides/slide90.xml"/><Relationship Id="rId49" Type="http://schemas.openxmlformats.org/officeDocument/2006/relationships/slide" Target="slides/slide91.xml"/><Relationship Id="rId1" Type="http://schemas.openxmlformats.org/officeDocument/2006/relationships/slide" Target="slides/slide5.xml"/><Relationship Id="rId2" Type="http://schemas.openxmlformats.org/officeDocument/2006/relationships/slide" Target="slides/slide8.xml"/><Relationship Id="rId3" Type="http://schemas.openxmlformats.org/officeDocument/2006/relationships/slide" Target="slides/slide9.xml"/><Relationship Id="rId4" Type="http://schemas.openxmlformats.org/officeDocument/2006/relationships/slide" Target="slides/slide13.xml"/><Relationship Id="rId5" Type="http://schemas.openxmlformats.org/officeDocument/2006/relationships/slide" Target="slides/slide14.xml"/><Relationship Id="rId6" Type="http://schemas.openxmlformats.org/officeDocument/2006/relationships/slide" Target="slides/slide15.xml"/><Relationship Id="rId7" Type="http://schemas.openxmlformats.org/officeDocument/2006/relationships/slide" Target="slides/slide20.xml"/><Relationship Id="rId8" Type="http://schemas.openxmlformats.org/officeDocument/2006/relationships/slide" Target="slides/slide33.xml"/><Relationship Id="rId9" Type="http://schemas.openxmlformats.org/officeDocument/2006/relationships/slide" Target="slides/slide34.xml"/><Relationship Id="rId30" Type="http://schemas.openxmlformats.org/officeDocument/2006/relationships/slide" Target="slides/slide64.xml"/><Relationship Id="rId31" Type="http://schemas.openxmlformats.org/officeDocument/2006/relationships/slide" Target="slides/slide65.xml"/><Relationship Id="rId32" Type="http://schemas.openxmlformats.org/officeDocument/2006/relationships/slide" Target="slides/slide66.xml"/><Relationship Id="rId33" Type="http://schemas.openxmlformats.org/officeDocument/2006/relationships/slide" Target="slides/slide72.xml"/><Relationship Id="rId34" Type="http://schemas.openxmlformats.org/officeDocument/2006/relationships/slide" Target="slides/slide73.xml"/><Relationship Id="rId35" Type="http://schemas.openxmlformats.org/officeDocument/2006/relationships/slide" Target="slides/slide74.xml"/><Relationship Id="rId36" Type="http://schemas.openxmlformats.org/officeDocument/2006/relationships/slide" Target="slides/slide75.xml"/><Relationship Id="rId37" Type="http://schemas.openxmlformats.org/officeDocument/2006/relationships/slide" Target="slides/slide76.xml"/><Relationship Id="rId38" Type="http://schemas.openxmlformats.org/officeDocument/2006/relationships/slide" Target="slides/slide77.xml"/><Relationship Id="rId39" Type="http://schemas.openxmlformats.org/officeDocument/2006/relationships/slide" Target="slides/slide78.xml"/><Relationship Id="rId20" Type="http://schemas.openxmlformats.org/officeDocument/2006/relationships/slide" Target="slides/slide53.xml"/><Relationship Id="rId21" Type="http://schemas.openxmlformats.org/officeDocument/2006/relationships/slide" Target="slides/slide54.xml"/><Relationship Id="rId22" Type="http://schemas.openxmlformats.org/officeDocument/2006/relationships/slide" Target="slides/slide55.xml"/><Relationship Id="rId23" Type="http://schemas.openxmlformats.org/officeDocument/2006/relationships/slide" Target="slides/slide56.xml"/><Relationship Id="rId24" Type="http://schemas.openxmlformats.org/officeDocument/2006/relationships/slide" Target="slides/slide57.xml"/><Relationship Id="rId25" Type="http://schemas.openxmlformats.org/officeDocument/2006/relationships/slide" Target="slides/slide59.xml"/><Relationship Id="rId26" Type="http://schemas.openxmlformats.org/officeDocument/2006/relationships/slide" Target="slides/slide60.xml"/><Relationship Id="rId27" Type="http://schemas.openxmlformats.org/officeDocument/2006/relationships/slide" Target="slides/slide61.xml"/><Relationship Id="rId28" Type="http://schemas.openxmlformats.org/officeDocument/2006/relationships/slide" Target="slides/slide62.xml"/><Relationship Id="rId29" Type="http://schemas.openxmlformats.org/officeDocument/2006/relationships/slide" Target="slides/slide63.xml"/><Relationship Id="rId60" Type="http://schemas.openxmlformats.org/officeDocument/2006/relationships/slide" Target="slides/slide125.xml"/><Relationship Id="rId61" Type="http://schemas.openxmlformats.org/officeDocument/2006/relationships/slide" Target="slides/slide129.xml"/><Relationship Id="rId62" Type="http://schemas.openxmlformats.org/officeDocument/2006/relationships/slide" Target="slides/slide130.xml"/><Relationship Id="rId10" Type="http://schemas.openxmlformats.org/officeDocument/2006/relationships/slide" Target="slides/slide35.xml"/><Relationship Id="rId11" Type="http://schemas.openxmlformats.org/officeDocument/2006/relationships/slide" Target="slides/slide36.xml"/><Relationship Id="rId12" Type="http://schemas.openxmlformats.org/officeDocument/2006/relationships/slide" Target="slides/slide3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10-13T05:50:16.981" idx="2">
    <p:pos x="10" y="10"/>
    <p:text>Add logic to:
- parse context
- construct MBR to isolate the error location
- extract the context (= the intersecting edges)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20000"/>
              </a:spcBef>
              <a:buClr>
                <a:srgbClr val="FF0000"/>
              </a:buClr>
              <a:buFont typeface="Arial" pitchFamily="-84" charset="0"/>
              <a:buNone/>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20000"/>
              </a:spcBef>
              <a:buClr>
                <a:srgbClr val="FF0000"/>
              </a:buClr>
              <a:buFont typeface="Arial" pitchFamily="-84" charset="0"/>
              <a:buNone/>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20000"/>
              </a:spcBef>
              <a:buClr>
                <a:srgbClr val="FF0000"/>
              </a:buClr>
              <a:buFont typeface="Arial" pitchFamily="-84" charset="0"/>
              <a:buNone/>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20000"/>
              </a:spcBef>
              <a:buClr>
                <a:srgbClr val="FF0000"/>
              </a:buClr>
              <a:buFont typeface="Arial" pitchFamily="-84" charset="0"/>
              <a:buNone/>
              <a:defRPr sz="1200"/>
            </a:lvl1pPr>
          </a:lstStyle>
          <a:p>
            <a:pPr>
              <a:defRPr/>
            </a:pPr>
            <a:fld id="{987D5C1F-E6DB-8A4C-829B-CF4741AC04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pitchFamily="-84"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D6E1F34-818C-2649-A0BE-CBDB16D25757}"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FD67DE9-53A7-A245-A9A9-3D4C58441669}" type="slidenum">
              <a:rPr lang="en-US"/>
              <a:pPr/>
              <a:t>19</a:t>
            </a:fld>
            <a:endParaRPr lang="en-US"/>
          </a:p>
        </p:txBody>
      </p:sp>
      <p:sp>
        <p:nvSpPr>
          <p:cNvPr id="43011" name="Rectangle 2"/>
          <p:cNvSpPr>
            <a:spLocks noGrp="1" noRot="1" noChangeAspect="1" noChangeArrowheads="1" noTextEdit="1"/>
          </p:cNvSpPr>
          <p:nvPr>
            <p:ph type="sldImg"/>
          </p:nvPr>
        </p:nvSpPr>
        <p:spPr>
          <a:xfrm>
            <a:off x="212725" y="458788"/>
            <a:ext cx="6434138" cy="4454525"/>
          </a:xfrm>
          <a:ln/>
        </p:spPr>
      </p:sp>
      <p:sp>
        <p:nvSpPr>
          <p:cNvPr id="43012" name="Rectangle 3"/>
          <p:cNvSpPr>
            <a:spLocks noGrp="1" noChangeArrowheads="1"/>
          </p:cNvSpPr>
          <p:nvPr>
            <p:ph type="body" idx="1"/>
          </p:nvPr>
        </p:nvSpPr>
        <p:spPr>
          <a:xfrm>
            <a:off x="571500" y="5143500"/>
            <a:ext cx="5715000" cy="3414713"/>
          </a:xfrm>
          <a:noFill/>
          <a:ln/>
        </p:spPr>
        <p:txBody>
          <a:bodyPr/>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41C8E41-0C6F-0F4D-908E-EBCB8A63CB31}"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C0D45B2-0949-804A-9741-E4A05FD3B9AC}" type="slidenum">
              <a:rPr lang="en-US"/>
              <a:pPr/>
              <a:t>33</a:t>
            </a:fld>
            <a:endParaRPr lang="en-US"/>
          </a:p>
        </p:txBody>
      </p:sp>
      <p:sp>
        <p:nvSpPr>
          <p:cNvPr id="55299" name="Rectangle 2"/>
          <p:cNvSpPr>
            <a:spLocks noGrp="1" noRot="1" noChangeAspect="1" noChangeArrowheads="1" noTextEdit="1"/>
          </p:cNvSpPr>
          <p:nvPr>
            <p:ph type="sldImg"/>
          </p:nvPr>
        </p:nvSpPr>
        <p:spPr>
          <a:xfrm>
            <a:off x="212725" y="458788"/>
            <a:ext cx="6434138" cy="4454525"/>
          </a:xfrm>
          <a:ln w="12700" cap="flat"/>
        </p:spPr>
      </p:sp>
      <p:sp>
        <p:nvSpPr>
          <p:cNvPr id="55300"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582A1E5-4F64-B14B-94F3-29B2AEB7E968}" type="slidenum">
              <a:rPr lang="en-US"/>
              <a:pPr/>
              <a:t>34</a:t>
            </a:fld>
            <a:endParaRPr lang="en-US"/>
          </a:p>
        </p:txBody>
      </p:sp>
      <p:sp>
        <p:nvSpPr>
          <p:cNvPr id="58371" name="Rectangle 2"/>
          <p:cNvSpPr>
            <a:spLocks noGrp="1" noRot="1" noChangeAspect="1" noChangeArrowheads="1" noTextEdit="1"/>
          </p:cNvSpPr>
          <p:nvPr>
            <p:ph type="sldImg"/>
          </p:nvPr>
        </p:nvSpPr>
        <p:spPr>
          <a:xfrm>
            <a:off x="212725" y="458788"/>
            <a:ext cx="6434138" cy="4454525"/>
          </a:xfrm>
          <a:ln w="12700" cap="flat"/>
        </p:spPr>
      </p:sp>
      <p:sp>
        <p:nvSpPr>
          <p:cNvPr id="58372"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D3035E9-1D28-4441-B315-26958159FBCC}" type="slidenum">
              <a:rPr lang="en-US"/>
              <a:pPr/>
              <a:t>35</a:t>
            </a:fld>
            <a:endParaRPr lang="en-US"/>
          </a:p>
        </p:txBody>
      </p:sp>
      <p:sp>
        <p:nvSpPr>
          <p:cNvPr id="60419" name="Rectangle 2"/>
          <p:cNvSpPr>
            <a:spLocks noGrp="1" noRot="1" noChangeAspect="1" noChangeArrowheads="1" noTextEdit="1"/>
          </p:cNvSpPr>
          <p:nvPr>
            <p:ph type="sldImg"/>
          </p:nvPr>
        </p:nvSpPr>
        <p:spPr>
          <a:xfrm>
            <a:off x="212725" y="458788"/>
            <a:ext cx="6434138" cy="4454525"/>
          </a:xfrm>
          <a:ln/>
        </p:spPr>
      </p:sp>
      <p:sp>
        <p:nvSpPr>
          <p:cNvPr id="60420" name="Rectangle 3"/>
          <p:cNvSpPr>
            <a:spLocks noGrp="1" noChangeArrowheads="1"/>
          </p:cNvSpPr>
          <p:nvPr>
            <p:ph type="body" idx="1"/>
          </p:nvPr>
        </p:nvSpPr>
        <p:spPr>
          <a:xfrm>
            <a:off x="571500" y="5143500"/>
            <a:ext cx="5715000" cy="3414713"/>
          </a:xfrm>
          <a:noFill/>
          <a:ln/>
        </p:spPr>
        <p:txBody>
          <a:bodyPr/>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3023237-41AF-044A-95F4-5F230F1C809C}" type="slidenum">
              <a:rPr lang="en-US"/>
              <a:pPr/>
              <a:t>36</a:t>
            </a:fld>
            <a:endParaRPr lang="en-US"/>
          </a:p>
        </p:txBody>
      </p:sp>
      <p:sp>
        <p:nvSpPr>
          <p:cNvPr id="62467" name="Rectangle 2"/>
          <p:cNvSpPr>
            <a:spLocks noGrp="1" noRot="1" noChangeAspect="1" noChangeArrowheads="1" noTextEdit="1"/>
          </p:cNvSpPr>
          <p:nvPr>
            <p:ph type="sldImg"/>
          </p:nvPr>
        </p:nvSpPr>
        <p:spPr>
          <a:xfrm>
            <a:off x="212725" y="458788"/>
            <a:ext cx="6434138" cy="4454525"/>
          </a:xfrm>
          <a:ln w="12700" cap="flat"/>
        </p:spPr>
      </p:sp>
      <p:sp>
        <p:nvSpPr>
          <p:cNvPr id="62468"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4BE7101-3A80-8D49-87C2-636FD49F1EF4}" type="slidenum">
              <a:rPr lang="en-US"/>
              <a:pPr/>
              <a:t>39</a:t>
            </a:fld>
            <a:endParaRPr lang="en-US"/>
          </a:p>
        </p:txBody>
      </p:sp>
      <p:sp>
        <p:nvSpPr>
          <p:cNvPr id="66563" name="Rectangle 2"/>
          <p:cNvSpPr>
            <a:spLocks noGrp="1" noRot="1" noChangeAspect="1" noChangeArrowheads="1" noTextEdit="1"/>
          </p:cNvSpPr>
          <p:nvPr>
            <p:ph type="sldImg"/>
          </p:nvPr>
        </p:nvSpPr>
        <p:spPr>
          <a:xfrm>
            <a:off x="212725" y="458788"/>
            <a:ext cx="6434138" cy="4454525"/>
          </a:xfrm>
          <a:ln w="12700" cap="flat"/>
        </p:spPr>
      </p:sp>
      <p:sp>
        <p:nvSpPr>
          <p:cNvPr id="66564" name="Rectangle 3"/>
          <p:cNvSpPr>
            <a:spLocks noGrp="1" noChangeArrowheads="1"/>
          </p:cNvSpPr>
          <p:nvPr>
            <p:ph type="body" idx="1"/>
          </p:nvPr>
        </p:nvSpPr>
        <p:spPr>
          <a:xfrm>
            <a:off x="571500" y="5143500"/>
            <a:ext cx="5715000" cy="3414713"/>
          </a:xfrm>
          <a:noFill/>
          <a:ln/>
        </p:spPr>
        <p:txBody>
          <a:bodyPr lIns="12489" tIns="12489" rIns="12489" bIns="12489"/>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FB280C9-EA97-1E4C-A0A0-37BEEA08E184}" type="slidenum">
              <a:rPr lang="en-US"/>
              <a:pPr/>
              <a:t>85</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C87C94C-F314-2548-942D-ACCF88211FA9}" type="slidenum">
              <a:rPr lang="en-US"/>
              <a:pPr/>
              <a:t>86</a:t>
            </a:fld>
            <a:endParaRPr lang="en-US"/>
          </a:p>
        </p:txBody>
      </p:sp>
      <p:sp>
        <p:nvSpPr>
          <p:cNvPr id="93187" name="Rectangle 2"/>
          <p:cNvSpPr>
            <a:spLocks noGrp="1" noRot="1" noChangeAspect="1" noChangeArrowheads="1" noTextEdit="1"/>
          </p:cNvSpPr>
          <p:nvPr>
            <p:ph type="sldImg"/>
          </p:nvPr>
        </p:nvSpPr>
        <p:spPr>
          <a:xfrm>
            <a:off x="212725" y="458788"/>
            <a:ext cx="6434138" cy="4454525"/>
          </a:xfrm>
          <a:ln w="12700" cap="flat"/>
        </p:spPr>
      </p:sp>
      <p:sp>
        <p:nvSpPr>
          <p:cNvPr id="93188"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94B0F8C-85B3-4E4B-AA90-7A887FE42A8E}" type="slidenum">
              <a:rPr lang="en-US"/>
              <a:pPr/>
              <a:t>87</a:t>
            </a:fld>
            <a:endParaRPr lang="en-US"/>
          </a:p>
        </p:txBody>
      </p:sp>
      <p:sp>
        <p:nvSpPr>
          <p:cNvPr id="95235" name="Rectangle 2"/>
          <p:cNvSpPr>
            <a:spLocks noGrp="1" noRot="1" noChangeAspect="1" noChangeArrowheads="1" noTextEdit="1"/>
          </p:cNvSpPr>
          <p:nvPr>
            <p:ph type="sldImg"/>
          </p:nvPr>
        </p:nvSpPr>
        <p:spPr>
          <a:xfrm>
            <a:off x="212725" y="458788"/>
            <a:ext cx="6434138" cy="4454525"/>
          </a:xfrm>
          <a:ln w="12700" cap="flat"/>
        </p:spPr>
      </p:sp>
      <p:sp>
        <p:nvSpPr>
          <p:cNvPr id="95236"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4B83548-67F9-0B4D-8B5E-ECC8929F391E}" type="slidenum">
              <a:rPr lang="en-US"/>
              <a:pPr/>
              <a:t>3</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4527777-FFE0-F34E-A7BB-4A8A3B11F503}" type="slidenum">
              <a:rPr lang="en-US"/>
              <a:pPr/>
              <a:t>88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CC0EBC0-1267-CE47-8250-68F181B35D76}" type="slidenum">
              <a:rPr lang="en-US"/>
              <a:pPr/>
              <a:t>89</a:t>
            </a:fld>
            <a:endParaRPr lang="en-US"/>
          </a:p>
        </p:txBody>
      </p:sp>
      <p:sp>
        <p:nvSpPr>
          <p:cNvPr id="99331" name="Rectangle 2"/>
          <p:cNvSpPr>
            <a:spLocks noGrp="1" noRot="1" noChangeAspect="1" noChangeArrowheads="1" noTextEdit="1"/>
          </p:cNvSpPr>
          <p:nvPr>
            <p:ph type="sldImg"/>
          </p:nvPr>
        </p:nvSpPr>
        <p:spPr>
          <a:xfrm>
            <a:off x="214313" y="460375"/>
            <a:ext cx="6429375" cy="4452938"/>
          </a:xfrm>
          <a:ln w="12700" cap="flat"/>
        </p:spPr>
      </p:sp>
      <p:sp>
        <p:nvSpPr>
          <p:cNvPr id="99332" name="Rectangle 3"/>
          <p:cNvSpPr>
            <a:spLocks noGrp="1" noChangeArrowheads="1"/>
          </p:cNvSpPr>
          <p:nvPr>
            <p:ph type="body" idx="1"/>
          </p:nvPr>
        </p:nvSpPr>
        <p:spPr>
          <a:xfrm>
            <a:off x="571500" y="5143500"/>
            <a:ext cx="5715000" cy="3414713"/>
          </a:xfrm>
          <a:noFill/>
          <a:ln/>
        </p:spPr>
        <p:txBody>
          <a:bodyPr lIns="12489" tIns="12489" rIns="12489" bIns="12489"/>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F7F5036-5E99-6A4A-A539-0516E8A7F9BC}" type="slidenum">
              <a:rPr lang="en-US"/>
              <a:pPr/>
              <a:t>90</a:t>
            </a:fld>
            <a:endParaRPr lang="en-US"/>
          </a:p>
        </p:txBody>
      </p:sp>
      <p:sp>
        <p:nvSpPr>
          <p:cNvPr id="101379" name="Rectangle 2"/>
          <p:cNvSpPr>
            <a:spLocks noGrp="1" noRot="1" noChangeAspect="1" noChangeArrowheads="1" noTextEdit="1"/>
          </p:cNvSpPr>
          <p:nvPr>
            <p:ph type="sldImg"/>
          </p:nvPr>
        </p:nvSpPr>
        <p:spPr>
          <a:xfrm>
            <a:off x="214313" y="460375"/>
            <a:ext cx="6429375" cy="4452938"/>
          </a:xfrm>
          <a:ln w="12700" cap="flat"/>
        </p:spPr>
      </p:sp>
      <p:sp>
        <p:nvSpPr>
          <p:cNvPr id="101380" name="Rectangle 3"/>
          <p:cNvSpPr>
            <a:spLocks noGrp="1" noChangeArrowheads="1"/>
          </p:cNvSpPr>
          <p:nvPr>
            <p:ph type="body" idx="1"/>
          </p:nvPr>
        </p:nvSpPr>
        <p:spPr>
          <a:xfrm>
            <a:off x="571500" y="5143500"/>
            <a:ext cx="5715000" cy="3414713"/>
          </a:xfrm>
          <a:noFill/>
          <a:ln/>
        </p:spPr>
        <p:txBody>
          <a:bodyPr lIns="12489" tIns="12489" rIns="12489" bIns="12489"/>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8C290DD-3AEC-FD4B-853F-8B3E70E2DB82}" type="slidenum">
              <a:rPr lang="en-US"/>
              <a:pPr/>
              <a:t>91</a:t>
            </a:fld>
            <a:endParaRPr lang="en-US"/>
          </a:p>
        </p:txBody>
      </p:sp>
      <p:sp>
        <p:nvSpPr>
          <p:cNvPr id="103427" name="Rectangle 2"/>
          <p:cNvSpPr>
            <a:spLocks noGrp="1" noRot="1" noChangeAspect="1" noChangeArrowheads="1" noTextEdit="1"/>
          </p:cNvSpPr>
          <p:nvPr>
            <p:ph type="sldImg"/>
          </p:nvPr>
        </p:nvSpPr>
        <p:spPr>
          <a:xfrm>
            <a:off x="214313" y="460375"/>
            <a:ext cx="6429375" cy="4452938"/>
          </a:xfrm>
          <a:ln w="12700" cap="flat"/>
        </p:spPr>
      </p:sp>
      <p:sp>
        <p:nvSpPr>
          <p:cNvPr id="103428"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6B438433-FC41-5540-A182-1ACFCF71443B}" type="slidenum">
              <a:rPr lang="en-US"/>
              <a:pPr/>
              <a:t>94</a:t>
            </a:fld>
            <a:endParaRPr lang="en-US"/>
          </a:p>
        </p:txBody>
      </p:sp>
      <p:sp>
        <p:nvSpPr>
          <p:cNvPr id="107523" name="Rectangle 2"/>
          <p:cNvSpPr>
            <a:spLocks noGrp="1" noRot="1" noChangeAspect="1" noChangeArrowheads="1" noTextEdit="1"/>
          </p:cNvSpPr>
          <p:nvPr>
            <p:ph type="sldImg"/>
          </p:nvPr>
        </p:nvSpPr>
        <p:spPr>
          <a:xfrm>
            <a:off x="214313" y="460375"/>
            <a:ext cx="6429375" cy="4452938"/>
          </a:xfrm>
          <a:ln w="12700" cap="flat"/>
        </p:spPr>
      </p:sp>
      <p:sp>
        <p:nvSpPr>
          <p:cNvPr id="107524" name="Rectangle 3"/>
          <p:cNvSpPr>
            <a:spLocks noGrp="1" noChangeArrowheads="1"/>
          </p:cNvSpPr>
          <p:nvPr>
            <p:ph type="body" idx="1"/>
          </p:nvPr>
        </p:nvSpPr>
        <p:spPr>
          <a:xfrm>
            <a:off x="571500" y="5143500"/>
            <a:ext cx="5715000" cy="3414713"/>
          </a:xfrm>
          <a:noFill/>
          <a:ln/>
        </p:spPr>
        <p:txBody>
          <a:bodyPr lIns="12489" tIns="12489" rIns="12489" bIns="12489"/>
          <a:lstStyle/>
          <a:p>
            <a:pPr defTabSz="457200" eaLnBrk="1" hangingPunct="1">
              <a:spcBef>
                <a:spcPct val="25000"/>
              </a:spcBef>
            </a:pPr>
            <a:endParaRPr lang="fr-FR">
              <a:latin typeface="Times New Roman" pitchFamily="-84" charset="0"/>
              <a:cs typeface="Times New Roman"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5D237A0-0A00-4A45-AF3B-984B51A93848}" type="slidenum">
              <a:rPr lang="en-US"/>
              <a:pPr/>
              <a:t>95</a:t>
            </a:fld>
            <a:endParaRPr lang="en-US"/>
          </a:p>
        </p:txBody>
      </p:sp>
      <p:sp>
        <p:nvSpPr>
          <p:cNvPr id="109571" name="Rectangle 2"/>
          <p:cNvSpPr>
            <a:spLocks noGrp="1" noRot="1" noChangeAspect="1" noChangeArrowheads="1" noTextEdit="1"/>
          </p:cNvSpPr>
          <p:nvPr>
            <p:ph type="sldImg"/>
          </p:nvPr>
        </p:nvSpPr>
        <p:spPr>
          <a:xfrm>
            <a:off x="212725" y="458788"/>
            <a:ext cx="6434138" cy="4454525"/>
          </a:xfrm>
          <a:ln/>
        </p:spPr>
      </p:sp>
      <p:sp>
        <p:nvSpPr>
          <p:cNvPr id="109572" name="Rectangle 3"/>
          <p:cNvSpPr>
            <a:spLocks noGrp="1" noChangeArrowheads="1"/>
          </p:cNvSpPr>
          <p:nvPr>
            <p:ph type="body" idx="1"/>
          </p:nvPr>
        </p:nvSpPr>
        <p:spPr>
          <a:xfrm>
            <a:off x="571500" y="5143500"/>
            <a:ext cx="5715000" cy="3414713"/>
          </a:xfrm>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223EB1DD-9E91-0443-B38B-185C87323180}" type="slidenum">
              <a:rPr lang="en-US"/>
              <a:pPr/>
              <a:t>96</a:t>
            </a:fld>
            <a:endParaRPr lang="en-US"/>
          </a:p>
        </p:txBody>
      </p:sp>
      <p:sp>
        <p:nvSpPr>
          <p:cNvPr id="111619" name="Rectangle 2"/>
          <p:cNvSpPr>
            <a:spLocks noGrp="1" noRot="1" noChangeAspect="1" noChangeArrowheads="1" noTextEdit="1"/>
          </p:cNvSpPr>
          <p:nvPr>
            <p:ph type="sldImg"/>
          </p:nvPr>
        </p:nvSpPr>
        <p:spPr>
          <a:xfrm>
            <a:off x="214313" y="460375"/>
            <a:ext cx="6429375" cy="4452938"/>
          </a:xfrm>
          <a:ln w="12700" cap="flat"/>
        </p:spPr>
      </p:sp>
      <p:sp>
        <p:nvSpPr>
          <p:cNvPr id="111620" name="Rectangle 3"/>
          <p:cNvSpPr>
            <a:spLocks noGrp="1" noChangeArrowheads="1"/>
          </p:cNvSpPr>
          <p:nvPr>
            <p:ph type="body" idx="1"/>
          </p:nvPr>
        </p:nvSpPr>
        <p:spPr>
          <a:xfrm>
            <a:off x="571500" y="5160963"/>
            <a:ext cx="5715000" cy="3565525"/>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E1FC5732-1B27-3043-AD25-E61928361EA7}" type="slidenum">
              <a:rPr lang="en-US"/>
              <a:pPr/>
              <a:t>97</a:t>
            </a:fld>
            <a:endParaRPr lang="en-US"/>
          </a:p>
        </p:txBody>
      </p:sp>
      <p:sp>
        <p:nvSpPr>
          <p:cNvPr id="113667" name="Rectangle 2"/>
          <p:cNvSpPr>
            <a:spLocks noGrp="1" noRot="1" noChangeAspect="1" noChangeArrowheads="1" noTextEdit="1"/>
          </p:cNvSpPr>
          <p:nvPr>
            <p:ph type="sldImg"/>
          </p:nvPr>
        </p:nvSpPr>
        <p:spPr>
          <a:xfrm>
            <a:off x="212725" y="458788"/>
            <a:ext cx="6434138" cy="4454525"/>
          </a:xfrm>
          <a:ln w="12700" cap="flat"/>
        </p:spPr>
      </p:sp>
      <p:sp>
        <p:nvSpPr>
          <p:cNvPr id="113668" name="Rectangle 3"/>
          <p:cNvSpPr>
            <a:spLocks noGrp="1" noChangeArrowheads="1"/>
          </p:cNvSpPr>
          <p:nvPr>
            <p:ph type="body" idx="1"/>
          </p:nvPr>
        </p:nvSpPr>
        <p:spPr>
          <a:xfrm>
            <a:off x="571500" y="5143500"/>
            <a:ext cx="5715000" cy="3414713"/>
          </a:xfrm>
          <a:noFill/>
          <a:ln/>
        </p:spPr>
        <p:txBody>
          <a:bodyPr lIns="12489" tIns="12489" rIns="12489" bIns="12489"/>
          <a:lstStyle/>
          <a:p>
            <a:pPr marL="114300" lvl="1"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2DF9535-5E03-1140-B57B-A0DC7C14877B}" type="slidenum">
              <a:rPr lang="en-US"/>
              <a:pPr/>
              <a:t>102</a:t>
            </a:fld>
            <a:endParaRPr lang="en-US"/>
          </a:p>
        </p:txBody>
      </p:sp>
      <p:sp>
        <p:nvSpPr>
          <p:cNvPr id="116739" name="Rectangle 1026"/>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16740" name="Rectangle 1027"/>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16741" name="Rectangle 1028"/>
          <p:cNvSpPr>
            <a:spLocks noGrp="1" noRot="1" noChangeAspect="1" noChangeArrowheads="1" noTextEdit="1"/>
          </p:cNvSpPr>
          <p:nvPr>
            <p:ph type="sldImg"/>
          </p:nvPr>
        </p:nvSpPr>
        <p:spPr>
          <a:xfrm>
            <a:off x="212725" y="458788"/>
            <a:ext cx="6434138" cy="4454525"/>
          </a:xfrm>
          <a:ln/>
        </p:spPr>
      </p:sp>
      <p:sp>
        <p:nvSpPr>
          <p:cNvPr id="116742" name="Rectangle 1029"/>
          <p:cNvSpPr>
            <a:spLocks noGrp="1" noChangeArrowheads="1"/>
          </p:cNvSpPr>
          <p:nvPr>
            <p:ph type="body" idx="1"/>
          </p:nvPr>
        </p:nvSpPr>
        <p:spPr>
          <a:xfrm>
            <a:off x="571500" y="5143500"/>
            <a:ext cx="5715000" cy="3414713"/>
          </a:xfrm>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25A2C5B9-4F47-5A4B-9823-C7366FEA4516}" type="slidenum">
              <a:rPr lang="en-US"/>
              <a:pPr/>
              <a:t>103</a:t>
            </a:fld>
            <a:endParaRPr lang="en-US"/>
          </a:p>
        </p:txBody>
      </p:sp>
      <p:sp>
        <p:nvSpPr>
          <p:cNvPr id="118787" name="Rectangle 2"/>
          <p:cNvSpPr>
            <a:spLocks noGrp="1" noRot="1" noChangeAspect="1" noChangeArrowheads="1" noTextEdit="1"/>
          </p:cNvSpPr>
          <p:nvPr>
            <p:ph type="sldImg"/>
          </p:nvPr>
        </p:nvSpPr>
        <p:spPr>
          <a:xfrm>
            <a:off x="214313" y="460375"/>
            <a:ext cx="6429375" cy="4452938"/>
          </a:xfrm>
          <a:ln w="12700" cap="flat"/>
        </p:spPr>
      </p:sp>
      <p:sp>
        <p:nvSpPr>
          <p:cNvPr id="118788" name="Rectangle 3"/>
          <p:cNvSpPr>
            <a:spLocks noGrp="1" noChangeArrowheads="1"/>
          </p:cNvSpPr>
          <p:nvPr>
            <p:ph type="body" idx="1"/>
          </p:nvPr>
        </p:nvSpPr>
        <p:spPr>
          <a:xfrm>
            <a:off x="571500" y="5160963"/>
            <a:ext cx="5715000" cy="3175000"/>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DB946DA-A47F-D849-9FA8-88B7B8F7BA0F}" type="slidenum">
              <a:rPr lang="en-US"/>
              <a:pPr/>
              <a:t>4</a:t>
            </a:fld>
            <a:endParaRPr lang="en-US"/>
          </a:p>
        </p:txBody>
      </p:sp>
      <p:sp>
        <p:nvSpPr>
          <p:cNvPr id="20483" name="Rectangle 2"/>
          <p:cNvSpPr>
            <a:spLocks noGrp="1" noRot="1" noChangeAspect="1" noChangeArrowheads="1" noTextEdit="1"/>
          </p:cNvSpPr>
          <p:nvPr>
            <p:ph type="sldImg"/>
          </p:nvPr>
        </p:nvSpPr>
        <p:spPr>
          <a:xfrm>
            <a:off x="212725" y="458788"/>
            <a:ext cx="6434138" cy="4454525"/>
          </a:xfrm>
          <a:ln w="12700" cap="flat"/>
        </p:spPr>
      </p:sp>
      <p:sp>
        <p:nvSpPr>
          <p:cNvPr id="20484"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9723836-22E9-C74F-9FB9-FD1963FEC29F}" type="slidenum">
              <a:rPr lang="en-US"/>
              <a:pPr/>
              <a:t>104</a:t>
            </a:fld>
            <a:endParaRPr lang="en-US"/>
          </a:p>
        </p:txBody>
      </p:sp>
      <p:sp>
        <p:nvSpPr>
          <p:cNvPr id="120835" name="Rectangle 1026"/>
          <p:cNvSpPr>
            <a:spLocks noGrp="1" noRot="1" noChangeAspect="1" noChangeArrowheads="1" noTextEdit="1"/>
          </p:cNvSpPr>
          <p:nvPr>
            <p:ph type="sldImg"/>
          </p:nvPr>
        </p:nvSpPr>
        <p:spPr>
          <a:xfrm>
            <a:off x="214313" y="460375"/>
            <a:ext cx="6429375" cy="4452938"/>
          </a:xfrm>
          <a:ln w="12700" cap="flat"/>
        </p:spPr>
      </p:sp>
      <p:sp>
        <p:nvSpPr>
          <p:cNvPr id="120836" name="Rectangle 1027"/>
          <p:cNvSpPr>
            <a:spLocks noGrp="1" noChangeArrowheads="1"/>
          </p:cNvSpPr>
          <p:nvPr>
            <p:ph type="body" idx="1"/>
          </p:nvPr>
        </p:nvSpPr>
        <p:spPr>
          <a:xfrm>
            <a:off x="571500" y="5160963"/>
            <a:ext cx="5715000" cy="3175000"/>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2AE5E21-0135-1B46-96F7-FD43DA2642CE}" type="slidenum">
              <a:rPr lang="en-US"/>
              <a:pPr/>
              <a:t>119</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09144A-932C-EE46-A27E-563D58C3F926}" type="slidenum">
              <a:rPr lang="en-US"/>
              <a:pPr/>
              <a:t>120</a:t>
            </a:fld>
            <a:endParaRPr lang="en-US"/>
          </a:p>
        </p:txBody>
      </p:sp>
      <p:sp>
        <p:nvSpPr>
          <p:cNvPr id="132099" name="Rectangle 2"/>
          <p:cNvSpPr>
            <a:spLocks noGrp="1" noRot="1" noChangeAspect="1" noChangeArrowheads="1" noTextEdit="1"/>
          </p:cNvSpPr>
          <p:nvPr>
            <p:ph type="sldImg"/>
          </p:nvPr>
        </p:nvSpPr>
        <p:spPr>
          <a:xfrm>
            <a:off x="212725" y="458788"/>
            <a:ext cx="6434138" cy="4454525"/>
          </a:xfrm>
          <a:ln w="12700" cap="flat"/>
        </p:spPr>
      </p:sp>
      <p:sp>
        <p:nvSpPr>
          <p:cNvPr id="132100"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B45F27F-C50E-334F-848D-528A2021CC38}" type="slidenum">
              <a:rPr lang="en-US"/>
              <a:pPr/>
              <a:t>121</a:t>
            </a:fld>
            <a:endParaRPr lang="en-US"/>
          </a:p>
        </p:txBody>
      </p:sp>
      <p:sp>
        <p:nvSpPr>
          <p:cNvPr id="134147" name="Rectangle 2"/>
          <p:cNvSpPr>
            <a:spLocks noGrp="1" noRot="1" noChangeAspect="1" noChangeArrowheads="1" noTextEdit="1"/>
          </p:cNvSpPr>
          <p:nvPr>
            <p:ph type="sldImg"/>
          </p:nvPr>
        </p:nvSpPr>
        <p:spPr>
          <a:xfrm>
            <a:off x="212725" y="458788"/>
            <a:ext cx="6434138" cy="4454525"/>
          </a:xfrm>
          <a:ln/>
        </p:spPr>
      </p:sp>
      <p:sp>
        <p:nvSpPr>
          <p:cNvPr id="134148" name="Rectangle 3"/>
          <p:cNvSpPr>
            <a:spLocks noGrp="1" noChangeArrowheads="1"/>
          </p:cNvSpPr>
          <p:nvPr>
            <p:ph type="body" idx="1"/>
          </p:nvPr>
        </p:nvSpPr>
        <p:spPr>
          <a:xfrm>
            <a:off x="571500" y="5143500"/>
            <a:ext cx="5715000" cy="3414713"/>
          </a:xfrm>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1AACDDAC-A60B-3F42-940E-D4F9DD3BFDEC}" type="slidenum">
              <a:rPr lang="en-US"/>
              <a:pPr/>
              <a:t>122</a:t>
            </a:fld>
            <a:endParaRPr lang="en-US"/>
          </a:p>
        </p:txBody>
      </p:sp>
      <p:sp>
        <p:nvSpPr>
          <p:cNvPr id="136195" name="Rectangle 2050"/>
          <p:cNvSpPr>
            <a:spLocks noGrp="1" noRot="1" noChangeAspect="1" noChangeArrowheads="1" noTextEdit="1"/>
          </p:cNvSpPr>
          <p:nvPr>
            <p:ph type="sldImg"/>
          </p:nvPr>
        </p:nvSpPr>
        <p:spPr>
          <a:xfrm>
            <a:off x="212725" y="458788"/>
            <a:ext cx="6434138" cy="4454525"/>
          </a:xfrm>
          <a:ln/>
        </p:spPr>
      </p:sp>
      <p:sp>
        <p:nvSpPr>
          <p:cNvPr id="136196" name="Rectangle 2051"/>
          <p:cNvSpPr>
            <a:spLocks noGrp="1" noChangeArrowheads="1"/>
          </p:cNvSpPr>
          <p:nvPr>
            <p:ph type="body" idx="1"/>
          </p:nvPr>
        </p:nvSpPr>
        <p:spPr>
          <a:xfrm>
            <a:off x="571500" y="5143500"/>
            <a:ext cx="5715000" cy="3414713"/>
          </a:xfrm>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9D5E42E-B9B7-B94D-BC6B-96F5186C83DA}" type="slidenum">
              <a:rPr lang="en-US"/>
              <a:pPr/>
              <a:t>125</a:t>
            </a:fld>
            <a:endParaRPr lang="en-US"/>
          </a:p>
        </p:txBody>
      </p:sp>
      <p:sp>
        <p:nvSpPr>
          <p:cNvPr id="140291" name="Rectangle 2050"/>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0292" name="Rectangle 2051"/>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0293" name="Rectangle 2052"/>
          <p:cNvSpPr>
            <a:spLocks noGrp="1" noRot="1" noChangeAspect="1" noChangeArrowheads="1" noTextEdit="1"/>
          </p:cNvSpPr>
          <p:nvPr>
            <p:ph type="sldImg"/>
          </p:nvPr>
        </p:nvSpPr>
        <p:spPr>
          <a:xfrm>
            <a:off x="209550" y="457200"/>
            <a:ext cx="6438900" cy="4457700"/>
          </a:xfrm>
          <a:ln/>
        </p:spPr>
      </p:sp>
      <p:sp>
        <p:nvSpPr>
          <p:cNvPr id="140294" name="Rectangle 2053"/>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84" charset="0"/>
                <a:cs typeface="Times New Roman" pitchFamily="-84" charset="0"/>
              </a:rPr>
              <a:t>Transportable Tablespaces</a:t>
            </a:r>
          </a:p>
          <a:p>
            <a:pPr lvl="1" eaLnBrk="1" hangingPunct="1"/>
            <a:r>
              <a:rPr lang="en-US">
                <a:latin typeface="Times New Roman" pitchFamily="-84" charset="0"/>
                <a:cs typeface="Times New Roman" pitchFamily="-84" charset="0"/>
              </a:rPr>
              <a:t>Transportable tablespaces is an Oracle database feature that allows you to copy database files from one system to another system. This is done using Oracle’s Export and Import utilities.</a:t>
            </a:r>
          </a:p>
          <a:p>
            <a:pPr lvl="1" eaLnBrk="1" hangingPunct="1"/>
            <a:r>
              <a:rPr lang="en-US">
                <a:latin typeface="Times New Roman" pitchFamily="-84" charset="0"/>
                <a:cs typeface="Times New Roman" pitchFamily="-84" charset="0"/>
              </a:rPr>
              <a:t>Transportable tablespaces that include spatial indexes are supported starting in Oracle Database 10</a:t>
            </a:r>
            <a:r>
              <a:rPr lang="en-US" i="1">
                <a:latin typeface="Times New Roman" pitchFamily="-84" charset="0"/>
                <a:cs typeface="Times New Roman" pitchFamily="-84" charset="0"/>
              </a:rPr>
              <a:t>g</a:t>
            </a:r>
            <a:r>
              <a:rPr lang="en-US">
                <a:latin typeface="Times New Roman" pitchFamily="-84" charset="0"/>
                <a:cs typeface="Times New Roman" pitchFamily="-84" charset="0"/>
              </a:rPr>
              <a:t>.</a:t>
            </a:r>
          </a:p>
          <a:p>
            <a:pPr lvl="1" eaLnBrk="1" hangingPunct="1"/>
            <a:r>
              <a:rPr lang="en-US">
                <a:latin typeface="Times New Roman" pitchFamily="-84" charset="0"/>
                <a:cs typeface="Times New Roman" pitchFamily="-84" charset="0"/>
              </a:rPr>
              <a:t>The Oracle database also has a feature called Cross Platform Transportable Tablespaces that allows you to copy database files from one type of endian platform (for example, an Intel processor-based machine) to another type of endian platform (for instance, Sun SPARC). Spatial data can be transported across platforms, but currently spatial indexes cannot be transported across platforms. To see all available platforms and their endian formats, enter:</a:t>
            </a:r>
          </a:p>
          <a:p>
            <a:pPr lvl="4" eaLnBrk="1" hangingPunct="1"/>
            <a:r>
              <a:rPr lang="en-US">
                <a:latin typeface="Times New Roman" pitchFamily="-84" charset="0"/>
                <a:cs typeface="Times New Roman" pitchFamily="-84" charset="0"/>
              </a:rPr>
              <a:t>SQL&gt; SELECT * FROM V$TRANSPORTABLE_PLATFORM;</a:t>
            </a:r>
          </a:p>
          <a:p>
            <a:pPr lvl="1" eaLnBrk="1" hangingPunct="1"/>
            <a:r>
              <a:rPr lang="en-US">
                <a:latin typeface="Times New Roman" pitchFamily="-84" charset="0"/>
                <a:cs typeface="Times New Roman" pitchFamily="-84" charset="0"/>
              </a:rPr>
              <a:t>Example results are:</a:t>
            </a:r>
          </a:p>
          <a:p>
            <a:pPr lvl="4" eaLnBrk="1" hangingPunct="1"/>
            <a:r>
              <a:rPr lang="en-US">
                <a:latin typeface="Times New Roman" pitchFamily="-84" charset="0"/>
                <a:cs typeface="Times New Roman" pitchFamily="-84" charset="0"/>
              </a:rPr>
              <a:t>PLATFORM_ID  PLATFORM_NAME           ENDIAN_FORMAT</a:t>
            </a:r>
          </a:p>
          <a:p>
            <a:pPr lvl="4" eaLnBrk="1" hangingPunct="1"/>
            <a:r>
              <a:rPr lang="en-US">
                <a:latin typeface="Times New Roman" pitchFamily="-84" charset="0"/>
                <a:cs typeface="Times New Roman" pitchFamily="-84" charset="0"/>
              </a:rPr>
              <a:t>1            Solaris[tm] OE (32-bit) Big</a:t>
            </a:r>
          </a:p>
          <a:p>
            <a:pPr lvl="4" eaLnBrk="1" hangingPunct="1"/>
            <a:r>
              <a:rPr lang="en-US">
                <a:latin typeface="Times New Roman" pitchFamily="-84" charset="0"/>
                <a:cs typeface="Times New Roman" pitchFamily="-84" charset="0"/>
              </a:rPr>
              <a:t>10           Linux IA (32-bit)       Little</a:t>
            </a:r>
          </a:p>
          <a:p>
            <a:pPr lvl="4" eaLnBrk="1" hangingPunct="1"/>
            <a:r>
              <a:rPr lang="en-US">
                <a:latin typeface="Times New Roman" pitchFamily="-84" charset="0"/>
                <a:cs typeface="Times New Roman" pitchFamily="-84" charset="0"/>
              </a:rPr>
              <a:t>16           Apple Mac OS            Big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4235883-D0D5-224F-BC5C-1B8B184FCB3C}" type="slidenum">
              <a:rPr lang="en-US"/>
              <a:pPr/>
              <a:t>129</a:t>
            </a:fld>
            <a:endParaRPr lang="en-US"/>
          </a:p>
        </p:txBody>
      </p:sp>
      <p:sp>
        <p:nvSpPr>
          <p:cNvPr id="14541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541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5413" name="Rectangle 4"/>
          <p:cNvSpPr>
            <a:spLocks noGrp="1" noRot="1" noChangeAspect="1" noChangeArrowheads="1" noTextEdit="1"/>
          </p:cNvSpPr>
          <p:nvPr>
            <p:ph type="sldImg"/>
          </p:nvPr>
        </p:nvSpPr>
        <p:spPr>
          <a:xfrm>
            <a:off x="212725" y="458788"/>
            <a:ext cx="6434138" cy="4454525"/>
          </a:xfrm>
          <a:ln/>
        </p:spPr>
      </p:sp>
      <p:sp>
        <p:nvSpPr>
          <p:cNvPr id="145414" name="Rectangle 5"/>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84" charset="0"/>
                <a:cs typeface="Times New Roman" pitchFamily="-84" charset="0"/>
              </a:rPr>
              <a:t>Transportable Tablespace: Example</a:t>
            </a:r>
          </a:p>
          <a:p>
            <a:pPr lvl="1" eaLnBrk="1" hangingPunct="1"/>
            <a:r>
              <a:rPr lang="en-US">
                <a:latin typeface="Times New Roman" pitchFamily="-84" charset="0"/>
                <a:cs typeface="Times New Roman" pitchFamily="-84" charset="0"/>
              </a:rPr>
              <a:t>This is an example of using the transportable tablespace procedures before and after transporting tablespaces.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45233B8F-9A83-EA47-9045-37E3A0E918CB}" type="slidenum">
              <a:rPr lang="en-US"/>
              <a:pPr/>
              <a:t>130</a:t>
            </a:fld>
            <a:endParaRPr lang="en-US"/>
          </a:p>
        </p:txBody>
      </p:sp>
      <p:sp>
        <p:nvSpPr>
          <p:cNvPr id="14745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746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7461" name="Rectangle 4"/>
          <p:cNvSpPr>
            <a:spLocks noGrp="1" noRot="1" noChangeAspect="1" noChangeArrowheads="1" noTextEdit="1"/>
          </p:cNvSpPr>
          <p:nvPr>
            <p:ph type="sldImg"/>
          </p:nvPr>
        </p:nvSpPr>
        <p:spPr>
          <a:xfrm>
            <a:off x="212725" y="458788"/>
            <a:ext cx="6434138" cy="4454525"/>
          </a:xfrm>
          <a:ln/>
        </p:spPr>
      </p:sp>
      <p:sp>
        <p:nvSpPr>
          <p:cNvPr id="147462" name="Rectangle 5"/>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84" charset="0"/>
                <a:cs typeface="Times New Roman" pitchFamily="-84" charset="0"/>
              </a:rPr>
              <a:t>Transportable Tablespace: Example</a:t>
            </a:r>
          </a:p>
          <a:p>
            <a:pPr lvl="1" eaLnBrk="1" hangingPunct="1"/>
            <a:r>
              <a:rPr lang="en-US">
                <a:latin typeface="Times New Roman" pitchFamily="-84" charset="0"/>
                <a:cs typeface="Times New Roman" pitchFamily="-84" charset="0"/>
              </a:rPr>
              <a:t>This is an example of using the transportable tablespace procedures before and after transporting tablespaces.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09A6FBD2-88AE-A94E-91E1-B81985B554B8}" type="slidenum">
              <a:rPr lang="en-US"/>
              <a:pPr/>
              <a:t>131</a:t>
            </a:fld>
            <a:endParaRPr lang="en-US"/>
          </a:p>
        </p:txBody>
      </p:sp>
      <p:sp>
        <p:nvSpPr>
          <p:cNvPr id="14950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950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49509" name="Rectangle 4"/>
          <p:cNvSpPr>
            <a:spLocks noGrp="1" noRot="1" noChangeAspect="1" noChangeArrowheads="1" noTextEdit="1"/>
          </p:cNvSpPr>
          <p:nvPr>
            <p:ph type="sldImg"/>
          </p:nvPr>
        </p:nvSpPr>
        <p:spPr>
          <a:xfrm>
            <a:off x="212725" y="458788"/>
            <a:ext cx="6434138" cy="4454525"/>
          </a:xfrm>
          <a:ln/>
        </p:spPr>
      </p:sp>
      <p:sp>
        <p:nvSpPr>
          <p:cNvPr id="149510" name="Rectangle 5"/>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84" charset="0"/>
                <a:cs typeface="Times New Roman" pitchFamily="-84" charset="0"/>
              </a:rPr>
              <a:t>Transportable Tablespace: Example</a:t>
            </a:r>
          </a:p>
          <a:p>
            <a:pPr lvl="1" eaLnBrk="1" hangingPunct="1"/>
            <a:r>
              <a:rPr lang="en-US">
                <a:latin typeface="Times New Roman" pitchFamily="-84" charset="0"/>
                <a:cs typeface="Times New Roman" pitchFamily="-84" charset="0"/>
              </a:rPr>
              <a:t>This is an example of using the transportable tablespace procedures before and after transporting tablespaces.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0460EBB2-533D-8D48-9AF0-03CE2030F9E0}" type="slidenum">
              <a:rPr lang="en-US"/>
              <a:pPr/>
              <a:t>132</a:t>
            </a:fld>
            <a:endParaRPr lang="en-US"/>
          </a:p>
        </p:txBody>
      </p:sp>
      <p:sp>
        <p:nvSpPr>
          <p:cNvPr id="15155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5155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51557" name="Rectangle 4"/>
          <p:cNvSpPr>
            <a:spLocks noGrp="1" noRot="1" noChangeAspect="1" noChangeArrowheads="1" noTextEdit="1"/>
          </p:cNvSpPr>
          <p:nvPr>
            <p:ph type="sldImg"/>
          </p:nvPr>
        </p:nvSpPr>
        <p:spPr>
          <a:xfrm>
            <a:off x="212725" y="458788"/>
            <a:ext cx="6434138" cy="4454525"/>
          </a:xfrm>
          <a:ln/>
        </p:spPr>
      </p:sp>
      <p:sp>
        <p:nvSpPr>
          <p:cNvPr id="151558" name="Rectangle 5"/>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84" charset="0"/>
                <a:cs typeface="Times New Roman" pitchFamily="-84" charset="0"/>
              </a:rPr>
              <a:t>Transportable Tablespace: Example</a:t>
            </a:r>
          </a:p>
          <a:p>
            <a:pPr lvl="1" eaLnBrk="1" hangingPunct="1"/>
            <a:r>
              <a:rPr lang="en-US">
                <a:latin typeface="Times New Roman" pitchFamily="-84" charset="0"/>
                <a:cs typeface="Times New Roman" pitchFamily="-84" charset="0"/>
              </a:rPr>
              <a:t>This is an example of using the transportable tablespace procedures before and after transporting tablespaces.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ACBC67A6-84B9-F746-8E1F-275893617028}" type="slidenum">
              <a:rPr lang="en-US"/>
              <a:pPr/>
              <a:t>5</a:t>
            </a:fld>
            <a:endParaRPr lang="en-US"/>
          </a:p>
        </p:txBody>
      </p:sp>
      <p:sp>
        <p:nvSpPr>
          <p:cNvPr id="22531" name="Rectangle 2"/>
          <p:cNvSpPr>
            <a:spLocks noGrp="1" noRot="1" noChangeAspect="1" noChangeArrowheads="1" noTextEdit="1"/>
          </p:cNvSpPr>
          <p:nvPr>
            <p:ph type="sldImg"/>
          </p:nvPr>
        </p:nvSpPr>
        <p:spPr>
          <a:xfrm>
            <a:off x="212725" y="458788"/>
            <a:ext cx="6434138" cy="4454525"/>
          </a:xfrm>
          <a:ln/>
        </p:spPr>
      </p:sp>
      <p:sp>
        <p:nvSpPr>
          <p:cNvPr id="22532" name="Rectangle 3"/>
          <p:cNvSpPr>
            <a:spLocks noGrp="1" noChangeArrowheads="1"/>
          </p:cNvSpPr>
          <p:nvPr>
            <p:ph type="body" idx="1"/>
          </p:nvPr>
        </p:nvSpPr>
        <p:spPr>
          <a:xfrm>
            <a:off x="571500" y="5143500"/>
            <a:ext cx="5715000" cy="3414713"/>
          </a:xfrm>
          <a:noFill/>
          <a:ln/>
        </p:spPr>
        <p:txBody>
          <a:bodyPr/>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ACF5E53-27AD-F943-B5D6-61CD4CD73DFB}" type="slidenum">
              <a:rPr lang="en-US"/>
              <a:pPr/>
              <a:t>133</a:t>
            </a:fld>
            <a:endParaRPr lang="en-US"/>
          </a:p>
        </p:txBody>
      </p:sp>
      <p:sp>
        <p:nvSpPr>
          <p:cNvPr id="15360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5360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53605" name="Rectangle 4"/>
          <p:cNvSpPr>
            <a:spLocks noGrp="1" noRot="1" noChangeAspect="1" noChangeArrowheads="1" noTextEdit="1"/>
          </p:cNvSpPr>
          <p:nvPr>
            <p:ph type="sldImg"/>
          </p:nvPr>
        </p:nvSpPr>
        <p:spPr>
          <a:xfrm>
            <a:off x="212725" y="458788"/>
            <a:ext cx="6434138" cy="4454525"/>
          </a:xfrm>
          <a:ln/>
        </p:spPr>
      </p:sp>
      <p:sp>
        <p:nvSpPr>
          <p:cNvPr id="153606" name="Rectangle 5"/>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84" charset="0"/>
                <a:cs typeface="Times New Roman" pitchFamily="-84" charset="0"/>
              </a:rPr>
              <a:t>Transportable Tablespace: Example (continued)</a:t>
            </a:r>
          </a:p>
          <a:p>
            <a:pPr lvl="1" eaLnBrk="1" hangingPunct="1"/>
            <a:r>
              <a:rPr lang="en-US">
                <a:latin typeface="Times New Roman" pitchFamily="-84" charset="0"/>
                <a:cs typeface="Times New Roman" pitchFamily="-84" charset="0"/>
              </a:rPr>
              <a:t>This is a continuation of the example of using the transportable tablespace procedures before and after transporting tablespaces.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49E535E7-E9F4-E340-8DEA-FCFC451CD2D2}" type="slidenum">
              <a:rPr lang="en-US"/>
              <a:pPr/>
              <a:t>134</a:t>
            </a:fld>
            <a:endParaRPr lang="en-US"/>
          </a:p>
        </p:txBody>
      </p:sp>
      <p:sp>
        <p:nvSpPr>
          <p:cNvPr id="15565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5565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fr-FR"/>
          </a:p>
        </p:txBody>
      </p:sp>
      <p:sp>
        <p:nvSpPr>
          <p:cNvPr id="155653" name="Rectangle 4"/>
          <p:cNvSpPr>
            <a:spLocks noGrp="1" noRot="1" noChangeAspect="1" noChangeArrowheads="1" noTextEdit="1"/>
          </p:cNvSpPr>
          <p:nvPr>
            <p:ph type="sldImg"/>
          </p:nvPr>
        </p:nvSpPr>
        <p:spPr>
          <a:xfrm>
            <a:off x="212725" y="458788"/>
            <a:ext cx="6434138" cy="4454525"/>
          </a:xfrm>
          <a:ln/>
        </p:spPr>
      </p:sp>
      <p:sp>
        <p:nvSpPr>
          <p:cNvPr id="155654" name="Rectangle 5"/>
          <p:cNvSpPr>
            <a:spLocks noGrp="1" noChangeArrowheads="1"/>
          </p:cNvSpPr>
          <p:nvPr>
            <p:ph type="body" idx="1"/>
          </p:nvPr>
        </p:nvSpPr>
        <p:spPr>
          <a:xfrm>
            <a:off x="571500" y="5143500"/>
            <a:ext cx="5715000" cy="3414713"/>
          </a:xfrm>
          <a:noFill/>
          <a:ln/>
        </p:spPr>
        <p:txBody>
          <a:bodyPr/>
          <a:lstStyle/>
          <a:p>
            <a:pPr eaLnBrk="1" hangingPunct="1"/>
            <a:r>
              <a:rPr lang="en-US">
                <a:latin typeface="Times New Roman" pitchFamily="-84" charset="0"/>
                <a:cs typeface="Times New Roman" pitchFamily="-84" charset="0"/>
              </a:rPr>
              <a:t>Transportable Tablespace: Example (continued)</a:t>
            </a:r>
          </a:p>
          <a:p>
            <a:pPr lvl="1" eaLnBrk="1" hangingPunct="1"/>
            <a:r>
              <a:rPr lang="en-US">
                <a:latin typeface="Times New Roman" pitchFamily="-84" charset="0"/>
                <a:cs typeface="Times New Roman" pitchFamily="-84" charset="0"/>
              </a:rPr>
              <a:t>This is a continuation of the example of using the transportable tablespace procedures before and after transporting tablespaces.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09F4CE0-DF8F-9D4C-BD63-87CE3C176B2A}" type="slidenum">
              <a:rPr lang="en-US"/>
              <a:pPr/>
              <a:t>6</a:t>
            </a:fld>
            <a:endParaRPr lang="en-US"/>
          </a:p>
        </p:txBody>
      </p:sp>
      <p:sp>
        <p:nvSpPr>
          <p:cNvPr id="24579" name="Rectangle 2"/>
          <p:cNvSpPr>
            <a:spLocks noGrp="1" noRot="1" noChangeAspect="1" noChangeArrowheads="1" noTextEdit="1"/>
          </p:cNvSpPr>
          <p:nvPr>
            <p:ph type="sldImg"/>
          </p:nvPr>
        </p:nvSpPr>
        <p:spPr>
          <a:xfrm>
            <a:off x="212725" y="458788"/>
            <a:ext cx="6434138" cy="4454525"/>
          </a:xfrm>
          <a:ln/>
        </p:spPr>
      </p:sp>
      <p:sp>
        <p:nvSpPr>
          <p:cNvPr id="24580" name="Rectangle 3"/>
          <p:cNvSpPr>
            <a:spLocks noGrp="1" noChangeArrowheads="1"/>
          </p:cNvSpPr>
          <p:nvPr>
            <p:ph type="body" idx="1"/>
          </p:nvPr>
        </p:nvSpPr>
        <p:spPr>
          <a:xfrm>
            <a:off x="571500" y="5143500"/>
            <a:ext cx="5715000" cy="3414713"/>
          </a:xfrm>
          <a:noFill/>
          <a:ln/>
        </p:spPr>
        <p:txBody>
          <a:bodyPr/>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EF14E95-CD56-1648-ABBE-DBB331F42CD5}" type="slidenum">
              <a:rPr lang="en-US"/>
              <a:pPr/>
              <a:t>7</a:t>
            </a:fld>
            <a:endParaRPr lang="en-US"/>
          </a:p>
        </p:txBody>
      </p:sp>
      <p:sp>
        <p:nvSpPr>
          <p:cNvPr id="26627" name="Rectangle 2"/>
          <p:cNvSpPr>
            <a:spLocks noGrp="1" noRot="1" noChangeAspect="1" noChangeArrowheads="1" noTextEdit="1"/>
          </p:cNvSpPr>
          <p:nvPr>
            <p:ph type="sldImg"/>
          </p:nvPr>
        </p:nvSpPr>
        <p:spPr>
          <a:xfrm>
            <a:off x="212725" y="458788"/>
            <a:ext cx="6434138" cy="4454525"/>
          </a:xfrm>
          <a:ln w="12700" cap="flat"/>
        </p:spPr>
      </p:sp>
      <p:sp>
        <p:nvSpPr>
          <p:cNvPr id="26628" name="Rectangle 3"/>
          <p:cNvSpPr>
            <a:spLocks noGrp="1" noChangeArrowheads="1"/>
          </p:cNvSpPr>
          <p:nvPr>
            <p:ph type="body" idx="1"/>
          </p:nvPr>
        </p:nvSpPr>
        <p:spPr>
          <a:xfrm>
            <a:off x="571500" y="5143500"/>
            <a:ext cx="5715000" cy="3414713"/>
          </a:xfrm>
          <a:noFill/>
          <a:ln/>
        </p:spPr>
        <p:txBody>
          <a:bodyPr lIns="12489" tIns="12489" rIns="12489" bIns="12489"/>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76E7282-3B0F-3D49-B4F3-2FB4A75AFF27}" type="slidenum">
              <a:rPr lang="en-US"/>
              <a:pPr/>
              <a:t>8</a:t>
            </a:fld>
            <a:endParaRPr lang="en-US"/>
          </a:p>
        </p:txBody>
      </p:sp>
      <p:sp>
        <p:nvSpPr>
          <p:cNvPr id="28675" name="Rectangle 2"/>
          <p:cNvSpPr>
            <a:spLocks noGrp="1" noRot="1" noChangeAspect="1" noChangeArrowheads="1" noTextEdit="1"/>
          </p:cNvSpPr>
          <p:nvPr>
            <p:ph type="sldImg"/>
          </p:nvPr>
        </p:nvSpPr>
        <p:spPr>
          <a:xfrm>
            <a:off x="212725" y="458788"/>
            <a:ext cx="6434138" cy="4454525"/>
          </a:xfrm>
          <a:ln/>
        </p:spPr>
      </p:sp>
      <p:sp>
        <p:nvSpPr>
          <p:cNvPr id="28676" name="Rectangle 3"/>
          <p:cNvSpPr>
            <a:spLocks noGrp="1" noChangeArrowheads="1"/>
          </p:cNvSpPr>
          <p:nvPr>
            <p:ph type="body" idx="1"/>
          </p:nvPr>
        </p:nvSpPr>
        <p:spPr>
          <a:xfrm>
            <a:off x="571500" y="5143500"/>
            <a:ext cx="5715000" cy="3414713"/>
          </a:xfrm>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B6578AE-BC3D-B344-9B47-B753FCFC0ADF}" type="slidenum">
              <a:rPr lang="en-US"/>
              <a:pPr/>
              <a:t>9</a:t>
            </a:fld>
            <a:endParaRPr lang="en-US"/>
          </a:p>
        </p:txBody>
      </p:sp>
      <p:sp>
        <p:nvSpPr>
          <p:cNvPr id="30723" name="Rectangle 2"/>
          <p:cNvSpPr>
            <a:spLocks noGrp="1" noRot="1" noChangeAspect="1" noChangeArrowheads="1" noTextEdit="1"/>
          </p:cNvSpPr>
          <p:nvPr>
            <p:ph type="sldImg"/>
          </p:nvPr>
        </p:nvSpPr>
        <p:spPr>
          <a:xfrm>
            <a:off x="212725" y="458788"/>
            <a:ext cx="6434138" cy="4454525"/>
          </a:xfrm>
          <a:ln/>
        </p:spPr>
      </p:sp>
      <p:sp>
        <p:nvSpPr>
          <p:cNvPr id="30724" name="Rectangle 3"/>
          <p:cNvSpPr>
            <a:spLocks noGrp="1" noChangeArrowheads="1"/>
          </p:cNvSpPr>
          <p:nvPr>
            <p:ph type="body" idx="1"/>
          </p:nvPr>
        </p:nvSpPr>
        <p:spPr>
          <a:xfrm>
            <a:off x="571500" y="5143500"/>
            <a:ext cx="5715000" cy="3414713"/>
          </a:xfrm>
          <a:noFill/>
          <a:ln/>
        </p:spPr>
        <p:txBody>
          <a:bodyPr/>
          <a:lstStyle/>
          <a:p>
            <a:pPr eaLnBrk="1" hangingPunct="1"/>
            <a:endParaRPr lang="fr-FR">
              <a:latin typeface="Times New Roman" pitchFamily="-84" charset="0"/>
              <a:cs typeface="Times New Roman"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54D0D97-C32F-C640-8639-58DBE75EC0AD}" type="slidenum">
              <a:rPr lang="en-US"/>
              <a:pPr/>
              <a:t>18</a:t>
            </a:fld>
            <a:endParaRPr lang="en-US"/>
          </a:p>
        </p:txBody>
      </p:sp>
      <p:sp>
        <p:nvSpPr>
          <p:cNvPr id="40963" name="Rectangle 2"/>
          <p:cNvSpPr>
            <a:spLocks noGrp="1" noRot="1" noChangeAspect="1" noChangeArrowheads="1" noTextEdit="1"/>
          </p:cNvSpPr>
          <p:nvPr>
            <p:ph type="sldImg"/>
          </p:nvPr>
        </p:nvSpPr>
        <p:spPr>
          <a:xfrm>
            <a:off x="212725" y="458788"/>
            <a:ext cx="6434138" cy="4454525"/>
          </a:xfrm>
          <a:ln/>
        </p:spPr>
      </p:sp>
      <p:sp>
        <p:nvSpPr>
          <p:cNvPr id="40964" name="Rectangle 3"/>
          <p:cNvSpPr>
            <a:spLocks noGrp="1" noChangeArrowheads="1"/>
          </p:cNvSpPr>
          <p:nvPr>
            <p:ph type="body" idx="1"/>
          </p:nvPr>
        </p:nvSpPr>
        <p:spPr>
          <a:xfrm>
            <a:off x="571500" y="5143500"/>
            <a:ext cx="5715000" cy="3414713"/>
          </a:xfrm>
          <a:noFill/>
          <a:ln/>
        </p:spPr>
        <p:txBody>
          <a:bodyPr/>
          <a:lstStyle/>
          <a:p>
            <a:pPr defTabSz="457200" eaLnBrk="1" hangingPunct="1"/>
            <a:endParaRPr lang="fr-FR">
              <a:latin typeface="Times New Roman" pitchFamily="-84" charset="0"/>
              <a:cs typeface="Times New Roman"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eaLnBrk="0" hangingPunct="0">
              <a:lnSpc>
                <a:spcPct val="100000"/>
              </a:lnSpc>
              <a:spcBef>
                <a:spcPct val="0"/>
              </a:spcBef>
              <a:buClrTx/>
              <a:defRPr/>
            </a:pPr>
            <a:r>
              <a:rPr lang="en-US" sz="1400">
                <a:solidFill>
                  <a:srgbClr val="000000"/>
                </a:solidFill>
              </a:rPr>
              <a:t>&lt;Insert Picture Here&gt;</a:t>
            </a:r>
          </a:p>
        </p:txBody>
      </p:sp>
      <p:pic>
        <p:nvPicPr>
          <p:cNvPr id="5" name="Picture 3"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a:ln w="9525">
            <a:noFill/>
            <a:miter lim="800000"/>
            <a:headEnd/>
            <a:tailEnd/>
          </a:ln>
        </p:spPr>
      </p:pic>
      <p:pic>
        <p:nvPicPr>
          <p:cNvPr id="6" name="Picture 4"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a:ln w="9525">
            <a:noFill/>
            <a:miter lim="800000"/>
            <a:headEnd/>
            <a:tailEnd/>
          </a:ln>
        </p:spPr>
      </p:pic>
      <p:pic>
        <p:nvPicPr>
          <p:cNvPr id="7" name="Picture 7"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a:ln w="9525">
            <a:noFill/>
            <a:miter lim="800000"/>
            <a:headEnd/>
            <a:tailEnd/>
          </a:ln>
        </p:spPr>
      </p:pic>
      <p:sp>
        <p:nvSpPr>
          <p:cNvPr id="791557" name="Rectangle 5"/>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791558" name="Rectangle 6"/>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3"/>
          <a:srcRect/>
          <a:stretch>
            <a:fillRect/>
          </a:stretch>
        </p:blipFill>
        <p:spPr bwMode="auto">
          <a:xfrm>
            <a:off x="0" y="6172200"/>
            <a:ext cx="9906000" cy="225425"/>
          </a:xfrm>
          <a:prstGeom prst="rect">
            <a:avLst/>
          </a:prstGeom>
          <a:noFill/>
          <a:ln w="9525">
            <a:noFill/>
            <a:miter lim="800000"/>
            <a:headEnd/>
            <a:tailEnd/>
          </a:ln>
        </p:spPr>
      </p:pic>
      <p:pic>
        <p:nvPicPr>
          <p:cNvPr id="1027" name="Picture 3" descr="Small Red Square"/>
          <p:cNvPicPr>
            <a:picLocks noChangeAspect="1" noChangeArrowheads="1"/>
          </p:cNvPicPr>
          <p:nvPr/>
        </p:nvPicPr>
        <p:blipFill>
          <a:blip r:embed="rId14"/>
          <a:srcRect/>
          <a:stretch>
            <a:fillRect/>
          </a:stretch>
        </p:blipFill>
        <p:spPr bwMode="auto">
          <a:xfrm>
            <a:off x="0" y="0"/>
            <a:ext cx="746125" cy="685800"/>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742950" y="1600200"/>
            <a:ext cx="81661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title"/>
          </p:nvPr>
        </p:nvSpPr>
        <p:spPr bwMode="auto">
          <a:xfrm>
            <a:off x="963613" y="304800"/>
            <a:ext cx="8213725"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790534" name="Rectangle 6"/>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pPr>
              <a:defRPr/>
            </a:pPr>
            <a:endParaRPr lang="en-US"/>
          </a:p>
        </p:txBody>
      </p:sp>
      <p:pic>
        <p:nvPicPr>
          <p:cNvPr id="1031" name="Picture 7" descr="Oracle WHITE"/>
          <p:cNvPicPr>
            <a:picLocks noChangeAspect="1" noChangeArrowheads="1"/>
          </p:cNvPicPr>
          <p:nvPr/>
        </p:nvPicPr>
        <p:blipFill>
          <a:blip r:embed="rId15"/>
          <a:srcRect/>
          <a:stretch>
            <a:fillRect/>
          </a:stretch>
        </p:blipFill>
        <p:spPr bwMode="auto">
          <a:xfrm>
            <a:off x="8255000" y="6226175"/>
            <a:ext cx="1027113" cy="119063"/>
          </a:xfrm>
          <a:prstGeom prst="rect">
            <a:avLst/>
          </a:prstGeom>
          <a:noFill/>
          <a:ln w="9525">
            <a:noFill/>
            <a:miter lim="800000"/>
            <a:headEnd/>
            <a:tailEnd/>
          </a:ln>
        </p:spPr>
      </p:pic>
      <p:sp>
        <p:nvSpPr>
          <p:cNvPr id="790536" name="Rectangle 8"/>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vl1pPr>
          </a:lstStyle>
          <a:p>
            <a:pPr>
              <a:defRPr/>
            </a:pPr>
            <a:endParaRPr lang="en-US"/>
          </a:p>
        </p:txBody>
      </p:sp>
      <p:sp>
        <p:nvSpPr>
          <p:cNvPr id="790537" name="Text Box 9"/>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pPr>
              <a:defRPr/>
            </a:pPr>
            <a:fld id="{1C93F85C-0ACF-B142-B2C7-AAC923E7B684}" type="slidenum">
              <a:rPr lang="en-US" sz="1200" b="0">
                <a:solidFill>
                  <a:schemeClr val="bg1"/>
                </a:solidFill>
              </a:rPr>
              <a:pPr>
                <a:defRPr/>
              </a:pPr>
              <a:t>‹#›</a:t>
            </a:fld>
            <a:endParaRPr lang="en-US" sz="1200" b="0">
              <a:solidFill>
                <a:schemeClr val="bg1"/>
              </a:solidFill>
            </a:endParaRPr>
          </a:p>
        </p:txBody>
      </p:sp>
    </p:spTree>
  </p:cSld>
  <p:clrMap bg1="lt1" tx1="dk1" bg2="lt2" tx2="dk2" accent1="accent1" accent2="accent2" accent3="accent3" accent4="accent4" accent5="accent5" accent6="accent6" hlink="hlink" folHlink="folHlink"/>
  <p:sldLayoutIdLst>
    <p:sldLayoutId id="2147484096"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3200" b="1">
          <a:solidFill>
            <a:schemeClr val="tx1"/>
          </a:solidFill>
          <a:latin typeface="Arial" charset="0"/>
          <a:ea typeface="ＭＳ Ｐゴシック" pitchFamily="-84" charset="-128"/>
          <a:cs typeface="ＭＳ Ｐゴシック" pitchFamily="-84" charset="-128"/>
        </a:defRPr>
      </a:lvl2pPr>
      <a:lvl3pPr algn="l" rtl="0" eaLnBrk="0" fontAlgn="base" hangingPunct="0">
        <a:spcBef>
          <a:spcPct val="0"/>
        </a:spcBef>
        <a:spcAft>
          <a:spcPct val="0"/>
        </a:spcAft>
        <a:defRPr sz="3200" b="1">
          <a:solidFill>
            <a:schemeClr val="tx1"/>
          </a:solidFill>
          <a:latin typeface="Arial" charset="0"/>
          <a:ea typeface="ＭＳ Ｐゴシック" pitchFamily="-84" charset="-128"/>
          <a:cs typeface="ＭＳ Ｐゴシック" pitchFamily="-84" charset="-128"/>
        </a:defRPr>
      </a:lvl3pPr>
      <a:lvl4pPr algn="l" rtl="0" eaLnBrk="0" fontAlgn="base" hangingPunct="0">
        <a:spcBef>
          <a:spcPct val="0"/>
        </a:spcBef>
        <a:spcAft>
          <a:spcPct val="0"/>
        </a:spcAft>
        <a:defRPr sz="3200" b="1">
          <a:solidFill>
            <a:schemeClr val="tx1"/>
          </a:solidFill>
          <a:latin typeface="Arial" charset="0"/>
          <a:ea typeface="ＭＳ Ｐゴシック" pitchFamily="-84" charset="-128"/>
          <a:cs typeface="ＭＳ Ｐゴシック" pitchFamily="-84" charset="-128"/>
        </a:defRPr>
      </a:lvl4pPr>
      <a:lvl5pPr algn="l" rtl="0" eaLnBrk="0" fontAlgn="base" hangingPunct="0">
        <a:spcBef>
          <a:spcPct val="0"/>
        </a:spcBef>
        <a:spcAft>
          <a:spcPct val="0"/>
        </a:spcAft>
        <a:defRPr sz="3200" b="1">
          <a:solidFill>
            <a:schemeClr val="tx1"/>
          </a:solidFill>
          <a:latin typeface="Arial" charset="0"/>
          <a:ea typeface="ＭＳ Ｐゴシック" pitchFamily="-84" charset="-128"/>
          <a:cs typeface="ＭＳ Ｐゴシック" pitchFamily="-84" charset="-128"/>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ＭＳ Ｐゴシック" pitchFamily="-84" charset="-128"/>
          <a:cs typeface="ＭＳ Ｐゴシック" pitchFamily="-84" charset="-128"/>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84" charset="-128"/>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racle.com/technetwork/database/globalization/dmu/overview/index.html" TargetMode="External"/><Relationship Id="rId3" Type="http://schemas.openxmlformats.org/officeDocument/2006/relationships/hyperlink" Target="http://download.oracle.com/docs/cd/E11882_01/server.112/e10729/toc.ht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hyperlink" Target="http://sourceforge.net/projects/georaptor/" TargetMode="External"/></Relationships>
</file>

<file path=ppt/slides/_rels/slide118.xml.rels><?xml version="1.0" encoding="UTF-8" standalone="yes"?>
<Relationships xmlns="http://schemas.openxmlformats.org/package/2006/relationships"><Relationship Id="rId3" Type="http://schemas.openxmlformats.org/officeDocument/2006/relationships/hyperlink" Target="http://www.safe.com" TargetMode="External"/><Relationship Id="rId4" Type="http://schemas.openxmlformats.org/officeDocument/2006/relationships/hyperlink" Target="http://1spatial.com" TargetMode="External"/><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sri.com/library/whitepapers/pdfs/shapefil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dal.or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rac.osgeo.org/osgeo4w/" TargetMode="External"/><Relationship Id="rId3" Type="http://schemas.openxmlformats.org/officeDocument/2006/relationships/hyperlink" Target="http://www.gisinternals.com/sdk/"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gdal.org/ogr/drv_oci.html" TargetMode="External"/><Relationship Id="rId4" Type="http://schemas.openxmlformats.org/officeDocument/2006/relationships/hyperlink" Target="http://www.amazon.com/gp/product/0989421716" TargetMode="External"/><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hyperlink" Target="http://www.gdal.org/ogr/ogr_format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gdal.org/ogr/ogr_formats.html" TargetMode="External"/><Relationship Id="rId3" Type="http://schemas.openxmlformats.org/officeDocument/2006/relationships/hyperlink" Target="http://www.gdal.org/ogr/drv_oci.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dal.org/ogr/drv_oci.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14339"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solidFill>
                  <a:schemeClr val="accent1"/>
                </a:solidFill>
              </a:rPr>
              <a:t>4</a:t>
            </a:r>
            <a:r>
              <a:rPr lang="en-US" sz="3200"/>
              <a:t> Loading Spatial Data</a:t>
            </a:r>
          </a:p>
        </p:txBody>
      </p:sp>
      <p:pic>
        <p:nvPicPr>
          <p:cNvPr id="14340"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14341"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en-US"/>
              <a:t>Character set</a:t>
            </a:r>
          </a:p>
        </p:txBody>
      </p:sp>
      <p:sp>
        <p:nvSpPr>
          <p:cNvPr id="31747" name="Rectangle 1027"/>
          <p:cNvSpPr>
            <a:spLocks noGrp="1" noChangeArrowheads="1"/>
          </p:cNvSpPr>
          <p:nvPr>
            <p:ph type="body" idx="1"/>
          </p:nvPr>
        </p:nvSpPr>
        <p:spPr/>
        <p:txBody>
          <a:bodyPr/>
          <a:lstStyle/>
          <a:p>
            <a:pPr eaLnBrk="1" hangingPunct="1"/>
            <a:r>
              <a:rPr lang="en-US"/>
              <a:t>Database character set</a:t>
            </a:r>
          </a:p>
          <a:p>
            <a:pPr lvl="1" eaLnBrk="1" hangingPunct="1"/>
            <a:r>
              <a:rPr lang="en-US"/>
              <a:t>Chosen when you create the database</a:t>
            </a:r>
          </a:p>
          <a:p>
            <a:pPr lvl="1" eaLnBrk="1" hangingPunct="1"/>
            <a:r>
              <a:rPr lang="en-US"/>
              <a:t>Default based on locale on your server </a:t>
            </a:r>
          </a:p>
          <a:p>
            <a:pPr lvl="1" eaLnBrk="1" hangingPunct="1"/>
            <a:r>
              <a:rPr lang="en-US"/>
              <a:t>For example: WE8MSWIN1252 for Western Europe</a:t>
            </a:r>
          </a:p>
          <a:p>
            <a:pPr lvl="1" eaLnBrk="1" hangingPunct="1"/>
            <a:r>
              <a:rPr lang="en-US"/>
              <a:t>Check NLS_DATABASE_PARAMETERS for current setting</a:t>
            </a:r>
          </a:p>
          <a:p>
            <a:pPr eaLnBrk="1" hangingPunct="1"/>
            <a:r>
              <a:rPr lang="en-US"/>
              <a:t>Client character set</a:t>
            </a:r>
          </a:p>
          <a:p>
            <a:pPr lvl="1" eaLnBrk="1" hangingPunct="1"/>
            <a:r>
              <a:rPr lang="en-US"/>
              <a:t>Set using the NLS_LANG environment variable</a:t>
            </a:r>
          </a:p>
          <a:p>
            <a:pPr lvl="1" eaLnBrk="1" hangingPunct="1"/>
            <a:r>
              <a:rPr lang="en-US"/>
              <a:t>Specifies the encoding used in the input data files</a:t>
            </a:r>
          </a:p>
          <a:p>
            <a:pPr lvl="1" eaLnBrk="1" hangingPunct="1"/>
            <a:r>
              <a:rPr lang="en-US"/>
              <a:t>If different from the database, character conversions occur</a:t>
            </a:r>
          </a:p>
          <a:p>
            <a:pPr lvl="1" eaLnBrk="1" hangingPunct="1"/>
            <a:endParaRPr lang="en-US"/>
          </a:p>
          <a:p>
            <a:pPr lvl="1" eaLnBrk="1" hangingPunct="1"/>
            <a:endParaRPr lang="en-US"/>
          </a:p>
        </p:txBody>
      </p:sp>
      <p:sp>
        <p:nvSpPr>
          <p:cNvPr id="31748" name="Rectangle 1029"/>
          <p:cNvSpPr>
            <a:spLocks noChangeArrowheads="1"/>
          </p:cNvSpPr>
          <p:nvPr/>
        </p:nvSpPr>
        <p:spPr bwMode="auto">
          <a:xfrm>
            <a:off x="1371600" y="5186363"/>
            <a:ext cx="4311650" cy="37623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800">
                <a:solidFill>
                  <a:srgbClr val="000066"/>
                </a:solidFill>
                <a:latin typeface="Courier New" pitchFamily="-84" charset="0"/>
              </a:rPr>
              <a:t>american_america.</a:t>
            </a:r>
            <a:r>
              <a:rPr lang="en-US" sz="1800">
                <a:solidFill>
                  <a:schemeClr val="accent1"/>
                </a:solidFill>
                <a:latin typeface="Courier New" pitchFamily="-84" charset="0"/>
              </a:rPr>
              <a:t>we8mswin1252</a:t>
            </a:r>
          </a:p>
        </p:txBody>
      </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for one ring of a Geometry</a:t>
            </a:r>
            <a:endParaRPr lang="en-US" dirty="0"/>
          </a:p>
        </p:txBody>
      </p:sp>
      <p:sp>
        <p:nvSpPr>
          <p:cNvPr id="4" name="Rectangle 4"/>
          <p:cNvSpPr>
            <a:spLocks noChangeArrowheads="1"/>
          </p:cNvSpPr>
          <p:nvPr/>
        </p:nvSpPr>
        <p:spPr bwMode="auto">
          <a:xfrm>
            <a:off x="1111250" y="1245399"/>
            <a:ext cx="7759700" cy="1952971"/>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SELECT </a:t>
            </a:r>
            <a:r>
              <a:rPr lang="en-US" sz="1400" dirty="0" err="1" smtClean="0">
                <a:latin typeface="Courier New" pitchFamily="-84" charset="0"/>
              </a:rPr>
              <a:t>id,x,y</a:t>
            </a: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FROM TABLE(</a:t>
            </a:r>
          </a:p>
          <a:p>
            <a:pPr algn="l" defTabSz="822325" eaLnBrk="0" hangingPunct="0">
              <a:lnSpc>
                <a:spcPct val="80000"/>
              </a:lnSpc>
              <a:buClrTx/>
            </a:pPr>
            <a:r>
              <a:rPr lang="en-US" sz="1400" dirty="0" smtClean="0">
                <a:latin typeface="Courier New" pitchFamily="-84" charset="0"/>
              </a:rPr>
              <a:t>  </a:t>
            </a:r>
            <a:r>
              <a:rPr lang="en-US" sz="1400" dirty="0" err="1" smtClean="0">
                <a:latin typeface="Courier New" pitchFamily="-84" charset="0"/>
              </a:rPr>
              <a:t>sdo_util.getvertices</a:t>
            </a:r>
            <a:r>
              <a:rPr lang="en-US" sz="1400" dirty="0" smtClean="0">
                <a:latin typeface="Courier New" pitchFamily="-84" charset="0"/>
              </a:rPr>
              <a:t>(</a:t>
            </a:r>
          </a:p>
          <a:p>
            <a:pPr algn="l" defTabSz="822325" eaLnBrk="0" hangingPunct="0">
              <a:lnSpc>
                <a:spcPct val="80000"/>
              </a:lnSpc>
              <a:buClrTx/>
            </a:pPr>
            <a:r>
              <a:rPr lang="en-US" sz="1400" dirty="0" smtClean="0">
                <a:latin typeface="Courier New" pitchFamily="-84" charset="0"/>
              </a:rPr>
              <a:t>    (SELECT </a:t>
            </a:r>
            <a:r>
              <a:rPr lang="en-US" sz="1400" dirty="0" smtClean="0">
                <a:solidFill>
                  <a:srgbClr val="FD0000"/>
                </a:solidFill>
                <a:latin typeface="Courier New" pitchFamily="-84" charset="0"/>
              </a:rPr>
              <a:t>sdo_util.extract(geom,1,2) </a:t>
            </a:r>
          </a:p>
          <a:p>
            <a:pPr algn="l" defTabSz="822325" eaLnBrk="0" hangingPunct="0">
              <a:lnSpc>
                <a:spcPct val="80000"/>
              </a:lnSpc>
              <a:buClrTx/>
            </a:pPr>
            <a:r>
              <a:rPr lang="en-US" sz="1400" dirty="0" smtClean="0">
                <a:latin typeface="Courier New" pitchFamily="-84" charset="0"/>
              </a:rPr>
              <a:t>     FROM </a:t>
            </a:r>
            <a:r>
              <a:rPr lang="en-US" sz="1400" dirty="0" err="1" smtClean="0">
                <a:latin typeface="Courier New" pitchFamily="-84" charset="0"/>
              </a:rPr>
              <a:t>us_counties</a:t>
            </a:r>
            <a:r>
              <a:rPr lang="en-US" sz="1400" dirty="0" smtClean="0">
                <a:latin typeface="Courier New" pitchFamily="-84" charset="0"/>
              </a:rPr>
              <a:t> WHERE county='Denver')</a:t>
            </a:r>
          </a:p>
          <a:p>
            <a:pPr algn="l" defTabSz="822325" eaLnBrk="0" hangingPunct="0">
              <a:lnSpc>
                <a:spcPct val="80000"/>
              </a:lnSpc>
              <a:buClrTx/>
            </a:pP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a:t>
            </a:r>
            <a:endParaRPr lang="en-US" sz="1400" dirty="0">
              <a:latin typeface="Courier New" pitchFamily="-84" charset="0"/>
            </a:endParaRPr>
          </a:p>
        </p:txBody>
      </p:sp>
      <p:sp>
        <p:nvSpPr>
          <p:cNvPr id="5" name="Rectangle 9"/>
          <p:cNvSpPr>
            <a:spLocks noChangeArrowheads="1"/>
          </p:cNvSpPr>
          <p:nvPr/>
        </p:nvSpPr>
        <p:spPr bwMode="auto">
          <a:xfrm>
            <a:off x="1066800" y="3429000"/>
            <a:ext cx="7759700" cy="25131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   ID          X          Y</a:t>
            </a:r>
          </a:p>
          <a:p>
            <a:pPr algn="l" defTabSz="822325" eaLnBrk="0" hangingPunct="0">
              <a:lnSpc>
                <a:spcPct val="80000"/>
              </a:lnSpc>
              <a:buClrTx/>
            </a:pPr>
            <a:r>
              <a:rPr lang="en-US" sz="1400" dirty="0" smtClean="0">
                <a:latin typeface="Courier New" pitchFamily="-84" charset="0"/>
              </a:rPr>
              <a:t>----- ---------- ----------</a:t>
            </a:r>
          </a:p>
          <a:p>
            <a:pPr algn="l" defTabSz="822325" eaLnBrk="0" hangingPunct="0">
              <a:lnSpc>
                <a:spcPct val="80000"/>
              </a:lnSpc>
              <a:buClrTx/>
            </a:pPr>
            <a:r>
              <a:rPr lang="en-US" sz="1400" dirty="0" smtClean="0">
                <a:latin typeface="Courier New" pitchFamily="-84" charset="0"/>
              </a:rPr>
              <a:t>    1 -104.93358  39.698139</a:t>
            </a:r>
          </a:p>
          <a:p>
            <a:pPr algn="l" defTabSz="822325" eaLnBrk="0" hangingPunct="0">
              <a:lnSpc>
                <a:spcPct val="80000"/>
              </a:lnSpc>
              <a:buClrTx/>
            </a:pPr>
            <a:r>
              <a:rPr lang="en-US" sz="1400" dirty="0" smtClean="0">
                <a:latin typeface="Courier New" pitchFamily="-84" charset="0"/>
              </a:rPr>
              <a:t>    2  -104.9338  39.696701</a:t>
            </a:r>
          </a:p>
          <a:p>
            <a:pPr algn="l" defTabSz="822325" eaLnBrk="0" hangingPunct="0">
              <a:lnSpc>
                <a:spcPct val="80000"/>
              </a:lnSpc>
              <a:buClrTx/>
            </a:pP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   17  -104.9361  39.698299</a:t>
            </a:r>
          </a:p>
          <a:p>
            <a:pPr algn="l" defTabSz="822325" eaLnBrk="0" hangingPunct="0">
              <a:lnSpc>
                <a:spcPct val="80000"/>
              </a:lnSpc>
              <a:buClrTx/>
            </a:pPr>
            <a:r>
              <a:rPr lang="en-US" sz="1400" dirty="0" smtClean="0">
                <a:latin typeface="Courier New" pitchFamily="-84" charset="0"/>
              </a:rPr>
              <a:t>   18 -104.93358  39.698139</a:t>
            </a:r>
          </a:p>
          <a:p>
            <a:pPr algn="l" defTabSz="822325" eaLnBrk="0" hangingPunct="0">
              <a:lnSpc>
                <a:spcPct val="80000"/>
              </a:lnSpc>
              <a:buClrTx/>
            </a:pP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18 rows selected.</a:t>
            </a:r>
            <a:endParaRPr lang="en-US" sz="1400" dirty="0">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t>Correcting Errors</a:t>
            </a:r>
          </a:p>
        </p:txBody>
      </p:sp>
      <p:sp>
        <p:nvSpPr>
          <p:cNvPr id="114691" name="Rectangle 3"/>
          <p:cNvSpPr>
            <a:spLocks noGrp="1" noChangeArrowheads="1"/>
          </p:cNvSpPr>
          <p:nvPr>
            <p:ph type="body" idx="1"/>
          </p:nvPr>
        </p:nvSpPr>
        <p:spPr/>
        <p:txBody>
          <a:bodyPr/>
          <a:lstStyle/>
          <a:p>
            <a:pPr eaLnBrk="1" hangingPunct="1">
              <a:buFontTx/>
              <a:buNone/>
            </a:pPr>
            <a:r>
              <a:rPr lang="en-US" dirty="0"/>
              <a:t>SDO_UTIL.RECTIFY_GEOMETRY()</a:t>
            </a:r>
          </a:p>
          <a:p>
            <a:pPr eaLnBrk="1" hangingPunct="1">
              <a:buFontTx/>
              <a:buNone/>
            </a:pPr>
            <a:endParaRPr lang="en-US" dirty="0"/>
          </a:p>
          <a:p>
            <a:pPr eaLnBrk="1" hangingPunct="1">
              <a:buFontTx/>
              <a:buNone/>
            </a:pPr>
            <a:r>
              <a:rPr lang="en-US" dirty="0"/>
              <a:t>Attempts to correct</a:t>
            </a:r>
            <a:r>
              <a:rPr lang="en-US" dirty="0" smtClean="0"/>
              <a:t> common errors </a:t>
            </a:r>
            <a:r>
              <a:rPr lang="en-US" dirty="0"/>
              <a:t>in a geometry :</a:t>
            </a:r>
          </a:p>
          <a:p>
            <a:pPr eaLnBrk="1" hangingPunct="1"/>
            <a:r>
              <a:rPr lang="en-US" dirty="0"/>
              <a:t>Removes </a:t>
            </a:r>
            <a:r>
              <a:rPr lang="en-US" b="1" dirty="0"/>
              <a:t>duplicate </a:t>
            </a:r>
            <a:r>
              <a:rPr lang="en-US" dirty="0" smtClean="0"/>
              <a:t>points </a:t>
            </a:r>
          </a:p>
          <a:p>
            <a:pPr lvl="1" eaLnBrk="1" hangingPunct="1"/>
            <a:r>
              <a:rPr lang="en-US" dirty="0" smtClean="0"/>
              <a:t>ORA-13356: </a:t>
            </a:r>
            <a:r>
              <a:rPr lang="en-US" dirty="0" err="1" smtClean="0"/>
              <a:t>﻿adjacent</a:t>
            </a:r>
            <a:r>
              <a:rPr lang="en-US" dirty="0" smtClean="0"/>
              <a:t> points in a geometry are redundant</a:t>
            </a:r>
          </a:p>
          <a:p>
            <a:pPr eaLnBrk="1" hangingPunct="1"/>
            <a:r>
              <a:rPr lang="en-US" dirty="0"/>
              <a:t>Corrects </a:t>
            </a:r>
            <a:r>
              <a:rPr lang="en-US" b="1" dirty="0"/>
              <a:t>orientation </a:t>
            </a:r>
            <a:r>
              <a:rPr lang="en-US" dirty="0"/>
              <a:t>errors in polygon </a:t>
            </a:r>
            <a:r>
              <a:rPr lang="en-US" dirty="0" smtClean="0"/>
              <a:t>rings</a:t>
            </a:r>
          </a:p>
          <a:p>
            <a:pPr marL="571500" lvl="2" indent="-227013" eaLnBrk="1" hangingPunct="1"/>
            <a:r>
              <a:rPr lang="en-US" dirty="0" smtClean="0"/>
              <a:t>ORA-13367﻿: wrong orientation for interior/exterior rings</a:t>
            </a:r>
          </a:p>
          <a:p>
            <a:pPr eaLnBrk="1" hangingPunct="1"/>
            <a:r>
              <a:rPr lang="en-US" dirty="0" smtClean="0"/>
              <a:t>Corrects </a:t>
            </a:r>
            <a:r>
              <a:rPr lang="en-US" dirty="0"/>
              <a:t>some </a:t>
            </a:r>
            <a:r>
              <a:rPr lang="en-US" b="1" dirty="0"/>
              <a:t>self-</a:t>
            </a:r>
            <a:r>
              <a:rPr lang="en-US" b="1" dirty="0" smtClean="0"/>
              <a:t>intersections</a:t>
            </a:r>
          </a:p>
          <a:p>
            <a:pPr lvl="1" eaLnBrk="1" hangingPunct="1"/>
            <a:r>
              <a:rPr lang="en-US" dirty="0" smtClean="0"/>
              <a:t>﻿ORA-13349: polygon boundary crosses itself</a:t>
            </a:r>
          </a:p>
          <a:p>
            <a:pPr lvl="1" eaLnBrk="1" hangingPunct="1"/>
            <a:r>
              <a:rPr lang="en-US" dirty="0" smtClean="0"/>
              <a:t>﻿ORA-13351: two or more rings of a complex polygon overlap</a:t>
            </a:r>
          </a:p>
          <a:p>
            <a:pPr lvl="1" eaLnBrk="1" hangingPunct="1"/>
            <a:r>
              <a:rPr lang="en-US" dirty="0" smtClean="0"/>
              <a:t>﻿ORA-13368: simple polygon type has more than one exterior ring</a:t>
            </a:r>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9"/>
          <p:cNvSpPr>
            <a:spLocks noGrp="1" noChangeArrowheads="1"/>
          </p:cNvSpPr>
          <p:nvPr>
            <p:ph type="title"/>
          </p:nvPr>
        </p:nvSpPr>
        <p:spPr/>
        <p:txBody>
          <a:bodyPr/>
          <a:lstStyle/>
          <a:p>
            <a:pPr eaLnBrk="1" hangingPunct="1"/>
            <a:r>
              <a:rPr lang="en-US"/>
              <a:t>Remove Duplicate Points</a:t>
            </a:r>
          </a:p>
        </p:txBody>
      </p:sp>
      <p:sp>
        <p:nvSpPr>
          <p:cNvPr id="115715" name="Rectangle 10"/>
          <p:cNvSpPr>
            <a:spLocks noGrp="1" noChangeArrowheads="1"/>
          </p:cNvSpPr>
          <p:nvPr>
            <p:ph type="body" idx="1"/>
          </p:nvPr>
        </p:nvSpPr>
        <p:spPr/>
        <p:txBody>
          <a:bodyPr/>
          <a:lstStyle/>
          <a:p>
            <a:pPr eaLnBrk="1" hangingPunct="1"/>
            <a:r>
              <a:rPr lang="en-US"/>
              <a:t>Generates a new geometry by removing adjacent vertices closer together than a specified tolerance: </a:t>
            </a:r>
          </a:p>
        </p:txBody>
      </p:sp>
      <p:sp>
        <p:nvSpPr>
          <p:cNvPr id="115716" name="Rectangle 4"/>
          <p:cNvSpPr>
            <a:spLocks noChangeArrowheads="1"/>
          </p:cNvSpPr>
          <p:nvPr/>
        </p:nvSpPr>
        <p:spPr bwMode="auto">
          <a:xfrm>
            <a:off x="1135063" y="2443163"/>
            <a:ext cx="8389937" cy="223304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a:latin typeface="Courier New" pitchFamily="-84" charset="0"/>
              </a:rPr>
              <a:t>SELECT SDO_UTIL.RECTIFY_GEOMETRY(</a:t>
            </a:r>
          </a:p>
          <a:p>
            <a:pPr algn="l" defTabSz="822325" eaLnBrk="0" hangingPunct="0">
              <a:lnSpc>
                <a:spcPct val="80000"/>
              </a:lnSpc>
              <a:buClrTx/>
            </a:pPr>
            <a:r>
              <a:rPr lang="en-US" sz="1400" dirty="0">
                <a:latin typeface="Courier New" pitchFamily="-84" charset="0"/>
              </a:rPr>
              <a:t>  SDO_GEOMETRY(2002,</a:t>
            </a:r>
            <a:r>
              <a:rPr lang="en-US" sz="1400" dirty="0" smtClean="0">
                <a:latin typeface="Courier New" pitchFamily="-84" charset="0"/>
              </a:rPr>
              <a:t> 4326, </a:t>
            </a:r>
            <a:r>
              <a:rPr lang="en-US" sz="1400" dirty="0">
                <a:latin typeface="Courier New" pitchFamily="-84" charset="0"/>
              </a:rPr>
              <a:t>NULL, </a:t>
            </a:r>
          </a:p>
          <a:p>
            <a:pPr algn="l" defTabSz="822325" eaLnBrk="0" hangingPunct="0">
              <a:lnSpc>
                <a:spcPct val="80000"/>
              </a:lnSpc>
              <a:buClrTx/>
            </a:pPr>
            <a:r>
              <a:rPr lang="en-US" sz="1400" dirty="0">
                <a:latin typeface="Courier New" pitchFamily="-84" charset="0"/>
              </a:rPr>
              <a:t>    SDO_ELEM_INFO_ARRAY(1, 2, 1), </a:t>
            </a:r>
          </a:p>
          <a:p>
            <a:pPr algn="l" defTabSz="822325" eaLnBrk="0" hangingPunct="0">
              <a:lnSpc>
                <a:spcPct val="80000"/>
              </a:lnSpc>
              <a:buClrTx/>
            </a:pPr>
            <a:r>
              <a:rPr lang="en-US" sz="1400" dirty="0">
                <a:latin typeface="Courier New" pitchFamily="-84" charset="0"/>
              </a:rPr>
              <a:t>    SDO_ORDINATE_ARRAY(</a:t>
            </a:r>
          </a:p>
          <a:p>
            <a:pPr algn="l" defTabSz="822325" eaLnBrk="0" hangingPunct="0">
              <a:lnSpc>
                <a:spcPct val="80000"/>
              </a:lnSpc>
              <a:buClrTx/>
            </a:pPr>
            <a:r>
              <a:rPr lang="en-US" sz="1400" dirty="0">
                <a:latin typeface="Courier New" pitchFamily="-84" charset="0"/>
              </a:rPr>
              <a:t>      -71.017892, 42.2910630, -70.974900, 42.3042252,</a:t>
            </a:r>
            <a:r>
              <a:rPr lang="en-US" sz="1400" dirty="0">
                <a:solidFill>
                  <a:srgbClr val="000066"/>
                </a:solidFill>
                <a:latin typeface="Courier New" pitchFamily="-84" charset="0"/>
              </a:rPr>
              <a:t> </a:t>
            </a:r>
          </a:p>
          <a:p>
            <a:pPr algn="l" defTabSz="822325" eaLnBrk="0" hangingPunct="0">
              <a:lnSpc>
                <a:spcPct val="80000"/>
              </a:lnSpc>
              <a:buClrTx/>
            </a:pPr>
            <a:r>
              <a:rPr lang="en-US" sz="1400" dirty="0">
                <a:solidFill>
                  <a:srgbClr val="000066"/>
                </a:solidFill>
                <a:latin typeface="Courier New" pitchFamily="-84" charset="0"/>
              </a:rPr>
              <a:t>      </a:t>
            </a:r>
            <a:r>
              <a:rPr lang="en-US" sz="1400" dirty="0">
                <a:solidFill>
                  <a:schemeClr val="accent1"/>
                </a:solidFill>
                <a:latin typeface="Courier New" pitchFamily="-84" charset="0"/>
              </a:rPr>
              <a:t>-70.957062, 42.3360129, -70.957062, 42.3360129,</a:t>
            </a:r>
          </a:p>
          <a:p>
            <a:pPr algn="l" defTabSz="822325" eaLnBrk="0" hangingPunct="0">
              <a:lnSpc>
                <a:spcPct val="80000"/>
              </a:lnSpc>
              <a:buClrTx/>
            </a:pPr>
            <a:r>
              <a:rPr lang="en-US" sz="1400" dirty="0">
                <a:solidFill>
                  <a:srgbClr val="000066"/>
                </a:solidFill>
                <a:latin typeface="Courier New" pitchFamily="-84" charset="0"/>
              </a:rPr>
              <a:t>      </a:t>
            </a:r>
            <a:r>
              <a:rPr lang="en-US" sz="1400" dirty="0">
                <a:latin typeface="Courier New" pitchFamily="-84" charset="0"/>
              </a:rPr>
              <a:t>-70.974857, 42.3678167)), 0.5)</a:t>
            </a:r>
          </a:p>
          <a:p>
            <a:pPr algn="l" defTabSz="822325" eaLnBrk="0" hangingPunct="0">
              <a:lnSpc>
                <a:spcPct val="80000"/>
              </a:lnSpc>
              <a:buClrTx/>
            </a:pPr>
            <a:r>
              <a:rPr lang="en-US" sz="1400" dirty="0">
                <a:latin typeface="Courier New" pitchFamily="-84" charset="0"/>
              </a:rPr>
              <a:t>FROM dual;</a:t>
            </a:r>
          </a:p>
        </p:txBody>
      </p:sp>
      <p:sp>
        <p:nvSpPr>
          <p:cNvPr id="115717" name="Rectangle 8"/>
          <p:cNvSpPr>
            <a:spLocks noChangeArrowheads="1"/>
          </p:cNvSpPr>
          <p:nvPr/>
        </p:nvSpPr>
        <p:spPr bwMode="auto">
          <a:xfrm>
            <a:off x="1135063" y="4872038"/>
            <a:ext cx="8389937" cy="139281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a:latin typeface="Courier New" pitchFamily="-84" charset="0"/>
              </a:rPr>
              <a:t>SDO_GEOMETRY(2002,</a:t>
            </a:r>
            <a:r>
              <a:rPr lang="en-US" sz="1400" dirty="0" smtClean="0">
                <a:latin typeface="Courier New" pitchFamily="-84" charset="0"/>
              </a:rPr>
              <a:t> 4326, </a:t>
            </a:r>
            <a:r>
              <a:rPr lang="en-US" sz="1400" dirty="0">
                <a:latin typeface="Courier New" pitchFamily="-84" charset="0"/>
              </a:rPr>
              <a:t>NULL,</a:t>
            </a:r>
          </a:p>
          <a:p>
            <a:pPr algn="l" defTabSz="822325" eaLnBrk="0" hangingPunct="0">
              <a:lnSpc>
                <a:spcPct val="80000"/>
              </a:lnSpc>
              <a:buClrTx/>
            </a:pPr>
            <a:r>
              <a:rPr lang="en-US" sz="1400" dirty="0">
                <a:latin typeface="Courier New" pitchFamily="-84" charset="0"/>
              </a:rPr>
              <a:t>  SDO_ELEM_INFO_ARRAY(1, 2, 1),</a:t>
            </a:r>
          </a:p>
          <a:p>
            <a:pPr algn="l" defTabSz="822325" eaLnBrk="0" hangingPunct="0">
              <a:lnSpc>
                <a:spcPct val="80000"/>
              </a:lnSpc>
              <a:buClrTx/>
            </a:pPr>
            <a:r>
              <a:rPr lang="en-US" sz="1400" dirty="0">
                <a:latin typeface="Courier New" pitchFamily="-84" charset="0"/>
              </a:rPr>
              <a:t>  SDO_ORDINATE_ARRAY(</a:t>
            </a:r>
          </a:p>
          <a:p>
            <a:pPr algn="l" defTabSz="822325" eaLnBrk="0" hangingPunct="0">
              <a:lnSpc>
                <a:spcPct val="80000"/>
              </a:lnSpc>
              <a:buClrTx/>
            </a:pPr>
            <a:r>
              <a:rPr lang="en-US" sz="1400" dirty="0">
                <a:latin typeface="Courier New" pitchFamily="-84" charset="0"/>
              </a:rPr>
              <a:t>    -71.017892, 42.2910630, -70.974900, 42.3042252, </a:t>
            </a:r>
          </a:p>
          <a:p>
            <a:pPr algn="l" defTabSz="822325" eaLnBrk="0" hangingPunct="0">
              <a:lnSpc>
                <a:spcPct val="80000"/>
              </a:lnSpc>
              <a:buClrTx/>
            </a:pPr>
            <a:r>
              <a:rPr lang="en-US" sz="1400" dirty="0">
                <a:solidFill>
                  <a:srgbClr val="000066"/>
                </a:solidFill>
                <a:latin typeface="Courier New" pitchFamily="-84" charset="0"/>
              </a:rPr>
              <a:t>    </a:t>
            </a:r>
            <a:r>
              <a:rPr lang="en-US" sz="1400" dirty="0">
                <a:solidFill>
                  <a:schemeClr val="accent1"/>
                </a:solidFill>
                <a:latin typeface="Courier New" pitchFamily="-84" charset="0"/>
              </a:rPr>
              <a:t>-70.957062, 42.3360129</a:t>
            </a:r>
            <a:r>
              <a:rPr lang="en-US" sz="1400" dirty="0">
                <a:latin typeface="Courier New" pitchFamily="-84" charset="0"/>
              </a:rPr>
              <a:t>, -70.974857, 42.3678167))</a:t>
            </a:r>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t>Correct Self-touching Polygon</a:t>
            </a:r>
          </a:p>
        </p:txBody>
      </p:sp>
      <p:sp>
        <p:nvSpPr>
          <p:cNvPr id="117763" name="Rectangle 3"/>
          <p:cNvSpPr>
            <a:spLocks noGrp="1" noChangeArrowheads="1"/>
          </p:cNvSpPr>
          <p:nvPr>
            <p:ph type="body" idx="1"/>
          </p:nvPr>
        </p:nvSpPr>
        <p:spPr/>
        <p:txBody>
          <a:bodyPr/>
          <a:lstStyle/>
          <a:p>
            <a:pPr eaLnBrk="1" hangingPunct="1"/>
            <a:r>
              <a:rPr lang="en-US"/>
              <a:t>Polygon with void</a:t>
            </a:r>
          </a:p>
          <a:p>
            <a:pPr eaLnBrk="1" hangingPunct="1"/>
            <a:r>
              <a:rPr lang="en-US"/>
              <a:t>Void is “self-touching”</a:t>
            </a:r>
          </a:p>
        </p:txBody>
      </p:sp>
      <p:sp>
        <p:nvSpPr>
          <p:cNvPr id="117764" name="Rectangle 4"/>
          <p:cNvSpPr>
            <a:spLocks noChangeArrowheads="1"/>
          </p:cNvSpPr>
          <p:nvPr/>
        </p:nvSpPr>
        <p:spPr bwMode="auto">
          <a:xfrm>
            <a:off x="665163" y="2514600"/>
            <a:ext cx="5202237" cy="30337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SELECT SDO_GEOM.VALIDATE_GEOMETRY_WITH_CONTEXT(</a:t>
            </a:r>
          </a:p>
          <a:p>
            <a:pPr algn="l" defTabSz="822325" eaLnBrk="0" hangingPunct="0">
              <a:lnSpc>
                <a:spcPct val="80000"/>
              </a:lnSpc>
              <a:buClrTx/>
            </a:pPr>
            <a:r>
              <a:rPr lang="en-US" sz="1400">
                <a:latin typeface="Courier New" pitchFamily="-84" charset="0"/>
              </a:rPr>
              <a:t>  SDO_GEOMETRY(2003, 32775, NULL,</a:t>
            </a:r>
          </a:p>
          <a:p>
            <a:pPr algn="l" defTabSz="822325" eaLnBrk="0" hangingPunct="0">
              <a:lnSpc>
                <a:spcPct val="80000"/>
              </a:lnSpc>
              <a:buClrTx/>
            </a:pPr>
            <a:r>
              <a:rPr lang="en-US" sz="1400">
                <a:latin typeface="Courier New" pitchFamily="-84" charset="0"/>
              </a:rPr>
              <a:t>    SDO_ELEM_INFO_ARRAY(</a:t>
            </a:r>
          </a:p>
          <a:p>
            <a:pPr algn="l" defTabSz="822325" eaLnBrk="0" hangingPunct="0">
              <a:lnSpc>
                <a:spcPct val="80000"/>
              </a:lnSpc>
              <a:buClrTx/>
            </a:pPr>
            <a:r>
              <a:rPr lang="en-US" sz="1400">
                <a:latin typeface="Courier New" pitchFamily="-84" charset="0"/>
              </a:rPr>
              <a:t>      1,1003,1, </a:t>
            </a:r>
          </a:p>
          <a:p>
            <a:pPr algn="l" defTabSz="822325" eaLnBrk="0" hangingPunct="0">
              <a:lnSpc>
                <a:spcPct val="80000"/>
              </a:lnSpc>
              <a:buClrTx/>
            </a:pPr>
            <a:r>
              <a:rPr lang="en-US" sz="1400">
                <a:latin typeface="Courier New" pitchFamily="-84" charset="0"/>
              </a:rPr>
              <a:t>      11,2003,1),</a:t>
            </a:r>
          </a:p>
          <a:p>
            <a:pPr algn="l" defTabSz="822325" eaLnBrk="0" hangingPunct="0">
              <a:lnSpc>
                <a:spcPct val="80000"/>
              </a:lnSpc>
              <a:buClrTx/>
            </a:pPr>
            <a:r>
              <a:rPr lang="en-US" sz="1400">
                <a:latin typeface="Courier New" pitchFamily="-84" charset="0"/>
              </a:rPr>
              <a:t>    SDO_ORDINATE_ARRAY(</a:t>
            </a:r>
          </a:p>
          <a:p>
            <a:pPr algn="l" defTabSz="822325" eaLnBrk="0" hangingPunct="0">
              <a:lnSpc>
                <a:spcPct val="80000"/>
              </a:lnSpc>
              <a:buClrTx/>
            </a:pPr>
            <a:r>
              <a:rPr lang="en-US" sz="1400">
                <a:latin typeface="Courier New" pitchFamily="-84" charset="0"/>
              </a:rPr>
              <a:t>      1,1, 6,1, 6,6, 1,6, 1,1,</a:t>
            </a:r>
          </a:p>
          <a:p>
            <a:pPr algn="l" defTabSz="822325" eaLnBrk="0" hangingPunct="0">
              <a:lnSpc>
                <a:spcPct val="80000"/>
              </a:lnSpc>
              <a:buClrTx/>
            </a:pPr>
            <a:r>
              <a:rPr lang="en-US" sz="1400">
                <a:latin typeface="Courier New" pitchFamily="-84" charset="0"/>
              </a:rPr>
              <a:t>      2,2, 2,5, 5,5, 2,3, 5,2, 2,2</a:t>
            </a:r>
          </a:p>
          <a:p>
            <a:pPr algn="l" defTabSz="822325" eaLnBrk="0" hangingPunct="0">
              <a:lnSpc>
                <a:spcPct val="80000"/>
              </a:lnSpc>
              <a:buClrTx/>
            </a:pPr>
            <a:r>
              <a:rPr lang="en-US" sz="1400">
                <a:latin typeface="Courier New" pitchFamily="-84" charset="0"/>
              </a:rPr>
              <a:t>    )</a:t>
            </a:r>
          </a:p>
          <a:p>
            <a:pPr algn="l" defTabSz="822325" eaLnBrk="0" hangingPunct="0">
              <a:lnSpc>
                <a:spcPct val="80000"/>
              </a:lnSpc>
              <a:buClrTx/>
            </a:pPr>
            <a:r>
              <a:rPr lang="en-US" sz="1400">
                <a:latin typeface="Courier New" pitchFamily="-84" charset="0"/>
              </a:rPr>
              <a:t>  ), 0.5) </a:t>
            </a:r>
          </a:p>
          <a:p>
            <a:pPr algn="l" defTabSz="822325" eaLnBrk="0" hangingPunct="0">
              <a:lnSpc>
                <a:spcPct val="80000"/>
              </a:lnSpc>
              <a:buClrTx/>
            </a:pPr>
            <a:r>
              <a:rPr lang="en-US" sz="1400">
                <a:latin typeface="Courier New" pitchFamily="-84" charset="0"/>
              </a:rPr>
              <a:t>FROM DUAL;</a:t>
            </a:r>
          </a:p>
        </p:txBody>
      </p:sp>
      <p:sp>
        <p:nvSpPr>
          <p:cNvPr id="117765" name="Rectangle 5"/>
          <p:cNvSpPr>
            <a:spLocks noChangeArrowheads="1"/>
          </p:cNvSpPr>
          <p:nvPr/>
        </p:nvSpPr>
        <p:spPr bwMode="blackGray">
          <a:xfrm>
            <a:off x="7848600" y="685800"/>
            <a:ext cx="1568450" cy="1143000"/>
          </a:xfrm>
          <a:prstGeom prst="rect">
            <a:avLst/>
          </a:prstGeom>
          <a:solidFill>
            <a:srgbClr val="CCCCCC"/>
          </a:solidFill>
          <a:ln w="9525">
            <a:solidFill>
              <a:schemeClr val="tx1"/>
            </a:solidFill>
            <a:miter lim="800000"/>
            <a:headEnd type="none" w="sm" len="sm"/>
            <a:tailEnd type="none" w="med" len="lg"/>
          </a:ln>
        </p:spPr>
        <p:txBody>
          <a:bodyPr wrap="none" anchor="ctr">
            <a:prstTxWarp prst="textNoShape">
              <a:avLst/>
            </a:prstTxWarp>
          </a:bodyPr>
          <a:lstStyle/>
          <a:p>
            <a:endParaRPr lang="fr-FR"/>
          </a:p>
        </p:txBody>
      </p:sp>
      <p:sp>
        <p:nvSpPr>
          <p:cNvPr id="117766" name="Rectangle 6"/>
          <p:cNvSpPr>
            <a:spLocks noChangeArrowheads="1"/>
          </p:cNvSpPr>
          <p:nvPr/>
        </p:nvSpPr>
        <p:spPr bwMode="auto">
          <a:xfrm>
            <a:off x="8178800" y="838200"/>
            <a:ext cx="825500" cy="762000"/>
          </a:xfrm>
          <a:prstGeom prst="rect">
            <a:avLst/>
          </a:prstGeom>
          <a:solidFill>
            <a:srgbClr val="CCCCCC"/>
          </a:solidFill>
          <a:ln w="28575">
            <a:solidFill>
              <a:schemeClr val="accent1"/>
            </a:solidFill>
            <a:miter lim="800000"/>
            <a:headEnd type="none" w="sm" len="sm"/>
            <a:tailEnd type="none" w="med" len="lg"/>
          </a:ln>
        </p:spPr>
        <p:txBody>
          <a:bodyPr wrap="none" anchor="ctr">
            <a:prstTxWarp prst="textNoShape">
              <a:avLst/>
            </a:prstTxWarp>
          </a:bodyPr>
          <a:lstStyle/>
          <a:p>
            <a:endParaRPr lang="fr-FR"/>
          </a:p>
        </p:txBody>
      </p:sp>
      <p:sp>
        <p:nvSpPr>
          <p:cNvPr id="117767" name="Line 7"/>
          <p:cNvSpPr>
            <a:spLocks noChangeShapeType="1"/>
          </p:cNvSpPr>
          <p:nvPr/>
        </p:nvSpPr>
        <p:spPr bwMode="auto">
          <a:xfrm flipV="1">
            <a:off x="8343900" y="990600"/>
            <a:ext cx="0" cy="30480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7768" name="Line 8"/>
          <p:cNvSpPr>
            <a:spLocks noChangeShapeType="1"/>
          </p:cNvSpPr>
          <p:nvPr/>
        </p:nvSpPr>
        <p:spPr bwMode="auto">
          <a:xfrm>
            <a:off x="8343900" y="990600"/>
            <a:ext cx="495300" cy="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7769" name="Line 9"/>
          <p:cNvSpPr>
            <a:spLocks noChangeShapeType="1"/>
          </p:cNvSpPr>
          <p:nvPr/>
        </p:nvSpPr>
        <p:spPr bwMode="auto">
          <a:xfrm>
            <a:off x="8343900" y="1447800"/>
            <a:ext cx="495300" cy="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7770" name="Line 10"/>
          <p:cNvSpPr>
            <a:spLocks noChangeShapeType="1"/>
          </p:cNvSpPr>
          <p:nvPr/>
        </p:nvSpPr>
        <p:spPr bwMode="auto">
          <a:xfrm flipH="1" flipV="1">
            <a:off x="8343900" y="1295400"/>
            <a:ext cx="495300" cy="15240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7771" name="Line 11"/>
          <p:cNvSpPr>
            <a:spLocks noChangeShapeType="1"/>
          </p:cNvSpPr>
          <p:nvPr/>
        </p:nvSpPr>
        <p:spPr bwMode="auto">
          <a:xfrm flipH="1">
            <a:off x="8343900" y="990600"/>
            <a:ext cx="495300" cy="30480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7772" name="Line 12"/>
          <p:cNvSpPr>
            <a:spLocks noChangeShapeType="1"/>
          </p:cNvSpPr>
          <p:nvPr/>
        </p:nvSpPr>
        <p:spPr bwMode="auto">
          <a:xfrm flipV="1">
            <a:off x="8343900" y="1295400"/>
            <a:ext cx="0" cy="15240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7773" name="Rectangle 13"/>
          <p:cNvSpPr>
            <a:spLocks noChangeArrowheads="1"/>
          </p:cNvSpPr>
          <p:nvPr/>
        </p:nvSpPr>
        <p:spPr bwMode="auto">
          <a:xfrm>
            <a:off x="665163" y="5824538"/>
            <a:ext cx="8783637" cy="2714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13349 [Element &lt;1&gt;] [Ring &lt;2&gt;][Edge &lt;3&gt;][Edge &lt;1&gt;]</a:t>
            </a: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8"/>
          <p:cNvSpPr>
            <a:spLocks noGrp="1" noChangeArrowheads="1"/>
          </p:cNvSpPr>
          <p:nvPr>
            <p:ph type="title"/>
          </p:nvPr>
        </p:nvSpPr>
        <p:spPr/>
        <p:txBody>
          <a:bodyPr/>
          <a:lstStyle/>
          <a:p>
            <a:pPr eaLnBrk="1" hangingPunct="1"/>
            <a:r>
              <a:rPr lang="en-US"/>
              <a:t>Correct Self-touching Polygon</a:t>
            </a:r>
          </a:p>
        </p:txBody>
      </p:sp>
      <p:sp>
        <p:nvSpPr>
          <p:cNvPr id="119811" name="Rectangle 39"/>
          <p:cNvSpPr>
            <a:spLocks noGrp="1" noChangeArrowheads="1"/>
          </p:cNvSpPr>
          <p:nvPr>
            <p:ph type="body" idx="1"/>
          </p:nvPr>
        </p:nvSpPr>
        <p:spPr/>
        <p:txBody>
          <a:bodyPr/>
          <a:lstStyle/>
          <a:p>
            <a:pPr eaLnBrk="1" hangingPunct="1"/>
            <a:r>
              <a:rPr lang="en-US"/>
              <a:t>Generate a new geometry with two voids</a:t>
            </a:r>
          </a:p>
        </p:txBody>
      </p:sp>
      <p:sp>
        <p:nvSpPr>
          <p:cNvPr id="119812" name="Rectangle 4"/>
          <p:cNvSpPr>
            <a:spLocks noChangeArrowheads="1"/>
          </p:cNvSpPr>
          <p:nvPr/>
        </p:nvSpPr>
        <p:spPr bwMode="auto">
          <a:xfrm>
            <a:off x="457200" y="2319338"/>
            <a:ext cx="5126038" cy="303371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SELECT SDO_UTIL.RECTIFY_GEOMETRY (</a:t>
            </a:r>
          </a:p>
          <a:p>
            <a:pPr algn="l" defTabSz="822325" eaLnBrk="0" hangingPunct="0">
              <a:lnSpc>
                <a:spcPct val="80000"/>
              </a:lnSpc>
              <a:buClrTx/>
            </a:pPr>
            <a:r>
              <a:rPr lang="en-US" sz="1400">
                <a:latin typeface="Courier New" pitchFamily="-84" charset="0"/>
              </a:rPr>
              <a:t>  SDO_GEOMETRY(2003, 32775, NULL,</a:t>
            </a:r>
          </a:p>
          <a:p>
            <a:pPr algn="l" defTabSz="822325" eaLnBrk="0" hangingPunct="0">
              <a:lnSpc>
                <a:spcPct val="80000"/>
              </a:lnSpc>
              <a:buClrTx/>
            </a:pPr>
            <a:r>
              <a:rPr lang="en-US" sz="1400">
                <a:latin typeface="Courier New" pitchFamily="-84" charset="0"/>
              </a:rPr>
              <a:t>    SDO_ELEM_INFO_ARRAY(</a:t>
            </a:r>
          </a:p>
          <a:p>
            <a:pPr algn="l" defTabSz="822325" eaLnBrk="0" hangingPunct="0">
              <a:lnSpc>
                <a:spcPct val="80000"/>
              </a:lnSpc>
              <a:buClrTx/>
            </a:pPr>
            <a:r>
              <a:rPr lang="en-US" sz="1400">
                <a:latin typeface="Courier New" pitchFamily="-84" charset="0"/>
              </a:rPr>
              <a:t>      1,1003,1, </a:t>
            </a:r>
          </a:p>
          <a:p>
            <a:pPr algn="l" defTabSz="822325" eaLnBrk="0" hangingPunct="0">
              <a:lnSpc>
                <a:spcPct val="80000"/>
              </a:lnSpc>
              <a:buClrTx/>
            </a:pPr>
            <a:r>
              <a:rPr lang="en-US" sz="1400">
                <a:latin typeface="Courier New" pitchFamily="-84" charset="0"/>
              </a:rPr>
              <a:t>      11,2003,1),</a:t>
            </a:r>
          </a:p>
          <a:p>
            <a:pPr algn="l" defTabSz="822325" eaLnBrk="0" hangingPunct="0">
              <a:lnSpc>
                <a:spcPct val="80000"/>
              </a:lnSpc>
              <a:buClrTx/>
            </a:pPr>
            <a:r>
              <a:rPr lang="en-US" sz="1400">
                <a:latin typeface="Courier New" pitchFamily="-84" charset="0"/>
              </a:rPr>
              <a:t>    SDO_ORDINATE_ARRAY(</a:t>
            </a:r>
          </a:p>
          <a:p>
            <a:pPr algn="l" defTabSz="822325" eaLnBrk="0" hangingPunct="0">
              <a:lnSpc>
                <a:spcPct val="80000"/>
              </a:lnSpc>
              <a:buClrTx/>
            </a:pPr>
            <a:r>
              <a:rPr lang="en-US" sz="1400">
                <a:latin typeface="Courier New" pitchFamily="-84" charset="0"/>
              </a:rPr>
              <a:t>      1,1, 6,1, 6,6, 1,6, 1,1,</a:t>
            </a:r>
          </a:p>
          <a:p>
            <a:pPr algn="l" defTabSz="822325" eaLnBrk="0" hangingPunct="0">
              <a:lnSpc>
                <a:spcPct val="80000"/>
              </a:lnSpc>
              <a:buClrTx/>
            </a:pPr>
            <a:r>
              <a:rPr lang="en-US" sz="1400">
                <a:latin typeface="Courier New" pitchFamily="-84" charset="0"/>
              </a:rPr>
              <a:t>      2,2, 2,5, 5,5, 2,3, 5,2, 2,2</a:t>
            </a:r>
          </a:p>
          <a:p>
            <a:pPr algn="l" defTabSz="822325" eaLnBrk="0" hangingPunct="0">
              <a:lnSpc>
                <a:spcPct val="80000"/>
              </a:lnSpc>
              <a:buClrTx/>
            </a:pPr>
            <a:r>
              <a:rPr lang="en-US" sz="1400">
                <a:latin typeface="Courier New" pitchFamily="-84" charset="0"/>
              </a:rPr>
              <a:t>    )</a:t>
            </a:r>
          </a:p>
          <a:p>
            <a:pPr algn="l" defTabSz="822325" eaLnBrk="0" hangingPunct="0">
              <a:lnSpc>
                <a:spcPct val="80000"/>
              </a:lnSpc>
              <a:buClrTx/>
            </a:pPr>
            <a:r>
              <a:rPr lang="en-US" sz="1400">
                <a:latin typeface="Courier New" pitchFamily="-84" charset="0"/>
              </a:rPr>
              <a:t>  ), 0.5) </a:t>
            </a:r>
          </a:p>
          <a:p>
            <a:pPr algn="l" defTabSz="822325" eaLnBrk="0" hangingPunct="0">
              <a:lnSpc>
                <a:spcPct val="80000"/>
              </a:lnSpc>
              <a:buClrTx/>
            </a:pPr>
            <a:r>
              <a:rPr lang="en-US" sz="1400">
                <a:latin typeface="Courier New" pitchFamily="-84" charset="0"/>
              </a:rPr>
              <a:t>FROM DUAL;</a:t>
            </a:r>
          </a:p>
        </p:txBody>
      </p:sp>
      <p:sp>
        <p:nvSpPr>
          <p:cNvPr id="119813" name="Rectangle 5"/>
          <p:cNvSpPr>
            <a:spLocks noChangeArrowheads="1"/>
          </p:cNvSpPr>
          <p:nvPr/>
        </p:nvSpPr>
        <p:spPr bwMode="blackGray">
          <a:xfrm>
            <a:off x="7848600" y="685800"/>
            <a:ext cx="1568450" cy="1143000"/>
          </a:xfrm>
          <a:prstGeom prst="rect">
            <a:avLst/>
          </a:prstGeom>
          <a:solidFill>
            <a:srgbClr val="CCCCCC"/>
          </a:solidFill>
          <a:ln w="9525">
            <a:solidFill>
              <a:schemeClr val="tx1"/>
            </a:solidFill>
            <a:miter lim="800000"/>
            <a:headEnd type="none" w="sm" len="sm"/>
            <a:tailEnd type="none" w="med" len="lg"/>
          </a:ln>
        </p:spPr>
        <p:txBody>
          <a:bodyPr wrap="none" anchor="ctr">
            <a:prstTxWarp prst="textNoShape">
              <a:avLst/>
            </a:prstTxWarp>
          </a:bodyPr>
          <a:lstStyle/>
          <a:p>
            <a:endParaRPr lang="fr-FR"/>
          </a:p>
        </p:txBody>
      </p:sp>
      <p:sp>
        <p:nvSpPr>
          <p:cNvPr id="119814" name="Rectangle 20"/>
          <p:cNvSpPr>
            <a:spLocks noChangeArrowheads="1"/>
          </p:cNvSpPr>
          <p:nvPr/>
        </p:nvSpPr>
        <p:spPr bwMode="auto">
          <a:xfrm>
            <a:off x="8178800" y="838200"/>
            <a:ext cx="825500" cy="762000"/>
          </a:xfrm>
          <a:prstGeom prst="rect">
            <a:avLst/>
          </a:prstGeom>
          <a:solidFill>
            <a:srgbClr val="CCCCCC"/>
          </a:solidFill>
          <a:ln w="28575">
            <a:solidFill>
              <a:schemeClr val="accent1"/>
            </a:solidFill>
            <a:miter lim="800000"/>
            <a:headEnd type="none" w="sm" len="sm"/>
            <a:tailEnd type="none" w="med" len="lg"/>
          </a:ln>
        </p:spPr>
        <p:txBody>
          <a:bodyPr wrap="none" anchor="ctr">
            <a:prstTxWarp prst="textNoShape">
              <a:avLst/>
            </a:prstTxWarp>
          </a:bodyPr>
          <a:lstStyle/>
          <a:p>
            <a:endParaRPr lang="fr-FR"/>
          </a:p>
        </p:txBody>
      </p:sp>
      <p:sp>
        <p:nvSpPr>
          <p:cNvPr id="119815" name="Line 21"/>
          <p:cNvSpPr>
            <a:spLocks noChangeShapeType="1"/>
          </p:cNvSpPr>
          <p:nvPr/>
        </p:nvSpPr>
        <p:spPr bwMode="auto">
          <a:xfrm flipV="1">
            <a:off x="8343900" y="990600"/>
            <a:ext cx="0" cy="30480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9816" name="Line 22"/>
          <p:cNvSpPr>
            <a:spLocks noChangeShapeType="1"/>
          </p:cNvSpPr>
          <p:nvPr/>
        </p:nvSpPr>
        <p:spPr bwMode="auto">
          <a:xfrm>
            <a:off x="8343900" y="990600"/>
            <a:ext cx="495300" cy="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9817" name="Line 23"/>
          <p:cNvSpPr>
            <a:spLocks noChangeShapeType="1"/>
          </p:cNvSpPr>
          <p:nvPr/>
        </p:nvSpPr>
        <p:spPr bwMode="auto">
          <a:xfrm>
            <a:off x="8343900" y="1447800"/>
            <a:ext cx="495300" cy="0"/>
          </a:xfrm>
          <a:prstGeom prst="line">
            <a:avLst/>
          </a:prstGeom>
          <a:noFill/>
          <a:ln w="28575">
            <a:solidFill>
              <a:srgbClr val="FFFF66"/>
            </a:solidFill>
            <a:round/>
            <a:headEnd type="none" w="sm" len="sm"/>
            <a:tailEnd type="none" w="med" len="lg"/>
          </a:ln>
        </p:spPr>
        <p:txBody>
          <a:bodyPr>
            <a:prstTxWarp prst="textNoShape">
              <a:avLst/>
            </a:prstTxWarp>
          </a:bodyPr>
          <a:lstStyle/>
          <a:p>
            <a:endParaRPr lang="en-US"/>
          </a:p>
        </p:txBody>
      </p:sp>
      <p:sp>
        <p:nvSpPr>
          <p:cNvPr id="119818" name="Line 24"/>
          <p:cNvSpPr>
            <a:spLocks noChangeShapeType="1"/>
          </p:cNvSpPr>
          <p:nvPr/>
        </p:nvSpPr>
        <p:spPr bwMode="auto">
          <a:xfrm flipH="1" flipV="1">
            <a:off x="8343900" y="1295400"/>
            <a:ext cx="495300" cy="152400"/>
          </a:xfrm>
          <a:prstGeom prst="line">
            <a:avLst/>
          </a:prstGeom>
          <a:noFill/>
          <a:ln w="28575">
            <a:solidFill>
              <a:srgbClr val="FFFF66"/>
            </a:solidFill>
            <a:round/>
            <a:headEnd type="none" w="sm" len="sm"/>
            <a:tailEnd type="none" w="med" len="lg"/>
          </a:ln>
        </p:spPr>
        <p:txBody>
          <a:bodyPr>
            <a:prstTxWarp prst="textNoShape">
              <a:avLst/>
            </a:prstTxWarp>
          </a:bodyPr>
          <a:lstStyle/>
          <a:p>
            <a:endParaRPr lang="en-US"/>
          </a:p>
        </p:txBody>
      </p:sp>
      <p:sp>
        <p:nvSpPr>
          <p:cNvPr id="119819" name="Line 25"/>
          <p:cNvSpPr>
            <a:spLocks noChangeShapeType="1"/>
          </p:cNvSpPr>
          <p:nvPr/>
        </p:nvSpPr>
        <p:spPr bwMode="auto">
          <a:xfrm flipH="1">
            <a:off x="8343900" y="990600"/>
            <a:ext cx="495300" cy="304800"/>
          </a:xfrm>
          <a:prstGeom prst="line">
            <a:avLst/>
          </a:prstGeom>
          <a:noFill/>
          <a:ln w="28575">
            <a:solidFill>
              <a:srgbClr val="0000FF"/>
            </a:solidFill>
            <a:round/>
            <a:headEnd type="none" w="sm" len="sm"/>
            <a:tailEnd type="none" w="med" len="lg"/>
          </a:ln>
        </p:spPr>
        <p:txBody>
          <a:bodyPr>
            <a:prstTxWarp prst="textNoShape">
              <a:avLst/>
            </a:prstTxWarp>
          </a:bodyPr>
          <a:lstStyle/>
          <a:p>
            <a:endParaRPr lang="en-US"/>
          </a:p>
        </p:txBody>
      </p:sp>
      <p:sp>
        <p:nvSpPr>
          <p:cNvPr id="119820" name="Line 26"/>
          <p:cNvSpPr>
            <a:spLocks noChangeShapeType="1"/>
          </p:cNvSpPr>
          <p:nvPr/>
        </p:nvSpPr>
        <p:spPr bwMode="auto">
          <a:xfrm flipV="1">
            <a:off x="8343900" y="1295400"/>
            <a:ext cx="0" cy="152400"/>
          </a:xfrm>
          <a:prstGeom prst="line">
            <a:avLst/>
          </a:prstGeom>
          <a:noFill/>
          <a:ln w="28575">
            <a:solidFill>
              <a:srgbClr val="FFFF66"/>
            </a:solidFill>
            <a:round/>
            <a:headEnd type="none" w="sm" len="sm"/>
            <a:tailEnd type="none" w="med" len="lg"/>
          </a:ln>
        </p:spPr>
        <p:txBody>
          <a:bodyPr>
            <a:prstTxWarp prst="textNoShape">
              <a:avLst/>
            </a:prstTxWarp>
          </a:bodyPr>
          <a:lstStyle/>
          <a:p>
            <a:endParaRPr lang="en-US"/>
          </a:p>
        </p:txBody>
      </p:sp>
      <p:sp>
        <p:nvSpPr>
          <p:cNvPr id="119821" name="Rectangle 32"/>
          <p:cNvSpPr>
            <a:spLocks noChangeArrowheads="1"/>
          </p:cNvSpPr>
          <p:nvPr/>
        </p:nvSpPr>
        <p:spPr bwMode="auto">
          <a:xfrm>
            <a:off x="6019800" y="2362200"/>
            <a:ext cx="3657600" cy="30337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SDO_GEOMETRY(2003, 32775, NULL, </a:t>
            </a:r>
          </a:p>
          <a:p>
            <a:pPr algn="l" defTabSz="822325" eaLnBrk="0" hangingPunct="0">
              <a:lnSpc>
                <a:spcPct val="80000"/>
              </a:lnSpc>
              <a:buClrTx/>
            </a:pPr>
            <a:r>
              <a:rPr lang="en-US" sz="1400">
                <a:latin typeface="Courier New" pitchFamily="-84" charset="0"/>
              </a:rPr>
              <a:t>  SDO_ELEM_INFO_ARRAY(</a:t>
            </a:r>
          </a:p>
          <a:p>
            <a:pPr algn="l" defTabSz="822325" eaLnBrk="0" hangingPunct="0">
              <a:lnSpc>
                <a:spcPct val="80000"/>
              </a:lnSpc>
              <a:buClrTx/>
            </a:pPr>
            <a:r>
              <a:rPr lang="en-US" sz="1400">
                <a:latin typeface="Courier New" pitchFamily="-84" charset="0"/>
              </a:rPr>
              <a:t>    1,1003,1, </a:t>
            </a:r>
          </a:p>
          <a:p>
            <a:pPr algn="l" defTabSz="822325" eaLnBrk="0" hangingPunct="0">
              <a:lnSpc>
                <a:spcPct val="80000"/>
              </a:lnSpc>
              <a:buClrTx/>
            </a:pPr>
            <a:r>
              <a:rPr lang="en-US" sz="1400">
                <a:latin typeface="Courier New" pitchFamily="-84" charset="0"/>
              </a:rPr>
              <a:t>    11,2003,1, </a:t>
            </a:r>
          </a:p>
          <a:p>
            <a:pPr algn="l" defTabSz="822325" eaLnBrk="0" hangingPunct="0">
              <a:lnSpc>
                <a:spcPct val="80000"/>
              </a:lnSpc>
              <a:buClrTx/>
            </a:pPr>
            <a:r>
              <a:rPr lang="en-US" sz="1400">
                <a:latin typeface="Courier New" pitchFamily="-84" charset="0"/>
              </a:rPr>
              <a:t>    19,2003,1), </a:t>
            </a:r>
          </a:p>
          <a:p>
            <a:pPr algn="l" defTabSz="822325" eaLnBrk="0" hangingPunct="0">
              <a:lnSpc>
                <a:spcPct val="80000"/>
              </a:lnSpc>
              <a:buClrTx/>
            </a:pPr>
            <a:r>
              <a:rPr lang="en-US" sz="1400">
                <a:latin typeface="Courier New" pitchFamily="-84" charset="0"/>
              </a:rPr>
              <a:t>  SDO_ORDINATE_ARRAY(</a:t>
            </a:r>
          </a:p>
          <a:p>
            <a:pPr algn="l" defTabSz="822325" eaLnBrk="0" hangingPunct="0">
              <a:lnSpc>
                <a:spcPct val="80000"/>
              </a:lnSpc>
              <a:buClrTx/>
            </a:pPr>
            <a:r>
              <a:rPr lang="en-US" sz="1400">
                <a:latin typeface="Courier New" pitchFamily="-84" charset="0"/>
              </a:rPr>
              <a:t>    1,6, 1,1, 6,1, 6,6, 1,6, </a:t>
            </a:r>
          </a:p>
          <a:p>
            <a:pPr algn="l" defTabSz="822325" eaLnBrk="0" hangingPunct="0">
              <a:lnSpc>
                <a:spcPct val="80000"/>
              </a:lnSpc>
              <a:buClrTx/>
            </a:pPr>
            <a:r>
              <a:rPr lang="en-US" sz="1400">
                <a:latin typeface="Courier New" pitchFamily="-84" charset="0"/>
              </a:rPr>
              <a:t>    2,3, 5,2, 2,2, 2,3, </a:t>
            </a:r>
          </a:p>
          <a:p>
            <a:pPr algn="l" defTabSz="822325" eaLnBrk="0" hangingPunct="0">
              <a:lnSpc>
                <a:spcPct val="80000"/>
              </a:lnSpc>
              <a:buClrTx/>
            </a:pPr>
            <a:r>
              <a:rPr lang="en-US" sz="1400">
                <a:latin typeface="Courier New" pitchFamily="-84" charset="0"/>
              </a:rPr>
              <a:t>    2,5, 5,5, 2,3, 2,5)</a:t>
            </a:r>
          </a:p>
          <a:p>
            <a:pPr algn="l" defTabSz="822325" eaLnBrk="0" hangingPunct="0">
              <a:lnSpc>
                <a:spcPct val="80000"/>
              </a:lnSpc>
              <a:buClrTx/>
            </a:pPr>
            <a:r>
              <a:rPr lang="en-US" sz="1400">
                <a:latin typeface="Courier New" pitchFamily="-84" charset="0"/>
              </a:rPr>
              <a:t>)</a:t>
            </a:r>
          </a:p>
          <a:p>
            <a:pPr algn="l" defTabSz="822325" eaLnBrk="0" hangingPunct="0">
              <a:lnSpc>
                <a:spcPct val="80000"/>
              </a:lnSpc>
              <a:buClrTx/>
            </a:pPr>
            <a:endParaRPr lang="en-US" sz="1400">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RECTIFY_GEOMETRY work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It validates the geometry</a:t>
            </a:r>
          </a:p>
          <a:p>
            <a:pPr marL="457200" indent="-457200">
              <a:buFont typeface="+mj-lt"/>
              <a:buAutoNum type="arabicPeriod"/>
            </a:pPr>
            <a:r>
              <a:rPr lang="en-US" dirty="0" smtClean="0"/>
              <a:t>If correct, it returns it unchanged</a:t>
            </a:r>
          </a:p>
          <a:p>
            <a:pPr marL="457200" indent="-457200">
              <a:buFont typeface="+mj-lt"/>
              <a:buAutoNum type="arabicPeriod"/>
            </a:pPr>
            <a:r>
              <a:rPr lang="en-US" dirty="0" smtClean="0"/>
              <a:t>If it detects one of the known errors, it tries to correct it.</a:t>
            </a:r>
          </a:p>
          <a:p>
            <a:pPr marL="457200" indent="-457200">
              <a:buFont typeface="+mj-lt"/>
              <a:buAutoNum type="arabicPeriod"/>
            </a:pPr>
            <a:r>
              <a:rPr lang="en-US" dirty="0" smtClean="0"/>
              <a:t>If it detects any other error, it fails with an exception</a:t>
            </a:r>
          </a:p>
          <a:p>
            <a:pPr marL="457200" indent="-457200">
              <a:buFont typeface="+mj-lt"/>
              <a:buAutoNum type="arabicPeriod"/>
            </a:pPr>
            <a:r>
              <a:rPr lang="en-US" dirty="0" smtClean="0"/>
              <a:t>It repeats the process until there is no more error or it finds an uncorrectable error.</a:t>
            </a:r>
          </a:p>
          <a:p>
            <a:endParaRPr lang="en-US" dirty="0" smtClean="0"/>
          </a:p>
          <a:p>
            <a:r>
              <a:rPr lang="en-US" dirty="0" smtClean="0"/>
              <a:t>So there are two possible outcomes:</a:t>
            </a:r>
          </a:p>
          <a:p>
            <a:pPr lvl="1">
              <a:buFont typeface="Wingdings" charset="2"/>
              <a:buChar char="ü"/>
            </a:pPr>
            <a:r>
              <a:rPr lang="en-US" dirty="0" smtClean="0"/>
              <a:t>A valid geometry, or</a:t>
            </a:r>
          </a:p>
          <a:p>
            <a:pPr lvl="1">
              <a:buFont typeface="Wingdings" charset="2"/>
              <a:buChar char="ü"/>
            </a:pPr>
            <a:r>
              <a:rPr lang="en-US" dirty="0" smtClean="0"/>
              <a:t>An exception</a:t>
            </a:r>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fr-FR"/>
              <a:t>The validation process: SDO_VALIDATE package</a:t>
            </a:r>
          </a:p>
        </p:txBody>
      </p:sp>
      <p:sp>
        <p:nvSpPr>
          <p:cNvPr id="121859" name="Content Placeholder 2"/>
          <p:cNvSpPr>
            <a:spLocks noGrp="1"/>
          </p:cNvSpPr>
          <p:nvPr>
            <p:ph idx="1"/>
          </p:nvPr>
        </p:nvSpPr>
        <p:spPr/>
        <p:txBody>
          <a:bodyPr/>
          <a:lstStyle/>
          <a:p>
            <a:r>
              <a:rPr lang="fr-FR" b="1">
                <a:solidFill>
                  <a:srgbClr val="FF0000"/>
                </a:solidFill>
              </a:rPr>
              <a:t>This is not a standard component of Oracle Spatial!</a:t>
            </a:r>
          </a:p>
          <a:p>
            <a:endParaRPr lang="fr-FR"/>
          </a:p>
          <a:p>
            <a:r>
              <a:rPr lang="fr-FR"/>
              <a:t>The package has a set of procedures and functions to automate the validation process</a:t>
            </a:r>
          </a:p>
          <a:p>
            <a:r>
              <a:rPr lang="fr-FR"/>
              <a:t>Validate one table, or all tables in a schema, or all tables in your database</a:t>
            </a:r>
          </a:p>
          <a:p>
            <a:r>
              <a:rPr lang="fr-FR"/>
              <a:t>All errors for all tables logged in a central « validation log » table</a:t>
            </a:r>
          </a:p>
          <a:p>
            <a:r>
              <a:rPr lang="fr-FR"/>
              <a:t>One row per geometry in error</a:t>
            </a:r>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fr-FR"/>
              <a:t>Creating the validation log</a:t>
            </a:r>
          </a:p>
        </p:txBody>
      </p:sp>
      <p:graphicFrame>
        <p:nvGraphicFramePr>
          <p:cNvPr id="4" name="Group 34"/>
          <p:cNvGraphicFramePr>
            <a:graphicFrameLocks noGrp="1"/>
          </p:cNvGraphicFramePr>
          <p:nvPr/>
        </p:nvGraphicFramePr>
        <p:xfrm>
          <a:off x="990600" y="2133600"/>
          <a:ext cx="7391400" cy="3571884"/>
        </p:xfrm>
        <a:graphic>
          <a:graphicData uri="http://schemas.openxmlformats.org/drawingml/2006/table">
            <a:tbl>
              <a:tblPr/>
              <a:tblGrid>
                <a:gridCol w="2090738"/>
                <a:gridCol w="5300662"/>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OWNER</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the owner of the spatial table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TABLE_NAME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the spatial table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COLUMN_NAME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the spatial column</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OBJ_ROWID</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ROWID of the row that contains the geometry</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GEOMETRY</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Copy of the geometry object in error</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TOLERANCE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Tolerance used for the validation</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ERROR_CODE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Oracle error code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ERROR_MESSAGE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The full error message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ERROR_CONTEXT</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Context of the error</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915" name="Rectangle 13"/>
          <p:cNvSpPr>
            <a:spLocks noChangeArrowheads="1"/>
          </p:cNvSpPr>
          <p:nvPr/>
        </p:nvSpPr>
        <p:spPr bwMode="auto">
          <a:xfrm>
            <a:off x="665163" y="1484313"/>
            <a:ext cx="8783637" cy="2762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SQL&gt; execute SDO_VALIDATE.CREATE_VALIDATION_LOG('GEOMETRY_ERRORS');</a:t>
            </a:r>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fr-FR"/>
              <a:t>Validating the geometries</a:t>
            </a:r>
          </a:p>
        </p:txBody>
      </p:sp>
      <p:sp>
        <p:nvSpPr>
          <p:cNvPr id="123907" name="Content Placeholder 2"/>
          <p:cNvSpPr>
            <a:spLocks noGrp="1"/>
          </p:cNvSpPr>
          <p:nvPr>
            <p:ph idx="1"/>
          </p:nvPr>
        </p:nvSpPr>
        <p:spPr/>
        <p:txBody>
          <a:bodyPr/>
          <a:lstStyle/>
          <a:p>
            <a:r>
              <a:rPr lang="fr-FR"/>
              <a:t>Validate all geometries in a table in the current schema</a:t>
            </a:r>
          </a:p>
          <a:p>
            <a:endParaRPr lang="fr-FR"/>
          </a:p>
          <a:p>
            <a:r>
              <a:rPr lang="fr-FR"/>
              <a:t>Validate a table in a different schema</a:t>
            </a:r>
          </a:p>
          <a:p>
            <a:endParaRPr lang="fr-FR"/>
          </a:p>
          <a:p>
            <a:r>
              <a:rPr lang="fr-FR"/>
              <a:t>Validate all tables in the current schema</a:t>
            </a:r>
          </a:p>
          <a:p>
            <a:endParaRPr lang="fr-FR"/>
          </a:p>
          <a:p>
            <a:r>
              <a:rPr lang="fr-FR"/>
              <a:t>Validate all tables in a different schema</a:t>
            </a:r>
          </a:p>
          <a:p>
            <a:endParaRPr lang="fr-FR"/>
          </a:p>
          <a:p>
            <a:r>
              <a:rPr lang="fr-FR"/>
              <a:t>Validate all tables in the database</a:t>
            </a:r>
          </a:p>
          <a:p>
            <a:endParaRPr lang="fr-FR"/>
          </a:p>
        </p:txBody>
      </p:sp>
      <p:sp>
        <p:nvSpPr>
          <p:cNvPr id="123908" name="Rectangle 13"/>
          <p:cNvSpPr>
            <a:spLocks noChangeArrowheads="1"/>
          </p:cNvSpPr>
          <p:nvPr/>
        </p:nvSpPr>
        <p:spPr bwMode="auto">
          <a:xfrm>
            <a:off x="631825" y="3883025"/>
            <a:ext cx="8783638" cy="2667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SQL&gt; execute SDO_VALIDATE.VALIDATE_SCHEMA();</a:t>
            </a:r>
          </a:p>
        </p:txBody>
      </p:sp>
      <p:sp>
        <p:nvSpPr>
          <p:cNvPr id="123909" name="Rectangle 13"/>
          <p:cNvSpPr>
            <a:spLocks noChangeArrowheads="1"/>
          </p:cNvSpPr>
          <p:nvPr/>
        </p:nvSpPr>
        <p:spPr bwMode="auto">
          <a:xfrm>
            <a:off x="631825" y="2060575"/>
            <a:ext cx="8783638" cy="2651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SQL&gt; execute SDO_VALIDATE.VALIDATE_TABLE('US_PARKS','GEOM');</a:t>
            </a:r>
          </a:p>
        </p:txBody>
      </p:sp>
      <p:sp>
        <p:nvSpPr>
          <p:cNvPr id="123910" name="Rectangle 13"/>
          <p:cNvSpPr>
            <a:spLocks noChangeArrowheads="1"/>
          </p:cNvSpPr>
          <p:nvPr/>
        </p:nvSpPr>
        <p:spPr bwMode="auto">
          <a:xfrm>
            <a:off x="631825" y="4737100"/>
            <a:ext cx="8783638" cy="2762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SQL&gt; execute SDO_VALIDATE.VALIDATE_SCHEMA('SCOTT');</a:t>
            </a:r>
          </a:p>
        </p:txBody>
      </p:sp>
      <p:sp>
        <p:nvSpPr>
          <p:cNvPr id="123911" name="Rectangle 13"/>
          <p:cNvSpPr>
            <a:spLocks noChangeArrowheads="1"/>
          </p:cNvSpPr>
          <p:nvPr/>
        </p:nvSpPr>
        <p:spPr bwMode="auto">
          <a:xfrm>
            <a:off x="631825" y="5529263"/>
            <a:ext cx="8783638" cy="2762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SQL&gt; execute SDO_VALIDATE.VALIDATE_ALL();</a:t>
            </a:r>
          </a:p>
        </p:txBody>
      </p:sp>
      <p:sp>
        <p:nvSpPr>
          <p:cNvPr id="123912" name="Rectangle 13"/>
          <p:cNvSpPr>
            <a:spLocks noChangeArrowheads="1"/>
          </p:cNvSpPr>
          <p:nvPr/>
        </p:nvSpPr>
        <p:spPr bwMode="auto">
          <a:xfrm>
            <a:off x="633413" y="2947988"/>
            <a:ext cx="8783637" cy="26511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SQL&gt; execute SDO_VALIDATE.VALIDATE_TABLE('SCOTT','US_PARKS','GEOM');</a:t>
            </a:r>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fr-FR"/>
              <a:t>Analyze the results</a:t>
            </a:r>
          </a:p>
        </p:txBody>
      </p:sp>
      <p:sp>
        <p:nvSpPr>
          <p:cNvPr id="124931" name="Content Placeholder 2"/>
          <p:cNvSpPr>
            <a:spLocks noGrp="1"/>
          </p:cNvSpPr>
          <p:nvPr>
            <p:ph idx="1"/>
          </p:nvPr>
        </p:nvSpPr>
        <p:spPr>
          <a:xfrm>
            <a:off x="742950" y="1125538"/>
            <a:ext cx="8166100" cy="4343400"/>
          </a:xfrm>
        </p:spPr>
        <p:txBody>
          <a:bodyPr/>
          <a:lstStyle/>
          <a:p>
            <a:r>
              <a:rPr lang="fr-FR"/>
              <a:t>Summary of errors per table</a:t>
            </a:r>
          </a:p>
        </p:txBody>
      </p:sp>
      <p:sp>
        <p:nvSpPr>
          <p:cNvPr id="124932" name="Rectangle 13"/>
          <p:cNvSpPr>
            <a:spLocks noChangeArrowheads="1"/>
          </p:cNvSpPr>
          <p:nvPr/>
        </p:nvSpPr>
        <p:spPr bwMode="auto">
          <a:xfrm>
            <a:off x="631825" y="1628775"/>
            <a:ext cx="8783638" cy="8366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SELECT OWNER,TABLE_NAME, COUNT(*) </a:t>
            </a:r>
          </a:p>
          <a:p>
            <a:pPr algn="l" defTabSz="822325" eaLnBrk="0" hangingPunct="0">
              <a:lnSpc>
                <a:spcPct val="80000"/>
              </a:lnSpc>
              <a:buClrTx/>
            </a:pPr>
            <a:r>
              <a:rPr lang="en-US" sz="1400">
                <a:latin typeface="Courier New" pitchFamily="-84" charset="0"/>
              </a:rPr>
              <a:t>FROM GEOMETRY_ERRORS </a:t>
            </a:r>
          </a:p>
          <a:p>
            <a:pPr algn="l" defTabSz="822325" eaLnBrk="0" hangingPunct="0">
              <a:lnSpc>
                <a:spcPct val="80000"/>
              </a:lnSpc>
              <a:buClrTx/>
            </a:pPr>
            <a:r>
              <a:rPr lang="en-US" sz="1400">
                <a:latin typeface="Courier New" pitchFamily="-84" charset="0"/>
              </a:rPr>
              <a:t>GROUP BY OWNER,TABLE_NAME ORDER BY OWNER,TABLE_NAME;</a:t>
            </a:r>
          </a:p>
        </p:txBody>
      </p:sp>
      <p:sp>
        <p:nvSpPr>
          <p:cNvPr id="124933" name="Rectangle 13"/>
          <p:cNvSpPr>
            <a:spLocks noChangeArrowheads="1"/>
          </p:cNvSpPr>
          <p:nvPr/>
        </p:nvSpPr>
        <p:spPr bwMode="auto">
          <a:xfrm>
            <a:off x="631825" y="2606675"/>
            <a:ext cx="8783638" cy="34861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ts val="1100"/>
              </a:lnSpc>
              <a:buClrTx/>
            </a:pPr>
            <a:r>
              <a:rPr lang="en-US" sz="1400">
                <a:latin typeface="Courier New" pitchFamily="-84" charset="0"/>
              </a:rPr>
              <a:t>OWNER                          TABLE_NAME                       COUNT(*)</a:t>
            </a:r>
          </a:p>
          <a:p>
            <a:pPr algn="l" defTabSz="822325" eaLnBrk="0" hangingPunct="0">
              <a:lnSpc>
                <a:spcPts val="1100"/>
              </a:lnSpc>
              <a:buClrTx/>
            </a:pPr>
            <a:r>
              <a:rPr lang="en-US" sz="1400">
                <a:latin typeface="Courier New" pitchFamily="-84" charset="0"/>
              </a:rPr>
              <a:t>------------------------------ ------------------------------ ----------</a:t>
            </a:r>
          </a:p>
          <a:p>
            <a:pPr algn="l" defTabSz="822325" eaLnBrk="0" hangingPunct="0">
              <a:lnSpc>
                <a:spcPts val="1100"/>
              </a:lnSpc>
              <a:buClrTx/>
            </a:pPr>
            <a:r>
              <a:rPr lang="en-US" sz="1400">
                <a:latin typeface="Courier New" pitchFamily="-84" charset="0"/>
              </a:rPr>
              <a:t>SCOTT                          BUILDINGS_EXT                         281</a:t>
            </a:r>
          </a:p>
          <a:p>
            <a:pPr algn="l" defTabSz="822325" eaLnBrk="0" hangingPunct="0">
              <a:lnSpc>
                <a:spcPts val="1100"/>
              </a:lnSpc>
              <a:buClrTx/>
            </a:pPr>
            <a:r>
              <a:rPr lang="en-US" sz="1400">
                <a:latin typeface="Courier New" pitchFamily="-84" charset="0"/>
              </a:rPr>
              <a:t>SCOTT                          US_INTERSTATES                         20</a:t>
            </a:r>
          </a:p>
          <a:p>
            <a:pPr algn="l" defTabSz="822325" eaLnBrk="0" hangingPunct="0">
              <a:lnSpc>
                <a:spcPts val="1100"/>
              </a:lnSpc>
              <a:buClrTx/>
            </a:pPr>
            <a:r>
              <a:rPr lang="en-US" sz="1400">
                <a:latin typeface="Courier New" pitchFamily="-84" charset="0"/>
              </a:rPr>
              <a:t>SCOTT                          US_INTERSTATES_P                        7</a:t>
            </a:r>
          </a:p>
          <a:p>
            <a:pPr algn="l" defTabSz="822325" eaLnBrk="0" hangingPunct="0">
              <a:lnSpc>
                <a:spcPts val="1100"/>
              </a:lnSpc>
              <a:buClrTx/>
            </a:pPr>
            <a:r>
              <a:rPr lang="en-US" sz="1400">
                <a:latin typeface="Courier New" pitchFamily="-84" charset="0"/>
              </a:rPr>
              <a:t>SCOTT                          US_PARKS                              144</a:t>
            </a:r>
          </a:p>
          <a:p>
            <a:pPr algn="l" defTabSz="822325" eaLnBrk="0" hangingPunct="0">
              <a:lnSpc>
                <a:spcPts val="1100"/>
              </a:lnSpc>
              <a:buClrTx/>
            </a:pPr>
            <a:r>
              <a:rPr lang="en-US" sz="1400">
                <a:latin typeface="Courier New" pitchFamily="-84" charset="0"/>
              </a:rPr>
              <a:t>SCOTT                          US_PARKS_P                            107</a:t>
            </a:r>
          </a:p>
          <a:p>
            <a:pPr algn="l" defTabSz="822325" eaLnBrk="0" hangingPunct="0">
              <a:lnSpc>
                <a:spcPts val="1100"/>
              </a:lnSpc>
              <a:buClrTx/>
            </a:pPr>
            <a:r>
              <a:rPr lang="en-US" sz="1400">
                <a:latin typeface="Courier New" pitchFamily="-84" charset="0"/>
              </a:rPr>
              <a:t>SCOTT                          US_STATES                               1</a:t>
            </a:r>
          </a:p>
          <a:p>
            <a:pPr algn="l" defTabSz="822325" eaLnBrk="0" hangingPunct="0">
              <a:lnSpc>
                <a:spcPts val="1100"/>
              </a:lnSpc>
              <a:buClrTx/>
            </a:pPr>
            <a:r>
              <a:rPr lang="en-US" sz="1400">
                <a:latin typeface="Courier New" pitchFamily="-84" charset="0"/>
              </a:rPr>
              <a:t>SCOTT                          US_STATES_P                             1</a:t>
            </a:r>
          </a:p>
          <a:p>
            <a:pPr algn="l" defTabSz="822325" eaLnBrk="0" hangingPunct="0">
              <a:lnSpc>
                <a:spcPts val="1100"/>
              </a:lnSpc>
              <a:buClrTx/>
            </a:pPr>
            <a:r>
              <a:rPr lang="en-US" sz="1400">
                <a:latin typeface="Courier New" pitchFamily="-84" charset="0"/>
              </a:rPr>
              <a:t>SCOTT                          WORLD_CONTINENTS                        1</a:t>
            </a:r>
          </a:p>
          <a:p>
            <a:pPr algn="l" defTabSz="822325" eaLnBrk="0" hangingPunct="0">
              <a:lnSpc>
                <a:spcPts val="1100"/>
              </a:lnSpc>
              <a:buClrTx/>
            </a:pPr>
            <a:r>
              <a:rPr lang="en-US" sz="1400">
                <a:latin typeface="Courier New" pitchFamily="-84" charset="0"/>
              </a:rPr>
              <a:t>SCOTT                          WORLD_COUNTRIES                         3</a:t>
            </a:r>
          </a:p>
          <a:p>
            <a:pPr algn="l" defTabSz="822325" eaLnBrk="0" hangingPunct="0">
              <a:lnSpc>
                <a:spcPts val="1100"/>
              </a:lnSpc>
              <a:buClrTx/>
            </a:pPr>
            <a:r>
              <a:rPr lang="en-US" sz="1400">
                <a:latin typeface="Courier New" pitchFamily="-84" charset="0"/>
              </a:rPr>
              <a:t>WORK                           WORLD_COUNTRIES                         2</a:t>
            </a:r>
          </a:p>
          <a:p>
            <a:pPr algn="l" defTabSz="822325" eaLnBrk="0" hangingPunct="0">
              <a:lnSpc>
                <a:spcPts val="1100"/>
              </a:lnSpc>
              <a:buClrTx/>
            </a:pPr>
            <a:endParaRPr lang="en-US" sz="1400">
              <a:latin typeface="Courier New" pitchFamily="-84" charset="0"/>
            </a:endParaRPr>
          </a:p>
          <a:p>
            <a:pPr algn="l" defTabSz="822325" eaLnBrk="0" hangingPunct="0">
              <a:lnSpc>
                <a:spcPts val="1100"/>
              </a:lnSpc>
              <a:buClrTx/>
            </a:pPr>
            <a:r>
              <a:rPr lang="en-US" sz="1400">
                <a:latin typeface="Courier New" pitchFamily="-84" charset="0"/>
              </a:rPr>
              <a:t>10 rows selected.</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eaLnBrk="1" hangingPunct="1"/>
            <a:r>
              <a:rPr lang="en-US"/>
              <a:t>Character set: Unicode</a:t>
            </a:r>
          </a:p>
        </p:txBody>
      </p:sp>
      <p:sp>
        <p:nvSpPr>
          <p:cNvPr id="32771" name="Rectangle 1027"/>
          <p:cNvSpPr>
            <a:spLocks noGrp="1" noChangeArrowheads="1"/>
          </p:cNvSpPr>
          <p:nvPr>
            <p:ph type="body" idx="1"/>
          </p:nvPr>
        </p:nvSpPr>
        <p:spPr/>
        <p:txBody>
          <a:bodyPr/>
          <a:lstStyle/>
          <a:p>
            <a:pPr eaLnBrk="1" hangingPunct="1"/>
            <a:r>
              <a:rPr lang="en-US" sz="2000"/>
              <a:t>For global, multi-lingual applications, use Unicode</a:t>
            </a:r>
          </a:p>
          <a:p>
            <a:pPr lvl="1" eaLnBrk="1" hangingPunct="1"/>
            <a:r>
              <a:rPr lang="en-US" sz="1800"/>
              <a:t>Database character set AL32UTF8</a:t>
            </a:r>
          </a:p>
          <a:p>
            <a:pPr lvl="1" eaLnBrk="1" hangingPunct="1"/>
            <a:r>
              <a:rPr lang="en-US" sz="1800"/>
              <a:t>Variable length (1, 2 or more bytes per character)</a:t>
            </a:r>
          </a:p>
          <a:p>
            <a:pPr lvl="1" eaLnBrk="1" hangingPunct="1"/>
            <a:r>
              <a:rPr lang="en-US" sz="1800"/>
              <a:t>Define variables as VARCHAR2(n CHAR)</a:t>
            </a:r>
          </a:p>
          <a:p>
            <a:pPr lvl="1" eaLnBrk="1" hangingPunct="1"/>
            <a:r>
              <a:rPr lang="en-US" sz="1800"/>
              <a:t>Can also set NLS_LENGTH_SEMANTICS to CHAR to apply a default to all declarations – this is not recommended however.</a:t>
            </a:r>
          </a:p>
          <a:p>
            <a:pPr eaLnBrk="1" hangingPunct="1"/>
            <a:r>
              <a:rPr lang="en-US" sz="2000"/>
              <a:t>Use Oracle Database Migration Assistant for Unicode</a:t>
            </a:r>
          </a:p>
          <a:p>
            <a:pPr lvl="1" eaLnBrk="1" hangingPunct="1">
              <a:buFontTx/>
              <a:buNone/>
            </a:pPr>
            <a:r>
              <a:rPr lang="en-US" sz="1600">
                <a:hlinkClick r:id="rId2"/>
              </a:rPr>
              <a:t>http://www.oracle.com/technetwork/database/globalization/dmu/overview/index.html</a:t>
            </a:r>
            <a:endParaRPr lang="en-US" sz="1600"/>
          </a:p>
          <a:p>
            <a:pPr eaLnBrk="1" hangingPunct="1"/>
            <a:r>
              <a:rPr lang="en-US" sz="2000"/>
              <a:t>See the Globalization Support Guide for details on changing the character set in a database</a:t>
            </a:r>
          </a:p>
          <a:p>
            <a:pPr eaLnBrk="1" hangingPunct="1"/>
            <a:endParaRPr lang="en-US" sz="2000"/>
          </a:p>
          <a:p>
            <a:pPr eaLnBrk="1" hangingPunct="1"/>
            <a:endParaRPr lang="en-US" sz="2000"/>
          </a:p>
          <a:p>
            <a:pPr eaLnBrk="1" hangingPunct="1"/>
            <a:endParaRPr lang="en-US" sz="2000"/>
          </a:p>
        </p:txBody>
      </p:sp>
      <p:sp>
        <p:nvSpPr>
          <p:cNvPr id="13316" name="Rectangle 1029">
            <a:hlinkClick r:id="rId3"/>
          </p:cNvPr>
          <p:cNvSpPr>
            <a:spLocks noChangeArrowheads="1"/>
          </p:cNvSpPr>
          <p:nvPr/>
        </p:nvSpPr>
        <p:spPr bwMode="auto">
          <a:xfrm>
            <a:off x="1157288" y="4953000"/>
            <a:ext cx="7467600" cy="923925"/>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9"/>
              </a:srgbClr>
            </a:outerShdw>
          </a:effectLst>
        </p:spPr>
        <p:txBody>
          <a:bodyPr lIns="92075" tIns="46038" rIns="92075" bIns="46038">
            <a:prstTxWarp prst="textNoShape">
              <a:avLst/>
            </a:prstTxWarp>
            <a:spAutoFit/>
          </a:bodyPr>
          <a:lstStyle/>
          <a:p>
            <a:pPr algn="l">
              <a:lnSpc>
                <a:spcPct val="100000"/>
              </a:lnSpc>
              <a:spcBef>
                <a:spcPct val="0"/>
              </a:spcBef>
              <a:buClrTx/>
              <a:defRPr/>
            </a:pPr>
            <a:r>
              <a:rPr lang="en-US" sz="1800" dirty="0"/>
              <a:t>Oracle® Database Globalization Support Guide</a:t>
            </a:r>
            <a:br>
              <a:rPr lang="en-US" sz="1800" dirty="0"/>
            </a:br>
            <a:r>
              <a:rPr lang="en-US" sz="1800" dirty="0" smtClean="0"/>
              <a:t>12</a:t>
            </a:r>
            <a:r>
              <a:rPr lang="en-US" sz="1800" i="1" dirty="0" smtClean="0"/>
              <a:t>c</a:t>
            </a:r>
            <a:r>
              <a:rPr lang="en-US" sz="1800" dirty="0" smtClean="0"/>
              <a:t> </a:t>
            </a:r>
            <a:r>
              <a:rPr lang="en-US" sz="1800" dirty="0"/>
              <a:t>Release</a:t>
            </a:r>
            <a:r>
              <a:rPr lang="en-US" sz="1800" dirty="0" smtClean="0"/>
              <a:t> 1 </a:t>
            </a:r>
            <a:r>
              <a:rPr lang="en-US" sz="1800" dirty="0"/>
              <a:t>(</a:t>
            </a:r>
            <a:r>
              <a:rPr lang="en-US" sz="1800" dirty="0" smtClean="0"/>
              <a:t>12.1)</a:t>
            </a:r>
            <a:r>
              <a:rPr lang="en-US" sz="1800" dirty="0"/>
              <a:t/>
            </a:r>
            <a:br>
              <a:rPr lang="en-US" sz="1800" dirty="0"/>
            </a:br>
            <a:r>
              <a:rPr lang="en-US" sz="1800" dirty="0"/>
              <a:t>Part Number </a:t>
            </a:r>
            <a:r>
              <a:rPr lang="en-US" sz="1800" dirty="0" smtClean="0"/>
              <a:t>E41669-07</a:t>
            </a:r>
            <a:endParaRPr lang="en-US" sz="1800" b="0" dirty="0">
              <a:latin typeface="Times New Roman" pitchFamily="-84" charset="0"/>
            </a:endParaRPr>
          </a:p>
        </p:txBody>
      </p:sp>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fr-FR"/>
              <a:t>Analyze the results</a:t>
            </a:r>
          </a:p>
        </p:txBody>
      </p:sp>
      <p:sp>
        <p:nvSpPr>
          <p:cNvPr id="125955" name="Content Placeholder 2"/>
          <p:cNvSpPr>
            <a:spLocks noGrp="1"/>
          </p:cNvSpPr>
          <p:nvPr>
            <p:ph idx="1"/>
          </p:nvPr>
        </p:nvSpPr>
        <p:spPr>
          <a:xfrm>
            <a:off x="742950" y="1125538"/>
            <a:ext cx="8166100" cy="4343400"/>
          </a:xfrm>
        </p:spPr>
        <p:txBody>
          <a:bodyPr/>
          <a:lstStyle/>
          <a:p>
            <a:r>
              <a:rPr lang="fr-FR"/>
              <a:t>Summary of errors</a:t>
            </a:r>
          </a:p>
        </p:txBody>
      </p:sp>
      <p:sp>
        <p:nvSpPr>
          <p:cNvPr id="125956" name="Rectangle 13"/>
          <p:cNvSpPr>
            <a:spLocks noChangeArrowheads="1"/>
          </p:cNvSpPr>
          <p:nvPr/>
        </p:nvSpPr>
        <p:spPr bwMode="auto">
          <a:xfrm>
            <a:off x="631825" y="1628775"/>
            <a:ext cx="8783638" cy="8366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SELECT ERROR_MESSAGE, COUNT(*) </a:t>
            </a:r>
          </a:p>
          <a:p>
            <a:pPr algn="l" defTabSz="822325" eaLnBrk="0" hangingPunct="0">
              <a:lnSpc>
                <a:spcPct val="80000"/>
              </a:lnSpc>
              <a:buClrTx/>
            </a:pPr>
            <a:r>
              <a:rPr lang="en-US" sz="1400">
                <a:latin typeface="Courier New" pitchFamily="-84" charset="0"/>
              </a:rPr>
              <a:t>FROM GEOMETRY_ERRORS </a:t>
            </a:r>
          </a:p>
          <a:p>
            <a:pPr algn="l" defTabSz="822325" eaLnBrk="0" hangingPunct="0">
              <a:lnSpc>
                <a:spcPct val="80000"/>
              </a:lnSpc>
              <a:buClrTx/>
            </a:pPr>
            <a:r>
              <a:rPr lang="en-US" sz="1400">
                <a:latin typeface="Courier New" pitchFamily="-84" charset="0"/>
              </a:rPr>
              <a:t>GROUP BY ERROR_MESSAGE;</a:t>
            </a:r>
          </a:p>
        </p:txBody>
      </p:sp>
      <p:sp>
        <p:nvSpPr>
          <p:cNvPr id="125957" name="Rectangle 13"/>
          <p:cNvSpPr>
            <a:spLocks noChangeArrowheads="1"/>
          </p:cNvSpPr>
          <p:nvPr/>
        </p:nvSpPr>
        <p:spPr bwMode="auto">
          <a:xfrm>
            <a:off x="631825" y="2606675"/>
            <a:ext cx="8783638" cy="19939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ts val="1100"/>
              </a:lnSpc>
              <a:buClrTx/>
            </a:pPr>
            <a:r>
              <a:rPr lang="en-US" sz="1400">
                <a:latin typeface="Courier New" pitchFamily="-84" charset="0"/>
              </a:rPr>
              <a:t>ORA-54535: incorrect box surface because it is on arbitrary plane          72</a:t>
            </a:r>
          </a:p>
          <a:p>
            <a:pPr algn="l" defTabSz="822325" eaLnBrk="0" hangingPunct="0">
              <a:lnSpc>
                <a:spcPts val="1100"/>
              </a:lnSpc>
              <a:buClrTx/>
            </a:pPr>
            <a:r>
              <a:rPr lang="en-US" sz="1400">
                <a:latin typeface="Courier New" pitchFamily="-84" charset="0"/>
              </a:rPr>
              <a:t>ORA-13366: invalid combination of interior exterior rings                 128</a:t>
            </a:r>
          </a:p>
          <a:p>
            <a:pPr algn="l" defTabSz="822325" eaLnBrk="0" hangingPunct="0">
              <a:lnSpc>
                <a:spcPts val="1100"/>
              </a:lnSpc>
              <a:buClrTx/>
            </a:pPr>
            <a:r>
              <a:rPr lang="en-US" sz="1400">
                <a:latin typeface="Courier New" pitchFamily="-84" charset="0"/>
              </a:rPr>
              <a:t>ORA-13351: two or more rings of a complex polygon overlap                   2</a:t>
            </a:r>
          </a:p>
          <a:p>
            <a:pPr algn="l" defTabSz="822325" eaLnBrk="0" hangingPunct="0">
              <a:lnSpc>
                <a:spcPts val="1100"/>
              </a:lnSpc>
              <a:buClrTx/>
            </a:pPr>
            <a:r>
              <a:rPr lang="en-US" sz="1400">
                <a:latin typeface="Courier New" pitchFamily="-84" charset="0"/>
              </a:rPr>
              <a:t>ORA-13349: polygon boundary crosses itself                                 77</a:t>
            </a:r>
          </a:p>
          <a:p>
            <a:pPr algn="l" defTabSz="822325" eaLnBrk="0" hangingPunct="0">
              <a:lnSpc>
                <a:spcPts val="1100"/>
              </a:lnSpc>
              <a:buClrTx/>
            </a:pPr>
            <a:r>
              <a:rPr lang="en-US" sz="1400">
                <a:latin typeface="Courier New" pitchFamily="-84" charset="0"/>
              </a:rPr>
              <a:t>ORA-54503: incorrect solid orientation                                    254</a:t>
            </a:r>
          </a:p>
          <a:p>
            <a:pPr algn="l" defTabSz="822325" eaLnBrk="0" hangingPunct="0">
              <a:lnSpc>
                <a:spcPts val="1100"/>
              </a:lnSpc>
              <a:buClrTx/>
            </a:pPr>
            <a:r>
              <a:rPr lang="en-US" sz="1400">
                <a:latin typeface="Courier New" pitchFamily="-84" charset="0"/>
              </a:rPr>
              <a:t>ORA-13356: adjacent points in a geometry are redundant                    104</a:t>
            </a:r>
          </a:p>
          <a:p>
            <a:pPr algn="l" defTabSz="822325" eaLnBrk="0" hangingPunct="0">
              <a:lnSpc>
                <a:spcPts val="1100"/>
              </a:lnSpc>
              <a:buClrTx/>
            </a:pPr>
            <a:endParaRPr lang="en-US" sz="1400">
              <a:latin typeface="Courier New" pitchFamily="-84" charset="0"/>
            </a:endParaRPr>
          </a:p>
          <a:p>
            <a:pPr algn="l" defTabSz="822325" eaLnBrk="0" hangingPunct="0">
              <a:lnSpc>
                <a:spcPts val="1100"/>
              </a:lnSpc>
              <a:buClrTx/>
            </a:pPr>
            <a:r>
              <a:rPr lang="en-US" sz="1400">
                <a:latin typeface="Courier New" pitchFamily="-84" charset="0"/>
              </a:rPr>
              <a:t>6 rows selected.</a:t>
            </a:r>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fr-FR" dirty="0" smtClean="0"/>
              <a:t>Correct the </a:t>
            </a:r>
            <a:r>
              <a:rPr lang="fr-FR" dirty="0" err="1" smtClean="0"/>
              <a:t>errors</a:t>
            </a:r>
            <a:endParaRPr lang="fr-FR" dirty="0"/>
          </a:p>
        </p:txBody>
      </p:sp>
      <p:sp>
        <p:nvSpPr>
          <p:cNvPr id="125956" name="Rectangle 13"/>
          <p:cNvSpPr>
            <a:spLocks noChangeArrowheads="1"/>
          </p:cNvSpPr>
          <p:nvPr/>
        </p:nvSpPr>
        <p:spPr bwMode="auto">
          <a:xfrm>
            <a:off x="631825" y="1628775"/>
            <a:ext cx="8783638" cy="1952971"/>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declare</a:t>
            </a:r>
          </a:p>
          <a:p>
            <a:pPr algn="l" defTabSz="822325" eaLnBrk="0" hangingPunct="0">
              <a:lnSpc>
                <a:spcPct val="80000"/>
              </a:lnSpc>
              <a:buClrTx/>
            </a:pPr>
            <a:r>
              <a:rPr lang="en-US" sz="1400" dirty="0" smtClean="0">
                <a:latin typeface="Courier New" pitchFamily="-84" charset="0"/>
              </a:rPr>
              <a:t>  -- Declare a custom exception for uncorrectable geometries</a:t>
            </a:r>
          </a:p>
          <a:p>
            <a:pPr algn="l" defTabSz="822325" eaLnBrk="0" hangingPunct="0">
              <a:lnSpc>
                <a:spcPct val="80000"/>
              </a:lnSpc>
              <a:buClrTx/>
            </a:pPr>
            <a:r>
              <a:rPr lang="en-US" sz="1400" dirty="0" smtClean="0">
                <a:latin typeface="Courier New" pitchFamily="-84" charset="0"/>
              </a:rPr>
              <a:t>  -- "ORA-13199: the given geometry cannot be rectified"</a:t>
            </a:r>
          </a:p>
          <a:p>
            <a:pPr algn="l" defTabSz="822325" eaLnBrk="0" hangingPunct="0">
              <a:lnSpc>
                <a:spcPct val="80000"/>
              </a:lnSpc>
              <a:buClrTx/>
            </a:pPr>
            <a:r>
              <a:rPr lang="en-US" sz="1400" dirty="0" smtClean="0">
                <a:latin typeface="Courier New" pitchFamily="-84" charset="0"/>
              </a:rPr>
              <a:t>  </a:t>
            </a:r>
            <a:r>
              <a:rPr lang="en-US" sz="1400" dirty="0" err="1" smtClean="0">
                <a:latin typeface="Courier New" pitchFamily="-84" charset="0"/>
              </a:rPr>
              <a:t>cannot_rectify</a:t>
            </a:r>
            <a:r>
              <a:rPr lang="en-US" sz="1400" dirty="0" smtClean="0">
                <a:latin typeface="Courier New" pitchFamily="-84" charset="0"/>
              </a:rPr>
              <a:t> exception;</a:t>
            </a:r>
          </a:p>
          <a:p>
            <a:pPr algn="l" defTabSz="822325" eaLnBrk="0" hangingPunct="0">
              <a:lnSpc>
                <a:spcPct val="80000"/>
              </a:lnSpc>
              <a:buClrTx/>
            </a:pPr>
            <a:r>
              <a:rPr lang="en-US" sz="1400" dirty="0" smtClean="0">
                <a:latin typeface="Courier New" pitchFamily="-84" charset="0"/>
              </a:rPr>
              <a:t>  </a:t>
            </a:r>
            <a:r>
              <a:rPr lang="en-US" sz="1400" dirty="0" err="1" smtClean="0">
                <a:latin typeface="Courier New" pitchFamily="-84" charset="0"/>
              </a:rPr>
              <a:t>pragma</a:t>
            </a:r>
            <a:r>
              <a:rPr lang="en-US" sz="1400" dirty="0" smtClean="0">
                <a:latin typeface="Courier New" pitchFamily="-84" charset="0"/>
              </a:rPr>
              <a:t> </a:t>
            </a:r>
            <a:r>
              <a:rPr lang="en-US" sz="1400" dirty="0" err="1" smtClean="0">
                <a:latin typeface="Courier New" pitchFamily="-84" charset="0"/>
              </a:rPr>
              <a:t>exception_init(cannot_rectify</a:t>
            </a:r>
            <a:r>
              <a:rPr lang="en-US" sz="1400" dirty="0" smtClean="0">
                <a:latin typeface="Courier New" pitchFamily="-84" charset="0"/>
              </a:rPr>
              <a:t>, -13199);</a:t>
            </a:r>
          </a:p>
          <a:p>
            <a:pPr algn="l" defTabSz="822325" eaLnBrk="0" hangingPunct="0">
              <a:lnSpc>
                <a:spcPct val="80000"/>
              </a:lnSpc>
              <a:buClrTx/>
            </a:pP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  </a:t>
            </a:r>
            <a:r>
              <a:rPr lang="en-US" sz="1400" dirty="0" err="1" smtClean="0">
                <a:latin typeface="Courier New" pitchFamily="-84" charset="0"/>
              </a:rPr>
              <a:t>v_geometry_fixed</a:t>
            </a:r>
            <a:r>
              <a:rPr lang="en-US" sz="1400" dirty="0" smtClean="0">
                <a:latin typeface="Courier New" pitchFamily="-84" charset="0"/>
              </a:rPr>
              <a:t> </a:t>
            </a:r>
            <a:r>
              <a:rPr lang="en-US" sz="1400" dirty="0" err="1" smtClean="0">
                <a:latin typeface="Courier New" pitchFamily="-84" charset="0"/>
              </a:rPr>
              <a:t>sdo_geometry</a:t>
            </a:r>
            <a:endParaRPr lang="en-US" sz="1400" dirty="0" smtClean="0">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fr-FR" dirty="0" smtClean="0"/>
              <a:t>Correct the </a:t>
            </a:r>
            <a:r>
              <a:rPr lang="fr-FR" dirty="0" err="1" smtClean="0"/>
              <a:t>errors</a:t>
            </a:r>
            <a:endParaRPr lang="fr-FR" dirty="0"/>
          </a:p>
        </p:txBody>
      </p:sp>
      <p:sp>
        <p:nvSpPr>
          <p:cNvPr id="125956" name="Rectangle 13"/>
          <p:cNvSpPr>
            <a:spLocks noChangeArrowheads="1"/>
          </p:cNvSpPr>
          <p:nvPr/>
        </p:nvSpPr>
        <p:spPr bwMode="auto">
          <a:xfrm>
            <a:off x="631825" y="1628775"/>
            <a:ext cx="8783638" cy="4193584"/>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begin</a:t>
            </a:r>
          </a:p>
          <a:p>
            <a:pPr algn="l" defTabSz="822325" eaLnBrk="0" hangingPunct="0">
              <a:lnSpc>
                <a:spcPct val="80000"/>
              </a:lnSpc>
              <a:buClrTx/>
            </a:pPr>
            <a:r>
              <a:rPr lang="en-US" sz="1400" dirty="0" smtClean="0">
                <a:latin typeface="Courier New" pitchFamily="-84" charset="0"/>
              </a:rPr>
              <a:t>  -- Process the invalid geometries</a:t>
            </a:r>
          </a:p>
          <a:p>
            <a:pPr algn="l" defTabSz="822325" eaLnBrk="0" hangingPunct="0">
              <a:lnSpc>
                <a:spcPct val="80000"/>
              </a:lnSpc>
              <a:buClrTx/>
            </a:pPr>
            <a:r>
              <a:rPr lang="en-US" sz="1400" dirty="0" smtClean="0">
                <a:latin typeface="Courier New" pitchFamily="-84" charset="0"/>
              </a:rPr>
              <a:t>  for </a:t>
            </a:r>
            <a:r>
              <a:rPr lang="en-US" sz="1400" dirty="0" err="1" smtClean="0">
                <a:latin typeface="Courier New" pitchFamily="-84" charset="0"/>
              </a:rPr>
              <a:t>e</a:t>
            </a:r>
            <a:r>
              <a:rPr lang="en-US" sz="1400" dirty="0" smtClean="0">
                <a:latin typeface="Courier New" pitchFamily="-84" charset="0"/>
              </a:rPr>
              <a:t> in (</a:t>
            </a:r>
          </a:p>
          <a:p>
            <a:pPr algn="l" defTabSz="822325" eaLnBrk="0" hangingPunct="0">
              <a:lnSpc>
                <a:spcPct val="80000"/>
              </a:lnSpc>
              <a:buClrTx/>
            </a:pPr>
            <a:r>
              <a:rPr lang="en-US" sz="1400" dirty="0" smtClean="0">
                <a:latin typeface="Courier New" pitchFamily="-84" charset="0"/>
              </a:rPr>
              <a:t>    select </a:t>
            </a:r>
            <a:r>
              <a:rPr lang="en-US" sz="1400" dirty="0" err="1" smtClean="0">
                <a:latin typeface="Courier New" pitchFamily="-84" charset="0"/>
              </a:rPr>
              <a:t>rowid</a:t>
            </a:r>
            <a:r>
              <a:rPr lang="en-US" sz="1400" dirty="0" smtClean="0">
                <a:latin typeface="Courier New" pitchFamily="-84" charset="0"/>
              </a:rPr>
              <a:t>, </a:t>
            </a:r>
            <a:r>
              <a:rPr lang="en-US" sz="1400" dirty="0" err="1" smtClean="0">
                <a:latin typeface="Courier New" pitchFamily="-84" charset="0"/>
              </a:rPr>
              <a:t>table_name</a:t>
            </a:r>
            <a:r>
              <a:rPr lang="en-US" sz="1400" dirty="0" smtClean="0">
                <a:latin typeface="Courier New" pitchFamily="-84" charset="0"/>
              </a:rPr>
              <a:t>, </a:t>
            </a:r>
            <a:r>
              <a:rPr lang="en-US" sz="1400" dirty="0" err="1" smtClean="0">
                <a:latin typeface="Courier New" pitchFamily="-84" charset="0"/>
              </a:rPr>
              <a:t>column_name</a:t>
            </a:r>
            <a:r>
              <a:rPr lang="en-US" sz="1400" dirty="0" smtClean="0">
                <a:latin typeface="Courier New" pitchFamily="-84" charset="0"/>
              </a:rPr>
              <a:t>, </a:t>
            </a:r>
            <a:r>
              <a:rPr lang="en-US" sz="1400" dirty="0" err="1" smtClean="0">
                <a:latin typeface="Courier New" pitchFamily="-84" charset="0"/>
              </a:rPr>
              <a:t>obj_rowid</a:t>
            </a:r>
            <a:r>
              <a:rPr lang="en-US" sz="1400" dirty="0" smtClean="0">
                <a:latin typeface="Courier New" pitchFamily="-84" charset="0"/>
              </a:rPr>
              <a:t>, tolerance, geometry</a:t>
            </a:r>
          </a:p>
          <a:p>
            <a:pPr algn="l" defTabSz="822325" eaLnBrk="0" hangingPunct="0">
              <a:lnSpc>
                <a:spcPct val="80000"/>
              </a:lnSpc>
              <a:buClrTx/>
            </a:pPr>
            <a:r>
              <a:rPr lang="en-US" sz="1400" dirty="0" smtClean="0">
                <a:latin typeface="Courier New" pitchFamily="-84" charset="0"/>
              </a:rPr>
              <a:t>    from </a:t>
            </a:r>
            <a:r>
              <a:rPr lang="en-US" sz="1400" dirty="0" err="1" smtClean="0">
                <a:latin typeface="Courier New" pitchFamily="-84" charset="0"/>
              </a:rPr>
              <a:t>geometry_errors</a:t>
            </a: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    order by </a:t>
            </a:r>
            <a:r>
              <a:rPr lang="en-US" sz="1400" dirty="0" err="1" smtClean="0">
                <a:latin typeface="Courier New" pitchFamily="-84" charset="0"/>
              </a:rPr>
              <a:t>table_name</a:t>
            </a:r>
            <a:r>
              <a:rPr lang="en-US" sz="1400" dirty="0" smtClean="0">
                <a:latin typeface="Courier New" pitchFamily="-84" charset="0"/>
              </a:rPr>
              <a:t>, </a:t>
            </a:r>
            <a:r>
              <a:rPr lang="en-US" sz="1400" dirty="0" err="1" smtClean="0">
                <a:latin typeface="Courier New" pitchFamily="-84" charset="0"/>
              </a:rPr>
              <a:t>column_name</a:t>
            </a: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  loop</a:t>
            </a:r>
          </a:p>
          <a:p>
            <a:pPr algn="l" defTabSz="822325" eaLnBrk="0" hangingPunct="0">
              <a:lnSpc>
                <a:spcPct val="80000"/>
              </a:lnSpc>
              <a:buClrTx/>
            </a:pPr>
            <a:r>
              <a:rPr lang="en-US" sz="1400" dirty="0" smtClean="0">
                <a:latin typeface="Courier New" pitchFamily="-84" charset="0"/>
              </a:rPr>
              <a:t>    -- Try and rectify the geometry. Throws an exception if cannot correct</a:t>
            </a:r>
          </a:p>
          <a:p>
            <a:pPr algn="l" defTabSz="822325" eaLnBrk="0" hangingPunct="0">
              <a:lnSpc>
                <a:spcPct val="80000"/>
              </a:lnSpc>
              <a:buClrTx/>
            </a:pPr>
            <a:r>
              <a:rPr lang="en-US" sz="1400" dirty="0" smtClean="0">
                <a:latin typeface="Courier New" pitchFamily="-84" charset="0"/>
              </a:rPr>
              <a:t>    begin</a:t>
            </a:r>
          </a:p>
          <a:p>
            <a:pPr algn="l" defTabSz="822325" eaLnBrk="0" hangingPunct="0">
              <a:lnSpc>
                <a:spcPct val="80000"/>
              </a:lnSpc>
              <a:buClrTx/>
            </a:pPr>
            <a:r>
              <a:rPr lang="en-US" sz="1400" dirty="0" smtClean="0">
                <a:latin typeface="Courier New" pitchFamily="-84" charset="0"/>
              </a:rPr>
              <a:t>      </a:t>
            </a:r>
            <a:r>
              <a:rPr lang="en-US" sz="1400" dirty="0" err="1" smtClean="0">
                <a:latin typeface="Courier New" pitchFamily="-84" charset="0"/>
              </a:rPr>
              <a:t>v_geometry_fixed</a:t>
            </a:r>
            <a:r>
              <a:rPr lang="en-US" sz="1400" dirty="0" smtClean="0">
                <a:latin typeface="Courier New" pitchFamily="-84" charset="0"/>
              </a:rPr>
              <a:t> := </a:t>
            </a:r>
            <a:r>
              <a:rPr lang="en-US" sz="1400" dirty="0" err="1" smtClean="0">
                <a:latin typeface="Courier New" pitchFamily="-84" charset="0"/>
              </a:rPr>
              <a:t>sdo_util.rectify_geometry</a:t>
            </a:r>
            <a:r>
              <a:rPr lang="en-US" sz="1400" dirty="0" smtClean="0">
                <a:latin typeface="Courier New" pitchFamily="-84" charset="0"/>
              </a:rPr>
              <a:t> (</a:t>
            </a:r>
            <a:r>
              <a:rPr lang="en-US" sz="1400" dirty="0" err="1" smtClean="0">
                <a:latin typeface="Courier New" pitchFamily="-84" charset="0"/>
              </a:rPr>
              <a:t>e.geometry</a:t>
            </a:r>
            <a:r>
              <a:rPr lang="en-US" sz="1400" dirty="0" smtClean="0">
                <a:latin typeface="Courier New" pitchFamily="-84" charset="0"/>
              </a:rPr>
              <a:t>, </a:t>
            </a:r>
            <a:r>
              <a:rPr lang="en-US" sz="1400" dirty="0" err="1" smtClean="0">
                <a:latin typeface="Courier New" pitchFamily="-84" charset="0"/>
              </a:rPr>
              <a:t>e.tolerance</a:t>
            </a:r>
            <a:r>
              <a:rPr lang="en-US" sz="1400" dirty="0" smtClean="0">
                <a:latin typeface="Courier New" pitchFamily="-84" charset="0"/>
              </a:rPr>
              <a:t>);</a:t>
            </a:r>
          </a:p>
          <a:p>
            <a:pPr algn="l" defTabSz="822325" eaLnBrk="0" hangingPunct="0">
              <a:lnSpc>
                <a:spcPct val="80000"/>
              </a:lnSpc>
              <a:buClrTx/>
            </a:pPr>
            <a:r>
              <a:rPr lang="en-US" sz="1400" dirty="0" smtClean="0">
                <a:latin typeface="Courier New" pitchFamily="-84" charset="0"/>
              </a:rPr>
              <a:t>    exception</a:t>
            </a:r>
          </a:p>
          <a:p>
            <a:pPr algn="l" defTabSz="822325" eaLnBrk="0" hangingPunct="0">
              <a:lnSpc>
                <a:spcPct val="80000"/>
              </a:lnSpc>
              <a:buClrTx/>
            </a:pPr>
            <a:r>
              <a:rPr lang="en-US" sz="1400" dirty="0" smtClean="0">
                <a:latin typeface="Courier New" pitchFamily="-84" charset="0"/>
              </a:rPr>
              <a:t>      when </a:t>
            </a:r>
            <a:r>
              <a:rPr lang="en-US" sz="1400" dirty="0" err="1" smtClean="0">
                <a:latin typeface="Courier New" pitchFamily="-84" charset="0"/>
              </a:rPr>
              <a:t>cannot_rectify</a:t>
            </a:r>
            <a:r>
              <a:rPr lang="en-US" sz="1400" dirty="0" smtClean="0">
                <a:latin typeface="Courier New" pitchFamily="-84" charset="0"/>
              </a:rPr>
              <a:t> then</a:t>
            </a:r>
          </a:p>
          <a:p>
            <a:pPr algn="l" defTabSz="822325" eaLnBrk="0" hangingPunct="0">
              <a:lnSpc>
                <a:spcPct val="80000"/>
              </a:lnSpc>
              <a:buClrTx/>
            </a:pPr>
            <a:r>
              <a:rPr lang="en-US" sz="1400" dirty="0" smtClean="0">
                <a:latin typeface="Courier New" pitchFamily="-84" charset="0"/>
              </a:rPr>
              <a:t>        </a:t>
            </a:r>
            <a:r>
              <a:rPr lang="en-US" sz="1400" dirty="0" err="1" smtClean="0">
                <a:latin typeface="Courier New" pitchFamily="-84" charset="0"/>
              </a:rPr>
              <a:t>v_geometry_fixed</a:t>
            </a:r>
            <a:r>
              <a:rPr lang="en-US" sz="1400" dirty="0" smtClean="0">
                <a:latin typeface="Courier New" pitchFamily="-84" charset="0"/>
              </a:rPr>
              <a:t> := null;</a:t>
            </a:r>
          </a:p>
          <a:p>
            <a:pPr algn="l" defTabSz="822325" eaLnBrk="0" hangingPunct="0">
              <a:lnSpc>
                <a:spcPct val="80000"/>
              </a:lnSpc>
              <a:buClrTx/>
            </a:pPr>
            <a:r>
              <a:rPr lang="en-US" sz="1400" dirty="0" smtClean="0">
                <a:latin typeface="Courier New" pitchFamily="-84" charset="0"/>
              </a:rPr>
              <a:t>    end;</a:t>
            </a:r>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fr-FR" dirty="0" smtClean="0"/>
              <a:t>Correct the </a:t>
            </a:r>
            <a:r>
              <a:rPr lang="fr-FR" dirty="0" err="1" smtClean="0"/>
              <a:t>errors</a:t>
            </a:r>
            <a:endParaRPr lang="fr-FR" dirty="0"/>
          </a:p>
        </p:txBody>
      </p:sp>
      <p:sp>
        <p:nvSpPr>
          <p:cNvPr id="125956" name="Rectangle 13"/>
          <p:cNvSpPr>
            <a:spLocks noChangeArrowheads="1"/>
          </p:cNvSpPr>
          <p:nvPr/>
        </p:nvSpPr>
        <p:spPr bwMode="auto">
          <a:xfrm>
            <a:off x="631825" y="1628775"/>
            <a:ext cx="8783638" cy="391350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    if </a:t>
            </a:r>
            <a:r>
              <a:rPr lang="en-US" sz="1400" dirty="0" err="1" smtClean="0">
                <a:latin typeface="Courier New" pitchFamily="-84" charset="0"/>
              </a:rPr>
              <a:t>v_geometry_fixed</a:t>
            </a:r>
            <a:r>
              <a:rPr lang="en-US" sz="1400" dirty="0" smtClean="0">
                <a:latin typeface="Courier New" pitchFamily="-84" charset="0"/>
              </a:rPr>
              <a:t> is not null then</a:t>
            </a:r>
          </a:p>
          <a:p>
            <a:pPr algn="l" defTabSz="822325" eaLnBrk="0" hangingPunct="0">
              <a:lnSpc>
                <a:spcPct val="80000"/>
              </a:lnSpc>
              <a:buClrTx/>
            </a:pPr>
            <a:r>
              <a:rPr lang="en-US" sz="1400" dirty="0" smtClean="0">
                <a:latin typeface="Courier New" pitchFamily="-84" charset="0"/>
              </a:rPr>
              <a:t>      -- Update the base table with the rectified geometry</a:t>
            </a:r>
          </a:p>
          <a:p>
            <a:pPr algn="l" defTabSz="822325" eaLnBrk="0" hangingPunct="0">
              <a:lnSpc>
                <a:spcPct val="80000"/>
              </a:lnSpc>
              <a:buClrTx/>
            </a:pPr>
            <a:r>
              <a:rPr lang="en-US" sz="1400" dirty="0" smtClean="0">
                <a:latin typeface="Courier New" pitchFamily="-84" charset="0"/>
              </a:rPr>
              <a:t>      execute immediate 'update ' || </a:t>
            </a:r>
            <a:r>
              <a:rPr lang="en-US" sz="1400" dirty="0" err="1" smtClean="0">
                <a:latin typeface="Courier New" pitchFamily="-84" charset="0"/>
              </a:rPr>
              <a:t>e.table_name</a:t>
            </a:r>
            <a:r>
              <a:rPr lang="en-US" sz="1400" dirty="0" smtClean="0">
                <a:latin typeface="Courier New" pitchFamily="-84" charset="0"/>
              </a:rPr>
              <a:t> || </a:t>
            </a:r>
          </a:p>
          <a:p>
            <a:pPr algn="l" defTabSz="822325" eaLnBrk="0" hangingPunct="0">
              <a:lnSpc>
                <a:spcPct val="80000"/>
              </a:lnSpc>
              <a:buClrTx/>
            </a:pPr>
            <a:r>
              <a:rPr lang="en-US" sz="1400" dirty="0" smtClean="0">
                <a:latin typeface="Courier New" pitchFamily="-84" charset="0"/>
              </a:rPr>
              <a:t>      ' set '|| </a:t>
            </a:r>
            <a:r>
              <a:rPr lang="en-US" sz="1400" dirty="0" err="1" smtClean="0">
                <a:latin typeface="Courier New" pitchFamily="-84" charset="0"/>
              </a:rPr>
              <a:t>e.column_name</a:t>
            </a:r>
            <a:r>
              <a:rPr lang="en-US" sz="1400" dirty="0" smtClean="0">
                <a:latin typeface="Courier New" pitchFamily="-84" charset="0"/>
              </a:rPr>
              <a:t> || ' = :</a:t>
            </a:r>
            <a:r>
              <a:rPr lang="en-US" sz="1400" dirty="0" err="1" smtClean="0">
                <a:latin typeface="Courier New" pitchFamily="-84" charset="0"/>
              </a:rPr>
              <a:t>g</a:t>
            </a:r>
            <a:r>
              <a:rPr lang="en-US" sz="1400" dirty="0" smtClean="0">
                <a:latin typeface="Courier New" pitchFamily="-84" charset="0"/>
              </a:rPr>
              <a:t> where </a:t>
            </a:r>
            <a:r>
              <a:rPr lang="en-US" sz="1400" dirty="0" err="1" smtClean="0">
                <a:latin typeface="Courier New" pitchFamily="-84" charset="0"/>
              </a:rPr>
              <a:t>rowid</a:t>
            </a:r>
            <a:r>
              <a:rPr lang="en-US" sz="1400" dirty="0" smtClean="0">
                <a:latin typeface="Courier New" pitchFamily="-84" charset="0"/>
              </a:rPr>
              <a:t> = :</a:t>
            </a:r>
            <a:r>
              <a:rPr lang="en-US" sz="1400" dirty="0" err="1" smtClean="0">
                <a:latin typeface="Courier New" pitchFamily="-84" charset="0"/>
              </a:rPr>
              <a:t>r</a:t>
            </a:r>
            <a:r>
              <a:rPr lang="en-US" sz="1400" dirty="0" smtClean="0">
                <a:latin typeface="Courier New" pitchFamily="-84" charset="0"/>
              </a:rPr>
              <a:t>'</a:t>
            </a:r>
          </a:p>
          <a:p>
            <a:pPr algn="l" defTabSz="822325" eaLnBrk="0" hangingPunct="0">
              <a:lnSpc>
                <a:spcPct val="80000"/>
              </a:lnSpc>
              <a:buClrTx/>
            </a:pPr>
            <a:r>
              <a:rPr lang="en-US" sz="1400" dirty="0" smtClean="0">
                <a:latin typeface="Courier New" pitchFamily="-84" charset="0"/>
              </a:rPr>
              <a:t>        using </a:t>
            </a:r>
            <a:r>
              <a:rPr lang="en-US" sz="1400" dirty="0" err="1" smtClean="0">
                <a:latin typeface="Courier New" pitchFamily="-84" charset="0"/>
              </a:rPr>
              <a:t>v_geometry_fixed</a:t>
            </a:r>
            <a:r>
              <a:rPr lang="en-US" sz="1400" dirty="0" smtClean="0">
                <a:latin typeface="Courier New" pitchFamily="-84" charset="0"/>
              </a:rPr>
              <a:t>, </a:t>
            </a:r>
            <a:r>
              <a:rPr lang="en-US" sz="1400" dirty="0" err="1" smtClean="0">
                <a:latin typeface="Courier New" pitchFamily="-84" charset="0"/>
              </a:rPr>
              <a:t>e.obj_rowid</a:t>
            </a:r>
            <a:r>
              <a:rPr lang="en-US" sz="1400" dirty="0" smtClean="0">
                <a:latin typeface="Courier New" pitchFamily="-84" charset="0"/>
              </a:rPr>
              <a:t>;</a:t>
            </a:r>
          </a:p>
          <a:p>
            <a:pPr algn="l" defTabSz="822325" eaLnBrk="0" hangingPunct="0">
              <a:lnSpc>
                <a:spcPct val="80000"/>
              </a:lnSpc>
              <a:buClrTx/>
            </a:pP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      -- Remove the fixed geometry from the error log</a:t>
            </a:r>
          </a:p>
          <a:p>
            <a:pPr algn="l" defTabSz="822325" eaLnBrk="0" hangingPunct="0">
              <a:lnSpc>
                <a:spcPct val="80000"/>
              </a:lnSpc>
              <a:buClrTx/>
            </a:pPr>
            <a:r>
              <a:rPr lang="en-US" sz="1400" dirty="0" smtClean="0">
                <a:latin typeface="Courier New" pitchFamily="-84" charset="0"/>
              </a:rPr>
              <a:t>      delete from </a:t>
            </a:r>
            <a:r>
              <a:rPr lang="en-US" sz="1400" dirty="0" err="1" smtClean="0">
                <a:latin typeface="Courier New" pitchFamily="-84" charset="0"/>
              </a:rPr>
              <a:t>geometry_errors</a:t>
            </a:r>
            <a:r>
              <a:rPr lang="en-US" sz="1400" dirty="0" smtClean="0">
                <a:latin typeface="Courier New" pitchFamily="-84" charset="0"/>
              </a:rPr>
              <a:t> where </a:t>
            </a:r>
            <a:r>
              <a:rPr lang="en-US" sz="1400" dirty="0" err="1" smtClean="0">
                <a:latin typeface="Courier New" pitchFamily="-84" charset="0"/>
              </a:rPr>
              <a:t>rowid</a:t>
            </a:r>
            <a:r>
              <a:rPr lang="en-US" sz="1400" dirty="0" smtClean="0">
                <a:latin typeface="Courier New" pitchFamily="-84" charset="0"/>
              </a:rPr>
              <a:t> = </a:t>
            </a:r>
            <a:r>
              <a:rPr lang="en-US" sz="1400" dirty="0" err="1" smtClean="0">
                <a:latin typeface="Courier New" pitchFamily="-84" charset="0"/>
              </a:rPr>
              <a:t>e.rowid</a:t>
            </a:r>
            <a:r>
              <a:rPr lang="en-US" sz="1400" dirty="0" smtClean="0">
                <a:latin typeface="Courier New" pitchFamily="-84" charset="0"/>
              </a:rPr>
              <a:t>;</a:t>
            </a:r>
          </a:p>
          <a:p>
            <a:pPr algn="l" defTabSz="822325" eaLnBrk="0" hangingPunct="0">
              <a:lnSpc>
                <a:spcPct val="80000"/>
              </a:lnSpc>
              <a:buClrTx/>
            </a:pPr>
            <a:r>
              <a:rPr lang="en-US" sz="1400" dirty="0" smtClean="0">
                <a:latin typeface="Courier New" pitchFamily="-84" charset="0"/>
              </a:rPr>
              <a:t>    end if;</a:t>
            </a:r>
          </a:p>
          <a:p>
            <a:pPr algn="l" defTabSz="822325" eaLnBrk="0" hangingPunct="0">
              <a:lnSpc>
                <a:spcPct val="80000"/>
              </a:lnSpc>
              <a:buClrTx/>
            </a:pPr>
            <a:r>
              <a:rPr lang="en-US" sz="1400" dirty="0" smtClean="0">
                <a:latin typeface="Courier New" pitchFamily="-84" charset="0"/>
              </a:rPr>
              <a:t>    commit;</a:t>
            </a:r>
          </a:p>
          <a:p>
            <a:pPr algn="l" defTabSz="822325" eaLnBrk="0" hangingPunct="0">
              <a:lnSpc>
                <a:spcPct val="80000"/>
              </a:lnSpc>
              <a:buClrTx/>
            </a:pP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  end loop;</a:t>
            </a:r>
          </a:p>
          <a:p>
            <a:pPr algn="l" defTabSz="822325" eaLnBrk="0" hangingPunct="0">
              <a:lnSpc>
                <a:spcPct val="80000"/>
              </a:lnSpc>
              <a:buClrTx/>
            </a:pPr>
            <a:r>
              <a:rPr lang="en-US" sz="1400" dirty="0" smtClean="0">
                <a:latin typeface="Courier New" pitchFamily="-84" charset="0"/>
              </a:rPr>
              <a:t>end;</a:t>
            </a:r>
          </a:p>
          <a:p>
            <a:pPr algn="l" defTabSz="822325" eaLnBrk="0" hangingPunct="0">
              <a:lnSpc>
                <a:spcPct val="80000"/>
              </a:lnSpc>
              <a:buClrTx/>
            </a:pPr>
            <a:r>
              <a:rPr lang="en-US" sz="1400" dirty="0" smtClean="0">
                <a:latin typeface="Courier New" pitchFamily="-84" charset="0"/>
              </a:rPr>
              <a:t>/</a:t>
            </a:r>
            <a:endParaRPr lang="en-US" sz="1400" dirty="0">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Tolerance and Validation</a:t>
            </a:r>
            <a:endParaRPr lang="en-US" dirty="0"/>
          </a:p>
        </p:txBody>
      </p:sp>
      <p:cxnSp>
        <p:nvCxnSpPr>
          <p:cNvPr id="28" name="Straight Arrow Connector 27"/>
          <p:cNvCxnSpPr/>
          <p:nvPr/>
        </p:nvCxnSpPr>
        <p:spPr bwMode="auto">
          <a:xfrm>
            <a:off x="4267200" y="5340539"/>
            <a:ext cx="762000" cy="1588"/>
          </a:xfrm>
          <a:prstGeom prst="straightConnector1">
            <a:avLst/>
          </a:prstGeom>
          <a:noFill/>
          <a:ln w="9525" cap="flat" cmpd="sng" algn="ctr">
            <a:solidFill>
              <a:srgbClr val="000090"/>
            </a:solidFill>
            <a:prstDash val="solid"/>
            <a:round/>
            <a:headEnd type="arrow"/>
            <a:tailEnd type="arrow"/>
          </a:ln>
          <a:effectLst/>
        </p:spPr>
      </p:cxnSp>
      <p:cxnSp>
        <p:nvCxnSpPr>
          <p:cNvPr id="29" name="Straight Arrow Connector 28"/>
          <p:cNvCxnSpPr/>
          <p:nvPr/>
        </p:nvCxnSpPr>
        <p:spPr bwMode="auto">
          <a:xfrm rot="5400000">
            <a:off x="4723606" y="5034945"/>
            <a:ext cx="609600" cy="1588"/>
          </a:xfrm>
          <a:prstGeom prst="straightConnector1">
            <a:avLst/>
          </a:prstGeom>
          <a:noFill/>
          <a:ln w="9525" cap="flat" cmpd="sng" algn="ctr">
            <a:solidFill>
              <a:srgbClr val="000090"/>
            </a:solidFill>
            <a:prstDash val="dash"/>
            <a:round/>
            <a:headEnd type="none" w="med" len="med"/>
            <a:tailEnd type="none" w="med" len="med"/>
          </a:ln>
          <a:effectLst/>
        </p:spPr>
      </p:cxnSp>
      <p:cxnSp>
        <p:nvCxnSpPr>
          <p:cNvPr id="30" name="Straight Arrow Connector 29"/>
          <p:cNvCxnSpPr/>
          <p:nvPr/>
        </p:nvCxnSpPr>
        <p:spPr bwMode="auto">
          <a:xfrm rot="5400000">
            <a:off x="3961605" y="5034945"/>
            <a:ext cx="609600" cy="1588"/>
          </a:xfrm>
          <a:prstGeom prst="straightConnector1">
            <a:avLst/>
          </a:prstGeom>
          <a:noFill/>
          <a:ln w="9525" cap="flat" cmpd="sng" algn="ctr">
            <a:solidFill>
              <a:srgbClr val="000090"/>
            </a:solidFill>
            <a:prstDash val="dash"/>
            <a:round/>
            <a:headEnd type="none" w="med" len="med"/>
            <a:tailEnd type="none" w="med" len="med"/>
          </a:ln>
          <a:effectLst/>
        </p:spPr>
      </p:cxnSp>
      <p:cxnSp>
        <p:nvCxnSpPr>
          <p:cNvPr id="31" name="Straight Arrow Connector 30"/>
          <p:cNvCxnSpPr/>
          <p:nvPr/>
        </p:nvCxnSpPr>
        <p:spPr bwMode="auto">
          <a:xfrm>
            <a:off x="4419600" y="5603175"/>
            <a:ext cx="533400" cy="1588"/>
          </a:xfrm>
          <a:prstGeom prst="straightConnector1">
            <a:avLst/>
          </a:prstGeom>
          <a:noFill/>
          <a:ln w="38100" cap="flat" cmpd="sng" algn="ctr">
            <a:solidFill>
              <a:srgbClr val="000090"/>
            </a:solidFill>
            <a:prstDash val="solid"/>
            <a:round/>
            <a:headEnd type="arrow" w="med" len="med"/>
            <a:tailEnd type="arrow" w="med" len="med"/>
          </a:ln>
          <a:effectLst/>
        </p:spPr>
      </p:cxnSp>
      <p:cxnSp>
        <p:nvCxnSpPr>
          <p:cNvPr id="32" name="Straight Arrow Connector 31"/>
          <p:cNvCxnSpPr/>
          <p:nvPr/>
        </p:nvCxnSpPr>
        <p:spPr bwMode="auto">
          <a:xfrm>
            <a:off x="3962400" y="5907975"/>
            <a:ext cx="1447800" cy="1588"/>
          </a:xfrm>
          <a:prstGeom prst="straightConnector1">
            <a:avLst/>
          </a:prstGeom>
          <a:noFill/>
          <a:ln w="38100" cap="flat" cmpd="sng" algn="ctr">
            <a:solidFill>
              <a:srgbClr val="000090"/>
            </a:solidFill>
            <a:prstDash val="solid"/>
            <a:round/>
            <a:headEnd type="arrow" w="med" len="med"/>
            <a:tailEnd type="arrow" w="med" len="med"/>
          </a:ln>
          <a:effectLst/>
        </p:spPr>
      </p:cxnSp>
      <p:sp>
        <p:nvSpPr>
          <p:cNvPr id="33" name="TextBox 32"/>
          <p:cNvSpPr txBox="1"/>
          <p:nvPr/>
        </p:nvSpPr>
        <p:spPr>
          <a:xfrm>
            <a:off x="3810000" y="4959539"/>
            <a:ext cx="1676400" cy="381000"/>
          </a:xfrm>
          <a:prstGeom prst="rect">
            <a:avLst/>
          </a:prstGeom>
          <a:noFill/>
        </p:spPr>
        <p:txBody>
          <a:bodyPr wrap="square" rtlCol="0">
            <a:spAutoFit/>
          </a:bodyPr>
          <a:lstStyle/>
          <a:p>
            <a:r>
              <a:rPr lang="en-US" dirty="0" smtClean="0">
                <a:solidFill>
                  <a:srgbClr val="000099"/>
                </a:solidFill>
              </a:rPr>
              <a:t>10cm</a:t>
            </a:r>
            <a:endParaRPr lang="en-US" dirty="0">
              <a:solidFill>
                <a:srgbClr val="000099"/>
              </a:solidFill>
            </a:endParaRPr>
          </a:p>
        </p:txBody>
      </p:sp>
      <p:sp>
        <p:nvSpPr>
          <p:cNvPr id="34" name="TextBox 33"/>
          <p:cNvSpPr txBox="1"/>
          <p:nvPr/>
        </p:nvSpPr>
        <p:spPr>
          <a:xfrm>
            <a:off x="762000" y="5416739"/>
            <a:ext cx="3200400" cy="374461"/>
          </a:xfrm>
          <a:prstGeom prst="rect">
            <a:avLst/>
          </a:prstGeom>
          <a:noFill/>
        </p:spPr>
        <p:txBody>
          <a:bodyPr wrap="square" rtlCol="0">
            <a:spAutoFit/>
          </a:bodyPr>
          <a:lstStyle/>
          <a:p>
            <a:r>
              <a:rPr lang="en-US" b="0" dirty="0" smtClean="0"/>
              <a:t>Tolerance = 0.05 = 5cm:</a:t>
            </a:r>
            <a:endParaRPr lang="en-US" b="0" dirty="0"/>
          </a:p>
        </p:txBody>
      </p:sp>
      <p:sp>
        <p:nvSpPr>
          <p:cNvPr id="35" name="TextBox 34"/>
          <p:cNvSpPr txBox="1"/>
          <p:nvPr/>
        </p:nvSpPr>
        <p:spPr>
          <a:xfrm>
            <a:off x="762000" y="5721539"/>
            <a:ext cx="3200400" cy="374461"/>
          </a:xfrm>
          <a:prstGeom prst="rect">
            <a:avLst/>
          </a:prstGeom>
          <a:noFill/>
        </p:spPr>
        <p:txBody>
          <a:bodyPr wrap="square" rtlCol="0">
            <a:spAutoFit/>
          </a:bodyPr>
          <a:lstStyle/>
          <a:p>
            <a:r>
              <a:rPr lang="en-US" b="0" dirty="0" smtClean="0"/>
              <a:t>Tolerance = 0.5 = 50cm:</a:t>
            </a:r>
            <a:endParaRPr lang="en-US" b="0" dirty="0"/>
          </a:p>
        </p:txBody>
      </p:sp>
      <p:sp>
        <p:nvSpPr>
          <p:cNvPr id="36" name="TextBox 35"/>
          <p:cNvSpPr txBox="1"/>
          <p:nvPr/>
        </p:nvSpPr>
        <p:spPr>
          <a:xfrm>
            <a:off x="5638800" y="5416739"/>
            <a:ext cx="3200400" cy="374461"/>
          </a:xfrm>
          <a:prstGeom prst="rect">
            <a:avLst/>
          </a:prstGeom>
          <a:noFill/>
        </p:spPr>
        <p:txBody>
          <a:bodyPr wrap="square" rtlCol="0">
            <a:spAutoFit/>
          </a:bodyPr>
          <a:lstStyle/>
          <a:p>
            <a:r>
              <a:rPr lang="en-US" b="0" dirty="0" smtClean="0"/>
              <a:t>No error</a:t>
            </a:r>
            <a:endParaRPr lang="en-US" b="0" dirty="0"/>
          </a:p>
        </p:txBody>
      </p:sp>
      <p:sp>
        <p:nvSpPr>
          <p:cNvPr id="37" name="TextBox 36"/>
          <p:cNvSpPr txBox="1"/>
          <p:nvPr/>
        </p:nvSpPr>
        <p:spPr>
          <a:xfrm>
            <a:off x="5638800" y="5721539"/>
            <a:ext cx="3200400" cy="374461"/>
          </a:xfrm>
          <a:prstGeom prst="rect">
            <a:avLst/>
          </a:prstGeom>
          <a:noFill/>
        </p:spPr>
        <p:txBody>
          <a:bodyPr wrap="square" rtlCol="0">
            <a:spAutoFit/>
          </a:bodyPr>
          <a:lstStyle/>
          <a:p>
            <a:r>
              <a:rPr lang="en-US" b="0" dirty="0" smtClean="0"/>
              <a:t>Self Touching Polygon</a:t>
            </a:r>
            <a:endParaRPr lang="en-US" b="0" dirty="0"/>
          </a:p>
        </p:txBody>
      </p:sp>
      <p:grpSp>
        <p:nvGrpSpPr>
          <p:cNvPr id="39" name="Group 38"/>
          <p:cNvGrpSpPr/>
          <p:nvPr/>
        </p:nvGrpSpPr>
        <p:grpSpPr>
          <a:xfrm>
            <a:off x="2133600" y="2895600"/>
            <a:ext cx="4876800" cy="2057400"/>
            <a:chOff x="2133600" y="2362200"/>
            <a:chExt cx="4876800" cy="2057400"/>
          </a:xfrm>
        </p:grpSpPr>
        <p:sp>
          <p:nvSpPr>
            <p:cNvPr id="40" name="Rectangle 39"/>
            <p:cNvSpPr>
              <a:spLocks noChangeArrowheads="1"/>
            </p:cNvSpPr>
            <p:nvPr/>
          </p:nvSpPr>
          <p:spPr bwMode="auto">
            <a:xfrm>
              <a:off x="2252132" y="2523067"/>
              <a:ext cx="4614335" cy="1651000"/>
            </a:xfrm>
            <a:prstGeom prst="rect">
              <a:avLst/>
            </a:prstGeom>
            <a:solidFill>
              <a:srgbClr val="D6D6F5"/>
            </a:solidFill>
            <a:ln w="76200" cap="flat" cmpd="sng" algn="ctr">
              <a:solidFill>
                <a:srgbClr val="FF3300"/>
              </a:solidFill>
              <a:prstDash val="solid"/>
              <a:miter lim="800000"/>
              <a:headEnd type="none" w="med" len="med"/>
              <a:tailEnd type="none" w="med" len="med"/>
            </a:ln>
          </p:spPr>
          <p:txBody>
            <a:bodyPr wrap="none" anchor="ctr">
              <a:prstTxWarp prst="textNoShape">
                <a:avLst/>
              </a:prstTxWarp>
            </a:bodyPr>
            <a:lstStyle/>
            <a:p>
              <a:endParaRPr lang="fr-FR"/>
            </a:p>
          </p:txBody>
        </p:sp>
        <p:sp>
          <p:nvSpPr>
            <p:cNvPr id="41" name="Trapezoid 40"/>
            <p:cNvSpPr/>
            <p:nvPr/>
          </p:nvSpPr>
          <p:spPr bwMode="auto">
            <a:xfrm flipV="1">
              <a:off x="3429000" y="2819400"/>
              <a:ext cx="2438400" cy="1358430"/>
            </a:xfrm>
            <a:prstGeom prst="trapezoid">
              <a:avLst>
                <a:gd name="adj" fmla="val 63106"/>
              </a:avLst>
            </a:prstGeom>
            <a:solidFill>
              <a:schemeClr val="bg1"/>
            </a:solidFill>
            <a:ln w="76200" cap="flat" cmpd="sng" algn="ctr">
              <a:solidFill>
                <a:srgbClr val="FF3300"/>
              </a:solidFill>
              <a:prstDash val="solid"/>
              <a:miter lim="800000"/>
              <a:headEnd type="none" w="med" len="med"/>
              <a:tailEnd type="none" w="med" len="med"/>
            </a:ln>
          </p:spPr>
          <p:txBody>
            <a:bodyPr wrap="none" anchor="ctr">
              <a:prstTxWarp prst="textNoShape">
                <a:avLst/>
              </a:prstTxWarp>
            </a:bodyPr>
            <a:lstStyle/>
            <a:p>
              <a:pPr marL="119063" marR="0" indent="-119063" defTabSz="914400" eaLnBrk="1" latinLnBrk="0" hangingPunct="1">
                <a:buSzTx/>
                <a:buFontTx/>
                <a:buNone/>
                <a:tabLst/>
              </a:pPr>
              <a:endParaRPr lang="en-US" smtClean="0"/>
            </a:p>
          </p:txBody>
        </p:sp>
        <p:sp>
          <p:nvSpPr>
            <p:cNvPr id="42" name="Rectangle 41"/>
            <p:cNvSpPr/>
            <p:nvPr/>
          </p:nvSpPr>
          <p:spPr bwMode="auto">
            <a:xfrm>
              <a:off x="4288367" y="4089400"/>
              <a:ext cx="706969" cy="211667"/>
            </a:xfrm>
            <a:prstGeom prst="rect">
              <a:avLst/>
            </a:prstGeom>
            <a:solidFill>
              <a:schemeClr val="bg1"/>
            </a:solidFill>
            <a:ln w="317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pitchFamily="18" charset="0"/>
              </a:endParaRPr>
            </a:p>
          </p:txBody>
        </p:sp>
        <p:sp>
          <p:nvSpPr>
            <p:cNvPr id="43" name="Rectangle 42"/>
            <p:cNvSpPr/>
            <p:nvPr/>
          </p:nvSpPr>
          <p:spPr bwMode="auto">
            <a:xfrm>
              <a:off x="6629401" y="2362200"/>
              <a:ext cx="304800" cy="1981200"/>
            </a:xfrm>
            <a:prstGeom prst="rect">
              <a:avLst/>
            </a:prstGeom>
            <a:solidFill>
              <a:schemeClr val="bg1"/>
            </a:solidFill>
            <a:ln w="317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pitchFamily="18" charset="0"/>
              </a:endParaRPr>
            </a:p>
          </p:txBody>
        </p:sp>
        <p:sp>
          <p:nvSpPr>
            <p:cNvPr id="44" name="Rectangle 43"/>
            <p:cNvSpPr/>
            <p:nvPr/>
          </p:nvSpPr>
          <p:spPr bwMode="auto">
            <a:xfrm>
              <a:off x="2286000" y="2362200"/>
              <a:ext cx="4724400" cy="609600"/>
            </a:xfrm>
            <a:prstGeom prst="rect">
              <a:avLst/>
            </a:prstGeom>
            <a:solidFill>
              <a:schemeClr val="bg1"/>
            </a:solidFill>
            <a:ln w="317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pitchFamily="18" charset="0"/>
              </a:endParaRPr>
            </a:p>
          </p:txBody>
        </p:sp>
        <p:sp>
          <p:nvSpPr>
            <p:cNvPr id="45" name="Rectangle 44"/>
            <p:cNvSpPr/>
            <p:nvPr/>
          </p:nvSpPr>
          <p:spPr bwMode="auto">
            <a:xfrm>
              <a:off x="2133600" y="2362200"/>
              <a:ext cx="304800" cy="2057400"/>
            </a:xfrm>
            <a:prstGeom prst="rect">
              <a:avLst/>
            </a:prstGeom>
            <a:solidFill>
              <a:schemeClr val="bg1"/>
            </a:solidFill>
            <a:ln w="317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pitchFamily="18" charset="0"/>
              </a:endParaRPr>
            </a:p>
          </p:txBody>
        </p:sp>
        <p:sp>
          <p:nvSpPr>
            <p:cNvPr id="46" name="Oval 45"/>
            <p:cNvSpPr/>
            <p:nvPr/>
          </p:nvSpPr>
          <p:spPr bwMode="auto">
            <a:xfrm>
              <a:off x="4191000" y="4114800"/>
              <a:ext cx="139700" cy="139700"/>
            </a:xfrm>
            <a:prstGeom prst="ellipse">
              <a:avLst/>
            </a:prstGeom>
            <a:solidFill>
              <a:srgbClr val="000000"/>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charset="0"/>
              </a:endParaRPr>
            </a:p>
          </p:txBody>
        </p:sp>
        <p:sp>
          <p:nvSpPr>
            <p:cNvPr id="47" name="Oval 46"/>
            <p:cNvSpPr/>
            <p:nvPr/>
          </p:nvSpPr>
          <p:spPr bwMode="auto">
            <a:xfrm>
              <a:off x="4965700" y="4114800"/>
              <a:ext cx="139700" cy="139700"/>
            </a:xfrm>
            <a:prstGeom prst="ellipse">
              <a:avLst/>
            </a:prstGeom>
            <a:solidFill>
              <a:srgbClr val="000000"/>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charset="0"/>
              </a:endParaRPr>
            </a:p>
          </p:txBody>
        </p:sp>
      </p:grpSp>
      <p:sp>
        <p:nvSpPr>
          <p:cNvPr id="3" name="Content Placeholder 2"/>
          <p:cNvSpPr>
            <a:spLocks noGrp="1"/>
          </p:cNvSpPr>
          <p:nvPr>
            <p:ph idx="1"/>
          </p:nvPr>
        </p:nvSpPr>
        <p:spPr/>
        <p:txBody>
          <a:bodyPr/>
          <a:lstStyle/>
          <a:p>
            <a:r>
              <a:rPr lang="en-US" smtClean="0"/>
              <a:t>Errors are detected based on tolerance</a:t>
            </a:r>
          </a:p>
          <a:p>
            <a:r>
              <a:rPr lang="en-US" smtClean="0"/>
              <a:t>Validating at different tolerances shows or hides errors</a:t>
            </a:r>
          </a:p>
          <a:p>
            <a:r>
              <a:rPr lang="en-US" smtClean="0"/>
              <a:t>Points less than 10cm apart are duplicates at tolerance 0.50 (50cm) but not at tolerance 0.05 (5cm)</a:t>
            </a:r>
            <a:endParaRPr lang="en-US" dirty="0" smtClean="0"/>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Geometries</a:t>
            </a:r>
            <a:endParaRPr lang="en-US" dirty="0"/>
          </a:p>
        </p:txBody>
      </p:sp>
      <p:sp>
        <p:nvSpPr>
          <p:cNvPr id="3" name="Content Placeholder 2"/>
          <p:cNvSpPr>
            <a:spLocks noGrp="1"/>
          </p:cNvSpPr>
          <p:nvPr>
            <p:ph idx="1"/>
          </p:nvPr>
        </p:nvSpPr>
        <p:spPr/>
        <p:txBody>
          <a:bodyPr/>
          <a:lstStyle/>
          <a:p>
            <a:r>
              <a:rPr lang="en-US" dirty="0" smtClean="0"/>
              <a:t>Cannot have a UNIQUE constraint on geometries !</a:t>
            </a:r>
          </a:p>
          <a:p>
            <a:endParaRPr lang="en-US" dirty="0" smtClean="0"/>
          </a:p>
          <a:p>
            <a:pPr>
              <a:buNone/>
            </a:pPr>
            <a:r>
              <a:rPr lang="en-US" b="1" dirty="0" smtClean="0"/>
              <a:t>Preventing duplicates</a:t>
            </a:r>
          </a:p>
          <a:p>
            <a:r>
              <a:rPr lang="en-US" dirty="0" smtClean="0"/>
              <a:t>Use a trigger with a spatial query</a:t>
            </a:r>
          </a:p>
          <a:p>
            <a:r>
              <a:rPr lang="en-US" dirty="0" smtClean="0"/>
              <a:t>We will see an example later</a:t>
            </a:r>
          </a:p>
          <a:p>
            <a:endParaRPr lang="en-US" dirty="0" smtClean="0"/>
          </a:p>
          <a:p>
            <a:pPr>
              <a:buNone/>
            </a:pPr>
            <a:r>
              <a:rPr lang="en-US" b="1" dirty="0" smtClean="0"/>
              <a:t>Detecting and removing existing duplicates</a:t>
            </a:r>
          </a:p>
          <a:p>
            <a:r>
              <a:rPr lang="en-US" dirty="0" smtClean="0"/>
              <a:t>Use a spatial query (SDO_JOIN)</a:t>
            </a:r>
          </a:p>
          <a:p>
            <a:r>
              <a:rPr lang="en-US" dirty="0" smtClean="0"/>
              <a:t>We will see an example later</a:t>
            </a:r>
          </a:p>
          <a:p>
            <a:endParaRPr lang="en-US" dirty="0" smtClean="0"/>
          </a:p>
          <a:p>
            <a:endParaRPr lang="en-US" dirty="0" smtClean="0"/>
          </a:p>
          <a:p>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Geometries</a:t>
            </a:r>
            <a:br>
              <a:rPr lang="en-US" dirty="0" smtClean="0"/>
            </a:br>
            <a:r>
              <a:rPr lang="en-US" i="1" dirty="0" smtClean="0"/>
              <a:t>The simple case</a:t>
            </a:r>
            <a:endParaRPr lang="en-US" i="1" dirty="0"/>
          </a:p>
        </p:txBody>
      </p:sp>
      <p:sp>
        <p:nvSpPr>
          <p:cNvPr id="3" name="Content Placeholder 2"/>
          <p:cNvSpPr>
            <a:spLocks noGrp="1"/>
          </p:cNvSpPr>
          <p:nvPr>
            <p:ph idx="1"/>
          </p:nvPr>
        </p:nvSpPr>
        <p:spPr/>
        <p:txBody>
          <a:bodyPr/>
          <a:lstStyle/>
          <a:p>
            <a:r>
              <a:rPr lang="en-US" dirty="0" smtClean="0"/>
              <a:t>Detecting </a:t>
            </a:r>
            <a:r>
              <a:rPr lang="en-US" b="1" dirty="0" smtClean="0"/>
              <a:t>exact </a:t>
            </a:r>
            <a:r>
              <a:rPr lang="en-US" dirty="0" smtClean="0"/>
              <a:t>duplicates for 2D or 3D points</a:t>
            </a:r>
          </a:p>
          <a:p>
            <a:r>
              <a:rPr lang="en-US" dirty="0" smtClean="0"/>
              <a:t>Just use a unique index on X and Y !</a:t>
            </a:r>
          </a:p>
          <a:p>
            <a:endParaRPr lang="en-US" dirty="0" smtClean="0"/>
          </a:p>
          <a:p>
            <a:endParaRPr lang="en-US" dirty="0" smtClean="0"/>
          </a:p>
          <a:p>
            <a:endParaRPr lang="en-US" dirty="0" smtClean="0"/>
          </a:p>
          <a:p>
            <a:endParaRPr lang="en-US" dirty="0"/>
          </a:p>
        </p:txBody>
      </p:sp>
      <p:sp>
        <p:nvSpPr>
          <p:cNvPr id="4" name="Rectangle 4"/>
          <p:cNvSpPr>
            <a:spLocks noChangeArrowheads="1"/>
          </p:cNvSpPr>
          <p:nvPr/>
        </p:nvSpPr>
        <p:spPr bwMode="auto">
          <a:xfrm>
            <a:off x="457200" y="2667000"/>
            <a:ext cx="8915400" cy="683906"/>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dirty="0" smtClean="0">
                <a:latin typeface="Courier New" pitchFamily="-84" charset="0"/>
              </a:rPr>
              <a:t>CREATE UNIQUE INDEX US_CITIES_UNIQUE_LOCATION</a:t>
            </a:r>
          </a:p>
          <a:p>
            <a:pPr algn="l" defTabSz="822325" eaLnBrk="0" hangingPunct="0">
              <a:lnSpc>
                <a:spcPct val="80000"/>
              </a:lnSpc>
              <a:buClrTx/>
            </a:pPr>
            <a:r>
              <a:rPr lang="en-US" sz="1800" dirty="0" smtClean="0">
                <a:latin typeface="Courier New" pitchFamily="-84" charset="0"/>
              </a:rPr>
              <a:t>ON US_CITIES (LOCATION.SDO_POINT.X, LOCATION.SDO_POINT.Y);</a:t>
            </a:r>
          </a:p>
        </p:txBody>
      </p:sp>
      <p:sp>
        <p:nvSpPr>
          <p:cNvPr id="5" name="Rectangle 4"/>
          <p:cNvSpPr>
            <a:spLocks noChangeArrowheads="1"/>
          </p:cNvSpPr>
          <p:nvPr/>
        </p:nvSpPr>
        <p:spPr bwMode="auto">
          <a:xfrm>
            <a:off x="457200" y="4114800"/>
            <a:ext cx="8915400" cy="176420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dirty="0" smtClean="0">
                <a:latin typeface="Courier New" pitchFamily="-84" charset="0"/>
              </a:rPr>
              <a:t>SQL&gt; insert into </a:t>
            </a:r>
            <a:r>
              <a:rPr lang="en-US" sz="1800" dirty="0" err="1" smtClean="0">
                <a:latin typeface="Courier New" pitchFamily="-84" charset="0"/>
              </a:rPr>
              <a:t>us_cities</a:t>
            </a:r>
            <a:r>
              <a:rPr lang="en-US" sz="1800" dirty="0" smtClean="0">
                <a:latin typeface="Courier New" pitchFamily="-84" charset="0"/>
              </a:rPr>
              <a:t> (id, location) select 10001,location</a:t>
            </a:r>
          </a:p>
          <a:p>
            <a:pPr algn="l" defTabSz="822325" eaLnBrk="0" hangingPunct="0">
              <a:lnSpc>
                <a:spcPct val="80000"/>
              </a:lnSpc>
              <a:buClrTx/>
            </a:pPr>
            <a:r>
              <a:rPr lang="en-US" sz="1800" dirty="0" smtClean="0">
                <a:latin typeface="Courier New" pitchFamily="-84" charset="0"/>
              </a:rPr>
              <a:t>from </a:t>
            </a:r>
            <a:r>
              <a:rPr lang="en-US" sz="1800" dirty="0" err="1" smtClean="0">
                <a:latin typeface="Courier New" pitchFamily="-84" charset="0"/>
              </a:rPr>
              <a:t>us_cities</a:t>
            </a:r>
            <a:r>
              <a:rPr lang="en-US" sz="1800" dirty="0" smtClean="0">
                <a:latin typeface="Courier New" pitchFamily="-84" charset="0"/>
              </a:rPr>
              <a:t> where id=1;</a:t>
            </a:r>
          </a:p>
          <a:p>
            <a:pPr algn="l" defTabSz="822325" eaLnBrk="0" hangingPunct="0">
              <a:lnSpc>
                <a:spcPct val="80000"/>
              </a:lnSpc>
              <a:buClrTx/>
            </a:pPr>
            <a:endParaRPr lang="en-US" sz="1800" dirty="0" smtClean="0">
              <a:solidFill>
                <a:srgbClr val="FF0000"/>
              </a:solidFill>
              <a:latin typeface="Courier New" pitchFamily="-84" charset="0"/>
            </a:endParaRPr>
          </a:p>
          <a:p>
            <a:pPr algn="l" defTabSz="822325" eaLnBrk="0" hangingPunct="0">
              <a:lnSpc>
                <a:spcPct val="80000"/>
              </a:lnSpc>
              <a:buClrTx/>
            </a:pPr>
            <a:r>
              <a:rPr lang="en-US" sz="1800" dirty="0" smtClean="0">
                <a:solidFill>
                  <a:srgbClr val="FF0000"/>
                </a:solidFill>
                <a:latin typeface="Courier New" pitchFamily="-84" charset="0"/>
              </a:rPr>
              <a:t>ORA-00001: unique constraint (SCOTT.US_CITIES_UNIQUE_LOCATION)</a:t>
            </a:r>
          </a:p>
          <a:p>
            <a:pPr algn="l" defTabSz="822325" eaLnBrk="0" hangingPunct="0">
              <a:lnSpc>
                <a:spcPct val="80000"/>
              </a:lnSpc>
              <a:buClrTx/>
            </a:pPr>
            <a:r>
              <a:rPr lang="en-US" sz="1800" dirty="0" smtClean="0">
                <a:solidFill>
                  <a:srgbClr val="FF0000"/>
                </a:solidFill>
                <a:latin typeface="Courier New" pitchFamily="-84" charset="0"/>
              </a:rPr>
              <a:t>violated</a:t>
            </a:r>
          </a:p>
        </p:txBody>
      </p:sp>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fr-FR"/>
              <a:t>Some Tools</a:t>
            </a:r>
          </a:p>
        </p:txBody>
      </p:sp>
      <p:sp>
        <p:nvSpPr>
          <p:cNvPr id="126979" name="Content Placeholder 2"/>
          <p:cNvSpPr>
            <a:spLocks noGrp="1"/>
          </p:cNvSpPr>
          <p:nvPr>
            <p:ph idx="1"/>
          </p:nvPr>
        </p:nvSpPr>
        <p:spPr/>
        <p:txBody>
          <a:bodyPr/>
          <a:lstStyle/>
          <a:p>
            <a:r>
              <a:rPr lang="fr-FR" dirty="0"/>
              <a:t>SQL </a:t>
            </a:r>
            <a:r>
              <a:rPr lang="fr-FR" dirty="0" err="1"/>
              <a:t>Developer</a:t>
            </a:r>
            <a:r>
              <a:rPr lang="fr-FR" dirty="0"/>
              <a:t> version 3</a:t>
            </a:r>
          </a:p>
          <a:p>
            <a:pPr lvl="1"/>
            <a:r>
              <a:rPr lang="fr-FR" dirty="0" err="1"/>
              <a:t>Incorporates</a:t>
            </a:r>
            <a:r>
              <a:rPr lang="fr-FR" dirty="0"/>
              <a:t> a </a:t>
            </a:r>
            <a:r>
              <a:rPr lang="fr-FR" dirty="0" err="1"/>
              <a:t>map</a:t>
            </a:r>
            <a:r>
              <a:rPr lang="fr-FR" dirty="0"/>
              <a:t> </a:t>
            </a:r>
            <a:r>
              <a:rPr lang="fr-FR" dirty="0" err="1"/>
              <a:t>viewing</a:t>
            </a:r>
            <a:r>
              <a:rPr lang="fr-FR" dirty="0"/>
              <a:t> </a:t>
            </a:r>
            <a:r>
              <a:rPr lang="fr-FR" dirty="0" err="1"/>
              <a:t>facility</a:t>
            </a:r>
            <a:endParaRPr lang="fr-FR" dirty="0"/>
          </a:p>
          <a:p>
            <a:pPr lvl="1"/>
            <a:r>
              <a:rPr lang="fr-FR" dirty="0" err="1"/>
              <a:t>Based</a:t>
            </a:r>
            <a:r>
              <a:rPr lang="fr-FR" dirty="0"/>
              <a:t> on </a:t>
            </a:r>
            <a:r>
              <a:rPr lang="fr-FR" dirty="0" err="1"/>
              <a:t>MapViewer</a:t>
            </a:r>
            <a:endParaRPr lang="fr-FR" dirty="0"/>
          </a:p>
          <a:p>
            <a:pPr lvl="1"/>
            <a:r>
              <a:rPr lang="fr-FR" dirty="0" err="1"/>
              <a:t>Also</a:t>
            </a:r>
            <a:r>
              <a:rPr lang="fr-FR" dirty="0"/>
              <a:t> </a:t>
            </a:r>
            <a:r>
              <a:rPr lang="fr-FR" dirty="0" err="1"/>
              <a:t>includes</a:t>
            </a:r>
            <a:r>
              <a:rPr lang="fr-FR" dirty="0"/>
              <a:t> </a:t>
            </a:r>
            <a:r>
              <a:rPr lang="fr-FR" dirty="0" err="1"/>
              <a:t>tools</a:t>
            </a:r>
            <a:r>
              <a:rPr lang="fr-FR" dirty="0"/>
              <a:t> for </a:t>
            </a:r>
            <a:r>
              <a:rPr lang="fr-FR" dirty="0" err="1"/>
              <a:t>validating</a:t>
            </a:r>
            <a:r>
              <a:rPr lang="fr-FR" dirty="0"/>
              <a:t> </a:t>
            </a:r>
            <a:r>
              <a:rPr lang="fr-FR" dirty="0" err="1" smtClean="0"/>
              <a:t>geometries</a:t>
            </a:r>
            <a:endParaRPr lang="fr-FR" dirty="0" smtClean="0"/>
          </a:p>
          <a:p>
            <a:pPr eaLnBrk="1" hangingPunct="1"/>
            <a:endParaRPr lang="en-US" dirty="0" smtClean="0"/>
          </a:p>
          <a:p>
            <a:pPr eaLnBrk="1" hangingPunct="1"/>
            <a:r>
              <a:rPr lang="en-US" dirty="0" smtClean="0"/>
              <a:t>“</a:t>
            </a:r>
            <a:r>
              <a:rPr lang="en-US" dirty="0" err="1" smtClean="0"/>
              <a:t>Georaptor</a:t>
            </a:r>
            <a:r>
              <a:rPr lang="en-US" dirty="0" smtClean="0"/>
              <a:t>” </a:t>
            </a:r>
            <a:r>
              <a:rPr lang="en-US" dirty="0" err="1" smtClean="0"/>
              <a:t>plugin</a:t>
            </a:r>
            <a:r>
              <a:rPr lang="en-US" dirty="0" smtClean="0"/>
              <a:t> for SQL Developer</a:t>
            </a:r>
          </a:p>
          <a:p>
            <a:pPr lvl="1" eaLnBrk="1" hangingPunct="1"/>
            <a:r>
              <a:rPr lang="en-US" dirty="0" smtClean="0">
                <a:hlinkClick r:id="rId2"/>
              </a:rPr>
              <a:t>http://sourceforge.net/projects/georaptor/</a:t>
            </a:r>
            <a:endParaRPr lang="en-US" dirty="0" smtClean="0"/>
          </a:p>
          <a:p>
            <a:pPr lvl="1" eaLnBrk="1" hangingPunct="1"/>
            <a:r>
              <a:rPr lang="fr-FR" dirty="0" err="1" smtClean="0"/>
              <a:t>Adds</a:t>
            </a:r>
            <a:r>
              <a:rPr lang="fr-FR" dirty="0" smtClean="0"/>
              <a:t> a « spatial </a:t>
            </a:r>
            <a:r>
              <a:rPr lang="fr-FR" dirty="0" err="1" smtClean="0"/>
              <a:t>view</a:t>
            </a:r>
            <a:r>
              <a:rPr lang="fr-FR" dirty="0" smtClean="0"/>
              <a:t> » to SQL </a:t>
            </a:r>
            <a:r>
              <a:rPr lang="fr-FR" dirty="0" err="1" smtClean="0"/>
              <a:t>Developper</a:t>
            </a:r>
            <a:endParaRPr lang="fr-FR" dirty="0" smtClean="0"/>
          </a:p>
          <a:p>
            <a:pPr lvl="1" eaLnBrk="1" hangingPunct="1"/>
            <a:r>
              <a:rPr lang="fr-FR" dirty="0" err="1" smtClean="0"/>
              <a:t>Also</a:t>
            </a:r>
            <a:r>
              <a:rPr lang="fr-FR" dirty="0" smtClean="0"/>
              <a:t> </a:t>
            </a:r>
            <a:r>
              <a:rPr lang="fr-FR" dirty="0" err="1" smtClean="0"/>
              <a:t>tools</a:t>
            </a:r>
            <a:r>
              <a:rPr lang="fr-FR" dirty="0" smtClean="0"/>
              <a:t> for validation and </a:t>
            </a:r>
            <a:r>
              <a:rPr lang="fr-FR" dirty="0" err="1" smtClean="0"/>
              <a:t>metadata</a:t>
            </a:r>
            <a:r>
              <a:rPr lang="fr-FR" dirty="0" smtClean="0"/>
              <a:t> updates and more</a:t>
            </a:r>
            <a:endParaRPr lang="en-US" dirty="0" smtClean="0"/>
          </a:p>
          <a:p>
            <a:endParaRPr lang="fr-FR" dirty="0" smtClean="0"/>
          </a:p>
          <a:p>
            <a:pPr lvl="1">
              <a:buFontTx/>
              <a:buNone/>
            </a:pPr>
            <a:endParaRPr lang="fr-FR" dirty="0"/>
          </a:p>
        </p:txBody>
      </p:sp>
      <p:pic>
        <p:nvPicPr>
          <p:cNvPr id="4" name="Picture 4" descr="capture2.bmp"/>
          <p:cNvPicPr>
            <a:picLocks noChangeAspect="1"/>
          </p:cNvPicPr>
          <p:nvPr/>
        </p:nvPicPr>
        <p:blipFill>
          <a:blip r:embed="rId3"/>
          <a:srcRect l="6812"/>
          <a:stretch>
            <a:fillRect/>
          </a:stretch>
        </p:blipFill>
        <p:spPr bwMode="auto">
          <a:xfrm>
            <a:off x="7924800" y="3074988"/>
            <a:ext cx="985837" cy="1362075"/>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7696200" y="1371600"/>
            <a:ext cx="1657350" cy="1657350"/>
          </a:xfrm>
          <a:prstGeom prst="rect">
            <a:avLst/>
          </a:prstGeom>
        </p:spPr>
      </p:pic>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10399" y="1295400"/>
            <a:ext cx="2351791" cy="1625600"/>
          </a:xfrm>
          <a:prstGeom prst="rect">
            <a:avLst/>
          </a:prstGeom>
        </p:spPr>
      </p:pic>
      <p:sp>
        <p:nvSpPr>
          <p:cNvPr id="2" name="Title 1"/>
          <p:cNvSpPr>
            <a:spLocks noGrp="1"/>
          </p:cNvSpPr>
          <p:nvPr>
            <p:ph type="title"/>
          </p:nvPr>
        </p:nvSpPr>
        <p:spPr/>
        <p:txBody>
          <a:bodyPr/>
          <a:lstStyle/>
          <a:p>
            <a:r>
              <a:rPr lang="en-US" dirty="0" smtClean="0"/>
              <a:t>More Tools</a:t>
            </a:r>
            <a:endParaRPr lang="en-US" dirty="0"/>
          </a:p>
        </p:txBody>
      </p:sp>
      <p:sp>
        <p:nvSpPr>
          <p:cNvPr id="3" name="Content Placeholder 2"/>
          <p:cNvSpPr>
            <a:spLocks noGrp="1"/>
          </p:cNvSpPr>
          <p:nvPr>
            <p:ph idx="1"/>
          </p:nvPr>
        </p:nvSpPr>
        <p:spPr/>
        <p:txBody>
          <a:bodyPr/>
          <a:lstStyle/>
          <a:p>
            <a:r>
              <a:rPr lang="en-US" dirty="0" smtClean="0"/>
              <a:t>Safe Software FME</a:t>
            </a:r>
          </a:p>
          <a:p>
            <a:pPr lvl="1"/>
            <a:r>
              <a:rPr lang="en-US" dirty="0" smtClean="0">
                <a:hlinkClick r:id="rId3"/>
              </a:rPr>
              <a:t>http://www.safe.com</a:t>
            </a:r>
            <a:endParaRPr lang="en-US" dirty="0" smtClean="0"/>
          </a:p>
          <a:p>
            <a:pPr lvl="1"/>
            <a:r>
              <a:rPr lang="en-US" dirty="0" smtClean="0"/>
              <a:t>ETL for spatial data</a:t>
            </a:r>
          </a:p>
          <a:p>
            <a:pPr lvl="1"/>
            <a:r>
              <a:rPr lang="en-US" dirty="0" smtClean="0"/>
              <a:t>Many formats, many transformations, automated workflows</a:t>
            </a:r>
          </a:p>
          <a:p>
            <a:endParaRPr lang="en-US" dirty="0" smtClean="0"/>
          </a:p>
          <a:p>
            <a:r>
              <a:rPr lang="en-US" dirty="0" smtClean="0"/>
              <a:t>1Spatial</a:t>
            </a:r>
          </a:p>
          <a:p>
            <a:pPr lvl="1"/>
            <a:r>
              <a:rPr lang="en-US" dirty="0" smtClean="0">
                <a:hlinkClick r:id="rId4"/>
              </a:rPr>
              <a:t>http://1spatial.com</a:t>
            </a:r>
            <a:endParaRPr lang="en-US" dirty="0" smtClean="0"/>
          </a:p>
          <a:p>
            <a:pPr lvl="1"/>
            <a:r>
              <a:rPr lang="en-US" dirty="0" smtClean="0"/>
              <a:t>Manages spatial data quality</a:t>
            </a:r>
          </a:p>
          <a:p>
            <a:pPr lvl="1"/>
            <a:r>
              <a:rPr lang="en-US" dirty="0" smtClean="0"/>
              <a:t>Data cleanup with topology checks and corrections</a:t>
            </a:r>
            <a:endParaRPr lang="en-US" dirty="0"/>
          </a:p>
        </p:txBody>
      </p:sp>
      <p:pic>
        <p:nvPicPr>
          <p:cNvPr id="5" name="Picture 4"/>
          <p:cNvPicPr>
            <a:picLocks noChangeAspect="1"/>
          </p:cNvPicPr>
          <p:nvPr/>
        </p:nvPicPr>
        <p:blipFill>
          <a:blip r:embed="rId5"/>
          <a:stretch>
            <a:fillRect/>
          </a:stretch>
        </p:blipFill>
        <p:spPr>
          <a:xfrm>
            <a:off x="4953000" y="1526253"/>
            <a:ext cx="1955800" cy="835947"/>
          </a:xfrm>
          <a:prstGeom prst="rect">
            <a:avLst/>
          </a:prstGeom>
        </p:spPr>
      </p:pic>
      <p:pic>
        <p:nvPicPr>
          <p:cNvPr id="7" name="Picture 6"/>
          <p:cNvPicPr>
            <a:picLocks noChangeAspect="1"/>
          </p:cNvPicPr>
          <p:nvPr/>
        </p:nvPicPr>
        <p:blipFill>
          <a:blip r:embed="rId6"/>
          <a:stretch>
            <a:fillRect/>
          </a:stretch>
        </p:blipFill>
        <p:spPr>
          <a:xfrm>
            <a:off x="6248400" y="3657600"/>
            <a:ext cx="3048000" cy="762000"/>
          </a:xfrm>
          <a:prstGeom prst="rect">
            <a:avLst/>
          </a:prstGeom>
        </p:spPr>
      </p:pic>
    </p:spTree>
  </p:cSld>
  <p:clrMapOvr>
    <a:masterClrMapping/>
  </p:clrMapOvr>
  <p:transition>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3"/>
          <p:cNvSpPr txBox="1">
            <a:spLocks noChangeArrowheads="1"/>
          </p:cNvSpPr>
          <p:nvPr/>
        </p:nvSpPr>
        <p:spPr bwMode="auto">
          <a:xfrm>
            <a:off x="990600" y="2133600"/>
            <a:ext cx="6299200"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solidFill>
                  <a:schemeClr val="accent1"/>
                </a:solidFill>
              </a:rPr>
              <a:t>Moving</a:t>
            </a:r>
            <a:r>
              <a:rPr lang="en-US" sz="3200"/>
              <a:t> Data between Databases</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0"/>
          <p:cNvSpPr>
            <a:spLocks noGrp="1" noChangeArrowheads="1"/>
          </p:cNvSpPr>
          <p:nvPr>
            <p:ph type="title"/>
          </p:nvPr>
        </p:nvSpPr>
        <p:spPr/>
        <p:txBody>
          <a:bodyPr/>
          <a:lstStyle/>
          <a:p>
            <a:pPr eaLnBrk="1" hangingPunct="1"/>
            <a:r>
              <a:rPr lang="en-US"/>
              <a:t>External Tables</a:t>
            </a:r>
          </a:p>
        </p:txBody>
      </p:sp>
      <p:sp>
        <p:nvSpPr>
          <p:cNvPr id="33795" name="Rectangle 2051"/>
          <p:cNvSpPr>
            <a:spLocks noGrp="1" noChangeArrowheads="1"/>
          </p:cNvSpPr>
          <p:nvPr>
            <p:ph type="body" idx="1"/>
          </p:nvPr>
        </p:nvSpPr>
        <p:spPr/>
        <p:txBody>
          <a:bodyPr/>
          <a:lstStyle/>
          <a:p>
            <a:pPr eaLnBrk="1" hangingPunct="1">
              <a:lnSpc>
                <a:spcPct val="90000"/>
              </a:lnSpc>
            </a:pPr>
            <a:r>
              <a:rPr lang="en-US"/>
              <a:t>A mechanism that allows you to use a file as if it was a database table</a:t>
            </a:r>
          </a:p>
          <a:p>
            <a:pPr eaLnBrk="1" hangingPunct="1">
              <a:lnSpc>
                <a:spcPct val="90000"/>
              </a:lnSpc>
            </a:pPr>
            <a:r>
              <a:rPr lang="en-US"/>
              <a:t>Can use to load a file into a regular table</a:t>
            </a:r>
          </a:p>
          <a:p>
            <a:pPr eaLnBrk="1" hangingPunct="1">
              <a:lnSpc>
                <a:spcPct val="90000"/>
              </a:lnSpc>
            </a:pPr>
            <a:r>
              <a:rPr lang="en-US"/>
              <a:t>Table structure is defined using similar syntax to SQL*Loader</a:t>
            </a:r>
          </a:p>
          <a:p>
            <a:pPr eaLnBrk="1" hangingPunct="1">
              <a:lnSpc>
                <a:spcPct val="90000"/>
              </a:lnSpc>
            </a:pPr>
            <a:r>
              <a:rPr lang="en-US"/>
              <a:t>Additional security settings needed to allow access</a:t>
            </a:r>
          </a:p>
          <a:p>
            <a:pPr lvl="1" eaLnBrk="1" hangingPunct="1">
              <a:lnSpc>
                <a:spcPct val="90000"/>
              </a:lnSpc>
            </a:pPr>
            <a:r>
              <a:rPr lang="en-US"/>
              <a:t>Define a pointer to the directory that contains the file(s)</a:t>
            </a:r>
          </a:p>
          <a:p>
            <a:pPr lvl="1" eaLnBrk="1" hangingPunct="1">
              <a:lnSpc>
                <a:spcPct val="90000"/>
              </a:lnSpc>
            </a:pPr>
            <a:r>
              <a:rPr lang="en-US"/>
              <a:t>Grant rights on this directory</a:t>
            </a:r>
          </a:p>
          <a:p>
            <a:pPr eaLnBrk="1" hangingPunct="1">
              <a:lnSpc>
                <a:spcPct val="90000"/>
              </a:lnSpc>
            </a:pPr>
            <a:r>
              <a:rPr lang="en-US"/>
              <a:t>Define the external table on the file</a:t>
            </a:r>
          </a:p>
          <a:p>
            <a:pPr eaLnBrk="1" hangingPunct="1">
              <a:lnSpc>
                <a:spcPct val="90000"/>
              </a:lnSpc>
            </a:pPr>
            <a:r>
              <a:rPr lang="en-US"/>
              <a:t>Copy into your regular table</a:t>
            </a:r>
          </a:p>
          <a:p>
            <a:pPr eaLnBrk="1" hangingPunct="1">
              <a:lnSpc>
                <a:spcPct val="90000"/>
              </a:lnSpc>
            </a:pPr>
            <a:r>
              <a:rPr lang="en-US"/>
              <a:t>Possible for tables that contain points</a:t>
            </a:r>
          </a:p>
        </p:txBody>
      </p:sp>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title"/>
          </p:nvPr>
        </p:nvSpPr>
        <p:spPr/>
        <p:txBody>
          <a:bodyPr/>
          <a:lstStyle/>
          <a:p>
            <a:pPr eaLnBrk="1" hangingPunct="1"/>
            <a:r>
              <a:rPr lang="en-US"/>
              <a:t>Export Utilities</a:t>
            </a:r>
          </a:p>
        </p:txBody>
      </p:sp>
      <p:sp>
        <p:nvSpPr>
          <p:cNvPr id="131075" name="Rectangle 8"/>
          <p:cNvSpPr>
            <a:spLocks noGrp="1" noChangeArrowheads="1"/>
          </p:cNvSpPr>
          <p:nvPr>
            <p:ph type="body" idx="1"/>
          </p:nvPr>
        </p:nvSpPr>
        <p:spPr/>
        <p:txBody>
          <a:bodyPr/>
          <a:lstStyle/>
          <a:p>
            <a:pPr eaLnBrk="1" hangingPunct="1"/>
            <a:r>
              <a:rPr lang="en-US"/>
              <a:t>Export (exp, expdp):</a:t>
            </a:r>
          </a:p>
          <a:p>
            <a:pPr lvl="1" eaLnBrk="1" hangingPunct="1"/>
            <a:r>
              <a:rPr lang="en-US"/>
              <a:t>Used to transfer tables to another database or schema</a:t>
            </a:r>
          </a:p>
          <a:p>
            <a:pPr lvl="1" eaLnBrk="1" hangingPunct="1"/>
            <a:r>
              <a:rPr lang="en-US"/>
              <a:t>No special syntax for spatial data</a:t>
            </a:r>
          </a:p>
          <a:p>
            <a:pPr eaLnBrk="1" hangingPunct="1"/>
            <a:r>
              <a:rPr lang="en-US"/>
              <a:t>For indexed spatial data, the associated geometry metadata is moved.</a:t>
            </a:r>
          </a:p>
          <a:p>
            <a:pPr eaLnBrk="1" hangingPunct="1"/>
            <a:r>
              <a:rPr lang="en-US"/>
              <a:t>If no index exists, you can move metadata by saving it into a table, then exporting that table:</a:t>
            </a:r>
          </a:p>
        </p:txBody>
      </p:sp>
      <p:sp>
        <p:nvSpPr>
          <p:cNvPr id="131076" name="Text Box 4"/>
          <p:cNvSpPr txBox="1">
            <a:spLocks noChangeArrowheads="1"/>
          </p:cNvSpPr>
          <p:nvPr/>
        </p:nvSpPr>
        <p:spPr bwMode="auto">
          <a:xfrm>
            <a:off x="1073150" y="4572000"/>
            <a:ext cx="7842250" cy="67786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84" charset="0"/>
              </a:rPr>
              <a:t>CREATE TABLE my_md AS</a:t>
            </a:r>
          </a:p>
          <a:p>
            <a:pPr algn="l" defTabSz="822325" eaLnBrk="0" hangingPunct="0">
              <a:lnSpc>
                <a:spcPct val="80000"/>
              </a:lnSpc>
              <a:buClrTx/>
            </a:pPr>
            <a:r>
              <a:rPr lang="en-US" sz="1800">
                <a:solidFill>
                  <a:srgbClr val="000066"/>
                </a:solidFill>
                <a:latin typeface="Courier New" pitchFamily="-84" charset="0"/>
              </a:rPr>
              <a:t>  SELECT * FROM user_sdo_geom_metadata; </a:t>
            </a:r>
          </a:p>
        </p:txBody>
      </p:sp>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ChangeArrowheads="1"/>
          </p:cNvSpPr>
          <p:nvPr>
            <p:ph type="title"/>
          </p:nvPr>
        </p:nvSpPr>
        <p:spPr/>
        <p:txBody>
          <a:bodyPr/>
          <a:lstStyle/>
          <a:p>
            <a:pPr eaLnBrk="1" hangingPunct="1"/>
            <a:r>
              <a:rPr lang="en-US"/>
              <a:t>Import Utilities</a:t>
            </a:r>
          </a:p>
        </p:txBody>
      </p:sp>
      <p:sp>
        <p:nvSpPr>
          <p:cNvPr id="133123" name="Rectangle 5"/>
          <p:cNvSpPr>
            <a:spLocks noGrp="1" noChangeArrowheads="1"/>
          </p:cNvSpPr>
          <p:nvPr>
            <p:ph type="body" idx="1"/>
          </p:nvPr>
        </p:nvSpPr>
        <p:spPr/>
        <p:txBody>
          <a:bodyPr/>
          <a:lstStyle/>
          <a:p>
            <a:pPr eaLnBrk="1" hangingPunct="1"/>
            <a:r>
              <a:rPr lang="en-US"/>
              <a:t>Import (imp, impdp):</a:t>
            </a:r>
          </a:p>
          <a:p>
            <a:pPr lvl="1" eaLnBrk="1" hangingPunct="1"/>
            <a:r>
              <a:rPr lang="en-US"/>
              <a:t>Used for bulk loading previously exported tables</a:t>
            </a:r>
          </a:p>
          <a:p>
            <a:pPr lvl="1" eaLnBrk="1" hangingPunct="1"/>
            <a:r>
              <a:rPr lang="en-US"/>
              <a:t>No special syntax for spatial data</a:t>
            </a:r>
          </a:p>
          <a:p>
            <a:pPr eaLnBrk="1" hangingPunct="1"/>
            <a:r>
              <a:rPr lang="en-US"/>
              <a:t>For indexed spatial data:</a:t>
            </a:r>
          </a:p>
          <a:p>
            <a:pPr lvl="1" eaLnBrk="1" hangingPunct="1"/>
            <a:r>
              <a:rPr lang="en-US"/>
              <a:t>Adds the USER_SDO_GEOM_METADATA entry</a:t>
            </a:r>
          </a:p>
          <a:p>
            <a:pPr lvl="1" eaLnBrk="1" hangingPunct="1"/>
            <a:r>
              <a:rPr lang="en-US"/>
              <a:t>Rebuilds the index by using the same command as originally specified</a:t>
            </a:r>
          </a:p>
          <a:p>
            <a:pPr eaLnBrk="1" hangingPunct="1"/>
            <a:r>
              <a:rPr lang="en-US"/>
              <a:t>If the spatial data was not indexed:</a:t>
            </a:r>
          </a:p>
          <a:p>
            <a:pPr lvl="1" eaLnBrk="1" hangingPunct="1"/>
            <a:r>
              <a:rPr lang="en-US"/>
              <a:t>Restore metadata after import if it was exported as shown on the previous page:</a:t>
            </a:r>
          </a:p>
          <a:p>
            <a:pPr eaLnBrk="1" hangingPunct="1"/>
            <a:endParaRPr lang="en-US"/>
          </a:p>
        </p:txBody>
      </p:sp>
      <p:sp>
        <p:nvSpPr>
          <p:cNvPr id="133124" name="Text Box 6"/>
          <p:cNvSpPr txBox="1">
            <a:spLocks noChangeArrowheads="1"/>
          </p:cNvSpPr>
          <p:nvPr/>
        </p:nvSpPr>
        <p:spPr bwMode="auto">
          <a:xfrm>
            <a:off x="1073150" y="5410200"/>
            <a:ext cx="7842250" cy="67786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84" charset="0"/>
              </a:rPr>
              <a:t>INSERT INTO user_sdo_geom_metadata</a:t>
            </a:r>
          </a:p>
          <a:p>
            <a:pPr algn="l" defTabSz="822325" eaLnBrk="0" hangingPunct="0">
              <a:lnSpc>
                <a:spcPct val="80000"/>
              </a:lnSpc>
              <a:buClrTx/>
            </a:pPr>
            <a:r>
              <a:rPr lang="en-US" sz="1800">
                <a:solidFill>
                  <a:srgbClr val="000066"/>
                </a:solidFill>
                <a:latin typeface="Courier New" pitchFamily="-84" charset="0"/>
              </a:rPr>
              <a:t>  SELECT * FROM my_md; </a:t>
            </a:r>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t>IMP Notes</a:t>
            </a:r>
          </a:p>
        </p:txBody>
      </p:sp>
      <p:sp>
        <p:nvSpPr>
          <p:cNvPr id="135171" name="Rectangle 3"/>
          <p:cNvSpPr>
            <a:spLocks noGrp="1" noChangeArrowheads="1"/>
          </p:cNvSpPr>
          <p:nvPr>
            <p:ph type="body" idx="1"/>
          </p:nvPr>
        </p:nvSpPr>
        <p:spPr/>
        <p:txBody>
          <a:bodyPr/>
          <a:lstStyle/>
          <a:p>
            <a:pPr eaLnBrk="1" hangingPunct="1"/>
            <a:r>
              <a:rPr lang="en-US"/>
              <a:t>For indexed spatial data:</a:t>
            </a:r>
          </a:p>
          <a:p>
            <a:pPr lvl="1" eaLnBrk="1" hangingPunct="1"/>
            <a:r>
              <a:rPr lang="en-US"/>
              <a:t>If the </a:t>
            </a:r>
            <a:r>
              <a:rPr lang="en-US" b="1"/>
              <a:t>TABLESPACE</a:t>
            </a:r>
            <a:r>
              <a:rPr lang="en-US"/>
              <a:t> parameter was specified, that tablespace must exist.</a:t>
            </a:r>
          </a:p>
          <a:p>
            <a:pPr lvl="1" eaLnBrk="1" hangingPunct="1"/>
            <a:r>
              <a:rPr lang="en-US"/>
              <a:t>If the import user is not the same as the table owner, then the table owner must have explicitly been granted the </a:t>
            </a:r>
            <a:r>
              <a:rPr lang="en-US" b="1"/>
              <a:t>CREATE TABLE </a:t>
            </a:r>
            <a:r>
              <a:rPr lang="en-US"/>
              <a:t>and </a:t>
            </a:r>
            <a:r>
              <a:rPr lang="en-US" b="1"/>
              <a:t>CREATE SEQUENCE </a:t>
            </a:r>
            <a:r>
              <a:rPr lang="en-US"/>
              <a:t>privileges.</a:t>
            </a:r>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t>IMP Notes</a:t>
            </a:r>
          </a:p>
        </p:txBody>
      </p:sp>
      <p:sp>
        <p:nvSpPr>
          <p:cNvPr id="137219" name="Content Placeholder 2"/>
          <p:cNvSpPr>
            <a:spLocks noGrp="1"/>
          </p:cNvSpPr>
          <p:nvPr>
            <p:ph idx="1"/>
          </p:nvPr>
        </p:nvSpPr>
        <p:spPr/>
        <p:txBody>
          <a:bodyPr/>
          <a:lstStyle/>
          <a:p>
            <a:r>
              <a:rPr lang="en-US"/>
              <a:t>Import may fail with the following error</a:t>
            </a:r>
          </a:p>
          <a:p>
            <a:endParaRPr lang="en-US"/>
          </a:p>
          <a:p>
            <a:endParaRPr lang="en-US"/>
          </a:p>
          <a:p>
            <a:endParaRPr lang="en-US"/>
          </a:p>
          <a:p>
            <a:r>
              <a:rPr lang="en-US"/>
              <a:t>This is because the internal “object identifier” of the spatial type is different from that in the dump file.</a:t>
            </a:r>
          </a:p>
          <a:p>
            <a:r>
              <a:rPr lang="en-US"/>
              <a:t>Just ask IMP to not perform that check using the TOID_NOVALIDATE parameter</a:t>
            </a:r>
          </a:p>
          <a:p>
            <a:pPr>
              <a:buFontTx/>
              <a:buNone/>
            </a:pPr>
            <a:endParaRPr lang="en-US"/>
          </a:p>
          <a:p>
            <a:endParaRPr lang="en-US"/>
          </a:p>
        </p:txBody>
      </p:sp>
      <p:sp>
        <p:nvSpPr>
          <p:cNvPr id="137220" name="Text Box 6"/>
          <p:cNvSpPr txBox="1">
            <a:spLocks noChangeArrowheads="1"/>
          </p:cNvSpPr>
          <p:nvPr/>
        </p:nvSpPr>
        <p:spPr bwMode="auto">
          <a:xfrm>
            <a:off x="415925" y="2060575"/>
            <a:ext cx="8929688" cy="92392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100000"/>
              </a:lnSpc>
              <a:buClrTx/>
            </a:pPr>
            <a:r>
              <a:rPr lang="en-US" sz="1800">
                <a:solidFill>
                  <a:srgbClr val="000066"/>
                </a:solidFill>
                <a:latin typeface="Courier New" pitchFamily="-84" charset="0"/>
              </a:rPr>
              <a:t>IMP-00060: Warning: Skipping table "SCOTT"."US_CITIES" because object type "MDSYS"."SDO_GEOMETRY" does not exist or has different identifier.</a:t>
            </a:r>
          </a:p>
        </p:txBody>
      </p:sp>
      <p:sp>
        <p:nvSpPr>
          <p:cNvPr id="137221" name="Text Box 6"/>
          <p:cNvSpPr txBox="1">
            <a:spLocks noChangeArrowheads="1"/>
          </p:cNvSpPr>
          <p:nvPr/>
        </p:nvSpPr>
        <p:spPr bwMode="auto">
          <a:xfrm>
            <a:off x="415925" y="5013325"/>
            <a:ext cx="8929688" cy="92392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100000"/>
              </a:lnSpc>
              <a:buClrTx/>
            </a:pPr>
            <a:r>
              <a:rPr lang="en-US" sz="1800">
                <a:solidFill>
                  <a:srgbClr val="000066"/>
                </a:solidFill>
                <a:latin typeface="Courier New" pitchFamily="-84" charset="0"/>
              </a:rPr>
              <a:t>imp scott/tiger file=data.dmp </a:t>
            </a:r>
            <a:r>
              <a:rPr lang="en-US" sz="1800">
                <a:solidFill>
                  <a:srgbClr val="FF0000"/>
                </a:solidFill>
                <a:latin typeface="Courier New" pitchFamily="-84" charset="0"/>
              </a:rPr>
              <a:t>toid_novalidate=mdsys.sdo_geometry,mdsys.sdo_elem_info_array, mdsys.sdo_ordinate_array</a:t>
            </a:r>
            <a:endParaRPr lang="en-US" sz="180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pPr eaLnBrk="1" hangingPunct="1"/>
            <a:r>
              <a:rPr lang="en-US"/>
              <a:t>IMPDP Notes</a:t>
            </a:r>
          </a:p>
        </p:txBody>
      </p:sp>
      <p:sp>
        <p:nvSpPr>
          <p:cNvPr id="138243" name="Rectangle 1027"/>
          <p:cNvSpPr>
            <a:spLocks noGrp="1" noChangeArrowheads="1"/>
          </p:cNvSpPr>
          <p:nvPr>
            <p:ph type="body" idx="1"/>
          </p:nvPr>
        </p:nvSpPr>
        <p:spPr/>
        <p:txBody>
          <a:bodyPr/>
          <a:lstStyle/>
          <a:p>
            <a:pPr eaLnBrk="1" hangingPunct="1"/>
            <a:r>
              <a:rPr lang="en-US" sz="2000"/>
              <a:t>Full flexibility for remapping schema objects (tables, indexes) to different owners and/or different tablespaces</a:t>
            </a:r>
          </a:p>
          <a:p>
            <a:pPr eaLnBrk="1" hangingPunct="1"/>
            <a:r>
              <a:rPr lang="en-US" sz="2000"/>
              <a:t>Schema / owner mapping:</a:t>
            </a:r>
          </a:p>
          <a:p>
            <a:pPr lvl="1" eaLnBrk="1" hangingPunct="1"/>
            <a:r>
              <a:rPr lang="en-US" sz="1800"/>
              <a:t>By default: tables are imported in the same schema (= same owner) as the original schema</a:t>
            </a:r>
          </a:p>
          <a:p>
            <a:pPr lvl="1" eaLnBrk="1" hangingPunct="1"/>
            <a:r>
              <a:rPr lang="en-US" sz="1800"/>
              <a:t>Use the REMAP_SCHEMA parameter to import in a different schema</a:t>
            </a:r>
          </a:p>
          <a:p>
            <a:pPr eaLnBrk="1" hangingPunct="1"/>
            <a:r>
              <a:rPr lang="en-US" sz="2000"/>
              <a:t>Tablespace mapping: </a:t>
            </a:r>
          </a:p>
          <a:p>
            <a:pPr lvl="1" eaLnBrk="1" hangingPunct="1"/>
            <a:r>
              <a:rPr lang="en-US" sz="1800"/>
              <a:t>By default: tables and indexes are imported in the tablespace with the same name as the original tablespace</a:t>
            </a:r>
          </a:p>
          <a:p>
            <a:pPr lvl="1" eaLnBrk="1" hangingPunct="1"/>
            <a:r>
              <a:rPr lang="en-US" sz="1800"/>
              <a:t>Use the REMAP_TABLESPACE parameter to import in a different tablespace</a:t>
            </a:r>
          </a:p>
          <a:p>
            <a:pPr lvl="1" eaLnBrk="1" hangingPunct="1"/>
            <a:r>
              <a:rPr lang="en-US" sz="1800">
                <a:solidFill>
                  <a:schemeClr val="accent1"/>
                </a:solidFill>
              </a:rPr>
              <a:t>NOTE: This is ignored for spatial indexes: they always get imported in the default tablespace of the destination schema (=owner)</a:t>
            </a:r>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t>Transportable Tablespaces</a:t>
            </a:r>
          </a:p>
        </p:txBody>
      </p:sp>
      <p:sp>
        <p:nvSpPr>
          <p:cNvPr id="139267" name="Rectangle 3"/>
          <p:cNvSpPr>
            <a:spLocks noGrp="1" noChangeArrowheads="1"/>
          </p:cNvSpPr>
          <p:nvPr>
            <p:ph type="body" idx="1"/>
          </p:nvPr>
        </p:nvSpPr>
        <p:spPr/>
        <p:txBody>
          <a:bodyPr/>
          <a:lstStyle/>
          <a:p>
            <a:pPr eaLnBrk="1" hangingPunct="1"/>
            <a:r>
              <a:rPr lang="en-US"/>
              <a:t>Transportable tablespaces allow you to copy database files from one database to another database</a:t>
            </a:r>
          </a:p>
          <a:p>
            <a:pPr lvl="1" eaLnBrk="1" hangingPunct="1"/>
            <a:r>
              <a:rPr lang="en-US"/>
              <a:t>No export/import of data</a:t>
            </a:r>
          </a:p>
          <a:p>
            <a:pPr lvl="1" eaLnBrk="1" hangingPunct="1"/>
            <a:r>
              <a:rPr lang="en-US"/>
              <a:t>No rebuilding of indexes</a:t>
            </a:r>
          </a:p>
          <a:p>
            <a:pPr eaLnBrk="1" hangingPunct="1"/>
            <a:r>
              <a:rPr lang="en-US"/>
              <a:t>The source and target database can be on different platforms and versions</a:t>
            </a:r>
          </a:p>
          <a:p>
            <a:pPr lvl="1" eaLnBrk="1" hangingPunct="1"/>
            <a:r>
              <a:rPr lang="en-US"/>
              <a:t>Can be on platforms with different “endian-ness”</a:t>
            </a:r>
          </a:p>
          <a:p>
            <a:pPr lvl="1" eaLnBrk="1" hangingPunct="1"/>
            <a:r>
              <a:rPr lang="en-US"/>
              <a:t>Big-endian vs. little-endian</a:t>
            </a:r>
          </a:p>
          <a:p>
            <a:pPr eaLnBrk="1" hangingPunct="1"/>
            <a:r>
              <a:rPr lang="en-US" b="1" u="sng">
                <a:solidFill>
                  <a:srgbClr val="FF0000"/>
                </a:solidFill>
              </a:rPr>
              <a:t>The source and target database must use the same character set!</a:t>
            </a:r>
          </a:p>
          <a:p>
            <a:pPr eaLnBrk="1" hangingPunct="1"/>
            <a:r>
              <a:rPr lang="en-US"/>
              <a:t>Use data-pump export/import to drive the process</a:t>
            </a:r>
          </a:p>
          <a:p>
            <a:pPr eaLnBrk="1" hangingPunct="1"/>
            <a:endParaRPr lang="en-US"/>
          </a:p>
        </p:txBody>
      </p:sp>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fr-FR" sz="2800"/>
              <a:t>Endian Compatibility</a:t>
            </a:r>
          </a:p>
        </p:txBody>
      </p:sp>
      <p:sp>
        <p:nvSpPr>
          <p:cNvPr id="141315" name="Rectangle 3"/>
          <p:cNvSpPr>
            <a:spLocks noChangeArrowheads="1"/>
          </p:cNvSpPr>
          <p:nvPr/>
        </p:nvSpPr>
        <p:spPr bwMode="auto">
          <a:xfrm>
            <a:off x="1066800" y="914400"/>
            <a:ext cx="7620000" cy="53054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200">
                <a:latin typeface="Courier New" pitchFamily="-84" charset="0"/>
              </a:rPr>
              <a:t>SQL&gt; select * from v$transportable_platform order by endian_format,platform_id;</a:t>
            </a:r>
          </a:p>
          <a:p>
            <a:pPr algn="l" defTabSz="822325" eaLnBrk="0" hangingPunct="0">
              <a:lnSpc>
                <a:spcPct val="70000"/>
              </a:lnSpc>
              <a:buClrTx/>
            </a:pPr>
            <a:endParaRPr lang="en-US" sz="1200">
              <a:latin typeface="Courier New" pitchFamily="-84" charset="0"/>
            </a:endParaRPr>
          </a:p>
          <a:p>
            <a:pPr algn="l" defTabSz="822325" eaLnBrk="0" hangingPunct="0">
              <a:lnSpc>
                <a:spcPct val="70000"/>
              </a:lnSpc>
              <a:buClrTx/>
            </a:pPr>
            <a:r>
              <a:rPr lang="en-US" sz="1200">
                <a:latin typeface="Courier New" pitchFamily="-84" charset="0"/>
              </a:rPr>
              <a:t>PLATFORM_ID PLATFORM_NAME                            ENDIAN_FORMAT</a:t>
            </a:r>
          </a:p>
          <a:p>
            <a:pPr algn="l" defTabSz="822325" eaLnBrk="0" hangingPunct="0">
              <a:lnSpc>
                <a:spcPct val="70000"/>
              </a:lnSpc>
              <a:buClrTx/>
            </a:pPr>
            <a:r>
              <a:rPr lang="en-US" sz="1200">
                <a:latin typeface="Courier New" pitchFamily="-84" charset="0"/>
              </a:rPr>
              <a:t>----------- ---------------------------------------- --------------</a:t>
            </a:r>
          </a:p>
          <a:p>
            <a:pPr algn="l" defTabSz="822325" eaLnBrk="0" hangingPunct="0">
              <a:lnSpc>
                <a:spcPct val="70000"/>
              </a:lnSpc>
              <a:buClrTx/>
            </a:pPr>
            <a:r>
              <a:rPr lang="en-US" sz="1200">
                <a:latin typeface="Courier New" pitchFamily="-84" charset="0"/>
              </a:rPr>
              <a:t>          1 Solaris[tm] OE (32-bit)                  Big</a:t>
            </a:r>
          </a:p>
          <a:p>
            <a:pPr algn="l" defTabSz="822325" eaLnBrk="0" hangingPunct="0">
              <a:lnSpc>
                <a:spcPct val="70000"/>
              </a:lnSpc>
              <a:buClrTx/>
            </a:pPr>
            <a:r>
              <a:rPr lang="en-US" sz="1200">
                <a:latin typeface="Courier New" pitchFamily="-84" charset="0"/>
              </a:rPr>
              <a:t>          2 Solaris[tm] OE (64-bit)                  Big</a:t>
            </a:r>
          </a:p>
          <a:p>
            <a:pPr algn="l" defTabSz="822325" eaLnBrk="0" hangingPunct="0">
              <a:lnSpc>
                <a:spcPct val="70000"/>
              </a:lnSpc>
              <a:buClrTx/>
            </a:pPr>
            <a:r>
              <a:rPr lang="en-US" sz="1200">
                <a:latin typeface="Courier New" pitchFamily="-84" charset="0"/>
              </a:rPr>
              <a:t>          3 HP-UX (64-bit)                           Big</a:t>
            </a:r>
          </a:p>
          <a:p>
            <a:pPr algn="l" defTabSz="822325" eaLnBrk="0" hangingPunct="0">
              <a:lnSpc>
                <a:spcPct val="70000"/>
              </a:lnSpc>
              <a:buClrTx/>
            </a:pPr>
            <a:r>
              <a:rPr lang="en-US" sz="1200">
                <a:latin typeface="Courier New" pitchFamily="-84" charset="0"/>
              </a:rPr>
              <a:t>          4 HP-UX IA (64-bit)                        Big</a:t>
            </a:r>
          </a:p>
          <a:p>
            <a:pPr algn="l" defTabSz="822325" eaLnBrk="0" hangingPunct="0">
              <a:lnSpc>
                <a:spcPct val="70000"/>
              </a:lnSpc>
              <a:buClrTx/>
            </a:pPr>
            <a:r>
              <a:rPr lang="en-US" sz="1200">
                <a:latin typeface="Courier New" pitchFamily="-84" charset="0"/>
              </a:rPr>
              <a:t>          6 AIX-Based Systems (64-bit)               Big</a:t>
            </a:r>
          </a:p>
          <a:p>
            <a:pPr algn="l" defTabSz="822325" eaLnBrk="0" hangingPunct="0">
              <a:lnSpc>
                <a:spcPct val="70000"/>
              </a:lnSpc>
              <a:buClrTx/>
            </a:pPr>
            <a:r>
              <a:rPr lang="en-US" sz="1200">
                <a:latin typeface="Courier New" pitchFamily="-84" charset="0"/>
              </a:rPr>
              <a:t>          9 IBM zSeries Based Linux                  Big</a:t>
            </a:r>
          </a:p>
          <a:p>
            <a:pPr algn="l" defTabSz="822325" eaLnBrk="0" hangingPunct="0">
              <a:lnSpc>
                <a:spcPct val="70000"/>
              </a:lnSpc>
              <a:buClrTx/>
            </a:pPr>
            <a:r>
              <a:rPr lang="en-US" sz="1200">
                <a:latin typeface="Courier New" pitchFamily="-84" charset="0"/>
              </a:rPr>
              <a:t>         16 Apple Mac OS                             Big</a:t>
            </a:r>
          </a:p>
          <a:p>
            <a:pPr algn="l" defTabSz="822325" eaLnBrk="0" hangingPunct="0">
              <a:lnSpc>
                <a:spcPct val="70000"/>
              </a:lnSpc>
              <a:buClrTx/>
            </a:pPr>
            <a:r>
              <a:rPr lang="en-US" sz="1200">
                <a:latin typeface="Courier New" pitchFamily="-84" charset="0"/>
              </a:rPr>
              <a:t>         18 IBM Power Based Linux                    Big</a:t>
            </a:r>
          </a:p>
          <a:p>
            <a:pPr algn="l" defTabSz="822325" eaLnBrk="0" hangingPunct="0">
              <a:lnSpc>
                <a:spcPct val="70000"/>
              </a:lnSpc>
              <a:buClrTx/>
            </a:pPr>
            <a:endParaRPr lang="en-US" sz="1200">
              <a:latin typeface="Courier New" pitchFamily="-84" charset="0"/>
            </a:endParaRPr>
          </a:p>
          <a:p>
            <a:pPr algn="l" defTabSz="822325" eaLnBrk="0" hangingPunct="0">
              <a:lnSpc>
                <a:spcPct val="70000"/>
              </a:lnSpc>
              <a:buClrTx/>
            </a:pPr>
            <a:r>
              <a:rPr lang="en-US" sz="1200">
                <a:latin typeface="Courier New" pitchFamily="-84" charset="0"/>
              </a:rPr>
              <a:t>          5 HP Tru64 UNIX                            Little</a:t>
            </a:r>
          </a:p>
          <a:p>
            <a:pPr algn="l" defTabSz="822325" eaLnBrk="0" hangingPunct="0">
              <a:lnSpc>
                <a:spcPct val="70000"/>
              </a:lnSpc>
              <a:buClrTx/>
            </a:pPr>
            <a:r>
              <a:rPr lang="en-US" sz="1200">
                <a:latin typeface="Courier New" pitchFamily="-84" charset="0"/>
              </a:rPr>
              <a:t>          7 Microsoft Windows IA (32-bit)            Little</a:t>
            </a:r>
          </a:p>
          <a:p>
            <a:pPr algn="l" defTabSz="822325" eaLnBrk="0" hangingPunct="0">
              <a:lnSpc>
                <a:spcPct val="70000"/>
              </a:lnSpc>
              <a:buClrTx/>
            </a:pPr>
            <a:r>
              <a:rPr lang="en-US" sz="1200">
                <a:latin typeface="Courier New" pitchFamily="-84" charset="0"/>
              </a:rPr>
              <a:t>          8 Microsoft Windows IA (64-bit)            Little</a:t>
            </a:r>
          </a:p>
          <a:p>
            <a:pPr algn="l" defTabSz="822325" eaLnBrk="0" hangingPunct="0">
              <a:lnSpc>
                <a:spcPct val="70000"/>
              </a:lnSpc>
              <a:buClrTx/>
            </a:pPr>
            <a:r>
              <a:rPr lang="en-US" sz="1200">
                <a:latin typeface="Courier New" pitchFamily="-84" charset="0"/>
              </a:rPr>
              <a:t>         10 Linux IA (32-bit)                        Little</a:t>
            </a:r>
          </a:p>
          <a:p>
            <a:pPr algn="l" defTabSz="822325" eaLnBrk="0" hangingPunct="0">
              <a:lnSpc>
                <a:spcPct val="70000"/>
              </a:lnSpc>
              <a:buClrTx/>
            </a:pPr>
            <a:r>
              <a:rPr lang="en-US" sz="1200">
                <a:latin typeface="Courier New" pitchFamily="-84" charset="0"/>
              </a:rPr>
              <a:t>         11 Linux IA (64-bit)                        Little</a:t>
            </a:r>
          </a:p>
          <a:p>
            <a:pPr algn="l" defTabSz="822325" eaLnBrk="0" hangingPunct="0">
              <a:lnSpc>
                <a:spcPct val="70000"/>
              </a:lnSpc>
              <a:buClrTx/>
            </a:pPr>
            <a:r>
              <a:rPr lang="en-US" sz="1200">
                <a:latin typeface="Courier New" pitchFamily="-84" charset="0"/>
              </a:rPr>
              <a:t>         12 Microsoft Windows 64-bit for AMD         Little</a:t>
            </a:r>
          </a:p>
          <a:p>
            <a:pPr algn="l" defTabSz="822325" eaLnBrk="0" hangingPunct="0">
              <a:lnSpc>
                <a:spcPct val="70000"/>
              </a:lnSpc>
              <a:buClrTx/>
            </a:pPr>
            <a:r>
              <a:rPr lang="en-US" sz="1200">
                <a:latin typeface="Courier New" pitchFamily="-84" charset="0"/>
              </a:rPr>
              <a:t>         13 Linux 64-bit for AMD                     Little</a:t>
            </a:r>
          </a:p>
          <a:p>
            <a:pPr algn="l" defTabSz="822325" eaLnBrk="0" hangingPunct="0">
              <a:lnSpc>
                <a:spcPct val="70000"/>
              </a:lnSpc>
              <a:buClrTx/>
            </a:pPr>
            <a:r>
              <a:rPr lang="en-US" sz="1200">
                <a:latin typeface="Courier New" pitchFamily="-84" charset="0"/>
              </a:rPr>
              <a:t>         15 HP Open VMS                              Little</a:t>
            </a:r>
          </a:p>
          <a:p>
            <a:pPr algn="l" defTabSz="822325" eaLnBrk="0" hangingPunct="0">
              <a:lnSpc>
                <a:spcPct val="70000"/>
              </a:lnSpc>
              <a:buClrTx/>
            </a:pPr>
            <a:r>
              <a:rPr lang="en-US" sz="1200">
                <a:latin typeface="Courier New" pitchFamily="-84" charset="0"/>
              </a:rPr>
              <a:t>         17 Solaris Operating System (x86)           Little</a:t>
            </a:r>
          </a:p>
          <a:p>
            <a:pPr algn="l" defTabSz="822325" eaLnBrk="0" hangingPunct="0">
              <a:lnSpc>
                <a:spcPct val="70000"/>
              </a:lnSpc>
              <a:buClrTx/>
            </a:pPr>
            <a:r>
              <a:rPr lang="en-US" sz="1200">
                <a:latin typeface="Courier New" pitchFamily="-84" charset="0"/>
              </a:rPr>
              <a:t>         19 HP IA Open VMS                           Little</a:t>
            </a:r>
          </a:p>
          <a:p>
            <a:pPr algn="l" defTabSz="822325" eaLnBrk="0" hangingPunct="0">
              <a:lnSpc>
                <a:spcPct val="70000"/>
              </a:lnSpc>
              <a:buClrTx/>
            </a:pPr>
            <a:r>
              <a:rPr lang="en-US" sz="1200">
                <a:latin typeface="Courier New" pitchFamily="-84" charset="0"/>
              </a:rPr>
              <a:t>         20 Solaris Operating System (AMD64)         Little</a:t>
            </a:r>
          </a:p>
        </p:txBody>
      </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963613" y="304800"/>
            <a:ext cx="7085012" cy="941388"/>
          </a:xfrm>
        </p:spPr>
        <p:txBody>
          <a:bodyPr/>
          <a:lstStyle/>
          <a:p>
            <a:pPr eaLnBrk="1" hangingPunct="1"/>
            <a:r>
              <a:rPr lang="en-US"/>
              <a:t>Transportable Tablespaces and Spatial Indexes</a:t>
            </a:r>
          </a:p>
        </p:txBody>
      </p:sp>
      <p:sp>
        <p:nvSpPr>
          <p:cNvPr id="142339" name="Rectangle 3"/>
          <p:cNvSpPr>
            <a:spLocks noGrp="1" noChangeArrowheads="1"/>
          </p:cNvSpPr>
          <p:nvPr>
            <p:ph type="body" idx="1"/>
          </p:nvPr>
        </p:nvSpPr>
        <p:spPr>
          <a:xfrm>
            <a:off x="742950" y="1600200"/>
            <a:ext cx="8531225" cy="4343400"/>
          </a:xfrm>
        </p:spPr>
        <p:txBody>
          <a:bodyPr/>
          <a:lstStyle/>
          <a:p>
            <a:pPr eaLnBrk="1" hangingPunct="1"/>
            <a:r>
              <a:rPr lang="en-US"/>
              <a:t>In 11gR2: Nothing to do</a:t>
            </a:r>
          </a:p>
          <a:p>
            <a:pPr lvl="1" eaLnBrk="1" hangingPunct="1"/>
            <a:r>
              <a:rPr lang="en-US"/>
              <a:t>Index metadata is automatically saved and restored</a:t>
            </a:r>
          </a:p>
          <a:p>
            <a:pPr eaLnBrk="1" hangingPunct="1"/>
            <a:r>
              <a:rPr lang="en-US"/>
              <a:t>In 11gR1 and earlier</a:t>
            </a:r>
          </a:p>
          <a:p>
            <a:pPr lvl="1" eaLnBrk="1" hangingPunct="1"/>
            <a:r>
              <a:rPr lang="en-US"/>
              <a:t>Save the index metadata on the source schema, before transport</a:t>
            </a:r>
          </a:p>
          <a:p>
            <a:pPr lvl="1" eaLnBrk="1" hangingPunct="1"/>
            <a:endParaRPr lang="en-US"/>
          </a:p>
          <a:p>
            <a:pPr lvl="1" eaLnBrk="1" hangingPunct="1"/>
            <a:r>
              <a:rPr lang="en-US"/>
              <a:t>Restore the metadata on the target schema, after transport</a:t>
            </a:r>
          </a:p>
          <a:p>
            <a:pPr lvl="1" eaLnBrk="1" hangingPunct="1"/>
            <a:endParaRPr lang="en-US"/>
          </a:p>
          <a:p>
            <a:pPr eaLnBrk="1" hangingPunct="1"/>
            <a:r>
              <a:rPr lang="en-US"/>
              <a:t>In 11gR2, you still need to call SDO_UTIL.INITIALIZE_INDEXES_FOR_TTS() </a:t>
            </a:r>
          </a:p>
          <a:p>
            <a:pPr lvl="1" eaLnBrk="1" hangingPunct="1"/>
            <a:r>
              <a:rPr lang="en-US"/>
              <a:t>If importing a tablespace from an earlier version (11gR1 and earlier)</a:t>
            </a:r>
          </a:p>
          <a:p>
            <a:pPr lvl="1" eaLnBrk="1" hangingPunct="1"/>
            <a:r>
              <a:rPr lang="en-US"/>
              <a:t>Or the tablespace is in a different “endian-ness”</a:t>
            </a:r>
          </a:p>
          <a:p>
            <a:pPr lvl="1" eaLnBrk="1" hangingPunct="1"/>
            <a:endParaRPr lang="en-US"/>
          </a:p>
        </p:txBody>
      </p:sp>
      <p:grpSp>
        <p:nvGrpSpPr>
          <p:cNvPr id="142340" name="Group 3"/>
          <p:cNvGrpSpPr>
            <a:grpSpLocks/>
          </p:cNvGrpSpPr>
          <p:nvPr/>
        </p:nvGrpSpPr>
        <p:grpSpPr bwMode="auto">
          <a:xfrm>
            <a:off x="8193088" y="115888"/>
            <a:ext cx="1584325" cy="936625"/>
            <a:chOff x="7905328" y="116632"/>
            <a:chExt cx="1584176" cy="936104"/>
          </a:xfrm>
        </p:grpSpPr>
        <p:grpSp>
          <p:nvGrpSpPr>
            <p:cNvPr id="142343" name="Group 8"/>
            <p:cNvGrpSpPr>
              <a:grpSpLocks/>
            </p:cNvGrpSpPr>
            <p:nvPr/>
          </p:nvGrpSpPr>
          <p:grpSpPr bwMode="auto">
            <a:xfrm>
              <a:off x="7905328" y="116632"/>
              <a:ext cx="1584176" cy="925071"/>
              <a:chOff x="7905328" y="116632"/>
              <a:chExt cx="1584176" cy="925071"/>
            </a:xfrm>
          </p:grpSpPr>
          <p:pic>
            <p:nvPicPr>
              <p:cNvPr id="142345" name="Picture 3"/>
              <p:cNvPicPr>
                <a:picLocks noChangeAspect="1" noChangeArrowheads="1"/>
              </p:cNvPicPr>
              <p:nvPr/>
            </p:nvPicPr>
            <p:blipFill>
              <a:blip r:embed="rId2"/>
              <a:srcRect/>
              <a:stretch>
                <a:fillRect/>
              </a:stretch>
            </p:blipFill>
            <p:spPr bwMode="auto">
              <a:xfrm>
                <a:off x="7905328" y="116632"/>
                <a:ext cx="1584176" cy="775506"/>
              </a:xfrm>
              <a:prstGeom prst="rect">
                <a:avLst/>
              </a:prstGeom>
              <a:noFill/>
              <a:ln w="9525">
                <a:noFill/>
                <a:miter lim="800000"/>
                <a:headEnd/>
                <a:tailEnd/>
              </a:ln>
            </p:spPr>
          </p:pic>
          <p:sp>
            <p:nvSpPr>
              <p:cNvPr id="142346" name="TextBox 7"/>
              <p:cNvSpPr txBox="1">
                <a:spLocks noChangeArrowheads="1"/>
              </p:cNvSpPr>
              <p:nvPr/>
            </p:nvSpPr>
            <p:spPr bwMode="auto">
              <a:xfrm>
                <a:off x="7905328" y="764704"/>
                <a:ext cx="1584176" cy="276999"/>
              </a:xfrm>
              <a:prstGeom prst="rect">
                <a:avLst/>
              </a:prstGeom>
              <a:noFill/>
              <a:ln w="9525">
                <a:noFill/>
                <a:miter lim="800000"/>
                <a:headEnd/>
                <a:tailEnd/>
              </a:ln>
            </p:spPr>
            <p:txBody>
              <a:bodyPr>
                <a:prstTxWarp prst="textNoShape">
                  <a:avLst/>
                </a:prstTxWarp>
                <a:spAutoFit/>
              </a:bodyPr>
              <a:lstStyle/>
              <a:p>
                <a:r>
                  <a:rPr lang="fr-FR" sz="1200"/>
                  <a:t>11</a:t>
                </a:r>
                <a:r>
                  <a:rPr lang="fr-FR" sz="1200" i="1"/>
                  <a:t>g</a:t>
                </a:r>
                <a:r>
                  <a:rPr lang="fr-FR" sz="1200"/>
                  <a:t> Release 2</a:t>
                </a:r>
              </a:p>
            </p:txBody>
          </p:sp>
        </p:grpSp>
        <p:sp>
          <p:nvSpPr>
            <p:cNvPr id="6" name="Rectangle 5"/>
            <p:cNvSpPr/>
            <p:nvPr/>
          </p:nvSpPr>
          <p:spPr bwMode="auto">
            <a:xfrm>
              <a:off x="7905328" y="116632"/>
              <a:ext cx="1584176" cy="936104"/>
            </a:xfrm>
            <a:prstGeom prst="rect">
              <a:avLst/>
            </a:prstGeom>
            <a:noFill/>
            <a:ln w="9525" cap="flat" cmpd="sng" algn="ctr">
              <a:solidFill>
                <a:schemeClr val="bg1">
                  <a:lumMod val="75000"/>
                </a:schemeClr>
              </a:solidFill>
              <a:prstDash val="solid"/>
              <a:round/>
              <a:headEnd type="none" w="med" len="med"/>
              <a:tailEnd type="none" w="med" len="med"/>
            </a:ln>
            <a:effectLst/>
          </p:spPr>
          <p:txBody>
            <a:bodyPr lIns="92075" tIns="46038" rIns="92075" bIns="46038">
              <a:prstTxWarp prst="textNoShape">
                <a:avLst/>
              </a:prstTxWarp>
            </a:bodyPr>
            <a:lstStyle/>
            <a:p>
              <a:pPr marL="119063" indent="-119063">
                <a:defRPr/>
              </a:pPr>
              <a:endParaRPr lang="fr-FR"/>
            </a:p>
          </p:txBody>
        </p:sp>
      </p:grpSp>
      <p:sp>
        <p:nvSpPr>
          <p:cNvPr id="142341" name="Rectangle 4"/>
          <p:cNvSpPr>
            <a:spLocks noChangeArrowheads="1"/>
          </p:cNvSpPr>
          <p:nvPr/>
        </p:nvSpPr>
        <p:spPr bwMode="auto">
          <a:xfrm>
            <a:off x="990600" y="3206750"/>
            <a:ext cx="7924800" cy="293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EXECUTE SDO_UTIL.PREPARE_FOR_TTS('tablespace');</a:t>
            </a:r>
          </a:p>
        </p:txBody>
      </p:sp>
      <p:sp>
        <p:nvSpPr>
          <p:cNvPr id="142342" name="Rectangle 5"/>
          <p:cNvSpPr>
            <a:spLocks noChangeArrowheads="1"/>
          </p:cNvSpPr>
          <p:nvPr/>
        </p:nvSpPr>
        <p:spPr bwMode="auto">
          <a:xfrm>
            <a:off x="990600" y="3933825"/>
            <a:ext cx="7924800" cy="293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EXECUTE SDO_UTIL.INITIALIZE_INDEXES_FOR_TTS;</a:t>
            </a:r>
          </a:p>
        </p:txBody>
      </p:sp>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Cross-Platform Transportable Tablespaces</a:t>
            </a:r>
          </a:p>
        </p:txBody>
      </p:sp>
      <p:sp>
        <p:nvSpPr>
          <p:cNvPr id="143363" name="Rectangle 3"/>
          <p:cNvSpPr>
            <a:spLocks noGrp="1" noChangeArrowheads="1"/>
          </p:cNvSpPr>
          <p:nvPr>
            <p:ph type="body" idx="1"/>
          </p:nvPr>
        </p:nvSpPr>
        <p:spPr/>
        <p:txBody>
          <a:bodyPr/>
          <a:lstStyle/>
          <a:p>
            <a:pPr eaLnBrk="1" hangingPunct="1"/>
            <a:r>
              <a:rPr lang="en-US"/>
              <a:t>11gR1 and before: </a:t>
            </a:r>
          </a:p>
          <a:p>
            <a:pPr lvl="1" eaLnBrk="1" hangingPunct="1"/>
            <a:r>
              <a:rPr lang="en-US"/>
              <a:t>Must rebuild indexes if destination platform and source platform use different endian format.</a:t>
            </a:r>
          </a:p>
          <a:p>
            <a:pPr lvl="1" eaLnBrk="1" hangingPunct="1"/>
            <a:r>
              <a:rPr lang="en-US"/>
              <a:t>For example: Windows or Linux to Solaris/Sparc</a:t>
            </a:r>
          </a:p>
          <a:p>
            <a:pPr eaLnBrk="1" hangingPunct="1"/>
            <a:r>
              <a:rPr lang="en-US"/>
              <a:t>11gR2:</a:t>
            </a:r>
          </a:p>
          <a:p>
            <a:pPr lvl="1" eaLnBrk="1" hangingPunct="1"/>
            <a:r>
              <a:rPr lang="en-US"/>
              <a:t>Function SDO_UTIL.INITIALIZE_INDEXES_FOR_TTS()  automatically fixes the indexes</a:t>
            </a:r>
          </a:p>
          <a:p>
            <a:pPr eaLnBrk="1" hangingPunct="1"/>
            <a:r>
              <a:rPr lang="en-US"/>
              <a:t>Significant if using Navteq’s ODF data</a:t>
            </a:r>
          </a:p>
          <a:p>
            <a:pPr lvl="1" eaLnBrk="1" hangingPunct="1"/>
            <a:r>
              <a:rPr lang="en-US"/>
              <a:t>Tablespaces provided in little-endian (Windows/Linux) only</a:t>
            </a:r>
          </a:p>
          <a:p>
            <a:pPr lvl="1" eaLnBrk="1" hangingPunct="1"/>
            <a:r>
              <a:rPr lang="en-US"/>
              <a:t>Some spatial indexes very large (80 mio rows)</a:t>
            </a:r>
          </a:p>
        </p:txBody>
      </p:sp>
      <p:grpSp>
        <p:nvGrpSpPr>
          <p:cNvPr id="143364" name="Group 3"/>
          <p:cNvGrpSpPr>
            <a:grpSpLocks/>
          </p:cNvGrpSpPr>
          <p:nvPr/>
        </p:nvGrpSpPr>
        <p:grpSpPr bwMode="auto">
          <a:xfrm>
            <a:off x="8193088" y="115888"/>
            <a:ext cx="1584325" cy="936625"/>
            <a:chOff x="7905328" y="116632"/>
            <a:chExt cx="1584176" cy="936104"/>
          </a:xfrm>
        </p:grpSpPr>
        <p:grpSp>
          <p:nvGrpSpPr>
            <p:cNvPr id="143365" name="Group 8"/>
            <p:cNvGrpSpPr>
              <a:grpSpLocks/>
            </p:cNvGrpSpPr>
            <p:nvPr/>
          </p:nvGrpSpPr>
          <p:grpSpPr bwMode="auto">
            <a:xfrm>
              <a:off x="7905328" y="116632"/>
              <a:ext cx="1584176" cy="925071"/>
              <a:chOff x="7905328" y="116632"/>
              <a:chExt cx="1584176" cy="925071"/>
            </a:xfrm>
          </p:grpSpPr>
          <p:pic>
            <p:nvPicPr>
              <p:cNvPr id="143367" name="Picture 3"/>
              <p:cNvPicPr>
                <a:picLocks noChangeAspect="1" noChangeArrowheads="1"/>
              </p:cNvPicPr>
              <p:nvPr/>
            </p:nvPicPr>
            <p:blipFill>
              <a:blip r:embed="rId2"/>
              <a:srcRect/>
              <a:stretch>
                <a:fillRect/>
              </a:stretch>
            </p:blipFill>
            <p:spPr bwMode="auto">
              <a:xfrm>
                <a:off x="7905328" y="116632"/>
                <a:ext cx="1584176" cy="775506"/>
              </a:xfrm>
              <a:prstGeom prst="rect">
                <a:avLst/>
              </a:prstGeom>
              <a:noFill/>
              <a:ln w="9525">
                <a:noFill/>
                <a:miter lim="800000"/>
                <a:headEnd/>
                <a:tailEnd/>
              </a:ln>
            </p:spPr>
          </p:pic>
          <p:sp>
            <p:nvSpPr>
              <p:cNvPr id="143368" name="TextBox 7"/>
              <p:cNvSpPr txBox="1">
                <a:spLocks noChangeArrowheads="1"/>
              </p:cNvSpPr>
              <p:nvPr/>
            </p:nvSpPr>
            <p:spPr bwMode="auto">
              <a:xfrm>
                <a:off x="7905328" y="764704"/>
                <a:ext cx="1584176" cy="276999"/>
              </a:xfrm>
              <a:prstGeom prst="rect">
                <a:avLst/>
              </a:prstGeom>
              <a:noFill/>
              <a:ln w="9525">
                <a:noFill/>
                <a:miter lim="800000"/>
                <a:headEnd/>
                <a:tailEnd/>
              </a:ln>
            </p:spPr>
            <p:txBody>
              <a:bodyPr>
                <a:prstTxWarp prst="textNoShape">
                  <a:avLst/>
                </a:prstTxWarp>
                <a:spAutoFit/>
              </a:bodyPr>
              <a:lstStyle/>
              <a:p>
                <a:r>
                  <a:rPr lang="fr-FR" sz="1200"/>
                  <a:t>11</a:t>
                </a:r>
                <a:r>
                  <a:rPr lang="fr-FR" sz="1200" i="1"/>
                  <a:t>g</a:t>
                </a:r>
                <a:r>
                  <a:rPr lang="fr-FR" sz="1200"/>
                  <a:t> Release 2</a:t>
                </a:r>
              </a:p>
            </p:txBody>
          </p:sp>
        </p:grpSp>
        <p:sp>
          <p:nvSpPr>
            <p:cNvPr id="6" name="Rectangle 5"/>
            <p:cNvSpPr/>
            <p:nvPr/>
          </p:nvSpPr>
          <p:spPr bwMode="auto">
            <a:xfrm>
              <a:off x="7905328" y="116632"/>
              <a:ext cx="1584176" cy="936104"/>
            </a:xfrm>
            <a:prstGeom prst="rect">
              <a:avLst/>
            </a:prstGeom>
            <a:noFill/>
            <a:ln w="9525" cap="flat" cmpd="sng" algn="ctr">
              <a:solidFill>
                <a:schemeClr val="bg1">
                  <a:lumMod val="75000"/>
                </a:schemeClr>
              </a:solidFill>
              <a:prstDash val="solid"/>
              <a:round/>
              <a:headEnd type="none" w="med" len="med"/>
              <a:tailEnd type="none" w="med" len="med"/>
            </a:ln>
            <a:effectLst/>
          </p:spPr>
          <p:txBody>
            <a:bodyPr lIns="92075" tIns="46038" rIns="92075" bIns="46038">
              <a:prstTxWarp prst="textNoShape">
                <a:avLst/>
              </a:prstTxWarp>
            </a:bodyPr>
            <a:lstStyle/>
            <a:p>
              <a:pPr marL="119063" indent="-119063">
                <a:defRPr/>
              </a:pPr>
              <a:endParaRPr lang="fr-FR"/>
            </a:p>
          </p:txBody>
        </p:sp>
      </p:grpSp>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60388" y="4868863"/>
            <a:ext cx="8929687" cy="1152525"/>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92075" tIns="46038" rIns="92075" bIns="46038">
            <a:prstTxWarp prst="textNoShape">
              <a:avLst/>
            </a:prstTxWarp>
          </a:bodyPr>
          <a:lstStyle/>
          <a:p>
            <a:pPr marL="119063" indent="-119063">
              <a:defRPr/>
            </a:pPr>
            <a:endParaRPr lang="en-US"/>
          </a:p>
        </p:txBody>
      </p:sp>
      <p:sp>
        <p:nvSpPr>
          <p:cNvPr id="144387" name="Rectangle 2"/>
          <p:cNvSpPr>
            <a:spLocks noGrp="1" noChangeArrowheads="1"/>
          </p:cNvSpPr>
          <p:nvPr>
            <p:ph type="title"/>
          </p:nvPr>
        </p:nvSpPr>
        <p:spPr/>
        <p:txBody>
          <a:bodyPr/>
          <a:lstStyle/>
          <a:p>
            <a:pPr eaLnBrk="1" hangingPunct="1"/>
            <a:r>
              <a:rPr lang="en-US"/>
              <a:t>Transportable Tablespace: Example (1)</a:t>
            </a:r>
          </a:p>
        </p:txBody>
      </p:sp>
      <p:sp>
        <p:nvSpPr>
          <p:cNvPr id="144388" name="Rectangle 3"/>
          <p:cNvSpPr>
            <a:spLocks noGrp="1" noChangeArrowheads="1"/>
          </p:cNvSpPr>
          <p:nvPr>
            <p:ph type="body" idx="1"/>
          </p:nvPr>
        </p:nvSpPr>
        <p:spPr/>
        <p:txBody>
          <a:bodyPr/>
          <a:lstStyle/>
          <a:p>
            <a:pPr eaLnBrk="1" hangingPunct="1"/>
            <a:r>
              <a:rPr lang="en-US" b="1" dirty="0"/>
              <a:t>SOURCE</a:t>
            </a:r>
            <a:r>
              <a:rPr lang="en-US" dirty="0"/>
              <a:t>: Prepare source user</a:t>
            </a:r>
          </a:p>
          <a:p>
            <a:pPr eaLnBrk="1" hangingPunct="1"/>
            <a:endParaRPr lang="en-US" dirty="0"/>
          </a:p>
          <a:p>
            <a:pPr eaLnBrk="1" hangingPunct="1"/>
            <a:endParaRPr lang="en-US" dirty="0"/>
          </a:p>
          <a:p>
            <a:pPr eaLnBrk="1" hangingPunct="1"/>
            <a:endParaRPr lang="en-US" dirty="0"/>
          </a:p>
          <a:p>
            <a:pPr eaLnBrk="1" hangingPunct="1"/>
            <a:r>
              <a:rPr lang="en-US"/>
              <a:t>This will save the content of </a:t>
            </a:r>
            <a:r>
              <a:rPr lang="en-US" smtClean="0"/>
              <a:t>USER_SDO_INDEX_METADATA </a:t>
            </a:r>
            <a:r>
              <a:rPr lang="en-US"/>
              <a:t>(for the tables to be transported) in a regular table. </a:t>
            </a:r>
          </a:p>
          <a:p>
            <a:pPr lvl="2" eaLnBrk="1" hangingPunct="1"/>
            <a:endParaRPr lang="en-US" dirty="0"/>
          </a:p>
          <a:p>
            <a:pPr eaLnBrk="1" hangingPunct="1"/>
            <a:r>
              <a:rPr lang="en-US" dirty="0">
                <a:solidFill>
                  <a:srgbClr val="FF0000"/>
                </a:solidFill>
              </a:rPr>
              <a:t>Only needed …</a:t>
            </a:r>
          </a:p>
          <a:p>
            <a:pPr lvl="1" eaLnBrk="1" hangingPunct="1"/>
            <a:r>
              <a:rPr lang="en-US" dirty="0">
                <a:solidFill>
                  <a:srgbClr val="FF0000"/>
                </a:solidFill>
              </a:rPr>
              <a:t>If the source database is at version 11gR1 or earlier </a:t>
            </a:r>
          </a:p>
          <a:p>
            <a:pPr lvl="1" eaLnBrk="1" hangingPunct="1"/>
            <a:r>
              <a:rPr lang="en-US" dirty="0">
                <a:solidFill>
                  <a:srgbClr val="FF0000"/>
                </a:solidFill>
              </a:rPr>
              <a:t>Or if the target database is at version 11gR1 or earlier </a:t>
            </a:r>
          </a:p>
        </p:txBody>
      </p:sp>
      <p:sp>
        <p:nvSpPr>
          <p:cNvPr id="144389" name="Rectangle 4"/>
          <p:cNvSpPr>
            <a:spLocks noChangeArrowheads="1"/>
          </p:cNvSpPr>
          <p:nvPr/>
        </p:nvSpPr>
        <p:spPr bwMode="auto">
          <a:xfrm>
            <a:off x="361950" y="2060575"/>
            <a:ext cx="9163050" cy="9540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 Prepare for transporting spatial indexes</a:t>
            </a:r>
          </a:p>
          <a:p>
            <a:pPr algn="l" defTabSz="822325" eaLnBrk="0" hangingPunct="0">
              <a:lnSpc>
                <a:spcPct val="70000"/>
              </a:lnSpc>
              <a:buClrTx/>
            </a:pPr>
            <a:r>
              <a:rPr lang="en-US" sz="1800">
                <a:solidFill>
                  <a:schemeClr val="accent1"/>
                </a:solidFill>
                <a:latin typeface="Courier New" pitchFamily="-84" charset="0"/>
              </a:rPr>
              <a:t>CONNECT SCOTT/*******</a:t>
            </a:r>
          </a:p>
          <a:p>
            <a:pPr algn="l" defTabSz="822325" eaLnBrk="0" hangingPunct="0">
              <a:lnSpc>
                <a:spcPct val="70000"/>
              </a:lnSpc>
              <a:buClrTx/>
            </a:pPr>
            <a:r>
              <a:rPr lang="en-US" sz="1800">
                <a:solidFill>
                  <a:schemeClr val="accent1"/>
                </a:solidFill>
                <a:latin typeface="Courier New" pitchFamily="-84" charset="0"/>
              </a:rPr>
              <a:t>EXECUTE SDO_UTIL.PREPARE_FOR_TTS('TTBS_DAT');</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Define a Directory</a:t>
            </a:r>
          </a:p>
        </p:txBody>
      </p:sp>
      <p:sp>
        <p:nvSpPr>
          <p:cNvPr id="34819" name="Rectangle 3"/>
          <p:cNvSpPr>
            <a:spLocks noGrp="1" noChangeArrowheads="1"/>
          </p:cNvSpPr>
          <p:nvPr>
            <p:ph type="body" idx="1"/>
          </p:nvPr>
        </p:nvSpPr>
        <p:spPr/>
        <p:txBody>
          <a:bodyPr/>
          <a:lstStyle/>
          <a:p>
            <a:pPr eaLnBrk="1" hangingPunct="1">
              <a:buFontTx/>
              <a:buNone/>
            </a:pPr>
            <a:r>
              <a:rPr lang="en-US" sz="2000" b="1"/>
              <a:t>First approach:</a:t>
            </a:r>
          </a:p>
          <a:p>
            <a:pPr eaLnBrk="1" hangingPunct="1"/>
            <a:r>
              <a:rPr lang="en-US" sz="2000"/>
              <a:t>SYSTEM creates the directory</a:t>
            </a:r>
          </a:p>
          <a:p>
            <a:pPr eaLnBrk="1" hangingPunct="1"/>
            <a:endParaRPr lang="en-US" sz="2000"/>
          </a:p>
          <a:p>
            <a:pPr eaLnBrk="1" hangingPunct="1"/>
            <a:r>
              <a:rPr lang="en-US" sz="2000"/>
              <a:t>And grants access on the directory to the user</a:t>
            </a:r>
          </a:p>
          <a:p>
            <a:pPr lvl="1" eaLnBrk="1" hangingPunct="1"/>
            <a:endParaRPr lang="en-US" sz="1800"/>
          </a:p>
          <a:p>
            <a:pPr eaLnBrk="1" hangingPunct="1">
              <a:buFontTx/>
              <a:buNone/>
            </a:pPr>
            <a:endParaRPr lang="en-US" sz="2000" b="1"/>
          </a:p>
          <a:p>
            <a:pPr eaLnBrk="1" hangingPunct="1">
              <a:buFontTx/>
              <a:buNone/>
            </a:pPr>
            <a:r>
              <a:rPr lang="en-US" sz="2000" b="1"/>
              <a:t>Second approach:</a:t>
            </a:r>
          </a:p>
          <a:p>
            <a:pPr eaLnBrk="1" hangingPunct="1"/>
            <a:r>
              <a:rPr lang="en-US" sz="2000"/>
              <a:t>SYSTEM grants the right to create the directory</a:t>
            </a:r>
          </a:p>
          <a:p>
            <a:pPr eaLnBrk="1" hangingPunct="1"/>
            <a:endParaRPr lang="en-US" sz="2000"/>
          </a:p>
          <a:p>
            <a:pPr eaLnBrk="1" hangingPunct="1"/>
            <a:r>
              <a:rPr lang="en-US" sz="2000"/>
              <a:t>User creates the directory</a:t>
            </a:r>
          </a:p>
          <a:p>
            <a:pPr eaLnBrk="1" hangingPunct="1"/>
            <a:endParaRPr lang="en-US" sz="2000"/>
          </a:p>
        </p:txBody>
      </p:sp>
      <p:sp>
        <p:nvSpPr>
          <p:cNvPr id="34820" name="Rectangle 5"/>
          <p:cNvSpPr>
            <a:spLocks noChangeArrowheads="1"/>
          </p:cNvSpPr>
          <p:nvPr/>
        </p:nvSpPr>
        <p:spPr bwMode="auto">
          <a:xfrm>
            <a:off x="762000" y="2286000"/>
            <a:ext cx="8229600" cy="3143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CREATE OR REPLACE DIRECTORY </a:t>
            </a:r>
            <a:r>
              <a:rPr lang="en-US" sz="1400">
                <a:solidFill>
                  <a:schemeClr val="accent1"/>
                </a:solidFill>
                <a:latin typeface="Courier New" pitchFamily="-84" charset="0"/>
              </a:rPr>
              <a:t>data_files</a:t>
            </a:r>
            <a:r>
              <a:rPr lang="en-US" sz="1400">
                <a:solidFill>
                  <a:srgbClr val="000066"/>
                </a:solidFill>
                <a:latin typeface="Courier New" pitchFamily="-84" charset="0"/>
              </a:rPr>
              <a:t> AS </a:t>
            </a:r>
            <a:r>
              <a:rPr lang="en-US" sz="1400">
                <a:solidFill>
                  <a:schemeClr val="accent1"/>
                </a:solidFill>
                <a:latin typeface="Courier New" pitchFamily="-84" charset="0"/>
              </a:rPr>
              <a:t>'/home/data'</a:t>
            </a:r>
            <a:r>
              <a:rPr lang="en-US" sz="1400">
                <a:solidFill>
                  <a:srgbClr val="000066"/>
                </a:solidFill>
                <a:latin typeface="Courier New" pitchFamily="-84" charset="0"/>
              </a:rPr>
              <a:t>;</a:t>
            </a:r>
          </a:p>
        </p:txBody>
      </p:sp>
      <p:sp>
        <p:nvSpPr>
          <p:cNvPr id="34821" name="Rectangle 7"/>
          <p:cNvSpPr>
            <a:spLocks noChangeArrowheads="1"/>
          </p:cNvSpPr>
          <p:nvPr/>
        </p:nvSpPr>
        <p:spPr bwMode="auto">
          <a:xfrm>
            <a:off x="762000" y="3114675"/>
            <a:ext cx="8229600" cy="3143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GRANT READ ON </a:t>
            </a:r>
            <a:r>
              <a:rPr lang="en-US" sz="1400">
                <a:solidFill>
                  <a:schemeClr val="accent1"/>
                </a:solidFill>
                <a:latin typeface="Courier New" pitchFamily="-84" charset="0"/>
              </a:rPr>
              <a:t>data_files</a:t>
            </a:r>
            <a:r>
              <a:rPr lang="en-US" sz="1400">
                <a:solidFill>
                  <a:srgbClr val="000066"/>
                </a:solidFill>
                <a:latin typeface="Courier New" pitchFamily="-84" charset="0"/>
              </a:rPr>
              <a:t> TO </a:t>
            </a:r>
            <a:r>
              <a:rPr lang="en-US" sz="1400">
                <a:solidFill>
                  <a:schemeClr val="accent1"/>
                </a:solidFill>
                <a:latin typeface="Courier New" pitchFamily="-84" charset="0"/>
              </a:rPr>
              <a:t>scott</a:t>
            </a:r>
            <a:r>
              <a:rPr lang="en-US" sz="1400">
                <a:solidFill>
                  <a:srgbClr val="000066"/>
                </a:solidFill>
                <a:latin typeface="Courier New" pitchFamily="-84" charset="0"/>
              </a:rPr>
              <a:t>;</a:t>
            </a:r>
          </a:p>
        </p:txBody>
      </p:sp>
      <p:sp>
        <p:nvSpPr>
          <p:cNvPr id="34822" name="Rectangle 8"/>
          <p:cNvSpPr>
            <a:spLocks noChangeArrowheads="1"/>
          </p:cNvSpPr>
          <p:nvPr/>
        </p:nvSpPr>
        <p:spPr bwMode="auto">
          <a:xfrm>
            <a:off x="762000" y="5257800"/>
            <a:ext cx="8229600" cy="3143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CREATE OR REPLACE DIRECTORY </a:t>
            </a:r>
            <a:r>
              <a:rPr lang="en-US" sz="1400">
                <a:solidFill>
                  <a:schemeClr val="accent1"/>
                </a:solidFill>
                <a:latin typeface="Courier New" pitchFamily="-84" charset="0"/>
              </a:rPr>
              <a:t>data_files</a:t>
            </a:r>
            <a:r>
              <a:rPr lang="en-US" sz="1400">
                <a:solidFill>
                  <a:srgbClr val="000066"/>
                </a:solidFill>
                <a:latin typeface="Courier New" pitchFamily="-84" charset="0"/>
              </a:rPr>
              <a:t> AS </a:t>
            </a:r>
            <a:r>
              <a:rPr lang="en-US" sz="1400">
                <a:solidFill>
                  <a:schemeClr val="accent1"/>
                </a:solidFill>
                <a:latin typeface="Courier New" pitchFamily="-84" charset="0"/>
              </a:rPr>
              <a:t>'/home/data'</a:t>
            </a:r>
            <a:r>
              <a:rPr lang="en-US" sz="1400">
                <a:solidFill>
                  <a:srgbClr val="000066"/>
                </a:solidFill>
                <a:latin typeface="Courier New" pitchFamily="-84" charset="0"/>
              </a:rPr>
              <a:t>;</a:t>
            </a:r>
          </a:p>
        </p:txBody>
      </p:sp>
      <p:sp>
        <p:nvSpPr>
          <p:cNvPr id="34823" name="Rectangle 9"/>
          <p:cNvSpPr>
            <a:spLocks noChangeArrowheads="1"/>
          </p:cNvSpPr>
          <p:nvPr/>
        </p:nvSpPr>
        <p:spPr bwMode="auto">
          <a:xfrm>
            <a:off x="762000" y="4495800"/>
            <a:ext cx="8229600" cy="3143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GRANT CREATE ANY DIRECTORY TO </a:t>
            </a:r>
            <a:r>
              <a:rPr lang="en-US" sz="1400">
                <a:solidFill>
                  <a:schemeClr val="accent1"/>
                </a:solidFill>
                <a:latin typeface="Courier New" pitchFamily="-84" charset="0"/>
              </a:rPr>
              <a:t>scott</a:t>
            </a:r>
            <a:r>
              <a:rPr lang="en-US" sz="1400">
                <a:solidFill>
                  <a:srgbClr val="000066"/>
                </a:solidFill>
                <a:latin typeface="Courier New" pitchFamily="-84" charset="0"/>
              </a:rPr>
              <a:t>;</a:t>
            </a:r>
          </a:p>
        </p:txBody>
      </p:sp>
      <p:sp>
        <p:nvSpPr>
          <p:cNvPr id="34824" name="Rectangle 10"/>
          <p:cNvSpPr>
            <a:spLocks noChangeArrowheads="1"/>
          </p:cNvSpPr>
          <p:nvPr/>
        </p:nvSpPr>
        <p:spPr bwMode="auto">
          <a:xfrm>
            <a:off x="533400" y="1524000"/>
            <a:ext cx="8991600" cy="2057400"/>
          </a:xfrm>
          <a:prstGeom prst="rect">
            <a:avLst/>
          </a:prstGeom>
          <a:noFill/>
          <a:ln w="9525">
            <a:solidFill>
              <a:schemeClr val="tx1"/>
            </a:solidFill>
            <a:miter lim="800000"/>
            <a:headEnd/>
            <a:tailEnd/>
          </a:ln>
        </p:spPr>
        <p:txBody>
          <a:bodyPr lIns="92075" tIns="46038" rIns="92075" bIns="46038" anchor="ctr">
            <a:prstTxWarp prst="textNoShape">
              <a:avLst/>
            </a:prstTxWarp>
            <a:spAutoFit/>
          </a:bodyPr>
          <a:lstStyle/>
          <a:p>
            <a:endParaRPr lang="fr-FR"/>
          </a:p>
        </p:txBody>
      </p:sp>
      <p:sp>
        <p:nvSpPr>
          <p:cNvPr id="34825" name="Rectangle 11"/>
          <p:cNvSpPr>
            <a:spLocks noChangeArrowheads="1"/>
          </p:cNvSpPr>
          <p:nvPr/>
        </p:nvSpPr>
        <p:spPr bwMode="auto">
          <a:xfrm>
            <a:off x="533400" y="3733800"/>
            <a:ext cx="8991600" cy="1981200"/>
          </a:xfrm>
          <a:prstGeom prst="rect">
            <a:avLst/>
          </a:prstGeom>
          <a:noFill/>
          <a:ln w="9525">
            <a:solidFill>
              <a:schemeClr val="tx1"/>
            </a:solidFill>
            <a:miter lim="800000"/>
            <a:headEnd/>
            <a:tailEnd/>
          </a:ln>
        </p:spPr>
        <p:txBody>
          <a:bodyPr lIns="92075" tIns="46038" rIns="92075" bIns="46038" anchor="ctr">
            <a:prstTxWarp prst="textNoShape">
              <a:avLst/>
            </a:prstTxWarp>
            <a:spAutoFit/>
          </a:bodyPr>
          <a:lstStyle/>
          <a:p>
            <a:endParaRPr lang="fr-FR"/>
          </a:p>
        </p:txBody>
      </p:sp>
    </p:spTree>
  </p:cSld>
  <p:clrMapOvr>
    <a:masterClrMapping/>
  </p:clrMapOvr>
  <p:transition>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pPr eaLnBrk="1" hangingPunct="1"/>
            <a:r>
              <a:rPr lang="en-US"/>
              <a:t>Transportable Tablespace: Example (2)</a:t>
            </a:r>
          </a:p>
        </p:txBody>
      </p:sp>
      <p:sp>
        <p:nvSpPr>
          <p:cNvPr id="146435" name="Rectangle 1027"/>
          <p:cNvSpPr>
            <a:spLocks noGrp="1" noChangeArrowheads="1"/>
          </p:cNvSpPr>
          <p:nvPr>
            <p:ph type="body" idx="1"/>
          </p:nvPr>
        </p:nvSpPr>
        <p:spPr/>
        <p:txBody>
          <a:bodyPr/>
          <a:lstStyle/>
          <a:p>
            <a:pPr eaLnBrk="1" hangingPunct="1"/>
            <a:r>
              <a:rPr lang="en-US" b="1"/>
              <a:t>SOURCE</a:t>
            </a:r>
            <a:r>
              <a:rPr lang="en-US"/>
              <a:t>: Verify that the set of tablespaces to be transported is "self-contained". </a:t>
            </a:r>
          </a:p>
          <a:p>
            <a:pPr eaLnBrk="1" hangingPunct="1"/>
            <a:endParaRPr lang="en-US"/>
          </a:p>
          <a:p>
            <a:pPr eaLnBrk="1" hangingPunct="1"/>
            <a:endParaRPr lang="en-US"/>
          </a:p>
          <a:p>
            <a:pPr eaLnBrk="1" hangingPunct="1"/>
            <a:endParaRPr lang="en-US"/>
          </a:p>
          <a:p>
            <a:pPr eaLnBrk="1" hangingPunct="1"/>
            <a:endParaRPr lang="en-US"/>
          </a:p>
          <a:p>
            <a:pPr eaLnBrk="1" hangingPunct="1"/>
            <a:r>
              <a:rPr lang="en-US"/>
              <a:t>Set the tablespace(s) read-only.</a:t>
            </a:r>
          </a:p>
          <a:p>
            <a:pPr lvl="1" eaLnBrk="1" hangingPunct="1"/>
            <a:r>
              <a:rPr lang="en-US"/>
              <a:t>This is so that the datafiles do not change during the copy</a:t>
            </a:r>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p:txBody>
      </p:sp>
      <p:sp>
        <p:nvSpPr>
          <p:cNvPr id="146436" name="Rectangle 1028"/>
          <p:cNvSpPr>
            <a:spLocks noChangeArrowheads="1"/>
          </p:cNvSpPr>
          <p:nvPr/>
        </p:nvSpPr>
        <p:spPr bwMode="auto">
          <a:xfrm>
            <a:off x="361950" y="2420938"/>
            <a:ext cx="9163050" cy="163671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chemeClr val="accent1"/>
                </a:solidFill>
                <a:latin typeface="Courier New" pitchFamily="-84" charset="0"/>
              </a:rPr>
              <a:t>CONNECT SYS/******* AS SYSDBA</a:t>
            </a:r>
          </a:p>
          <a:p>
            <a:pPr algn="l" defTabSz="822325" eaLnBrk="0" hangingPunct="0">
              <a:lnSpc>
                <a:spcPct val="70000"/>
              </a:lnSpc>
              <a:buClrTx/>
            </a:pPr>
            <a:r>
              <a:rPr lang="en-US" sz="1800">
                <a:latin typeface="Courier New" pitchFamily="-84" charset="0"/>
              </a:rPr>
              <a:t>-- Execute procedure which checks transportability</a:t>
            </a:r>
          </a:p>
          <a:p>
            <a:pPr algn="l" defTabSz="822325" eaLnBrk="0" hangingPunct="0">
              <a:lnSpc>
                <a:spcPct val="70000"/>
              </a:lnSpc>
              <a:buClrTx/>
            </a:pPr>
            <a:r>
              <a:rPr lang="en-US" sz="1800">
                <a:solidFill>
                  <a:schemeClr val="accent1"/>
                </a:solidFill>
                <a:latin typeface="Courier New" pitchFamily="-84" charset="0"/>
              </a:rPr>
              <a:t>EXECUTE DBMS_TTS.TRANSPORT_SET_CHECK('TTBS_DAT,TTBS_IDX',TRUE);</a:t>
            </a:r>
          </a:p>
          <a:p>
            <a:pPr algn="l" defTabSz="822325" eaLnBrk="0" hangingPunct="0">
              <a:lnSpc>
                <a:spcPct val="70000"/>
              </a:lnSpc>
              <a:buClrTx/>
            </a:pPr>
            <a:r>
              <a:rPr lang="en-US" sz="1800">
                <a:latin typeface="Courier New" pitchFamily="-84" charset="0"/>
              </a:rPr>
              <a:t>-- Valid transport set if the following returns no rows</a:t>
            </a:r>
          </a:p>
          <a:p>
            <a:pPr algn="l" defTabSz="822325" eaLnBrk="0" hangingPunct="0">
              <a:lnSpc>
                <a:spcPct val="70000"/>
              </a:lnSpc>
              <a:buClrTx/>
            </a:pPr>
            <a:r>
              <a:rPr lang="en-US" sz="1800">
                <a:solidFill>
                  <a:schemeClr val="accent1"/>
                </a:solidFill>
                <a:latin typeface="Courier New" pitchFamily="-84" charset="0"/>
              </a:rPr>
              <a:t>SELECT * FROM TRANSPORT_SET_VIOLATIONS;</a:t>
            </a:r>
          </a:p>
        </p:txBody>
      </p:sp>
      <p:sp>
        <p:nvSpPr>
          <p:cNvPr id="146437" name="Rectangle 1028"/>
          <p:cNvSpPr>
            <a:spLocks noChangeArrowheads="1"/>
          </p:cNvSpPr>
          <p:nvPr/>
        </p:nvSpPr>
        <p:spPr bwMode="auto">
          <a:xfrm>
            <a:off x="344488" y="5084763"/>
            <a:ext cx="9163050" cy="6191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chemeClr val="accent1"/>
                </a:solidFill>
                <a:latin typeface="Courier New" pitchFamily="-84" charset="0"/>
              </a:rPr>
              <a:t>ALTER TABLESPACE ttbs_dat READ ONLY; </a:t>
            </a:r>
          </a:p>
          <a:p>
            <a:pPr algn="l" defTabSz="822325" eaLnBrk="0" hangingPunct="0">
              <a:lnSpc>
                <a:spcPct val="70000"/>
              </a:lnSpc>
              <a:buClrTx/>
            </a:pPr>
            <a:r>
              <a:rPr lang="en-US" sz="1800">
                <a:solidFill>
                  <a:schemeClr val="accent1"/>
                </a:solidFill>
                <a:latin typeface="Courier New" pitchFamily="-84" charset="0"/>
              </a:rPr>
              <a:t>ALTER TABLESPACE ttbs_idx READ ONLY;</a:t>
            </a:r>
          </a:p>
        </p:txBody>
      </p:sp>
    </p:spTree>
  </p:cSld>
  <p:clrMapOvr>
    <a:masterClrMapping/>
  </p:clrMapOvr>
  <p:transition>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a:t>Transportable Tablespace: Example (3)</a:t>
            </a:r>
          </a:p>
        </p:txBody>
      </p:sp>
      <p:sp>
        <p:nvSpPr>
          <p:cNvPr id="148483" name="Rectangle 3"/>
          <p:cNvSpPr>
            <a:spLocks noGrp="1" noChangeArrowheads="1"/>
          </p:cNvSpPr>
          <p:nvPr>
            <p:ph type="body" idx="1"/>
          </p:nvPr>
        </p:nvSpPr>
        <p:spPr/>
        <p:txBody>
          <a:bodyPr/>
          <a:lstStyle/>
          <a:p>
            <a:pPr eaLnBrk="1" hangingPunct="1"/>
            <a:r>
              <a:rPr lang="en-US" b="1"/>
              <a:t>SOURCE</a:t>
            </a:r>
            <a:r>
              <a:rPr lang="en-US"/>
              <a:t>: If necessary, define a directory for data-pump</a:t>
            </a:r>
          </a:p>
          <a:p>
            <a:pPr lvl="1" eaLnBrk="1" hangingPunct="1"/>
            <a:r>
              <a:rPr lang="en-US"/>
              <a:t>You can also use the default directory DATA_PUMP_DIR</a:t>
            </a:r>
          </a:p>
          <a:p>
            <a:pPr lvl="1" eaLnBrk="1" hangingPunct="1"/>
            <a:endParaRPr lang="en-US"/>
          </a:p>
          <a:p>
            <a:pPr lvl="1" eaLnBrk="1" hangingPunct="1"/>
            <a:endParaRPr lang="en-US"/>
          </a:p>
          <a:p>
            <a:pPr eaLnBrk="1" hangingPunct="1"/>
            <a:r>
              <a:rPr lang="en-US"/>
              <a:t>Perform the data-pump export</a:t>
            </a:r>
          </a:p>
          <a:p>
            <a:pPr lvl="2" eaLnBrk="1" hangingPunct="1"/>
            <a:endParaRPr lang="en-US"/>
          </a:p>
          <a:p>
            <a:pPr eaLnBrk="1" hangingPunct="1"/>
            <a:endParaRPr lang="en-US"/>
          </a:p>
          <a:p>
            <a:pPr lvl="1" eaLnBrk="1" hangingPunct="1"/>
            <a:r>
              <a:rPr lang="en-US"/>
              <a:t>This creates a small dump file that contains all dictionary information about the objects (tables, indexes, …) in the set of tablespaces to be transported.</a:t>
            </a:r>
          </a:p>
          <a:p>
            <a:pPr eaLnBrk="1" hangingPunct="1"/>
            <a:r>
              <a:rPr lang="en-US"/>
              <a:t>Now copy the tablespace data files (and the dump file just produced) to the target Oracle database </a:t>
            </a:r>
          </a:p>
          <a:p>
            <a:pPr eaLnBrk="1" hangingPunct="1"/>
            <a:endParaRPr lang="en-US"/>
          </a:p>
          <a:p>
            <a:pPr eaLnBrk="1" hangingPunct="1"/>
            <a:endParaRPr lang="en-US"/>
          </a:p>
          <a:p>
            <a:pPr eaLnBrk="1" hangingPunct="1"/>
            <a:endParaRPr lang="en-US"/>
          </a:p>
        </p:txBody>
      </p:sp>
      <p:sp>
        <p:nvSpPr>
          <p:cNvPr id="148484" name="Rectangle 5"/>
          <p:cNvSpPr>
            <a:spLocks noChangeArrowheads="1"/>
          </p:cNvSpPr>
          <p:nvPr/>
        </p:nvSpPr>
        <p:spPr bwMode="auto">
          <a:xfrm>
            <a:off x="344488" y="2420938"/>
            <a:ext cx="9066212" cy="6397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chemeClr val="accent1"/>
                </a:solidFill>
                <a:latin typeface="Courier New" pitchFamily="-84" charset="0"/>
              </a:rPr>
              <a:t>CONNECT SYS/******* AS SYSDBA</a:t>
            </a:r>
          </a:p>
          <a:p>
            <a:pPr algn="l" defTabSz="822325" eaLnBrk="0" hangingPunct="0">
              <a:lnSpc>
                <a:spcPct val="70000"/>
              </a:lnSpc>
              <a:buClrTx/>
            </a:pPr>
            <a:r>
              <a:rPr lang="en-US" sz="1800">
                <a:solidFill>
                  <a:schemeClr val="accent1"/>
                </a:solidFill>
                <a:latin typeface="Courier New" pitchFamily="-84" charset="0"/>
              </a:rPr>
              <a:t>CREATE DIRECTORY dumpdir AS '/usr/dir/dumpfiles';</a:t>
            </a:r>
          </a:p>
        </p:txBody>
      </p:sp>
      <p:sp>
        <p:nvSpPr>
          <p:cNvPr id="148485" name="Rectangle 4"/>
          <p:cNvSpPr>
            <a:spLocks noChangeArrowheads="1"/>
          </p:cNvSpPr>
          <p:nvPr/>
        </p:nvSpPr>
        <p:spPr bwMode="auto">
          <a:xfrm>
            <a:off x="344488" y="3573463"/>
            <a:ext cx="9066212" cy="6397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expdp system/******* DIRECTORY=</a:t>
            </a:r>
            <a:r>
              <a:rPr lang="en-US" sz="1800">
                <a:solidFill>
                  <a:schemeClr val="accent1"/>
                </a:solidFill>
                <a:latin typeface="Courier New" pitchFamily="-84" charset="0"/>
              </a:rPr>
              <a:t>DUMPDIR </a:t>
            </a:r>
            <a:r>
              <a:rPr lang="en-US" sz="1800">
                <a:latin typeface="Courier New" pitchFamily="-84" charset="0"/>
              </a:rPr>
              <a:t>DUMPFILE=</a:t>
            </a:r>
            <a:r>
              <a:rPr lang="en-US" sz="1800">
                <a:solidFill>
                  <a:schemeClr val="accent1"/>
                </a:solidFill>
                <a:latin typeface="Courier New" pitchFamily="-84" charset="0"/>
              </a:rPr>
              <a:t>ttbs_dic.dmp </a:t>
            </a:r>
          </a:p>
          <a:p>
            <a:pPr algn="l" defTabSz="822325" eaLnBrk="0" hangingPunct="0">
              <a:lnSpc>
                <a:spcPct val="70000"/>
              </a:lnSpc>
              <a:buClrTx/>
            </a:pPr>
            <a:r>
              <a:rPr lang="en-US" sz="1800">
                <a:latin typeface="Courier New" pitchFamily="-84" charset="0"/>
              </a:rPr>
              <a:t>TRANSPORT_TABLESPACES=</a:t>
            </a:r>
            <a:r>
              <a:rPr lang="en-US" sz="1800">
                <a:solidFill>
                  <a:schemeClr val="accent1"/>
                </a:solidFill>
                <a:latin typeface="Courier New" pitchFamily="-84" charset="0"/>
              </a:rPr>
              <a:t>TTBS_DAT,TTBS_IDX </a:t>
            </a:r>
          </a:p>
        </p:txBody>
      </p:sp>
    </p:spTree>
  </p:cSld>
  <p:clrMapOvr>
    <a:masterClrMapping/>
  </p:clrMapOvr>
  <p:transition>
    <p:wipe dir="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t>Transportable Tablespace: Example (4)</a:t>
            </a:r>
          </a:p>
        </p:txBody>
      </p:sp>
      <p:sp>
        <p:nvSpPr>
          <p:cNvPr id="150531" name="Rectangle 3"/>
          <p:cNvSpPr>
            <a:spLocks noGrp="1" noChangeArrowheads="1"/>
          </p:cNvSpPr>
          <p:nvPr>
            <p:ph type="body" idx="1"/>
          </p:nvPr>
        </p:nvSpPr>
        <p:spPr/>
        <p:txBody>
          <a:bodyPr/>
          <a:lstStyle/>
          <a:p>
            <a:pPr eaLnBrk="1" hangingPunct="1"/>
            <a:r>
              <a:rPr lang="en-US" b="1"/>
              <a:t>TARGET</a:t>
            </a:r>
            <a:r>
              <a:rPr lang="en-US"/>
              <a:t>: If necessary, define a directory for data-pump</a:t>
            </a:r>
          </a:p>
          <a:p>
            <a:pPr lvl="1" eaLnBrk="1" hangingPunct="1"/>
            <a:r>
              <a:rPr lang="en-US"/>
              <a:t>You can also use the default directory DATA_PUMP_DIR</a:t>
            </a:r>
          </a:p>
          <a:p>
            <a:pPr lvl="1" eaLnBrk="1" hangingPunct="1"/>
            <a:endParaRPr lang="en-US"/>
          </a:p>
          <a:p>
            <a:pPr lvl="1" eaLnBrk="1" hangingPunct="1"/>
            <a:endParaRPr lang="en-US"/>
          </a:p>
          <a:p>
            <a:pPr eaLnBrk="1" hangingPunct="1"/>
            <a:r>
              <a:rPr lang="en-US"/>
              <a:t>Perform the data-pump import</a:t>
            </a:r>
          </a:p>
          <a:p>
            <a:pPr lvl="1" eaLnBrk="1" hangingPunct="1"/>
            <a:endParaRPr lang="en-US"/>
          </a:p>
          <a:p>
            <a:pPr lvl="1" eaLnBrk="1" hangingPunct="1"/>
            <a:endParaRPr lang="en-US"/>
          </a:p>
          <a:p>
            <a:pPr lvl="1" eaLnBrk="1" hangingPunct="1"/>
            <a:endParaRPr lang="en-US"/>
          </a:p>
          <a:p>
            <a:pPr lvl="1" eaLnBrk="1" hangingPunct="1"/>
            <a:r>
              <a:rPr lang="en-US"/>
              <a:t>This restores all information about the objects in the tablespace into the data dictionary in the target database.</a:t>
            </a:r>
          </a:p>
          <a:p>
            <a:pPr lvl="1" eaLnBrk="1" hangingPunct="1"/>
            <a:r>
              <a:rPr lang="en-US"/>
              <a:t>At this point, you can re-map the schemas to different ones</a:t>
            </a:r>
          </a:p>
          <a:p>
            <a:pPr lvl="1" eaLnBrk="1" hangingPunct="1"/>
            <a:endParaRPr lang="en-US"/>
          </a:p>
          <a:p>
            <a:pPr eaLnBrk="1" hangingPunct="1"/>
            <a:endParaRPr lang="en-US"/>
          </a:p>
          <a:p>
            <a:pPr eaLnBrk="1" hangingPunct="1"/>
            <a:endParaRPr lang="en-US"/>
          </a:p>
          <a:p>
            <a:pPr eaLnBrk="1" hangingPunct="1"/>
            <a:endParaRPr lang="en-US"/>
          </a:p>
          <a:p>
            <a:pPr eaLnBrk="1" hangingPunct="1">
              <a:buFontTx/>
              <a:buNone/>
            </a:pPr>
            <a:endParaRPr lang="en-US"/>
          </a:p>
          <a:p>
            <a:pPr eaLnBrk="1" hangingPunct="1"/>
            <a:endParaRPr lang="en-US"/>
          </a:p>
          <a:p>
            <a:pPr eaLnBrk="1" hangingPunct="1"/>
            <a:endParaRPr lang="en-US"/>
          </a:p>
        </p:txBody>
      </p:sp>
      <p:sp>
        <p:nvSpPr>
          <p:cNvPr id="150532" name="Rectangle 5"/>
          <p:cNvSpPr>
            <a:spLocks noChangeArrowheads="1"/>
          </p:cNvSpPr>
          <p:nvPr/>
        </p:nvSpPr>
        <p:spPr bwMode="auto">
          <a:xfrm>
            <a:off x="344488" y="2420938"/>
            <a:ext cx="9066212" cy="6397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chemeClr val="accent1"/>
                </a:solidFill>
                <a:latin typeface="Courier New" pitchFamily="-84" charset="0"/>
              </a:rPr>
              <a:t>CONNECT SYS/******* AS SYSDBA</a:t>
            </a:r>
          </a:p>
          <a:p>
            <a:pPr algn="l" defTabSz="822325" eaLnBrk="0" hangingPunct="0">
              <a:lnSpc>
                <a:spcPct val="70000"/>
              </a:lnSpc>
              <a:buClrTx/>
            </a:pPr>
            <a:r>
              <a:rPr lang="en-US" sz="1800">
                <a:solidFill>
                  <a:schemeClr val="accent1"/>
                </a:solidFill>
                <a:latin typeface="Courier New" pitchFamily="-84" charset="0"/>
              </a:rPr>
              <a:t>CREATE DIRECTORY dumpdir AS '/usr/dir/dumpfiles';</a:t>
            </a:r>
          </a:p>
        </p:txBody>
      </p:sp>
      <p:sp>
        <p:nvSpPr>
          <p:cNvPr id="150533" name="Rectangle 4"/>
          <p:cNvSpPr>
            <a:spLocks noChangeArrowheads="1"/>
          </p:cNvSpPr>
          <p:nvPr/>
        </p:nvSpPr>
        <p:spPr bwMode="auto">
          <a:xfrm>
            <a:off x="344488" y="3608388"/>
            <a:ext cx="9148762" cy="97313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impdp system/*******</a:t>
            </a:r>
            <a:r>
              <a:rPr lang="en-US" sz="1800">
                <a:solidFill>
                  <a:schemeClr val="accent1"/>
                </a:solidFill>
                <a:latin typeface="Courier New" pitchFamily="-84" charset="0"/>
              </a:rPr>
              <a:t> </a:t>
            </a:r>
            <a:r>
              <a:rPr lang="en-US" sz="1800">
                <a:latin typeface="Courier New" pitchFamily="-84" charset="0"/>
              </a:rPr>
              <a:t>DIRECTORY=</a:t>
            </a:r>
            <a:r>
              <a:rPr lang="en-US" sz="1800">
                <a:solidFill>
                  <a:schemeClr val="accent1"/>
                </a:solidFill>
                <a:latin typeface="Courier New" pitchFamily="-84" charset="0"/>
              </a:rPr>
              <a:t>dumpdir </a:t>
            </a:r>
            <a:r>
              <a:rPr lang="en-US" sz="1800">
                <a:latin typeface="Courier New" pitchFamily="-84" charset="0"/>
              </a:rPr>
              <a:t>DUMPFILE=</a:t>
            </a:r>
            <a:r>
              <a:rPr lang="en-US" sz="1800">
                <a:solidFill>
                  <a:schemeClr val="accent1"/>
                </a:solidFill>
                <a:latin typeface="Courier New" pitchFamily="-84" charset="0"/>
              </a:rPr>
              <a:t>ttbs_dic.dmp</a:t>
            </a:r>
          </a:p>
          <a:p>
            <a:pPr algn="l" defTabSz="822325" eaLnBrk="0" hangingPunct="0">
              <a:lnSpc>
                <a:spcPct val="70000"/>
              </a:lnSpc>
              <a:buClrTx/>
            </a:pPr>
            <a:r>
              <a:rPr lang="en-US" sz="1800">
                <a:latin typeface="Courier New" pitchFamily="-84" charset="0"/>
              </a:rPr>
              <a:t>TRANSPORT_DATAFILES=</a:t>
            </a:r>
            <a:r>
              <a:rPr lang="en-US" sz="1800">
                <a:solidFill>
                  <a:schemeClr val="accent1"/>
                </a:solidFill>
                <a:latin typeface="Courier New" pitchFamily="-84" charset="0"/>
              </a:rPr>
              <a:t>'/usr/data/ttbs/ttbs_dat.dbf',</a:t>
            </a:r>
          </a:p>
          <a:p>
            <a:pPr algn="l" defTabSz="822325" eaLnBrk="0" hangingPunct="0">
              <a:lnSpc>
                <a:spcPct val="70000"/>
              </a:lnSpc>
              <a:buClrTx/>
            </a:pPr>
            <a:r>
              <a:rPr lang="en-US" sz="1800">
                <a:solidFill>
                  <a:schemeClr val="accent1"/>
                </a:solidFill>
                <a:latin typeface="Courier New" pitchFamily="-84" charset="0"/>
              </a:rPr>
              <a:t> '/usr/data/ttbs/ttbs_idx.dbf'</a:t>
            </a:r>
          </a:p>
        </p:txBody>
      </p:sp>
    </p:spTree>
  </p:cSld>
  <p:clrMapOvr>
    <a:masterClrMapping/>
  </p:clrMapOvr>
  <p:transition>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60388" y="3716338"/>
            <a:ext cx="8929687" cy="1944687"/>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92075" tIns="46038" rIns="92075" bIns="46038">
            <a:prstTxWarp prst="textNoShape">
              <a:avLst/>
            </a:prstTxWarp>
          </a:bodyPr>
          <a:lstStyle/>
          <a:p>
            <a:pPr marL="119063" indent="-119063">
              <a:defRPr/>
            </a:pPr>
            <a:endParaRPr lang="en-US"/>
          </a:p>
        </p:txBody>
      </p:sp>
      <p:sp>
        <p:nvSpPr>
          <p:cNvPr id="152579" name="Rectangle 2"/>
          <p:cNvSpPr>
            <a:spLocks noGrp="1" noChangeArrowheads="1"/>
          </p:cNvSpPr>
          <p:nvPr>
            <p:ph type="title"/>
          </p:nvPr>
        </p:nvSpPr>
        <p:spPr/>
        <p:txBody>
          <a:bodyPr/>
          <a:lstStyle/>
          <a:p>
            <a:pPr eaLnBrk="1" hangingPunct="1"/>
            <a:r>
              <a:rPr lang="en-US"/>
              <a:t>Transportable Tablespace: Example (5)</a:t>
            </a:r>
          </a:p>
        </p:txBody>
      </p:sp>
      <p:sp>
        <p:nvSpPr>
          <p:cNvPr id="152580" name="Rectangle 3"/>
          <p:cNvSpPr>
            <a:spLocks noGrp="1" noChangeArrowheads="1"/>
          </p:cNvSpPr>
          <p:nvPr>
            <p:ph type="body" idx="1"/>
          </p:nvPr>
        </p:nvSpPr>
        <p:spPr/>
        <p:txBody>
          <a:bodyPr/>
          <a:lstStyle/>
          <a:p>
            <a:pPr eaLnBrk="1" hangingPunct="1"/>
            <a:r>
              <a:rPr lang="en-US" b="1"/>
              <a:t>TARGET</a:t>
            </a:r>
            <a:r>
              <a:rPr lang="en-US"/>
              <a:t> : restore metadata for spatial indexes</a:t>
            </a:r>
          </a:p>
          <a:p>
            <a:pPr eaLnBrk="1" hangingPunct="1"/>
            <a:endParaRPr lang="en-US"/>
          </a:p>
          <a:p>
            <a:pPr eaLnBrk="1" hangingPunct="1"/>
            <a:endParaRPr lang="en-US"/>
          </a:p>
          <a:p>
            <a:pPr eaLnBrk="1" hangingPunct="1"/>
            <a:endParaRPr lang="en-US"/>
          </a:p>
          <a:p>
            <a:pPr eaLnBrk="1" hangingPunct="1"/>
            <a:endParaRPr lang="en-US"/>
          </a:p>
          <a:p>
            <a:pPr eaLnBrk="1" hangingPunct="1"/>
            <a:r>
              <a:rPr lang="en-US">
                <a:solidFill>
                  <a:srgbClr val="FF0000"/>
                </a:solidFill>
              </a:rPr>
              <a:t>This is only needed …</a:t>
            </a:r>
          </a:p>
          <a:p>
            <a:pPr lvl="1" eaLnBrk="1" hangingPunct="1"/>
            <a:r>
              <a:rPr lang="en-US">
                <a:solidFill>
                  <a:srgbClr val="FF0000"/>
                </a:solidFill>
              </a:rPr>
              <a:t>If the tablespace was transported from a database at version 11gR1 or earlier, </a:t>
            </a:r>
          </a:p>
          <a:p>
            <a:pPr lvl="1" eaLnBrk="1" hangingPunct="1"/>
            <a:r>
              <a:rPr lang="en-US">
                <a:solidFill>
                  <a:srgbClr val="FF0000"/>
                </a:solidFill>
              </a:rPr>
              <a:t>Or if the tablespace is in a different “endian-ness” than the target platform</a:t>
            </a:r>
          </a:p>
        </p:txBody>
      </p:sp>
      <p:sp>
        <p:nvSpPr>
          <p:cNvPr id="152581" name="Rectangle 4"/>
          <p:cNvSpPr>
            <a:spLocks noChangeArrowheads="1"/>
          </p:cNvSpPr>
          <p:nvPr/>
        </p:nvSpPr>
        <p:spPr bwMode="auto">
          <a:xfrm>
            <a:off x="377825" y="2060575"/>
            <a:ext cx="9148763"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 For each user who has spatial indexes in a transported </a:t>
            </a:r>
          </a:p>
          <a:p>
            <a:pPr algn="l" defTabSz="822325" eaLnBrk="0" hangingPunct="0">
              <a:lnSpc>
                <a:spcPct val="70000"/>
              </a:lnSpc>
              <a:buClrTx/>
            </a:pPr>
            <a:r>
              <a:rPr lang="en-US" sz="1800">
                <a:latin typeface="Courier New" pitchFamily="-84" charset="0"/>
              </a:rPr>
              <a:t>-- tablespace:</a:t>
            </a:r>
          </a:p>
          <a:p>
            <a:pPr algn="l" defTabSz="822325" eaLnBrk="0" hangingPunct="0">
              <a:lnSpc>
                <a:spcPct val="70000"/>
              </a:lnSpc>
              <a:buClrTx/>
            </a:pPr>
            <a:r>
              <a:rPr lang="en-US" sz="1800">
                <a:solidFill>
                  <a:schemeClr val="accent1"/>
                </a:solidFill>
                <a:latin typeface="Courier New" pitchFamily="-84" charset="0"/>
              </a:rPr>
              <a:t>CONNECT scott/*******;</a:t>
            </a:r>
          </a:p>
          <a:p>
            <a:pPr algn="l" defTabSz="822325" eaLnBrk="0" hangingPunct="0">
              <a:lnSpc>
                <a:spcPct val="70000"/>
              </a:lnSpc>
              <a:buClrTx/>
            </a:pPr>
            <a:r>
              <a:rPr lang="en-US" sz="1800">
                <a:solidFill>
                  <a:schemeClr val="accent1"/>
                </a:solidFill>
                <a:latin typeface="Courier New" pitchFamily="-84" charset="0"/>
              </a:rPr>
              <a:t>EXEC sdo_util.initialize_indexes_for_tts;</a:t>
            </a:r>
          </a:p>
        </p:txBody>
      </p:sp>
      <p:sp>
        <p:nvSpPr>
          <p:cNvPr id="152582" name="Rectangle 5"/>
          <p:cNvSpPr>
            <a:spLocks noChangeArrowheads="1"/>
          </p:cNvSpPr>
          <p:nvPr/>
        </p:nvSpPr>
        <p:spPr bwMode="auto">
          <a:xfrm>
            <a:off x="1843088" y="5549900"/>
            <a:ext cx="565150" cy="444500"/>
          </a:xfrm>
          <a:prstGeom prst="rect">
            <a:avLst/>
          </a:prstGeom>
          <a:noFill/>
          <a:ln w="9525">
            <a:noFill/>
            <a:miter lim="800000"/>
            <a:headEnd/>
            <a:tailEnd/>
          </a:ln>
        </p:spPr>
        <p:txBody>
          <a:bodyPr wrap="none" lIns="12700" tIns="12700" rIns="12700" bIns="12700" anchor="ctr">
            <a:prstTxWarp prst="textNoShape">
              <a:avLst/>
            </a:prstTxWarp>
            <a:spAutoFit/>
          </a:bodyPr>
          <a:lstStyle/>
          <a:p>
            <a:endParaRPr lang="fr-FR"/>
          </a:p>
        </p:txBody>
      </p:sp>
    </p:spTree>
  </p:cSld>
  <p:clrMapOvr>
    <a:masterClrMapping/>
  </p:clrMapOvr>
  <p:transition>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t>Transportable Tablespace: Example (6)</a:t>
            </a:r>
          </a:p>
        </p:txBody>
      </p:sp>
      <p:sp>
        <p:nvSpPr>
          <p:cNvPr id="154627" name="Rectangle 3"/>
          <p:cNvSpPr>
            <a:spLocks noGrp="1" noChangeArrowheads="1"/>
          </p:cNvSpPr>
          <p:nvPr>
            <p:ph type="body" idx="1"/>
          </p:nvPr>
        </p:nvSpPr>
        <p:spPr/>
        <p:txBody>
          <a:bodyPr/>
          <a:lstStyle/>
          <a:p>
            <a:pPr eaLnBrk="1" hangingPunct="1"/>
            <a:r>
              <a:rPr lang="en-US" b="1"/>
              <a:t>SOURCE</a:t>
            </a:r>
            <a:r>
              <a:rPr lang="en-US"/>
              <a:t>: restore full access to the original tablespaces</a:t>
            </a:r>
          </a:p>
          <a:p>
            <a:pPr eaLnBrk="1" hangingPunct="1"/>
            <a:endParaRPr lang="en-US"/>
          </a:p>
          <a:p>
            <a:pPr eaLnBrk="1" hangingPunct="1"/>
            <a:endParaRPr lang="en-US"/>
          </a:p>
          <a:p>
            <a:pPr eaLnBrk="1" hangingPunct="1"/>
            <a:endParaRPr lang="en-US"/>
          </a:p>
          <a:p>
            <a:pPr eaLnBrk="1" hangingPunct="1"/>
            <a:endParaRPr lang="en-US"/>
          </a:p>
          <a:p>
            <a:pPr eaLnBrk="1" hangingPunct="1"/>
            <a:r>
              <a:rPr lang="en-US" b="1"/>
              <a:t>TARGET</a:t>
            </a:r>
            <a:r>
              <a:rPr lang="en-US"/>
              <a:t>: the tablespaces just imported are read-only.</a:t>
            </a:r>
          </a:p>
          <a:p>
            <a:pPr eaLnBrk="1" hangingPunct="1"/>
            <a:r>
              <a:rPr lang="en-US"/>
              <a:t>If necessary, you can also restore access</a:t>
            </a:r>
          </a:p>
          <a:p>
            <a:pPr eaLnBrk="1" hangingPunct="1"/>
            <a:endParaRPr lang="en-US"/>
          </a:p>
          <a:p>
            <a:pPr eaLnBrk="1" hangingPunct="1"/>
            <a:endParaRPr lang="en-US"/>
          </a:p>
          <a:p>
            <a:pPr eaLnBrk="1" hangingPunct="1"/>
            <a:endParaRPr lang="en-US"/>
          </a:p>
          <a:p>
            <a:pPr eaLnBrk="1" hangingPunct="1"/>
            <a:endParaRPr lang="en-US"/>
          </a:p>
        </p:txBody>
      </p:sp>
      <p:sp>
        <p:nvSpPr>
          <p:cNvPr id="154628" name="Rectangle 4"/>
          <p:cNvSpPr>
            <a:spLocks noChangeArrowheads="1"/>
          </p:cNvSpPr>
          <p:nvPr/>
        </p:nvSpPr>
        <p:spPr bwMode="auto">
          <a:xfrm>
            <a:off x="377825" y="2060575"/>
            <a:ext cx="9148763" cy="13049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 Re-enable reads and writes on original tablespaces</a:t>
            </a:r>
          </a:p>
          <a:p>
            <a:pPr algn="l" defTabSz="822325" eaLnBrk="0" hangingPunct="0">
              <a:lnSpc>
                <a:spcPct val="70000"/>
              </a:lnSpc>
              <a:buClrTx/>
            </a:pPr>
            <a:r>
              <a:rPr lang="en-US" sz="1800">
                <a:solidFill>
                  <a:schemeClr val="accent1"/>
                </a:solidFill>
                <a:latin typeface="Courier New" pitchFamily="-84" charset="0"/>
              </a:rPr>
              <a:t>CONNECT SYS/******* AS SYSDBA</a:t>
            </a:r>
          </a:p>
          <a:p>
            <a:pPr algn="l" defTabSz="822325" eaLnBrk="0" hangingPunct="0">
              <a:lnSpc>
                <a:spcPct val="70000"/>
              </a:lnSpc>
              <a:buClrTx/>
            </a:pPr>
            <a:r>
              <a:rPr lang="en-US" sz="1800">
                <a:solidFill>
                  <a:schemeClr val="accent1"/>
                </a:solidFill>
                <a:latin typeface="Courier New" pitchFamily="-84" charset="0"/>
              </a:rPr>
              <a:t>ALTER TABLESPACE ttbs_dat READ WRITE;</a:t>
            </a:r>
          </a:p>
          <a:p>
            <a:pPr algn="l" defTabSz="822325" eaLnBrk="0" hangingPunct="0">
              <a:lnSpc>
                <a:spcPct val="70000"/>
              </a:lnSpc>
              <a:buClrTx/>
            </a:pPr>
            <a:r>
              <a:rPr lang="en-US" sz="1800">
                <a:solidFill>
                  <a:schemeClr val="accent1"/>
                </a:solidFill>
                <a:latin typeface="Courier New" pitchFamily="-84" charset="0"/>
              </a:rPr>
              <a:t>ALTER TABLESPACE ttbs_idx READ WRITE;</a:t>
            </a:r>
          </a:p>
        </p:txBody>
      </p:sp>
      <p:sp>
        <p:nvSpPr>
          <p:cNvPr id="154629" name="Rectangle 5"/>
          <p:cNvSpPr>
            <a:spLocks noChangeArrowheads="1"/>
          </p:cNvSpPr>
          <p:nvPr/>
        </p:nvSpPr>
        <p:spPr bwMode="auto">
          <a:xfrm>
            <a:off x="1843088" y="5549900"/>
            <a:ext cx="565150" cy="444500"/>
          </a:xfrm>
          <a:prstGeom prst="rect">
            <a:avLst/>
          </a:prstGeom>
          <a:noFill/>
          <a:ln w="9525">
            <a:noFill/>
            <a:miter lim="800000"/>
            <a:headEnd/>
            <a:tailEnd/>
          </a:ln>
        </p:spPr>
        <p:txBody>
          <a:bodyPr wrap="none" lIns="12700" tIns="12700" rIns="12700" bIns="12700" anchor="ctr">
            <a:prstTxWarp prst="textNoShape">
              <a:avLst/>
            </a:prstTxWarp>
            <a:spAutoFit/>
          </a:bodyPr>
          <a:lstStyle/>
          <a:p>
            <a:endParaRPr lang="fr-FR"/>
          </a:p>
        </p:txBody>
      </p:sp>
      <p:sp>
        <p:nvSpPr>
          <p:cNvPr id="154630" name="Rectangle 4"/>
          <p:cNvSpPr>
            <a:spLocks noChangeArrowheads="1"/>
          </p:cNvSpPr>
          <p:nvPr/>
        </p:nvSpPr>
        <p:spPr bwMode="auto">
          <a:xfrm>
            <a:off x="377825" y="4652963"/>
            <a:ext cx="9148763" cy="13049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latin typeface="Courier New" pitchFamily="-84" charset="0"/>
              </a:rPr>
              <a:t>-- Enable reads and writes on tablespaces in target database</a:t>
            </a:r>
          </a:p>
          <a:p>
            <a:pPr algn="l" defTabSz="822325" eaLnBrk="0" hangingPunct="0">
              <a:lnSpc>
                <a:spcPct val="70000"/>
              </a:lnSpc>
              <a:buClrTx/>
            </a:pPr>
            <a:r>
              <a:rPr lang="en-US" sz="1800">
                <a:solidFill>
                  <a:schemeClr val="accent1"/>
                </a:solidFill>
                <a:latin typeface="Courier New" pitchFamily="-84" charset="0"/>
              </a:rPr>
              <a:t>CONNECT SYS/******* AS SYSDBA</a:t>
            </a:r>
          </a:p>
          <a:p>
            <a:pPr algn="l" defTabSz="822325" eaLnBrk="0" hangingPunct="0">
              <a:lnSpc>
                <a:spcPct val="70000"/>
              </a:lnSpc>
              <a:buClrTx/>
            </a:pPr>
            <a:r>
              <a:rPr lang="en-US" sz="1800">
                <a:solidFill>
                  <a:schemeClr val="accent1"/>
                </a:solidFill>
                <a:latin typeface="Courier New" pitchFamily="-84" charset="0"/>
              </a:rPr>
              <a:t>ALTER TABLESPACE ttbs_dat READ WRITE;</a:t>
            </a:r>
          </a:p>
          <a:p>
            <a:pPr algn="l" defTabSz="822325" eaLnBrk="0" hangingPunct="0">
              <a:lnSpc>
                <a:spcPct val="70000"/>
              </a:lnSpc>
              <a:buClrTx/>
            </a:pPr>
            <a:r>
              <a:rPr lang="en-US" sz="1800">
                <a:solidFill>
                  <a:schemeClr val="accent1"/>
                </a:solidFill>
                <a:latin typeface="Courier New" pitchFamily="-84" charset="0"/>
              </a:rPr>
              <a:t>ALTER TABLESPACE ttbs_idx READ WRITE;</a:t>
            </a:r>
          </a:p>
        </p:txBody>
      </p:sp>
    </p:spTree>
  </p:cSld>
  <p:clrMapOvr>
    <a:masterClrMapping/>
  </p:clrMapOvr>
  <p:transition>
    <p:wipe dir="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Define the External Table</a:t>
            </a:r>
          </a:p>
        </p:txBody>
      </p:sp>
      <p:sp>
        <p:nvSpPr>
          <p:cNvPr id="35843" name="Rectangle 6"/>
          <p:cNvSpPr>
            <a:spLocks noGrp="1" noChangeArrowheads="1"/>
          </p:cNvSpPr>
          <p:nvPr>
            <p:ph type="body" sz="half" idx="1"/>
          </p:nvPr>
        </p:nvSpPr>
        <p:spPr>
          <a:xfrm>
            <a:off x="5715000" y="3352800"/>
            <a:ext cx="3473450" cy="2209800"/>
          </a:xfrm>
        </p:spPr>
        <p:txBody>
          <a:bodyPr/>
          <a:lstStyle/>
          <a:p>
            <a:pPr eaLnBrk="1" hangingPunct="1"/>
            <a:r>
              <a:rPr lang="en-US" sz="2000"/>
              <a:t>Input file contains points with X and Y coordinates</a:t>
            </a:r>
          </a:p>
          <a:p>
            <a:pPr eaLnBrk="1" hangingPunct="1"/>
            <a:r>
              <a:rPr lang="en-US" sz="2000"/>
              <a:t>Same structure as previously loaded using SQL*Loader</a:t>
            </a:r>
          </a:p>
        </p:txBody>
      </p:sp>
      <p:sp>
        <p:nvSpPr>
          <p:cNvPr id="35844" name="Rectangle 4"/>
          <p:cNvSpPr>
            <a:spLocks noChangeArrowheads="1"/>
          </p:cNvSpPr>
          <p:nvPr/>
        </p:nvSpPr>
        <p:spPr bwMode="auto">
          <a:xfrm>
            <a:off x="228600" y="1600200"/>
            <a:ext cx="3505200" cy="43561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CREATE TABLE us_cities_ext (</a:t>
            </a:r>
          </a:p>
          <a:p>
            <a:pPr algn="l" defTabSz="822325" eaLnBrk="0" hangingPunct="0">
              <a:lnSpc>
                <a:spcPct val="100000"/>
              </a:lnSpc>
              <a:spcBef>
                <a:spcPct val="0"/>
              </a:spcBef>
              <a:buClrTx/>
            </a:pPr>
            <a:r>
              <a:rPr lang="en-US" sz="1400">
                <a:solidFill>
                  <a:srgbClr val="000066"/>
                </a:solidFill>
                <a:latin typeface="Courier New" pitchFamily="-84" charset="0"/>
              </a:rPr>
              <a:t>  city            VARCHAR2(42),</a:t>
            </a:r>
          </a:p>
          <a:p>
            <a:pPr algn="l" defTabSz="822325" eaLnBrk="0" hangingPunct="0">
              <a:lnSpc>
                <a:spcPct val="100000"/>
              </a:lnSpc>
              <a:spcBef>
                <a:spcPct val="0"/>
              </a:spcBef>
              <a:buClrTx/>
            </a:pPr>
            <a:r>
              <a:rPr lang="en-US" sz="1400">
                <a:solidFill>
                  <a:srgbClr val="000066"/>
                </a:solidFill>
                <a:latin typeface="Courier New" pitchFamily="-84" charset="0"/>
              </a:rPr>
              <a:t>  state_abrv      VARCHAR2(2),</a:t>
            </a:r>
          </a:p>
          <a:p>
            <a:pPr algn="l" defTabSz="822325" eaLnBrk="0" hangingPunct="0">
              <a:lnSpc>
                <a:spcPct val="100000"/>
              </a:lnSpc>
              <a:spcBef>
                <a:spcPct val="0"/>
              </a:spcBef>
              <a:buClrTx/>
            </a:pPr>
            <a:r>
              <a:rPr lang="en-US" sz="1400">
                <a:solidFill>
                  <a:srgbClr val="000066"/>
                </a:solidFill>
                <a:latin typeface="Courier New" pitchFamily="-84" charset="0"/>
              </a:rPr>
              <a:t>  pop90           NUMBER,</a:t>
            </a:r>
          </a:p>
          <a:p>
            <a:pPr algn="l" defTabSz="822325" eaLnBrk="0" hangingPunct="0">
              <a:lnSpc>
                <a:spcPct val="100000"/>
              </a:lnSpc>
              <a:spcBef>
                <a:spcPct val="0"/>
              </a:spcBef>
              <a:buClrTx/>
            </a:pPr>
            <a:r>
              <a:rPr lang="en-US" sz="1400">
                <a:solidFill>
                  <a:srgbClr val="000066"/>
                </a:solidFill>
                <a:latin typeface="Courier New" pitchFamily="-84" charset="0"/>
              </a:rPr>
              <a:t>  rank90          NUMBER,</a:t>
            </a:r>
          </a:p>
          <a:p>
            <a:pPr algn="l" defTabSz="822325" eaLnBrk="0" hangingPunct="0">
              <a:lnSpc>
                <a:spcPct val="100000"/>
              </a:lnSpc>
              <a:spcBef>
                <a:spcPct val="0"/>
              </a:spcBef>
              <a:buClrTx/>
            </a:pPr>
            <a:r>
              <a:rPr lang="en-US" sz="1400">
                <a:solidFill>
                  <a:srgbClr val="000066"/>
                </a:solidFill>
                <a:latin typeface="Courier New" pitchFamily="-84" charset="0"/>
              </a:rPr>
              <a:t>  longitude       NUMBER,</a:t>
            </a:r>
          </a:p>
          <a:p>
            <a:pPr algn="l" defTabSz="822325" eaLnBrk="0" hangingPunct="0">
              <a:lnSpc>
                <a:spcPct val="100000"/>
              </a:lnSpc>
              <a:spcBef>
                <a:spcPct val="0"/>
              </a:spcBef>
              <a:buClrTx/>
            </a:pPr>
            <a:r>
              <a:rPr lang="en-US" sz="1400">
                <a:solidFill>
                  <a:srgbClr val="000066"/>
                </a:solidFill>
                <a:latin typeface="Courier New" pitchFamily="-84" charset="0"/>
              </a:rPr>
              <a:t>  latitude        NUMBER</a:t>
            </a:r>
          </a:p>
          <a:p>
            <a:pPr algn="l" defTabSz="822325" eaLnBrk="0" hangingPunct="0">
              <a:lnSpc>
                <a:spcPct val="100000"/>
              </a:lnSpc>
              <a:spcBef>
                <a:spcPct val="0"/>
              </a:spcBef>
              <a:buClrTx/>
            </a:pPr>
            <a:r>
              <a:rPr lang="en-US" sz="1400">
                <a:solidFill>
                  <a:srgbClr val="000066"/>
                </a:solidFill>
                <a:latin typeface="Courier New" pitchFamily="-84" charset="0"/>
              </a:rPr>
              <a:t>)</a:t>
            </a:r>
          </a:p>
          <a:p>
            <a:pPr algn="l" defTabSz="822325" eaLnBrk="0" hangingPunct="0">
              <a:lnSpc>
                <a:spcPct val="100000"/>
              </a:lnSpc>
              <a:spcBef>
                <a:spcPct val="0"/>
              </a:spcBef>
              <a:buClrTx/>
            </a:pPr>
            <a:r>
              <a:rPr lang="en-US" sz="1400">
                <a:solidFill>
                  <a:schemeClr val="accent1"/>
                </a:solidFill>
                <a:latin typeface="Courier New" pitchFamily="-84" charset="0"/>
              </a:rPr>
              <a:t>ORGANIZATION EXTERNAL (</a:t>
            </a:r>
          </a:p>
          <a:p>
            <a:pPr algn="l" defTabSz="822325" eaLnBrk="0" hangingPunct="0">
              <a:lnSpc>
                <a:spcPct val="100000"/>
              </a:lnSpc>
              <a:spcBef>
                <a:spcPct val="0"/>
              </a:spcBef>
              <a:buClrTx/>
            </a:pPr>
            <a:r>
              <a:rPr lang="en-US" sz="1400">
                <a:solidFill>
                  <a:schemeClr val="accent1"/>
                </a:solidFill>
                <a:latin typeface="Courier New" pitchFamily="-84" charset="0"/>
              </a:rPr>
              <a:t>  TYPE ORACLE_LOADER</a:t>
            </a:r>
          </a:p>
          <a:p>
            <a:pPr algn="l" defTabSz="822325" eaLnBrk="0" hangingPunct="0">
              <a:lnSpc>
                <a:spcPct val="100000"/>
              </a:lnSpc>
              <a:spcBef>
                <a:spcPct val="0"/>
              </a:spcBef>
              <a:buClrTx/>
            </a:pPr>
            <a:r>
              <a:rPr lang="en-US" sz="1400">
                <a:solidFill>
                  <a:schemeClr val="accent1"/>
                </a:solidFill>
                <a:latin typeface="Courier New" pitchFamily="-84" charset="0"/>
              </a:rPr>
              <a:t>  DEFAULT DIRECTORY data_files</a:t>
            </a:r>
          </a:p>
          <a:p>
            <a:pPr algn="l" defTabSz="822325" eaLnBrk="0" hangingPunct="0">
              <a:lnSpc>
                <a:spcPct val="100000"/>
              </a:lnSpc>
              <a:spcBef>
                <a:spcPct val="0"/>
              </a:spcBef>
              <a:buClrTx/>
            </a:pPr>
            <a:r>
              <a:rPr lang="en-US" sz="1400">
                <a:solidFill>
                  <a:schemeClr val="accent1"/>
                </a:solidFill>
                <a:latin typeface="Courier New" pitchFamily="-84" charset="0"/>
              </a:rPr>
              <a:t>  ACCESS PARAMETERS (</a:t>
            </a:r>
          </a:p>
          <a:p>
            <a:pPr algn="l" defTabSz="822325" eaLnBrk="0" hangingPunct="0">
              <a:lnSpc>
                <a:spcPct val="100000"/>
              </a:lnSpc>
              <a:spcBef>
                <a:spcPct val="0"/>
              </a:spcBef>
              <a:buClrTx/>
            </a:pPr>
            <a:r>
              <a:rPr lang="en-US" sz="1400">
                <a:solidFill>
                  <a:schemeClr val="accent1"/>
                </a:solidFill>
                <a:latin typeface="Courier New" pitchFamily="-84" charset="0"/>
              </a:rPr>
              <a:t>    FIELDS TERMINATED BY ";" (</a:t>
            </a:r>
          </a:p>
          <a:p>
            <a:pPr algn="l" defTabSz="822325" eaLnBrk="0" hangingPunct="0">
              <a:lnSpc>
                <a:spcPct val="100000"/>
              </a:lnSpc>
              <a:spcBef>
                <a:spcPct val="0"/>
              </a:spcBef>
              <a:buClrTx/>
            </a:pPr>
            <a:r>
              <a:rPr lang="en-US" sz="1400">
                <a:solidFill>
                  <a:schemeClr val="accent1"/>
                </a:solidFill>
                <a:latin typeface="Courier New" pitchFamily="-84" charset="0"/>
              </a:rPr>
              <a:t>      id, city, state_abrv, </a:t>
            </a:r>
          </a:p>
          <a:p>
            <a:pPr algn="l" defTabSz="822325" eaLnBrk="0" hangingPunct="0">
              <a:lnSpc>
                <a:spcPct val="100000"/>
              </a:lnSpc>
              <a:spcBef>
                <a:spcPct val="0"/>
              </a:spcBef>
              <a:buClrTx/>
            </a:pPr>
            <a:r>
              <a:rPr lang="en-US" sz="1400">
                <a:solidFill>
                  <a:schemeClr val="accent1"/>
                </a:solidFill>
                <a:latin typeface="Courier New" pitchFamily="-84" charset="0"/>
              </a:rPr>
              <a:t>      pop90,rank90, </a:t>
            </a:r>
          </a:p>
          <a:p>
            <a:pPr algn="l" defTabSz="822325" eaLnBrk="0" hangingPunct="0">
              <a:lnSpc>
                <a:spcPct val="100000"/>
              </a:lnSpc>
              <a:spcBef>
                <a:spcPct val="0"/>
              </a:spcBef>
              <a:buClrTx/>
            </a:pPr>
            <a:r>
              <a:rPr lang="en-US" sz="1400">
                <a:solidFill>
                  <a:schemeClr val="accent1"/>
                </a:solidFill>
                <a:latin typeface="Courier New" pitchFamily="-84" charset="0"/>
              </a:rPr>
              <a:t>      longitude, latitude</a:t>
            </a:r>
          </a:p>
          <a:p>
            <a:pPr algn="l" defTabSz="822325" eaLnBrk="0" hangingPunct="0">
              <a:lnSpc>
                <a:spcPct val="100000"/>
              </a:lnSpc>
              <a:spcBef>
                <a:spcPct val="0"/>
              </a:spcBef>
              <a:buClrTx/>
            </a:pPr>
            <a:r>
              <a:rPr lang="en-US" sz="1400">
                <a:solidFill>
                  <a:schemeClr val="accent1"/>
                </a:solidFill>
                <a:latin typeface="Courier New" pitchFamily="-84" charset="0"/>
              </a:rPr>
              <a:t>    )</a:t>
            </a:r>
          </a:p>
          <a:p>
            <a:pPr algn="l" defTabSz="822325" eaLnBrk="0" hangingPunct="0">
              <a:lnSpc>
                <a:spcPct val="100000"/>
              </a:lnSpc>
              <a:spcBef>
                <a:spcPct val="0"/>
              </a:spcBef>
              <a:buClrTx/>
            </a:pPr>
            <a:r>
              <a:rPr lang="en-US" sz="1400">
                <a:solidFill>
                  <a:schemeClr val="accent1"/>
                </a:solidFill>
                <a:latin typeface="Courier New" pitchFamily="-84" charset="0"/>
              </a:rPr>
              <a:t>  )</a:t>
            </a:r>
          </a:p>
          <a:p>
            <a:pPr algn="l" defTabSz="822325" eaLnBrk="0" hangingPunct="0">
              <a:lnSpc>
                <a:spcPct val="100000"/>
              </a:lnSpc>
              <a:spcBef>
                <a:spcPct val="0"/>
              </a:spcBef>
              <a:buClrTx/>
            </a:pPr>
            <a:r>
              <a:rPr lang="en-US" sz="1400">
                <a:solidFill>
                  <a:schemeClr val="accent1"/>
                </a:solidFill>
                <a:latin typeface="Courier New" pitchFamily="-84" charset="0"/>
              </a:rPr>
              <a:t>  LOCATION ('us_cities.dat')</a:t>
            </a:r>
          </a:p>
          <a:p>
            <a:pPr algn="l" defTabSz="822325" eaLnBrk="0" hangingPunct="0">
              <a:lnSpc>
                <a:spcPct val="100000"/>
              </a:lnSpc>
              <a:spcBef>
                <a:spcPct val="0"/>
              </a:spcBef>
              <a:buClrTx/>
            </a:pPr>
            <a:r>
              <a:rPr lang="en-US" sz="1400">
                <a:solidFill>
                  <a:schemeClr val="accent1"/>
                </a:solidFill>
                <a:latin typeface="Courier New" pitchFamily="-84" charset="0"/>
              </a:rPr>
              <a:t>);</a:t>
            </a:r>
          </a:p>
        </p:txBody>
      </p:sp>
      <p:sp>
        <p:nvSpPr>
          <p:cNvPr id="35845" name="Rectangle 8"/>
          <p:cNvSpPr>
            <a:spLocks noChangeArrowheads="1"/>
          </p:cNvSpPr>
          <p:nvPr/>
        </p:nvSpPr>
        <p:spPr bwMode="auto">
          <a:xfrm>
            <a:off x="3886200" y="1600200"/>
            <a:ext cx="5853113" cy="13779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New York;NY;7322564;1;-73.943849000;40.669800000;</a:t>
            </a:r>
          </a:p>
          <a:p>
            <a:pPr algn="l" defTabSz="822325" eaLnBrk="0" hangingPunct="0">
              <a:lnSpc>
                <a:spcPct val="100000"/>
              </a:lnSpc>
              <a:spcBef>
                <a:spcPct val="0"/>
              </a:spcBef>
              <a:buClrTx/>
            </a:pPr>
            <a:r>
              <a:rPr lang="en-US" sz="1400">
                <a:solidFill>
                  <a:srgbClr val="000066"/>
                </a:solidFill>
                <a:latin typeface="Courier New" pitchFamily="-84" charset="0"/>
              </a:rPr>
              <a:t>Los Angeles;CA;3485398;2;-118.411201000;34.112101000;</a:t>
            </a:r>
          </a:p>
          <a:p>
            <a:pPr algn="l" defTabSz="822325" eaLnBrk="0" hangingPunct="0">
              <a:lnSpc>
                <a:spcPct val="100000"/>
              </a:lnSpc>
              <a:spcBef>
                <a:spcPct val="0"/>
              </a:spcBef>
              <a:buClrTx/>
            </a:pPr>
            <a:r>
              <a:rPr lang="en-US" sz="1400">
                <a:solidFill>
                  <a:srgbClr val="000066"/>
                </a:solidFill>
                <a:latin typeface="Courier New" pitchFamily="-84" charset="0"/>
              </a:rPr>
              <a:t>Chicago;IL;2783726;3;-87.684965000;41.837050000;</a:t>
            </a:r>
          </a:p>
          <a:p>
            <a:pPr algn="l" defTabSz="822325" eaLnBrk="0" hangingPunct="0">
              <a:lnSpc>
                <a:spcPct val="100000"/>
              </a:lnSpc>
              <a:spcBef>
                <a:spcPct val="0"/>
              </a:spcBef>
              <a:buClrTx/>
            </a:pPr>
            <a:r>
              <a:rPr lang="en-US" sz="1400">
                <a:solidFill>
                  <a:srgbClr val="000066"/>
                </a:solidFill>
                <a:latin typeface="Courier New" pitchFamily="-84" charset="0"/>
              </a:rPr>
              <a:t>Houston;TX;1630553;4;-95.386728000;29.768700000;</a:t>
            </a:r>
          </a:p>
          <a:p>
            <a:pPr algn="l" defTabSz="822325" eaLnBrk="0" hangingPunct="0">
              <a:lnSpc>
                <a:spcPct val="100000"/>
              </a:lnSpc>
              <a:spcBef>
                <a:spcPct val="0"/>
              </a:spcBef>
              <a:buClrTx/>
            </a:pPr>
            <a:r>
              <a:rPr lang="en-US" sz="1400">
                <a:solidFill>
                  <a:srgbClr val="000066"/>
                </a:solidFill>
                <a:latin typeface="Courier New" pitchFamily="-84" charset="0"/>
              </a:rPr>
              <a:t>Philadelphia;PA;1585577;5;-75.134678000;40.006817000;</a:t>
            </a:r>
          </a:p>
          <a:p>
            <a:pPr algn="l" defTabSz="822325" eaLnBrk="0" hangingPunct="0">
              <a:lnSpc>
                <a:spcPct val="100000"/>
              </a:lnSpc>
              <a:spcBef>
                <a:spcPct val="0"/>
              </a:spcBef>
              <a:buClrTx/>
            </a:pPr>
            <a:r>
              <a:rPr lang="en-US" sz="1400">
                <a:solidFill>
                  <a:srgbClr val="000066"/>
                </a:solidFill>
                <a:latin typeface="Courier New" pitchFamily="-84" charset="0"/>
              </a:rPr>
              <a:t>San Diego;CA;1110549;6;-117.135770000;32.814950000;</a:t>
            </a:r>
          </a:p>
        </p:txBody>
      </p:sp>
      <p:sp>
        <p:nvSpPr>
          <p:cNvPr id="35846" name="AutoShape 12"/>
          <p:cNvSpPr>
            <a:spLocks noChangeArrowheads="1"/>
          </p:cNvSpPr>
          <p:nvPr/>
        </p:nvSpPr>
        <p:spPr bwMode="auto">
          <a:xfrm>
            <a:off x="2362200" y="3771900"/>
            <a:ext cx="1295400" cy="228600"/>
          </a:xfrm>
          <a:prstGeom prst="octagon">
            <a:avLst>
              <a:gd name="adj" fmla="val 29287"/>
            </a:avLst>
          </a:prstGeom>
          <a:noFill/>
          <a:ln w="19050">
            <a:solidFill>
              <a:schemeClr val="accent1"/>
            </a:solidFill>
            <a:miter lim="800000"/>
            <a:headEnd/>
            <a:tailEnd/>
          </a:ln>
        </p:spPr>
        <p:txBody>
          <a:bodyPr lIns="92075" tIns="46038" rIns="92075" bIns="46038" anchor="ctr">
            <a:prstTxWarp prst="textNoShape">
              <a:avLst/>
            </a:prstTxWarp>
            <a:spAutoFit/>
          </a:bodyPr>
          <a:lstStyle/>
          <a:p>
            <a:endParaRPr lang="fr-FR"/>
          </a:p>
        </p:txBody>
      </p:sp>
      <p:sp>
        <p:nvSpPr>
          <p:cNvPr id="35847" name="AutoShape 13"/>
          <p:cNvSpPr>
            <a:spLocks noChangeArrowheads="1"/>
          </p:cNvSpPr>
          <p:nvPr/>
        </p:nvSpPr>
        <p:spPr bwMode="auto">
          <a:xfrm>
            <a:off x="1609725" y="5480050"/>
            <a:ext cx="1597025" cy="228600"/>
          </a:xfrm>
          <a:prstGeom prst="octagon">
            <a:avLst>
              <a:gd name="adj" fmla="val 29287"/>
            </a:avLst>
          </a:prstGeom>
          <a:noFill/>
          <a:ln w="19050">
            <a:solidFill>
              <a:schemeClr val="accent1"/>
            </a:solidFill>
            <a:miter lim="800000"/>
            <a:headEnd/>
            <a:tailEnd/>
          </a:ln>
        </p:spPr>
        <p:txBody>
          <a:bodyPr lIns="92075" tIns="46038" rIns="92075" bIns="46038" anchor="ctr">
            <a:prstTxWarp prst="textNoShape">
              <a:avLst/>
            </a:prstTxWarp>
            <a:spAutoFit/>
          </a:bodyPr>
          <a:lstStyle/>
          <a:p>
            <a:endParaRPr lang="fr-FR"/>
          </a:p>
        </p:txBody>
      </p:sp>
      <p:sp>
        <p:nvSpPr>
          <p:cNvPr id="35848" name="Line 15"/>
          <p:cNvSpPr>
            <a:spLocks noChangeShapeType="1"/>
          </p:cNvSpPr>
          <p:nvPr/>
        </p:nvSpPr>
        <p:spPr bwMode="auto">
          <a:xfrm flipH="1">
            <a:off x="3657600" y="3905250"/>
            <a:ext cx="12954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864265" name="Text Box 9"/>
          <p:cNvSpPr txBox="1">
            <a:spLocks noChangeArrowheads="1"/>
          </p:cNvSpPr>
          <p:nvPr/>
        </p:nvSpPr>
        <p:spPr bwMode="auto">
          <a:xfrm>
            <a:off x="4191000" y="3600450"/>
            <a:ext cx="1219200" cy="536575"/>
          </a:xfrm>
          <a:prstGeom prst="rect">
            <a:avLst/>
          </a:prstGeom>
          <a:solidFill>
            <a:srgbClr val="FFFF66"/>
          </a:solidFill>
          <a:ln w="3175">
            <a:solidFill>
              <a:schemeClr val="tx1"/>
            </a:solidFill>
            <a:miter lim="800000"/>
            <a:headEnd/>
            <a:tailEnd/>
          </a:ln>
          <a:effectLst>
            <a:outerShdw dist="107763" dir="2700000" algn="ctr" rotWithShape="0">
              <a:schemeClr val="bg2"/>
            </a:outerShdw>
          </a:effectLst>
        </p:spPr>
        <p:txBody>
          <a:bodyPr lIns="92075" tIns="46038" rIns="92075" bIns="46038">
            <a:prstTxWarp prst="textNoShape">
              <a:avLst/>
            </a:prstTxWarp>
            <a:spAutoFit/>
          </a:bodyPr>
          <a:lstStyle/>
          <a:p>
            <a:pPr>
              <a:defRPr/>
            </a:pPr>
            <a:r>
              <a:rPr lang="en-US" sz="1600">
                <a:solidFill>
                  <a:schemeClr val="accent1"/>
                </a:solidFill>
              </a:rPr>
              <a:t>Directory name</a:t>
            </a:r>
          </a:p>
        </p:txBody>
      </p:sp>
      <p:sp>
        <p:nvSpPr>
          <p:cNvPr id="35850" name="Line 16"/>
          <p:cNvSpPr>
            <a:spLocks noChangeShapeType="1"/>
          </p:cNvSpPr>
          <p:nvPr/>
        </p:nvSpPr>
        <p:spPr bwMode="auto">
          <a:xfrm flipH="1">
            <a:off x="3276600" y="5564188"/>
            <a:ext cx="12954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864266" name="Text Box 10"/>
          <p:cNvSpPr txBox="1">
            <a:spLocks noChangeArrowheads="1"/>
          </p:cNvSpPr>
          <p:nvPr/>
        </p:nvSpPr>
        <p:spPr bwMode="auto">
          <a:xfrm>
            <a:off x="4114800" y="5392738"/>
            <a:ext cx="1447800" cy="322262"/>
          </a:xfrm>
          <a:prstGeom prst="rect">
            <a:avLst/>
          </a:prstGeom>
          <a:solidFill>
            <a:srgbClr val="FFFF66"/>
          </a:solidFill>
          <a:ln w="9525">
            <a:solidFill>
              <a:schemeClr val="tx1"/>
            </a:solidFill>
            <a:miter lim="800000"/>
            <a:headEnd/>
            <a:tailEnd/>
          </a:ln>
          <a:effectLst>
            <a:outerShdw dist="107763" dir="2700000" algn="ctr" rotWithShape="0">
              <a:schemeClr val="bg2"/>
            </a:outerShdw>
          </a:effectLst>
        </p:spPr>
        <p:txBody>
          <a:bodyPr lIns="92075" tIns="46038" rIns="92075" bIns="46038">
            <a:prstTxWarp prst="textNoShape">
              <a:avLst/>
            </a:prstTxWarp>
            <a:spAutoFit/>
          </a:bodyPr>
          <a:lstStyle/>
          <a:p>
            <a:pPr>
              <a:defRPr/>
            </a:pPr>
            <a:r>
              <a:rPr lang="en-US" sz="1600">
                <a:solidFill>
                  <a:schemeClr val="accent1"/>
                </a:solidFill>
              </a:rPr>
              <a:t>File name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Load from the External Table</a:t>
            </a:r>
          </a:p>
        </p:txBody>
      </p:sp>
      <p:sp>
        <p:nvSpPr>
          <p:cNvPr id="36867" name="Rectangle 3"/>
          <p:cNvSpPr>
            <a:spLocks noGrp="1" noChangeArrowheads="1"/>
          </p:cNvSpPr>
          <p:nvPr>
            <p:ph type="body" idx="1"/>
          </p:nvPr>
        </p:nvSpPr>
        <p:spPr/>
        <p:txBody>
          <a:bodyPr/>
          <a:lstStyle/>
          <a:p>
            <a:pPr eaLnBrk="1" hangingPunct="1"/>
            <a:r>
              <a:rPr lang="en-US"/>
              <a:t>Copy data from external table</a:t>
            </a:r>
          </a:p>
          <a:p>
            <a:pPr lvl="1" eaLnBrk="1" hangingPunct="1"/>
            <a:r>
              <a:rPr lang="en-US"/>
              <a:t>Use the INSERT … SELECT method.</a:t>
            </a:r>
          </a:p>
          <a:p>
            <a:pPr lvl="1"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Could also create the internal table at the same time</a:t>
            </a:r>
          </a:p>
          <a:p>
            <a:pPr lvl="1" eaLnBrk="1" hangingPunct="1"/>
            <a:r>
              <a:rPr lang="en-US"/>
              <a:t>CREATE TABLE … AS SELECT</a:t>
            </a:r>
          </a:p>
        </p:txBody>
      </p:sp>
      <p:sp>
        <p:nvSpPr>
          <p:cNvPr id="36868" name="Rectangle 4"/>
          <p:cNvSpPr>
            <a:spLocks noChangeArrowheads="1"/>
          </p:cNvSpPr>
          <p:nvPr/>
        </p:nvSpPr>
        <p:spPr bwMode="auto">
          <a:xfrm>
            <a:off x="762000" y="2540000"/>
            <a:ext cx="8153400" cy="22288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dirty="0">
                <a:solidFill>
                  <a:srgbClr val="000066"/>
                </a:solidFill>
                <a:latin typeface="Courier New" pitchFamily="-84" charset="0"/>
              </a:rPr>
              <a:t>INSERT INTO </a:t>
            </a:r>
            <a:r>
              <a:rPr lang="en-US" sz="1400" dirty="0" err="1">
                <a:solidFill>
                  <a:srgbClr val="000066"/>
                </a:solidFill>
                <a:latin typeface="Courier New" pitchFamily="-84" charset="0"/>
              </a:rPr>
              <a:t>us_cities</a:t>
            </a:r>
            <a:r>
              <a:rPr lang="en-US" sz="1400" dirty="0">
                <a:solidFill>
                  <a:srgbClr val="000066"/>
                </a:solidFill>
                <a:latin typeface="Courier New" pitchFamily="-84" charset="0"/>
              </a:rPr>
              <a:t> (id, city, </a:t>
            </a:r>
            <a:r>
              <a:rPr lang="en-US" sz="1400" dirty="0" err="1">
                <a:solidFill>
                  <a:srgbClr val="000066"/>
                </a:solidFill>
                <a:latin typeface="Courier New" pitchFamily="-84" charset="0"/>
              </a:rPr>
              <a:t>state_abrv</a:t>
            </a:r>
            <a:r>
              <a:rPr lang="en-US" sz="1400" dirty="0">
                <a:solidFill>
                  <a:srgbClr val="000066"/>
                </a:solidFill>
                <a:latin typeface="Courier New" pitchFamily="-84" charset="0"/>
              </a:rPr>
              <a:t>, pop90, rank90, location)</a:t>
            </a:r>
          </a:p>
          <a:p>
            <a:pPr algn="l" defTabSz="822325" eaLnBrk="0" hangingPunct="0">
              <a:lnSpc>
                <a:spcPct val="100000"/>
              </a:lnSpc>
              <a:spcBef>
                <a:spcPct val="0"/>
              </a:spcBef>
              <a:buClrTx/>
            </a:pPr>
            <a:r>
              <a:rPr lang="en-US" sz="1400" dirty="0">
                <a:solidFill>
                  <a:srgbClr val="000066"/>
                </a:solidFill>
                <a:latin typeface="Courier New" pitchFamily="-84" charset="0"/>
              </a:rPr>
              <a:t>SELECT </a:t>
            </a:r>
            <a:r>
              <a:rPr lang="en-US" sz="1400" dirty="0" err="1">
                <a:solidFill>
                  <a:srgbClr val="000066"/>
                </a:solidFill>
                <a:latin typeface="Courier New" pitchFamily="-84" charset="0"/>
              </a:rPr>
              <a:t>rownum</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city,</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state_abrv</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pop90,</a:t>
            </a:r>
          </a:p>
          <a:p>
            <a:pPr algn="l" defTabSz="822325" eaLnBrk="0" hangingPunct="0">
              <a:lnSpc>
                <a:spcPct val="100000"/>
              </a:lnSpc>
              <a:spcBef>
                <a:spcPct val="0"/>
              </a:spcBef>
              <a:buClrTx/>
            </a:pPr>
            <a:r>
              <a:rPr lang="en-US" sz="1400" dirty="0">
                <a:solidFill>
                  <a:srgbClr val="000066"/>
                </a:solidFill>
                <a:latin typeface="Courier New" pitchFamily="-84" charset="0"/>
              </a:rPr>
              <a:t>       rank90,</a:t>
            </a:r>
          </a:p>
          <a:p>
            <a:pPr algn="l" defTabSz="822325" eaLnBrk="0" hangingPunct="0">
              <a:lnSpc>
                <a:spcPct val="100000"/>
              </a:lnSpc>
              <a:spcBef>
                <a:spcPct val="0"/>
              </a:spcBef>
              <a:buClrTx/>
            </a:pPr>
            <a:r>
              <a:rPr lang="en-US" sz="1400" dirty="0">
                <a:solidFill>
                  <a:srgbClr val="000066"/>
                </a:solidFill>
                <a:latin typeface="Courier New" pitchFamily="-84" charset="0"/>
              </a:rPr>
              <a:t>       SDO_GEOMETRY (2001,</a:t>
            </a:r>
            <a:r>
              <a:rPr lang="en-US" sz="1400" dirty="0" smtClean="0">
                <a:solidFill>
                  <a:srgbClr val="000066"/>
                </a:solidFill>
                <a:latin typeface="Courier New" pitchFamily="-84" charset="0"/>
              </a:rPr>
              <a:t> 4326, </a:t>
            </a:r>
            <a:endParaRPr lang="en-US" sz="1400" dirty="0">
              <a:solidFill>
                <a:srgbClr val="000066"/>
              </a:solidFill>
              <a:latin typeface="Courier New" pitchFamily="-84" charset="0"/>
            </a:endParaRPr>
          </a:p>
          <a:p>
            <a:pPr algn="l" defTabSz="822325" eaLnBrk="0" hangingPunct="0">
              <a:lnSpc>
                <a:spcPct val="100000"/>
              </a:lnSpc>
              <a:spcBef>
                <a:spcPct val="0"/>
              </a:spcBef>
              <a:buClrTx/>
            </a:pPr>
            <a:r>
              <a:rPr lang="en-US" sz="1400" dirty="0">
                <a:solidFill>
                  <a:srgbClr val="000066"/>
                </a:solidFill>
                <a:latin typeface="Courier New" pitchFamily="-84" charset="0"/>
              </a:rPr>
              <a:t>          SDO_POINT_TYPE (</a:t>
            </a:r>
            <a:r>
              <a:rPr lang="en-US" sz="1400" dirty="0" err="1">
                <a:solidFill>
                  <a:srgbClr val="000066"/>
                </a:solidFill>
                <a:latin typeface="Courier New" pitchFamily="-84" charset="0"/>
              </a:rPr>
              <a:t>longitude,latitude,null</a:t>
            </a:r>
            <a:r>
              <a:rPr lang="en-US" sz="1400" dirty="0">
                <a:solidFill>
                  <a:srgbClr val="000066"/>
                </a:solidFill>
                <a:latin typeface="Courier New" pitchFamily="-84" charset="0"/>
              </a:rPr>
              <a:t>), null, null</a:t>
            </a:r>
          </a:p>
          <a:p>
            <a:pPr algn="l" defTabSz="822325" eaLnBrk="0" hangingPunct="0">
              <a:lnSpc>
                <a:spcPct val="100000"/>
              </a:lnSpc>
              <a:spcBef>
                <a:spcPct val="0"/>
              </a:spcBef>
              <a:buClrTx/>
            </a:pPr>
            <a:r>
              <a:rPr lang="en-US" sz="1400" dirty="0">
                <a:solidFill>
                  <a:srgbClr val="000066"/>
                </a:solidFill>
                <a:latin typeface="Courier New" pitchFamily="-84" charset="0"/>
              </a:rPr>
              <a:t>       )</a:t>
            </a:r>
          </a:p>
          <a:p>
            <a:pPr algn="l" defTabSz="822325" eaLnBrk="0" hangingPunct="0">
              <a:lnSpc>
                <a:spcPct val="100000"/>
              </a:lnSpc>
              <a:spcBef>
                <a:spcPct val="0"/>
              </a:spcBef>
              <a:buClrTx/>
            </a:pPr>
            <a:r>
              <a:rPr lang="en-US" sz="1400" dirty="0">
                <a:solidFill>
                  <a:srgbClr val="000066"/>
                </a:solidFill>
                <a:latin typeface="Courier New" pitchFamily="-84" charset="0"/>
              </a:rPr>
              <a:t>FROM   </a:t>
            </a:r>
            <a:r>
              <a:rPr lang="en-US" sz="1400" dirty="0" err="1">
                <a:solidFill>
                  <a:schemeClr val="accent1"/>
                </a:solidFill>
                <a:latin typeface="Courier New" pitchFamily="-84" charset="0"/>
              </a:rPr>
              <a:t>us_cities_ext</a:t>
            </a:r>
            <a:r>
              <a:rPr lang="en-US" sz="1400" dirty="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Cleanup</a:t>
            </a:r>
          </a:p>
        </p:txBody>
      </p:sp>
      <p:sp>
        <p:nvSpPr>
          <p:cNvPr id="37891" name="Rectangle 3"/>
          <p:cNvSpPr>
            <a:spLocks noGrp="1" noChangeArrowheads="1"/>
          </p:cNvSpPr>
          <p:nvPr>
            <p:ph type="body" idx="1"/>
          </p:nvPr>
        </p:nvSpPr>
        <p:spPr/>
        <p:txBody>
          <a:bodyPr/>
          <a:lstStyle/>
          <a:p>
            <a:pPr eaLnBrk="1" hangingPunct="1"/>
            <a:r>
              <a:rPr lang="en-US"/>
              <a:t>Once the load has completed, can drop the external table and directory</a:t>
            </a:r>
          </a:p>
          <a:p>
            <a:pPr eaLnBrk="1" hangingPunct="1"/>
            <a:r>
              <a:rPr lang="en-US"/>
              <a:t>This has no effect on the actual data file and directory</a:t>
            </a:r>
          </a:p>
        </p:txBody>
      </p:sp>
      <p:sp>
        <p:nvSpPr>
          <p:cNvPr id="37892" name="Rectangle 4"/>
          <p:cNvSpPr>
            <a:spLocks noChangeArrowheads="1"/>
          </p:cNvSpPr>
          <p:nvPr/>
        </p:nvSpPr>
        <p:spPr bwMode="auto">
          <a:xfrm>
            <a:off x="762000" y="2971800"/>
            <a:ext cx="8153400" cy="7397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DROP TABLE </a:t>
            </a:r>
            <a:r>
              <a:rPr lang="en-US" sz="1400">
                <a:solidFill>
                  <a:schemeClr val="accent1"/>
                </a:solidFill>
                <a:latin typeface="Courier New" pitchFamily="-84" charset="0"/>
              </a:rPr>
              <a:t>us_cities_ext</a:t>
            </a:r>
            <a:r>
              <a:rPr lang="en-US" sz="1400">
                <a:solidFill>
                  <a:srgbClr val="000066"/>
                </a:solidFill>
                <a:latin typeface="Courier New" pitchFamily="-84" charset="0"/>
              </a:rPr>
              <a:t>;</a:t>
            </a:r>
          </a:p>
          <a:p>
            <a:pPr algn="l" defTabSz="822325" eaLnBrk="0" hangingPunct="0">
              <a:lnSpc>
                <a:spcPct val="100000"/>
              </a:lnSpc>
              <a:spcBef>
                <a:spcPct val="0"/>
              </a:spcBef>
              <a:buClrTx/>
            </a:pPr>
            <a:endParaRPr lang="en-US" sz="1400">
              <a:solidFill>
                <a:srgbClr val="000066"/>
              </a:solidFill>
              <a:latin typeface="Courier New" pitchFamily="-84" charset="0"/>
            </a:endParaRPr>
          </a:p>
          <a:p>
            <a:pPr algn="l" defTabSz="822325" eaLnBrk="0" hangingPunct="0">
              <a:lnSpc>
                <a:spcPct val="100000"/>
              </a:lnSpc>
              <a:spcBef>
                <a:spcPct val="0"/>
              </a:spcBef>
              <a:buClrTx/>
            </a:pPr>
            <a:r>
              <a:rPr lang="en-US" sz="1400">
                <a:solidFill>
                  <a:srgbClr val="000066"/>
                </a:solidFill>
                <a:latin typeface="Courier New" pitchFamily="-84" charset="0"/>
              </a:rPr>
              <a:t>DROP DIRECTORY </a:t>
            </a:r>
            <a:r>
              <a:rPr lang="en-US" sz="1400">
                <a:solidFill>
                  <a:schemeClr val="accent1"/>
                </a:solidFill>
                <a:latin typeface="Courier New" pitchFamily="-84" charset="0"/>
              </a:rPr>
              <a:t>data_files</a:t>
            </a:r>
            <a:r>
              <a:rPr lang="en-US" sz="140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Loading from OGC WKT encoding</a:t>
            </a:r>
          </a:p>
        </p:txBody>
      </p:sp>
      <p:sp>
        <p:nvSpPr>
          <p:cNvPr id="38915" name="Content Placeholder 2"/>
          <p:cNvSpPr>
            <a:spLocks noGrp="1"/>
          </p:cNvSpPr>
          <p:nvPr>
            <p:ph idx="1"/>
          </p:nvPr>
        </p:nvSpPr>
        <p:spPr/>
        <p:txBody>
          <a:bodyPr/>
          <a:lstStyle/>
          <a:p>
            <a:r>
              <a:rPr lang="en-US"/>
              <a:t>Well Known Text (WKT) is a notation for geometries defined by the Open Geospatial Consortium</a:t>
            </a:r>
          </a:p>
          <a:p>
            <a:r>
              <a:rPr lang="en-US"/>
              <a:t>Supported by all GIS/Geospatial tools</a:t>
            </a:r>
          </a:p>
          <a:p>
            <a:r>
              <a:rPr lang="en-US"/>
              <a:t>Input contains a WKT text field</a:t>
            </a:r>
          </a:p>
          <a:p>
            <a:r>
              <a:rPr lang="en-US"/>
              <a:t>Use Oracle functions to convert between WKT and SDO_GEOMETRY</a:t>
            </a:r>
          </a:p>
          <a:p>
            <a:r>
              <a:rPr lang="en-US"/>
              <a:t>Table must also contain a text field</a:t>
            </a:r>
          </a:p>
          <a:p>
            <a:r>
              <a:rPr lang="en-US"/>
              <a:t>Can drop it after the load is complete</a:t>
            </a:r>
          </a:p>
          <a:p>
            <a:endParaRPr 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r>
              <a:rPr lang="en-US"/>
              <a:t>SQL*Loader for OGC WKT</a:t>
            </a:r>
          </a:p>
        </p:txBody>
      </p:sp>
      <p:sp>
        <p:nvSpPr>
          <p:cNvPr id="39939" name="Rectangle 6"/>
          <p:cNvSpPr>
            <a:spLocks noChangeArrowheads="1"/>
          </p:cNvSpPr>
          <p:nvPr/>
        </p:nvSpPr>
        <p:spPr bwMode="auto">
          <a:xfrm>
            <a:off x="609600" y="2217738"/>
            <a:ext cx="8229600" cy="22479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dirty="0">
                <a:solidFill>
                  <a:srgbClr val="000066"/>
                </a:solidFill>
                <a:latin typeface="Courier New" pitchFamily="-84" charset="0"/>
              </a:rPr>
              <a:t>LOAD DATA </a:t>
            </a:r>
          </a:p>
          <a:p>
            <a:pPr algn="l" defTabSz="822325" eaLnBrk="0" hangingPunct="0">
              <a:lnSpc>
                <a:spcPct val="100000"/>
              </a:lnSpc>
              <a:spcBef>
                <a:spcPct val="0"/>
              </a:spcBef>
              <a:buClrTx/>
            </a:pPr>
            <a:r>
              <a:rPr lang="en-US" sz="1400" dirty="0">
                <a:solidFill>
                  <a:srgbClr val="000066"/>
                </a:solidFill>
                <a:latin typeface="Courier New" pitchFamily="-84" charset="0"/>
              </a:rPr>
              <a:t> INTO TABLE </a:t>
            </a:r>
            <a:r>
              <a:rPr lang="en-US" sz="1400" dirty="0" err="1">
                <a:solidFill>
                  <a:srgbClr val="000066"/>
                </a:solidFill>
                <a:latin typeface="Courier New" pitchFamily="-84" charset="0"/>
              </a:rPr>
              <a:t>us_cities</a:t>
            </a:r>
            <a:endParaRPr lang="en-US" sz="1400" dirty="0">
              <a:solidFill>
                <a:srgbClr val="000066"/>
              </a:solidFill>
              <a:latin typeface="Courier New" pitchFamily="-84" charset="0"/>
            </a:endParaRPr>
          </a:p>
          <a:p>
            <a:pPr algn="l" defTabSz="822325" eaLnBrk="0" hangingPunct="0">
              <a:lnSpc>
                <a:spcPct val="100000"/>
              </a:lnSpc>
              <a:spcBef>
                <a:spcPct val="0"/>
              </a:spcBef>
              <a:buClrTx/>
            </a:pPr>
            <a:r>
              <a:rPr lang="en-US" sz="1400" dirty="0">
                <a:solidFill>
                  <a:srgbClr val="000066"/>
                </a:solidFill>
                <a:latin typeface="Courier New" pitchFamily="-84" charset="0"/>
              </a:rPr>
              <a:t> FIELDS TERMINATED BY ';' (</a:t>
            </a:r>
          </a:p>
          <a:p>
            <a:pPr algn="l" defTabSz="822325" eaLnBrk="0" hangingPunct="0">
              <a:lnSpc>
                <a:spcPct val="100000"/>
              </a:lnSpc>
              <a:spcBef>
                <a:spcPct val="0"/>
              </a:spcBef>
              <a:buClrTx/>
            </a:pPr>
            <a:r>
              <a:rPr lang="en-US" sz="1400" dirty="0">
                <a:solidFill>
                  <a:srgbClr val="000066"/>
                </a:solidFill>
                <a:latin typeface="Courier New" pitchFamily="-84" charset="0"/>
              </a:rPr>
              <a:t>   city,</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state_abrv</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pop90,</a:t>
            </a:r>
          </a:p>
          <a:p>
            <a:pPr algn="l" defTabSz="822325" eaLnBrk="0" hangingPunct="0">
              <a:lnSpc>
                <a:spcPct val="100000"/>
              </a:lnSpc>
              <a:spcBef>
                <a:spcPct val="0"/>
              </a:spcBef>
              <a:buClrTx/>
            </a:pPr>
            <a:r>
              <a:rPr lang="en-US" sz="1400" dirty="0">
                <a:solidFill>
                  <a:srgbClr val="000066"/>
                </a:solidFill>
                <a:latin typeface="Courier New" pitchFamily="-84" charset="0"/>
              </a:rPr>
              <a:t>   rank90,</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wkt</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a:solidFill>
                  <a:schemeClr val="accent1"/>
                </a:solidFill>
                <a:latin typeface="Courier New" pitchFamily="-84" charset="0"/>
              </a:rPr>
              <a:t>location EXPRESSION "</a:t>
            </a:r>
            <a:r>
              <a:rPr lang="en-US" sz="1400" dirty="0" err="1">
                <a:solidFill>
                  <a:schemeClr val="accent1"/>
                </a:solidFill>
                <a:latin typeface="Courier New" pitchFamily="-84" charset="0"/>
              </a:rPr>
              <a:t>sdo_geometry</a:t>
            </a:r>
            <a:r>
              <a:rPr lang="en-US" sz="1400" dirty="0">
                <a:solidFill>
                  <a:schemeClr val="accent1"/>
                </a:solidFill>
                <a:latin typeface="Courier New" pitchFamily="-84" charset="0"/>
              </a:rPr>
              <a:t> (:</a:t>
            </a:r>
            <a:r>
              <a:rPr lang="en-US" sz="1400" dirty="0" err="1">
                <a:solidFill>
                  <a:schemeClr val="accent1"/>
                </a:solidFill>
                <a:latin typeface="Courier New" pitchFamily="-84" charset="0"/>
              </a:rPr>
              <a:t>wkt</a:t>
            </a:r>
            <a:r>
              <a:rPr lang="en-US" sz="1400" dirty="0">
                <a:solidFill>
                  <a:schemeClr val="accent1"/>
                </a:solidFill>
                <a:latin typeface="Courier New" pitchFamily="-84" charset="0"/>
              </a:rPr>
              <a:t>,</a:t>
            </a:r>
            <a:r>
              <a:rPr lang="en-US" sz="1400" dirty="0" smtClean="0">
                <a:solidFill>
                  <a:schemeClr val="accent1"/>
                </a:solidFill>
                <a:latin typeface="Courier New" pitchFamily="-84" charset="0"/>
              </a:rPr>
              <a:t> 4326)</a:t>
            </a:r>
            <a:r>
              <a:rPr lang="en-US" sz="1400" dirty="0">
                <a:solidFill>
                  <a:schemeClr val="accent1"/>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a:t>
            </a:r>
          </a:p>
        </p:txBody>
      </p:sp>
      <p:sp>
        <p:nvSpPr>
          <p:cNvPr id="39940" name="Rectangle 7"/>
          <p:cNvSpPr>
            <a:spLocks noChangeArrowheads="1"/>
          </p:cNvSpPr>
          <p:nvPr/>
        </p:nvSpPr>
        <p:spPr bwMode="auto">
          <a:xfrm>
            <a:off x="914400" y="3957638"/>
            <a:ext cx="5478463" cy="254000"/>
          </a:xfrm>
          <a:prstGeom prst="rect">
            <a:avLst/>
          </a:prstGeom>
          <a:noFill/>
          <a:ln w="25400">
            <a:solidFill>
              <a:schemeClr val="accent1"/>
            </a:solidFill>
            <a:miter lim="800000"/>
            <a:headEnd/>
            <a:tailEnd/>
          </a:ln>
        </p:spPr>
        <p:txBody>
          <a:bodyPr wrap="none" anchor="ctr">
            <a:prstTxWarp prst="textNoShape">
              <a:avLst/>
            </a:prstTxWarp>
          </a:bodyPr>
          <a:lstStyle/>
          <a:p>
            <a:pPr defTabSz="822325" eaLnBrk="0" hangingPunct="0">
              <a:lnSpc>
                <a:spcPct val="100000"/>
              </a:lnSpc>
              <a:buClrTx/>
            </a:pPr>
            <a:endParaRPr lang="fr-FR" sz="1800">
              <a:solidFill>
                <a:schemeClr val="folHlink"/>
              </a:solidFill>
            </a:endParaRPr>
          </a:p>
        </p:txBody>
      </p:sp>
      <p:sp>
        <p:nvSpPr>
          <p:cNvPr id="39941" name="Rectangle 8"/>
          <p:cNvSpPr>
            <a:spLocks noChangeArrowheads="1"/>
          </p:cNvSpPr>
          <p:nvPr/>
        </p:nvSpPr>
        <p:spPr bwMode="auto">
          <a:xfrm>
            <a:off x="609600" y="4643438"/>
            <a:ext cx="8229600" cy="13779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dirty="0">
                <a:solidFill>
                  <a:srgbClr val="000066"/>
                </a:solidFill>
                <a:latin typeface="Courier New" pitchFamily="-84" charset="0"/>
              </a:rPr>
              <a:t>New York;NY;7322564;1; </a:t>
            </a:r>
            <a:r>
              <a:rPr lang="en-US" sz="1400" dirty="0">
                <a:solidFill>
                  <a:srgbClr val="FF0000"/>
                </a:solidFill>
                <a:latin typeface="Courier New" pitchFamily="-84" charset="0"/>
              </a:rPr>
              <a:t>POINT(-</a:t>
            </a:r>
            <a:r>
              <a:rPr lang="en-US" sz="1400" dirty="0" smtClean="0">
                <a:solidFill>
                  <a:srgbClr val="FF0000"/>
                </a:solidFill>
                <a:latin typeface="Courier New" pitchFamily="-84" charset="0"/>
              </a:rPr>
              <a:t>73.943849000,40.669800000</a:t>
            </a:r>
            <a:r>
              <a:rPr lang="en-US" sz="1400" dirty="0">
                <a:solidFill>
                  <a:srgbClr val="FF0000"/>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Los Angeles;CA;3485398;2; </a:t>
            </a:r>
            <a:r>
              <a:rPr lang="en-US" sz="1400" dirty="0">
                <a:solidFill>
                  <a:srgbClr val="FF0000"/>
                </a:solidFill>
                <a:latin typeface="Courier New" pitchFamily="-84" charset="0"/>
              </a:rPr>
              <a:t>POINT( -</a:t>
            </a:r>
            <a:r>
              <a:rPr lang="en-US" sz="1400" dirty="0" smtClean="0">
                <a:solidFill>
                  <a:srgbClr val="FF0000"/>
                </a:solidFill>
                <a:latin typeface="Courier New" pitchFamily="-84" charset="0"/>
              </a:rPr>
              <a:t>118.411201000,34.112101000</a:t>
            </a:r>
            <a:r>
              <a:rPr lang="en-US" sz="1400" dirty="0">
                <a:solidFill>
                  <a:srgbClr val="FF0000"/>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Chicago;IL;2783726;3; </a:t>
            </a:r>
            <a:r>
              <a:rPr lang="en-US" sz="1400" dirty="0">
                <a:solidFill>
                  <a:srgbClr val="FF0000"/>
                </a:solidFill>
                <a:latin typeface="Courier New" pitchFamily="-84" charset="0"/>
              </a:rPr>
              <a:t>POINT(-</a:t>
            </a:r>
            <a:r>
              <a:rPr lang="en-US" sz="1400" dirty="0" smtClean="0">
                <a:solidFill>
                  <a:srgbClr val="FF0000"/>
                </a:solidFill>
                <a:latin typeface="Courier New" pitchFamily="-84" charset="0"/>
              </a:rPr>
              <a:t>87.684965000,41.837050000</a:t>
            </a:r>
            <a:r>
              <a:rPr lang="en-US" sz="1400" dirty="0">
                <a:solidFill>
                  <a:srgbClr val="FF0000"/>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Houston;TX;1630553;4; </a:t>
            </a:r>
            <a:r>
              <a:rPr lang="en-US" sz="1400" dirty="0">
                <a:solidFill>
                  <a:srgbClr val="FF0000"/>
                </a:solidFill>
                <a:latin typeface="Courier New" pitchFamily="-84" charset="0"/>
              </a:rPr>
              <a:t>POINT(-</a:t>
            </a:r>
            <a:r>
              <a:rPr lang="en-US" sz="1400" dirty="0" smtClean="0">
                <a:solidFill>
                  <a:srgbClr val="FF0000"/>
                </a:solidFill>
                <a:latin typeface="Courier New" pitchFamily="-84" charset="0"/>
              </a:rPr>
              <a:t>95.386728000,29.768700000</a:t>
            </a:r>
            <a:r>
              <a:rPr lang="en-US" sz="1400" dirty="0">
                <a:solidFill>
                  <a:srgbClr val="FF0000"/>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Philadelphia;PA;1585577;5; </a:t>
            </a:r>
            <a:r>
              <a:rPr lang="en-US" sz="1400" dirty="0">
                <a:solidFill>
                  <a:srgbClr val="FF0000"/>
                </a:solidFill>
                <a:latin typeface="Courier New" pitchFamily="-84" charset="0"/>
              </a:rPr>
              <a:t>POINT(-</a:t>
            </a:r>
            <a:r>
              <a:rPr lang="en-US" sz="1400" dirty="0" smtClean="0">
                <a:solidFill>
                  <a:srgbClr val="FF0000"/>
                </a:solidFill>
                <a:latin typeface="Courier New" pitchFamily="-84" charset="0"/>
              </a:rPr>
              <a:t>75.134678000,40.006817000</a:t>
            </a:r>
            <a:r>
              <a:rPr lang="en-US" sz="1400" dirty="0">
                <a:solidFill>
                  <a:srgbClr val="FF0000"/>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San Diego;CA;1110549;6; </a:t>
            </a:r>
            <a:r>
              <a:rPr lang="en-US" sz="1400" dirty="0">
                <a:solidFill>
                  <a:srgbClr val="FF0000"/>
                </a:solidFill>
                <a:latin typeface="Courier New" pitchFamily="-84" charset="0"/>
              </a:rPr>
              <a:t>POINT(</a:t>
            </a:r>
            <a:r>
              <a:rPr lang="en-US" sz="1400">
                <a:solidFill>
                  <a:srgbClr val="FF0000"/>
                </a:solidFill>
                <a:latin typeface="Courier New" pitchFamily="-84" charset="0"/>
              </a:rPr>
              <a:t>-</a:t>
            </a:r>
            <a:r>
              <a:rPr lang="en-US" sz="1400" smtClean="0">
                <a:solidFill>
                  <a:srgbClr val="FF0000"/>
                </a:solidFill>
                <a:latin typeface="Courier New" pitchFamily="-84" charset="0"/>
              </a:rPr>
              <a:t>117.135770000,32.814950000</a:t>
            </a:r>
            <a:r>
              <a:rPr lang="en-US" sz="1400" dirty="0">
                <a:solidFill>
                  <a:srgbClr val="FF0000"/>
                </a:solidFill>
                <a:latin typeface="Courier New" pitchFamily="-84" charset="0"/>
              </a:rPr>
              <a:t>);</a:t>
            </a:r>
          </a:p>
        </p:txBody>
      </p:sp>
      <p:sp>
        <p:nvSpPr>
          <p:cNvPr id="39942" name="Rectangle 6"/>
          <p:cNvSpPr>
            <a:spLocks noChangeArrowheads="1"/>
          </p:cNvSpPr>
          <p:nvPr/>
        </p:nvSpPr>
        <p:spPr bwMode="auto">
          <a:xfrm>
            <a:off x="609600" y="1628775"/>
            <a:ext cx="8229600" cy="3079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ALTER TABLE us_cities ADD wkt VARCHAR2(200);</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p:txBody>
          <a:bodyPr/>
          <a:lstStyle/>
          <a:p>
            <a:pPr eaLnBrk="1" hangingPunct="1"/>
            <a:r>
              <a:rPr lang="en-US"/>
              <a:t>SQL*Loader for OGC WKT</a:t>
            </a:r>
            <a:br>
              <a:rPr lang="en-US"/>
            </a:br>
            <a:r>
              <a:rPr lang="en-US" sz="2400" i="1"/>
              <a:t>for lines and polygons</a:t>
            </a:r>
            <a:endParaRPr lang="en-US" i="1"/>
          </a:p>
        </p:txBody>
      </p:sp>
      <p:sp>
        <p:nvSpPr>
          <p:cNvPr id="41987" name="Rectangle 6"/>
          <p:cNvSpPr>
            <a:spLocks noChangeArrowheads="1"/>
          </p:cNvSpPr>
          <p:nvPr/>
        </p:nvSpPr>
        <p:spPr bwMode="auto">
          <a:xfrm>
            <a:off x="609600" y="2217738"/>
            <a:ext cx="8229600" cy="20320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dirty="0">
                <a:solidFill>
                  <a:srgbClr val="000066"/>
                </a:solidFill>
                <a:latin typeface="Courier New" pitchFamily="-84" charset="0"/>
              </a:rPr>
              <a:t>LOAD DATA </a:t>
            </a:r>
          </a:p>
          <a:p>
            <a:pPr algn="l" defTabSz="822325" eaLnBrk="0" hangingPunct="0">
              <a:lnSpc>
                <a:spcPct val="100000"/>
              </a:lnSpc>
              <a:spcBef>
                <a:spcPct val="0"/>
              </a:spcBef>
              <a:buClrTx/>
            </a:pPr>
            <a:r>
              <a:rPr lang="en-US" sz="1400" dirty="0">
                <a:solidFill>
                  <a:srgbClr val="000066"/>
                </a:solidFill>
                <a:latin typeface="Courier New" pitchFamily="-84" charset="0"/>
              </a:rPr>
              <a:t> INTO TABLE </a:t>
            </a:r>
            <a:r>
              <a:rPr lang="en-US" sz="1400" dirty="0" err="1">
                <a:solidFill>
                  <a:srgbClr val="000066"/>
                </a:solidFill>
                <a:latin typeface="Courier New" pitchFamily="-84" charset="0"/>
              </a:rPr>
              <a:t>us_parks</a:t>
            </a:r>
            <a:endParaRPr lang="en-US" sz="1400" dirty="0">
              <a:solidFill>
                <a:srgbClr val="000066"/>
              </a:solidFill>
              <a:latin typeface="Courier New" pitchFamily="-84" charset="0"/>
            </a:endParaRPr>
          </a:p>
          <a:p>
            <a:pPr algn="l" defTabSz="822325" eaLnBrk="0" hangingPunct="0">
              <a:lnSpc>
                <a:spcPct val="100000"/>
              </a:lnSpc>
              <a:spcBef>
                <a:spcPct val="0"/>
              </a:spcBef>
              <a:buClrTx/>
            </a:pPr>
            <a:r>
              <a:rPr lang="en-US" sz="1400" dirty="0">
                <a:solidFill>
                  <a:srgbClr val="000066"/>
                </a:solidFill>
                <a:latin typeface="Courier New" pitchFamily="-84" charset="0"/>
              </a:rPr>
              <a:t> FIELDS TERMINATED BY ';' (</a:t>
            </a:r>
          </a:p>
          <a:p>
            <a:pPr algn="l" defTabSz="822325" eaLnBrk="0" hangingPunct="0">
              <a:lnSpc>
                <a:spcPct val="100000"/>
              </a:lnSpc>
              <a:spcBef>
                <a:spcPct val="0"/>
              </a:spcBef>
              <a:buClrTx/>
            </a:pPr>
            <a:r>
              <a:rPr lang="en-US" sz="1400" dirty="0">
                <a:solidFill>
                  <a:srgbClr val="000066"/>
                </a:solidFill>
                <a:latin typeface="Courier New" pitchFamily="-84" charset="0"/>
              </a:rPr>
              <a:t>   id,</a:t>
            </a:r>
          </a:p>
          <a:p>
            <a:pPr algn="l" defTabSz="822325" eaLnBrk="0" hangingPunct="0">
              <a:lnSpc>
                <a:spcPct val="100000"/>
              </a:lnSpc>
              <a:spcBef>
                <a:spcPct val="0"/>
              </a:spcBef>
              <a:buClrTx/>
            </a:pPr>
            <a:r>
              <a:rPr lang="en-US" sz="1400" dirty="0">
                <a:solidFill>
                  <a:srgbClr val="000066"/>
                </a:solidFill>
                <a:latin typeface="Courier New" pitchFamily="-84" charset="0"/>
              </a:rPr>
              <a:t>   name,</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fcc</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FF0000"/>
                </a:solidFill>
                <a:latin typeface="Courier New" pitchFamily="-84" charset="0"/>
              </a:rPr>
              <a:t>wkt</a:t>
            </a:r>
            <a:r>
              <a:rPr lang="en-US" sz="1400" dirty="0">
                <a:solidFill>
                  <a:srgbClr val="FF0000"/>
                </a:solidFill>
                <a:latin typeface="Courier New" pitchFamily="-84" charset="0"/>
              </a:rPr>
              <a:t> CHAR(10000000),</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chemeClr val="accent1"/>
                </a:solidFill>
                <a:latin typeface="Courier New" pitchFamily="-84" charset="0"/>
              </a:rPr>
              <a:t>geom</a:t>
            </a:r>
            <a:r>
              <a:rPr lang="en-US" sz="1400" dirty="0">
                <a:solidFill>
                  <a:schemeClr val="accent1"/>
                </a:solidFill>
                <a:latin typeface="Courier New" pitchFamily="-84" charset="0"/>
              </a:rPr>
              <a:t>  EXPRESSION "</a:t>
            </a:r>
            <a:r>
              <a:rPr lang="en-US" sz="1400" dirty="0" err="1">
                <a:solidFill>
                  <a:schemeClr val="accent1"/>
                </a:solidFill>
                <a:latin typeface="Courier New" pitchFamily="-84" charset="0"/>
              </a:rPr>
              <a:t>sdo_geometry</a:t>
            </a:r>
            <a:r>
              <a:rPr lang="en-US" sz="1400" dirty="0">
                <a:solidFill>
                  <a:schemeClr val="accent1"/>
                </a:solidFill>
                <a:latin typeface="Courier New" pitchFamily="-84" charset="0"/>
              </a:rPr>
              <a:t> (:</a:t>
            </a:r>
            <a:r>
              <a:rPr lang="en-US" sz="1400" dirty="0" err="1">
                <a:solidFill>
                  <a:schemeClr val="accent1"/>
                </a:solidFill>
                <a:latin typeface="Courier New" pitchFamily="-84" charset="0"/>
              </a:rPr>
              <a:t>wkt</a:t>
            </a:r>
            <a:r>
              <a:rPr lang="en-US" sz="1400" dirty="0">
                <a:solidFill>
                  <a:schemeClr val="accent1"/>
                </a:solidFill>
                <a:latin typeface="Courier New" pitchFamily="-84" charset="0"/>
              </a:rPr>
              <a:t>,</a:t>
            </a:r>
            <a:r>
              <a:rPr lang="en-US" sz="1400" dirty="0" smtClean="0">
                <a:solidFill>
                  <a:schemeClr val="accent1"/>
                </a:solidFill>
                <a:latin typeface="Courier New" pitchFamily="-84" charset="0"/>
              </a:rPr>
              <a:t> 4326)</a:t>
            </a:r>
            <a:r>
              <a:rPr lang="en-US" sz="1400" dirty="0">
                <a:solidFill>
                  <a:schemeClr val="accent1"/>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a:t>
            </a:r>
          </a:p>
        </p:txBody>
      </p:sp>
      <p:sp>
        <p:nvSpPr>
          <p:cNvPr id="41988" name="Rectangle 7"/>
          <p:cNvSpPr>
            <a:spLocks noChangeArrowheads="1"/>
          </p:cNvSpPr>
          <p:nvPr/>
        </p:nvSpPr>
        <p:spPr bwMode="auto">
          <a:xfrm>
            <a:off x="914400" y="3500438"/>
            <a:ext cx="5478463" cy="504825"/>
          </a:xfrm>
          <a:prstGeom prst="rect">
            <a:avLst/>
          </a:prstGeom>
          <a:noFill/>
          <a:ln w="25400">
            <a:solidFill>
              <a:schemeClr val="accent1"/>
            </a:solidFill>
            <a:miter lim="800000"/>
            <a:headEnd/>
            <a:tailEnd/>
          </a:ln>
        </p:spPr>
        <p:txBody>
          <a:bodyPr wrap="none" anchor="ctr">
            <a:prstTxWarp prst="textNoShape">
              <a:avLst/>
            </a:prstTxWarp>
          </a:bodyPr>
          <a:lstStyle/>
          <a:p>
            <a:pPr defTabSz="822325" eaLnBrk="0" hangingPunct="0">
              <a:lnSpc>
                <a:spcPct val="100000"/>
              </a:lnSpc>
              <a:buClrTx/>
            </a:pPr>
            <a:endParaRPr lang="fr-FR" sz="1800">
              <a:solidFill>
                <a:schemeClr val="folHlink"/>
              </a:solidFill>
            </a:endParaRPr>
          </a:p>
        </p:txBody>
      </p:sp>
      <p:sp>
        <p:nvSpPr>
          <p:cNvPr id="41989" name="Rectangle 8"/>
          <p:cNvSpPr>
            <a:spLocks noChangeArrowheads="1"/>
          </p:cNvSpPr>
          <p:nvPr/>
        </p:nvSpPr>
        <p:spPr bwMode="auto">
          <a:xfrm>
            <a:off x="609600" y="4643438"/>
            <a:ext cx="8229600" cy="11699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1;Lott Park;D85; </a:t>
            </a:r>
            <a:r>
              <a:rPr lang="en-US" sz="1400">
                <a:solidFill>
                  <a:srgbClr val="FF0000"/>
                </a:solidFill>
                <a:latin typeface="Courier New" pitchFamily="-84" charset="0"/>
              </a:rPr>
              <a:t>POLYGON ((-87.903287701 30.613384946, ... ));</a:t>
            </a:r>
          </a:p>
          <a:p>
            <a:pPr algn="l" defTabSz="822325" eaLnBrk="0" hangingPunct="0">
              <a:lnSpc>
                <a:spcPct val="100000"/>
              </a:lnSpc>
              <a:spcBef>
                <a:spcPct val="0"/>
              </a:spcBef>
              <a:buClrTx/>
            </a:pPr>
            <a:r>
              <a:rPr lang="en-US" sz="1400">
                <a:solidFill>
                  <a:srgbClr val="000066"/>
                </a:solidFill>
                <a:latin typeface="Courier New" pitchFamily="-84" charset="0"/>
              </a:rPr>
              <a:t>2;Joe Patrick Park;D85; </a:t>
            </a:r>
            <a:r>
              <a:rPr lang="en-US" sz="1400">
                <a:solidFill>
                  <a:srgbClr val="FF0000"/>
                </a:solidFill>
                <a:latin typeface="Courier New" pitchFamily="-84" charset="0"/>
              </a:rPr>
              <a:t>POLYGON ((-87.898081473 30.603693184,  ... ));</a:t>
            </a:r>
          </a:p>
          <a:p>
            <a:pPr algn="l" defTabSz="822325" eaLnBrk="0" hangingPunct="0">
              <a:lnSpc>
                <a:spcPct val="100000"/>
              </a:lnSpc>
              <a:spcBef>
                <a:spcPct val="0"/>
              </a:spcBef>
              <a:buClrTx/>
            </a:pPr>
            <a:r>
              <a:rPr lang="en-US" sz="1400">
                <a:solidFill>
                  <a:srgbClr val="000066"/>
                </a:solidFill>
                <a:latin typeface="Courier New" pitchFamily="-84" charset="0"/>
              </a:rPr>
              <a:t>3;Bluff Park;D85; </a:t>
            </a:r>
            <a:r>
              <a:rPr lang="en-US" sz="1400">
                <a:solidFill>
                  <a:srgbClr val="FF0000"/>
                </a:solidFill>
                <a:latin typeface="Courier New" pitchFamily="-84" charset="0"/>
              </a:rPr>
              <a:t>POLYGON ((-87.913593836 30.599411269,  ... ));</a:t>
            </a:r>
          </a:p>
          <a:p>
            <a:pPr algn="l" defTabSz="822325" eaLnBrk="0" hangingPunct="0">
              <a:lnSpc>
                <a:spcPct val="100000"/>
              </a:lnSpc>
              <a:spcBef>
                <a:spcPct val="0"/>
              </a:spcBef>
              <a:buClrTx/>
            </a:pPr>
            <a:r>
              <a:rPr lang="en-US" sz="1400">
                <a:solidFill>
                  <a:srgbClr val="000066"/>
                </a:solidFill>
                <a:latin typeface="Courier New" pitchFamily="-84" charset="0"/>
              </a:rPr>
              <a:t>4;Municipal Park;D85; </a:t>
            </a:r>
            <a:r>
              <a:rPr lang="en-US" sz="1400">
                <a:solidFill>
                  <a:srgbClr val="FF0000"/>
                </a:solidFill>
                <a:latin typeface="Courier New" pitchFamily="-84" charset="0"/>
              </a:rPr>
              <a:t>POLYGON ((-87.908393048 30.531493904, ... ));</a:t>
            </a:r>
          </a:p>
          <a:p>
            <a:pPr algn="l" defTabSz="822325" eaLnBrk="0" hangingPunct="0">
              <a:lnSpc>
                <a:spcPct val="100000"/>
              </a:lnSpc>
              <a:spcBef>
                <a:spcPct val="0"/>
              </a:spcBef>
              <a:buClrTx/>
            </a:pPr>
            <a:r>
              <a:rPr lang="en-US" sz="1400">
                <a:solidFill>
                  <a:srgbClr val="000066"/>
                </a:solidFill>
                <a:latin typeface="Courier New" pitchFamily="-84" charset="0"/>
              </a:rPr>
              <a:t>5;Knoll Park;D85; </a:t>
            </a:r>
            <a:r>
              <a:rPr lang="en-US" sz="1400">
                <a:solidFill>
                  <a:srgbClr val="FF0000"/>
                </a:solidFill>
                <a:latin typeface="Courier New" pitchFamily="-84" charset="0"/>
              </a:rPr>
              <a:t>POLYGON ((-87.910498027 30.523692089, ... ));</a:t>
            </a:r>
          </a:p>
        </p:txBody>
      </p:sp>
      <p:sp>
        <p:nvSpPr>
          <p:cNvPr id="41990" name="Rectangle 6"/>
          <p:cNvSpPr>
            <a:spLocks noChangeArrowheads="1"/>
          </p:cNvSpPr>
          <p:nvPr/>
        </p:nvSpPr>
        <p:spPr bwMode="auto">
          <a:xfrm>
            <a:off x="609600" y="1628775"/>
            <a:ext cx="8229600" cy="3079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ALTER TABLE us_parks ADD wkt VARCHAR2(200);</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Loading Spatial Data</a:t>
            </a:r>
          </a:p>
        </p:txBody>
      </p:sp>
      <p:sp>
        <p:nvSpPr>
          <p:cNvPr id="16387" name="Rectangle 3"/>
          <p:cNvSpPr>
            <a:spLocks noGrp="1" noChangeArrowheads="1"/>
          </p:cNvSpPr>
          <p:nvPr>
            <p:ph type="body" sz="half" idx="1"/>
          </p:nvPr>
        </p:nvSpPr>
        <p:spPr/>
        <p:txBody>
          <a:bodyPr/>
          <a:lstStyle/>
          <a:p>
            <a:pPr eaLnBrk="1" hangingPunct="1">
              <a:lnSpc>
                <a:spcPct val="90000"/>
              </a:lnSpc>
              <a:buFont typeface="Wingdings" pitchFamily="-84" charset="2"/>
              <a:buChar char="ü"/>
            </a:pPr>
            <a:r>
              <a:rPr lang="en-US" dirty="0"/>
              <a:t>Loading from </a:t>
            </a:r>
            <a:r>
              <a:rPr lang="en-US" b="1" dirty="0"/>
              <a:t>text </a:t>
            </a:r>
            <a:r>
              <a:rPr lang="en-US" dirty="0"/>
              <a:t>files</a:t>
            </a:r>
          </a:p>
          <a:p>
            <a:pPr lvl="1" eaLnBrk="1" hangingPunct="1">
              <a:lnSpc>
                <a:spcPct val="90000"/>
              </a:lnSpc>
              <a:buFont typeface="Wingdings" pitchFamily="-84" charset="2"/>
              <a:buChar char="ü"/>
            </a:pPr>
            <a:r>
              <a:rPr lang="en-US" dirty="0"/>
              <a:t>Using SQL Loader</a:t>
            </a:r>
          </a:p>
          <a:p>
            <a:pPr lvl="1" eaLnBrk="1" hangingPunct="1">
              <a:lnSpc>
                <a:spcPct val="90000"/>
              </a:lnSpc>
              <a:buFont typeface="Wingdings" pitchFamily="-84" charset="2"/>
              <a:buChar char="ü"/>
            </a:pPr>
            <a:r>
              <a:rPr lang="en-US" dirty="0"/>
              <a:t>Using External Tables</a:t>
            </a:r>
          </a:p>
          <a:p>
            <a:pPr eaLnBrk="1" hangingPunct="1">
              <a:lnSpc>
                <a:spcPct val="90000"/>
              </a:lnSpc>
              <a:buFont typeface="Wingdings" pitchFamily="-84" charset="2"/>
              <a:buChar char="ü"/>
            </a:pPr>
            <a:r>
              <a:rPr lang="en-US" dirty="0"/>
              <a:t>Loading from </a:t>
            </a:r>
            <a:r>
              <a:rPr lang="en-US" b="1" dirty="0"/>
              <a:t>GIS </a:t>
            </a:r>
            <a:r>
              <a:rPr lang="en-US" dirty="0"/>
              <a:t>files</a:t>
            </a:r>
          </a:p>
          <a:p>
            <a:pPr lvl="1" eaLnBrk="1" hangingPunct="1">
              <a:lnSpc>
                <a:spcPct val="90000"/>
              </a:lnSpc>
              <a:buFont typeface="Wingdings" pitchFamily="-84" charset="2"/>
              <a:buChar char="ü"/>
            </a:pPr>
            <a:r>
              <a:rPr lang="en-US" dirty="0"/>
              <a:t>Using the Oracle </a:t>
            </a:r>
            <a:r>
              <a:rPr lang="en-US" dirty="0" err="1"/>
              <a:t>shapefile</a:t>
            </a:r>
            <a:r>
              <a:rPr lang="en-US" dirty="0"/>
              <a:t> loaders</a:t>
            </a:r>
          </a:p>
          <a:p>
            <a:pPr lvl="1" eaLnBrk="1" hangingPunct="1">
              <a:lnSpc>
                <a:spcPct val="90000"/>
              </a:lnSpc>
              <a:buFont typeface="Wingdings" pitchFamily="-84" charset="2"/>
              <a:buChar char="ü"/>
            </a:pPr>
            <a:r>
              <a:rPr lang="en-US" dirty="0"/>
              <a:t>Using GDAL</a:t>
            </a:r>
          </a:p>
          <a:p>
            <a:pPr eaLnBrk="1" hangingPunct="1">
              <a:lnSpc>
                <a:spcPct val="90000"/>
              </a:lnSpc>
              <a:buFont typeface="Wingdings" pitchFamily="-84" charset="2"/>
              <a:buChar char="ü"/>
            </a:pPr>
            <a:r>
              <a:rPr lang="en-US" b="1" dirty="0"/>
              <a:t>Transactional </a:t>
            </a:r>
            <a:r>
              <a:rPr lang="en-US" dirty="0"/>
              <a:t>Inserts</a:t>
            </a:r>
          </a:p>
          <a:p>
            <a:pPr eaLnBrk="1" hangingPunct="1">
              <a:lnSpc>
                <a:spcPct val="90000"/>
              </a:lnSpc>
              <a:buFont typeface="Wingdings" pitchFamily="-84" charset="2"/>
              <a:buChar char="ü"/>
            </a:pPr>
            <a:r>
              <a:rPr lang="en-US" dirty="0"/>
              <a:t>Geometry </a:t>
            </a:r>
            <a:r>
              <a:rPr lang="en-US" b="1" dirty="0"/>
              <a:t>Validation</a:t>
            </a:r>
          </a:p>
          <a:p>
            <a:pPr lvl="1" eaLnBrk="1" hangingPunct="1">
              <a:lnSpc>
                <a:spcPct val="90000"/>
              </a:lnSpc>
              <a:buFont typeface="Wingdings" pitchFamily="-84" charset="2"/>
              <a:buChar char="ü"/>
            </a:pPr>
            <a:r>
              <a:rPr lang="en-US" dirty="0"/>
              <a:t>Debugging and Fixing problems</a:t>
            </a:r>
          </a:p>
          <a:p>
            <a:pPr eaLnBrk="1" hangingPunct="1">
              <a:lnSpc>
                <a:spcPct val="90000"/>
              </a:lnSpc>
              <a:buFont typeface="Wingdings" pitchFamily="-84" charset="2"/>
              <a:buChar char="ü"/>
            </a:pPr>
            <a:r>
              <a:rPr lang="en-US" b="1" dirty="0"/>
              <a:t>Moving </a:t>
            </a:r>
            <a:r>
              <a:rPr lang="en-US" dirty="0"/>
              <a:t>data between databases</a:t>
            </a:r>
          </a:p>
          <a:p>
            <a:pPr lvl="1" eaLnBrk="1" hangingPunct="1">
              <a:lnSpc>
                <a:spcPct val="90000"/>
              </a:lnSpc>
              <a:buFont typeface="Wingdings" pitchFamily="-84" charset="2"/>
              <a:buChar char="ü"/>
            </a:pPr>
            <a:r>
              <a:rPr lang="en-US" dirty="0"/>
              <a:t>Using Export and Import</a:t>
            </a:r>
          </a:p>
          <a:p>
            <a:pPr lvl="1" eaLnBrk="1" hangingPunct="1">
              <a:lnSpc>
                <a:spcPct val="90000"/>
              </a:lnSpc>
              <a:buFont typeface="Wingdings" pitchFamily="-84" charset="2"/>
              <a:buChar char="ü"/>
            </a:pPr>
            <a:r>
              <a:rPr lang="en-US" dirty="0"/>
              <a:t>Using Transportable </a:t>
            </a:r>
            <a:r>
              <a:rPr lang="en-US" dirty="0" err="1"/>
              <a:t>Tablespaces</a:t>
            </a:r>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Loading WKT using an External Table</a:t>
            </a:r>
          </a:p>
        </p:txBody>
      </p:sp>
      <p:sp>
        <p:nvSpPr>
          <p:cNvPr id="44035" name="Rectangle 6"/>
          <p:cNvSpPr>
            <a:spLocks noGrp="1" noChangeArrowheads="1"/>
          </p:cNvSpPr>
          <p:nvPr>
            <p:ph type="body" sz="half" idx="1"/>
          </p:nvPr>
        </p:nvSpPr>
        <p:spPr>
          <a:xfrm>
            <a:off x="3440113" y="2349500"/>
            <a:ext cx="5689600" cy="1125538"/>
          </a:xfrm>
        </p:spPr>
        <p:txBody>
          <a:bodyPr/>
          <a:lstStyle/>
          <a:p>
            <a:pPr eaLnBrk="1" hangingPunct="1"/>
            <a:r>
              <a:rPr lang="en-US" sz="2000"/>
              <a:t>Input file contains geometries in WKT notation</a:t>
            </a:r>
          </a:p>
          <a:p>
            <a:pPr eaLnBrk="1" hangingPunct="1"/>
            <a:r>
              <a:rPr lang="en-US" sz="2000"/>
              <a:t>Define as CLOB in the external table</a:t>
            </a:r>
          </a:p>
          <a:p>
            <a:pPr eaLnBrk="1" hangingPunct="1"/>
            <a:r>
              <a:rPr lang="en-US" sz="2000"/>
              <a:t>Copy data from external table:</a:t>
            </a:r>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r>
              <a:rPr lang="en-US" sz="2000"/>
              <a:t>Can also CREATE TABLE AS SELECT.</a:t>
            </a:r>
          </a:p>
        </p:txBody>
      </p:sp>
      <p:sp>
        <p:nvSpPr>
          <p:cNvPr id="44036" name="Rectangle 4"/>
          <p:cNvSpPr>
            <a:spLocks noChangeArrowheads="1"/>
          </p:cNvSpPr>
          <p:nvPr/>
        </p:nvSpPr>
        <p:spPr bwMode="auto">
          <a:xfrm>
            <a:off x="228600" y="1125538"/>
            <a:ext cx="3068638" cy="46164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CREATE TABLE us_parks_ext (</a:t>
            </a:r>
          </a:p>
          <a:p>
            <a:pPr algn="l" defTabSz="822325" eaLnBrk="0" hangingPunct="0">
              <a:lnSpc>
                <a:spcPct val="100000"/>
              </a:lnSpc>
              <a:spcBef>
                <a:spcPct val="0"/>
              </a:spcBef>
              <a:buClrTx/>
            </a:pPr>
            <a:r>
              <a:rPr lang="en-US" sz="1400">
                <a:solidFill>
                  <a:srgbClr val="000066"/>
                </a:solidFill>
                <a:latin typeface="Courier New" pitchFamily="-84" charset="0"/>
              </a:rPr>
              <a:t>  id         NUMBER,</a:t>
            </a:r>
          </a:p>
          <a:p>
            <a:pPr algn="l" defTabSz="822325" eaLnBrk="0" hangingPunct="0">
              <a:lnSpc>
                <a:spcPct val="100000"/>
              </a:lnSpc>
              <a:spcBef>
                <a:spcPct val="0"/>
              </a:spcBef>
              <a:buClrTx/>
            </a:pPr>
            <a:r>
              <a:rPr lang="en-US" sz="1400">
                <a:solidFill>
                  <a:srgbClr val="000066"/>
                </a:solidFill>
                <a:latin typeface="Courier New" pitchFamily="-84" charset="0"/>
              </a:rPr>
              <a:t>  name       VARCHAR2(30),</a:t>
            </a:r>
          </a:p>
          <a:p>
            <a:pPr algn="l" defTabSz="822325" eaLnBrk="0" hangingPunct="0">
              <a:lnSpc>
                <a:spcPct val="100000"/>
              </a:lnSpc>
              <a:spcBef>
                <a:spcPct val="0"/>
              </a:spcBef>
              <a:buClrTx/>
            </a:pPr>
            <a:r>
              <a:rPr lang="en-US" sz="1400">
                <a:solidFill>
                  <a:srgbClr val="000066"/>
                </a:solidFill>
                <a:latin typeface="Courier New" pitchFamily="-84" charset="0"/>
              </a:rPr>
              <a:t>  fcc        VARCHAR2(3),</a:t>
            </a:r>
          </a:p>
          <a:p>
            <a:pPr algn="l" defTabSz="822325" eaLnBrk="0" hangingPunct="0">
              <a:lnSpc>
                <a:spcPct val="100000"/>
              </a:lnSpc>
              <a:spcBef>
                <a:spcPct val="0"/>
              </a:spcBef>
              <a:buClrTx/>
            </a:pPr>
            <a:r>
              <a:rPr lang="en-US" sz="1400">
                <a:solidFill>
                  <a:srgbClr val="000066"/>
                </a:solidFill>
                <a:latin typeface="Courier New" pitchFamily="-84" charset="0"/>
              </a:rPr>
              <a:t>  </a:t>
            </a:r>
            <a:r>
              <a:rPr lang="en-US" sz="1400">
                <a:solidFill>
                  <a:srgbClr val="FF0000"/>
                </a:solidFill>
                <a:latin typeface="Courier New" pitchFamily="-84" charset="0"/>
              </a:rPr>
              <a:t>wkt        CLOB</a:t>
            </a:r>
          </a:p>
          <a:p>
            <a:pPr algn="l" defTabSz="822325" eaLnBrk="0" hangingPunct="0">
              <a:lnSpc>
                <a:spcPct val="100000"/>
              </a:lnSpc>
              <a:spcBef>
                <a:spcPct val="0"/>
              </a:spcBef>
              <a:buClrTx/>
            </a:pPr>
            <a:r>
              <a:rPr lang="en-US" sz="1400">
                <a:solidFill>
                  <a:srgbClr val="FF0000"/>
                </a:solidFill>
                <a:latin typeface="Courier New" pitchFamily="-84" charset="0"/>
              </a:rPr>
              <a:t>)</a:t>
            </a:r>
          </a:p>
          <a:p>
            <a:pPr algn="l" defTabSz="822325" eaLnBrk="0" hangingPunct="0">
              <a:lnSpc>
                <a:spcPct val="100000"/>
              </a:lnSpc>
              <a:spcBef>
                <a:spcPct val="0"/>
              </a:spcBef>
              <a:buClrTx/>
            </a:pPr>
            <a:r>
              <a:rPr lang="en-US" sz="1400">
                <a:solidFill>
                  <a:srgbClr val="000066"/>
                </a:solidFill>
                <a:latin typeface="Courier New" pitchFamily="-84" charset="0"/>
              </a:rPr>
              <a:t>ORGANIZATION EXTERNAL (</a:t>
            </a:r>
          </a:p>
          <a:p>
            <a:pPr algn="l" defTabSz="822325" eaLnBrk="0" hangingPunct="0">
              <a:lnSpc>
                <a:spcPct val="100000"/>
              </a:lnSpc>
              <a:spcBef>
                <a:spcPct val="0"/>
              </a:spcBef>
              <a:buClrTx/>
            </a:pPr>
            <a:r>
              <a:rPr lang="en-US" sz="1400">
                <a:solidFill>
                  <a:srgbClr val="000066"/>
                </a:solidFill>
                <a:latin typeface="Courier New" pitchFamily="-84" charset="0"/>
              </a:rPr>
              <a:t>  TYPE ORACLE_LOADER</a:t>
            </a:r>
          </a:p>
          <a:p>
            <a:pPr algn="l" defTabSz="822325" eaLnBrk="0" hangingPunct="0">
              <a:lnSpc>
                <a:spcPct val="100000"/>
              </a:lnSpc>
              <a:spcBef>
                <a:spcPct val="0"/>
              </a:spcBef>
              <a:buClrTx/>
            </a:pPr>
            <a:r>
              <a:rPr lang="en-US" sz="1400">
                <a:solidFill>
                  <a:srgbClr val="000066"/>
                </a:solidFill>
                <a:latin typeface="Courier New" pitchFamily="-84" charset="0"/>
              </a:rPr>
              <a:t>  DEFAULT DIRECTORY </a:t>
            </a:r>
          </a:p>
          <a:p>
            <a:pPr algn="l" defTabSz="822325" eaLnBrk="0" hangingPunct="0">
              <a:lnSpc>
                <a:spcPct val="100000"/>
              </a:lnSpc>
              <a:spcBef>
                <a:spcPct val="0"/>
              </a:spcBef>
              <a:buClrTx/>
            </a:pPr>
            <a:r>
              <a:rPr lang="en-US" sz="1400">
                <a:solidFill>
                  <a:srgbClr val="000066"/>
                </a:solidFill>
                <a:latin typeface="Courier New" pitchFamily="-84" charset="0"/>
              </a:rPr>
              <a:t>    data_files</a:t>
            </a:r>
          </a:p>
          <a:p>
            <a:pPr algn="l" defTabSz="822325" eaLnBrk="0" hangingPunct="0">
              <a:lnSpc>
                <a:spcPct val="100000"/>
              </a:lnSpc>
              <a:spcBef>
                <a:spcPct val="0"/>
              </a:spcBef>
              <a:buClrTx/>
            </a:pPr>
            <a:r>
              <a:rPr lang="en-US" sz="1400">
                <a:solidFill>
                  <a:srgbClr val="000066"/>
                </a:solidFill>
                <a:latin typeface="Courier New" pitchFamily="-84" charset="0"/>
              </a:rPr>
              <a:t>  ACCESS PARAMETERS (</a:t>
            </a:r>
          </a:p>
          <a:p>
            <a:pPr algn="l" defTabSz="822325" eaLnBrk="0" hangingPunct="0">
              <a:lnSpc>
                <a:spcPct val="100000"/>
              </a:lnSpc>
              <a:spcBef>
                <a:spcPct val="0"/>
              </a:spcBef>
              <a:buClrTx/>
            </a:pPr>
            <a:r>
              <a:rPr lang="en-US" sz="1400">
                <a:solidFill>
                  <a:srgbClr val="000066"/>
                </a:solidFill>
                <a:latin typeface="Courier New" pitchFamily="-84" charset="0"/>
              </a:rPr>
              <a:t>    FIELDS </a:t>
            </a:r>
          </a:p>
          <a:p>
            <a:pPr algn="l" defTabSz="822325" eaLnBrk="0" hangingPunct="0">
              <a:lnSpc>
                <a:spcPct val="100000"/>
              </a:lnSpc>
              <a:spcBef>
                <a:spcPct val="0"/>
              </a:spcBef>
              <a:buClrTx/>
            </a:pPr>
            <a:r>
              <a:rPr lang="en-US" sz="1400">
                <a:solidFill>
                  <a:srgbClr val="000066"/>
                </a:solidFill>
                <a:latin typeface="Courier New" pitchFamily="-84" charset="0"/>
              </a:rPr>
              <a:t>    TERMINATED BY ";" (</a:t>
            </a:r>
          </a:p>
          <a:p>
            <a:pPr algn="l" defTabSz="822325" eaLnBrk="0" hangingPunct="0">
              <a:lnSpc>
                <a:spcPct val="100000"/>
              </a:lnSpc>
              <a:spcBef>
                <a:spcPct val="0"/>
              </a:spcBef>
              <a:buClrTx/>
            </a:pPr>
            <a:r>
              <a:rPr lang="en-US" sz="1400">
                <a:solidFill>
                  <a:srgbClr val="000066"/>
                </a:solidFill>
                <a:latin typeface="Courier New" pitchFamily="-84" charset="0"/>
              </a:rPr>
              <a:t>      id,</a:t>
            </a:r>
          </a:p>
          <a:p>
            <a:pPr algn="l" defTabSz="822325" eaLnBrk="0" hangingPunct="0">
              <a:lnSpc>
                <a:spcPct val="100000"/>
              </a:lnSpc>
              <a:spcBef>
                <a:spcPct val="0"/>
              </a:spcBef>
              <a:buClrTx/>
            </a:pPr>
            <a:r>
              <a:rPr lang="en-US" sz="1400">
                <a:solidFill>
                  <a:srgbClr val="000066"/>
                </a:solidFill>
                <a:latin typeface="Courier New" pitchFamily="-84" charset="0"/>
              </a:rPr>
              <a:t>      name,</a:t>
            </a:r>
          </a:p>
          <a:p>
            <a:pPr algn="l" defTabSz="822325" eaLnBrk="0" hangingPunct="0">
              <a:lnSpc>
                <a:spcPct val="100000"/>
              </a:lnSpc>
              <a:spcBef>
                <a:spcPct val="0"/>
              </a:spcBef>
              <a:buClrTx/>
            </a:pPr>
            <a:r>
              <a:rPr lang="en-US" sz="1400">
                <a:solidFill>
                  <a:srgbClr val="000066"/>
                </a:solidFill>
                <a:latin typeface="Courier New" pitchFamily="-84" charset="0"/>
              </a:rPr>
              <a:t>      fcc,</a:t>
            </a:r>
          </a:p>
          <a:p>
            <a:pPr algn="l" defTabSz="822325" eaLnBrk="0" hangingPunct="0">
              <a:lnSpc>
                <a:spcPct val="100000"/>
              </a:lnSpc>
              <a:spcBef>
                <a:spcPct val="0"/>
              </a:spcBef>
              <a:buClrTx/>
            </a:pPr>
            <a:r>
              <a:rPr lang="en-US" sz="1400">
                <a:solidFill>
                  <a:srgbClr val="000066"/>
                </a:solidFill>
                <a:latin typeface="Courier New" pitchFamily="-84" charset="0"/>
              </a:rPr>
              <a:t>      </a:t>
            </a:r>
            <a:r>
              <a:rPr lang="en-US" sz="1400">
                <a:solidFill>
                  <a:srgbClr val="FF0000"/>
                </a:solidFill>
                <a:latin typeface="Courier New" pitchFamily="-84" charset="0"/>
              </a:rPr>
              <a:t>wkt char(10000000)</a:t>
            </a:r>
          </a:p>
          <a:p>
            <a:pPr algn="l" defTabSz="822325" eaLnBrk="0" hangingPunct="0">
              <a:lnSpc>
                <a:spcPct val="100000"/>
              </a:lnSpc>
              <a:spcBef>
                <a:spcPct val="0"/>
              </a:spcBef>
              <a:buClrTx/>
            </a:pPr>
            <a:r>
              <a:rPr lang="en-US" sz="1400">
                <a:solidFill>
                  <a:srgbClr val="000066"/>
                </a:solidFill>
                <a:latin typeface="Courier New" pitchFamily="-84" charset="0"/>
              </a:rPr>
              <a:t>    )</a:t>
            </a:r>
          </a:p>
          <a:p>
            <a:pPr algn="l" defTabSz="822325" eaLnBrk="0" hangingPunct="0">
              <a:lnSpc>
                <a:spcPct val="100000"/>
              </a:lnSpc>
              <a:spcBef>
                <a:spcPct val="0"/>
              </a:spcBef>
              <a:buClrTx/>
            </a:pPr>
            <a:r>
              <a:rPr lang="en-US" sz="1400">
                <a:solidFill>
                  <a:srgbClr val="000066"/>
                </a:solidFill>
                <a:latin typeface="Courier New" pitchFamily="-84" charset="0"/>
              </a:rPr>
              <a:t>  )</a:t>
            </a:r>
          </a:p>
          <a:p>
            <a:pPr algn="l" defTabSz="822325" eaLnBrk="0" hangingPunct="0">
              <a:lnSpc>
                <a:spcPct val="100000"/>
              </a:lnSpc>
              <a:spcBef>
                <a:spcPct val="0"/>
              </a:spcBef>
              <a:buClrTx/>
            </a:pPr>
            <a:r>
              <a:rPr lang="en-US" sz="1400">
                <a:solidFill>
                  <a:srgbClr val="000066"/>
                </a:solidFill>
                <a:latin typeface="Courier New" pitchFamily="-84" charset="0"/>
              </a:rPr>
              <a:t>  LOCATION ('us_parks.dat')</a:t>
            </a:r>
          </a:p>
          <a:p>
            <a:pPr algn="l" defTabSz="822325" eaLnBrk="0" hangingPunct="0">
              <a:lnSpc>
                <a:spcPct val="100000"/>
              </a:lnSpc>
              <a:spcBef>
                <a:spcPct val="0"/>
              </a:spcBef>
              <a:buClrTx/>
            </a:pPr>
            <a:r>
              <a:rPr lang="en-US" sz="1400">
                <a:solidFill>
                  <a:srgbClr val="000066"/>
                </a:solidFill>
                <a:latin typeface="Courier New" pitchFamily="-84" charset="0"/>
              </a:rPr>
              <a:t>);</a:t>
            </a:r>
            <a:endParaRPr lang="en-US" sz="1400">
              <a:solidFill>
                <a:schemeClr val="accent1"/>
              </a:solidFill>
              <a:latin typeface="Courier New" pitchFamily="-84" charset="0"/>
            </a:endParaRPr>
          </a:p>
        </p:txBody>
      </p:sp>
      <p:sp>
        <p:nvSpPr>
          <p:cNvPr id="44037" name="Rectangle 8"/>
          <p:cNvSpPr>
            <a:spLocks noChangeArrowheads="1"/>
          </p:cNvSpPr>
          <p:nvPr/>
        </p:nvSpPr>
        <p:spPr bwMode="auto">
          <a:xfrm>
            <a:off x="3440113" y="1125538"/>
            <a:ext cx="6337300" cy="10160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200">
                <a:solidFill>
                  <a:srgbClr val="000066"/>
                </a:solidFill>
                <a:latin typeface="Courier New" pitchFamily="-84" charset="0"/>
              </a:rPr>
              <a:t>1;Lott Park;D85;</a:t>
            </a:r>
            <a:r>
              <a:rPr lang="en-US" sz="1200">
                <a:solidFill>
                  <a:srgbClr val="FF0000"/>
                </a:solidFill>
                <a:latin typeface="Courier New" pitchFamily="-84" charset="0"/>
              </a:rPr>
              <a:t>POLYGON ((-87.903287701 30.613384946, ... ));</a:t>
            </a:r>
          </a:p>
          <a:p>
            <a:pPr algn="l" defTabSz="822325" eaLnBrk="0" hangingPunct="0">
              <a:lnSpc>
                <a:spcPct val="100000"/>
              </a:lnSpc>
              <a:spcBef>
                <a:spcPct val="0"/>
              </a:spcBef>
              <a:buClrTx/>
            </a:pPr>
            <a:r>
              <a:rPr lang="en-US" sz="1200">
                <a:solidFill>
                  <a:srgbClr val="000066"/>
                </a:solidFill>
                <a:latin typeface="Courier New" pitchFamily="-84" charset="0"/>
              </a:rPr>
              <a:t>2;Joe Patrick Park;D85;</a:t>
            </a:r>
            <a:r>
              <a:rPr lang="en-US" sz="1200">
                <a:solidFill>
                  <a:srgbClr val="FF0000"/>
                </a:solidFill>
                <a:latin typeface="Courier New" pitchFamily="-84" charset="0"/>
              </a:rPr>
              <a:t>POLYGON ((-87.898081473 30.603693184,...));</a:t>
            </a:r>
          </a:p>
          <a:p>
            <a:pPr algn="l" defTabSz="822325" eaLnBrk="0" hangingPunct="0">
              <a:lnSpc>
                <a:spcPct val="100000"/>
              </a:lnSpc>
              <a:spcBef>
                <a:spcPct val="0"/>
              </a:spcBef>
              <a:buClrTx/>
            </a:pPr>
            <a:r>
              <a:rPr lang="en-US" sz="1200">
                <a:solidFill>
                  <a:srgbClr val="000066"/>
                </a:solidFill>
                <a:latin typeface="Courier New" pitchFamily="-84" charset="0"/>
              </a:rPr>
              <a:t>3;Bluff Park;D85;</a:t>
            </a:r>
            <a:r>
              <a:rPr lang="en-US" sz="1200">
                <a:solidFill>
                  <a:srgbClr val="FF0000"/>
                </a:solidFill>
                <a:latin typeface="Courier New" pitchFamily="-84" charset="0"/>
              </a:rPr>
              <a:t>POLYGON ((-87.913593836 30.599411269,  ... ));</a:t>
            </a:r>
          </a:p>
          <a:p>
            <a:pPr algn="l" defTabSz="822325" eaLnBrk="0" hangingPunct="0">
              <a:lnSpc>
                <a:spcPct val="100000"/>
              </a:lnSpc>
              <a:spcBef>
                <a:spcPct val="0"/>
              </a:spcBef>
              <a:buClrTx/>
            </a:pPr>
            <a:r>
              <a:rPr lang="en-US" sz="1200">
                <a:solidFill>
                  <a:srgbClr val="000066"/>
                </a:solidFill>
                <a:latin typeface="Courier New" pitchFamily="-84" charset="0"/>
              </a:rPr>
              <a:t>4;Municipal Park;D85;</a:t>
            </a:r>
            <a:r>
              <a:rPr lang="en-US" sz="1200">
                <a:solidFill>
                  <a:srgbClr val="FF0000"/>
                </a:solidFill>
                <a:latin typeface="Courier New" pitchFamily="-84" charset="0"/>
              </a:rPr>
              <a:t>POLYGON ((-87.908393048 30.531493904, ... ));</a:t>
            </a:r>
          </a:p>
          <a:p>
            <a:pPr algn="l" defTabSz="822325" eaLnBrk="0" hangingPunct="0">
              <a:lnSpc>
                <a:spcPct val="100000"/>
              </a:lnSpc>
              <a:spcBef>
                <a:spcPct val="0"/>
              </a:spcBef>
              <a:buClrTx/>
            </a:pPr>
            <a:r>
              <a:rPr lang="en-US" sz="1200">
                <a:solidFill>
                  <a:srgbClr val="000066"/>
                </a:solidFill>
                <a:latin typeface="Courier New" pitchFamily="-84" charset="0"/>
              </a:rPr>
              <a:t>5;Knoll Park;D85;</a:t>
            </a:r>
            <a:r>
              <a:rPr lang="en-US" sz="1200">
                <a:solidFill>
                  <a:srgbClr val="FF0000"/>
                </a:solidFill>
                <a:latin typeface="Courier New" pitchFamily="-84" charset="0"/>
              </a:rPr>
              <a:t>POLYGON ((-87.910498027 30.523692089, ... ));</a:t>
            </a:r>
          </a:p>
        </p:txBody>
      </p:sp>
      <p:sp>
        <p:nvSpPr>
          <p:cNvPr id="44038" name="Rectangle 4"/>
          <p:cNvSpPr>
            <a:spLocks noChangeArrowheads="1"/>
          </p:cNvSpPr>
          <p:nvPr/>
        </p:nvSpPr>
        <p:spPr bwMode="auto">
          <a:xfrm>
            <a:off x="3513138" y="3429000"/>
            <a:ext cx="6264275" cy="1385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dirty="0">
                <a:solidFill>
                  <a:srgbClr val="000066"/>
                </a:solidFill>
                <a:latin typeface="Courier New" pitchFamily="-84" charset="0"/>
              </a:rPr>
              <a:t>INSERT INTO </a:t>
            </a:r>
            <a:r>
              <a:rPr lang="en-US" sz="1400" dirty="0" err="1">
                <a:solidFill>
                  <a:srgbClr val="000066"/>
                </a:solidFill>
                <a:latin typeface="Courier New" pitchFamily="-84" charset="0"/>
              </a:rPr>
              <a:t>us_parks</a:t>
            </a:r>
            <a:r>
              <a:rPr lang="en-US" sz="1400" dirty="0">
                <a:solidFill>
                  <a:srgbClr val="000066"/>
                </a:solidFill>
                <a:latin typeface="Courier New" pitchFamily="-84" charset="0"/>
              </a:rPr>
              <a:t> (id, name, </a:t>
            </a:r>
            <a:r>
              <a:rPr lang="en-US" sz="1400" dirty="0" err="1">
                <a:solidFill>
                  <a:srgbClr val="000066"/>
                </a:solidFill>
                <a:latin typeface="Courier New" pitchFamily="-84" charset="0"/>
              </a:rPr>
              <a:t>fcc</a:t>
            </a:r>
            <a:r>
              <a:rPr lang="en-US" sz="1400" dirty="0">
                <a:solidFill>
                  <a:srgbClr val="000066"/>
                </a:solidFill>
                <a:latin typeface="Courier New" pitchFamily="-84" charset="0"/>
              </a:rPr>
              <a:t>, </a:t>
            </a:r>
            <a:r>
              <a:rPr lang="en-US" sz="1400" dirty="0" err="1">
                <a:solidFill>
                  <a:srgbClr val="000066"/>
                </a:solidFill>
                <a:latin typeface="Courier New" pitchFamily="-84" charset="0"/>
              </a:rPr>
              <a:t>geom</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SELECT id,</a:t>
            </a:r>
          </a:p>
          <a:p>
            <a:pPr algn="l" defTabSz="822325" eaLnBrk="0" hangingPunct="0">
              <a:lnSpc>
                <a:spcPct val="100000"/>
              </a:lnSpc>
              <a:spcBef>
                <a:spcPct val="0"/>
              </a:spcBef>
              <a:buClrTx/>
            </a:pPr>
            <a:r>
              <a:rPr lang="en-US" sz="1400" dirty="0">
                <a:solidFill>
                  <a:srgbClr val="000066"/>
                </a:solidFill>
                <a:latin typeface="Courier New" pitchFamily="-84" charset="0"/>
              </a:rPr>
              <a:t>       name,</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fcc</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SDO_GEOMETRY (</a:t>
            </a:r>
            <a:r>
              <a:rPr lang="en-US" sz="1400" dirty="0" err="1">
                <a:solidFill>
                  <a:srgbClr val="000066"/>
                </a:solidFill>
                <a:latin typeface="Courier New" pitchFamily="-84" charset="0"/>
              </a:rPr>
              <a:t>wkt</a:t>
            </a:r>
            <a:r>
              <a:rPr lang="en-US" sz="1400" dirty="0">
                <a:solidFill>
                  <a:srgbClr val="000066"/>
                </a:solidFill>
                <a:latin typeface="Courier New" pitchFamily="-84" charset="0"/>
              </a:rPr>
              <a:t>,</a:t>
            </a:r>
            <a:r>
              <a:rPr lang="en-US" sz="1400" dirty="0" smtClean="0">
                <a:solidFill>
                  <a:srgbClr val="000066"/>
                </a:solidFill>
                <a:latin typeface="Courier New" pitchFamily="-84" charset="0"/>
              </a:rPr>
              <a:t> 4326)</a:t>
            </a:r>
            <a:endParaRPr lang="en-US" sz="1400" dirty="0">
              <a:solidFill>
                <a:srgbClr val="000066"/>
              </a:solidFill>
              <a:latin typeface="Courier New" pitchFamily="-84" charset="0"/>
            </a:endParaRPr>
          </a:p>
          <a:p>
            <a:pPr algn="l" defTabSz="822325" eaLnBrk="0" hangingPunct="0">
              <a:lnSpc>
                <a:spcPct val="100000"/>
              </a:lnSpc>
              <a:spcBef>
                <a:spcPct val="0"/>
              </a:spcBef>
              <a:buClrTx/>
            </a:pPr>
            <a:r>
              <a:rPr lang="en-US" sz="1400" dirty="0">
                <a:solidFill>
                  <a:srgbClr val="000066"/>
                </a:solidFill>
                <a:latin typeface="Courier New" pitchFamily="-84" charset="0"/>
              </a:rPr>
              <a:t>FROM   </a:t>
            </a:r>
            <a:r>
              <a:rPr lang="en-US" sz="1400" dirty="0" err="1">
                <a:solidFill>
                  <a:srgbClr val="000066"/>
                </a:solidFill>
                <a:latin typeface="Courier New" pitchFamily="-84" charset="0"/>
              </a:rPr>
              <a:t>us_parks_ext</a:t>
            </a:r>
            <a:r>
              <a:rPr lang="en-US" sz="1400" dirty="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45059"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solidFill>
                  <a:schemeClr val="accent1"/>
                </a:solidFill>
              </a:rPr>
              <a:t>Loading</a:t>
            </a:r>
            <a:r>
              <a:rPr lang="en-US" sz="3200"/>
              <a:t> from GIS files</a:t>
            </a:r>
          </a:p>
        </p:txBody>
      </p:sp>
      <p:pic>
        <p:nvPicPr>
          <p:cNvPr id="45060"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45061"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t>1. Using MapBuilder</a:t>
            </a:r>
          </a:p>
        </p:txBody>
      </p:sp>
      <p:sp>
        <p:nvSpPr>
          <p:cNvPr id="47107" name="Content Placeholder 2"/>
          <p:cNvSpPr>
            <a:spLocks noGrp="1"/>
          </p:cNvSpPr>
          <p:nvPr>
            <p:ph idx="1"/>
          </p:nvPr>
        </p:nvSpPr>
        <p:spPr/>
        <p:txBody>
          <a:bodyPr/>
          <a:lstStyle/>
          <a:p>
            <a:r>
              <a:rPr lang="en-US"/>
              <a:t>Stand-alone java tool</a:t>
            </a:r>
          </a:p>
          <a:p>
            <a:r>
              <a:rPr lang="en-US"/>
              <a:t>Provided with MapViewer</a:t>
            </a:r>
          </a:p>
          <a:p>
            <a:r>
              <a:rPr lang="en-US"/>
              <a:t>Completely autonomous</a:t>
            </a:r>
          </a:p>
          <a:p>
            <a:pPr lvl="1"/>
            <a:r>
              <a:rPr lang="en-US"/>
              <a:t>No need to specify any CLASSPATH</a:t>
            </a:r>
          </a:p>
          <a:p>
            <a:r>
              <a:rPr lang="en-US"/>
              <a:t>Single self-contained jar file</a:t>
            </a:r>
          </a:p>
          <a:p>
            <a:pPr lvl="1"/>
            <a:r>
              <a:rPr lang="en-US"/>
              <a:t>mapbuilder.jar</a:t>
            </a:r>
          </a:p>
          <a:p>
            <a:r>
              <a:rPr lang="en-US"/>
              <a:t>Needs a JRE 1.5 or later</a:t>
            </a:r>
          </a:p>
          <a:p>
            <a:r>
              <a:rPr lang="en-US"/>
              <a:t>Used to design maps (colors, scales, etc)</a:t>
            </a:r>
          </a:p>
          <a:p>
            <a:r>
              <a:rPr lang="en-US"/>
              <a:t>Used to view data</a:t>
            </a:r>
          </a:p>
          <a:p>
            <a:r>
              <a:rPr lang="en-US"/>
              <a:t>Includes simple tools for loading shape files and rasters</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Start and Connect</a:t>
            </a:r>
          </a:p>
        </p:txBody>
      </p:sp>
      <p:sp>
        <p:nvSpPr>
          <p:cNvPr id="48131" name="Content Placeholder 2"/>
          <p:cNvSpPr>
            <a:spLocks noGrp="1"/>
          </p:cNvSpPr>
          <p:nvPr>
            <p:ph sz="half" idx="1"/>
          </p:nvPr>
        </p:nvSpPr>
        <p:spPr/>
        <p:txBody>
          <a:bodyPr/>
          <a:lstStyle/>
          <a:p>
            <a:pPr>
              <a:buFontTx/>
              <a:buNone/>
            </a:pPr>
            <a:r>
              <a:rPr lang="en-US" sz="2400" b="1" dirty="0"/>
              <a:t>Start </a:t>
            </a:r>
            <a:r>
              <a:rPr lang="en-US" sz="2400" b="1" dirty="0" err="1"/>
              <a:t>MapBuilder</a:t>
            </a:r>
            <a:endParaRPr lang="en-US" sz="2400" b="1" dirty="0"/>
          </a:p>
          <a:p>
            <a:r>
              <a:rPr lang="en-US" sz="2400" dirty="0"/>
              <a:t>Run </a:t>
            </a:r>
            <a:r>
              <a:rPr lang="en-US" sz="2400" dirty="0" err="1" smtClean="0"/>
              <a:t>mapbuilder.jar</a:t>
            </a:r>
            <a:endParaRPr lang="en-US" dirty="0" smtClean="0"/>
          </a:p>
          <a:p>
            <a:endParaRPr lang="en-US" sz="2400" dirty="0" smtClean="0"/>
          </a:p>
          <a:p>
            <a:r>
              <a:rPr lang="en-US" sz="2400" dirty="0" smtClean="0"/>
              <a:t>On </a:t>
            </a:r>
            <a:r>
              <a:rPr lang="en-US" sz="2400" dirty="0"/>
              <a:t>Windows, double-click “</a:t>
            </a:r>
            <a:r>
              <a:rPr lang="en-US" sz="2400" dirty="0" err="1"/>
              <a:t>mapbuilder.jar</a:t>
            </a:r>
            <a:r>
              <a:rPr lang="en-US" sz="2400" dirty="0"/>
              <a:t>” (if your java environment is set up to allow this</a:t>
            </a:r>
            <a:r>
              <a:rPr lang="en-US" sz="2400" dirty="0" smtClean="0"/>
              <a:t>)</a:t>
            </a:r>
          </a:p>
          <a:p>
            <a:r>
              <a:rPr lang="en-US" sz="2400" dirty="0" smtClean="0"/>
              <a:t>TNS Listener must be up and running</a:t>
            </a:r>
            <a:endParaRPr lang="en-US" sz="2400" dirty="0"/>
          </a:p>
        </p:txBody>
      </p:sp>
      <p:sp>
        <p:nvSpPr>
          <p:cNvPr id="48132" name="Content Placeholder 7"/>
          <p:cNvSpPr>
            <a:spLocks noGrp="1"/>
          </p:cNvSpPr>
          <p:nvPr>
            <p:ph sz="half" idx="2"/>
          </p:nvPr>
        </p:nvSpPr>
        <p:spPr>
          <a:xfrm>
            <a:off x="4902200" y="1600200"/>
            <a:ext cx="4730750" cy="4343400"/>
          </a:xfrm>
        </p:spPr>
        <p:txBody>
          <a:bodyPr/>
          <a:lstStyle/>
          <a:p>
            <a:pPr>
              <a:buFontTx/>
              <a:buNone/>
            </a:pPr>
            <a:r>
              <a:rPr lang="en-US" sz="2400" b="1"/>
              <a:t>Setup a database connection</a:t>
            </a:r>
          </a:p>
        </p:txBody>
      </p:sp>
      <p:sp>
        <p:nvSpPr>
          <p:cNvPr id="48133" name="Text Box 4"/>
          <p:cNvSpPr txBox="1">
            <a:spLocks noChangeArrowheads="1"/>
          </p:cNvSpPr>
          <p:nvPr/>
        </p:nvSpPr>
        <p:spPr bwMode="gray">
          <a:xfrm>
            <a:off x="1046162" y="2438400"/>
            <a:ext cx="3525837" cy="369332"/>
          </a:xfrm>
          <a:prstGeom prst="rect">
            <a:avLst/>
          </a:prstGeom>
          <a:solidFill>
            <a:srgbClr val="FFFF99"/>
          </a:solidFill>
          <a:ln w="9525">
            <a:solidFill>
              <a:schemeClr val="tx1"/>
            </a:solidFill>
            <a:miter lim="800000"/>
            <a:headEnd type="none" w="sm" len="sm"/>
            <a:tailEnd type="none" w="med" len="lg"/>
          </a:ln>
        </p:spPr>
        <p:txBody>
          <a:bodyPr wrap="square">
            <a:prstTxWarp prst="textNoShape">
              <a:avLst/>
            </a:prstTxWarp>
            <a:spAutoFit/>
          </a:bodyPr>
          <a:lstStyle/>
          <a:p>
            <a:pPr algn="l" defTabSz="228600">
              <a:lnSpc>
                <a:spcPct val="100000"/>
              </a:lnSpc>
              <a:spcBef>
                <a:spcPct val="0"/>
              </a:spcBef>
              <a:buClrTx/>
            </a:pPr>
            <a:r>
              <a:rPr lang="en-US" sz="1800" dirty="0">
                <a:latin typeface="Courier New" pitchFamily="-84" charset="0"/>
              </a:rPr>
              <a:t>java –jar </a:t>
            </a:r>
            <a:r>
              <a:rPr lang="en-US" sz="1800" dirty="0" err="1">
                <a:latin typeface="Courier New" pitchFamily="-84" charset="0"/>
              </a:rPr>
              <a:t>mapbuilder.jar</a:t>
            </a:r>
            <a:endParaRPr lang="en-US" sz="1800" dirty="0">
              <a:latin typeface="Courier New" pitchFamily="-84" charset="0"/>
            </a:endParaRPr>
          </a:p>
        </p:txBody>
      </p:sp>
      <p:pic>
        <p:nvPicPr>
          <p:cNvPr id="48134" name="Picture 8"/>
          <p:cNvPicPr>
            <a:picLocks noChangeAspect="1" noChangeArrowheads="1"/>
          </p:cNvPicPr>
          <p:nvPr/>
        </p:nvPicPr>
        <p:blipFill>
          <a:blip r:embed="rId2"/>
          <a:srcRect l="21411" t="18159" r="49602" b="52440"/>
          <a:stretch>
            <a:fillRect/>
          </a:stretch>
        </p:blipFill>
        <p:spPr bwMode="auto">
          <a:xfrm>
            <a:off x="4881563" y="2060575"/>
            <a:ext cx="3067050" cy="1944688"/>
          </a:xfrm>
          <a:prstGeom prst="rect">
            <a:avLst/>
          </a:prstGeom>
          <a:noFill/>
          <a:ln w="9525">
            <a:noFill/>
            <a:miter lim="800000"/>
            <a:headEnd/>
            <a:tailEnd/>
          </a:ln>
        </p:spPr>
      </p:pic>
      <p:pic>
        <p:nvPicPr>
          <p:cNvPr id="48135" name="Picture 9" descr="capture2.bmp"/>
          <p:cNvPicPr>
            <a:picLocks noChangeAspect="1"/>
          </p:cNvPicPr>
          <p:nvPr/>
        </p:nvPicPr>
        <p:blipFill>
          <a:blip r:embed="rId3"/>
          <a:srcRect/>
          <a:stretch>
            <a:fillRect/>
          </a:stretch>
        </p:blipFill>
        <p:spPr bwMode="auto">
          <a:xfrm>
            <a:off x="6465888" y="2565400"/>
            <a:ext cx="3008312" cy="326548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t>Start the Loading Tool</a:t>
            </a:r>
          </a:p>
        </p:txBody>
      </p:sp>
      <p:sp>
        <p:nvSpPr>
          <p:cNvPr id="49155" name="Content Placeholder 2"/>
          <p:cNvSpPr>
            <a:spLocks noGrp="1"/>
          </p:cNvSpPr>
          <p:nvPr>
            <p:ph idx="1"/>
          </p:nvPr>
        </p:nvSpPr>
        <p:spPr/>
        <p:txBody>
          <a:bodyPr/>
          <a:lstStyle/>
          <a:p>
            <a:r>
              <a:rPr lang="en-US"/>
              <a:t>Select the “Import Shapefile” tool</a:t>
            </a:r>
          </a:p>
        </p:txBody>
      </p:sp>
      <p:pic>
        <p:nvPicPr>
          <p:cNvPr id="49156" name="Picture 3"/>
          <p:cNvPicPr>
            <a:picLocks noChangeAspect="1" noChangeArrowheads="1"/>
          </p:cNvPicPr>
          <p:nvPr/>
        </p:nvPicPr>
        <p:blipFill>
          <a:blip r:embed="rId2"/>
          <a:srcRect l="21411" t="18159" r="47089" b="42361"/>
          <a:stretch>
            <a:fillRect/>
          </a:stretch>
        </p:blipFill>
        <p:spPr bwMode="auto">
          <a:xfrm>
            <a:off x="849313" y="2133600"/>
            <a:ext cx="4319587" cy="338296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capture7.bmp"/>
          <p:cNvPicPr>
            <a:picLocks noChangeAspect="1"/>
          </p:cNvPicPr>
          <p:nvPr/>
        </p:nvPicPr>
        <p:blipFill>
          <a:blip r:embed="rId2"/>
          <a:srcRect/>
          <a:stretch>
            <a:fillRect/>
          </a:stretch>
        </p:blipFill>
        <p:spPr bwMode="auto">
          <a:xfrm>
            <a:off x="3486150" y="1258888"/>
            <a:ext cx="5715000" cy="4762500"/>
          </a:xfrm>
          <a:prstGeom prst="rect">
            <a:avLst/>
          </a:prstGeom>
          <a:noFill/>
          <a:ln w="9525">
            <a:noFill/>
            <a:miter lim="800000"/>
            <a:headEnd/>
            <a:tailEnd/>
          </a:ln>
        </p:spPr>
      </p:pic>
      <p:sp>
        <p:nvSpPr>
          <p:cNvPr id="50179" name="Title 4"/>
          <p:cNvSpPr>
            <a:spLocks noGrp="1"/>
          </p:cNvSpPr>
          <p:nvPr>
            <p:ph type="title"/>
          </p:nvPr>
        </p:nvSpPr>
        <p:spPr/>
        <p:txBody>
          <a:bodyPr/>
          <a:lstStyle/>
          <a:p>
            <a:r>
              <a:rPr lang="en-US"/>
              <a:t>Import a Single File</a:t>
            </a:r>
          </a:p>
        </p:txBody>
      </p:sp>
      <p:sp>
        <p:nvSpPr>
          <p:cNvPr id="50180" name="Content Placeholder 6"/>
          <p:cNvSpPr>
            <a:spLocks noGrp="1"/>
          </p:cNvSpPr>
          <p:nvPr>
            <p:ph sz="half" idx="1"/>
          </p:nvPr>
        </p:nvSpPr>
        <p:spPr>
          <a:xfrm>
            <a:off x="273050" y="1268413"/>
            <a:ext cx="3095625" cy="4681537"/>
          </a:xfrm>
        </p:spPr>
        <p:txBody>
          <a:bodyPr/>
          <a:lstStyle/>
          <a:p>
            <a:r>
              <a:rPr lang="en-US" sz="2000"/>
              <a:t>Choose the file to import</a:t>
            </a:r>
          </a:p>
          <a:p>
            <a:r>
              <a:rPr lang="en-US" sz="2000"/>
              <a:t>Choose the name of the table</a:t>
            </a:r>
          </a:p>
          <a:p>
            <a:pPr lvl="1"/>
            <a:r>
              <a:rPr lang="en-US" sz="1600"/>
              <a:t>Default is the name of the shape file</a:t>
            </a:r>
          </a:p>
          <a:p>
            <a:r>
              <a:rPr lang="en-US" sz="2000"/>
              <a:t>Choose the name of the geometry column</a:t>
            </a:r>
          </a:p>
          <a:p>
            <a:pPr lvl="1"/>
            <a:r>
              <a:rPr lang="en-US" sz="1600"/>
              <a:t>Default is “GEOMETRY”</a:t>
            </a:r>
          </a:p>
          <a:p>
            <a:r>
              <a:rPr lang="en-US" sz="2000"/>
              <a:t>Choose the SRID</a:t>
            </a:r>
          </a:p>
          <a:p>
            <a:pPr lvl="1"/>
            <a:r>
              <a:rPr lang="en-US" sz="1600"/>
              <a:t>Default is 8307 (i.e. WGS84)</a:t>
            </a:r>
          </a:p>
          <a:p>
            <a:r>
              <a:rPr lang="en-US" sz="2000"/>
              <a:t>Start the load</a:t>
            </a:r>
          </a:p>
          <a:p>
            <a:r>
              <a:rPr lang="en-US" sz="2000" b="1"/>
              <a:t>Will also create the spatial index!</a:t>
            </a:r>
          </a:p>
          <a:p>
            <a:endParaRPr lang="en-US" sz="2000"/>
          </a:p>
        </p:txBody>
      </p:sp>
      <p:pic>
        <p:nvPicPr>
          <p:cNvPr id="9" name="Picture 8" descr="capture8.bmp"/>
          <p:cNvPicPr>
            <a:picLocks noChangeAspect="1"/>
          </p:cNvPicPr>
          <p:nvPr/>
        </p:nvPicPr>
        <p:blipFill>
          <a:blip r:embed="rId3"/>
          <a:srcRect/>
          <a:stretch>
            <a:fillRect/>
          </a:stretch>
        </p:blipFill>
        <p:spPr bwMode="auto">
          <a:xfrm>
            <a:off x="3800475" y="1779588"/>
            <a:ext cx="5715000" cy="3810000"/>
          </a:xfrm>
          <a:prstGeom prst="rect">
            <a:avLst/>
          </a:prstGeom>
          <a:noFill/>
          <a:ln w="9525">
            <a:noFill/>
            <a:miter lim="800000"/>
            <a:headEnd/>
            <a:tailEnd/>
          </a:ln>
        </p:spPr>
      </p:pic>
      <p:pic>
        <p:nvPicPr>
          <p:cNvPr id="10" name="Picture 9" descr="capture9.bmp"/>
          <p:cNvPicPr>
            <a:picLocks noChangeAspect="1"/>
          </p:cNvPicPr>
          <p:nvPr/>
        </p:nvPicPr>
        <p:blipFill>
          <a:blip r:embed="rId4"/>
          <a:srcRect/>
          <a:stretch>
            <a:fillRect/>
          </a:stretch>
        </p:blipFill>
        <p:spPr bwMode="auto">
          <a:xfrm>
            <a:off x="4089400" y="2276475"/>
            <a:ext cx="5715000" cy="3810000"/>
          </a:xfrm>
          <a:prstGeom prst="rect">
            <a:avLst/>
          </a:prstGeom>
          <a:noFill/>
          <a:ln w="9525">
            <a:noFill/>
            <a:miter lim="800000"/>
            <a:headEnd/>
            <a:tailEnd/>
          </a:ln>
        </p:spPr>
      </p:pic>
      <p:pic>
        <p:nvPicPr>
          <p:cNvPr id="11" name="Picture 10" descr="capture10.bmp"/>
          <p:cNvPicPr>
            <a:picLocks noChangeAspect="1"/>
          </p:cNvPicPr>
          <p:nvPr/>
        </p:nvPicPr>
        <p:blipFill>
          <a:blip r:embed="rId5"/>
          <a:srcRect/>
          <a:stretch>
            <a:fillRect/>
          </a:stretch>
        </p:blipFill>
        <p:spPr bwMode="auto">
          <a:xfrm>
            <a:off x="5097463" y="3500438"/>
            <a:ext cx="3705225" cy="14763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Import Multiple Files</a:t>
            </a:r>
          </a:p>
        </p:txBody>
      </p:sp>
      <p:sp>
        <p:nvSpPr>
          <p:cNvPr id="51203" name="Content Placeholder 2"/>
          <p:cNvSpPr>
            <a:spLocks noGrp="1"/>
          </p:cNvSpPr>
          <p:nvPr>
            <p:ph sz="half" idx="1"/>
          </p:nvPr>
        </p:nvSpPr>
        <p:spPr>
          <a:xfrm>
            <a:off x="273050" y="1268413"/>
            <a:ext cx="2986088" cy="4343400"/>
          </a:xfrm>
        </p:spPr>
        <p:txBody>
          <a:bodyPr/>
          <a:lstStyle/>
          <a:p>
            <a:r>
              <a:rPr lang="en-US" sz="2000"/>
              <a:t>Choose a list of files</a:t>
            </a:r>
          </a:p>
          <a:p>
            <a:r>
              <a:rPr lang="en-US" sz="2000"/>
              <a:t>Choose a list of directories</a:t>
            </a:r>
          </a:p>
          <a:p>
            <a:pPr lvl="1"/>
            <a:r>
              <a:rPr lang="en-US" sz="1600"/>
              <a:t>Will load all the files in each directory</a:t>
            </a:r>
          </a:p>
          <a:p>
            <a:r>
              <a:rPr lang="en-US" sz="2000"/>
              <a:t>Tables named from the names of the shape files</a:t>
            </a:r>
          </a:p>
          <a:p>
            <a:r>
              <a:rPr lang="en-US" sz="2000"/>
              <a:t>Can choose the name of the geometry column</a:t>
            </a:r>
          </a:p>
          <a:p>
            <a:r>
              <a:rPr lang="en-US" sz="2000"/>
              <a:t>Can choose the SRID</a:t>
            </a:r>
          </a:p>
          <a:p>
            <a:endParaRPr lang="en-US" sz="2000"/>
          </a:p>
          <a:p>
            <a:r>
              <a:rPr lang="en-US" sz="2000" b="1"/>
              <a:t>All files must be in the same coordinate system!</a:t>
            </a:r>
          </a:p>
          <a:p>
            <a:pPr lvl="1"/>
            <a:endParaRPr lang="en-US" sz="1800"/>
          </a:p>
        </p:txBody>
      </p:sp>
      <p:pic>
        <p:nvPicPr>
          <p:cNvPr id="51204" name="Picture 4" descr="capture12.bmp"/>
          <p:cNvPicPr>
            <a:picLocks noChangeAspect="1"/>
          </p:cNvPicPr>
          <p:nvPr/>
        </p:nvPicPr>
        <p:blipFill>
          <a:blip r:embed="rId2"/>
          <a:srcRect/>
          <a:stretch>
            <a:fillRect/>
          </a:stretch>
        </p:blipFill>
        <p:spPr bwMode="auto">
          <a:xfrm>
            <a:off x="3513138" y="1268413"/>
            <a:ext cx="5715000" cy="47625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t>Check the Results</a:t>
            </a:r>
          </a:p>
        </p:txBody>
      </p:sp>
      <p:sp>
        <p:nvSpPr>
          <p:cNvPr id="52227" name="Content Placeholder 7"/>
          <p:cNvSpPr>
            <a:spLocks noGrp="1"/>
          </p:cNvSpPr>
          <p:nvPr>
            <p:ph idx="1"/>
          </p:nvPr>
        </p:nvSpPr>
        <p:spPr/>
        <p:txBody>
          <a:bodyPr/>
          <a:lstStyle/>
          <a:p>
            <a:r>
              <a:rPr lang="en-US"/>
              <a:t>Expand the “Show Data” button</a:t>
            </a:r>
          </a:p>
          <a:p>
            <a:endParaRPr lang="en-US"/>
          </a:p>
          <a:p>
            <a:endParaRPr lang="en-US"/>
          </a:p>
          <a:p>
            <a:endParaRPr lang="en-US"/>
          </a:p>
          <a:p>
            <a:endParaRPr lang="en-US"/>
          </a:p>
          <a:p>
            <a:endParaRPr lang="en-US"/>
          </a:p>
          <a:p>
            <a:endParaRPr lang="en-US"/>
          </a:p>
          <a:p>
            <a:r>
              <a:rPr lang="en-US"/>
              <a:t>Select a table</a:t>
            </a:r>
          </a:p>
          <a:p>
            <a:r>
              <a:rPr lang="en-US"/>
              <a:t>Choose “Preview” from right-click menu</a:t>
            </a:r>
          </a:p>
          <a:p>
            <a:endParaRPr lang="en-US"/>
          </a:p>
        </p:txBody>
      </p:sp>
      <p:pic>
        <p:nvPicPr>
          <p:cNvPr id="52228" name="Content Placeholder 4" descr="capture14.bmp"/>
          <p:cNvPicPr>
            <a:picLocks noChangeAspect="1"/>
          </p:cNvPicPr>
          <p:nvPr/>
        </p:nvPicPr>
        <p:blipFill>
          <a:blip r:embed="rId2"/>
          <a:srcRect/>
          <a:stretch>
            <a:fillRect/>
          </a:stretch>
        </p:blipFill>
        <p:spPr bwMode="auto">
          <a:xfrm>
            <a:off x="776288" y="2335213"/>
            <a:ext cx="2736850" cy="1741487"/>
          </a:xfrm>
          <a:prstGeom prst="rect">
            <a:avLst/>
          </a:prstGeom>
          <a:noFill/>
          <a:ln w="9525">
            <a:noFill/>
            <a:miter lim="800000"/>
            <a:headEnd/>
            <a:tailEnd/>
          </a:ln>
        </p:spPr>
      </p:pic>
      <p:pic>
        <p:nvPicPr>
          <p:cNvPr id="52229" name="Picture 3"/>
          <p:cNvPicPr>
            <a:picLocks noChangeAspect="1" noChangeArrowheads="1"/>
          </p:cNvPicPr>
          <p:nvPr/>
        </p:nvPicPr>
        <p:blipFill>
          <a:blip r:embed="rId3"/>
          <a:srcRect l="68137" t="40840" b="28081"/>
          <a:stretch>
            <a:fillRect/>
          </a:stretch>
        </p:blipFill>
        <p:spPr bwMode="auto">
          <a:xfrm>
            <a:off x="3944938" y="2276475"/>
            <a:ext cx="4370387" cy="26654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Check the Results</a:t>
            </a:r>
          </a:p>
        </p:txBody>
      </p:sp>
      <p:pic>
        <p:nvPicPr>
          <p:cNvPr id="53251" name="Picture 5" descr="capture15.bmp"/>
          <p:cNvPicPr>
            <a:picLocks noChangeAspect="1"/>
          </p:cNvPicPr>
          <p:nvPr/>
        </p:nvPicPr>
        <p:blipFill>
          <a:blip r:embed="rId2"/>
          <a:srcRect/>
          <a:stretch>
            <a:fillRect/>
          </a:stretch>
        </p:blipFill>
        <p:spPr bwMode="auto">
          <a:xfrm>
            <a:off x="273050" y="1268413"/>
            <a:ext cx="7361238" cy="4548187"/>
          </a:xfrm>
          <a:prstGeom prst="rect">
            <a:avLst/>
          </a:prstGeom>
          <a:noFill/>
          <a:ln w="9525">
            <a:noFill/>
            <a:miter lim="800000"/>
            <a:headEnd/>
            <a:tailEnd/>
          </a:ln>
        </p:spPr>
      </p:pic>
      <p:sp>
        <p:nvSpPr>
          <p:cNvPr id="17" name="TextBox 16"/>
          <p:cNvSpPr txBox="1"/>
          <p:nvPr/>
        </p:nvSpPr>
        <p:spPr>
          <a:xfrm>
            <a:off x="8337550" y="2724150"/>
            <a:ext cx="1439863" cy="258763"/>
          </a:xfrm>
          <a:prstGeom prst="rect">
            <a:avLst/>
          </a:prstGeom>
          <a:solidFill>
            <a:schemeClr val="accent5"/>
          </a:solidFill>
        </p:spPr>
        <p:txBody>
          <a:bodyPr anchor="ctr">
            <a:prstTxWarp prst="textNoShape">
              <a:avLst/>
            </a:prstTxWarp>
            <a:spAutoFit/>
          </a:bodyPr>
          <a:lstStyle/>
          <a:p>
            <a:pPr>
              <a:defRPr/>
            </a:pPr>
            <a:r>
              <a:rPr lang="en-US" sz="1200"/>
              <a:t>pan</a:t>
            </a:r>
          </a:p>
        </p:txBody>
      </p:sp>
      <p:sp>
        <p:nvSpPr>
          <p:cNvPr id="18" name="TextBox 17"/>
          <p:cNvSpPr txBox="1"/>
          <p:nvPr/>
        </p:nvSpPr>
        <p:spPr>
          <a:xfrm>
            <a:off x="8337550" y="3227388"/>
            <a:ext cx="1439863" cy="258762"/>
          </a:xfrm>
          <a:prstGeom prst="rect">
            <a:avLst/>
          </a:prstGeom>
          <a:solidFill>
            <a:schemeClr val="accent5"/>
          </a:solidFill>
        </p:spPr>
        <p:txBody>
          <a:bodyPr>
            <a:prstTxWarp prst="textNoShape">
              <a:avLst/>
            </a:prstTxWarp>
            <a:spAutoFit/>
          </a:bodyPr>
          <a:lstStyle/>
          <a:p>
            <a:pPr>
              <a:defRPr/>
            </a:pPr>
            <a:r>
              <a:rPr lang="en-US" sz="1200"/>
              <a:t>zoom in</a:t>
            </a:r>
          </a:p>
        </p:txBody>
      </p:sp>
      <p:sp>
        <p:nvSpPr>
          <p:cNvPr id="19" name="TextBox 18"/>
          <p:cNvSpPr txBox="1"/>
          <p:nvPr/>
        </p:nvSpPr>
        <p:spPr>
          <a:xfrm>
            <a:off x="8337550" y="3732213"/>
            <a:ext cx="1439863" cy="258762"/>
          </a:xfrm>
          <a:prstGeom prst="rect">
            <a:avLst/>
          </a:prstGeom>
          <a:solidFill>
            <a:schemeClr val="accent5"/>
          </a:solidFill>
        </p:spPr>
        <p:txBody>
          <a:bodyPr>
            <a:prstTxWarp prst="textNoShape">
              <a:avLst/>
            </a:prstTxWarp>
            <a:spAutoFit/>
          </a:bodyPr>
          <a:lstStyle/>
          <a:p>
            <a:pPr>
              <a:defRPr/>
            </a:pPr>
            <a:r>
              <a:rPr lang="en-US" sz="1200"/>
              <a:t>zoom out</a:t>
            </a:r>
          </a:p>
        </p:txBody>
      </p:sp>
      <p:sp>
        <p:nvSpPr>
          <p:cNvPr id="20" name="TextBox 19"/>
          <p:cNvSpPr txBox="1"/>
          <p:nvPr/>
        </p:nvSpPr>
        <p:spPr>
          <a:xfrm>
            <a:off x="8337550" y="4235450"/>
            <a:ext cx="1439863" cy="258763"/>
          </a:xfrm>
          <a:prstGeom prst="rect">
            <a:avLst/>
          </a:prstGeom>
          <a:solidFill>
            <a:schemeClr val="accent5"/>
          </a:solidFill>
        </p:spPr>
        <p:txBody>
          <a:bodyPr>
            <a:prstTxWarp prst="textNoShape">
              <a:avLst/>
            </a:prstTxWarp>
            <a:spAutoFit/>
          </a:bodyPr>
          <a:lstStyle/>
          <a:p>
            <a:pPr>
              <a:defRPr/>
            </a:pPr>
            <a:r>
              <a:rPr lang="en-US" sz="1200"/>
              <a:t>rectangle zoom</a:t>
            </a:r>
          </a:p>
        </p:txBody>
      </p:sp>
      <p:sp>
        <p:nvSpPr>
          <p:cNvPr id="21" name="TextBox 20"/>
          <p:cNvSpPr txBox="1"/>
          <p:nvPr/>
        </p:nvSpPr>
        <p:spPr>
          <a:xfrm>
            <a:off x="8337550" y="4740275"/>
            <a:ext cx="1439863" cy="258763"/>
          </a:xfrm>
          <a:prstGeom prst="rect">
            <a:avLst/>
          </a:prstGeom>
          <a:solidFill>
            <a:schemeClr val="accent5"/>
          </a:solidFill>
        </p:spPr>
        <p:txBody>
          <a:bodyPr>
            <a:prstTxWarp prst="textNoShape">
              <a:avLst/>
            </a:prstTxWarp>
            <a:spAutoFit/>
          </a:bodyPr>
          <a:lstStyle/>
          <a:p>
            <a:pPr>
              <a:defRPr/>
            </a:pPr>
            <a:r>
              <a:rPr lang="en-US" sz="1200"/>
              <a:t>identify</a:t>
            </a:r>
          </a:p>
        </p:txBody>
      </p:sp>
      <p:pic>
        <p:nvPicPr>
          <p:cNvPr id="53257" name="Picture 21" descr="capture17.bmp"/>
          <p:cNvPicPr>
            <a:picLocks noChangeAspect="1"/>
          </p:cNvPicPr>
          <p:nvPr/>
        </p:nvPicPr>
        <p:blipFill>
          <a:blip r:embed="rId3"/>
          <a:srcRect r="83902"/>
          <a:stretch>
            <a:fillRect/>
          </a:stretch>
        </p:blipFill>
        <p:spPr bwMode="auto">
          <a:xfrm>
            <a:off x="7832725" y="2133600"/>
            <a:ext cx="433388" cy="431800"/>
          </a:xfrm>
          <a:prstGeom prst="rect">
            <a:avLst/>
          </a:prstGeom>
          <a:noFill/>
          <a:ln w="9525">
            <a:noFill/>
            <a:miter lim="800000"/>
            <a:headEnd/>
            <a:tailEnd/>
          </a:ln>
        </p:spPr>
      </p:pic>
      <p:pic>
        <p:nvPicPr>
          <p:cNvPr id="53258" name="Picture 22" descr="capture17.bmp"/>
          <p:cNvPicPr>
            <a:picLocks noChangeAspect="1"/>
          </p:cNvPicPr>
          <p:nvPr/>
        </p:nvPicPr>
        <p:blipFill>
          <a:blip r:embed="rId3"/>
          <a:srcRect l="32195" r="51707"/>
          <a:stretch>
            <a:fillRect/>
          </a:stretch>
        </p:blipFill>
        <p:spPr bwMode="auto">
          <a:xfrm>
            <a:off x="7832725" y="3141663"/>
            <a:ext cx="433388" cy="431800"/>
          </a:xfrm>
          <a:prstGeom prst="rect">
            <a:avLst/>
          </a:prstGeom>
          <a:noFill/>
          <a:ln w="9525">
            <a:noFill/>
            <a:miter lim="800000"/>
            <a:headEnd/>
            <a:tailEnd/>
          </a:ln>
        </p:spPr>
      </p:pic>
      <p:pic>
        <p:nvPicPr>
          <p:cNvPr id="53259" name="Picture 23" descr="capture17.bmp"/>
          <p:cNvPicPr>
            <a:picLocks noChangeAspect="1"/>
          </p:cNvPicPr>
          <p:nvPr/>
        </p:nvPicPr>
        <p:blipFill>
          <a:blip r:embed="rId3"/>
          <a:srcRect l="56342" r="27560"/>
          <a:stretch>
            <a:fillRect/>
          </a:stretch>
        </p:blipFill>
        <p:spPr bwMode="auto">
          <a:xfrm>
            <a:off x="7832725" y="4149725"/>
            <a:ext cx="433388" cy="431800"/>
          </a:xfrm>
          <a:prstGeom prst="rect">
            <a:avLst/>
          </a:prstGeom>
          <a:noFill/>
          <a:ln w="9525">
            <a:noFill/>
            <a:miter lim="800000"/>
            <a:headEnd/>
            <a:tailEnd/>
          </a:ln>
        </p:spPr>
      </p:pic>
      <p:pic>
        <p:nvPicPr>
          <p:cNvPr id="53260" name="Picture 24" descr="capture17.bmp"/>
          <p:cNvPicPr>
            <a:picLocks noChangeAspect="1"/>
          </p:cNvPicPr>
          <p:nvPr/>
        </p:nvPicPr>
        <p:blipFill>
          <a:blip r:embed="rId3"/>
          <a:srcRect l="69756" r="14146"/>
          <a:stretch>
            <a:fillRect/>
          </a:stretch>
        </p:blipFill>
        <p:spPr bwMode="auto">
          <a:xfrm>
            <a:off x="7832725" y="4652963"/>
            <a:ext cx="433388" cy="431800"/>
          </a:xfrm>
          <a:prstGeom prst="rect">
            <a:avLst/>
          </a:prstGeom>
          <a:noFill/>
          <a:ln w="9525">
            <a:noFill/>
            <a:miter lim="800000"/>
            <a:headEnd/>
            <a:tailEnd/>
          </a:ln>
        </p:spPr>
      </p:pic>
      <p:pic>
        <p:nvPicPr>
          <p:cNvPr id="53261" name="Picture 25" descr="capture17.bmp"/>
          <p:cNvPicPr>
            <a:picLocks noChangeAspect="1"/>
          </p:cNvPicPr>
          <p:nvPr/>
        </p:nvPicPr>
        <p:blipFill>
          <a:blip r:embed="rId3"/>
          <a:srcRect l="83171" r="732"/>
          <a:stretch>
            <a:fillRect/>
          </a:stretch>
        </p:blipFill>
        <p:spPr bwMode="auto">
          <a:xfrm>
            <a:off x="7832725" y="5157788"/>
            <a:ext cx="433388" cy="431800"/>
          </a:xfrm>
          <a:prstGeom prst="rect">
            <a:avLst/>
          </a:prstGeom>
          <a:noFill/>
          <a:ln w="9525">
            <a:noFill/>
            <a:miter lim="800000"/>
            <a:headEnd/>
            <a:tailEnd/>
          </a:ln>
        </p:spPr>
      </p:pic>
      <p:pic>
        <p:nvPicPr>
          <p:cNvPr id="53262" name="Picture 26" descr="capture17.bmp"/>
          <p:cNvPicPr>
            <a:picLocks noChangeAspect="1"/>
          </p:cNvPicPr>
          <p:nvPr/>
        </p:nvPicPr>
        <p:blipFill>
          <a:blip r:embed="rId3"/>
          <a:srcRect l="18781" r="65121"/>
          <a:stretch>
            <a:fillRect/>
          </a:stretch>
        </p:blipFill>
        <p:spPr bwMode="auto">
          <a:xfrm>
            <a:off x="7832725" y="2636838"/>
            <a:ext cx="433388" cy="431800"/>
          </a:xfrm>
          <a:prstGeom prst="rect">
            <a:avLst/>
          </a:prstGeom>
          <a:noFill/>
          <a:ln w="9525">
            <a:noFill/>
            <a:miter lim="800000"/>
            <a:headEnd/>
            <a:tailEnd/>
          </a:ln>
        </p:spPr>
      </p:pic>
      <p:pic>
        <p:nvPicPr>
          <p:cNvPr id="53263" name="Picture 27" descr="capture17.bmp"/>
          <p:cNvPicPr>
            <a:picLocks noChangeAspect="1"/>
          </p:cNvPicPr>
          <p:nvPr/>
        </p:nvPicPr>
        <p:blipFill>
          <a:blip r:embed="rId3"/>
          <a:srcRect l="45610" r="38293"/>
          <a:stretch>
            <a:fillRect/>
          </a:stretch>
        </p:blipFill>
        <p:spPr bwMode="auto">
          <a:xfrm>
            <a:off x="7832725" y="3644900"/>
            <a:ext cx="433388" cy="431800"/>
          </a:xfrm>
          <a:prstGeom prst="rect">
            <a:avLst/>
          </a:prstGeom>
          <a:noFill/>
          <a:ln w="9525">
            <a:noFill/>
            <a:miter lim="800000"/>
            <a:headEnd/>
            <a:tailEnd/>
          </a:ln>
        </p:spPr>
      </p:pic>
      <p:sp>
        <p:nvSpPr>
          <p:cNvPr id="29" name="TextBox 28"/>
          <p:cNvSpPr txBox="1"/>
          <p:nvPr/>
        </p:nvSpPr>
        <p:spPr>
          <a:xfrm>
            <a:off x="8337550" y="5243513"/>
            <a:ext cx="1439863" cy="258762"/>
          </a:xfrm>
          <a:prstGeom prst="rect">
            <a:avLst/>
          </a:prstGeom>
          <a:solidFill>
            <a:schemeClr val="accent5"/>
          </a:solidFill>
        </p:spPr>
        <p:txBody>
          <a:bodyPr>
            <a:prstTxWarp prst="textNoShape">
              <a:avLst/>
            </a:prstTxWarp>
            <a:spAutoFit/>
          </a:bodyPr>
          <a:lstStyle/>
          <a:p>
            <a:pPr>
              <a:defRPr/>
            </a:pPr>
            <a:r>
              <a:rPr lang="en-US" sz="1200"/>
              <a:t>stop drawing</a:t>
            </a:r>
          </a:p>
        </p:txBody>
      </p:sp>
      <p:sp>
        <p:nvSpPr>
          <p:cNvPr id="30" name="TextBox 29"/>
          <p:cNvSpPr txBox="1"/>
          <p:nvPr/>
        </p:nvSpPr>
        <p:spPr>
          <a:xfrm>
            <a:off x="8337550" y="2219325"/>
            <a:ext cx="1439863" cy="258763"/>
          </a:xfrm>
          <a:prstGeom prst="rect">
            <a:avLst/>
          </a:prstGeom>
          <a:solidFill>
            <a:schemeClr val="accent5"/>
          </a:solidFill>
        </p:spPr>
        <p:txBody>
          <a:bodyPr>
            <a:prstTxWarp prst="textNoShape">
              <a:avLst/>
            </a:prstTxWarp>
            <a:spAutoFit/>
          </a:bodyPr>
          <a:lstStyle/>
          <a:p>
            <a:pPr>
              <a:defRPr/>
            </a:pPr>
            <a:r>
              <a:rPr lang="en-US" sz="1200"/>
              <a:t>refresh</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t>Supported Shapefiles</a:t>
            </a:r>
          </a:p>
        </p:txBody>
      </p:sp>
      <p:sp>
        <p:nvSpPr>
          <p:cNvPr id="56323" name="Rectangle 5"/>
          <p:cNvSpPr>
            <a:spLocks noGrp="1" noChangeArrowheads="1"/>
          </p:cNvSpPr>
          <p:nvPr>
            <p:ph type="body" idx="1"/>
          </p:nvPr>
        </p:nvSpPr>
        <p:spPr/>
        <p:txBody>
          <a:bodyPr/>
          <a:lstStyle/>
          <a:p>
            <a:pPr eaLnBrk="1" hangingPunct="1"/>
            <a:r>
              <a:rPr lang="en-US"/>
              <a:t>Basic shapefiles only (.SHP, .SHX, .DBF)</a:t>
            </a:r>
          </a:p>
          <a:p>
            <a:pPr lvl="1" eaLnBrk="1" hangingPunct="1"/>
            <a:r>
              <a:rPr lang="en-US"/>
              <a:t>Extensions (.PRJ, etc) are ignored</a:t>
            </a:r>
          </a:p>
          <a:p>
            <a:pPr eaLnBrk="1" hangingPunct="1"/>
            <a:r>
              <a:rPr lang="en-US"/>
              <a:t>Conforms to the basic shapefile specification</a:t>
            </a:r>
          </a:p>
          <a:p>
            <a:pPr lvl="1" eaLnBrk="1" hangingPunct="1"/>
            <a:r>
              <a:rPr lang="en-US">
                <a:hlinkClick r:id="rId2"/>
              </a:rPr>
              <a:t>http://www.esri.com/library/whitepapers/pdfs/shapefile.pdf</a:t>
            </a:r>
            <a:endParaRPr lang="en-US"/>
          </a:p>
          <a:p>
            <a:pPr eaLnBrk="1" hangingPunct="1"/>
            <a:r>
              <a:rPr lang="en-US"/>
              <a:t>Supports all 2D shapes including shapes with measures</a:t>
            </a:r>
          </a:p>
          <a:p>
            <a:pPr lvl="1" eaLnBrk="1" hangingPunct="1"/>
            <a:r>
              <a:rPr lang="en-US"/>
              <a:t>No support for 3D shapes</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solidFill>
                  <a:schemeClr val="accent1"/>
                </a:solidFill>
              </a:rPr>
              <a:t>Loading</a:t>
            </a:r>
            <a:r>
              <a:rPr lang="en-US" sz="3200"/>
              <a:t> from Text Files</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t>Usage Notes: Character Sets</a:t>
            </a:r>
          </a:p>
        </p:txBody>
      </p:sp>
      <p:sp>
        <p:nvSpPr>
          <p:cNvPr id="67587" name="Rectangle 3"/>
          <p:cNvSpPr>
            <a:spLocks noGrp="1" noChangeArrowheads="1"/>
          </p:cNvSpPr>
          <p:nvPr>
            <p:ph type="body" idx="1"/>
          </p:nvPr>
        </p:nvSpPr>
        <p:spPr/>
        <p:txBody>
          <a:bodyPr/>
          <a:lstStyle/>
          <a:p>
            <a:pPr eaLnBrk="1" hangingPunct="1"/>
            <a:r>
              <a:rPr lang="en-US" dirty="0"/>
              <a:t>The character strings (in the DBF file) are assumed to be in a character set determined by Java from your current </a:t>
            </a:r>
            <a:r>
              <a:rPr lang="en-US" dirty="0" smtClean="0"/>
              <a:t>locale</a:t>
            </a:r>
          </a:p>
          <a:p>
            <a:pPr eaLnBrk="1" hangingPunct="1"/>
            <a:r>
              <a:rPr lang="en-US" dirty="0" smtClean="0"/>
              <a:t>This may not be the correct encoding!</a:t>
            </a:r>
          </a:p>
          <a:p>
            <a:pPr eaLnBrk="1" hangingPunct="1"/>
            <a:endParaRPr lang="en-US" dirty="0" smtClean="0"/>
          </a:p>
          <a:p>
            <a:pPr eaLnBrk="1" hangingPunct="1"/>
            <a:r>
              <a:rPr lang="en-US" dirty="0" smtClean="0"/>
              <a:t>Set the proper </a:t>
            </a:r>
            <a:r>
              <a:rPr lang="en-US" dirty="0"/>
              <a:t>encoding using the “</a:t>
            </a:r>
            <a:r>
              <a:rPr lang="en-US" dirty="0" err="1"/>
              <a:t>file.encoding</a:t>
            </a:r>
            <a:r>
              <a:rPr lang="en-US" dirty="0"/>
              <a:t>” parameter</a:t>
            </a:r>
          </a:p>
          <a:p>
            <a:pPr eaLnBrk="1" hangingPunct="1"/>
            <a:r>
              <a:rPr lang="en-US" dirty="0"/>
              <a:t>The following forces the explicit use of the </a:t>
            </a:r>
            <a:r>
              <a:rPr lang="en-US" dirty="0" smtClean="0"/>
              <a:t>ISOLatin1 </a:t>
            </a:r>
            <a:r>
              <a:rPr lang="en-US" dirty="0"/>
              <a:t>character set ( i.e. for</a:t>
            </a:r>
            <a:r>
              <a:rPr lang="en-US" dirty="0" smtClean="0"/>
              <a:t> Western European languages</a:t>
            </a:r>
            <a:r>
              <a:rPr lang="en-US" dirty="0"/>
              <a:t>)</a:t>
            </a:r>
          </a:p>
        </p:txBody>
      </p:sp>
      <p:sp>
        <p:nvSpPr>
          <p:cNvPr id="67588" name="Text Box 4"/>
          <p:cNvSpPr txBox="1">
            <a:spLocks noChangeArrowheads="1"/>
          </p:cNvSpPr>
          <p:nvPr/>
        </p:nvSpPr>
        <p:spPr bwMode="auto">
          <a:xfrm>
            <a:off x="965200" y="5416840"/>
            <a:ext cx="8483600" cy="349456"/>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dirty="0">
                <a:solidFill>
                  <a:srgbClr val="000066"/>
                </a:solidFill>
                <a:latin typeface="Courier New" pitchFamily="-84" charset="0"/>
              </a:rPr>
              <a:t>java</a:t>
            </a:r>
            <a:r>
              <a:rPr lang="en-US" dirty="0">
                <a:latin typeface="Courier New" pitchFamily="-84" charset="0"/>
              </a:rPr>
              <a:t> </a:t>
            </a:r>
            <a:r>
              <a:rPr lang="en-US" dirty="0">
                <a:solidFill>
                  <a:schemeClr val="accent1"/>
                </a:solidFill>
                <a:latin typeface="Courier New" pitchFamily="-84" charset="0"/>
              </a:rPr>
              <a:t>-</a:t>
            </a:r>
            <a:r>
              <a:rPr lang="en-US" dirty="0" err="1">
                <a:solidFill>
                  <a:schemeClr val="accent1"/>
                </a:solidFill>
                <a:latin typeface="Courier New" pitchFamily="-84" charset="0"/>
              </a:rPr>
              <a:t>Dfile.encoding</a:t>
            </a:r>
            <a:r>
              <a:rPr lang="en-US" dirty="0">
                <a:solidFill>
                  <a:schemeClr val="accent1"/>
                </a:solidFill>
                <a:latin typeface="Courier New" pitchFamily="-84" charset="0"/>
              </a:rPr>
              <a:t>=ISO-8859</a:t>
            </a:r>
            <a:r>
              <a:rPr lang="en-US" dirty="0" smtClean="0">
                <a:solidFill>
                  <a:schemeClr val="accent1"/>
                </a:solidFill>
                <a:latin typeface="Courier New" pitchFamily="-84" charset="0"/>
              </a:rPr>
              <a:t>-1 </a:t>
            </a:r>
            <a:r>
              <a:rPr lang="en-US" dirty="0" smtClean="0">
                <a:solidFill>
                  <a:srgbClr val="000066"/>
                </a:solidFill>
                <a:latin typeface="Courier New" pitchFamily="-84" charset="0"/>
              </a:rPr>
              <a:t>-jar </a:t>
            </a:r>
            <a:r>
              <a:rPr lang="en-US" dirty="0" err="1" smtClean="0">
                <a:solidFill>
                  <a:srgbClr val="000066"/>
                </a:solidFill>
                <a:latin typeface="Courier New" pitchFamily="-84" charset="0"/>
              </a:rPr>
              <a:t>mapbuilder.jar</a:t>
            </a:r>
            <a:endParaRPr lang="en-US"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t>Some Common Character Sets</a:t>
            </a:r>
          </a:p>
        </p:txBody>
      </p:sp>
      <p:graphicFrame>
        <p:nvGraphicFramePr>
          <p:cNvPr id="8" name="Table 7"/>
          <p:cNvGraphicFramePr>
            <a:graphicFrameLocks noGrp="1"/>
          </p:cNvGraphicFramePr>
          <p:nvPr/>
        </p:nvGraphicFramePr>
        <p:xfrm>
          <a:off x="595313" y="1071563"/>
          <a:ext cx="8715375" cy="4707120"/>
        </p:xfrm>
        <a:graphic>
          <a:graphicData uri="http://schemas.openxmlformats.org/drawingml/2006/table">
            <a:tbl>
              <a:tblPr/>
              <a:tblGrid>
                <a:gridCol w="1538287"/>
                <a:gridCol w="7177088"/>
              </a:tblGrid>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ISO-8859-1</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Western Europe</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 8859-2</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Western and Central Europe</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ISO-8859-3</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Western Europe and South European ( Turkish, Maltese plus Esperanto )</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ISO-8859-4</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Western Europe and Baltic countries ( Lithuania, Estonia and Lapp )</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ISO-8859-5</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Cyrillic alphabet</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ISO-8859-6</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Arabic</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ISO-8859-7</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Greek</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ISO-8859-8</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Hebrew</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ISO-8859-9</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Western Europe with amended Turkish character set</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ISO-8859-10</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Western Europe with rationalised character set Nordic languages, including complete Icelandic set.</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ISO-8859-11</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Thai</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ISO-8859-13</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Baltic languages plus Polish</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ISO-8859-14</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Celtic languages ( Irish Gaelic, Scottish, Welsh )</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ISO-8859-15</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Added the Euro sign and other rationalisations to ISO 8859-1</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34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ISO-8859-16</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Central European languages ( Polish, Czech, Slovenian, Slovak, Hungarian, Albanian, Romanian, German, Italian )</a:t>
                      </a:r>
                      <a:endParaRPr kumimoji="0" lang="en-US" sz="1400" b="1" i="0" u="none" strike="noStrike" cap="none" normalizeH="0" baseline="0">
                        <a:ln>
                          <a:noFill/>
                        </a:ln>
                        <a:solidFill>
                          <a:srgbClr val="000000"/>
                        </a:solidFill>
                        <a:effectLst/>
                        <a:latin typeface="Arial" pitchFamily="-84" charset="0"/>
                        <a:ea typeface="Arial" pitchFamily="-84" charset="0"/>
                        <a:cs typeface="Arial" pitchFamily="-84" charset="0"/>
                      </a:endParaRPr>
                    </a:p>
                  </a:txBody>
                  <a:tcPr marL="144000" marR="144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t>Some Common Character Sets</a:t>
            </a:r>
          </a:p>
        </p:txBody>
      </p:sp>
      <p:graphicFrame>
        <p:nvGraphicFramePr>
          <p:cNvPr id="8" name="Table 7"/>
          <p:cNvGraphicFramePr>
            <a:graphicFrameLocks noGrp="1"/>
          </p:cNvGraphicFramePr>
          <p:nvPr/>
        </p:nvGraphicFramePr>
        <p:xfrm>
          <a:off x="595313" y="1071563"/>
          <a:ext cx="8715375" cy="3429600"/>
        </p:xfrm>
        <a:graphic>
          <a:graphicData uri="http://schemas.openxmlformats.org/drawingml/2006/table">
            <a:tbl>
              <a:tblPr/>
              <a:tblGrid>
                <a:gridCol w="1538287"/>
                <a:gridCol w="7177088"/>
              </a:tblGrid>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Windows-1250</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Central European languages that use Latin script, (Polish, Czech, Slovak, Hungarian, Slovene, Serbian, Croatian, Romanian and Albanian)</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Windows-1251</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Cyrillic alphabets</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Windows-1252</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Western languages</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Windows-1253</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Greek</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Windows-1254</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Turkish</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Windows-1255</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Hebrew</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Windows-1256</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Arabic</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Windows-1257</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Baltic languages</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Windows-1258</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pitchFamily="-84" charset="0"/>
                          <a:ea typeface="Times New Roman" pitchFamily="-84" charset="0"/>
                          <a:cs typeface="Times New Roman" pitchFamily="-84" charset="0"/>
                        </a:rPr>
                        <a:t>Vietnamese</a:t>
                      </a:r>
                    </a:p>
                  </a:txBody>
                  <a:tcPr marL="144000" marR="144000" marT="72000" marB="72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dirty="0"/>
              <a:t>2. Using the</a:t>
            </a:r>
            <a:r>
              <a:rPr lang="en-US" dirty="0" smtClean="0"/>
              <a:t> Java </a:t>
            </a:r>
            <a:r>
              <a:rPr lang="en-US" dirty="0" err="1" smtClean="0"/>
              <a:t>Shapefile</a:t>
            </a:r>
            <a:r>
              <a:rPr lang="en-US" dirty="0" smtClean="0"/>
              <a:t> </a:t>
            </a:r>
            <a:r>
              <a:rPr lang="en-US" dirty="0"/>
              <a:t>Loader</a:t>
            </a:r>
          </a:p>
        </p:txBody>
      </p:sp>
      <p:sp>
        <p:nvSpPr>
          <p:cNvPr id="54275" name="Rectangle 5"/>
          <p:cNvSpPr>
            <a:spLocks noGrp="1" noChangeArrowheads="1"/>
          </p:cNvSpPr>
          <p:nvPr>
            <p:ph type="body" idx="1"/>
          </p:nvPr>
        </p:nvSpPr>
        <p:spPr/>
        <p:txBody>
          <a:bodyPr/>
          <a:lstStyle/>
          <a:p>
            <a:pPr eaLnBrk="1" hangingPunct="1"/>
            <a:r>
              <a:rPr lang="en-US"/>
              <a:t>The shapefile loader is a command-line Java tool.</a:t>
            </a:r>
          </a:p>
          <a:p>
            <a:pPr eaLnBrk="1" hangingPunct="1"/>
            <a:r>
              <a:rPr lang="en-US"/>
              <a:t>It processes one ESRI shapefile at a time.</a:t>
            </a:r>
          </a:p>
          <a:p>
            <a:pPr eaLnBrk="1" hangingPunct="1"/>
            <a:r>
              <a:rPr lang="en-US"/>
              <a:t>It processes the attributes (.DBF) as well as the geometries (.SHP and .SHX).</a:t>
            </a:r>
          </a:p>
          <a:p>
            <a:pPr eaLnBrk="1" hangingPunct="1"/>
            <a:r>
              <a:rPr lang="en-US"/>
              <a:t>It automatically loads a table with attributes and data:</a:t>
            </a:r>
          </a:p>
          <a:p>
            <a:pPr lvl="1" eaLnBrk="1" hangingPunct="1"/>
            <a:r>
              <a:rPr lang="en-US"/>
              <a:t>Can create a new table</a:t>
            </a:r>
          </a:p>
          <a:p>
            <a:pPr lvl="1" eaLnBrk="1" hangingPunct="1"/>
            <a:r>
              <a:rPr lang="en-US"/>
              <a:t>Can add to an existing table</a:t>
            </a:r>
          </a:p>
          <a:p>
            <a:pPr eaLnBrk="1" hangingPunct="1"/>
            <a:r>
              <a:rPr lang="en-US"/>
              <a:t>Data is loaded in the proper format (rotation, ring ordering)</a:t>
            </a:r>
          </a:p>
          <a:p>
            <a:pPr eaLnBrk="1" hangingPunct="1"/>
            <a:r>
              <a:rPr lang="en-US"/>
              <a:t>Metadata is set</a:t>
            </a:r>
          </a:p>
          <a:p>
            <a:pPr eaLnBrk="1" hangingPunct="1"/>
            <a:r>
              <a:rPr lang="en-US"/>
              <a:t>Table is ready to index.</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p:txBody>
          <a:bodyPr/>
          <a:lstStyle/>
          <a:p>
            <a:pPr eaLnBrk="1" hangingPunct="1"/>
            <a:r>
              <a:rPr lang="en-US"/>
              <a:t>Invoking the Loader</a:t>
            </a:r>
          </a:p>
        </p:txBody>
      </p:sp>
      <p:sp>
        <p:nvSpPr>
          <p:cNvPr id="57347" name="Rectangle 6"/>
          <p:cNvSpPr>
            <a:spLocks noGrp="1" noChangeArrowheads="1"/>
          </p:cNvSpPr>
          <p:nvPr>
            <p:ph type="body" idx="1"/>
          </p:nvPr>
        </p:nvSpPr>
        <p:spPr>
          <a:xfrm>
            <a:off x="742950" y="3771900"/>
            <a:ext cx="8166100" cy="2171700"/>
          </a:xfrm>
        </p:spPr>
        <p:txBody>
          <a:bodyPr/>
          <a:lstStyle/>
          <a:p>
            <a:pPr eaLnBrk="1" hangingPunct="1"/>
            <a:r>
              <a:rPr lang="en-US" sz="2000"/>
              <a:t>&lt;host_name&gt;: 	Name of the database host system</a:t>
            </a:r>
          </a:p>
          <a:p>
            <a:pPr eaLnBrk="1" hangingPunct="1"/>
            <a:r>
              <a:rPr lang="en-US" sz="2000"/>
              <a:t>&lt;port&gt;: 		Port number on the host of the TNS listener </a:t>
            </a:r>
          </a:p>
          <a:p>
            <a:pPr eaLnBrk="1" hangingPunct="1"/>
            <a:r>
              <a:rPr lang="en-US" sz="2000"/>
              <a:t>&lt;SID&gt;: 		Name of the Oracle instance to load the data</a:t>
            </a:r>
          </a:p>
          <a:p>
            <a:pPr eaLnBrk="1" hangingPunct="1"/>
            <a:r>
              <a:rPr lang="en-US" sz="2000"/>
              <a:t>&lt;username&gt;: 		Name of the user to log in as</a:t>
            </a:r>
          </a:p>
          <a:p>
            <a:pPr eaLnBrk="1" hangingPunct="1"/>
            <a:r>
              <a:rPr lang="en-US" sz="2000"/>
              <a:t>&lt;password&gt;: 		Password for &lt;username&gt;</a:t>
            </a:r>
          </a:p>
          <a:p>
            <a:pPr eaLnBrk="1" hangingPunct="1"/>
            <a:r>
              <a:rPr lang="en-US" sz="2000"/>
              <a:t>&lt;shapefile&gt;: 		Name of the shapefile to process</a:t>
            </a:r>
          </a:p>
        </p:txBody>
      </p:sp>
      <p:sp>
        <p:nvSpPr>
          <p:cNvPr id="57348" name="Rectangle 4"/>
          <p:cNvSpPr>
            <a:spLocks noChangeArrowheads="1"/>
          </p:cNvSpPr>
          <p:nvPr/>
        </p:nvSpPr>
        <p:spPr bwMode="auto">
          <a:xfrm>
            <a:off x="1073150" y="1524000"/>
            <a:ext cx="7853363" cy="20859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60000"/>
              </a:lnSpc>
              <a:buClrTx/>
            </a:pPr>
            <a:r>
              <a:rPr lang="en-US" sz="1800">
                <a:solidFill>
                  <a:srgbClr val="000066"/>
                </a:solidFill>
                <a:latin typeface="Courier New" pitchFamily="-84" charset="0"/>
              </a:rPr>
              <a:t>java SampleShapefileToJGeomFeature </a:t>
            </a:r>
          </a:p>
          <a:p>
            <a:pPr algn="l" defTabSz="822325" eaLnBrk="0" hangingPunct="0">
              <a:lnSpc>
                <a:spcPct val="60000"/>
              </a:lnSpc>
              <a:buClrTx/>
            </a:pPr>
            <a:r>
              <a:rPr lang="en-US" sz="1800">
                <a:solidFill>
                  <a:srgbClr val="000066"/>
                </a:solidFill>
                <a:latin typeface="Courier New" pitchFamily="-84" charset="0"/>
              </a:rPr>
              <a:t>  -h &lt;host_name&gt; -p &lt;port&gt; -s &lt;SID&gt; -u &lt;username&gt;</a:t>
            </a:r>
          </a:p>
          <a:p>
            <a:pPr algn="l" defTabSz="822325" eaLnBrk="0" hangingPunct="0">
              <a:lnSpc>
                <a:spcPct val="60000"/>
              </a:lnSpc>
              <a:buClrTx/>
            </a:pPr>
            <a:r>
              <a:rPr lang="en-US" sz="1800">
                <a:solidFill>
                  <a:srgbClr val="000066"/>
                </a:solidFill>
                <a:latin typeface="Courier New" pitchFamily="-84" charset="0"/>
              </a:rPr>
              <a:t>  -d &lt;password&gt; -f &lt;shapefile&gt; -t &lt;table_name&gt;</a:t>
            </a:r>
          </a:p>
          <a:p>
            <a:pPr algn="l" defTabSz="822325" eaLnBrk="0" hangingPunct="0">
              <a:lnSpc>
                <a:spcPct val="60000"/>
              </a:lnSpc>
              <a:buClrTx/>
            </a:pPr>
            <a:r>
              <a:rPr lang="en-US" sz="1800">
                <a:solidFill>
                  <a:srgbClr val="000066"/>
                </a:solidFill>
                <a:latin typeface="Courier New" pitchFamily="-84" charset="0"/>
              </a:rPr>
              <a:t>  -g &lt;geometry_col&gt; -r &lt;SRID&gt; -o &lt;tolerance&gt;</a:t>
            </a:r>
          </a:p>
          <a:p>
            <a:pPr algn="l" defTabSz="822325" eaLnBrk="0" hangingPunct="0">
              <a:lnSpc>
                <a:spcPct val="60000"/>
              </a:lnSpc>
              <a:buClrTx/>
            </a:pPr>
            <a:r>
              <a:rPr lang="en-US" sz="1800">
                <a:solidFill>
                  <a:srgbClr val="000066"/>
                </a:solidFill>
                <a:latin typeface="Courier New" pitchFamily="-84" charset="0"/>
              </a:rPr>
              <a:t>  -x &lt;x_bounds&gt; -y &lt;y_bounds&gt; -a &lt;append&gt;</a:t>
            </a:r>
          </a:p>
          <a:p>
            <a:pPr algn="l" defTabSz="822325" eaLnBrk="0" hangingPunct="0">
              <a:lnSpc>
                <a:spcPct val="60000"/>
              </a:lnSpc>
              <a:buClrTx/>
            </a:pPr>
            <a:r>
              <a:rPr lang="en-US" sz="1800">
                <a:solidFill>
                  <a:srgbClr val="000066"/>
                </a:solidFill>
                <a:latin typeface="Courier New" pitchFamily="-84" charset="0"/>
              </a:rPr>
              <a:t>  -i &lt;id_col_name&gt; -n &lt;id_start_value&gt; </a:t>
            </a:r>
          </a:p>
          <a:p>
            <a:pPr algn="l" defTabSz="822325" eaLnBrk="0" hangingPunct="0">
              <a:lnSpc>
                <a:spcPct val="60000"/>
              </a:lnSpc>
              <a:buClrTx/>
            </a:pPr>
            <a:r>
              <a:rPr lang="en-US" sz="1800">
                <a:solidFill>
                  <a:srgbClr val="000066"/>
                </a:solidFill>
                <a:latin typeface="Courier New" pitchFamily="-84" charset="0"/>
              </a:rPr>
              <a:t>  -c &lt;commit_interval&gt;</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a:t>Invoking the Loader</a:t>
            </a:r>
          </a:p>
        </p:txBody>
      </p:sp>
      <p:sp>
        <p:nvSpPr>
          <p:cNvPr id="59395" name="Rectangle 5"/>
          <p:cNvSpPr>
            <a:spLocks noGrp="1" noChangeArrowheads="1"/>
          </p:cNvSpPr>
          <p:nvPr>
            <p:ph type="body" idx="1"/>
          </p:nvPr>
        </p:nvSpPr>
        <p:spPr/>
        <p:txBody>
          <a:bodyPr/>
          <a:lstStyle/>
          <a:p>
            <a:pPr eaLnBrk="1" hangingPunct="1"/>
            <a:r>
              <a:rPr lang="en-US" sz="2000"/>
              <a:t>&lt;table_name&gt;: 	Table name to create and/or load</a:t>
            </a:r>
          </a:p>
          <a:p>
            <a:pPr eaLnBrk="1" hangingPunct="1"/>
            <a:r>
              <a:rPr lang="en-US" sz="2000"/>
              <a:t>&lt;geometry_col&gt;: 	The geometry column name</a:t>
            </a:r>
          </a:p>
          <a:p>
            <a:pPr eaLnBrk="1" hangingPunct="1"/>
            <a:r>
              <a:rPr lang="en-US" sz="2000"/>
              <a:t>&lt;SRID&gt;: 		The coordinate system SRID for the data </a:t>
            </a:r>
          </a:p>
          <a:p>
            <a:pPr eaLnBrk="1" hangingPunct="1"/>
            <a:r>
              <a:rPr lang="en-US" sz="2000"/>
              <a:t>&lt;tolerance&gt;: 		The tolerance value to store in metadata</a:t>
            </a:r>
          </a:p>
          <a:p>
            <a:pPr eaLnBrk="1" hangingPunct="1"/>
            <a:r>
              <a:rPr lang="en-US" sz="2000"/>
              <a:t>&lt;x_bounds&gt;: 		The bounds of the x dimension </a:t>
            </a:r>
          </a:p>
          <a:p>
            <a:pPr eaLnBrk="1" hangingPunct="1"/>
            <a:r>
              <a:rPr lang="en-US" sz="2000"/>
              <a:t>&lt;y_bounds&gt;: 		The bounds of the y dimension</a:t>
            </a:r>
          </a:p>
          <a:p>
            <a:pPr eaLnBrk="1" hangingPunct="1"/>
            <a:r>
              <a:rPr lang="en-US" sz="2000"/>
              <a:t>&lt;append&gt;: 		Add data to an existing table</a:t>
            </a:r>
          </a:p>
          <a:p>
            <a:pPr eaLnBrk="1" hangingPunct="1"/>
            <a:r>
              <a:rPr lang="en-US" sz="2000"/>
              <a:t>&lt;id_column_name&gt;: 	Column to create and/or hold numeric key value</a:t>
            </a:r>
          </a:p>
          <a:p>
            <a:pPr eaLnBrk="1" hangingPunct="1"/>
            <a:r>
              <a:rPr lang="en-US" sz="2000"/>
              <a:t>&lt;id_start_value&gt;: 	Number at which to start the numeric key</a:t>
            </a:r>
          </a:p>
          <a:p>
            <a:pPr eaLnBrk="1" hangingPunct="1"/>
            <a:r>
              <a:rPr lang="en-US" sz="2000"/>
              <a:t>&lt;commit_interval&gt;: 	Commit every &lt;commit_interval&gt; records</a:t>
            </a:r>
          </a:p>
          <a:p>
            <a:pPr eaLnBrk="1" hangingPunct="1">
              <a:buFontTx/>
              <a:buNone/>
            </a:pPr>
            <a:endParaRPr lang="en-US" sz="200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r>
              <a:rPr lang="en-US"/>
              <a:t>Example Run</a:t>
            </a:r>
          </a:p>
        </p:txBody>
      </p:sp>
      <p:sp>
        <p:nvSpPr>
          <p:cNvPr id="61443" name="Rectangle 6"/>
          <p:cNvSpPr>
            <a:spLocks noGrp="1" noChangeArrowheads="1"/>
          </p:cNvSpPr>
          <p:nvPr>
            <p:ph type="body" idx="1"/>
          </p:nvPr>
        </p:nvSpPr>
        <p:spPr>
          <a:xfrm>
            <a:off x="838200" y="3429000"/>
            <a:ext cx="8758238" cy="2514600"/>
          </a:xfrm>
        </p:spPr>
        <p:txBody>
          <a:bodyPr/>
          <a:lstStyle/>
          <a:p>
            <a:pPr eaLnBrk="1" hangingPunct="1">
              <a:lnSpc>
                <a:spcPct val="90000"/>
              </a:lnSpc>
            </a:pPr>
            <a:r>
              <a:rPr lang="en-US" sz="1800" dirty="0"/>
              <a:t>Connect information to the database:</a:t>
            </a:r>
          </a:p>
          <a:p>
            <a:pPr lvl="1" eaLnBrk="1" hangingPunct="1">
              <a:lnSpc>
                <a:spcPct val="90000"/>
              </a:lnSpc>
            </a:pPr>
            <a:r>
              <a:rPr lang="en-US" sz="1600" dirty="0"/>
              <a:t>&lt;</a:t>
            </a:r>
            <a:r>
              <a:rPr lang="en-US" sz="1600" dirty="0" err="1"/>
              <a:t>host_name</a:t>
            </a:r>
            <a:r>
              <a:rPr lang="en-US" sz="1600" dirty="0"/>
              <a:t>&gt;: </a:t>
            </a:r>
            <a:r>
              <a:rPr lang="en-US" sz="1600" dirty="0" err="1"/>
              <a:t>localhost</a:t>
            </a:r>
            <a:r>
              <a:rPr lang="en-US" sz="1600" dirty="0"/>
              <a:t>, &lt;port&gt;: 1521, &lt;SID&gt;: orcl111</a:t>
            </a:r>
          </a:p>
          <a:p>
            <a:pPr lvl="1" eaLnBrk="1" hangingPunct="1">
              <a:lnSpc>
                <a:spcPct val="90000"/>
              </a:lnSpc>
            </a:pPr>
            <a:r>
              <a:rPr lang="en-US" sz="1600" dirty="0"/>
              <a:t>&lt;username&gt;: </a:t>
            </a:r>
            <a:r>
              <a:rPr lang="en-US" sz="1600" dirty="0" err="1"/>
              <a:t>scott</a:t>
            </a:r>
            <a:r>
              <a:rPr lang="en-US" sz="1600" dirty="0"/>
              <a:t>, &lt;password&gt;: tiger</a:t>
            </a:r>
          </a:p>
          <a:p>
            <a:pPr eaLnBrk="1" hangingPunct="1">
              <a:lnSpc>
                <a:spcPct val="90000"/>
              </a:lnSpc>
            </a:pPr>
            <a:r>
              <a:rPr lang="en-US" sz="1800" dirty="0"/>
              <a:t>Input files:</a:t>
            </a:r>
          </a:p>
          <a:p>
            <a:pPr lvl="1" eaLnBrk="1" hangingPunct="1">
              <a:lnSpc>
                <a:spcPct val="90000"/>
              </a:lnSpc>
            </a:pPr>
            <a:r>
              <a:rPr lang="en-US" sz="1600" dirty="0"/>
              <a:t>WORLD_COUNTRIES.SHP, WORLD_COUNTRIES.SHX, WORLD_COUNTRIES.DBF </a:t>
            </a:r>
          </a:p>
          <a:p>
            <a:pPr eaLnBrk="1" hangingPunct="1">
              <a:lnSpc>
                <a:spcPct val="90000"/>
              </a:lnSpc>
            </a:pPr>
            <a:r>
              <a:rPr lang="en-US" sz="1800" dirty="0"/>
              <a:t>Output:</a:t>
            </a:r>
          </a:p>
          <a:p>
            <a:pPr lvl="1" eaLnBrk="1" hangingPunct="1">
              <a:lnSpc>
                <a:spcPct val="90000"/>
              </a:lnSpc>
            </a:pPr>
            <a:r>
              <a:rPr lang="en-US" sz="1600" dirty="0"/>
              <a:t>&lt;</a:t>
            </a:r>
            <a:r>
              <a:rPr lang="en-US" sz="1600" dirty="0" err="1"/>
              <a:t>table_name</a:t>
            </a:r>
            <a:r>
              <a:rPr lang="en-US" sz="1600" dirty="0"/>
              <a:t>&gt;: WORLD_COUNTRIES </a:t>
            </a:r>
          </a:p>
          <a:p>
            <a:pPr lvl="1" eaLnBrk="1" hangingPunct="1">
              <a:lnSpc>
                <a:spcPct val="90000"/>
              </a:lnSpc>
            </a:pPr>
            <a:r>
              <a:rPr lang="en-US" sz="1600" dirty="0"/>
              <a:t>&lt;</a:t>
            </a:r>
            <a:r>
              <a:rPr lang="en-US" sz="1600" dirty="0" err="1"/>
              <a:t>geometry_col</a:t>
            </a:r>
            <a:r>
              <a:rPr lang="en-US" sz="1600" dirty="0"/>
              <a:t>&gt;: GEOMETRY, &lt;SRID&gt;:</a:t>
            </a:r>
            <a:r>
              <a:rPr lang="en-US" sz="1600" dirty="0" smtClean="0"/>
              <a:t> 4326</a:t>
            </a:r>
            <a:endParaRPr lang="en-US" sz="1600" dirty="0"/>
          </a:p>
        </p:txBody>
      </p:sp>
      <p:sp>
        <p:nvSpPr>
          <p:cNvPr id="61444" name="Text Box 4"/>
          <p:cNvSpPr txBox="1">
            <a:spLocks noChangeArrowheads="1"/>
          </p:cNvSpPr>
          <p:nvPr/>
        </p:nvSpPr>
        <p:spPr bwMode="auto">
          <a:xfrm>
            <a:off x="533400" y="1066800"/>
            <a:ext cx="8915400" cy="22098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set CLASSPATH=%ORACLE_HOME%/jdbc/lib/ojdbc5.jar;</a:t>
            </a:r>
          </a:p>
          <a:p>
            <a:pPr algn="l" defTabSz="822325" eaLnBrk="0" hangingPunct="0">
              <a:lnSpc>
                <a:spcPct val="80000"/>
              </a:lnSpc>
              <a:buClrTx/>
            </a:pPr>
            <a:r>
              <a:rPr lang="en-US" sz="1600" dirty="0">
                <a:solidFill>
                  <a:srgbClr val="000066"/>
                </a:solidFill>
                <a:latin typeface="Courier New" pitchFamily="-84" charset="0"/>
              </a:rPr>
              <a:t>  %ORACLE_HOME%/</a:t>
            </a:r>
            <a:r>
              <a:rPr lang="en-US" sz="1600" dirty="0" err="1">
                <a:solidFill>
                  <a:srgbClr val="000066"/>
                </a:solidFill>
                <a:latin typeface="Courier New" pitchFamily="-84" charset="0"/>
              </a:rPr>
              <a:t>md/jlib/sdoutl.jar;%ORACLE_HOME%/md/jlib/sdoapi.jar</a:t>
            </a:r>
            <a:r>
              <a:rPr lang="en-US" sz="1600" dirty="0">
                <a:solidFill>
                  <a:srgbClr val="000066"/>
                </a:solidFill>
                <a:latin typeface="Courier New" pitchFamily="-84" charset="0"/>
              </a:rPr>
              <a:t>;</a:t>
            </a:r>
          </a:p>
          <a:p>
            <a:pPr algn="l" defTabSz="822325" eaLnBrk="0" hangingPunct="0">
              <a:lnSpc>
                <a:spcPct val="80000"/>
              </a:lnSpc>
              <a:buClrTx/>
            </a:pPr>
            <a:r>
              <a:rPr lang="en-US" sz="1600" dirty="0">
                <a:solidFill>
                  <a:srgbClr val="000066"/>
                </a:solidFill>
                <a:latin typeface="Courier New" pitchFamily="-84" charset="0"/>
              </a:rPr>
              <a:t>  %ORACLE_HOME%/jlib/orai18n.jar</a:t>
            </a:r>
          </a:p>
          <a:p>
            <a:pPr algn="l" defTabSz="822325" eaLnBrk="0" hangingPunct="0">
              <a:lnSpc>
                <a:spcPct val="80000"/>
              </a:lnSpc>
              <a:buClrTx/>
            </a:pPr>
            <a:r>
              <a:rPr lang="en-US" sz="1600" dirty="0">
                <a:solidFill>
                  <a:srgbClr val="000066"/>
                </a:solidFill>
                <a:latin typeface="Courier New" pitchFamily="-84" charset="0"/>
              </a:rPr>
              <a:t>java -cp %CLASSPATH% </a:t>
            </a:r>
            <a:r>
              <a:rPr lang="en-US" sz="1600" dirty="0" err="1">
                <a:solidFill>
                  <a:srgbClr val="000066"/>
                </a:solidFill>
                <a:latin typeface="Courier New" pitchFamily="-84" charset="0"/>
              </a:rPr>
              <a:t>oracle.spatial.util.SampleShapefileToJGeomFeature</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h</a:t>
            </a:r>
            <a:r>
              <a:rPr lang="en-US" sz="1600" dirty="0">
                <a:solidFill>
                  <a:srgbClr val="000066"/>
                </a:solidFill>
                <a:latin typeface="Courier New" pitchFamily="-84" charset="0"/>
              </a:rPr>
              <a:t> </a:t>
            </a:r>
            <a:r>
              <a:rPr lang="en-US" sz="1600" dirty="0" err="1">
                <a:solidFill>
                  <a:srgbClr val="000066"/>
                </a:solidFill>
                <a:latin typeface="Courier New" pitchFamily="-84" charset="0"/>
              </a:rPr>
              <a:t>localhost</a:t>
            </a:r>
            <a:r>
              <a:rPr lang="en-US" sz="1600" dirty="0">
                <a:solidFill>
                  <a:srgbClr val="000066"/>
                </a:solidFill>
                <a:latin typeface="Courier New" pitchFamily="-84" charset="0"/>
              </a:rPr>
              <a:t> -</a:t>
            </a:r>
            <a:r>
              <a:rPr lang="en-US" sz="1600" dirty="0" err="1">
                <a:solidFill>
                  <a:srgbClr val="000066"/>
                </a:solidFill>
                <a:latin typeface="Courier New" pitchFamily="-84" charset="0"/>
              </a:rPr>
              <a:t>p</a:t>
            </a:r>
            <a:r>
              <a:rPr lang="en-US" sz="1600" dirty="0">
                <a:solidFill>
                  <a:srgbClr val="000066"/>
                </a:solidFill>
                <a:latin typeface="Courier New" pitchFamily="-84" charset="0"/>
              </a:rPr>
              <a:t> 1521 -</a:t>
            </a:r>
            <a:r>
              <a:rPr lang="en-US" sz="1600" dirty="0" err="1">
                <a:solidFill>
                  <a:srgbClr val="000066"/>
                </a:solidFill>
                <a:latin typeface="Courier New" pitchFamily="-84" charset="0"/>
              </a:rPr>
              <a:t>s</a:t>
            </a:r>
            <a:r>
              <a:rPr lang="en-US" sz="1600" dirty="0">
                <a:solidFill>
                  <a:srgbClr val="000066"/>
                </a:solidFill>
                <a:latin typeface="Courier New" pitchFamily="-84" charset="0"/>
              </a:rPr>
              <a:t> orcl111 -</a:t>
            </a:r>
            <a:r>
              <a:rPr lang="en-US" sz="1600" dirty="0" err="1">
                <a:solidFill>
                  <a:srgbClr val="000066"/>
                </a:solidFill>
                <a:latin typeface="Courier New" pitchFamily="-84" charset="0"/>
              </a:rPr>
              <a:t>u</a:t>
            </a:r>
            <a:r>
              <a:rPr lang="en-US" sz="1600" dirty="0">
                <a:solidFill>
                  <a:srgbClr val="000066"/>
                </a:solidFill>
                <a:latin typeface="Courier New" pitchFamily="-84" charset="0"/>
              </a:rPr>
              <a:t> </a:t>
            </a:r>
            <a:r>
              <a:rPr lang="en-US" sz="1600" dirty="0" err="1">
                <a:solidFill>
                  <a:srgbClr val="000066"/>
                </a:solidFill>
                <a:latin typeface="Courier New" pitchFamily="-84" charset="0"/>
              </a:rPr>
              <a:t>scott</a:t>
            </a:r>
            <a:r>
              <a:rPr lang="en-US" sz="1600" dirty="0">
                <a:solidFill>
                  <a:srgbClr val="000066"/>
                </a:solidFill>
                <a:latin typeface="Courier New" pitchFamily="-84" charset="0"/>
              </a:rPr>
              <a:t> -</a:t>
            </a:r>
            <a:r>
              <a:rPr lang="en-US" sz="1600" dirty="0" err="1">
                <a:solidFill>
                  <a:srgbClr val="000066"/>
                </a:solidFill>
                <a:latin typeface="Courier New" pitchFamily="-84" charset="0"/>
              </a:rPr>
              <a:t>d</a:t>
            </a:r>
            <a:r>
              <a:rPr lang="en-US" sz="1600" dirty="0">
                <a:solidFill>
                  <a:srgbClr val="000066"/>
                </a:solidFill>
                <a:latin typeface="Courier New" pitchFamily="-84" charset="0"/>
              </a:rPr>
              <a:t> tiger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f</a:t>
            </a:r>
            <a:r>
              <a:rPr lang="en-US" sz="1600" dirty="0">
                <a:solidFill>
                  <a:srgbClr val="000066"/>
                </a:solidFill>
                <a:latin typeface="Courier New" pitchFamily="-84" charset="0"/>
              </a:rPr>
              <a:t> shape/</a:t>
            </a:r>
            <a:r>
              <a:rPr lang="en-US" sz="1600" dirty="0" err="1">
                <a:solidFill>
                  <a:srgbClr val="000066"/>
                </a:solidFill>
                <a:latin typeface="Courier New" pitchFamily="-84" charset="0"/>
              </a:rPr>
              <a:t>world_countries</a:t>
            </a:r>
            <a:r>
              <a:rPr lang="en-US" sz="1600" dirty="0">
                <a:solidFill>
                  <a:srgbClr val="000066"/>
                </a:solidFill>
                <a:latin typeface="Courier New" pitchFamily="-84" charset="0"/>
              </a:rPr>
              <a:t> -</a:t>
            </a:r>
            <a:r>
              <a:rPr lang="en-US" sz="1600" dirty="0" err="1">
                <a:solidFill>
                  <a:srgbClr val="000066"/>
                </a:solidFill>
                <a:latin typeface="Courier New" pitchFamily="-84" charset="0"/>
              </a:rPr>
              <a:t>t</a:t>
            </a:r>
            <a:r>
              <a:rPr lang="en-US" sz="1600" dirty="0">
                <a:solidFill>
                  <a:srgbClr val="000066"/>
                </a:solidFill>
                <a:latin typeface="Courier New" pitchFamily="-84" charset="0"/>
              </a:rPr>
              <a:t> </a:t>
            </a:r>
            <a:r>
              <a:rPr lang="en-US" sz="1600" dirty="0" err="1">
                <a:solidFill>
                  <a:srgbClr val="000066"/>
                </a:solidFill>
                <a:latin typeface="Courier New" pitchFamily="-84" charset="0"/>
              </a:rPr>
              <a:t>world_countries</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r</a:t>
            </a:r>
            <a:r>
              <a:rPr lang="en-US" sz="1600" dirty="0" smtClean="0">
                <a:solidFill>
                  <a:srgbClr val="000066"/>
                </a:solidFill>
                <a:latin typeface="Courier New" pitchFamily="-84" charset="0"/>
              </a:rPr>
              <a:t> 4326-</a:t>
            </a:r>
            <a:r>
              <a:rPr lang="en-US" sz="1600" dirty="0">
                <a:solidFill>
                  <a:srgbClr val="000066"/>
                </a:solidFill>
                <a:latin typeface="Courier New" pitchFamily="-84" charset="0"/>
              </a:rPr>
              <a:t>g geometry -</a:t>
            </a:r>
            <a:r>
              <a:rPr lang="en-US" sz="1600" dirty="0" err="1">
                <a:solidFill>
                  <a:srgbClr val="000066"/>
                </a:solidFill>
                <a:latin typeface="Courier New" pitchFamily="-84" charset="0"/>
              </a:rPr>
              <a:t>i</a:t>
            </a:r>
            <a:r>
              <a:rPr lang="en-US" sz="1600" dirty="0">
                <a:solidFill>
                  <a:srgbClr val="000066"/>
                </a:solidFill>
                <a:latin typeface="Courier New" pitchFamily="-84" charset="0"/>
              </a:rPr>
              <a:t> id</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Loading all files in a directory (Windows) </a:t>
            </a:r>
          </a:p>
        </p:txBody>
      </p:sp>
      <p:sp>
        <p:nvSpPr>
          <p:cNvPr id="63491" name="Content Placeholder 3"/>
          <p:cNvSpPr>
            <a:spLocks noGrp="1"/>
          </p:cNvSpPr>
          <p:nvPr>
            <p:ph idx="1"/>
          </p:nvPr>
        </p:nvSpPr>
        <p:spPr/>
        <p:txBody>
          <a:bodyPr/>
          <a:lstStyle/>
          <a:p>
            <a:r>
              <a:rPr lang="en-US"/>
              <a:t>This will re-curse through all sub-directories</a:t>
            </a:r>
          </a:p>
        </p:txBody>
      </p:sp>
      <p:sp>
        <p:nvSpPr>
          <p:cNvPr id="63492" name="Rectangle 3"/>
          <p:cNvSpPr>
            <a:spLocks noChangeArrowheads="1"/>
          </p:cNvSpPr>
          <p:nvPr/>
        </p:nvSpPr>
        <p:spPr bwMode="auto">
          <a:xfrm>
            <a:off x="533400" y="2133600"/>
            <a:ext cx="9067800" cy="349091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set SHAPE_FILES=.</a:t>
            </a:r>
          </a:p>
          <a:p>
            <a:pPr algn="l" defTabSz="822325" eaLnBrk="0" hangingPunct="0">
              <a:lnSpc>
                <a:spcPct val="80000"/>
              </a:lnSpc>
              <a:buClrTx/>
            </a:pPr>
            <a:r>
              <a:rPr lang="en-US" sz="1600" dirty="0">
                <a:solidFill>
                  <a:srgbClr val="000066"/>
                </a:solidFill>
                <a:latin typeface="Courier New" pitchFamily="-84" charset="0"/>
              </a:rPr>
              <a:t>set CLASSPATH=%ORACLE_HOME%/jdbc/lib/ojdbc5.jar;</a:t>
            </a:r>
          </a:p>
          <a:p>
            <a:pPr algn="l" defTabSz="822325" eaLnBrk="0" hangingPunct="0">
              <a:lnSpc>
                <a:spcPct val="80000"/>
              </a:lnSpc>
              <a:buClrTx/>
            </a:pPr>
            <a:r>
              <a:rPr lang="en-US" sz="1600" dirty="0">
                <a:solidFill>
                  <a:srgbClr val="000066"/>
                </a:solidFill>
                <a:latin typeface="Courier New" pitchFamily="-84" charset="0"/>
              </a:rPr>
              <a:t> %ORACLE_HOME%/</a:t>
            </a:r>
            <a:r>
              <a:rPr lang="en-US" sz="1600" dirty="0" err="1">
                <a:solidFill>
                  <a:srgbClr val="000066"/>
                </a:solidFill>
                <a:latin typeface="Courier New" pitchFamily="-84" charset="0"/>
              </a:rPr>
              <a:t>md/jlib/sdoutl.jar;%ORACLE_HOME%/md/jlib/sdoapi.jar</a:t>
            </a:r>
            <a:r>
              <a:rPr lang="en-US" sz="1600" dirty="0">
                <a:solidFill>
                  <a:srgbClr val="000066"/>
                </a:solidFill>
                <a:latin typeface="Courier New" pitchFamily="-84" charset="0"/>
              </a:rPr>
              <a:t>;</a:t>
            </a:r>
          </a:p>
          <a:p>
            <a:pPr algn="l" defTabSz="822325" eaLnBrk="0" hangingPunct="0">
              <a:lnSpc>
                <a:spcPct val="80000"/>
              </a:lnSpc>
              <a:buClrTx/>
            </a:pPr>
            <a:r>
              <a:rPr lang="en-US" sz="1600" dirty="0">
                <a:solidFill>
                  <a:srgbClr val="000066"/>
                </a:solidFill>
                <a:latin typeface="Courier New" pitchFamily="-84" charset="0"/>
              </a:rPr>
              <a:t> %ORACLE_HOME%/jlib/orai18n.jar</a:t>
            </a:r>
          </a:p>
          <a:p>
            <a:pPr algn="l" defTabSz="822325" eaLnBrk="0" hangingPunct="0">
              <a:lnSpc>
                <a:spcPct val="80000"/>
              </a:lnSpc>
              <a:buClrTx/>
            </a:pPr>
            <a:r>
              <a:rPr lang="en-US" sz="1600" dirty="0">
                <a:solidFill>
                  <a:srgbClr val="000066"/>
                </a:solidFill>
                <a:latin typeface="Courier New" pitchFamily="-84" charset="0"/>
              </a:rPr>
              <a:t>for /</a:t>
            </a:r>
            <a:r>
              <a:rPr lang="en-US" sz="1600" dirty="0" err="1">
                <a:solidFill>
                  <a:srgbClr val="000066"/>
                </a:solidFill>
                <a:latin typeface="Courier New" pitchFamily="-84" charset="0"/>
              </a:rPr>
              <a:t>r</a:t>
            </a:r>
            <a:r>
              <a:rPr lang="en-US" sz="1600" dirty="0">
                <a:solidFill>
                  <a:srgbClr val="000066"/>
                </a:solidFill>
                <a:latin typeface="Courier New" pitchFamily="-84" charset="0"/>
              </a:rPr>
              <a:t> %SHAPE_FILES% %%</a:t>
            </a:r>
            <a:r>
              <a:rPr lang="en-US" sz="1600" dirty="0" err="1">
                <a:solidFill>
                  <a:srgbClr val="000066"/>
                </a:solidFill>
                <a:latin typeface="Courier New" pitchFamily="-84" charset="0"/>
              </a:rPr>
              <a:t>g</a:t>
            </a:r>
            <a:r>
              <a:rPr lang="en-US" sz="1600" dirty="0">
                <a:solidFill>
                  <a:srgbClr val="000066"/>
                </a:solidFill>
                <a:latin typeface="Courier New" pitchFamily="-84" charset="0"/>
              </a:rPr>
              <a:t> in (*.</a:t>
            </a:r>
            <a:r>
              <a:rPr lang="en-US" sz="1600" dirty="0" err="1">
                <a:solidFill>
                  <a:srgbClr val="000066"/>
                </a:solidFill>
                <a:latin typeface="Courier New" pitchFamily="-84" charset="0"/>
              </a:rPr>
              <a:t>shp</a:t>
            </a:r>
            <a:r>
              <a:rPr lang="en-US" sz="1600" dirty="0">
                <a:solidFill>
                  <a:srgbClr val="000066"/>
                </a:solidFill>
                <a:latin typeface="Courier New" pitchFamily="-84" charset="0"/>
              </a:rPr>
              <a:t>) do (</a:t>
            </a:r>
          </a:p>
          <a:p>
            <a:pPr algn="l" defTabSz="822325" eaLnBrk="0" hangingPunct="0">
              <a:lnSpc>
                <a:spcPct val="80000"/>
              </a:lnSpc>
              <a:buClrTx/>
            </a:pPr>
            <a:r>
              <a:rPr lang="en-US" sz="1600" dirty="0">
                <a:solidFill>
                  <a:srgbClr val="000066"/>
                </a:solidFill>
                <a:latin typeface="Courier New" pitchFamily="-84" charset="0"/>
              </a:rPr>
              <a:t>  echo Loading file: %%~</a:t>
            </a:r>
            <a:r>
              <a:rPr lang="en-US" sz="1600" dirty="0" err="1">
                <a:solidFill>
                  <a:srgbClr val="000066"/>
                </a:solidFill>
                <a:latin typeface="Courier New" pitchFamily="-84" charset="0"/>
              </a:rPr>
              <a:t>ng</a:t>
            </a:r>
            <a:endParaRPr lang="en-US" sz="1600" dirty="0">
              <a:solidFill>
                <a:srgbClr val="000066"/>
              </a:solidFill>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  java -cp %CLASSPATH% </a:t>
            </a:r>
            <a:r>
              <a:rPr lang="en-US" sz="1600" dirty="0" err="1">
                <a:solidFill>
                  <a:srgbClr val="000066"/>
                </a:solidFill>
                <a:latin typeface="Courier New" pitchFamily="-84" charset="0"/>
              </a:rPr>
              <a:t>oracle.spatial.util.SampleShapefileToJGeomFeature</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h</a:t>
            </a:r>
            <a:r>
              <a:rPr lang="en-US" sz="1600" dirty="0">
                <a:solidFill>
                  <a:srgbClr val="000066"/>
                </a:solidFill>
                <a:latin typeface="Courier New" pitchFamily="-84" charset="0"/>
              </a:rPr>
              <a:t> </a:t>
            </a:r>
            <a:r>
              <a:rPr lang="en-US" sz="1600" dirty="0" err="1">
                <a:solidFill>
                  <a:srgbClr val="000066"/>
                </a:solidFill>
                <a:latin typeface="Courier New" pitchFamily="-84" charset="0"/>
              </a:rPr>
              <a:t>localhost</a:t>
            </a:r>
            <a:r>
              <a:rPr lang="en-US" sz="1600" dirty="0">
                <a:solidFill>
                  <a:srgbClr val="000066"/>
                </a:solidFill>
                <a:latin typeface="Courier New" pitchFamily="-84" charset="0"/>
              </a:rPr>
              <a:t> -</a:t>
            </a:r>
            <a:r>
              <a:rPr lang="en-US" sz="1600" dirty="0" err="1">
                <a:solidFill>
                  <a:srgbClr val="000066"/>
                </a:solidFill>
                <a:latin typeface="Courier New" pitchFamily="-84" charset="0"/>
              </a:rPr>
              <a:t>p</a:t>
            </a:r>
            <a:r>
              <a:rPr lang="en-US" sz="1600" dirty="0">
                <a:solidFill>
                  <a:srgbClr val="000066"/>
                </a:solidFill>
                <a:latin typeface="Courier New" pitchFamily="-84" charset="0"/>
              </a:rPr>
              <a:t> 1521 -</a:t>
            </a:r>
            <a:r>
              <a:rPr lang="en-US" sz="1600" dirty="0" err="1">
                <a:solidFill>
                  <a:srgbClr val="000066"/>
                </a:solidFill>
                <a:latin typeface="Courier New" pitchFamily="-84" charset="0"/>
              </a:rPr>
              <a:t>s</a:t>
            </a:r>
            <a:r>
              <a:rPr lang="en-US" sz="1600" dirty="0">
                <a:solidFill>
                  <a:srgbClr val="000066"/>
                </a:solidFill>
                <a:latin typeface="Courier New" pitchFamily="-84" charset="0"/>
              </a:rPr>
              <a:t> orcl111 -</a:t>
            </a:r>
            <a:r>
              <a:rPr lang="en-US" sz="1600" dirty="0" err="1">
                <a:solidFill>
                  <a:srgbClr val="000066"/>
                </a:solidFill>
                <a:latin typeface="Courier New" pitchFamily="-84" charset="0"/>
              </a:rPr>
              <a:t>u</a:t>
            </a:r>
            <a:r>
              <a:rPr lang="en-US" sz="1600" dirty="0">
                <a:solidFill>
                  <a:srgbClr val="000066"/>
                </a:solidFill>
                <a:latin typeface="Courier New" pitchFamily="-84" charset="0"/>
              </a:rPr>
              <a:t> </a:t>
            </a:r>
            <a:r>
              <a:rPr lang="en-US" sz="1600" dirty="0" err="1">
                <a:solidFill>
                  <a:srgbClr val="000066"/>
                </a:solidFill>
                <a:latin typeface="Courier New" pitchFamily="-84" charset="0"/>
              </a:rPr>
              <a:t>scott</a:t>
            </a:r>
            <a:r>
              <a:rPr lang="en-US" sz="1600" dirty="0">
                <a:solidFill>
                  <a:srgbClr val="000066"/>
                </a:solidFill>
                <a:latin typeface="Courier New" pitchFamily="-84" charset="0"/>
              </a:rPr>
              <a:t> -</a:t>
            </a:r>
            <a:r>
              <a:rPr lang="en-US" sz="1600" dirty="0" err="1">
                <a:solidFill>
                  <a:srgbClr val="000066"/>
                </a:solidFill>
                <a:latin typeface="Courier New" pitchFamily="-84" charset="0"/>
              </a:rPr>
              <a:t>d</a:t>
            </a:r>
            <a:r>
              <a:rPr lang="en-US" sz="1600" dirty="0">
                <a:solidFill>
                  <a:srgbClr val="000066"/>
                </a:solidFill>
                <a:latin typeface="Courier New" pitchFamily="-84" charset="0"/>
              </a:rPr>
              <a:t> tiger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f</a:t>
            </a:r>
            <a:r>
              <a:rPr lang="en-US" sz="1600" dirty="0">
                <a:solidFill>
                  <a:srgbClr val="000066"/>
                </a:solidFill>
                <a:latin typeface="Courier New" pitchFamily="-84" charset="0"/>
              </a:rPr>
              <a:t> %%~</a:t>
            </a:r>
            <a:r>
              <a:rPr lang="en-US" sz="1600" dirty="0" err="1">
                <a:solidFill>
                  <a:srgbClr val="000066"/>
                </a:solidFill>
                <a:latin typeface="Courier New" pitchFamily="-84" charset="0"/>
              </a:rPr>
              <a:t>dpng</a:t>
            </a:r>
            <a:r>
              <a:rPr lang="en-US" sz="1600" dirty="0">
                <a:solidFill>
                  <a:srgbClr val="000066"/>
                </a:solidFill>
                <a:latin typeface="Courier New" pitchFamily="-84" charset="0"/>
              </a:rPr>
              <a:t> -</a:t>
            </a:r>
            <a:r>
              <a:rPr lang="en-US" sz="1600" dirty="0" err="1">
                <a:solidFill>
                  <a:srgbClr val="000066"/>
                </a:solidFill>
                <a:latin typeface="Courier New" pitchFamily="-84" charset="0"/>
              </a:rPr>
              <a:t>t</a:t>
            </a:r>
            <a:r>
              <a:rPr lang="en-US" sz="1600" dirty="0">
                <a:solidFill>
                  <a:srgbClr val="000066"/>
                </a:solidFill>
                <a:latin typeface="Courier New" pitchFamily="-84" charset="0"/>
              </a:rPr>
              <a:t> %%~</a:t>
            </a:r>
            <a:r>
              <a:rPr lang="en-US" sz="1600" dirty="0" err="1">
                <a:solidFill>
                  <a:srgbClr val="000066"/>
                </a:solidFill>
                <a:latin typeface="Courier New" pitchFamily="-84" charset="0"/>
              </a:rPr>
              <a:t>ng</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r</a:t>
            </a:r>
            <a:r>
              <a:rPr lang="en-US" sz="1600" dirty="0" smtClean="0">
                <a:solidFill>
                  <a:srgbClr val="000066"/>
                </a:solidFill>
                <a:latin typeface="Courier New" pitchFamily="-84" charset="0"/>
              </a:rPr>
              <a:t> 4326-</a:t>
            </a:r>
            <a:r>
              <a:rPr lang="en-US" sz="1600" dirty="0">
                <a:solidFill>
                  <a:srgbClr val="000066"/>
                </a:solidFill>
                <a:latin typeface="Courier New" pitchFamily="-84" charset="0"/>
              </a:rPr>
              <a:t>g geometry -</a:t>
            </a:r>
            <a:r>
              <a:rPr lang="en-US" sz="1600" dirty="0" err="1">
                <a:solidFill>
                  <a:srgbClr val="000066"/>
                </a:solidFill>
                <a:latin typeface="Courier New" pitchFamily="-84" charset="0"/>
              </a:rPr>
              <a:t>i</a:t>
            </a:r>
            <a:r>
              <a:rPr lang="en-US" sz="1600" dirty="0">
                <a:solidFill>
                  <a:srgbClr val="000066"/>
                </a:solidFill>
                <a:latin typeface="Courier New" pitchFamily="-84" charset="0"/>
              </a:rPr>
              <a:t> id</a:t>
            </a:r>
          </a:p>
          <a:p>
            <a:pPr algn="l" defTabSz="822325" eaLnBrk="0" hangingPunct="0">
              <a:lnSpc>
                <a:spcPct val="80000"/>
              </a:lnSpc>
              <a:buClrTx/>
            </a:pPr>
            <a:r>
              <a:rPr lang="en-US" sz="1600" dirty="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Loading all files in a directory (Linux) </a:t>
            </a:r>
          </a:p>
        </p:txBody>
      </p:sp>
      <p:sp>
        <p:nvSpPr>
          <p:cNvPr id="64515" name="Rectangle 3"/>
          <p:cNvSpPr>
            <a:spLocks noChangeArrowheads="1"/>
          </p:cNvSpPr>
          <p:nvPr/>
        </p:nvSpPr>
        <p:spPr bwMode="auto">
          <a:xfrm>
            <a:off x="533400" y="1177925"/>
            <a:ext cx="9067800" cy="47720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#!/bin/bash </a:t>
            </a:r>
          </a:p>
          <a:p>
            <a:pPr algn="l" defTabSz="822325" eaLnBrk="0" hangingPunct="0">
              <a:lnSpc>
                <a:spcPct val="80000"/>
              </a:lnSpc>
              <a:buClrTx/>
            </a:pPr>
            <a:r>
              <a:rPr lang="en-US" sz="1600" dirty="0">
                <a:solidFill>
                  <a:srgbClr val="000066"/>
                </a:solidFill>
                <a:latin typeface="Courier New" pitchFamily="-84" charset="0"/>
              </a:rPr>
              <a:t>SHAPE_FILES=.</a:t>
            </a:r>
          </a:p>
          <a:p>
            <a:pPr algn="l" defTabSz="822325" eaLnBrk="0" hangingPunct="0">
              <a:lnSpc>
                <a:spcPct val="80000"/>
              </a:lnSpc>
              <a:buClrTx/>
            </a:pPr>
            <a:r>
              <a:rPr lang="en-US" sz="1600" dirty="0">
                <a:solidFill>
                  <a:srgbClr val="000066"/>
                </a:solidFill>
                <a:latin typeface="Courier New" pitchFamily="-84" charset="0"/>
              </a:rPr>
              <a:t>CLASSPATH=$ORACLE_HOME/jdbc/lib/ojdbc5.jar:</a:t>
            </a:r>
          </a:p>
          <a:p>
            <a:pPr algn="l" defTabSz="822325" eaLnBrk="0" hangingPunct="0">
              <a:lnSpc>
                <a:spcPct val="80000"/>
              </a:lnSpc>
              <a:buClrTx/>
            </a:pPr>
            <a:r>
              <a:rPr lang="en-US" sz="1600" dirty="0">
                <a:solidFill>
                  <a:srgbClr val="000066"/>
                </a:solidFill>
                <a:latin typeface="Courier New" pitchFamily="-84" charset="0"/>
              </a:rPr>
              <a:t>  $ORACLE_HOME/</a:t>
            </a:r>
            <a:r>
              <a:rPr lang="en-US" sz="1600" dirty="0" err="1">
                <a:solidFill>
                  <a:srgbClr val="000066"/>
                </a:solidFill>
                <a:latin typeface="Courier New" pitchFamily="-84" charset="0"/>
              </a:rPr>
              <a:t>md/jlib/sdoutl.jar:$ORACLE_HOME/md/jlib/sdoapi.jar</a:t>
            </a:r>
            <a:r>
              <a:rPr lang="en-US" sz="1600" dirty="0">
                <a:solidFill>
                  <a:srgbClr val="000066"/>
                </a:solidFill>
                <a:latin typeface="Courier New" pitchFamily="-84" charset="0"/>
              </a:rPr>
              <a:t>:</a:t>
            </a:r>
          </a:p>
          <a:p>
            <a:pPr algn="l" defTabSz="822325" eaLnBrk="0" hangingPunct="0">
              <a:lnSpc>
                <a:spcPct val="80000"/>
              </a:lnSpc>
              <a:buClrTx/>
            </a:pPr>
            <a:r>
              <a:rPr lang="en-US" sz="1600" dirty="0">
                <a:solidFill>
                  <a:srgbClr val="000066"/>
                </a:solidFill>
                <a:latin typeface="Courier New" pitchFamily="-84" charset="0"/>
              </a:rPr>
              <a:t>  $ORACLE_HOME/jlib/orai18n.jar </a:t>
            </a:r>
          </a:p>
          <a:p>
            <a:pPr algn="l" defTabSz="822325" eaLnBrk="0" hangingPunct="0">
              <a:lnSpc>
                <a:spcPct val="80000"/>
              </a:lnSpc>
              <a:buClrTx/>
            </a:pPr>
            <a:r>
              <a:rPr lang="en-US" sz="1600" dirty="0">
                <a:solidFill>
                  <a:srgbClr val="000066"/>
                </a:solidFill>
                <a:latin typeface="Courier New" pitchFamily="-84" charset="0"/>
              </a:rPr>
              <a:t>for </a:t>
            </a:r>
            <a:r>
              <a:rPr lang="en-US" sz="1600" dirty="0" err="1">
                <a:solidFill>
                  <a:srgbClr val="000066"/>
                </a:solidFill>
                <a:latin typeface="Courier New" pitchFamily="-84" charset="0"/>
              </a:rPr>
              <a:t>g</a:t>
            </a:r>
            <a:r>
              <a:rPr lang="en-US" sz="1600" dirty="0">
                <a:solidFill>
                  <a:srgbClr val="000066"/>
                </a:solidFill>
                <a:latin typeface="Courier New" pitchFamily="-84" charset="0"/>
              </a:rPr>
              <a:t> in $( </a:t>
            </a:r>
            <a:r>
              <a:rPr lang="en-US" sz="1600" dirty="0" err="1">
                <a:solidFill>
                  <a:srgbClr val="000066"/>
                </a:solidFill>
                <a:latin typeface="Courier New" pitchFamily="-84" charset="0"/>
              </a:rPr>
              <a:t>ls</a:t>
            </a:r>
            <a:r>
              <a:rPr lang="en-US" sz="1600" dirty="0">
                <a:solidFill>
                  <a:srgbClr val="000066"/>
                </a:solidFill>
                <a:latin typeface="Courier New" pitchFamily="-84" charset="0"/>
              </a:rPr>
              <a:t> $SHAPE_FILES/*.</a:t>
            </a:r>
            <a:r>
              <a:rPr lang="en-US" sz="1600" dirty="0" err="1">
                <a:solidFill>
                  <a:srgbClr val="000066"/>
                </a:solidFill>
                <a:latin typeface="Courier New" pitchFamily="-84" charset="0"/>
              </a:rPr>
              <a:t>shp</a:t>
            </a:r>
            <a:r>
              <a:rPr lang="en-US" sz="1600" dirty="0">
                <a:solidFill>
                  <a:srgbClr val="000066"/>
                </a:solidFill>
                <a:latin typeface="Courier New" pitchFamily="-84" charset="0"/>
              </a:rPr>
              <a:t>); do</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full_file_name</a:t>
            </a:r>
            <a:r>
              <a:rPr lang="en-US" sz="1600" dirty="0">
                <a:solidFill>
                  <a:srgbClr val="000066"/>
                </a:solidFill>
                <a:latin typeface="Courier New" pitchFamily="-84" charset="0"/>
              </a:rPr>
              <a:t>=${</a:t>
            </a:r>
            <a:r>
              <a:rPr lang="en-US" sz="1600" dirty="0" err="1">
                <a:solidFill>
                  <a:srgbClr val="000066"/>
                </a:solidFill>
                <a:latin typeface="Courier New" pitchFamily="-84" charset="0"/>
              </a:rPr>
              <a:t>g</a:t>
            </a:r>
            <a:r>
              <a:rPr lang="en-US" sz="1600" dirty="0">
                <a:solidFill>
                  <a:srgbClr val="000066"/>
                </a:solidFill>
                <a:latin typeface="Courier New" pitchFamily="-84" charset="0"/>
              </a:rPr>
              <a:t>%.*}</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file_name</a:t>
            </a:r>
            <a:r>
              <a:rPr lang="en-US" sz="1600" dirty="0">
                <a:solidFill>
                  <a:srgbClr val="000066"/>
                </a:solidFill>
                <a:latin typeface="Courier New" pitchFamily="-84" charset="0"/>
              </a:rPr>
              <a:t>=${</a:t>
            </a:r>
            <a:r>
              <a:rPr lang="en-US" sz="1600" dirty="0" err="1">
                <a:solidFill>
                  <a:srgbClr val="000066"/>
                </a:solidFill>
                <a:latin typeface="Courier New" pitchFamily="-84" charset="0"/>
              </a:rPr>
              <a:t>g</a:t>
            </a:r>
            <a:r>
              <a:rPr lang="en-US" sz="1600" dirty="0">
                <a:solidFill>
                  <a:srgbClr val="000066"/>
                </a:solidFill>
                <a:latin typeface="Courier New" pitchFamily="-84" charset="0"/>
              </a:rPr>
              <a:t>##*/}</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table_name</a:t>
            </a:r>
            <a:r>
              <a:rPr lang="en-US" sz="1600" dirty="0">
                <a:solidFill>
                  <a:srgbClr val="000066"/>
                </a:solidFill>
                <a:latin typeface="Courier New" pitchFamily="-84" charset="0"/>
              </a:rPr>
              <a:t>=${</a:t>
            </a:r>
            <a:r>
              <a:rPr lang="en-US" sz="1600" dirty="0" err="1">
                <a:solidFill>
                  <a:srgbClr val="000066"/>
                </a:solidFill>
                <a:latin typeface="Courier New" pitchFamily="-84" charset="0"/>
              </a:rPr>
              <a:t>file_name</a:t>
            </a:r>
            <a:r>
              <a:rPr lang="en-US" sz="1600" dirty="0">
                <a:solidFill>
                  <a:srgbClr val="000066"/>
                </a:solidFill>
                <a:latin typeface="Courier New" pitchFamily="-84" charset="0"/>
              </a:rPr>
              <a:t>%.*}</a:t>
            </a:r>
          </a:p>
          <a:p>
            <a:pPr algn="l" defTabSz="822325" eaLnBrk="0" hangingPunct="0">
              <a:lnSpc>
                <a:spcPct val="80000"/>
              </a:lnSpc>
              <a:buClrTx/>
            </a:pPr>
            <a:r>
              <a:rPr lang="en-US" sz="1600" dirty="0">
                <a:solidFill>
                  <a:srgbClr val="000066"/>
                </a:solidFill>
                <a:latin typeface="Courier New" pitchFamily="-84" charset="0"/>
              </a:rPr>
              <a:t>  echo Loading file: $</a:t>
            </a:r>
            <a:r>
              <a:rPr lang="en-US" sz="1600" dirty="0" err="1">
                <a:solidFill>
                  <a:srgbClr val="000066"/>
                </a:solidFill>
                <a:latin typeface="Courier New" pitchFamily="-84" charset="0"/>
              </a:rPr>
              <a:t>table_name</a:t>
            </a:r>
            <a:endParaRPr lang="en-US" sz="1600" dirty="0">
              <a:solidFill>
                <a:srgbClr val="000066"/>
              </a:solidFill>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  java -cp $CLASSPATH </a:t>
            </a:r>
            <a:r>
              <a:rPr lang="en-US" sz="1600" dirty="0" err="1">
                <a:solidFill>
                  <a:srgbClr val="000066"/>
                </a:solidFill>
                <a:latin typeface="Courier New" pitchFamily="-84" charset="0"/>
              </a:rPr>
              <a:t>oracle.spatial.util.SampleShapefileToJGeomFeature</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h</a:t>
            </a:r>
            <a:r>
              <a:rPr lang="en-US" sz="1600" dirty="0">
                <a:solidFill>
                  <a:srgbClr val="000066"/>
                </a:solidFill>
                <a:latin typeface="Courier New" pitchFamily="-84" charset="0"/>
              </a:rPr>
              <a:t> </a:t>
            </a:r>
            <a:r>
              <a:rPr lang="en-US" sz="1600" dirty="0" err="1">
                <a:solidFill>
                  <a:srgbClr val="000066"/>
                </a:solidFill>
                <a:latin typeface="Courier New" pitchFamily="-84" charset="0"/>
              </a:rPr>
              <a:t>localhost</a:t>
            </a:r>
            <a:r>
              <a:rPr lang="en-US" sz="1600" dirty="0">
                <a:solidFill>
                  <a:srgbClr val="000066"/>
                </a:solidFill>
                <a:latin typeface="Courier New" pitchFamily="-84" charset="0"/>
              </a:rPr>
              <a:t> -</a:t>
            </a:r>
            <a:r>
              <a:rPr lang="en-US" sz="1600" dirty="0" err="1">
                <a:solidFill>
                  <a:srgbClr val="000066"/>
                </a:solidFill>
                <a:latin typeface="Courier New" pitchFamily="-84" charset="0"/>
              </a:rPr>
              <a:t>p</a:t>
            </a:r>
            <a:r>
              <a:rPr lang="en-US" sz="1600" dirty="0">
                <a:solidFill>
                  <a:srgbClr val="000066"/>
                </a:solidFill>
                <a:latin typeface="Courier New" pitchFamily="-84" charset="0"/>
              </a:rPr>
              <a:t> 1521 -</a:t>
            </a:r>
            <a:r>
              <a:rPr lang="en-US" sz="1600" dirty="0" err="1">
                <a:solidFill>
                  <a:srgbClr val="000066"/>
                </a:solidFill>
                <a:latin typeface="Courier New" pitchFamily="-84" charset="0"/>
              </a:rPr>
              <a:t>s</a:t>
            </a:r>
            <a:r>
              <a:rPr lang="en-US" sz="1600" dirty="0">
                <a:solidFill>
                  <a:srgbClr val="000066"/>
                </a:solidFill>
                <a:latin typeface="Courier New" pitchFamily="-84" charset="0"/>
              </a:rPr>
              <a:t> orcl111 -</a:t>
            </a:r>
            <a:r>
              <a:rPr lang="en-US" sz="1600" dirty="0" err="1">
                <a:solidFill>
                  <a:srgbClr val="000066"/>
                </a:solidFill>
                <a:latin typeface="Courier New" pitchFamily="-84" charset="0"/>
              </a:rPr>
              <a:t>u</a:t>
            </a:r>
            <a:r>
              <a:rPr lang="en-US" sz="1600" dirty="0">
                <a:solidFill>
                  <a:srgbClr val="000066"/>
                </a:solidFill>
                <a:latin typeface="Courier New" pitchFamily="-84" charset="0"/>
              </a:rPr>
              <a:t> </a:t>
            </a:r>
            <a:r>
              <a:rPr lang="en-US" sz="1600" dirty="0" err="1">
                <a:solidFill>
                  <a:srgbClr val="000066"/>
                </a:solidFill>
                <a:latin typeface="Courier New" pitchFamily="-84" charset="0"/>
              </a:rPr>
              <a:t>scott</a:t>
            </a:r>
            <a:r>
              <a:rPr lang="en-US" sz="1600" dirty="0">
                <a:solidFill>
                  <a:srgbClr val="000066"/>
                </a:solidFill>
                <a:latin typeface="Courier New" pitchFamily="-84" charset="0"/>
              </a:rPr>
              <a:t> -</a:t>
            </a:r>
            <a:r>
              <a:rPr lang="en-US" sz="1600" dirty="0" err="1">
                <a:solidFill>
                  <a:srgbClr val="000066"/>
                </a:solidFill>
                <a:latin typeface="Courier New" pitchFamily="-84" charset="0"/>
              </a:rPr>
              <a:t>d</a:t>
            </a:r>
            <a:r>
              <a:rPr lang="en-US" sz="1600" dirty="0">
                <a:solidFill>
                  <a:srgbClr val="000066"/>
                </a:solidFill>
                <a:latin typeface="Courier New" pitchFamily="-84" charset="0"/>
              </a:rPr>
              <a:t> tiger</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f</a:t>
            </a:r>
            <a:r>
              <a:rPr lang="en-US" sz="1600" dirty="0">
                <a:solidFill>
                  <a:srgbClr val="000066"/>
                </a:solidFill>
                <a:latin typeface="Courier New" pitchFamily="-84" charset="0"/>
              </a:rPr>
              <a:t> $</a:t>
            </a:r>
            <a:r>
              <a:rPr lang="en-US" sz="1600" dirty="0" err="1">
                <a:solidFill>
                  <a:srgbClr val="000066"/>
                </a:solidFill>
                <a:latin typeface="Courier New" pitchFamily="-84" charset="0"/>
              </a:rPr>
              <a:t>full_file_name</a:t>
            </a:r>
            <a:r>
              <a:rPr lang="en-US" sz="1600" dirty="0">
                <a:solidFill>
                  <a:srgbClr val="000066"/>
                </a:solidFill>
                <a:latin typeface="Courier New" pitchFamily="-84" charset="0"/>
              </a:rPr>
              <a:t> -</a:t>
            </a:r>
            <a:r>
              <a:rPr lang="en-US" sz="1600" dirty="0" err="1">
                <a:solidFill>
                  <a:srgbClr val="000066"/>
                </a:solidFill>
                <a:latin typeface="Courier New" pitchFamily="-84" charset="0"/>
              </a:rPr>
              <a:t>t</a:t>
            </a:r>
            <a:r>
              <a:rPr lang="en-US" sz="1600" dirty="0">
                <a:solidFill>
                  <a:srgbClr val="000066"/>
                </a:solidFill>
                <a:latin typeface="Courier New" pitchFamily="-84" charset="0"/>
              </a:rPr>
              <a:t> $</a:t>
            </a:r>
            <a:r>
              <a:rPr lang="en-US" sz="1600" dirty="0" err="1">
                <a:solidFill>
                  <a:srgbClr val="000066"/>
                </a:solidFill>
                <a:latin typeface="Courier New" pitchFamily="-84" charset="0"/>
              </a:rPr>
              <a:t>table_name</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r</a:t>
            </a:r>
            <a:r>
              <a:rPr lang="en-US" sz="1600" dirty="0" smtClean="0">
                <a:solidFill>
                  <a:srgbClr val="000066"/>
                </a:solidFill>
                <a:latin typeface="Courier New" pitchFamily="-84" charset="0"/>
              </a:rPr>
              <a:t> 4326 -</a:t>
            </a:r>
            <a:r>
              <a:rPr lang="en-US" sz="1600" dirty="0">
                <a:solidFill>
                  <a:srgbClr val="000066"/>
                </a:solidFill>
                <a:latin typeface="Courier New" pitchFamily="-84" charset="0"/>
              </a:rPr>
              <a:t>g geometry -</a:t>
            </a:r>
            <a:r>
              <a:rPr lang="en-US" sz="1600" dirty="0" err="1">
                <a:solidFill>
                  <a:srgbClr val="000066"/>
                </a:solidFill>
                <a:latin typeface="Courier New" pitchFamily="-84" charset="0"/>
              </a:rPr>
              <a:t>i</a:t>
            </a:r>
            <a:r>
              <a:rPr lang="en-US" sz="1600" dirty="0">
                <a:solidFill>
                  <a:srgbClr val="000066"/>
                </a:solidFill>
                <a:latin typeface="Courier New" pitchFamily="-84" charset="0"/>
              </a:rPr>
              <a:t> id</a:t>
            </a:r>
          </a:p>
          <a:p>
            <a:pPr algn="l" defTabSz="822325" eaLnBrk="0" hangingPunct="0">
              <a:lnSpc>
                <a:spcPct val="80000"/>
              </a:lnSpc>
              <a:buClrTx/>
            </a:pPr>
            <a:r>
              <a:rPr lang="en-US" sz="1600" dirty="0">
                <a:solidFill>
                  <a:srgbClr val="000066"/>
                </a:solidFill>
                <a:latin typeface="Courier New" pitchFamily="-84" charset="0"/>
              </a:rPr>
              <a:t>done</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title"/>
          </p:nvPr>
        </p:nvSpPr>
        <p:spPr/>
        <p:txBody>
          <a:bodyPr/>
          <a:lstStyle/>
          <a:p>
            <a:pPr eaLnBrk="1" hangingPunct="1"/>
            <a:r>
              <a:rPr lang="en-US"/>
              <a:t>Usage Notes</a:t>
            </a:r>
          </a:p>
        </p:txBody>
      </p:sp>
      <p:sp>
        <p:nvSpPr>
          <p:cNvPr id="65539" name="Rectangle 7"/>
          <p:cNvSpPr>
            <a:spLocks noGrp="1" noChangeArrowheads="1"/>
          </p:cNvSpPr>
          <p:nvPr>
            <p:ph type="body" idx="1"/>
          </p:nvPr>
        </p:nvSpPr>
        <p:spPr/>
        <p:txBody>
          <a:bodyPr/>
          <a:lstStyle/>
          <a:p>
            <a:pPr eaLnBrk="1" hangingPunct="1"/>
            <a:r>
              <a:rPr lang="en-US"/>
              <a:t>Use -r to set the Spatial Reference ID (SRID).</a:t>
            </a:r>
          </a:p>
          <a:p>
            <a:pPr eaLnBrk="1" hangingPunct="1"/>
            <a:r>
              <a:rPr lang="en-US"/>
              <a:t>By default, extents in the USER_SDO_GEOM_METADATA view are set to the bounds computed from the input shapefile for non-geodetic data, and –180 to 180 and </a:t>
            </a:r>
            <a:br>
              <a:rPr lang="en-US"/>
            </a:br>
            <a:r>
              <a:rPr lang="en-US"/>
              <a:t>–90 to 90 for geodetic data.</a:t>
            </a:r>
          </a:p>
          <a:p>
            <a:pPr eaLnBrk="1" hangingPunct="1"/>
            <a:r>
              <a:rPr lang="en-US"/>
              <a:t>The default tolerance for geodetic data is 0.05 meters.</a:t>
            </a:r>
          </a:p>
          <a:p>
            <a:pPr eaLnBrk="1" hangingPunct="1">
              <a:buFontTx/>
              <a:buNone/>
            </a:pPr>
            <a:endParaRPr lang="en-US"/>
          </a:p>
          <a:p>
            <a:pPr eaLnBrk="1" hangingPunct="1">
              <a:buFontTx/>
              <a:buNone/>
            </a:pPr>
            <a:endParaRPr lang="en-US"/>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flipV="1">
            <a:off x="3321050" y="3749675"/>
            <a:ext cx="1588" cy="896938"/>
          </a:xfrm>
          <a:prstGeom prst="line">
            <a:avLst/>
          </a:prstGeom>
          <a:noFill/>
          <a:ln w="28575">
            <a:solidFill>
              <a:schemeClr val="tx1"/>
            </a:solidFill>
            <a:round/>
            <a:headEnd type="triangle" w="sm" len="sm"/>
            <a:tailEnd type="none" w="sm" len="sm"/>
          </a:ln>
        </p:spPr>
        <p:txBody>
          <a:bodyPr>
            <a:prstTxWarp prst="textNoShape">
              <a:avLst/>
            </a:prstTxWarp>
          </a:bodyPr>
          <a:lstStyle/>
          <a:p>
            <a:endParaRPr lang="en-US"/>
          </a:p>
        </p:txBody>
      </p:sp>
      <p:sp>
        <p:nvSpPr>
          <p:cNvPr id="19459" name="Line 3"/>
          <p:cNvSpPr>
            <a:spLocks noChangeShapeType="1"/>
          </p:cNvSpPr>
          <p:nvPr/>
        </p:nvSpPr>
        <p:spPr bwMode="auto">
          <a:xfrm flipV="1">
            <a:off x="4945063" y="1812925"/>
            <a:ext cx="0" cy="627063"/>
          </a:xfrm>
          <a:prstGeom prst="line">
            <a:avLst/>
          </a:prstGeom>
          <a:noFill/>
          <a:ln w="28575">
            <a:solidFill>
              <a:schemeClr val="tx1"/>
            </a:solidFill>
            <a:round/>
            <a:headEnd type="triangle" w="sm" len="sm"/>
            <a:tailEnd type="none" w="sm" len="sm"/>
          </a:ln>
        </p:spPr>
        <p:txBody>
          <a:bodyPr>
            <a:prstTxWarp prst="textNoShape">
              <a:avLst/>
            </a:prstTxWarp>
          </a:bodyPr>
          <a:lstStyle/>
          <a:p>
            <a:endParaRPr lang="en-US"/>
          </a:p>
        </p:txBody>
      </p:sp>
      <p:sp>
        <p:nvSpPr>
          <p:cNvPr id="19460" name="Rectangle 5"/>
          <p:cNvSpPr>
            <a:spLocks noChangeArrowheads="1"/>
          </p:cNvSpPr>
          <p:nvPr/>
        </p:nvSpPr>
        <p:spPr bwMode="auto">
          <a:xfrm>
            <a:off x="5613400" y="1143000"/>
            <a:ext cx="2493963"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buClrTx/>
            </a:pPr>
            <a:r>
              <a:rPr lang="en-US" sz="1800"/>
              <a:t>Data files</a:t>
            </a:r>
          </a:p>
        </p:txBody>
      </p:sp>
      <p:sp>
        <p:nvSpPr>
          <p:cNvPr id="19461" name="Rectangle 6"/>
          <p:cNvSpPr>
            <a:spLocks noChangeArrowheads="1"/>
          </p:cNvSpPr>
          <p:nvPr/>
        </p:nvSpPr>
        <p:spPr bwMode="auto">
          <a:xfrm>
            <a:off x="3697288" y="1066800"/>
            <a:ext cx="2493962"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buClrTx/>
            </a:pPr>
            <a:r>
              <a:rPr lang="en-US" sz="1800"/>
              <a:t>Control file</a:t>
            </a:r>
          </a:p>
        </p:txBody>
      </p:sp>
      <p:sp>
        <p:nvSpPr>
          <p:cNvPr id="19462" name="Rectangle 7"/>
          <p:cNvSpPr>
            <a:spLocks noChangeArrowheads="1"/>
          </p:cNvSpPr>
          <p:nvPr/>
        </p:nvSpPr>
        <p:spPr bwMode="blackWhite">
          <a:xfrm>
            <a:off x="3268663" y="2459038"/>
            <a:ext cx="3454400" cy="1298575"/>
          </a:xfrm>
          <a:prstGeom prst="rect">
            <a:avLst/>
          </a:prstGeom>
          <a:solidFill>
            <a:srgbClr val="CCCCCC"/>
          </a:solidFill>
          <a:ln w="25400">
            <a:solidFill>
              <a:schemeClr val="bg2"/>
            </a:solidFill>
            <a:miter lim="800000"/>
            <a:headEnd/>
            <a:tailEnd/>
          </a:ln>
        </p:spPr>
        <p:txBody>
          <a:bodyPr wrap="none" anchor="ctr">
            <a:prstTxWarp prst="textNoShape">
              <a:avLst/>
            </a:prstTxWarp>
          </a:bodyPr>
          <a:lstStyle/>
          <a:p>
            <a:endParaRPr lang="fr-FR"/>
          </a:p>
        </p:txBody>
      </p:sp>
      <p:sp>
        <p:nvSpPr>
          <p:cNvPr id="19463" name="Rectangle 8"/>
          <p:cNvSpPr>
            <a:spLocks noChangeArrowheads="1"/>
          </p:cNvSpPr>
          <p:nvPr/>
        </p:nvSpPr>
        <p:spPr bwMode="auto">
          <a:xfrm>
            <a:off x="4010025" y="2405063"/>
            <a:ext cx="1970088" cy="357187"/>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buClrTx/>
            </a:pPr>
            <a:r>
              <a:rPr lang="en-US" sz="1800"/>
              <a:t>SQL*Loader</a:t>
            </a:r>
          </a:p>
        </p:txBody>
      </p:sp>
      <p:sp>
        <p:nvSpPr>
          <p:cNvPr id="19464" name="Rectangle 9"/>
          <p:cNvSpPr>
            <a:spLocks noChangeArrowheads="1"/>
          </p:cNvSpPr>
          <p:nvPr/>
        </p:nvSpPr>
        <p:spPr bwMode="auto">
          <a:xfrm>
            <a:off x="2530475" y="5257800"/>
            <a:ext cx="1598613"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Log file</a:t>
            </a:r>
          </a:p>
        </p:txBody>
      </p:sp>
      <p:sp>
        <p:nvSpPr>
          <p:cNvPr id="19465" name="Rectangle 10"/>
          <p:cNvSpPr>
            <a:spLocks noChangeArrowheads="1"/>
          </p:cNvSpPr>
          <p:nvPr/>
        </p:nvSpPr>
        <p:spPr bwMode="auto">
          <a:xfrm>
            <a:off x="4754563" y="4572000"/>
            <a:ext cx="1600200"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Inserted</a:t>
            </a:r>
          </a:p>
        </p:txBody>
      </p:sp>
      <p:sp>
        <p:nvSpPr>
          <p:cNvPr id="19466" name="Line 11"/>
          <p:cNvSpPr>
            <a:spLocks noChangeShapeType="1"/>
          </p:cNvSpPr>
          <p:nvPr/>
        </p:nvSpPr>
        <p:spPr bwMode="auto">
          <a:xfrm flipV="1">
            <a:off x="4906963" y="3586163"/>
            <a:ext cx="0" cy="588962"/>
          </a:xfrm>
          <a:prstGeom prst="line">
            <a:avLst/>
          </a:prstGeom>
          <a:noFill/>
          <a:ln w="28575">
            <a:solidFill>
              <a:schemeClr val="tx1"/>
            </a:solidFill>
            <a:round/>
            <a:headEnd type="triangle" w="sm" len="sm"/>
            <a:tailEnd type="none" w="sm" len="sm"/>
          </a:ln>
        </p:spPr>
        <p:txBody>
          <a:bodyPr>
            <a:prstTxWarp prst="textNoShape">
              <a:avLst/>
            </a:prstTxWarp>
          </a:bodyPr>
          <a:lstStyle/>
          <a:p>
            <a:endParaRPr lang="en-US"/>
          </a:p>
        </p:txBody>
      </p:sp>
      <p:sp>
        <p:nvSpPr>
          <p:cNvPr id="19467" name="Rectangle 12"/>
          <p:cNvSpPr>
            <a:spLocks noChangeArrowheads="1"/>
          </p:cNvSpPr>
          <p:nvPr/>
        </p:nvSpPr>
        <p:spPr bwMode="auto">
          <a:xfrm>
            <a:off x="4773613" y="3733800"/>
            <a:ext cx="1600200"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Selected</a:t>
            </a:r>
          </a:p>
        </p:txBody>
      </p:sp>
      <p:sp>
        <p:nvSpPr>
          <p:cNvPr id="19468" name="Rectangle 13"/>
          <p:cNvSpPr>
            <a:spLocks noGrp="1" noChangeArrowheads="1"/>
          </p:cNvSpPr>
          <p:nvPr>
            <p:ph type="title"/>
          </p:nvPr>
        </p:nvSpPr>
        <p:spPr>
          <a:xfrm>
            <a:off x="965200" y="304800"/>
            <a:ext cx="8212138" cy="941388"/>
          </a:xfrm>
          <a:noFill/>
        </p:spPr>
        <p:txBody>
          <a:bodyPr lIns="12700" tIns="12700" rIns="12700" bIns="12700"/>
          <a:lstStyle/>
          <a:p>
            <a:pPr eaLnBrk="1" hangingPunct="1"/>
            <a:r>
              <a:rPr lang="en-US"/>
              <a:t>Bulk Loading of Data with SQL*Loader</a:t>
            </a:r>
          </a:p>
        </p:txBody>
      </p:sp>
      <p:sp>
        <p:nvSpPr>
          <p:cNvPr id="19469" name="Rectangle 14"/>
          <p:cNvSpPr>
            <a:spLocks noChangeArrowheads="1"/>
          </p:cNvSpPr>
          <p:nvPr/>
        </p:nvSpPr>
        <p:spPr bwMode="auto">
          <a:xfrm>
            <a:off x="1250950" y="2311400"/>
            <a:ext cx="1885950" cy="631825"/>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buClrTx/>
            </a:pPr>
            <a:r>
              <a:rPr lang="en-US" sz="1800"/>
              <a:t>Parameter file</a:t>
            </a:r>
            <a:br>
              <a:rPr lang="en-US" sz="1800"/>
            </a:br>
            <a:r>
              <a:rPr lang="en-US" sz="1800"/>
              <a:t>(optional)</a:t>
            </a:r>
          </a:p>
        </p:txBody>
      </p:sp>
      <p:sp>
        <p:nvSpPr>
          <p:cNvPr id="19470" name="Freeform 15"/>
          <p:cNvSpPr>
            <a:spLocks/>
          </p:cNvSpPr>
          <p:nvPr/>
        </p:nvSpPr>
        <p:spPr bwMode="auto">
          <a:xfrm>
            <a:off x="2641600" y="1952625"/>
            <a:ext cx="1031875" cy="487363"/>
          </a:xfrm>
          <a:custGeom>
            <a:avLst/>
            <a:gdLst>
              <a:gd name="T0" fmla="*/ 0 w 600"/>
              <a:gd name="T1" fmla="*/ 0 h 307"/>
              <a:gd name="T2" fmla="*/ 2147483647 w 600"/>
              <a:gd name="T3" fmla="*/ 0 h 307"/>
              <a:gd name="T4" fmla="*/ 2147483647 w 600"/>
              <a:gd name="T5" fmla="*/ 2147483647 h 307"/>
              <a:gd name="T6" fmla="*/ 0 60000 65536"/>
              <a:gd name="T7" fmla="*/ 0 60000 65536"/>
              <a:gd name="T8" fmla="*/ 0 60000 65536"/>
              <a:gd name="T9" fmla="*/ 0 w 600"/>
              <a:gd name="T10" fmla="*/ 0 h 307"/>
              <a:gd name="T11" fmla="*/ 600 w 600"/>
              <a:gd name="T12" fmla="*/ 307 h 307"/>
            </a:gdLst>
            <a:ahLst/>
            <a:cxnLst>
              <a:cxn ang="T6">
                <a:pos x="T0" y="T1"/>
              </a:cxn>
              <a:cxn ang="T7">
                <a:pos x="T2" y="T3"/>
              </a:cxn>
              <a:cxn ang="T8">
                <a:pos x="T4" y="T5"/>
              </a:cxn>
            </a:cxnLst>
            <a:rect l="T9" t="T10" r="T11" b="T12"/>
            <a:pathLst>
              <a:path w="600" h="307">
                <a:moveTo>
                  <a:pt x="0" y="0"/>
                </a:moveTo>
                <a:lnTo>
                  <a:pt x="599" y="0"/>
                </a:lnTo>
                <a:lnTo>
                  <a:pt x="599" y="306"/>
                </a:lnTo>
              </a:path>
            </a:pathLst>
          </a:custGeom>
          <a:noFill/>
          <a:ln w="28575" cap="rnd">
            <a:solidFill>
              <a:schemeClr val="tx2"/>
            </a:solidFill>
            <a:round/>
            <a:headEnd type="none" w="sm" len="sm"/>
            <a:tailEnd type="triangle" w="sm" len="sm"/>
          </a:ln>
        </p:spPr>
        <p:txBody>
          <a:bodyPr>
            <a:prstTxWarp prst="textNoShape">
              <a:avLst/>
            </a:prstTxWarp>
          </a:bodyPr>
          <a:lstStyle/>
          <a:p>
            <a:endParaRPr lang="en-US"/>
          </a:p>
        </p:txBody>
      </p:sp>
      <p:sp>
        <p:nvSpPr>
          <p:cNvPr id="19471" name="Freeform 16"/>
          <p:cNvSpPr>
            <a:spLocks/>
          </p:cNvSpPr>
          <p:nvPr/>
        </p:nvSpPr>
        <p:spPr bwMode="auto">
          <a:xfrm>
            <a:off x="5861050" y="1981200"/>
            <a:ext cx="414338" cy="458788"/>
          </a:xfrm>
          <a:custGeom>
            <a:avLst/>
            <a:gdLst>
              <a:gd name="T0" fmla="*/ 2147483647 w 241"/>
              <a:gd name="T1" fmla="*/ 0 h 289"/>
              <a:gd name="T2" fmla="*/ 0 w 241"/>
              <a:gd name="T3" fmla="*/ 0 h 289"/>
              <a:gd name="T4" fmla="*/ 0 w 241"/>
              <a:gd name="T5" fmla="*/ 2147483647 h 289"/>
              <a:gd name="T6" fmla="*/ 0 60000 65536"/>
              <a:gd name="T7" fmla="*/ 0 60000 65536"/>
              <a:gd name="T8" fmla="*/ 0 60000 65536"/>
              <a:gd name="T9" fmla="*/ 0 w 241"/>
              <a:gd name="T10" fmla="*/ 0 h 289"/>
              <a:gd name="T11" fmla="*/ 241 w 241"/>
              <a:gd name="T12" fmla="*/ 289 h 289"/>
            </a:gdLst>
            <a:ahLst/>
            <a:cxnLst>
              <a:cxn ang="T6">
                <a:pos x="T0" y="T1"/>
              </a:cxn>
              <a:cxn ang="T7">
                <a:pos x="T2" y="T3"/>
              </a:cxn>
              <a:cxn ang="T8">
                <a:pos x="T4" y="T5"/>
              </a:cxn>
            </a:cxnLst>
            <a:rect l="T9" t="T10" r="T11" b="T12"/>
            <a:pathLst>
              <a:path w="241" h="289">
                <a:moveTo>
                  <a:pt x="240" y="0"/>
                </a:moveTo>
                <a:lnTo>
                  <a:pt x="0" y="0"/>
                </a:lnTo>
                <a:lnTo>
                  <a:pt x="0" y="288"/>
                </a:lnTo>
              </a:path>
            </a:pathLst>
          </a:custGeom>
          <a:noFill/>
          <a:ln w="28575" cap="rnd">
            <a:solidFill>
              <a:schemeClr val="tx2"/>
            </a:solidFill>
            <a:round/>
            <a:headEnd type="none" w="sm" len="sm"/>
            <a:tailEnd type="triangle" w="sm" len="sm"/>
          </a:ln>
        </p:spPr>
        <p:txBody>
          <a:bodyPr>
            <a:prstTxWarp prst="textNoShape">
              <a:avLst/>
            </a:prstTxWarp>
          </a:bodyPr>
          <a:lstStyle/>
          <a:p>
            <a:endParaRPr lang="en-US"/>
          </a:p>
        </p:txBody>
      </p:sp>
      <p:sp>
        <p:nvSpPr>
          <p:cNvPr id="19472" name="Freeform 17"/>
          <p:cNvSpPr>
            <a:spLocks/>
          </p:cNvSpPr>
          <p:nvPr/>
        </p:nvSpPr>
        <p:spPr bwMode="auto">
          <a:xfrm>
            <a:off x="5846763" y="4000500"/>
            <a:ext cx="2305050" cy="377825"/>
          </a:xfrm>
          <a:custGeom>
            <a:avLst/>
            <a:gdLst>
              <a:gd name="T0" fmla="*/ 0 w 1340"/>
              <a:gd name="T1" fmla="*/ 2147483647 h 238"/>
              <a:gd name="T2" fmla="*/ 2147483647 w 1340"/>
              <a:gd name="T3" fmla="*/ 2147483647 h 238"/>
              <a:gd name="T4" fmla="*/ 2147483647 w 1340"/>
              <a:gd name="T5" fmla="*/ 0 h 238"/>
              <a:gd name="T6" fmla="*/ 0 60000 65536"/>
              <a:gd name="T7" fmla="*/ 0 60000 65536"/>
              <a:gd name="T8" fmla="*/ 0 60000 65536"/>
              <a:gd name="T9" fmla="*/ 0 w 1340"/>
              <a:gd name="T10" fmla="*/ 0 h 238"/>
              <a:gd name="T11" fmla="*/ 1340 w 1340"/>
              <a:gd name="T12" fmla="*/ 238 h 238"/>
            </a:gdLst>
            <a:ahLst/>
            <a:cxnLst>
              <a:cxn ang="T6">
                <a:pos x="T0" y="T1"/>
              </a:cxn>
              <a:cxn ang="T7">
                <a:pos x="T2" y="T3"/>
              </a:cxn>
              <a:cxn ang="T8">
                <a:pos x="T4" y="T5"/>
              </a:cxn>
            </a:cxnLst>
            <a:rect l="T9" t="T10" r="T11" b="T12"/>
            <a:pathLst>
              <a:path w="1340" h="238">
                <a:moveTo>
                  <a:pt x="0" y="237"/>
                </a:moveTo>
                <a:lnTo>
                  <a:pt x="1339" y="237"/>
                </a:lnTo>
                <a:lnTo>
                  <a:pt x="1339" y="0"/>
                </a:lnTo>
              </a:path>
            </a:pathLst>
          </a:custGeom>
          <a:noFill/>
          <a:ln w="28575" cap="rnd">
            <a:solidFill>
              <a:schemeClr val="tx1"/>
            </a:solidFill>
            <a:round/>
            <a:headEnd type="none" w="sm" len="sm"/>
            <a:tailEnd type="triangle" w="sm" len="sm"/>
          </a:ln>
        </p:spPr>
        <p:txBody>
          <a:bodyPr>
            <a:prstTxWarp prst="textNoShape">
              <a:avLst/>
            </a:prstTxWarp>
          </a:bodyPr>
          <a:lstStyle/>
          <a:p>
            <a:endParaRPr lang="en-US"/>
          </a:p>
        </p:txBody>
      </p:sp>
      <p:sp>
        <p:nvSpPr>
          <p:cNvPr id="19473" name="Rectangle 18"/>
          <p:cNvSpPr>
            <a:spLocks noChangeArrowheads="1"/>
          </p:cNvSpPr>
          <p:nvPr/>
        </p:nvSpPr>
        <p:spPr bwMode="auto">
          <a:xfrm>
            <a:off x="6291263" y="4359275"/>
            <a:ext cx="1598612"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Rejected</a:t>
            </a:r>
          </a:p>
        </p:txBody>
      </p:sp>
      <p:sp>
        <p:nvSpPr>
          <p:cNvPr id="19474" name="Rectangle 19"/>
          <p:cNvSpPr>
            <a:spLocks noChangeArrowheads="1"/>
          </p:cNvSpPr>
          <p:nvPr/>
        </p:nvSpPr>
        <p:spPr bwMode="auto">
          <a:xfrm>
            <a:off x="6907213" y="3363913"/>
            <a:ext cx="866775" cy="631825"/>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Bad </a:t>
            </a:r>
            <a:br>
              <a:rPr lang="en-US" sz="1800"/>
            </a:br>
            <a:r>
              <a:rPr lang="en-US" sz="1800"/>
              <a:t>file</a:t>
            </a:r>
          </a:p>
        </p:txBody>
      </p:sp>
      <p:sp>
        <p:nvSpPr>
          <p:cNvPr id="19475" name="Rectangle 20"/>
          <p:cNvSpPr>
            <a:spLocks noChangeArrowheads="1"/>
          </p:cNvSpPr>
          <p:nvPr/>
        </p:nvSpPr>
        <p:spPr bwMode="auto">
          <a:xfrm>
            <a:off x="6564313" y="2508250"/>
            <a:ext cx="1600200"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Rejected</a:t>
            </a:r>
          </a:p>
        </p:txBody>
      </p:sp>
      <p:sp>
        <p:nvSpPr>
          <p:cNvPr id="19476" name="Freeform 21"/>
          <p:cNvSpPr>
            <a:spLocks/>
          </p:cNvSpPr>
          <p:nvPr/>
        </p:nvSpPr>
        <p:spPr bwMode="auto">
          <a:xfrm>
            <a:off x="6232525" y="2879725"/>
            <a:ext cx="1919288" cy="473075"/>
          </a:xfrm>
          <a:custGeom>
            <a:avLst/>
            <a:gdLst>
              <a:gd name="T0" fmla="*/ 0 w 1116"/>
              <a:gd name="T1" fmla="*/ 0 h 298"/>
              <a:gd name="T2" fmla="*/ 2147483647 w 1116"/>
              <a:gd name="T3" fmla="*/ 0 h 298"/>
              <a:gd name="T4" fmla="*/ 2147483647 w 1116"/>
              <a:gd name="T5" fmla="*/ 2147483647 h 298"/>
              <a:gd name="T6" fmla="*/ 0 60000 65536"/>
              <a:gd name="T7" fmla="*/ 0 60000 65536"/>
              <a:gd name="T8" fmla="*/ 0 60000 65536"/>
              <a:gd name="T9" fmla="*/ 0 w 1116"/>
              <a:gd name="T10" fmla="*/ 0 h 298"/>
              <a:gd name="T11" fmla="*/ 1116 w 1116"/>
              <a:gd name="T12" fmla="*/ 298 h 298"/>
            </a:gdLst>
            <a:ahLst/>
            <a:cxnLst>
              <a:cxn ang="T6">
                <a:pos x="T0" y="T1"/>
              </a:cxn>
              <a:cxn ang="T7">
                <a:pos x="T2" y="T3"/>
              </a:cxn>
              <a:cxn ang="T8">
                <a:pos x="T4" y="T5"/>
              </a:cxn>
            </a:cxnLst>
            <a:rect l="T9" t="T10" r="T11" b="T12"/>
            <a:pathLst>
              <a:path w="1116" h="298">
                <a:moveTo>
                  <a:pt x="0" y="0"/>
                </a:moveTo>
                <a:lnTo>
                  <a:pt x="1115" y="0"/>
                </a:lnTo>
                <a:lnTo>
                  <a:pt x="1115" y="297"/>
                </a:lnTo>
              </a:path>
            </a:pathLst>
          </a:custGeom>
          <a:noFill/>
          <a:ln w="28575" cap="rnd">
            <a:solidFill>
              <a:schemeClr val="tx1"/>
            </a:solidFill>
            <a:round/>
            <a:headEnd type="none" w="sm" len="sm"/>
            <a:tailEnd type="triangle" w="sm" len="sm"/>
          </a:ln>
        </p:spPr>
        <p:txBody>
          <a:bodyPr>
            <a:prstTxWarp prst="textNoShape">
              <a:avLst/>
            </a:prstTxWarp>
          </a:bodyPr>
          <a:lstStyle/>
          <a:p>
            <a:endParaRPr lang="en-US"/>
          </a:p>
        </p:txBody>
      </p:sp>
      <p:sp>
        <p:nvSpPr>
          <p:cNvPr id="19477" name="Rectangle 22"/>
          <p:cNvSpPr>
            <a:spLocks noChangeArrowheads="1"/>
          </p:cNvSpPr>
          <p:nvPr/>
        </p:nvSpPr>
        <p:spPr bwMode="blackWhite">
          <a:xfrm>
            <a:off x="2962275" y="3322638"/>
            <a:ext cx="4068763" cy="447675"/>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endParaRPr lang="fr-FR" sz="2400" b="0">
              <a:latin typeface="Times New Roman" pitchFamily="-84" charset="0"/>
            </a:endParaRPr>
          </a:p>
        </p:txBody>
      </p:sp>
      <p:sp>
        <p:nvSpPr>
          <p:cNvPr id="19478" name="Line 23"/>
          <p:cNvSpPr>
            <a:spLocks noChangeShapeType="1"/>
          </p:cNvSpPr>
          <p:nvPr/>
        </p:nvSpPr>
        <p:spPr bwMode="blackWhite">
          <a:xfrm flipV="1">
            <a:off x="4902200" y="2987675"/>
            <a:ext cx="3175" cy="358775"/>
          </a:xfrm>
          <a:prstGeom prst="line">
            <a:avLst/>
          </a:prstGeom>
          <a:noFill/>
          <a:ln w="28575">
            <a:solidFill>
              <a:schemeClr val="tx1"/>
            </a:solidFill>
            <a:round/>
            <a:headEnd type="triangle" w="sm" len="sm"/>
            <a:tailEnd type="none" w="sm" len="sm"/>
          </a:ln>
        </p:spPr>
        <p:txBody>
          <a:bodyPr>
            <a:prstTxWarp prst="textNoShape">
              <a:avLst/>
            </a:prstTxWarp>
          </a:bodyPr>
          <a:lstStyle/>
          <a:p>
            <a:endParaRPr lang="en-US"/>
          </a:p>
        </p:txBody>
      </p:sp>
      <p:sp>
        <p:nvSpPr>
          <p:cNvPr id="19479" name="Rectangle 24"/>
          <p:cNvSpPr>
            <a:spLocks noChangeArrowheads="1"/>
          </p:cNvSpPr>
          <p:nvPr/>
        </p:nvSpPr>
        <p:spPr bwMode="blackWhite">
          <a:xfrm>
            <a:off x="4773613" y="3046413"/>
            <a:ext cx="1600200" cy="357187"/>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Accepted</a:t>
            </a:r>
          </a:p>
        </p:txBody>
      </p:sp>
      <p:sp>
        <p:nvSpPr>
          <p:cNvPr id="19480" name="Rectangle 25"/>
          <p:cNvSpPr>
            <a:spLocks noChangeArrowheads="1"/>
          </p:cNvSpPr>
          <p:nvPr/>
        </p:nvSpPr>
        <p:spPr bwMode="auto">
          <a:xfrm>
            <a:off x="1217613" y="4495800"/>
            <a:ext cx="1600200" cy="658813"/>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Discard file</a:t>
            </a:r>
          </a:p>
          <a:p>
            <a:pPr defTabSz="822325" eaLnBrk="0" hangingPunct="0">
              <a:lnSpc>
                <a:spcPct val="100000"/>
              </a:lnSpc>
              <a:spcBef>
                <a:spcPct val="10000"/>
              </a:spcBef>
              <a:buClrTx/>
            </a:pPr>
            <a:r>
              <a:rPr lang="en-US" sz="1800"/>
              <a:t>(optional)</a:t>
            </a:r>
          </a:p>
        </p:txBody>
      </p:sp>
      <p:sp>
        <p:nvSpPr>
          <p:cNvPr id="19481" name="Rectangle 26"/>
          <p:cNvSpPr>
            <a:spLocks noChangeArrowheads="1"/>
          </p:cNvSpPr>
          <p:nvPr/>
        </p:nvSpPr>
        <p:spPr bwMode="auto">
          <a:xfrm>
            <a:off x="1793875" y="3124200"/>
            <a:ext cx="1598613" cy="357188"/>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spcBef>
                <a:spcPct val="10000"/>
              </a:spcBef>
              <a:buClrTx/>
            </a:pPr>
            <a:r>
              <a:rPr lang="en-US" sz="1800"/>
              <a:t>Discarded</a:t>
            </a:r>
          </a:p>
        </p:txBody>
      </p:sp>
      <p:sp>
        <p:nvSpPr>
          <p:cNvPr id="19482" name="Freeform 27"/>
          <p:cNvSpPr>
            <a:spLocks/>
          </p:cNvSpPr>
          <p:nvPr/>
        </p:nvSpPr>
        <p:spPr bwMode="auto">
          <a:xfrm>
            <a:off x="1997075" y="3494088"/>
            <a:ext cx="1454150" cy="333375"/>
          </a:xfrm>
          <a:custGeom>
            <a:avLst/>
            <a:gdLst>
              <a:gd name="T0" fmla="*/ 2147483647 w 846"/>
              <a:gd name="T1" fmla="*/ 0 h 210"/>
              <a:gd name="T2" fmla="*/ 0 w 846"/>
              <a:gd name="T3" fmla="*/ 0 h 210"/>
              <a:gd name="T4" fmla="*/ 0 w 846"/>
              <a:gd name="T5" fmla="*/ 2147483647 h 210"/>
              <a:gd name="T6" fmla="*/ 0 60000 65536"/>
              <a:gd name="T7" fmla="*/ 0 60000 65536"/>
              <a:gd name="T8" fmla="*/ 0 60000 65536"/>
              <a:gd name="T9" fmla="*/ 0 w 846"/>
              <a:gd name="T10" fmla="*/ 0 h 210"/>
              <a:gd name="T11" fmla="*/ 846 w 846"/>
              <a:gd name="T12" fmla="*/ 210 h 210"/>
            </a:gdLst>
            <a:ahLst/>
            <a:cxnLst>
              <a:cxn ang="T6">
                <a:pos x="T0" y="T1"/>
              </a:cxn>
              <a:cxn ang="T7">
                <a:pos x="T2" y="T3"/>
              </a:cxn>
              <a:cxn ang="T8">
                <a:pos x="T4" y="T5"/>
              </a:cxn>
            </a:cxnLst>
            <a:rect l="T9" t="T10" r="T11" b="T12"/>
            <a:pathLst>
              <a:path w="846" h="210">
                <a:moveTo>
                  <a:pt x="845" y="0"/>
                </a:moveTo>
                <a:lnTo>
                  <a:pt x="0" y="0"/>
                </a:lnTo>
                <a:lnTo>
                  <a:pt x="0" y="209"/>
                </a:lnTo>
              </a:path>
            </a:pathLst>
          </a:custGeom>
          <a:noFill/>
          <a:ln w="28575" cap="rnd">
            <a:solidFill>
              <a:schemeClr val="tx1"/>
            </a:solidFill>
            <a:round/>
            <a:headEnd type="none" w="sm" len="sm"/>
            <a:tailEnd type="triangle" w="sm" len="sm"/>
          </a:ln>
        </p:spPr>
        <p:txBody>
          <a:bodyPr>
            <a:prstTxWarp prst="textNoShape">
              <a:avLst/>
            </a:prstTxWarp>
          </a:bodyPr>
          <a:lstStyle/>
          <a:p>
            <a:endParaRPr lang="en-US"/>
          </a:p>
        </p:txBody>
      </p:sp>
      <p:grpSp>
        <p:nvGrpSpPr>
          <p:cNvPr id="19483" name="Group 28"/>
          <p:cNvGrpSpPr>
            <a:grpSpLocks/>
          </p:cNvGrpSpPr>
          <p:nvPr/>
        </p:nvGrpSpPr>
        <p:grpSpPr bwMode="auto">
          <a:xfrm>
            <a:off x="1738313" y="1681163"/>
            <a:ext cx="904875" cy="644525"/>
            <a:chOff x="1011" y="1059"/>
            <a:chExt cx="526" cy="406"/>
          </a:xfrm>
        </p:grpSpPr>
        <p:sp>
          <p:nvSpPr>
            <p:cNvPr id="19531" name="Rectangle 29"/>
            <p:cNvSpPr>
              <a:spLocks noChangeArrowheads="1"/>
            </p:cNvSpPr>
            <p:nvPr/>
          </p:nvSpPr>
          <p:spPr bwMode="gray">
            <a:xfrm>
              <a:off x="1011" y="1143"/>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32" name="Oval 30"/>
            <p:cNvSpPr>
              <a:spLocks noChangeArrowheads="1"/>
            </p:cNvSpPr>
            <p:nvPr/>
          </p:nvSpPr>
          <p:spPr bwMode="gray">
            <a:xfrm>
              <a:off x="1011" y="1059"/>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33" name="Oval 31"/>
            <p:cNvSpPr>
              <a:spLocks noChangeArrowheads="1"/>
            </p:cNvSpPr>
            <p:nvPr/>
          </p:nvSpPr>
          <p:spPr bwMode="gray">
            <a:xfrm>
              <a:off x="1011" y="1313"/>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484" name="Group 32"/>
          <p:cNvGrpSpPr>
            <a:grpSpLocks/>
          </p:cNvGrpSpPr>
          <p:nvPr/>
        </p:nvGrpSpPr>
        <p:grpSpPr bwMode="auto">
          <a:xfrm>
            <a:off x="1565275" y="3830638"/>
            <a:ext cx="904875" cy="644525"/>
            <a:chOff x="910" y="2413"/>
            <a:chExt cx="526" cy="406"/>
          </a:xfrm>
        </p:grpSpPr>
        <p:sp>
          <p:nvSpPr>
            <p:cNvPr id="19528" name="Rectangle 33"/>
            <p:cNvSpPr>
              <a:spLocks noChangeArrowheads="1"/>
            </p:cNvSpPr>
            <p:nvPr/>
          </p:nvSpPr>
          <p:spPr bwMode="gray">
            <a:xfrm>
              <a:off x="910" y="2497"/>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29" name="Oval 34"/>
            <p:cNvSpPr>
              <a:spLocks noChangeArrowheads="1"/>
            </p:cNvSpPr>
            <p:nvPr/>
          </p:nvSpPr>
          <p:spPr bwMode="gray">
            <a:xfrm>
              <a:off x="910" y="2413"/>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30" name="Oval 35"/>
            <p:cNvSpPr>
              <a:spLocks noChangeArrowheads="1"/>
            </p:cNvSpPr>
            <p:nvPr/>
          </p:nvSpPr>
          <p:spPr bwMode="gray">
            <a:xfrm>
              <a:off x="910" y="2667"/>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485" name="Group 36"/>
          <p:cNvGrpSpPr>
            <a:grpSpLocks/>
          </p:cNvGrpSpPr>
          <p:nvPr/>
        </p:nvGrpSpPr>
        <p:grpSpPr bwMode="auto">
          <a:xfrm>
            <a:off x="2876550" y="4652963"/>
            <a:ext cx="904875" cy="644525"/>
            <a:chOff x="1673" y="2931"/>
            <a:chExt cx="526" cy="406"/>
          </a:xfrm>
        </p:grpSpPr>
        <p:sp>
          <p:nvSpPr>
            <p:cNvPr id="19525" name="Rectangle 37"/>
            <p:cNvSpPr>
              <a:spLocks noChangeArrowheads="1"/>
            </p:cNvSpPr>
            <p:nvPr/>
          </p:nvSpPr>
          <p:spPr bwMode="gray">
            <a:xfrm>
              <a:off x="1673" y="3015"/>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26" name="Oval 38"/>
            <p:cNvSpPr>
              <a:spLocks noChangeArrowheads="1"/>
            </p:cNvSpPr>
            <p:nvPr/>
          </p:nvSpPr>
          <p:spPr bwMode="gray">
            <a:xfrm>
              <a:off x="1673" y="2931"/>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27" name="Oval 39"/>
            <p:cNvSpPr>
              <a:spLocks noChangeArrowheads="1"/>
            </p:cNvSpPr>
            <p:nvPr/>
          </p:nvSpPr>
          <p:spPr bwMode="gray">
            <a:xfrm>
              <a:off x="1673" y="3185"/>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486" name="Group 40"/>
          <p:cNvGrpSpPr>
            <a:grpSpLocks/>
          </p:cNvGrpSpPr>
          <p:nvPr/>
        </p:nvGrpSpPr>
        <p:grpSpPr bwMode="auto">
          <a:xfrm>
            <a:off x="7681913" y="3357563"/>
            <a:ext cx="904875" cy="644525"/>
            <a:chOff x="4467" y="2115"/>
            <a:chExt cx="526" cy="406"/>
          </a:xfrm>
        </p:grpSpPr>
        <p:sp>
          <p:nvSpPr>
            <p:cNvPr id="19522" name="Rectangle 41"/>
            <p:cNvSpPr>
              <a:spLocks noChangeArrowheads="1"/>
            </p:cNvSpPr>
            <p:nvPr/>
          </p:nvSpPr>
          <p:spPr bwMode="gray">
            <a:xfrm>
              <a:off x="4467" y="2199"/>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23" name="Oval 42"/>
            <p:cNvSpPr>
              <a:spLocks noChangeArrowheads="1"/>
            </p:cNvSpPr>
            <p:nvPr/>
          </p:nvSpPr>
          <p:spPr bwMode="gray">
            <a:xfrm>
              <a:off x="4467" y="2115"/>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24" name="Oval 43"/>
            <p:cNvSpPr>
              <a:spLocks noChangeArrowheads="1"/>
            </p:cNvSpPr>
            <p:nvPr/>
          </p:nvSpPr>
          <p:spPr bwMode="gray">
            <a:xfrm>
              <a:off x="4467" y="2369"/>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487" name="Group 44"/>
          <p:cNvGrpSpPr>
            <a:grpSpLocks/>
          </p:cNvGrpSpPr>
          <p:nvPr/>
        </p:nvGrpSpPr>
        <p:grpSpPr bwMode="auto">
          <a:xfrm>
            <a:off x="4492625" y="1452563"/>
            <a:ext cx="904875" cy="644525"/>
            <a:chOff x="2612" y="915"/>
            <a:chExt cx="526" cy="406"/>
          </a:xfrm>
        </p:grpSpPr>
        <p:sp>
          <p:nvSpPr>
            <p:cNvPr id="19519" name="Rectangle 45"/>
            <p:cNvSpPr>
              <a:spLocks noChangeArrowheads="1"/>
            </p:cNvSpPr>
            <p:nvPr/>
          </p:nvSpPr>
          <p:spPr bwMode="gray">
            <a:xfrm>
              <a:off x="2612" y="999"/>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20" name="Oval 46"/>
            <p:cNvSpPr>
              <a:spLocks noChangeArrowheads="1"/>
            </p:cNvSpPr>
            <p:nvPr/>
          </p:nvSpPr>
          <p:spPr bwMode="gray">
            <a:xfrm>
              <a:off x="2612" y="915"/>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21" name="Oval 47"/>
            <p:cNvSpPr>
              <a:spLocks noChangeArrowheads="1"/>
            </p:cNvSpPr>
            <p:nvPr/>
          </p:nvSpPr>
          <p:spPr bwMode="gray">
            <a:xfrm>
              <a:off x="2612" y="1169"/>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488" name="Group 48"/>
          <p:cNvGrpSpPr>
            <a:grpSpLocks/>
          </p:cNvGrpSpPr>
          <p:nvPr/>
        </p:nvGrpSpPr>
        <p:grpSpPr bwMode="auto">
          <a:xfrm>
            <a:off x="4327525" y="5062538"/>
            <a:ext cx="1235075" cy="949325"/>
            <a:chOff x="2516" y="3189"/>
            <a:chExt cx="718" cy="598"/>
          </a:xfrm>
        </p:grpSpPr>
        <p:grpSp>
          <p:nvGrpSpPr>
            <p:cNvPr id="19507" name="Group 49"/>
            <p:cNvGrpSpPr>
              <a:grpSpLocks/>
            </p:cNvGrpSpPr>
            <p:nvPr/>
          </p:nvGrpSpPr>
          <p:grpSpPr bwMode="auto">
            <a:xfrm>
              <a:off x="2516" y="3189"/>
              <a:ext cx="526" cy="406"/>
              <a:chOff x="2516" y="3189"/>
              <a:chExt cx="526" cy="406"/>
            </a:xfrm>
          </p:grpSpPr>
          <p:sp>
            <p:nvSpPr>
              <p:cNvPr id="19516" name="Rectangle 50"/>
              <p:cNvSpPr>
                <a:spLocks noChangeArrowheads="1"/>
              </p:cNvSpPr>
              <p:nvPr/>
            </p:nvSpPr>
            <p:spPr bwMode="gray">
              <a:xfrm>
                <a:off x="2516" y="3273"/>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17" name="Oval 51"/>
              <p:cNvSpPr>
                <a:spLocks noChangeArrowheads="1"/>
              </p:cNvSpPr>
              <p:nvPr/>
            </p:nvSpPr>
            <p:spPr bwMode="gray">
              <a:xfrm>
                <a:off x="2516" y="3189"/>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18" name="Oval 52"/>
              <p:cNvSpPr>
                <a:spLocks noChangeArrowheads="1"/>
              </p:cNvSpPr>
              <p:nvPr/>
            </p:nvSpPr>
            <p:spPr bwMode="gray">
              <a:xfrm>
                <a:off x="2516" y="3443"/>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508" name="Group 53"/>
            <p:cNvGrpSpPr>
              <a:grpSpLocks/>
            </p:cNvGrpSpPr>
            <p:nvPr/>
          </p:nvGrpSpPr>
          <p:grpSpPr bwMode="auto">
            <a:xfrm>
              <a:off x="2612" y="3285"/>
              <a:ext cx="526" cy="406"/>
              <a:chOff x="2612" y="3285"/>
              <a:chExt cx="526" cy="406"/>
            </a:xfrm>
          </p:grpSpPr>
          <p:sp>
            <p:nvSpPr>
              <p:cNvPr id="19513" name="Rectangle 54"/>
              <p:cNvSpPr>
                <a:spLocks noChangeArrowheads="1"/>
              </p:cNvSpPr>
              <p:nvPr/>
            </p:nvSpPr>
            <p:spPr bwMode="gray">
              <a:xfrm>
                <a:off x="2612" y="3369"/>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14" name="Oval 55"/>
              <p:cNvSpPr>
                <a:spLocks noChangeArrowheads="1"/>
              </p:cNvSpPr>
              <p:nvPr/>
            </p:nvSpPr>
            <p:spPr bwMode="gray">
              <a:xfrm>
                <a:off x="2612" y="3285"/>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15" name="Oval 56"/>
              <p:cNvSpPr>
                <a:spLocks noChangeArrowheads="1"/>
              </p:cNvSpPr>
              <p:nvPr/>
            </p:nvSpPr>
            <p:spPr bwMode="gray">
              <a:xfrm>
                <a:off x="2612" y="3539"/>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509" name="Group 57"/>
            <p:cNvGrpSpPr>
              <a:grpSpLocks/>
            </p:cNvGrpSpPr>
            <p:nvPr/>
          </p:nvGrpSpPr>
          <p:grpSpPr bwMode="auto">
            <a:xfrm>
              <a:off x="2708" y="3381"/>
              <a:ext cx="526" cy="406"/>
              <a:chOff x="2708" y="3381"/>
              <a:chExt cx="526" cy="406"/>
            </a:xfrm>
          </p:grpSpPr>
          <p:sp>
            <p:nvSpPr>
              <p:cNvPr id="19510" name="Rectangle 58"/>
              <p:cNvSpPr>
                <a:spLocks noChangeArrowheads="1"/>
              </p:cNvSpPr>
              <p:nvPr/>
            </p:nvSpPr>
            <p:spPr bwMode="gray">
              <a:xfrm>
                <a:off x="2708" y="3465"/>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11" name="Oval 59"/>
              <p:cNvSpPr>
                <a:spLocks noChangeArrowheads="1"/>
              </p:cNvSpPr>
              <p:nvPr/>
            </p:nvSpPr>
            <p:spPr bwMode="gray">
              <a:xfrm>
                <a:off x="2708" y="3381"/>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12" name="Oval 60"/>
              <p:cNvSpPr>
                <a:spLocks noChangeArrowheads="1"/>
              </p:cNvSpPr>
              <p:nvPr/>
            </p:nvSpPr>
            <p:spPr bwMode="gray">
              <a:xfrm>
                <a:off x="2708" y="3635"/>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grpSp>
        <p:nvGrpSpPr>
          <p:cNvPr id="19489" name="Group 61"/>
          <p:cNvGrpSpPr>
            <a:grpSpLocks/>
          </p:cNvGrpSpPr>
          <p:nvPr/>
        </p:nvGrpSpPr>
        <p:grpSpPr bwMode="auto">
          <a:xfrm>
            <a:off x="6243638" y="1528763"/>
            <a:ext cx="1233487" cy="949325"/>
            <a:chOff x="3630" y="963"/>
            <a:chExt cx="718" cy="598"/>
          </a:xfrm>
        </p:grpSpPr>
        <p:grpSp>
          <p:nvGrpSpPr>
            <p:cNvPr id="19495" name="Group 62"/>
            <p:cNvGrpSpPr>
              <a:grpSpLocks/>
            </p:cNvGrpSpPr>
            <p:nvPr/>
          </p:nvGrpSpPr>
          <p:grpSpPr bwMode="auto">
            <a:xfrm>
              <a:off x="3630" y="963"/>
              <a:ext cx="526" cy="406"/>
              <a:chOff x="3630" y="963"/>
              <a:chExt cx="526" cy="406"/>
            </a:xfrm>
          </p:grpSpPr>
          <p:sp>
            <p:nvSpPr>
              <p:cNvPr id="19504" name="Rectangle 63"/>
              <p:cNvSpPr>
                <a:spLocks noChangeArrowheads="1"/>
              </p:cNvSpPr>
              <p:nvPr/>
            </p:nvSpPr>
            <p:spPr bwMode="gray">
              <a:xfrm>
                <a:off x="3630" y="1047"/>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05" name="Oval 64"/>
              <p:cNvSpPr>
                <a:spLocks noChangeArrowheads="1"/>
              </p:cNvSpPr>
              <p:nvPr/>
            </p:nvSpPr>
            <p:spPr bwMode="gray">
              <a:xfrm>
                <a:off x="3630" y="963"/>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06" name="Oval 65"/>
              <p:cNvSpPr>
                <a:spLocks noChangeArrowheads="1"/>
              </p:cNvSpPr>
              <p:nvPr/>
            </p:nvSpPr>
            <p:spPr bwMode="gray">
              <a:xfrm>
                <a:off x="3630" y="1217"/>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496" name="Group 66"/>
            <p:cNvGrpSpPr>
              <a:grpSpLocks/>
            </p:cNvGrpSpPr>
            <p:nvPr/>
          </p:nvGrpSpPr>
          <p:grpSpPr bwMode="auto">
            <a:xfrm>
              <a:off x="3726" y="1059"/>
              <a:ext cx="526" cy="406"/>
              <a:chOff x="3726" y="1059"/>
              <a:chExt cx="526" cy="406"/>
            </a:xfrm>
          </p:grpSpPr>
          <p:sp>
            <p:nvSpPr>
              <p:cNvPr id="19501" name="Rectangle 67"/>
              <p:cNvSpPr>
                <a:spLocks noChangeArrowheads="1"/>
              </p:cNvSpPr>
              <p:nvPr/>
            </p:nvSpPr>
            <p:spPr bwMode="gray">
              <a:xfrm>
                <a:off x="3726" y="1143"/>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502" name="Oval 68"/>
              <p:cNvSpPr>
                <a:spLocks noChangeArrowheads="1"/>
              </p:cNvSpPr>
              <p:nvPr/>
            </p:nvSpPr>
            <p:spPr bwMode="gray">
              <a:xfrm>
                <a:off x="3726" y="1059"/>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03" name="Oval 69"/>
              <p:cNvSpPr>
                <a:spLocks noChangeArrowheads="1"/>
              </p:cNvSpPr>
              <p:nvPr/>
            </p:nvSpPr>
            <p:spPr bwMode="gray">
              <a:xfrm>
                <a:off x="3726" y="1313"/>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nvGrpSpPr>
            <p:cNvPr id="19497" name="Group 70"/>
            <p:cNvGrpSpPr>
              <a:grpSpLocks/>
            </p:cNvGrpSpPr>
            <p:nvPr/>
          </p:nvGrpSpPr>
          <p:grpSpPr bwMode="auto">
            <a:xfrm>
              <a:off x="3822" y="1155"/>
              <a:ext cx="526" cy="406"/>
              <a:chOff x="3822" y="1155"/>
              <a:chExt cx="526" cy="406"/>
            </a:xfrm>
          </p:grpSpPr>
          <p:sp>
            <p:nvSpPr>
              <p:cNvPr id="19498" name="Rectangle 71"/>
              <p:cNvSpPr>
                <a:spLocks noChangeArrowheads="1"/>
              </p:cNvSpPr>
              <p:nvPr/>
            </p:nvSpPr>
            <p:spPr bwMode="gray">
              <a:xfrm>
                <a:off x="3822" y="1239"/>
                <a:ext cx="526" cy="240"/>
              </a:xfrm>
              <a:prstGeom prst="rect">
                <a:avLst/>
              </a:prstGeom>
              <a:solidFill>
                <a:srgbClr val="9999FF"/>
              </a:solidFill>
              <a:ln w="12700">
                <a:solidFill>
                  <a:srgbClr val="9999FF"/>
                </a:solidFill>
                <a:miter lim="800000"/>
                <a:headEnd/>
                <a:tailEnd/>
              </a:ln>
            </p:spPr>
            <p:txBody>
              <a:bodyPr wrap="none" anchor="ctr">
                <a:prstTxWarp prst="textNoShape">
                  <a:avLst/>
                </a:prstTxWarp>
              </a:bodyPr>
              <a:lstStyle/>
              <a:p>
                <a:endParaRPr lang="fr-FR"/>
              </a:p>
            </p:txBody>
          </p:sp>
          <p:sp>
            <p:nvSpPr>
              <p:cNvPr id="19499" name="Oval 72"/>
              <p:cNvSpPr>
                <a:spLocks noChangeArrowheads="1"/>
              </p:cNvSpPr>
              <p:nvPr/>
            </p:nvSpPr>
            <p:spPr bwMode="gray">
              <a:xfrm>
                <a:off x="3822" y="1155"/>
                <a:ext cx="526" cy="152"/>
              </a:xfrm>
              <a:prstGeom prst="ellipse">
                <a:avLst/>
              </a:prstGeom>
              <a:solidFill>
                <a:srgbClr val="CCCCFF"/>
              </a:solidFill>
              <a:ln w="12700">
                <a:solidFill>
                  <a:srgbClr val="9999FF"/>
                </a:solidFill>
                <a:round/>
                <a:headEnd/>
                <a:tailEnd/>
              </a:ln>
            </p:spPr>
            <p:txBody>
              <a:bodyPr wrap="none" anchor="ctr">
                <a:prstTxWarp prst="textNoShape">
                  <a:avLst/>
                </a:prstTxWarp>
              </a:bodyPr>
              <a:lstStyle/>
              <a:p>
                <a:endParaRPr lang="fr-FR"/>
              </a:p>
            </p:txBody>
          </p:sp>
          <p:sp>
            <p:nvSpPr>
              <p:cNvPr id="19500" name="Oval 73"/>
              <p:cNvSpPr>
                <a:spLocks noChangeArrowheads="1"/>
              </p:cNvSpPr>
              <p:nvPr/>
            </p:nvSpPr>
            <p:spPr bwMode="gray">
              <a:xfrm>
                <a:off x="3822" y="1409"/>
                <a:ext cx="526" cy="152"/>
              </a:xfrm>
              <a:prstGeom prst="ellipse">
                <a:avLst/>
              </a:prstGeom>
              <a:solidFill>
                <a:srgbClr val="9999FF"/>
              </a:solidFill>
              <a:ln w="12700">
                <a:solidFill>
                  <a:srgbClr val="9999FF"/>
                </a:solidFill>
                <a:round/>
                <a:headEnd/>
                <a:tailEnd/>
              </a:ln>
            </p:spPr>
            <p:txBody>
              <a:bodyPr wrap="none" anchor="ctr">
                <a:prstTxWarp prst="textNoShape">
                  <a:avLst/>
                </a:prstTxWarp>
              </a:bodyPr>
              <a:lstStyle/>
              <a:p>
                <a:endParaRPr lang="fr-FR"/>
              </a:p>
            </p:txBody>
          </p:sp>
        </p:grpSp>
      </p:grpSp>
      <p:sp>
        <p:nvSpPr>
          <p:cNvPr id="19490" name="Rectangle 74"/>
          <p:cNvSpPr>
            <a:spLocks noChangeArrowheads="1"/>
          </p:cNvSpPr>
          <p:nvPr/>
        </p:nvSpPr>
        <p:spPr bwMode="blackWhite">
          <a:xfrm>
            <a:off x="3714750" y="2700338"/>
            <a:ext cx="2549525" cy="317500"/>
          </a:xfrm>
          <a:prstGeom prst="rect">
            <a:avLst/>
          </a:prstGeom>
          <a:solidFill>
            <a:srgbClr val="FFFF00"/>
          </a:solidFill>
          <a:ln w="25400">
            <a:solidFill>
              <a:schemeClr val="bg2"/>
            </a:solidFill>
            <a:miter lim="800000"/>
            <a:headEnd/>
            <a:tailEnd/>
          </a:ln>
        </p:spPr>
        <p:txBody>
          <a:bodyPr wrap="none" lIns="92075" tIns="46038" rIns="92075" bIns="46038" anchor="ctr">
            <a:prstTxWarp prst="textNoShape">
              <a:avLst/>
            </a:prstTxWarp>
          </a:bodyPr>
          <a:lstStyle/>
          <a:p>
            <a:pPr defTabSz="822325" eaLnBrk="0" hangingPunct="0">
              <a:lnSpc>
                <a:spcPct val="100000"/>
              </a:lnSpc>
              <a:spcBef>
                <a:spcPct val="10000"/>
              </a:spcBef>
              <a:buClrTx/>
            </a:pPr>
            <a:r>
              <a:rPr lang="en-US" sz="1800"/>
              <a:t>Field processing</a:t>
            </a:r>
          </a:p>
        </p:txBody>
      </p:sp>
      <p:sp>
        <p:nvSpPr>
          <p:cNvPr id="19491" name="Rectangle 75"/>
          <p:cNvSpPr>
            <a:spLocks noChangeArrowheads="1"/>
          </p:cNvSpPr>
          <p:nvPr/>
        </p:nvSpPr>
        <p:spPr bwMode="blackWhite">
          <a:xfrm>
            <a:off x="3440113" y="3360738"/>
            <a:ext cx="3113087" cy="258762"/>
          </a:xfrm>
          <a:prstGeom prst="rect">
            <a:avLst/>
          </a:prstGeom>
          <a:solidFill>
            <a:srgbClr val="FFFF00"/>
          </a:solidFill>
          <a:ln w="25400">
            <a:solidFill>
              <a:schemeClr val="bg2"/>
            </a:solidFill>
            <a:miter lim="800000"/>
            <a:headEnd/>
            <a:tailEnd/>
          </a:ln>
        </p:spPr>
        <p:txBody>
          <a:bodyPr wrap="none" lIns="92075" tIns="46038" rIns="92075" bIns="46038" anchor="ctr">
            <a:prstTxWarp prst="textNoShape">
              <a:avLst/>
            </a:prstTxWarp>
          </a:bodyPr>
          <a:lstStyle/>
          <a:p>
            <a:pPr defTabSz="228600" eaLnBrk="0" hangingPunct="0">
              <a:lnSpc>
                <a:spcPct val="100000"/>
              </a:lnSpc>
              <a:spcBef>
                <a:spcPct val="10000"/>
              </a:spcBef>
              <a:buClrTx/>
            </a:pPr>
            <a:r>
              <a:rPr lang="en-US" sz="1800"/>
              <a:t>Record selection</a:t>
            </a:r>
          </a:p>
        </p:txBody>
      </p:sp>
      <p:sp>
        <p:nvSpPr>
          <p:cNvPr id="19492" name="Line 76"/>
          <p:cNvSpPr>
            <a:spLocks noChangeShapeType="1"/>
          </p:cNvSpPr>
          <p:nvPr/>
        </p:nvSpPr>
        <p:spPr bwMode="auto">
          <a:xfrm>
            <a:off x="4906963" y="4511675"/>
            <a:ext cx="0" cy="541338"/>
          </a:xfrm>
          <a:prstGeom prst="line">
            <a:avLst/>
          </a:prstGeom>
          <a:noFill/>
          <a:ln w="28575">
            <a:solidFill>
              <a:schemeClr val="tx1"/>
            </a:solidFill>
            <a:round/>
            <a:headEnd type="none" w="sm" len="sm"/>
            <a:tailEnd type="triangle" w="sm" len="sm"/>
          </a:ln>
        </p:spPr>
        <p:txBody>
          <a:bodyPr>
            <a:prstTxWarp prst="textNoShape">
              <a:avLst/>
            </a:prstTxWarp>
          </a:bodyPr>
          <a:lstStyle/>
          <a:p>
            <a:endParaRPr lang="en-US"/>
          </a:p>
        </p:txBody>
      </p:sp>
      <p:sp>
        <p:nvSpPr>
          <p:cNvPr id="19493" name="Rectangle 77"/>
          <p:cNvSpPr>
            <a:spLocks noChangeArrowheads="1"/>
          </p:cNvSpPr>
          <p:nvPr/>
        </p:nvSpPr>
        <p:spPr bwMode="blackWhite">
          <a:xfrm>
            <a:off x="3932238" y="4191000"/>
            <a:ext cx="2047875" cy="357188"/>
          </a:xfrm>
          <a:prstGeom prst="rect">
            <a:avLst/>
          </a:prstGeom>
          <a:solidFill>
            <a:srgbClr val="99CCFF"/>
          </a:solidFill>
          <a:ln w="25400">
            <a:solidFill>
              <a:srgbClr val="000000"/>
            </a:solidFill>
            <a:miter lim="800000"/>
            <a:headEnd/>
            <a:tailEnd/>
          </a:ln>
        </p:spPr>
        <p:txBody>
          <a:bodyPr wrap="none" lIns="46038" tIns="46038" rIns="46038" bIns="46038" anchor="ctr">
            <a:prstTxWarp prst="textNoShape">
              <a:avLst/>
            </a:prstTxWarp>
          </a:bodyPr>
          <a:lstStyle/>
          <a:p>
            <a:pPr defTabSz="822325" eaLnBrk="0" hangingPunct="0">
              <a:lnSpc>
                <a:spcPct val="95000"/>
              </a:lnSpc>
              <a:spcBef>
                <a:spcPct val="0"/>
              </a:spcBef>
              <a:buClrTx/>
            </a:pPr>
            <a:r>
              <a:rPr lang="en-US" sz="1800"/>
              <a:t>Oracle Server</a:t>
            </a:r>
          </a:p>
        </p:txBody>
      </p:sp>
      <p:sp>
        <p:nvSpPr>
          <p:cNvPr id="19494" name="Rectangle 4"/>
          <p:cNvSpPr>
            <a:spLocks noChangeArrowheads="1"/>
          </p:cNvSpPr>
          <p:nvPr/>
        </p:nvSpPr>
        <p:spPr bwMode="auto">
          <a:xfrm>
            <a:off x="5257800" y="5105400"/>
            <a:ext cx="1408113" cy="631825"/>
          </a:xfrm>
          <a:prstGeom prst="rect">
            <a:avLst/>
          </a:prstGeom>
          <a:noFill/>
          <a:ln w="9525">
            <a:noFill/>
            <a:miter lim="800000"/>
            <a:headEnd/>
            <a:tailEnd/>
          </a:ln>
        </p:spPr>
        <p:txBody>
          <a:bodyPr lIns="82550" tIns="41275" rIns="82550" bIns="41275">
            <a:prstTxWarp prst="textNoShape">
              <a:avLst/>
            </a:prstTxWarp>
            <a:spAutoFit/>
          </a:bodyPr>
          <a:lstStyle/>
          <a:p>
            <a:pPr defTabSz="822325" eaLnBrk="0" hangingPunct="0">
              <a:lnSpc>
                <a:spcPct val="100000"/>
              </a:lnSpc>
              <a:buClrTx/>
            </a:pPr>
            <a:r>
              <a:rPr lang="en-US" sz="1800"/>
              <a:t>Database files</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t>Usage Notes: Character Sets</a:t>
            </a:r>
          </a:p>
        </p:txBody>
      </p:sp>
      <p:sp>
        <p:nvSpPr>
          <p:cNvPr id="67587" name="Rectangle 3"/>
          <p:cNvSpPr>
            <a:spLocks noGrp="1" noChangeArrowheads="1"/>
          </p:cNvSpPr>
          <p:nvPr>
            <p:ph type="body" idx="1"/>
          </p:nvPr>
        </p:nvSpPr>
        <p:spPr/>
        <p:txBody>
          <a:bodyPr/>
          <a:lstStyle/>
          <a:p>
            <a:pPr eaLnBrk="1" hangingPunct="1"/>
            <a:r>
              <a:rPr lang="en-US" dirty="0"/>
              <a:t>The character strings (in the DBF file) are assumed to be in a character set determined by Java from your current locale</a:t>
            </a:r>
            <a:endParaRPr lang="en-US" dirty="0" smtClean="0"/>
          </a:p>
          <a:p>
            <a:pPr eaLnBrk="1" hangingPunct="1"/>
            <a:r>
              <a:rPr lang="en-US" dirty="0" smtClean="0"/>
              <a:t>Set the proper encoding using the “</a:t>
            </a:r>
            <a:r>
              <a:rPr lang="en-US" dirty="0" err="1" smtClean="0"/>
              <a:t>file.encoding</a:t>
            </a:r>
            <a:r>
              <a:rPr lang="en-US" dirty="0" smtClean="0"/>
              <a:t>” parameter</a:t>
            </a:r>
          </a:p>
          <a:p>
            <a:pPr eaLnBrk="1" hangingPunct="1"/>
            <a:r>
              <a:rPr lang="en-US" dirty="0" smtClean="0"/>
              <a:t>The </a:t>
            </a:r>
            <a:r>
              <a:rPr lang="en-US" dirty="0"/>
              <a:t>following forces the explicit use of the </a:t>
            </a:r>
            <a:r>
              <a:rPr lang="en-US" dirty="0" smtClean="0"/>
              <a:t>ISOLatin1 </a:t>
            </a:r>
            <a:r>
              <a:rPr lang="en-US" dirty="0"/>
              <a:t>character set ( i.e. for</a:t>
            </a:r>
            <a:r>
              <a:rPr lang="en-US" dirty="0" smtClean="0"/>
              <a:t> Western European languages</a:t>
            </a:r>
            <a:r>
              <a:rPr lang="en-US" dirty="0"/>
              <a:t>)</a:t>
            </a:r>
          </a:p>
        </p:txBody>
      </p:sp>
      <p:sp>
        <p:nvSpPr>
          <p:cNvPr id="67588" name="Text Box 4"/>
          <p:cNvSpPr txBox="1">
            <a:spLocks noChangeArrowheads="1"/>
          </p:cNvSpPr>
          <p:nvPr/>
        </p:nvSpPr>
        <p:spPr bwMode="auto">
          <a:xfrm>
            <a:off x="279400" y="4495800"/>
            <a:ext cx="9474200" cy="1570038"/>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java</a:t>
            </a:r>
            <a:r>
              <a:rPr lang="en-US" sz="1600" dirty="0">
                <a:latin typeface="Courier New" pitchFamily="-84" charset="0"/>
              </a:rPr>
              <a:t> </a:t>
            </a:r>
            <a:r>
              <a:rPr lang="en-US" sz="1600" dirty="0">
                <a:solidFill>
                  <a:schemeClr val="accent1"/>
                </a:solidFill>
                <a:latin typeface="Courier New" pitchFamily="-84" charset="0"/>
              </a:rPr>
              <a:t>-</a:t>
            </a:r>
            <a:r>
              <a:rPr lang="en-US" sz="1600" dirty="0" err="1">
                <a:solidFill>
                  <a:schemeClr val="accent1"/>
                </a:solidFill>
                <a:latin typeface="Courier New" pitchFamily="-84" charset="0"/>
              </a:rPr>
              <a:t>Dfile.encoding</a:t>
            </a:r>
            <a:r>
              <a:rPr lang="en-US" sz="1600" dirty="0">
                <a:solidFill>
                  <a:schemeClr val="accent1"/>
                </a:solidFill>
                <a:latin typeface="Courier New" pitchFamily="-84" charset="0"/>
              </a:rPr>
              <a:t>=ISO-8859</a:t>
            </a:r>
            <a:r>
              <a:rPr lang="en-US" sz="1600" dirty="0" smtClean="0">
                <a:solidFill>
                  <a:schemeClr val="accent1"/>
                </a:solidFill>
                <a:latin typeface="Courier New" pitchFamily="-84" charset="0"/>
              </a:rPr>
              <a:t>-1</a:t>
            </a:r>
            <a:r>
              <a:rPr lang="en-US" sz="1600" dirty="0" smtClean="0">
                <a:latin typeface="Courier New" pitchFamily="-84" charset="0"/>
              </a:rPr>
              <a:t> </a:t>
            </a:r>
            <a:endParaRPr lang="en-US" sz="1600" dirty="0">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  -cp %CLASSPATH% </a:t>
            </a:r>
            <a:r>
              <a:rPr lang="en-US" sz="1600" dirty="0" err="1">
                <a:solidFill>
                  <a:srgbClr val="000066"/>
                </a:solidFill>
                <a:latin typeface="Courier New" pitchFamily="-84" charset="0"/>
              </a:rPr>
              <a:t>oracle.spatial.util.SampleShapefileToJGeomFeature</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h</a:t>
            </a:r>
            <a:r>
              <a:rPr lang="en-US" sz="1600" dirty="0">
                <a:solidFill>
                  <a:srgbClr val="000066"/>
                </a:solidFill>
                <a:latin typeface="Courier New" pitchFamily="-84" charset="0"/>
              </a:rPr>
              <a:t> </a:t>
            </a:r>
            <a:r>
              <a:rPr lang="en-US" sz="1600" dirty="0" err="1">
                <a:solidFill>
                  <a:srgbClr val="000066"/>
                </a:solidFill>
                <a:latin typeface="Courier New" pitchFamily="-84" charset="0"/>
              </a:rPr>
              <a:t>localhost</a:t>
            </a:r>
            <a:r>
              <a:rPr lang="en-US" sz="1600" dirty="0">
                <a:solidFill>
                  <a:srgbClr val="000066"/>
                </a:solidFill>
                <a:latin typeface="Courier New" pitchFamily="-84" charset="0"/>
              </a:rPr>
              <a:t> -</a:t>
            </a:r>
            <a:r>
              <a:rPr lang="en-US" sz="1600" dirty="0" err="1">
                <a:solidFill>
                  <a:srgbClr val="000066"/>
                </a:solidFill>
                <a:latin typeface="Courier New" pitchFamily="-84" charset="0"/>
              </a:rPr>
              <a:t>p</a:t>
            </a:r>
            <a:r>
              <a:rPr lang="en-US" sz="1600" dirty="0">
                <a:solidFill>
                  <a:srgbClr val="000066"/>
                </a:solidFill>
                <a:latin typeface="Courier New" pitchFamily="-84" charset="0"/>
              </a:rPr>
              <a:t> 1521 -</a:t>
            </a:r>
            <a:r>
              <a:rPr lang="en-US" sz="1600" dirty="0" err="1">
                <a:solidFill>
                  <a:srgbClr val="000066"/>
                </a:solidFill>
                <a:latin typeface="Courier New" pitchFamily="-84" charset="0"/>
              </a:rPr>
              <a:t>s</a:t>
            </a:r>
            <a:r>
              <a:rPr lang="en-US" sz="1600" dirty="0">
                <a:solidFill>
                  <a:srgbClr val="000066"/>
                </a:solidFill>
                <a:latin typeface="Courier New" pitchFamily="-84" charset="0"/>
              </a:rPr>
              <a:t> orcl111 -</a:t>
            </a:r>
            <a:r>
              <a:rPr lang="en-US" sz="1600" dirty="0" err="1">
                <a:solidFill>
                  <a:srgbClr val="000066"/>
                </a:solidFill>
                <a:latin typeface="Courier New" pitchFamily="-84" charset="0"/>
              </a:rPr>
              <a:t>u</a:t>
            </a:r>
            <a:r>
              <a:rPr lang="en-US" sz="1600" dirty="0">
                <a:solidFill>
                  <a:srgbClr val="000066"/>
                </a:solidFill>
                <a:latin typeface="Courier New" pitchFamily="-84" charset="0"/>
              </a:rPr>
              <a:t> </a:t>
            </a:r>
            <a:r>
              <a:rPr lang="en-US" sz="1600" dirty="0" err="1">
                <a:solidFill>
                  <a:srgbClr val="000066"/>
                </a:solidFill>
                <a:latin typeface="Courier New" pitchFamily="-84" charset="0"/>
              </a:rPr>
              <a:t>scott</a:t>
            </a:r>
            <a:r>
              <a:rPr lang="en-US" sz="1600" dirty="0">
                <a:solidFill>
                  <a:srgbClr val="000066"/>
                </a:solidFill>
                <a:latin typeface="Courier New" pitchFamily="-84" charset="0"/>
              </a:rPr>
              <a:t> -</a:t>
            </a:r>
            <a:r>
              <a:rPr lang="en-US" sz="1600" dirty="0" err="1">
                <a:solidFill>
                  <a:srgbClr val="000066"/>
                </a:solidFill>
                <a:latin typeface="Courier New" pitchFamily="-84" charset="0"/>
              </a:rPr>
              <a:t>d</a:t>
            </a:r>
            <a:r>
              <a:rPr lang="en-US" sz="1600" dirty="0">
                <a:solidFill>
                  <a:srgbClr val="000066"/>
                </a:solidFill>
                <a:latin typeface="Courier New" pitchFamily="-84" charset="0"/>
              </a:rPr>
              <a:t> tiger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f</a:t>
            </a:r>
            <a:r>
              <a:rPr lang="en-US" sz="1600" dirty="0">
                <a:solidFill>
                  <a:srgbClr val="000066"/>
                </a:solidFill>
                <a:latin typeface="Courier New" pitchFamily="-84" charset="0"/>
              </a:rPr>
              <a:t> </a:t>
            </a:r>
            <a:r>
              <a:rPr lang="en-US" sz="1600" dirty="0" err="1">
                <a:solidFill>
                  <a:srgbClr val="000066"/>
                </a:solidFill>
                <a:latin typeface="Courier New" pitchFamily="-84" charset="0"/>
              </a:rPr>
              <a:t>world_countries/world_countries</a:t>
            </a:r>
            <a:r>
              <a:rPr lang="en-US" sz="1600" dirty="0">
                <a:solidFill>
                  <a:srgbClr val="000066"/>
                </a:solidFill>
                <a:latin typeface="Courier New" pitchFamily="-84" charset="0"/>
              </a:rPr>
              <a:t> -</a:t>
            </a:r>
            <a:r>
              <a:rPr lang="en-US" sz="1600" dirty="0" err="1">
                <a:solidFill>
                  <a:srgbClr val="000066"/>
                </a:solidFill>
                <a:latin typeface="Courier New" pitchFamily="-84" charset="0"/>
              </a:rPr>
              <a:t>t</a:t>
            </a:r>
            <a:r>
              <a:rPr lang="en-US" sz="1600" dirty="0">
                <a:solidFill>
                  <a:srgbClr val="000066"/>
                </a:solidFill>
                <a:latin typeface="Courier New" pitchFamily="-84" charset="0"/>
              </a:rPr>
              <a:t> </a:t>
            </a:r>
            <a:r>
              <a:rPr lang="en-US" sz="1600" dirty="0" err="1">
                <a:solidFill>
                  <a:srgbClr val="000066"/>
                </a:solidFill>
                <a:latin typeface="Courier New" pitchFamily="-84" charset="0"/>
              </a:rPr>
              <a:t>world_countries</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  -</a:t>
            </a:r>
            <a:r>
              <a:rPr lang="en-US" sz="1600" dirty="0" err="1">
                <a:solidFill>
                  <a:srgbClr val="000066"/>
                </a:solidFill>
                <a:latin typeface="Courier New" pitchFamily="-84" charset="0"/>
              </a:rPr>
              <a:t>r</a:t>
            </a:r>
            <a:r>
              <a:rPr lang="en-US" sz="1600" dirty="0" smtClean="0">
                <a:solidFill>
                  <a:srgbClr val="000066"/>
                </a:solidFill>
                <a:latin typeface="Courier New" pitchFamily="-84" charset="0"/>
              </a:rPr>
              <a:t> 4326 -</a:t>
            </a:r>
            <a:r>
              <a:rPr lang="en-US" sz="1600" dirty="0" err="1">
                <a:solidFill>
                  <a:srgbClr val="000066"/>
                </a:solidFill>
                <a:latin typeface="Courier New" pitchFamily="-84" charset="0"/>
              </a:rPr>
              <a:t>g</a:t>
            </a:r>
            <a:r>
              <a:rPr lang="en-US" sz="1600" dirty="0">
                <a:solidFill>
                  <a:srgbClr val="000066"/>
                </a:solidFill>
                <a:latin typeface="Courier New" pitchFamily="-84" charset="0"/>
              </a:rPr>
              <a:t> geometry -</a:t>
            </a:r>
            <a:r>
              <a:rPr lang="en-US" sz="1600" dirty="0" err="1">
                <a:solidFill>
                  <a:srgbClr val="000066"/>
                </a:solidFill>
                <a:latin typeface="Courier New" pitchFamily="-84" charset="0"/>
              </a:rPr>
              <a:t>i</a:t>
            </a:r>
            <a:r>
              <a:rPr lang="en-US" sz="1600" dirty="0">
                <a:solidFill>
                  <a:srgbClr val="000066"/>
                </a:solidFill>
                <a:latin typeface="Courier New" pitchFamily="-84" charset="0"/>
              </a:rPr>
              <a:t> id</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t>Usage Notes: Column Names</a:t>
            </a:r>
          </a:p>
        </p:txBody>
      </p:sp>
      <p:sp>
        <p:nvSpPr>
          <p:cNvPr id="70659" name="Rectangle 3"/>
          <p:cNvSpPr>
            <a:spLocks noGrp="1" noChangeArrowheads="1"/>
          </p:cNvSpPr>
          <p:nvPr>
            <p:ph type="body" idx="1"/>
          </p:nvPr>
        </p:nvSpPr>
        <p:spPr/>
        <p:txBody>
          <a:bodyPr/>
          <a:lstStyle/>
          <a:p>
            <a:pPr eaLnBrk="1" hangingPunct="1"/>
            <a:r>
              <a:rPr lang="en-US" dirty="0"/>
              <a:t>Column names are those of the columns in the input DBF file</a:t>
            </a:r>
          </a:p>
          <a:p>
            <a:pPr eaLnBrk="1" hangingPunct="1"/>
            <a:r>
              <a:rPr lang="en-US" dirty="0"/>
              <a:t>Some columns may have invalid names (reserved words)</a:t>
            </a:r>
            <a:endParaRPr lang="en-US" dirty="0" smtClean="0"/>
          </a:p>
          <a:p>
            <a:pPr lvl="1" eaLnBrk="1" hangingPunct="1"/>
            <a:r>
              <a:rPr lang="en-US" dirty="0" smtClean="0"/>
              <a:t>For </a:t>
            </a:r>
            <a:r>
              <a:rPr lang="en-US" dirty="0"/>
              <a:t>example</a:t>
            </a:r>
            <a:r>
              <a:rPr lang="en-US" dirty="0" smtClean="0"/>
              <a:t>: DATE</a:t>
            </a:r>
            <a:r>
              <a:rPr lang="en-US" dirty="0"/>
              <a:t>, DEFAULT, COMMENT, INITIAL</a:t>
            </a:r>
          </a:p>
          <a:p>
            <a:pPr eaLnBrk="1" hangingPunct="1"/>
            <a:r>
              <a:rPr lang="en-US" dirty="0"/>
              <a:t>Full list of reserved words in V$RESERVED_WORDS</a:t>
            </a:r>
            <a:endParaRPr lang="en-US" dirty="0" smtClean="0"/>
          </a:p>
          <a:p>
            <a:pPr eaLnBrk="1" hangingPunct="1"/>
            <a:r>
              <a:rPr lang="en-US" dirty="0" smtClean="0"/>
              <a:t>Reserved names automatically modified with “_MB”</a:t>
            </a:r>
            <a:endParaRPr lang="en-US" dirty="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dirty="0" smtClean="0">
                <a:ea typeface="ＭＳ Ｐゴシック" pitchFamily="-111" charset="-128"/>
                <a:cs typeface="ＭＳ Ｐゴシック" pitchFamily="-111" charset="-128"/>
              </a:rPr>
              <a:t>3. Using </a:t>
            </a:r>
            <a:r>
              <a:rPr lang="en-US" dirty="0">
                <a:ea typeface="ＭＳ Ｐゴシック" pitchFamily="-111" charset="-128"/>
                <a:cs typeface="ＭＳ Ｐゴシック" pitchFamily="-111" charset="-128"/>
              </a:rPr>
              <a:t>GDAL</a:t>
            </a:r>
          </a:p>
        </p:txBody>
      </p:sp>
      <p:sp>
        <p:nvSpPr>
          <p:cNvPr id="114691" name="Rectangle 3"/>
          <p:cNvSpPr>
            <a:spLocks noGrp="1" noChangeArrowheads="1"/>
          </p:cNvSpPr>
          <p:nvPr>
            <p:ph type="body" idx="1"/>
          </p:nvPr>
        </p:nvSpPr>
        <p:spPr/>
        <p:txBody>
          <a:bodyPr/>
          <a:lstStyle/>
          <a:p>
            <a:pPr eaLnBrk="1" hangingPunct="1"/>
            <a:r>
              <a:rPr lang="en-US" dirty="0">
                <a:ea typeface="ＭＳ Ｐゴシック" pitchFamily="-111" charset="-128"/>
                <a:cs typeface="ＭＳ Ｐゴシック" pitchFamily="-111" charset="-128"/>
              </a:rPr>
              <a:t>Open source library and tools. Supports many formats</a:t>
            </a:r>
            <a:endParaRPr lang="en-US" dirty="0" smtClean="0">
              <a:ea typeface="ＭＳ Ｐゴシック" pitchFamily="-111" charset="-128"/>
              <a:cs typeface="ＭＳ Ｐゴシック" pitchFamily="-111" charset="-128"/>
            </a:endParaRPr>
          </a:p>
          <a:p>
            <a:pPr eaLnBrk="1" hangingPunct="1"/>
            <a:r>
              <a:rPr lang="en-US" dirty="0" smtClean="0">
                <a:ea typeface="ＭＳ Ｐゴシック" pitchFamily="-111" charset="-128"/>
                <a:cs typeface="ＭＳ Ｐゴシック" pitchFamily="-111" charset="-128"/>
              </a:rPr>
              <a:t>Sources available </a:t>
            </a:r>
            <a:r>
              <a:rPr lang="en-US" dirty="0">
                <a:ea typeface="ＭＳ Ｐゴシック" pitchFamily="-111" charset="-128"/>
                <a:cs typeface="ＭＳ Ｐゴシック" pitchFamily="-111" charset="-128"/>
              </a:rPr>
              <a:t>from </a:t>
            </a:r>
            <a:r>
              <a:rPr lang="en-US" dirty="0">
                <a:ea typeface="ＭＳ Ｐゴシック" pitchFamily="-111" charset="-128"/>
                <a:cs typeface="ＭＳ Ｐゴシック" pitchFamily="-111" charset="-128"/>
                <a:hlinkClick r:id="rId2"/>
              </a:rPr>
              <a:t>http://www.gdal.org/</a:t>
            </a:r>
            <a:endParaRPr lang="en-US" dirty="0" smtClean="0">
              <a:ea typeface="ＭＳ Ｐゴシック" pitchFamily="-111" charset="-128"/>
              <a:cs typeface="ＭＳ Ｐゴシック" pitchFamily="-111" charset="-128"/>
            </a:endParaRPr>
          </a:p>
          <a:p>
            <a:pPr eaLnBrk="1" hangingPunct="1"/>
            <a:r>
              <a:rPr lang="en-US" dirty="0" smtClean="0">
                <a:ea typeface="ＭＳ Ｐゴシック" pitchFamily="-111" charset="-128"/>
                <a:cs typeface="ＭＳ Ｐゴシック" pitchFamily="-111" charset="-128"/>
              </a:rPr>
              <a:t>Version 1.10 included with Oracle 12c Release 1 and later in </a:t>
            </a:r>
            <a:r>
              <a:rPr lang="en-US" b="1" dirty="0" smtClean="0">
                <a:ea typeface="ＭＳ Ｐゴシック" pitchFamily="-111" charset="-128"/>
                <a:cs typeface="ＭＳ Ｐゴシック" pitchFamily="-111" charset="-128"/>
              </a:rPr>
              <a:t>$ORACLE_HOME/</a:t>
            </a:r>
            <a:r>
              <a:rPr lang="en-US" b="1" dirty="0" err="1" smtClean="0">
                <a:ea typeface="ＭＳ Ｐゴシック" pitchFamily="-111" charset="-128"/>
                <a:cs typeface="ＭＳ Ｐゴシック" pitchFamily="-111" charset="-128"/>
              </a:rPr>
              <a:t>md/demo/georaster/etl</a:t>
            </a:r>
            <a:endParaRPr lang="en-US" b="1" dirty="0" smtClean="0">
              <a:ea typeface="ＭＳ Ｐゴシック" pitchFamily="-111" charset="-128"/>
              <a:cs typeface="ＭＳ Ｐゴシック" pitchFamily="-111" charset="-128"/>
            </a:endParaRPr>
          </a:p>
          <a:p>
            <a:pPr lvl="1" eaLnBrk="1" hangingPunct="1"/>
            <a:r>
              <a:rPr lang="en-US" dirty="0" smtClean="0">
                <a:ea typeface="ＭＳ Ｐゴシック" pitchFamily="-111" charset="-128"/>
                <a:cs typeface="ＭＳ Ｐゴシック" pitchFamily="-111" charset="-128"/>
              </a:rPr>
              <a:t>gdal110-linux64.zip</a:t>
            </a:r>
          </a:p>
          <a:p>
            <a:pPr lvl="1" eaLnBrk="1" hangingPunct="1"/>
            <a:r>
              <a:rPr lang="en-US" dirty="0" smtClean="0">
                <a:ea typeface="ＭＳ Ｐゴシック" pitchFamily="-111" charset="-128"/>
                <a:cs typeface="ＭＳ Ｐゴシック" pitchFamily="-111" charset="-128"/>
              </a:rPr>
              <a:t>gdal110-win32.zip</a:t>
            </a:r>
          </a:p>
          <a:p>
            <a:pPr lvl="1" eaLnBrk="1" hangingPunct="1"/>
            <a:r>
              <a:rPr lang="en-US" dirty="0" smtClean="0">
                <a:ea typeface="ＭＳ Ｐゴシック" pitchFamily="-111" charset="-128"/>
                <a:cs typeface="ＭＳ Ｐゴシック" pitchFamily="-111" charset="-128"/>
              </a:rPr>
              <a:t>gdal110-win64.zip</a:t>
            </a:r>
          </a:p>
          <a:p>
            <a:pPr eaLnBrk="1" hangingPunct="1"/>
            <a:r>
              <a:rPr lang="en-US" dirty="0" smtClean="0">
                <a:ea typeface="ＭＳ Ｐゴシック" pitchFamily="-111" charset="-128"/>
                <a:cs typeface="ＭＳ Ｐゴシック" pitchFamily="-111" charset="-128"/>
              </a:rPr>
              <a:t>Also available online inside file </a:t>
            </a:r>
            <a:r>
              <a:rPr lang="en-US" b="1" dirty="0" err="1" smtClean="0">
                <a:ea typeface="ＭＳ Ｐゴシック" pitchFamily="-111" charset="-128"/>
                <a:cs typeface="ＭＳ Ｐゴシック" pitchFamily="-111" charset="-128"/>
              </a:rPr>
              <a:t>GeoRasterETL.zip</a:t>
            </a:r>
            <a:r>
              <a:rPr lang="en-US" b="1" dirty="0" smtClean="0">
                <a:ea typeface="ＭＳ Ｐゴシック" pitchFamily="-111" charset="-128"/>
                <a:cs typeface="ＭＳ Ｐゴシック" pitchFamily="-111" charset="-128"/>
              </a:rPr>
              <a:t> </a:t>
            </a:r>
            <a:r>
              <a:rPr lang="en-US" dirty="0" smtClean="0">
                <a:ea typeface="ＭＳ Ｐゴシック" pitchFamily="-111" charset="-128"/>
                <a:cs typeface="ＭＳ Ｐゴシック" pitchFamily="-111" charset="-128"/>
              </a:rPr>
              <a:t>from</a:t>
            </a:r>
            <a:endParaRPr lang="en-US" b="1" dirty="0" smtClean="0">
              <a:ea typeface="ＭＳ Ｐゴシック" pitchFamily="-111" charset="-128"/>
              <a:cs typeface="ＭＳ Ｐゴシック" pitchFamily="-111" charset="-128"/>
            </a:endParaRPr>
          </a:p>
          <a:p>
            <a:pPr lvl="1" eaLnBrk="1" hangingPunct="1"/>
            <a:r>
              <a:rPr lang="en-US" dirty="0" smtClean="0">
                <a:ea typeface="ＭＳ Ｐゴシック" pitchFamily="-111" charset="-128"/>
                <a:cs typeface="ＭＳ Ｐゴシック" pitchFamily="-111" charset="-128"/>
              </a:rPr>
              <a:t>http://www.oracle.com/technetwork/indexes/samplecode/spatial-1433316.html</a:t>
            </a:r>
          </a:p>
          <a:p>
            <a:pPr eaLnBrk="1" hangingPunct="1"/>
            <a:r>
              <a:rPr lang="en-US" dirty="0" smtClean="0">
                <a:ea typeface="ＭＳ Ｐゴシック" pitchFamily="-111" charset="-128"/>
                <a:cs typeface="ＭＳ Ｐゴシック" pitchFamily="-111" charset="-128"/>
              </a:rPr>
              <a:t>Use the proper version for your platform</a:t>
            </a:r>
          </a:p>
          <a:p>
            <a:pPr eaLnBrk="1" hangingPunct="1">
              <a:buNone/>
            </a:pPr>
            <a:endParaRPr lang="en-US" dirty="0" smtClean="0">
              <a:ea typeface="ＭＳ Ｐゴシック" pitchFamily="-111" charset="-128"/>
              <a:cs typeface="ＭＳ Ｐゴシック" pitchFamily="-111" charset="-128"/>
            </a:endParaRPr>
          </a:p>
          <a:p>
            <a:pPr lvl="1" eaLnBrk="1" hangingPunct="1"/>
            <a:endParaRPr lang="en-US" dirty="0"/>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Using </a:t>
            </a:r>
            <a:r>
              <a:rPr lang="en-US" dirty="0"/>
              <a:t>GDAL</a:t>
            </a:r>
          </a:p>
        </p:txBody>
      </p:sp>
      <p:sp>
        <p:nvSpPr>
          <p:cNvPr id="71683" name="Rectangle 3"/>
          <p:cNvSpPr>
            <a:spLocks noGrp="1" noChangeArrowheads="1"/>
          </p:cNvSpPr>
          <p:nvPr>
            <p:ph type="body" idx="1"/>
          </p:nvPr>
        </p:nvSpPr>
        <p:spPr/>
        <p:txBody>
          <a:bodyPr/>
          <a:lstStyle/>
          <a:p>
            <a:pPr eaLnBrk="1" hangingPunct="1"/>
            <a:r>
              <a:rPr lang="en-US" dirty="0" smtClean="0"/>
              <a:t>You </a:t>
            </a:r>
            <a:r>
              <a:rPr lang="en-US" dirty="0"/>
              <a:t>can</a:t>
            </a:r>
            <a:r>
              <a:rPr lang="en-US" dirty="0" smtClean="0"/>
              <a:t> also download </a:t>
            </a:r>
            <a:r>
              <a:rPr lang="en-US" dirty="0"/>
              <a:t>Windows pre-built binaries from </a:t>
            </a:r>
            <a:r>
              <a:rPr lang="en-US" dirty="0">
                <a:hlinkClick r:id="rId2"/>
              </a:rPr>
              <a:t>http://trac.osgeo.org/osgeo4w/</a:t>
            </a:r>
            <a:endParaRPr lang="en-US" dirty="0"/>
          </a:p>
          <a:p>
            <a:pPr lvl="1" eaLnBrk="1" hangingPunct="1"/>
            <a:r>
              <a:rPr lang="en-US" dirty="0"/>
              <a:t>Packaging of a number of open source tools for Windows (GDAL/OGR,  GRASS, </a:t>
            </a:r>
            <a:r>
              <a:rPr lang="en-US" dirty="0" err="1"/>
              <a:t>MapServer</a:t>
            </a:r>
            <a:r>
              <a:rPr lang="en-US" dirty="0"/>
              <a:t>,  </a:t>
            </a:r>
            <a:r>
              <a:rPr lang="en-US" dirty="0" err="1"/>
              <a:t>OpenEV</a:t>
            </a:r>
            <a:r>
              <a:rPr lang="en-US" dirty="0"/>
              <a:t>,  </a:t>
            </a:r>
            <a:r>
              <a:rPr lang="en-US" dirty="0" err="1"/>
              <a:t>uDig</a:t>
            </a:r>
            <a:r>
              <a:rPr lang="en-US" dirty="0"/>
              <a:t>,  QGIS, …)</a:t>
            </a:r>
          </a:p>
          <a:p>
            <a:pPr lvl="1" eaLnBrk="1" hangingPunct="1"/>
            <a:r>
              <a:rPr lang="en-US" dirty="0"/>
              <a:t>Download an installer and select the packages to install</a:t>
            </a:r>
          </a:p>
          <a:p>
            <a:pPr eaLnBrk="1" hangingPunct="1"/>
            <a:r>
              <a:rPr lang="en-US" dirty="0"/>
              <a:t>Other source: </a:t>
            </a:r>
            <a:r>
              <a:rPr lang="en-US" dirty="0">
                <a:hlinkClick r:id="rId3"/>
              </a:rPr>
              <a:t>http://www.gisinternals.com/sdk/</a:t>
            </a:r>
            <a:endParaRPr lang="en-US" dirty="0"/>
          </a:p>
          <a:p>
            <a:pPr lvl="1" eaLnBrk="1" hangingPunct="1"/>
            <a:r>
              <a:rPr lang="en-US" dirty="0"/>
              <a:t>Daily builds of stable and development versions for multiple windows variants (includes WIN64).</a:t>
            </a:r>
          </a:p>
          <a:p>
            <a:pPr lvl="1" eaLnBrk="1" hangingPunct="1"/>
            <a:r>
              <a:rPr lang="en-US" dirty="0"/>
              <a:t>Includes windows installers</a:t>
            </a:r>
          </a:p>
          <a:p>
            <a:pPr eaLnBrk="1" hangingPunct="1"/>
            <a:endParaRPr lang="en-US" dirty="0"/>
          </a:p>
          <a:p>
            <a:pPr lvl="1" eaLnBrk="1" hangingPunct="1"/>
            <a:endParaRPr lang="en-US" dirty="0"/>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t>Using GDAL</a:t>
            </a:r>
          </a:p>
        </p:txBody>
      </p:sp>
      <p:sp>
        <p:nvSpPr>
          <p:cNvPr id="72707" name="Rectangle 3"/>
          <p:cNvSpPr>
            <a:spLocks noGrp="1" noChangeArrowheads="1"/>
          </p:cNvSpPr>
          <p:nvPr>
            <p:ph type="body" idx="1"/>
          </p:nvPr>
        </p:nvSpPr>
        <p:spPr>
          <a:xfrm>
            <a:off x="742950" y="1066800"/>
            <a:ext cx="8166100" cy="4876800"/>
          </a:xfrm>
        </p:spPr>
        <p:txBody>
          <a:bodyPr/>
          <a:lstStyle/>
          <a:p>
            <a:pPr eaLnBrk="1" hangingPunct="1"/>
            <a:r>
              <a:rPr lang="en-US" sz="2000" dirty="0"/>
              <a:t>To setup</a:t>
            </a:r>
            <a:endParaRPr lang="en-US" sz="2000" dirty="0" smtClean="0"/>
          </a:p>
          <a:p>
            <a:pPr lvl="1" eaLnBrk="1" hangingPunct="1"/>
            <a:r>
              <a:rPr lang="en-US" sz="1800" dirty="0" smtClean="0">
                <a:ea typeface="ＭＳ Ｐゴシック" pitchFamily="-111" charset="-128"/>
                <a:cs typeface="ＭＳ Ｐゴシック" pitchFamily="-111" charset="-128"/>
              </a:rPr>
              <a:t>Unzip the archive</a:t>
            </a:r>
          </a:p>
          <a:p>
            <a:pPr lvl="1" eaLnBrk="1" hangingPunct="1"/>
            <a:r>
              <a:rPr lang="en-US" sz="1800" dirty="0" smtClean="0"/>
              <a:t>Add </a:t>
            </a:r>
            <a:r>
              <a:rPr lang="en-US" sz="1800" b="1" dirty="0" smtClean="0"/>
              <a:t>&lt;…&gt;/</a:t>
            </a:r>
            <a:r>
              <a:rPr lang="en-US" sz="1800" b="1" dirty="0" err="1" smtClean="0"/>
              <a:t>gdal</a:t>
            </a:r>
            <a:r>
              <a:rPr lang="en-US" sz="1800" b="1" dirty="0" smtClean="0"/>
              <a:t>&lt;</a:t>
            </a:r>
            <a:r>
              <a:rPr lang="en-US" sz="1800" b="1" dirty="0" err="1" smtClean="0"/>
              <a:t>xxxx</a:t>
            </a:r>
            <a:r>
              <a:rPr lang="en-US" sz="1800" b="1" dirty="0" smtClean="0"/>
              <a:t>&gt;/bin</a:t>
            </a:r>
            <a:r>
              <a:rPr lang="en-US" sz="1800" dirty="0" smtClean="0"/>
              <a:t> to your path and </a:t>
            </a:r>
            <a:r>
              <a:rPr lang="en-US" sz="1800" b="1" dirty="0" smtClean="0"/>
              <a:t>&lt;…&gt;/</a:t>
            </a:r>
            <a:r>
              <a:rPr lang="en-US" sz="1800" b="1" dirty="0" err="1" smtClean="0"/>
              <a:t>gdal</a:t>
            </a:r>
            <a:r>
              <a:rPr lang="en-US" sz="1800" b="1" dirty="0" smtClean="0"/>
              <a:t>&lt;</a:t>
            </a:r>
            <a:r>
              <a:rPr lang="en-US" sz="1800" b="1" dirty="0" err="1" smtClean="0"/>
              <a:t>xxxx</a:t>
            </a:r>
            <a:r>
              <a:rPr lang="en-US" sz="1800" b="1" dirty="0" smtClean="0"/>
              <a:t>&gt;/lib</a:t>
            </a:r>
            <a:r>
              <a:rPr lang="en-US" sz="1800" dirty="0" smtClean="0"/>
              <a:t> to your library path</a:t>
            </a:r>
          </a:p>
          <a:p>
            <a:pPr lvl="1" eaLnBrk="1" hangingPunct="1"/>
            <a:r>
              <a:rPr lang="en-US" sz="1800" dirty="0" smtClean="0"/>
              <a:t>Set </a:t>
            </a:r>
            <a:r>
              <a:rPr lang="en-US" sz="1800" b="1" dirty="0"/>
              <a:t>GDAL_DATA</a:t>
            </a:r>
            <a:r>
              <a:rPr lang="en-US" sz="1800" dirty="0"/>
              <a:t> to </a:t>
            </a:r>
            <a:r>
              <a:rPr lang="en-US" sz="1800" b="1" dirty="0"/>
              <a:t>&lt;…</a:t>
            </a:r>
            <a:r>
              <a:rPr lang="en-US" sz="1800" b="1" dirty="0" smtClean="0"/>
              <a:t>&gt;/</a:t>
            </a:r>
            <a:r>
              <a:rPr lang="en-US" sz="1800" b="1" dirty="0" err="1" smtClean="0"/>
              <a:t>gdal</a:t>
            </a:r>
            <a:r>
              <a:rPr lang="en-US" sz="1800" b="1" dirty="0"/>
              <a:t>&lt;</a:t>
            </a:r>
            <a:r>
              <a:rPr lang="en-US" sz="1800" b="1" dirty="0" err="1"/>
              <a:t>xxxx</a:t>
            </a:r>
            <a:r>
              <a:rPr lang="en-US" sz="1800" b="1" dirty="0" smtClean="0"/>
              <a:t>&gt;/data</a:t>
            </a:r>
            <a:r>
              <a:rPr lang="en-US" sz="1800" dirty="0" smtClean="0"/>
              <a:t> </a:t>
            </a:r>
            <a:r>
              <a:rPr lang="en-US" sz="1800" dirty="0"/>
              <a:t>(optional)</a:t>
            </a:r>
          </a:p>
          <a:p>
            <a:pPr eaLnBrk="1" hangingPunct="1"/>
            <a:r>
              <a:rPr lang="en-US" sz="2000" dirty="0"/>
              <a:t>Main commands for vector data</a:t>
            </a:r>
          </a:p>
          <a:p>
            <a:pPr lvl="1" eaLnBrk="1" hangingPunct="1"/>
            <a:r>
              <a:rPr lang="en-US" sz="1800" dirty="0" err="1"/>
              <a:t>ogrinfo</a:t>
            </a:r>
            <a:r>
              <a:rPr lang="en-US" sz="1800" dirty="0"/>
              <a:t> =  get information about a file (or spatial table)</a:t>
            </a:r>
          </a:p>
          <a:p>
            <a:pPr lvl="1" eaLnBrk="1" hangingPunct="1"/>
            <a:r>
              <a:rPr lang="en-US" sz="1800" dirty="0"/>
              <a:t>ogr2ogr = copy from one format to another (import/export)</a:t>
            </a:r>
          </a:p>
          <a:p>
            <a:pPr eaLnBrk="1" hangingPunct="1"/>
            <a:r>
              <a:rPr lang="en-US" sz="2000" dirty="0"/>
              <a:t>Documentation</a:t>
            </a:r>
          </a:p>
          <a:p>
            <a:pPr lvl="1" eaLnBrk="1" hangingPunct="1"/>
            <a:r>
              <a:rPr lang="en-US" sz="1800" dirty="0">
                <a:hlinkClick r:id="rId2"/>
              </a:rPr>
              <a:t>http://www.gdal.org</a:t>
            </a:r>
            <a:r>
              <a:rPr lang="en-US" sz="1800" dirty="0" smtClean="0">
                <a:hlinkClick r:id="rId2"/>
              </a:rPr>
              <a:t>/</a:t>
            </a:r>
          </a:p>
          <a:p>
            <a:pPr lvl="1" eaLnBrk="1" hangingPunct="1"/>
            <a:r>
              <a:rPr lang="en-US" sz="1800" dirty="0">
                <a:hlinkClick r:id="rId2"/>
              </a:rPr>
              <a:t>http://www.gdal.org</a:t>
            </a:r>
            <a:r>
              <a:rPr lang="en-US" sz="1800" dirty="0" smtClean="0">
                <a:hlinkClick r:id="rId2"/>
              </a:rPr>
              <a:t>/ogr_formats.html</a:t>
            </a:r>
            <a:endParaRPr lang="en-US" sz="1800" dirty="0"/>
          </a:p>
          <a:p>
            <a:pPr lvl="1" eaLnBrk="1" hangingPunct="1"/>
            <a:r>
              <a:rPr lang="en-US" sz="1800" dirty="0">
                <a:hlinkClick r:id="rId3"/>
              </a:rPr>
              <a:t>http://</a:t>
            </a:r>
            <a:r>
              <a:rPr lang="en-US" sz="1800" dirty="0" smtClean="0">
                <a:hlinkClick r:id="rId3"/>
              </a:rPr>
              <a:t>www.gdal.org/drv_oci.html</a:t>
            </a:r>
            <a:endParaRPr lang="en-US" sz="1800" dirty="0" smtClean="0"/>
          </a:p>
          <a:p>
            <a:pPr eaLnBrk="1" hangingPunct="1"/>
            <a:r>
              <a:rPr lang="en-US" sz="2000" dirty="0" smtClean="0"/>
              <a:t>Book: </a:t>
            </a:r>
          </a:p>
          <a:p>
            <a:pPr lvl="1" eaLnBrk="1" hangingPunct="1"/>
            <a:r>
              <a:rPr lang="en-US" sz="1800" dirty="0" smtClean="0">
                <a:hlinkClick r:id="rId4"/>
              </a:rPr>
              <a:t>http://www.amazon.com/gp/product/0989421716</a:t>
            </a:r>
            <a:endParaRPr lang="en-US" sz="1800" dirty="0" smtClean="0"/>
          </a:p>
          <a:p>
            <a:pPr lvl="1" eaLnBrk="1" hangingPunct="1"/>
            <a:endParaRPr lang="en-US" sz="1800" dirty="0"/>
          </a:p>
          <a:p>
            <a:pPr lvl="1" eaLnBrk="1" hangingPunct="1"/>
            <a:endParaRPr lang="en-US" sz="1800" dirty="0"/>
          </a:p>
        </p:txBody>
      </p:sp>
      <p:pic>
        <p:nvPicPr>
          <p:cNvPr id="4" name="Picture 3">
            <a:hlinkClick r:id="rId4"/>
          </p:cNvPr>
          <p:cNvPicPr>
            <a:picLocks noChangeAspect="1"/>
          </p:cNvPicPr>
          <p:nvPr/>
        </p:nvPicPr>
        <p:blipFill>
          <a:blip r:embed="rId5"/>
          <a:srcRect l="4669" t="4124" r="6615" b="5155"/>
          <a:stretch>
            <a:fillRect/>
          </a:stretch>
        </p:blipFill>
        <p:spPr>
          <a:xfrm>
            <a:off x="7772400" y="4038600"/>
            <a:ext cx="1711036" cy="1981200"/>
          </a:xfrm>
          <a:prstGeom prst="rect">
            <a:avLst/>
          </a:prstGeom>
          <a:ln>
            <a:noFill/>
          </a:ln>
          <a:effectLst>
            <a:outerShdw blurRad="50800" dist="38100" dir="1980000">
              <a:srgbClr val="000000">
                <a:alpha val="43000"/>
              </a:srgbClr>
            </a:outerShdw>
          </a:effectLst>
        </p:spPr>
      </p:pic>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smtClean="0"/>
              <a:t>GDAL/OGR </a:t>
            </a:r>
            <a:r>
              <a:rPr lang="en-US" dirty="0"/>
              <a:t>supported Vector Formats</a:t>
            </a:r>
          </a:p>
        </p:txBody>
      </p:sp>
      <p:sp>
        <p:nvSpPr>
          <p:cNvPr id="73731" name="Rectangle 11"/>
          <p:cNvSpPr>
            <a:spLocks noGrp="1" noChangeArrowheads="1"/>
          </p:cNvSpPr>
          <p:nvPr>
            <p:ph type="body" sz="half" idx="2"/>
          </p:nvPr>
        </p:nvSpPr>
        <p:spPr>
          <a:xfrm>
            <a:off x="4902200" y="2743200"/>
            <a:ext cx="4443413" cy="3200400"/>
          </a:xfrm>
        </p:spPr>
        <p:txBody>
          <a:bodyPr/>
          <a:lstStyle/>
          <a:p>
            <a:pPr eaLnBrk="1" hangingPunct="1"/>
            <a:r>
              <a:rPr lang="en-US" sz="2000" dirty="0"/>
              <a:t>Can load from a number of formats</a:t>
            </a:r>
          </a:p>
          <a:p>
            <a:pPr eaLnBrk="1" hangingPunct="1"/>
            <a:r>
              <a:rPr lang="en-US" sz="2000" dirty="0"/>
              <a:t>Can also write to several formats</a:t>
            </a:r>
          </a:p>
          <a:p>
            <a:pPr eaLnBrk="1" hangingPunct="1"/>
            <a:r>
              <a:rPr lang="en-US" sz="2000" dirty="0"/>
              <a:t>See </a:t>
            </a:r>
            <a:r>
              <a:rPr lang="en-US" sz="1800" dirty="0">
                <a:hlinkClick r:id="rId2"/>
              </a:rPr>
              <a:t>http://</a:t>
            </a:r>
            <a:r>
              <a:rPr lang="en-US" sz="1800" dirty="0" smtClean="0">
                <a:hlinkClick r:id="rId2"/>
              </a:rPr>
              <a:t>www.gdal.org/</a:t>
            </a:r>
            <a:r>
              <a:rPr lang="en-US" sz="1800" dirty="0">
                <a:hlinkClick r:id="rId2"/>
              </a:rPr>
              <a:t>ogr_formats.html</a:t>
            </a:r>
            <a:r>
              <a:rPr lang="en-US" sz="2000" dirty="0"/>
              <a:t> for a list of all available </a:t>
            </a:r>
            <a:r>
              <a:rPr lang="en-US" sz="2000" dirty="0" smtClean="0"/>
              <a:t>formats</a:t>
            </a:r>
          </a:p>
          <a:p>
            <a:pPr eaLnBrk="1" hangingPunct="1"/>
            <a:r>
              <a:rPr lang="en-US" sz="2000" dirty="0" smtClean="0"/>
              <a:t>See </a:t>
            </a:r>
            <a:r>
              <a:rPr lang="en-US" sz="2000" dirty="0" smtClean="0">
                <a:hlinkClick r:id="rId3"/>
              </a:rPr>
              <a:t>http://www.gdal.org/drv_oci.html</a:t>
            </a:r>
            <a:r>
              <a:rPr lang="en-US" sz="2000" dirty="0" smtClean="0"/>
              <a:t> for details on the OCI (Oracle Spatial) driver</a:t>
            </a:r>
            <a:endParaRPr lang="en-US" sz="2000" dirty="0"/>
          </a:p>
        </p:txBody>
      </p:sp>
      <p:sp>
        <p:nvSpPr>
          <p:cNvPr id="73732" name="Rectangle 6"/>
          <p:cNvSpPr>
            <a:spLocks noChangeArrowheads="1"/>
          </p:cNvSpPr>
          <p:nvPr/>
        </p:nvSpPr>
        <p:spPr bwMode="auto">
          <a:xfrm>
            <a:off x="762000" y="914400"/>
            <a:ext cx="3962400" cy="52641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D:\&gt; </a:t>
            </a:r>
            <a:r>
              <a:rPr lang="en-US" sz="1400">
                <a:solidFill>
                  <a:schemeClr val="accent1"/>
                </a:solidFill>
                <a:latin typeface="Courier New" pitchFamily="-84" charset="0"/>
              </a:rPr>
              <a:t>ogrinfo --formats</a:t>
            </a:r>
          </a:p>
          <a:p>
            <a:pPr algn="l" defTabSz="822325" eaLnBrk="0" hangingPunct="0">
              <a:lnSpc>
                <a:spcPct val="100000"/>
              </a:lnSpc>
              <a:spcBef>
                <a:spcPct val="0"/>
              </a:spcBef>
              <a:buClrTx/>
            </a:pPr>
            <a:r>
              <a:rPr lang="en-US" sz="1400">
                <a:solidFill>
                  <a:srgbClr val="000066"/>
                </a:solidFill>
                <a:latin typeface="Courier New" pitchFamily="-84" charset="0"/>
              </a:rPr>
              <a:t>Supported Formats:</a:t>
            </a:r>
          </a:p>
          <a:p>
            <a:pPr algn="l" defTabSz="822325" eaLnBrk="0" hangingPunct="0">
              <a:lnSpc>
                <a:spcPct val="100000"/>
              </a:lnSpc>
              <a:spcBef>
                <a:spcPct val="0"/>
              </a:spcBef>
              <a:buClrTx/>
            </a:pPr>
            <a:r>
              <a:rPr lang="en-US" sz="1400">
                <a:solidFill>
                  <a:srgbClr val="000066"/>
                </a:solidFill>
                <a:latin typeface="Courier New" pitchFamily="-84" charset="0"/>
              </a:rPr>
              <a:t>  -&gt; </a:t>
            </a:r>
            <a:r>
              <a:rPr lang="en-US" sz="1400">
                <a:solidFill>
                  <a:schemeClr val="accent1"/>
                </a:solidFill>
                <a:latin typeface="Courier New" pitchFamily="-84" charset="0"/>
              </a:rPr>
              <a:t>"OCI" (read/write)</a:t>
            </a:r>
            <a:r>
              <a:rPr lang="en-US" sz="1400">
                <a:solidFill>
                  <a:srgbClr val="000066"/>
                </a:solidFill>
                <a:latin typeface="Courier New" pitchFamily="-84" charset="0"/>
              </a:rPr>
              <a:t> </a:t>
            </a:r>
          </a:p>
          <a:p>
            <a:pPr algn="l" defTabSz="822325" eaLnBrk="0" hangingPunct="0">
              <a:lnSpc>
                <a:spcPct val="100000"/>
              </a:lnSpc>
              <a:spcBef>
                <a:spcPct val="0"/>
              </a:spcBef>
              <a:buClrTx/>
            </a:pPr>
            <a:r>
              <a:rPr lang="en-US" sz="1400">
                <a:solidFill>
                  <a:srgbClr val="000066"/>
                </a:solidFill>
                <a:latin typeface="Courier New" pitchFamily="-84" charset="0"/>
              </a:rPr>
              <a:t>  -&gt; "PostgreSQL" (read/write)</a:t>
            </a:r>
          </a:p>
          <a:p>
            <a:pPr algn="l" defTabSz="822325" eaLnBrk="0" hangingPunct="0">
              <a:lnSpc>
                <a:spcPct val="100000"/>
              </a:lnSpc>
              <a:spcBef>
                <a:spcPct val="0"/>
              </a:spcBef>
              <a:buClrTx/>
            </a:pPr>
            <a:r>
              <a:rPr lang="en-US" sz="1400">
                <a:solidFill>
                  <a:srgbClr val="000066"/>
                </a:solidFill>
                <a:latin typeface="Courier New" pitchFamily="-84" charset="0"/>
              </a:rPr>
              <a:t>  -&gt; "ESRI Shapefile" (read/write)</a:t>
            </a:r>
          </a:p>
          <a:p>
            <a:pPr algn="l" defTabSz="822325" eaLnBrk="0" hangingPunct="0">
              <a:lnSpc>
                <a:spcPct val="100000"/>
              </a:lnSpc>
              <a:spcBef>
                <a:spcPct val="0"/>
              </a:spcBef>
              <a:buClrTx/>
            </a:pPr>
            <a:r>
              <a:rPr lang="en-US" sz="1400">
                <a:solidFill>
                  <a:srgbClr val="000066"/>
                </a:solidFill>
                <a:latin typeface="Courier New" pitchFamily="-84" charset="0"/>
              </a:rPr>
              <a:t>  -&gt; "MapInfo File" (read/write)</a:t>
            </a:r>
          </a:p>
          <a:p>
            <a:pPr algn="l" defTabSz="822325" eaLnBrk="0" hangingPunct="0">
              <a:lnSpc>
                <a:spcPct val="100000"/>
              </a:lnSpc>
              <a:spcBef>
                <a:spcPct val="0"/>
              </a:spcBef>
              <a:buClrTx/>
            </a:pPr>
            <a:r>
              <a:rPr lang="en-US" sz="1400">
                <a:solidFill>
                  <a:srgbClr val="000066"/>
                </a:solidFill>
                <a:latin typeface="Courier New" pitchFamily="-84" charset="0"/>
              </a:rPr>
              <a:t>  -&gt; "UK .NTF" (readonly)</a:t>
            </a:r>
          </a:p>
          <a:p>
            <a:pPr algn="l" defTabSz="822325" eaLnBrk="0" hangingPunct="0">
              <a:lnSpc>
                <a:spcPct val="100000"/>
              </a:lnSpc>
              <a:spcBef>
                <a:spcPct val="0"/>
              </a:spcBef>
              <a:buClrTx/>
            </a:pPr>
            <a:r>
              <a:rPr lang="en-US" sz="1400">
                <a:solidFill>
                  <a:srgbClr val="000066"/>
                </a:solidFill>
                <a:latin typeface="Courier New" pitchFamily="-84" charset="0"/>
              </a:rPr>
              <a:t>  -&gt; "SDTS" (readonly)</a:t>
            </a:r>
          </a:p>
          <a:p>
            <a:pPr algn="l" defTabSz="822325" eaLnBrk="0" hangingPunct="0">
              <a:lnSpc>
                <a:spcPct val="100000"/>
              </a:lnSpc>
              <a:spcBef>
                <a:spcPct val="0"/>
              </a:spcBef>
              <a:buClrTx/>
            </a:pPr>
            <a:r>
              <a:rPr lang="en-US" sz="1400">
                <a:solidFill>
                  <a:srgbClr val="000066"/>
                </a:solidFill>
                <a:latin typeface="Courier New" pitchFamily="-84" charset="0"/>
              </a:rPr>
              <a:t>  -&gt; "TIGER" (read/write)</a:t>
            </a:r>
          </a:p>
          <a:p>
            <a:pPr algn="l" defTabSz="822325" eaLnBrk="0" hangingPunct="0">
              <a:lnSpc>
                <a:spcPct val="100000"/>
              </a:lnSpc>
              <a:spcBef>
                <a:spcPct val="0"/>
              </a:spcBef>
              <a:buClrTx/>
            </a:pPr>
            <a:r>
              <a:rPr lang="en-US" sz="1400">
                <a:solidFill>
                  <a:srgbClr val="000066"/>
                </a:solidFill>
                <a:latin typeface="Courier New" pitchFamily="-84" charset="0"/>
              </a:rPr>
              <a:t>  -&gt; "S57" (read/write)</a:t>
            </a:r>
          </a:p>
          <a:p>
            <a:pPr algn="l" defTabSz="822325" eaLnBrk="0" hangingPunct="0">
              <a:lnSpc>
                <a:spcPct val="100000"/>
              </a:lnSpc>
              <a:spcBef>
                <a:spcPct val="0"/>
              </a:spcBef>
              <a:buClrTx/>
            </a:pPr>
            <a:r>
              <a:rPr lang="en-US" sz="1400">
                <a:solidFill>
                  <a:srgbClr val="000066"/>
                </a:solidFill>
                <a:latin typeface="Courier New" pitchFamily="-84" charset="0"/>
              </a:rPr>
              <a:t>  -&gt; "DGN" (read/write)</a:t>
            </a:r>
          </a:p>
          <a:p>
            <a:pPr algn="l" defTabSz="822325" eaLnBrk="0" hangingPunct="0">
              <a:lnSpc>
                <a:spcPct val="100000"/>
              </a:lnSpc>
              <a:spcBef>
                <a:spcPct val="0"/>
              </a:spcBef>
              <a:buClrTx/>
            </a:pPr>
            <a:r>
              <a:rPr lang="en-US" sz="1400">
                <a:solidFill>
                  <a:srgbClr val="000066"/>
                </a:solidFill>
                <a:latin typeface="Courier New" pitchFamily="-84" charset="0"/>
              </a:rPr>
              <a:t>  -&gt; "VRT" (readonly)</a:t>
            </a:r>
          </a:p>
          <a:p>
            <a:pPr algn="l" defTabSz="822325" eaLnBrk="0" hangingPunct="0">
              <a:lnSpc>
                <a:spcPct val="100000"/>
              </a:lnSpc>
              <a:spcBef>
                <a:spcPct val="0"/>
              </a:spcBef>
              <a:buClrTx/>
            </a:pPr>
            <a:r>
              <a:rPr lang="en-US" sz="1400">
                <a:solidFill>
                  <a:srgbClr val="000066"/>
                </a:solidFill>
                <a:latin typeface="Courier New" pitchFamily="-84" charset="0"/>
              </a:rPr>
              <a:t>  -&gt; "REC" (readonly)</a:t>
            </a:r>
          </a:p>
          <a:p>
            <a:pPr algn="l" defTabSz="822325" eaLnBrk="0" hangingPunct="0">
              <a:lnSpc>
                <a:spcPct val="100000"/>
              </a:lnSpc>
              <a:spcBef>
                <a:spcPct val="0"/>
              </a:spcBef>
              <a:buClrTx/>
            </a:pPr>
            <a:r>
              <a:rPr lang="en-US" sz="1400">
                <a:solidFill>
                  <a:srgbClr val="000066"/>
                </a:solidFill>
                <a:latin typeface="Courier New" pitchFamily="-84" charset="0"/>
              </a:rPr>
              <a:t>  -&gt; "Memory" (read/write)</a:t>
            </a:r>
          </a:p>
          <a:p>
            <a:pPr algn="l" defTabSz="822325" eaLnBrk="0" hangingPunct="0">
              <a:lnSpc>
                <a:spcPct val="100000"/>
              </a:lnSpc>
              <a:spcBef>
                <a:spcPct val="0"/>
              </a:spcBef>
              <a:buClrTx/>
            </a:pPr>
            <a:r>
              <a:rPr lang="en-US" sz="1400">
                <a:solidFill>
                  <a:srgbClr val="000066"/>
                </a:solidFill>
                <a:latin typeface="Courier New" pitchFamily="-84" charset="0"/>
              </a:rPr>
              <a:t>  -&gt; "BNA" (read/write)</a:t>
            </a:r>
          </a:p>
          <a:p>
            <a:pPr algn="l" defTabSz="822325" eaLnBrk="0" hangingPunct="0">
              <a:lnSpc>
                <a:spcPct val="100000"/>
              </a:lnSpc>
              <a:spcBef>
                <a:spcPct val="0"/>
              </a:spcBef>
              <a:buClrTx/>
            </a:pPr>
            <a:r>
              <a:rPr lang="en-US" sz="1400">
                <a:solidFill>
                  <a:srgbClr val="000066"/>
                </a:solidFill>
                <a:latin typeface="Courier New" pitchFamily="-84" charset="0"/>
              </a:rPr>
              <a:t>  -&gt; "CSV" (read/write)</a:t>
            </a:r>
          </a:p>
          <a:p>
            <a:pPr algn="l" defTabSz="822325" eaLnBrk="0" hangingPunct="0">
              <a:lnSpc>
                <a:spcPct val="100000"/>
              </a:lnSpc>
              <a:spcBef>
                <a:spcPct val="0"/>
              </a:spcBef>
              <a:buClrTx/>
            </a:pPr>
            <a:r>
              <a:rPr lang="en-US" sz="1400">
                <a:solidFill>
                  <a:srgbClr val="000066"/>
                </a:solidFill>
                <a:latin typeface="Courier New" pitchFamily="-84" charset="0"/>
              </a:rPr>
              <a:t>  -&gt; "GML" (read/write)</a:t>
            </a:r>
          </a:p>
          <a:p>
            <a:pPr algn="l" defTabSz="822325" eaLnBrk="0" hangingPunct="0">
              <a:lnSpc>
                <a:spcPct val="100000"/>
              </a:lnSpc>
              <a:spcBef>
                <a:spcPct val="0"/>
              </a:spcBef>
              <a:buClrTx/>
            </a:pPr>
            <a:r>
              <a:rPr lang="en-US" sz="1400">
                <a:solidFill>
                  <a:srgbClr val="000066"/>
                </a:solidFill>
                <a:latin typeface="Courier New" pitchFamily="-84" charset="0"/>
              </a:rPr>
              <a:t>  -&gt; "GPX" (read/write)</a:t>
            </a:r>
          </a:p>
          <a:p>
            <a:pPr algn="l" defTabSz="822325" eaLnBrk="0" hangingPunct="0">
              <a:lnSpc>
                <a:spcPct val="100000"/>
              </a:lnSpc>
              <a:spcBef>
                <a:spcPct val="0"/>
              </a:spcBef>
              <a:buClrTx/>
            </a:pPr>
            <a:r>
              <a:rPr lang="en-US" sz="1400">
                <a:solidFill>
                  <a:srgbClr val="000066"/>
                </a:solidFill>
                <a:latin typeface="Courier New" pitchFamily="-84" charset="0"/>
              </a:rPr>
              <a:t>  -&gt; "KML" (read/write)</a:t>
            </a:r>
          </a:p>
          <a:p>
            <a:pPr algn="l" defTabSz="822325" eaLnBrk="0" hangingPunct="0">
              <a:lnSpc>
                <a:spcPct val="100000"/>
              </a:lnSpc>
              <a:spcBef>
                <a:spcPct val="0"/>
              </a:spcBef>
              <a:buClrTx/>
            </a:pPr>
            <a:r>
              <a:rPr lang="en-US" sz="1400">
                <a:solidFill>
                  <a:srgbClr val="000066"/>
                </a:solidFill>
                <a:latin typeface="Courier New" pitchFamily="-84" charset="0"/>
              </a:rPr>
              <a:t>  -&gt; "GeoJSON" (read/write)</a:t>
            </a:r>
          </a:p>
          <a:p>
            <a:pPr algn="l" defTabSz="822325" eaLnBrk="0" hangingPunct="0">
              <a:lnSpc>
                <a:spcPct val="100000"/>
              </a:lnSpc>
              <a:spcBef>
                <a:spcPct val="0"/>
              </a:spcBef>
              <a:buClrTx/>
            </a:pPr>
            <a:r>
              <a:rPr lang="en-US" sz="1400">
                <a:solidFill>
                  <a:srgbClr val="000066"/>
                </a:solidFill>
                <a:latin typeface="Courier New" pitchFamily="-84" charset="0"/>
              </a:rPr>
              <a:t>  -&gt; "GMT" (read/write)</a:t>
            </a:r>
          </a:p>
          <a:p>
            <a:pPr algn="l" defTabSz="822325" eaLnBrk="0" hangingPunct="0">
              <a:lnSpc>
                <a:spcPct val="100000"/>
              </a:lnSpc>
              <a:spcBef>
                <a:spcPct val="0"/>
              </a:spcBef>
              <a:buClrTx/>
            </a:pPr>
            <a:r>
              <a:rPr lang="en-US" sz="1400">
                <a:solidFill>
                  <a:srgbClr val="000066"/>
                </a:solidFill>
                <a:latin typeface="Courier New" pitchFamily="-84" charset="0"/>
              </a:rPr>
              <a:t>  -&gt; "ODBC" (read/write)</a:t>
            </a:r>
          </a:p>
          <a:p>
            <a:pPr algn="l" defTabSz="822325" eaLnBrk="0" hangingPunct="0">
              <a:lnSpc>
                <a:spcPct val="100000"/>
              </a:lnSpc>
              <a:spcBef>
                <a:spcPct val="0"/>
              </a:spcBef>
              <a:buClrTx/>
            </a:pPr>
            <a:r>
              <a:rPr lang="en-US" sz="1400">
                <a:solidFill>
                  <a:srgbClr val="000066"/>
                </a:solidFill>
                <a:latin typeface="Courier New" pitchFamily="-84" charset="0"/>
              </a:rPr>
              <a:t>  -&gt; "PGeo" (readonly)</a:t>
            </a:r>
          </a:p>
          <a:p>
            <a:pPr algn="l" defTabSz="822325" eaLnBrk="0" hangingPunct="0">
              <a:lnSpc>
                <a:spcPct val="100000"/>
              </a:lnSpc>
              <a:spcBef>
                <a:spcPct val="0"/>
              </a:spcBef>
              <a:buClrTx/>
            </a:pPr>
            <a:r>
              <a:rPr lang="en-US" sz="1400">
                <a:solidFill>
                  <a:srgbClr val="000066"/>
                </a:solidFill>
                <a:latin typeface="Courier New" pitchFamily="-84" charset="0"/>
              </a:rPr>
              <a:t>  -&gt; "AVCBin" (readonly)</a:t>
            </a:r>
          </a:p>
        </p:txBody>
      </p:sp>
      <p:sp>
        <p:nvSpPr>
          <p:cNvPr id="73733" name="Line 8"/>
          <p:cNvSpPr>
            <a:spLocks noChangeShapeType="1"/>
          </p:cNvSpPr>
          <p:nvPr/>
        </p:nvSpPr>
        <p:spPr bwMode="auto">
          <a:xfrm flipH="1">
            <a:off x="3352800" y="1465263"/>
            <a:ext cx="1295400" cy="0"/>
          </a:xfrm>
          <a:prstGeom prst="line">
            <a:avLst/>
          </a:prstGeom>
          <a:noFill/>
          <a:ln w="38100">
            <a:solidFill>
              <a:schemeClr val="accent1"/>
            </a:solidFill>
            <a:round/>
            <a:headEnd type="none" w="sm" len="sm"/>
            <a:tailEnd type="triangle" w="sm" len="sm"/>
          </a:ln>
        </p:spPr>
        <p:txBody>
          <a:bodyPr>
            <a:prstTxWarp prst="textNoShape">
              <a:avLst/>
            </a:prstTxWarp>
          </a:bodyPr>
          <a:lstStyle/>
          <a:p>
            <a:endParaRPr lang="en-US"/>
          </a:p>
        </p:txBody>
      </p:sp>
      <p:sp>
        <p:nvSpPr>
          <p:cNvPr id="886793" name="Text Box 9"/>
          <p:cNvSpPr txBox="1">
            <a:spLocks noChangeArrowheads="1"/>
          </p:cNvSpPr>
          <p:nvPr/>
        </p:nvSpPr>
        <p:spPr bwMode="auto">
          <a:xfrm>
            <a:off x="4572000" y="1295400"/>
            <a:ext cx="2438400" cy="322263"/>
          </a:xfrm>
          <a:prstGeom prst="rect">
            <a:avLst/>
          </a:prstGeom>
          <a:solidFill>
            <a:srgbClr val="FFFF66"/>
          </a:solidFill>
          <a:ln w="9525">
            <a:solidFill>
              <a:schemeClr val="tx1"/>
            </a:solidFill>
            <a:miter lim="800000"/>
            <a:headEnd/>
            <a:tailEnd/>
          </a:ln>
          <a:effectLst>
            <a:outerShdw dist="107763" dir="2700000" algn="ctr" rotWithShape="0">
              <a:schemeClr val="bg2"/>
            </a:outerShdw>
          </a:effectLst>
        </p:spPr>
        <p:txBody>
          <a:bodyPr lIns="92075" tIns="46038" rIns="92075" bIns="46038">
            <a:prstTxWarp prst="textNoShape">
              <a:avLst/>
            </a:prstTxWarp>
            <a:spAutoFit/>
          </a:bodyPr>
          <a:lstStyle/>
          <a:p>
            <a:pPr>
              <a:defRPr/>
            </a:pPr>
            <a:r>
              <a:rPr lang="en-US" sz="1600" dirty="0">
                <a:solidFill>
                  <a:schemeClr val="accent1"/>
                </a:solidFill>
              </a:rPr>
              <a:t>Oracle</a:t>
            </a:r>
            <a:r>
              <a:rPr lang="en-US" sz="1600" dirty="0" smtClean="0">
                <a:solidFill>
                  <a:schemeClr val="accent1"/>
                </a:solidFill>
              </a:rPr>
              <a:t> Spatial driver</a:t>
            </a:r>
            <a:endParaRPr lang="en-US" sz="1600" dirty="0">
              <a:solidFill>
                <a:schemeClr val="accent1"/>
              </a:solidFill>
            </a:endParaRP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t>Parameters</a:t>
            </a:r>
          </a:p>
        </p:txBody>
      </p:sp>
      <p:sp>
        <p:nvSpPr>
          <p:cNvPr id="74755" name="Content Placeholder 2"/>
          <p:cNvSpPr>
            <a:spLocks noGrp="1"/>
          </p:cNvSpPr>
          <p:nvPr>
            <p:ph idx="1"/>
          </p:nvPr>
        </p:nvSpPr>
        <p:spPr>
          <a:xfrm>
            <a:off x="742950" y="1371600"/>
            <a:ext cx="8166100" cy="762000"/>
          </a:xfrm>
        </p:spPr>
        <p:txBody>
          <a:bodyPr/>
          <a:lstStyle/>
          <a:p>
            <a:r>
              <a:rPr lang="en-US" sz="2000" dirty="0"/>
              <a:t>Driver-specific parameters passed using –</a:t>
            </a:r>
            <a:r>
              <a:rPr lang="en-US" sz="2000" dirty="0" err="1"/>
              <a:t>lco</a:t>
            </a:r>
            <a:r>
              <a:rPr lang="en-US" sz="2000" dirty="0"/>
              <a:t> (layer creation options)</a:t>
            </a:r>
            <a:r>
              <a:rPr lang="en-US" sz="2000" dirty="0" smtClean="0"/>
              <a:t> </a:t>
            </a:r>
          </a:p>
          <a:p>
            <a:r>
              <a:rPr lang="en-US" sz="2000" dirty="0" smtClean="0"/>
              <a:t>See </a:t>
            </a:r>
            <a:r>
              <a:rPr lang="en-US" sz="2000" dirty="0" smtClean="0">
                <a:hlinkClick r:id="rId2"/>
              </a:rPr>
              <a:t>http://</a:t>
            </a:r>
            <a:r>
              <a:rPr lang="en-US" sz="2000" smtClean="0">
                <a:hlinkClick r:id="rId2"/>
              </a:rPr>
              <a:t>www.gdal.org/drv_oci.html</a:t>
            </a:r>
            <a:r>
              <a:rPr lang="en-US" sz="2000" dirty="0" smtClean="0"/>
              <a:t> for details</a:t>
            </a:r>
            <a:endParaRPr lang="en-US" sz="2000" dirty="0"/>
          </a:p>
        </p:txBody>
      </p:sp>
      <p:graphicFrame>
        <p:nvGraphicFramePr>
          <p:cNvPr id="4" name="Group 41"/>
          <p:cNvGraphicFramePr>
            <a:graphicFrameLocks noGrp="1"/>
          </p:cNvGraphicFramePr>
          <p:nvPr/>
        </p:nvGraphicFramePr>
        <p:xfrm>
          <a:off x="488950" y="2438400"/>
          <a:ext cx="8353425" cy="3528066"/>
        </p:xfrm>
        <a:graphic>
          <a:graphicData uri="http://schemas.openxmlformats.org/drawingml/2006/table">
            <a:tbl>
              <a:tblPr/>
              <a:tblGrid>
                <a:gridCol w="2376488"/>
                <a:gridCol w="5976937"/>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GEOMETRY_NAME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geometry column (default: ORA_GEOMETRY)</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SRID</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Coordinate system identifier</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MULTI_LOAD</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Commit frequency (default:100)</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DIM</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Dimension (default: 3)</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DIMINFO_X, DIMINFO_Y, DIMINFO_Z</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Minimum, maximum and tolerance for each dimension (default: computed from input data</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SPATIAL_INDEX</a:t>
                      </a:r>
                      <a:endParaRPr kumimoji="0" lang="en-US" sz="14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Create spatial index ?</a:t>
                      </a:r>
                      <a:r>
                        <a:rPr kumimoji="0" lang="en-US" sz="18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YES/TRUE/ON or NO/FALSE/OFF </a:t>
                      </a:r>
                      <a:r>
                        <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(default:</a:t>
                      </a:r>
                      <a:r>
                        <a:rPr kumimoji="0" lang="en-US" sz="18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YES)</a:t>
                      </a:r>
                      <a:endPar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INDEX_PARAMETERS</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Parameters for index creation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OVERWRITE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YES or NO. If table exists, then drop it first (default: NO)</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t>Importing Shapefiles</a:t>
            </a:r>
          </a:p>
        </p:txBody>
      </p:sp>
      <p:sp>
        <p:nvSpPr>
          <p:cNvPr id="75779" name="Text Box 4"/>
          <p:cNvSpPr txBox="1">
            <a:spLocks noChangeArrowheads="1"/>
          </p:cNvSpPr>
          <p:nvPr/>
        </p:nvSpPr>
        <p:spPr bwMode="auto">
          <a:xfrm>
            <a:off x="431800" y="1946268"/>
            <a:ext cx="8559800" cy="93833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r>
              <a:rPr lang="en-US" sz="1600" dirty="0" err="1" smtClean="0">
                <a:latin typeface="Courier New" pitchFamily="-84" charset="0"/>
              </a:rPr>
              <a:t>world_countries.shp</a:t>
            </a:r>
            <a:r>
              <a:rPr lang="en-US" sz="1600" dirty="0" smtClean="0">
                <a:latin typeface="Courier New" pitchFamily="-84" charset="0"/>
              </a:rPr>
              <a:t> </a:t>
            </a:r>
            <a:endParaRPr lang="en-US" sz="1600" dirty="0">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GEOMETRY_NAME=geometry</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SPATIAL_INDEX=NO</a:t>
            </a:r>
            <a:endParaRPr lang="en-US" sz="1600" dirty="0">
              <a:solidFill>
                <a:srgbClr val="000066"/>
              </a:solidFill>
              <a:latin typeface="Courier New" pitchFamily="-84" charset="0"/>
            </a:endParaRPr>
          </a:p>
        </p:txBody>
      </p:sp>
      <p:graphicFrame>
        <p:nvGraphicFramePr>
          <p:cNvPr id="885801" name="Group 41"/>
          <p:cNvGraphicFramePr>
            <a:graphicFrameLocks noGrp="1"/>
          </p:cNvGraphicFramePr>
          <p:nvPr/>
        </p:nvGraphicFramePr>
        <p:xfrm>
          <a:off x="990600" y="3165468"/>
          <a:ext cx="7391400" cy="2778132"/>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world_countries.shp</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Input shape file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DIM=2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Dimension (2D)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SRID=4326</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SRID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GEOMETRY_NAME=geometry</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geometry column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 SPATIAL_INDEX=NO</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Do not create a spatial index</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9"/>
          <p:cNvSpPr txBox="1">
            <a:spLocks noChangeArrowheads="1"/>
          </p:cNvSpPr>
          <p:nvPr/>
        </p:nvSpPr>
        <p:spPr bwMode="auto">
          <a:xfrm>
            <a:off x="3048000" y="1412868"/>
            <a:ext cx="1676400" cy="322262"/>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wrap="square" lIns="92075" tIns="46038" rIns="92075" bIns="46038">
            <a:prstTxWarp prst="textNoShape">
              <a:avLst/>
            </a:prstTxWarp>
            <a:spAutoFit/>
          </a:bodyPr>
          <a:lstStyle/>
          <a:p>
            <a:pPr>
              <a:defRPr/>
            </a:pPr>
            <a:r>
              <a:rPr lang="en-US" sz="1600" dirty="0" smtClean="0">
                <a:solidFill>
                  <a:schemeClr val="accent1"/>
                </a:solidFill>
              </a:rPr>
              <a:t>Destination</a:t>
            </a:r>
            <a:endParaRPr lang="en-US" sz="1600" dirty="0">
              <a:solidFill>
                <a:schemeClr val="accent1"/>
              </a:solidFill>
            </a:endParaRPr>
          </a:p>
        </p:txBody>
      </p:sp>
      <p:sp>
        <p:nvSpPr>
          <p:cNvPr id="6" name="Rounded Rectangle 5"/>
          <p:cNvSpPr/>
          <p:nvPr/>
        </p:nvSpPr>
        <p:spPr bwMode="auto">
          <a:xfrm>
            <a:off x="2286000" y="1946268"/>
            <a:ext cx="2971800" cy="339732"/>
          </a:xfrm>
          <a:prstGeom prst="roundRect">
            <a:avLst>
              <a:gd name="adj" fmla="val 26731"/>
            </a:avLst>
          </a:prstGeom>
          <a:noFill/>
          <a:ln w="28575" cap="flat" cmpd="sng" algn="ctr">
            <a:solidFill>
              <a:srgbClr val="FD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dirty="0" smtClean="0">
              <a:ln>
                <a:noFill/>
              </a:ln>
              <a:solidFill>
                <a:srgbClr val="FF0000"/>
              </a:solidFill>
              <a:effectLst/>
              <a:latin typeface="Arial" charset="0"/>
              <a:cs typeface="Times New Roman" pitchFamily="18" charset="0"/>
            </a:endParaRPr>
          </a:p>
        </p:txBody>
      </p:sp>
      <p:sp>
        <p:nvSpPr>
          <p:cNvPr id="7" name="Text Box 9"/>
          <p:cNvSpPr txBox="1">
            <a:spLocks noChangeArrowheads="1"/>
          </p:cNvSpPr>
          <p:nvPr/>
        </p:nvSpPr>
        <p:spPr bwMode="auto">
          <a:xfrm>
            <a:off x="5638800" y="1412868"/>
            <a:ext cx="1600200" cy="322262"/>
          </a:xfrm>
          <a:prstGeom prst="rect">
            <a:avLst/>
          </a:prstGeom>
          <a:solidFill>
            <a:schemeClr val="bg1"/>
          </a:solidFill>
          <a:ln w="9525">
            <a:solidFill>
              <a:schemeClr val="tx1"/>
            </a:solidFill>
            <a:miter lim="800000"/>
            <a:headEnd/>
            <a:tailEnd/>
          </a:ln>
          <a:effectLst>
            <a:outerShdw blurRad="50800" dist="38100" dir="2700000">
              <a:srgbClr val="000000">
                <a:alpha val="43000"/>
              </a:srgbClr>
            </a:outerShdw>
          </a:effectLst>
        </p:spPr>
        <p:txBody>
          <a:bodyPr wrap="square" lIns="92075" tIns="46038" rIns="92075" bIns="46038">
            <a:prstTxWarp prst="textNoShape">
              <a:avLst/>
            </a:prstTxWarp>
            <a:spAutoFit/>
          </a:bodyPr>
          <a:lstStyle/>
          <a:p>
            <a:pPr>
              <a:defRPr/>
            </a:pPr>
            <a:r>
              <a:rPr lang="en-US" sz="1600" dirty="0" smtClean="0">
                <a:solidFill>
                  <a:schemeClr val="accent1"/>
                </a:solidFill>
              </a:rPr>
              <a:t>Source</a:t>
            </a:r>
            <a:endParaRPr lang="en-US" sz="1600" dirty="0">
              <a:solidFill>
                <a:schemeClr val="accent1"/>
              </a:solidFill>
            </a:endParaRPr>
          </a:p>
        </p:txBody>
      </p:sp>
      <p:sp>
        <p:nvSpPr>
          <p:cNvPr id="8" name="Rounded Rectangle 7"/>
          <p:cNvSpPr/>
          <p:nvPr/>
        </p:nvSpPr>
        <p:spPr bwMode="auto">
          <a:xfrm>
            <a:off x="5486400" y="1946268"/>
            <a:ext cx="2514600" cy="304800"/>
          </a:xfrm>
          <a:prstGeom prst="roundRect">
            <a:avLst>
              <a:gd name="adj" fmla="val 26731"/>
            </a:avLst>
          </a:prstGeom>
          <a:noFill/>
          <a:ln w="28575" cap="flat" cmpd="sng" algn="ctr">
            <a:solidFill>
              <a:srgbClr val="FD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dirty="0" smtClean="0">
              <a:ln>
                <a:noFill/>
              </a:ln>
              <a:solidFill>
                <a:srgbClr val="FF0000"/>
              </a:solidFill>
              <a:effectLst/>
              <a:latin typeface="Arial" charset="0"/>
              <a:cs typeface="Times New Roman" pitchFamily="18" charset="0"/>
            </a:endParaRPr>
          </a:p>
        </p:txBody>
      </p:sp>
      <p:cxnSp>
        <p:nvCxnSpPr>
          <p:cNvPr id="10" name="Straight Arrow Connector 9"/>
          <p:cNvCxnSpPr/>
          <p:nvPr/>
        </p:nvCxnSpPr>
        <p:spPr bwMode="auto">
          <a:xfrm rot="10800000">
            <a:off x="4876800" y="1565268"/>
            <a:ext cx="609600" cy="1588"/>
          </a:xfrm>
          <a:prstGeom prst="straightConnector1">
            <a:avLst/>
          </a:prstGeom>
          <a:noFill/>
          <a:ln w="76200" cap="flat" cmpd="sng" algn="ctr">
            <a:solidFill>
              <a:srgbClr val="FD0000"/>
            </a:solidFill>
            <a:prstDash val="solid"/>
            <a:round/>
            <a:headEnd type="none" w="med" len="med"/>
            <a:tailEnd type="triangle" w="med" len="med"/>
          </a:ln>
          <a:effectLst/>
        </p:spPr>
      </p:cxn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Importing Shapefiles</a:t>
            </a:r>
            <a:endParaRPr lang="en-US"/>
          </a:p>
        </p:txBody>
      </p:sp>
      <p:sp>
        <p:nvSpPr>
          <p:cNvPr id="6" name="Content Placeholder 5"/>
          <p:cNvSpPr>
            <a:spLocks noGrp="1"/>
          </p:cNvSpPr>
          <p:nvPr>
            <p:ph idx="1"/>
          </p:nvPr>
        </p:nvSpPr>
        <p:spPr>
          <a:xfrm>
            <a:off x="742950" y="1143000"/>
            <a:ext cx="8166100" cy="4343400"/>
          </a:xfrm>
        </p:spPr>
        <p:txBody>
          <a:bodyPr/>
          <a:lstStyle/>
          <a:p>
            <a:r>
              <a:rPr lang="en-US" dirty="0" smtClean="0"/>
              <a:t>Explicitly naming the output table</a:t>
            </a:r>
          </a:p>
          <a:p>
            <a:endParaRPr lang="en-US" dirty="0" smtClean="0"/>
          </a:p>
          <a:p>
            <a:endParaRPr lang="en-US" dirty="0" smtClean="0"/>
          </a:p>
          <a:p>
            <a:endParaRPr lang="en-US" dirty="0" smtClean="0"/>
          </a:p>
          <a:p>
            <a:r>
              <a:rPr lang="en-US" dirty="0" smtClean="0"/>
              <a:t>Using a complete SQLNET connection string</a:t>
            </a:r>
          </a:p>
          <a:p>
            <a:endParaRPr lang="en-US" dirty="0" smtClean="0"/>
          </a:p>
          <a:p>
            <a:endParaRPr lang="en-US" dirty="0" smtClean="0"/>
          </a:p>
        </p:txBody>
      </p:sp>
      <p:sp>
        <p:nvSpPr>
          <p:cNvPr id="75779" name="Text Box 4"/>
          <p:cNvSpPr txBox="1">
            <a:spLocks noChangeArrowheads="1"/>
          </p:cNvSpPr>
          <p:nvPr/>
        </p:nvSpPr>
        <p:spPr bwMode="auto">
          <a:xfrm>
            <a:off x="431800" y="4441290"/>
            <a:ext cx="8559800" cy="1578510"/>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err="1" smtClean="0">
                <a:solidFill>
                  <a:srgbClr val="000066"/>
                </a:solidFill>
                <a:latin typeface="Courier New" pitchFamily="-84" charset="0"/>
              </a:rPr>
              <a:t>OCI:scott</a:t>
            </a:r>
            <a:r>
              <a:rPr lang="en-US" sz="1600" dirty="0" err="1">
                <a:solidFill>
                  <a:srgbClr val="000066"/>
                </a:solidFill>
                <a:latin typeface="Courier New" pitchFamily="-84" charset="0"/>
              </a:rPr>
              <a:t>/tiger</a:t>
            </a:r>
            <a:r>
              <a:rPr lang="en-US" sz="1600" dirty="0" err="1" smtClean="0">
                <a:solidFill>
                  <a:srgbClr val="000066"/>
                </a:solidFill>
                <a:latin typeface="Courier New" pitchFamily="-84" charset="0"/>
              </a:rPr>
              <a:t>@</a:t>
            </a:r>
            <a:r>
              <a:rPr lang="en-US" sz="1600" dirty="0" err="1" smtClean="0">
                <a:solidFill>
                  <a:srgbClr val="FF0000"/>
                </a:solidFill>
                <a:latin typeface="Courier New" pitchFamily="-84" charset="0"/>
              </a:rPr>
              <a:t>(DESCRIPTION</a:t>
            </a:r>
            <a:r>
              <a:rPr lang="en-US" sz="1600" dirty="0" smtClean="0">
                <a:solidFill>
                  <a:srgbClr val="FF0000"/>
                </a:solidFill>
                <a:latin typeface="Courier New" pitchFamily="-84" charset="0"/>
              </a:rPr>
              <a:t>=(ADDRESS=(PROTOCOL=</a:t>
            </a:r>
            <a:r>
              <a:rPr lang="en-US" sz="1600" dirty="0" err="1" smtClean="0">
                <a:solidFill>
                  <a:srgbClr val="FF0000"/>
                </a:solidFill>
                <a:latin typeface="Courier New" pitchFamily="-84" charset="0"/>
              </a:rPr>
              <a:t>tcp</a:t>
            </a:r>
            <a:r>
              <a:rPr lang="en-US" sz="1600" dirty="0" smtClean="0">
                <a:solidFill>
                  <a:srgbClr val="FF0000"/>
                </a:solidFill>
                <a:latin typeface="Courier New" pitchFamily="-84" charset="0"/>
              </a:rPr>
              <a:t>) </a:t>
            </a:r>
          </a:p>
          <a:p>
            <a:pPr algn="l" defTabSz="822325" eaLnBrk="0" hangingPunct="0">
              <a:lnSpc>
                <a:spcPct val="80000"/>
              </a:lnSpc>
              <a:buClrTx/>
            </a:pPr>
            <a:r>
              <a:rPr lang="en-US" sz="1600" dirty="0" smtClean="0">
                <a:solidFill>
                  <a:srgbClr val="FF0000"/>
                </a:solidFill>
                <a:latin typeface="Courier New" pitchFamily="-84" charset="0"/>
              </a:rPr>
              <a:t>(HOST=</a:t>
            </a:r>
            <a:r>
              <a:rPr lang="en-US" sz="1600" dirty="0" err="1" smtClean="0">
                <a:solidFill>
                  <a:srgbClr val="FF0000"/>
                </a:solidFill>
                <a:latin typeface="Courier New" pitchFamily="-84" charset="0"/>
              </a:rPr>
              <a:t>localhost)(PORT</a:t>
            </a:r>
            <a:r>
              <a:rPr lang="en-US" sz="1600" dirty="0" smtClean="0">
                <a:solidFill>
                  <a:srgbClr val="FF0000"/>
                </a:solidFill>
                <a:latin typeface="Courier New" pitchFamily="-84" charset="0"/>
              </a:rPr>
              <a:t>=1521))(CONNECT_DATA=(SID=orcl121)))</a:t>
            </a:r>
          </a:p>
          <a:p>
            <a:pPr algn="l" defTabSz="822325" eaLnBrk="0" hangingPunct="0">
              <a:lnSpc>
                <a:spcPct val="80000"/>
              </a:lnSpc>
              <a:buClrTx/>
            </a:pPr>
            <a:r>
              <a:rPr lang="en-US" sz="1600" dirty="0" err="1" smtClean="0">
                <a:latin typeface="Courier New" pitchFamily="-84" charset="0"/>
              </a:rPr>
              <a:t>world_countries.shp</a:t>
            </a:r>
            <a:r>
              <a:rPr lang="en-US" sz="1600" dirty="0" smtClean="0">
                <a:latin typeface="Courier New" pitchFamily="-84" charset="0"/>
              </a:rPr>
              <a:t> </a:t>
            </a:r>
            <a:endParaRPr lang="en-US" sz="1600" dirty="0">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a:t>
            </a:r>
            <a:r>
              <a:rPr lang="en-US" sz="1600" dirty="0" smtClean="0">
                <a:solidFill>
                  <a:srgbClr val="000066"/>
                </a:solidFill>
                <a:latin typeface="Courier New" pitchFamily="-84" charset="0"/>
              </a:rPr>
              <a:t>geometry</a:t>
            </a:r>
            <a:endParaRPr lang="en-US" sz="1600" dirty="0">
              <a:solidFill>
                <a:srgbClr val="000066"/>
              </a:solidFill>
              <a:latin typeface="Courier New" pitchFamily="-84" charset="0"/>
            </a:endParaRPr>
          </a:p>
        </p:txBody>
      </p:sp>
      <p:sp>
        <p:nvSpPr>
          <p:cNvPr id="8" name="Text Box 4"/>
          <p:cNvSpPr txBox="1">
            <a:spLocks noChangeArrowheads="1"/>
          </p:cNvSpPr>
          <p:nvPr/>
        </p:nvSpPr>
        <p:spPr bwMode="auto">
          <a:xfrm>
            <a:off x="431800" y="1676400"/>
            <a:ext cx="8559800" cy="93833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latin typeface="Courier New" pitchFamily="-84" charset="0"/>
              </a:rPr>
              <a:t>orcl121: </a:t>
            </a:r>
            <a:r>
              <a:rPr lang="en-US" sz="1600" dirty="0" err="1">
                <a:latin typeface="Courier New" pitchFamily="-84" charset="0"/>
              </a:rPr>
              <a:t>world_countries.shp</a:t>
            </a:r>
            <a:r>
              <a:rPr lang="en-US" sz="1600" dirty="0">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GEOMETRY_NAME=geometry</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smtClean="0">
                <a:solidFill>
                  <a:srgbClr val="000066"/>
                </a:solidFill>
                <a:latin typeface="Courier New" pitchFamily="-84" charset="0"/>
              </a:rPr>
              <a:t> SPATIAL_INDEX=OFF </a:t>
            </a:r>
            <a:r>
              <a:rPr lang="en-US" sz="1600" dirty="0" smtClean="0">
                <a:solidFill>
                  <a:srgbClr val="FF0000"/>
                </a:solidFill>
                <a:latin typeface="Courier New" pitchFamily="-84" charset="0"/>
              </a:rPr>
              <a:t>-</a:t>
            </a:r>
            <a:r>
              <a:rPr lang="en-US" sz="1600" dirty="0" err="1" smtClean="0">
                <a:solidFill>
                  <a:srgbClr val="FF0000"/>
                </a:solidFill>
                <a:latin typeface="Courier New" pitchFamily="-84" charset="0"/>
              </a:rPr>
              <a:t>nln</a:t>
            </a:r>
            <a:r>
              <a:rPr lang="en-US" sz="1600" dirty="0" smtClean="0">
                <a:solidFill>
                  <a:srgbClr val="FF0000"/>
                </a:solidFill>
                <a:latin typeface="Courier New" pitchFamily="-84" charset="0"/>
              </a:rPr>
              <a:t> countries</a:t>
            </a:r>
            <a:endParaRPr lang="en-US" sz="1600" dirty="0">
              <a:solidFill>
                <a:srgbClr val="FF0000"/>
              </a:solidFill>
              <a:latin typeface="Courier New" pitchFamily="-84" charset="0"/>
            </a:endParaRPr>
          </a:p>
        </p:txBody>
      </p:sp>
      <p:sp>
        <p:nvSpPr>
          <p:cNvPr id="9" name="Text Box 4"/>
          <p:cNvSpPr txBox="1">
            <a:spLocks noChangeArrowheads="1"/>
          </p:cNvSpPr>
          <p:nvPr/>
        </p:nvSpPr>
        <p:spPr bwMode="auto">
          <a:xfrm>
            <a:off x="431800" y="3352800"/>
            <a:ext cx="8559800" cy="938335"/>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rgbClr val="000066"/>
                </a:solidFill>
                <a:latin typeface="Courier New" pitchFamily="-84" charset="0"/>
              </a:rPr>
              <a:t>OCI:scott</a:t>
            </a:r>
            <a:r>
              <a:rPr lang="en-US" sz="1600" dirty="0">
                <a:solidFill>
                  <a:srgbClr val="000066"/>
                </a:solidFill>
                <a:latin typeface="Courier New" pitchFamily="-84" charset="0"/>
              </a:rPr>
              <a:t>/tiger</a:t>
            </a:r>
            <a:r>
              <a:rPr lang="en-US" sz="1600" dirty="0" smtClean="0">
                <a:solidFill>
                  <a:srgbClr val="000066"/>
                </a:solidFill>
                <a:latin typeface="Courier New" pitchFamily="-84" charset="0"/>
              </a:rPr>
              <a:t>@</a:t>
            </a:r>
            <a:r>
              <a:rPr lang="en-US" sz="1600" dirty="0" smtClean="0">
                <a:solidFill>
                  <a:srgbClr val="FF0000"/>
                </a:solidFill>
                <a:latin typeface="Courier New" pitchFamily="-84" charset="0"/>
              </a:rPr>
              <a:t>localhost:1521/orcl121: </a:t>
            </a:r>
            <a:r>
              <a:rPr lang="en-US" sz="1600" dirty="0" err="1" smtClean="0">
                <a:latin typeface="Courier New" pitchFamily="-84" charset="0"/>
              </a:rPr>
              <a:t>world_countries.shp</a:t>
            </a:r>
            <a:r>
              <a:rPr lang="en-US" sz="1600" dirty="0" smtClean="0">
                <a:latin typeface="Courier New" pitchFamily="-84" charset="0"/>
              </a:rPr>
              <a:t> </a:t>
            </a:r>
            <a:endParaRPr lang="en-US" sz="1600" dirty="0">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a:t>
            </a:r>
            <a:r>
              <a:rPr lang="en-US" sz="1600" dirty="0" smtClean="0">
                <a:solidFill>
                  <a:srgbClr val="000066"/>
                </a:solidFill>
                <a:latin typeface="Courier New" pitchFamily="-84" charset="0"/>
              </a:rPr>
              <a:t>geometry</a:t>
            </a:r>
            <a:endParaRPr lang="en-US" sz="16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Importing into an existing table</a:t>
            </a:r>
            <a:endParaRPr lang="en-US" dirty="0"/>
          </a:p>
        </p:txBody>
      </p:sp>
      <p:sp>
        <p:nvSpPr>
          <p:cNvPr id="6" name="Content Placeholder 5"/>
          <p:cNvSpPr>
            <a:spLocks noGrp="1"/>
          </p:cNvSpPr>
          <p:nvPr>
            <p:ph idx="1"/>
          </p:nvPr>
        </p:nvSpPr>
        <p:spPr>
          <a:xfrm>
            <a:off x="742950" y="1143000"/>
            <a:ext cx="8166100" cy="4343400"/>
          </a:xfrm>
        </p:spPr>
        <p:txBody>
          <a:bodyPr/>
          <a:lstStyle/>
          <a:p>
            <a:r>
              <a:rPr lang="en-US" dirty="0" smtClean="0"/>
              <a:t>Use the </a:t>
            </a:r>
            <a:r>
              <a:rPr lang="en-US" b="1" dirty="0" smtClean="0"/>
              <a:t>–append </a:t>
            </a:r>
            <a:r>
              <a:rPr lang="en-US" dirty="0" smtClean="0"/>
              <a:t>option:</a:t>
            </a:r>
          </a:p>
          <a:p>
            <a:endParaRPr lang="en-US" dirty="0" smtClean="0"/>
          </a:p>
          <a:p>
            <a:pPr>
              <a:buNone/>
            </a:pPr>
            <a:endParaRPr lang="en-US" dirty="0" smtClean="0"/>
          </a:p>
          <a:p>
            <a:pPr>
              <a:buNone/>
            </a:pPr>
            <a:r>
              <a:rPr lang="en-US" b="1" dirty="0" smtClean="0"/>
              <a:t>The target table must have the proper structure :</a:t>
            </a:r>
          </a:p>
          <a:p>
            <a:pPr>
              <a:buFont typeface="Wingdings" charset="2"/>
              <a:buChar char="ü"/>
            </a:pPr>
            <a:r>
              <a:rPr lang="en-US" dirty="0" smtClean="0"/>
              <a:t>Spatial metadata must be set</a:t>
            </a:r>
          </a:p>
          <a:p>
            <a:pPr>
              <a:buFont typeface="Wingdings" charset="2"/>
              <a:buChar char="ü"/>
            </a:pPr>
            <a:r>
              <a:rPr lang="en-US" dirty="0" smtClean="0"/>
              <a:t>Columns must have the same names as the fields in the input</a:t>
            </a:r>
          </a:p>
          <a:p>
            <a:pPr>
              <a:buFont typeface="Wingdings" charset="2"/>
              <a:buChar char="ü"/>
            </a:pPr>
            <a:r>
              <a:rPr lang="en-US" dirty="0" smtClean="0"/>
              <a:t>Fields without corresponding columns will be ignored</a:t>
            </a:r>
          </a:p>
          <a:p>
            <a:pPr>
              <a:buFont typeface="Wingdings" charset="2"/>
              <a:buChar char="ü"/>
            </a:pPr>
            <a:r>
              <a:rPr lang="en-US" dirty="0" smtClean="0"/>
              <a:t>Additional columns will be filled with </a:t>
            </a:r>
            <a:r>
              <a:rPr lang="en-US" dirty="0" err="1" smtClean="0"/>
              <a:t>NULLs</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Text Box 4"/>
          <p:cNvSpPr txBox="1">
            <a:spLocks noChangeArrowheads="1"/>
          </p:cNvSpPr>
          <p:nvPr/>
        </p:nvSpPr>
        <p:spPr bwMode="auto">
          <a:xfrm>
            <a:off x="431800" y="16764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r>
              <a:rPr lang="en-US" sz="1600" dirty="0" err="1" smtClean="0">
                <a:solidFill>
                  <a:srgbClr val="000066"/>
                </a:solidFill>
                <a:latin typeface="Courier New" pitchFamily="-84" charset="0"/>
              </a:rPr>
              <a:t>world_countries.shp</a:t>
            </a:r>
            <a:endParaRPr lang="en-US" sz="1600" dirty="0" smtClean="0">
              <a:solidFill>
                <a:srgbClr val="000066"/>
              </a:solidFill>
              <a:latin typeface="Courier New" pitchFamily="-84" charset="0"/>
            </a:endParaRPr>
          </a:p>
          <a:p>
            <a:pPr algn="l" defTabSz="822325" eaLnBrk="0" hangingPunct="0">
              <a:lnSpc>
                <a:spcPct val="80000"/>
              </a:lnSpc>
              <a:buClrTx/>
            </a:pPr>
            <a:r>
              <a:rPr lang="en-US" sz="1600" dirty="0" smtClean="0">
                <a:solidFill>
                  <a:schemeClr val="accent1"/>
                </a:solidFill>
                <a:latin typeface="Courier New" pitchFamily="-84" charset="0"/>
              </a:rPr>
              <a:t>-append –</a:t>
            </a:r>
            <a:r>
              <a:rPr lang="en-US" sz="1600" dirty="0" err="1" smtClean="0">
                <a:solidFill>
                  <a:schemeClr val="accent1"/>
                </a:solidFill>
                <a:latin typeface="Courier New" pitchFamily="-84" charset="0"/>
              </a:rPr>
              <a:t>nln</a:t>
            </a:r>
            <a:r>
              <a:rPr lang="en-US" sz="1600" dirty="0" smtClean="0">
                <a:solidFill>
                  <a:schemeClr val="accent1"/>
                </a:solidFill>
                <a:latin typeface="Courier New" pitchFamily="-84" charset="0"/>
              </a:rPr>
              <a:t> countries</a:t>
            </a:r>
            <a:endParaRPr lang="en-US" sz="1600" dirty="0">
              <a:solidFill>
                <a:schemeClr val="accent1"/>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t>SQL*Loader and Spatial Data</a:t>
            </a:r>
          </a:p>
        </p:txBody>
      </p:sp>
      <p:sp>
        <p:nvSpPr>
          <p:cNvPr id="21507" name="Rectangle 5"/>
          <p:cNvSpPr>
            <a:spLocks noGrp="1" noChangeArrowheads="1"/>
          </p:cNvSpPr>
          <p:nvPr>
            <p:ph type="body" idx="1"/>
          </p:nvPr>
        </p:nvSpPr>
        <p:spPr/>
        <p:txBody>
          <a:bodyPr/>
          <a:lstStyle/>
          <a:p>
            <a:pPr eaLnBrk="1" hangingPunct="1"/>
            <a:r>
              <a:rPr lang="en-US"/>
              <a:t>SQL*Loader cannot load directly from common spatial formats or vendor-specific data files. </a:t>
            </a:r>
          </a:p>
          <a:p>
            <a:pPr eaLnBrk="1" hangingPunct="1"/>
            <a:r>
              <a:rPr lang="en-US"/>
              <a:t>Input must be suitably formatted</a:t>
            </a:r>
          </a:p>
          <a:p>
            <a:pPr eaLnBrk="1" hangingPunct="1"/>
            <a:r>
              <a:rPr lang="en-US"/>
              <a:t>Useful for loading data in CSV format</a:t>
            </a:r>
          </a:p>
        </p:txBody>
      </p:sp>
      <p:sp>
        <p:nvSpPr>
          <p:cNvPr id="21508" name="Rectangle 8"/>
          <p:cNvSpPr>
            <a:spLocks noChangeArrowheads="1"/>
          </p:cNvSpPr>
          <p:nvPr/>
        </p:nvSpPr>
        <p:spPr bwMode="auto">
          <a:xfrm>
            <a:off x="609600" y="3429000"/>
            <a:ext cx="8229600" cy="13779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New York;NY;7322564;1; </a:t>
            </a:r>
            <a:r>
              <a:rPr lang="en-US" sz="1400">
                <a:solidFill>
                  <a:srgbClr val="FF0000"/>
                </a:solidFill>
                <a:latin typeface="Courier New" pitchFamily="-84" charset="0"/>
              </a:rPr>
              <a:t>-73.943849000;40.669800000;</a:t>
            </a:r>
          </a:p>
          <a:p>
            <a:pPr algn="l" defTabSz="822325" eaLnBrk="0" hangingPunct="0">
              <a:lnSpc>
                <a:spcPct val="100000"/>
              </a:lnSpc>
              <a:spcBef>
                <a:spcPct val="0"/>
              </a:spcBef>
              <a:buClrTx/>
            </a:pPr>
            <a:r>
              <a:rPr lang="en-US" sz="1400">
                <a:solidFill>
                  <a:srgbClr val="000066"/>
                </a:solidFill>
                <a:latin typeface="Courier New" pitchFamily="-84" charset="0"/>
              </a:rPr>
              <a:t>Los Angeles;CA;3485398;2; </a:t>
            </a:r>
            <a:r>
              <a:rPr lang="en-US" sz="1400">
                <a:solidFill>
                  <a:srgbClr val="FF0000"/>
                </a:solidFill>
                <a:latin typeface="Courier New" pitchFamily="-84" charset="0"/>
              </a:rPr>
              <a:t>-118.411201000;34.112101000;</a:t>
            </a:r>
          </a:p>
          <a:p>
            <a:pPr algn="l" defTabSz="822325" eaLnBrk="0" hangingPunct="0">
              <a:lnSpc>
                <a:spcPct val="100000"/>
              </a:lnSpc>
              <a:spcBef>
                <a:spcPct val="0"/>
              </a:spcBef>
              <a:buClrTx/>
            </a:pPr>
            <a:r>
              <a:rPr lang="en-US" sz="1400">
                <a:solidFill>
                  <a:srgbClr val="000066"/>
                </a:solidFill>
                <a:latin typeface="Courier New" pitchFamily="-84" charset="0"/>
              </a:rPr>
              <a:t>Chicago;IL;2783726;3; </a:t>
            </a:r>
            <a:r>
              <a:rPr lang="en-US" sz="1400">
                <a:solidFill>
                  <a:srgbClr val="FF0000"/>
                </a:solidFill>
                <a:latin typeface="Courier New" pitchFamily="-84" charset="0"/>
              </a:rPr>
              <a:t>-87.684965000;41.837050000;</a:t>
            </a:r>
          </a:p>
          <a:p>
            <a:pPr algn="l" defTabSz="822325" eaLnBrk="0" hangingPunct="0">
              <a:lnSpc>
                <a:spcPct val="100000"/>
              </a:lnSpc>
              <a:spcBef>
                <a:spcPct val="0"/>
              </a:spcBef>
              <a:buClrTx/>
            </a:pPr>
            <a:r>
              <a:rPr lang="en-US" sz="1400">
                <a:solidFill>
                  <a:srgbClr val="000066"/>
                </a:solidFill>
                <a:latin typeface="Courier New" pitchFamily="-84" charset="0"/>
              </a:rPr>
              <a:t>Houston;TX;1630553;4; </a:t>
            </a:r>
            <a:r>
              <a:rPr lang="en-US" sz="1400">
                <a:solidFill>
                  <a:srgbClr val="FF0000"/>
                </a:solidFill>
                <a:latin typeface="Courier New" pitchFamily="-84" charset="0"/>
              </a:rPr>
              <a:t>-95.386728000;29.768700000;</a:t>
            </a:r>
          </a:p>
          <a:p>
            <a:pPr algn="l" defTabSz="822325" eaLnBrk="0" hangingPunct="0">
              <a:lnSpc>
                <a:spcPct val="100000"/>
              </a:lnSpc>
              <a:spcBef>
                <a:spcPct val="0"/>
              </a:spcBef>
              <a:buClrTx/>
            </a:pPr>
            <a:r>
              <a:rPr lang="en-US" sz="1400">
                <a:solidFill>
                  <a:srgbClr val="000066"/>
                </a:solidFill>
                <a:latin typeface="Courier New" pitchFamily="-84" charset="0"/>
              </a:rPr>
              <a:t>Philadelphia;PA;1585577;5; </a:t>
            </a:r>
            <a:r>
              <a:rPr lang="en-US" sz="1400">
                <a:solidFill>
                  <a:srgbClr val="FF0000"/>
                </a:solidFill>
                <a:latin typeface="Courier New" pitchFamily="-84" charset="0"/>
              </a:rPr>
              <a:t>-75.134678000;40.006817000;</a:t>
            </a:r>
          </a:p>
          <a:p>
            <a:pPr algn="l" defTabSz="822325" eaLnBrk="0" hangingPunct="0">
              <a:lnSpc>
                <a:spcPct val="100000"/>
              </a:lnSpc>
              <a:spcBef>
                <a:spcPct val="0"/>
              </a:spcBef>
              <a:buClrTx/>
            </a:pPr>
            <a:r>
              <a:rPr lang="en-US" sz="1400">
                <a:solidFill>
                  <a:srgbClr val="000066"/>
                </a:solidFill>
                <a:latin typeface="Courier New" pitchFamily="-84" charset="0"/>
              </a:rPr>
              <a:t>San Diego;CA;1110549;6; </a:t>
            </a:r>
            <a:r>
              <a:rPr lang="en-US" sz="1400">
                <a:solidFill>
                  <a:srgbClr val="FF0000"/>
                </a:solidFill>
                <a:latin typeface="Courier New" pitchFamily="-84" charset="0"/>
              </a:rPr>
              <a:t>-117.135770000;32.814950000;</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Import and Transform</a:t>
            </a:r>
            <a:endParaRPr lang="en-US" dirty="0"/>
          </a:p>
        </p:txBody>
      </p:sp>
      <p:sp>
        <p:nvSpPr>
          <p:cNvPr id="75779" name="Text Box 4"/>
          <p:cNvSpPr txBox="1">
            <a:spLocks noChangeArrowheads="1"/>
          </p:cNvSpPr>
          <p:nvPr/>
        </p:nvSpPr>
        <p:spPr bwMode="auto">
          <a:xfrm>
            <a:off x="431800" y="1637178"/>
            <a:ext cx="8559800" cy="1258422"/>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a:t>
            </a:r>
            <a:r>
              <a:rPr lang="en-US" sz="1600" dirty="0" smtClean="0">
                <a:latin typeface="Courier New" pitchFamily="-84" charset="0"/>
              </a:rPr>
              <a:t> </a:t>
            </a:r>
            <a:r>
              <a:rPr lang="en-US" sz="1600" dirty="0" err="1" smtClean="0">
                <a:latin typeface="Courier New" pitchFamily="-84" charset="0"/>
              </a:rPr>
              <a:t>world_countries.shp</a:t>
            </a:r>
            <a:endParaRPr lang="en-US" sz="1600" dirty="0" smtClean="0">
              <a:latin typeface="Courier New" pitchFamily="-84" charset="0"/>
            </a:endParaRPr>
          </a:p>
          <a:p>
            <a:pPr algn="l" defTabSz="822325" eaLnBrk="0" hangingPunct="0">
              <a:lnSpc>
                <a:spcPct val="80000"/>
              </a:lnSpc>
              <a:buClrTx/>
            </a:pPr>
            <a:r>
              <a:rPr lang="en-US" sz="1600" dirty="0" smtClean="0">
                <a:solidFill>
                  <a:srgbClr val="FF0000"/>
                </a:solidFill>
                <a:latin typeface="Courier New" pitchFamily="-84" charset="0"/>
              </a:rPr>
              <a:t>-</a:t>
            </a:r>
            <a:r>
              <a:rPr lang="en-US" sz="1600" dirty="0" err="1" smtClean="0">
                <a:solidFill>
                  <a:srgbClr val="FF0000"/>
                </a:solidFill>
                <a:latin typeface="Courier New" pitchFamily="-84" charset="0"/>
              </a:rPr>
              <a:t>s_srs</a:t>
            </a:r>
            <a:r>
              <a:rPr lang="en-US" sz="1600" dirty="0" smtClean="0">
                <a:solidFill>
                  <a:srgbClr val="FF0000"/>
                </a:solidFill>
                <a:latin typeface="Courier New" pitchFamily="-84" charset="0"/>
              </a:rPr>
              <a:t> EPSG:4326</a:t>
            </a:r>
          </a:p>
          <a:p>
            <a:pPr algn="l" defTabSz="822325" eaLnBrk="0" hangingPunct="0">
              <a:lnSpc>
                <a:spcPct val="80000"/>
              </a:lnSpc>
              <a:buClrTx/>
            </a:pPr>
            <a:r>
              <a:rPr lang="en-US" sz="1600" dirty="0" smtClean="0">
                <a:solidFill>
                  <a:srgbClr val="FF0000"/>
                </a:solidFill>
                <a:latin typeface="Courier New" pitchFamily="-84" charset="0"/>
              </a:rPr>
              <a:t>-</a:t>
            </a:r>
            <a:r>
              <a:rPr lang="en-US" sz="1600" dirty="0" err="1" smtClean="0">
                <a:solidFill>
                  <a:srgbClr val="FF0000"/>
                </a:solidFill>
                <a:latin typeface="Courier New" pitchFamily="-84" charset="0"/>
              </a:rPr>
              <a:t>t_srs</a:t>
            </a:r>
            <a:r>
              <a:rPr lang="en-US" sz="1600" dirty="0" smtClean="0">
                <a:solidFill>
                  <a:srgbClr val="FF0000"/>
                </a:solidFill>
                <a:latin typeface="Courier New" pitchFamily="-84" charset="0"/>
              </a:rPr>
              <a:t> EPSG:3857</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DIM=2 -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SRID=3857 -lco GEOMETRY_NAME=geometry</a:t>
            </a:r>
            <a:endParaRPr lang="en-US" sz="1600" dirty="0">
              <a:solidFill>
                <a:srgbClr val="000066"/>
              </a:solidFill>
              <a:latin typeface="Courier New" pitchFamily="-84" charset="0"/>
            </a:endParaRPr>
          </a:p>
        </p:txBody>
      </p:sp>
      <p:graphicFrame>
        <p:nvGraphicFramePr>
          <p:cNvPr id="8" name="Group 41"/>
          <p:cNvGraphicFramePr>
            <a:graphicFrameLocks noGrp="1"/>
          </p:cNvGraphicFramePr>
          <p:nvPr/>
        </p:nvGraphicFramePr>
        <p:xfrm>
          <a:off x="990600" y="3228972"/>
          <a:ext cx="7391400" cy="1800228"/>
        </p:xfrm>
        <a:graphic>
          <a:graphicData uri="http://schemas.openxmlformats.org/drawingml/2006/table">
            <a:tbl>
              <a:tblPr/>
              <a:tblGrid>
                <a:gridCol w="1981200"/>
                <a:gridCol w="54102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s_srs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Specify the input coordinate system. Not needed if the input shape file includes a definition (in .</a:t>
                      </a:r>
                      <a:r>
                        <a:rPr kumimoji="0" lang="en-US" sz="2000" b="0" i="0" u="none" strike="noStrike" cap="none" normalizeH="0" baseline="0" dirty="0" err="1" smtClean="0">
                          <a:ln>
                            <a:noFill/>
                          </a:ln>
                          <a:solidFill>
                            <a:schemeClr val="tx1"/>
                          </a:solidFill>
                          <a:effectLst/>
                          <a:latin typeface="Arial" pitchFamily="-84" charset="0"/>
                          <a:ea typeface="Times New Roman" pitchFamily="-84" charset="0"/>
                          <a:cs typeface="Times New Roman" pitchFamily="-84" charset="0"/>
                        </a:rPr>
                        <a:t>prj</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file) </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t_srs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Transform input to this coordinate system</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 SRID=3857</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SRID to use in Oracle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Selective Import</a:t>
            </a:r>
            <a:endParaRPr lang="en-US" dirty="0"/>
          </a:p>
        </p:txBody>
      </p:sp>
      <p:sp>
        <p:nvSpPr>
          <p:cNvPr id="7" name="Content Placeholder 6"/>
          <p:cNvSpPr>
            <a:spLocks noGrp="1"/>
          </p:cNvSpPr>
          <p:nvPr>
            <p:ph idx="1"/>
          </p:nvPr>
        </p:nvSpPr>
        <p:spPr/>
        <p:txBody>
          <a:bodyPr/>
          <a:lstStyle/>
          <a:p>
            <a:r>
              <a:rPr lang="en-US" dirty="0" smtClean="0"/>
              <a:t>Select rows</a:t>
            </a:r>
          </a:p>
          <a:p>
            <a:endParaRPr lang="en-US" dirty="0" smtClean="0"/>
          </a:p>
          <a:p>
            <a:endParaRPr lang="en-US" dirty="0" smtClean="0"/>
          </a:p>
          <a:p>
            <a:endParaRPr lang="en-US" dirty="0" smtClean="0"/>
          </a:p>
          <a:p>
            <a:endParaRPr lang="en-US" dirty="0" smtClean="0"/>
          </a:p>
          <a:p>
            <a:r>
              <a:rPr lang="en-US" dirty="0" smtClean="0"/>
              <a:t>Select attributes</a:t>
            </a:r>
          </a:p>
          <a:p>
            <a:endParaRPr lang="en-US" dirty="0" smtClean="0"/>
          </a:p>
          <a:p>
            <a:endParaRPr lang="en-US" dirty="0" smtClean="0"/>
          </a:p>
          <a:p>
            <a:endParaRPr lang="en-US" dirty="0" smtClean="0"/>
          </a:p>
        </p:txBody>
      </p:sp>
      <p:sp>
        <p:nvSpPr>
          <p:cNvPr id="84995" name="Text Box 3"/>
          <p:cNvSpPr txBox="1">
            <a:spLocks noChangeArrowheads="1"/>
          </p:cNvSpPr>
          <p:nvPr/>
        </p:nvSpPr>
        <p:spPr bwMode="auto">
          <a:xfrm>
            <a:off x="431800" y="2057400"/>
            <a:ext cx="8559800" cy="1258422"/>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 </a:t>
            </a:r>
            <a:r>
              <a:rPr lang="en-US" sz="1600" dirty="0" err="1" smtClean="0">
                <a:latin typeface="Courier New" pitchFamily="-84" charset="0"/>
              </a:rPr>
              <a:t>world_countries.shp</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chemeClr val="accent1"/>
                </a:solidFill>
                <a:latin typeface="Courier New" pitchFamily="-84" charset="0"/>
              </a:rPr>
              <a:t>-</a:t>
            </a:r>
            <a:r>
              <a:rPr lang="en-US" sz="1600" dirty="0" err="1" smtClean="0">
                <a:solidFill>
                  <a:schemeClr val="accent1"/>
                </a:solidFill>
                <a:latin typeface="Courier New" pitchFamily="-84" charset="0"/>
              </a:rPr>
              <a:t>nln</a:t>
            </a:r>
            <a:r>
              <a:rPr lang="en-US" sz="1600" dirty="0" smtClean="0">
                <a:solidFill>
                  <a:schemeClr val="accent1"/>
                </a:solidFill>
                <a:latin typeface="Courier New" pitchFamily="-84" charset="0"/>
              </a:rPr>
              <a:t> </a:t>
            </a:r>
            <a:r>
              <a:rPr lang="en-US" sz="1600" dirty="0" err="1" smtClean="0">
                <a:solidFill>
                  <a:schemeClr val="accent1"/>
                </a:solidFill>
                <a:latin typeface="Courier New" pitchFamily="-84" charset="0"/>
              </a:rPr>
              <a:t>world_countries_select</a:t>
            </a:r>
            <a:r>
              <a:rPr lang="en-US" sz="1600" dirty="0" smtClean="0">
                <a:solidFill>
                  <a:schemeClr val="accent1"/>
                </a:solidFill>
                <a:latin typeface="Courier New" pitchFamily="-84" charset="0"/>
              </a:rPr>
              <a:t> </a:t>
            </a:r>
            <a:r>
              <a:rPr lang="en-US" sz="1600" dirty="0" smtClean="0">
                <a:solidFill>
                  <a:srgbClr val="FD0000"/>
                </a:solidFill>
                <a:latin typeface="Courier New" pitchFamily="-84" charset="0"/>
              </a:rPr>
              <a:t> </a:t>
            </a:r>
          </a:p>
          <a:p>
            <a:pPr algn="l" defTabSz="822325" eaLnBrk="0" hangingPunct="0">
              <a:lnSpc>
                <a:spcPct val="80000"/>
              </a:lnSpc>
              <a:buClrTx/>
            </a:pPr>
            <a:r>
              <a:rPr lang="en-US" sz="1600" dirty="0" smtClean="0">
                <a:solidFill>
                  <a:srgbClr val="FD0000"/>
                </a:solidFill>
                <a:latin typeface="Courier New" pitchFamily="-84" charset="0"/>
              </a:rPr>
              <a:t>-where "landlocked = 'Y'"</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DIM=2 -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SRID=4326 -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GEOMETRY_NAME=geometry</a:t>
            </a:r>
            <a:endParaRPr lang="en-US" sz="1600" dirty="0">
              <a:solidFill>
                <a:srgbClr val="000066"/>
              </a:solidFill>
              <a:latin typeface="Courier New" pitchFamily="-84" charset="0"/>
            </a:endParaRPr>
          </a:p>
        </p:txBody>
      </p:sp>
      <p:sp>
        <p:nvSpPr>
          <p:cNvPr id="9" name="Text Box 3"/>
          <p:cNvSpPr txBox="1">
            <a:spLocks noChangeArrowheads="1"/>
          </p:cNvSpPr>
          <p:nvPr/>
        </p:nvSpPr>
        <p:spPr bwMode="auto">
          <a:xfrm>
            <a:off x="431800" y="4343400"/>
            <a:ext cx="8559800" cy="157851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 </a:t>
            </a:r>
            <a:r>
              <a:rPr lang="en-US" sz="1600" dirty="0" err="1" smtClean="0">
                <a:latin typeface="Courier New" pitchFamily="-84" charset="0"/>
              </a:rPr>
              <a:t>world_countries.shp</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chemeClr val="accent1"/>
                </a:solidFill>
                <a:latin typeface="Courier New" pitchFamily="-84" charset="0"/>
              </a:rPr>
              <a:t>-</a:t>
            </a:r>
            <a:r>
              <a:rPr lang="en-US" sz="1600" dirty="0" err="1" smtClean="0">
                <a:solidFill>
                  <a:schemeClr val="accent1"/>
                </a:solidFill>
                <a:latin typeface="Courier New" pitchFamily="-84" charset="0"/>
              </a:rPr>
              <a:t>nln</a:t>
            </a:r>
            <a:r>
              <a:rPr lang="en-US" sz="1600" dirty="0" smtClean="0">
                <a:solidFill>
                  <a:schemeClr val="accent1"/>
                </a:solidFill>
                <a:latin typeface="Courier New" pitchFamily="-84" charset="0"/>
              </a:rPr>
              <a:t> </a:t>
            </a:r>
            <a:r>
              <a:rPr lang="en-US" sz="1600" dirty="0" err="1" smtClean="0">
                <a:solidFill>
                  <a:schemeClr val="accent1"/>
                </a:solidFill>
                <a:latin typeface="Courier New" pitchFamily="-84" charset="0"/>
              </a:rPr>
              <a:t>world_countries_select</a:t>
            </a:r>
            <a:r>
              <a:rPr lang="en-US" sz="1600" dirty="0" smtClean="0">
                <a:solidFill>
                  <a:schemeClr val="accent1"/>
                </a:solidFill>
                <a:latin typeface="Courier New" pitchFamily="-84" charset="0"/>
              </a:rPr>
              <a:t> </a:t>
            </a:r>
          </a:p>
          <a:p>
            <a:pPr algn="l" defTabSz="822325" eaLnBrk="0" hangingPunct="0">
              <a:lnSpc>
                <a:spcPct val="80000"/>
              </a:lnSpc>
              <a:buClrTx/>
            </a:pPr>
            <a:r>
              <a:rPr lang="en-US" sz="1600" dirty="0" smtClean="0">
                <a:solidFill>
                  <a:srgbClr val="FD0000"/>
                </a:solidFill>
                <a:latin typeface="Courier New" pitchFamily="-84" charset="0"/>
              </a:rPr>
              <a:t>-select "iso_2digit, </a:t>
            </a:r>
            <a:r>
              <a:rPr lang="en-US" sz="1600" dirty="0" err="1" smtClean="0">
                <a:solidFill>
                  <a:srgbClr val="FD0000"/>
                </a:solidFill>
                <a:latin typeface="Courier New" pitchFamily="-84" charset="0"/>
              </a:rPr>
              <a:t>cntry_name</a:t>
            </a:r>
            <a:r>
              <a:rPr lang="en-US" sz="1600" dirty="0" smtClean="0">
                <a:solidFill>
                  <a:srgbClr val="FD0000"/>
                </a:solidFill>
                <a:latin typeface="Courier New" pitchFamily="-84" charset="0"/>
              </a:rPr>
              <a:t>, </a:t>
            </a:r>
            <a:r>
              <a:rPr lang="en-US" sz="1600" dirty="0" err="1" smtClean="0">
                <a:solidFill>
                  <a:srgbClr val="FD0000"/>
                </a:solidFill>
                <a:latin typeface="Courier New" pitchFamily="-84" charset="0"/>
              </a:rPr>
              <a:t>pop_cntry</a:t>
            </a:r>
            <a:r>
              <a:rPr lang="en-US" sz="1600" dirty="0" smtClean="0">
                <a:solidFill>
                  <a:srgbClr val="FD0000"/>
                </a:solidFill>
                <a:latin typeface="Courier New" pitchFamily="-84" charset="0"/>
              </a:rPr>
              <a:t>" </a:t>
            </a:r>
          </a:p>
          <a:p>
            <a:pPr algn="l" defTabSz="822325" eaLnBrk="0" hangingPunct="0">
              <a:lnSpc>
                <a:spcPct val="80000"/>
              </a:lnSpc>
              <a:buClrTx/>
            </a:pPr>
            <a:r>
              <a:rPr lang="en-US" sz="1600" dirty="0" smtClean="0">
                <a:solidFill>
                  <a:srgbClr val="FD0000"/>
                </a:solidFill>
                <a:latin typeface="Courier New" pitchFamily="-84" charset="0"/>
              </a:rPr>
              <a:t>-where "landlocked = 'Y'"</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DIM=2 -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SRID=4326 -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GEOMETRY_NAME=geometry</a:t>
            </a:r>
            <a:endParaRPr lang="en-US" sz="16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Selective Import</a:t>
            </a:r>
            <a:endParaRPr lang="en-US" dirty="0"/>
          </a:p>
        </p:txBody>
      </p:sp>
      <p:sp>
        <p:nvSpPr>
          <p:cNvPr id="7" name="Content Placeholder 6"/>
          <p:cNvSpPr>
            <a:spLocks noGrp="1"/>
          </p:cNvSpPr>
          <p:nvPr>
            <p:ph idx="1"/>
          </p:nvPr>
        </p:nvSpPr>
        <p:spPr/>
        <p:txBody>
          <a:bodyPr/>
          <a:lstStyle/>
          <a:p>
            <a:r>
              <a:rPr lang="en-US" dirty="0" smtClean="0"/>
              <a:t>Full select using SQL</a:t>
            </a:r>
          </a:p>
          <a:p>
            <a:r>
              <a:rPr lang="en-US" dirty="0" smtClean="0"/>
              <a:t>Use it to rename columns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Text Box 3"/>
          <p:cNvSpPr txBox="1">
            <a:spLocks noChangeArrowheads="1"/>
          </p:cNvSpPr>
          <p:nvPr/>
        </p:nvSpPr>
        <p:spPr bwMode="auto">
          <a:xfrm>
            <a:off x="431800" y="2505715"/>
            <a:ext cx="9017000" cy="2538773"/>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 </a:t>
            </a:r>
            <a:r>
              <a:rPr lang="en-US" sz="1600" dirty="0" err="1" smtClean="0">
                <a:latin typeface="Courier New" pitchFamily="-84" charset="0"/>
              </a:rPr>
              <a:t>world_countries.shp</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chemeClr val="accent1"/>
                </a:solidFill>
                <a:latin typeface="Courier New" pitchFamily="-84" charset="0"/>
              </a:rPr>
              <a:t>  -</a:t>
            </a:r>
            <a:r>
              <a:rPr lang="en-US" sz="1600" dirty="0" err="1" smtClean="0">
                <a:solidFill>
                  <a:schemeClr val="accent1"/>
                </a:solidFill>
                <a:latin typeface="Courier New" pitchFamily="-84" charset="0"/>
              </a:rPr>
              <a:t>nln</a:t>
            </a:r>
            <a:r>
              <a:rPr lang="en-US" sz="1600" dirty="0" smtClean="0">
                <a:solidFill>
                  <a:schemeClr val="accent1"/>
                </a:solidFill>
                <a:latin typeface="Courier New" pitchFamily="-84" charset="0"/>
              </a:rPr>
              <a:t> </a:t>
            </a:r>
            <a:r>
              <a:rPr lang="en-US" sz="1600" dirty="0" err="1" smtClean="0">
                <a:solidFill>
                  <a:schemeClr val="accent1"/>
                </a:solidFill>
                <a:latin typeface="Courier New" pitchFamily="-84" charset="0"/>
              </a:rPr>
              <a:t>world_countries_select</a:t>
            </a:r>
            <a:r>
              <a:rPr lang="en-US" sz="1600" dirty="0" smtClean="0">
                <a:solidFill>
                  <a:schemeClr val="accent1"/>
                </a:solidFill>
                <a:latin typeface="Courier New" pitchFamily="-84" charset="0"/>
              </a:rPr>
              <a:t> </a:t>
            </a:r>
          </a:p>
          <a:p>
            <a:pPr algn="l" defTabSz="822325" eaLnBrk="0" hangingPunct="0">
              <a:lnSpc>
                <a:spcPct val="80000"/>
              </a:lnSpc>
              <a:buClrTx/>
            </a:pPr>
            <a:r>
              <a:rPr lang="en-US" sz="1600" dirty="0" smtClean="0">
                <a:solidFill>
                  <a:srgbClr val="FD0000"/>
                </a:solidFill>
                <a:latin typeface="Courier New" pitchFamily="-84" charset="0"/>
              </a:rPr>
              <a:t>  -</a:t>
            </a:r>
            <a:r>
              <a:rPr lang="en-US" sz="1600" dirty="0" err="1" smtClean="0">
                <a:solidFill>
                  <a:srgbClr val="FD0000"/>
                </a:solidFill>
                <a:latin typeface="Courier New" pitchFamily="-84" charset="0"/>
              </a:rPr>
              <a:t>sql</a:t>
            </a:r>
            <a:endParaRPr lang="en-US" sz="1600" dirty="0" smtClean="0">
              <a:solidFill>
                <a:srgbClr val="FD0000"/>
              </a:solidFill>
              <a:latin typeface="Courier New" pitchFamily="-84" charset="0"/>
            </a:endParaRPr>
          </a:p>
          <a:p>
            <a:pPr algn="l" defTabSz="822325" eaLnBrk="0" hangingPunct="0">
              <a:lnSpc>
                <a:spcPct val="80000"/>
              </a:lnSpc>
              <a:buClrTx/>
            </a:pPr>
            <a:r>
              <a:rPr lang="en-US" sz="1600" dirty="0" smtClean="0">
                <a:solidFill>
                  <a:srgbClr val="FD0000"/>
                </a:solidFill>
                <a:latin typeface="Courier New" pitchFamily="-84" charset="0"/>
              </a:rPr>
              <a:t>    "select iso_2digit as CC, </a:t>
            </a:r>
            <a:r>
              <a:rPr lang="en-US" sz="1600" dirty="0" err="1" smtClean="0">
                <a:solidFill>
                  <a:srgbClr val="FD0000"/>
                </a:solidFill>
                <a:latin typeface="Courier New" pitchFamily="-84" charset="0"/>
              </a:rPr>
              <a:t>cntry_name</a:t>
            </a:r>
            <a:r>
              <a:rPr lang="en-US" sz="1600" dirty="0" smtClean="0">
                <a:solidFill>
                  <a:srgbClr val="FD0000"/>
                </a:solidFill>
                <a:latin typeface="Courier New" pitchFamily="-84" charset="0"/>
              </a:rPr>
              <a:t> as NAME, </a:t>
            </a:r>
            <a:r>
              <a:rPr lang="en-US" sz="1600" dirty="0" err="1" smtClean="0">
                <a:solidFill>
                  <a:srgbClr val="FD0000"/>
                </a:solidFill>
                <a:latin typeface="Courier New" pitchFamily="-84" charset="0"/>
              </a:rPr>
              <a:t>pop_cntry</a:t>
            </a:r>
            <a:r>
              <a:rPr lang="en-US" sz="1600" dirty="0" smtClean="0">
                <a:solidFill>
                  <a:srgbClr val="FD0000"/>
                </a:solidFill>
                <a:latin typeface="Courier New" pitchFamily="-84" charset="0"/>
              </a:rPr>
              <a:t> as POP</a:t>
            </a:r>
          </a:p>
          <a:p>
            <a:pPr algn="l" defTabSz="822325" eaLnBrk="0" hangingPunct="0">
              <a:lnSpc>
                <a:spcPct val="80000"/>
              </a:lnSpc>
              <a:buClrTx/>
            </a:pPr>
            <a:r>
              <a:rPr lang="en-US" sz="1600" dirty="0" smtClean="0">
                <a:solidFill>
                  <a:srgbClr val="FD0000"/>
                </a:solidFill>
                <a:latin typeface="Courier New" pitchFamily="-84" charset="0"/>
              </a:rPr>
              <a:t>     from </a:t>
            </a:r>
            <a:r>
              <a:rPr lang="en-US" sz="1600" dirty="0" err="1" smtClean="0">
                <a:solidFill>
                  <a:srgbClr val="FD0000"/>
                </a:solidFill>
                <a:latin typeface="Courier New" pitchFamily="-84" charset="0"/>
              </a:rPr>
              <a:t>world_countries</a:t>
            </a:r>
            <a:endParaRPr lang="en-US" sz="1600" dirty="0" smtClean="0">
              <a:solidFill>
                <a:srgbClr val="FD0000"/>
              </a:solidFill>
              <a:latin typeface="Courier New" pitchFamily="-84" charset="0"/>
            </a:endParaRPr>
          </a:p>
          <a:p>
            <a:pPr algn="l" defTabSz="822325" eaLnBrk="0" hangingPunct="0">
              <a:lnSpc>
                <a:spcPct val="80000"/>
              </a:lnSpc>
              <a:buClrTx/>
            </a:pPr>
            <a:r>
              <a:rPr lang="en-US" sz="1600" dirty="0" smtClean="0">
                <a:solidFill>
                  <a:srgbClr val="FD0000"/>
                </a:solidFill>
                <a:latin typeface="Courier New" pitchFamily="-84" charset="0"/>
              </a:rPr>
              <a:t>     where landlocked = 'Y'"</a:t>
            </a:r>
          </a:p>
          <a:p>
            <a:pPr algn="l" defTabSz="822325" eaLnBrk="0" hangingPunct="0">
              <a:lnSpc>
                <a:spcPct val="80000"/>
              </a:lnSpc>
              <a:buClrTx/>
            </a:pP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DIM=2 -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SRID=4326 -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GEOMETRY_NAME=geometry </a:t>
            </a:r>
          </a:p>
          <a:p>
            <a:pPr algn="l" defTabSz="822325" eaLnBrk="0" hangingPunct="0">
              <a:lnSpc>
                <a:spcPct val="80000"/>
              </a:lnSpc>
              <a:buClrTx/>
            </a:pP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INDEX=YES</a:t>
            </a:r>
            <a:endParaRPr lang="en-US" sz="16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Importing Mapinfo TAB files</a:t>
            </a:r>
          </a:p>
        </p:txBody>
      </p:sp>
      <p:sp>
        <p:nvSpPr>
          <p:cNvPr id="76803" name="Text Box 4"/>
          <p:cNvSpPr txBox="1">
            <a:spLocks noChangeArrowheads="1"/>
          </p:cNvSpPr>
          <p:nvPr/>
        </p:nvSpPr>
        <p:spPr bwMode="auto">
          <a:xfrm>
            <a:off x="431800" y="1524000"/>
            <a:ext cx="8559800" cy="6223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r>
              <a:rPr lang="en-US" sz="1600" dirty="0" err="1">
                <a:solidFill>
                  <a:srgbClr val="FF0000"/>
                </a:solidFill>
                <a:latin typeface="Courier New" pitchFamily="-84" charset="0"/>
              </a:rPr>
              <a:t>world_countries.tab</a:t>
            </a:r>
            <a:r>
              <a:rPr lang="en-US" sz="1600" dirty="0">
                <a:solidFill>
                  <a:srgbClr val="000066"/>
                </a:solidFill>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GEOMETRY_NAME=geometry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INDEX</a:t>
            </a:r>
            <a:r>
              <a:rPr lang="en-US" sz="1600" dirty="0" smtClean="0">
                <a:solidFill>
                  <a:srgbClr val="000066"/>
                </a:solidFill>
                <a:latin typeface="Courier New" pitchFamily="-84" charset="0"/>
              </a:rPr>
              <a:t>=OFF</a:t>
            </a:r>
            <a:endParaRPr lang="en-US" sz="1600" dirty="0">
              <a:solidFill>
                <a:srgbClr val="000066"/>
              </a:solidFill>
              <a:latin typeface="Courier New" pitchFamily="-84" charset="0"/>
            </a:endParaRPr>
          </a:p>
        </p:txBody>
      </p:sp>
      <p:graphicFrame>
        <p:nvGraphicFramePr>
          <p:cNvPr id="885801" name="Group 41"/>
          <p:cNvGraphicFramePr>
            <a:graphicFrameLocks noGrp="1"/>
          </p:cNvGraphicFramePr>
          <p:nvPr/>
        </p:nvGraphicFramePr>
        <p:xfrm>
          <a:off x="990600" y="2743200"/>
          <a:ext cx="7391400" cy="2778132"/>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world_countries.tab</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Input tab file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DIM=2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Dimension (2D)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SRID=4326</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SRID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GEOMETRY_NAME=geometry</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geometry column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 </a:t>
                      </a: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INDEX</a:t>
                      </a:r>
                      <a:r>
                        <a:rPr kumimoji="0" lang="en-US" sz="1600" b="1" i="0" u="none" strike="noStrike" cap="none" normalizeH="0" baseline="0" smtClean="0">
                          <a:ln>
                            <a:noFill/>
                          </a:ln>
                          <a:solidFill>
                            <a:srgbClr val="000066"/>
                          </a:solidFill>
                          <a:effectLst/>
                          <a:latin typeface="Courier New" pitchFamily="-84" charset="0"/>
                          <a:ea typeface="Times New Roman" pitchFamily="-84" charset="0"/>
                          <a:cs typeface="Times New Roman" pitchFamily="-84" charset="0"/>
                        </a:rPr>
                        <a:t>=OFF</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Do not create a spatial index</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t>Importing from</a:t>
            </a:r>
            <a:r>
              <a:rPr lang="en-US" dirty="0" smtClean="0"/>
              <a:t> </a:t>
            </a:r>
            <a:r>
              <a:rPr lang="en-US" dirty="0" err="1" smtClean="0"/>
              <a:t>PostGIS</a:t>
            </a:r>
            <a:endParaRPr lang="en-US" dirty="0"/>
          </a:p>
        </p:txBody>
      </p:sp>
      <p:sp>
        <p:nvSpPr>
          <p:cNvPr id="81923" name="Text Box 4"/>
          <p:cNvSpPr txBox="1">
            <a:spLocks noChangeArrowheads="1"/>
          </p:cNvSpPr>
          <p:nvPr/>
        </p:nvSpPr>
        <p:spPr bwMode="auto">
          <a:xfrm>
            <a:off x="431800" y="1524000"/>
            <a:ext cx="8559800" cy="93833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a:t>
            </a:r>
          </a:p>
          <a:p>
            <a:pPr algn="l" defTabSz="822325" eaLnBrk="0" hangingPunct="0">
              <a:lnSpc>
                <a:spcPct val="80000"/>
              </a:lnSpc>
              <a:buClrTx/>
            </a:pPr>
            <a:r>
              <a:rPr lang="en-US" sz="1600" dirty="0" err="1" smtClean="0">
                <a:solidFill>
                  <a:srgbClr val="FF0000"/>
                </a:solidFill>
                <a:latin typeface="Courier New" pitchFamily="-84" charset="0"/>
              </a:rPr>
              <a:t>PG:"host</a:t>
            </a:r>
            <a:r>
              <a:rPr lang="en-US" sz="1600" dirty="0" smtClean="0">
                <a:solidFill>
                  <a:srgbClr val="FF0000"/>
                </a:solidFill>
                <a:latin typeface="Courier New" pitchFamily="-84" charset="0"/>
              </a:rPr>
              <a:t>=</a:t>
            </a:r>
            <a:r>
              <a:rPr lang="en-US" sz="1600" dirty="0" err="1" smtClean="0">
                <a:solidFill>
                  <a:srgbClr val="FF0000"/>
                </a:solidFill>
                <a:latin typeface="Courier New" pitchFamily="-84" charset="0"/>
              </a:rPr>
              <a:t>localhost</a:t>
            </a:r>
            <a:r>
              <a:rPr lang="en-US" sz="1600" dirty="0" smtClean="0">
                <a:solidFill>
                  <a:srgbClr val="FF0000"/>
                </a:solidFill>
                <a:latin typeface="Courier New" pitchFamily="-84" charset="0"/>
              </a:rPr>
              <a:t> user=</a:t>
            </a:r>
            <a:r>
              <a:rPr lang="en-US" sz="1600" dirty="0" err="1" smtClean="0">
                <a:solidFill>
                  <a:srgbClr val="FF0000"/>
                </a:solidFill>
                <a:latin typeface="Courier New" pitchFamily="-84" charset="0"/>
              </a:rPr>
              <a:t>pguser</a:t>
            </a:r>
            <a:r>
              <a:rPr lang="en-US" sz="1600" dirty="0" smtClean="0">
                <a:solidFill>
                  <a:srgbClr val="FF0000"/>
                </a:solidFill>
                <a:latin typeface="Courier New" pitchFamily="-84" charset="0"/>
              </a:rPr>
              <a:t> </a:t>
            </a:r>
            <a:r>
              <a:rPr lang="en-US" sz="1600" dirty="0" err="1" smtClean="0">
                <a:solidFill>
                  <a:srgbClr val="FF0000"/>
                </a:solidFill>
                <a:latin typeface="Courier New" pitchFamily="-84" charset="0"/>
              </a:rPr>
              <a:t>dbname</a:t>
            </a:r>
            <a:r>
              <a:rPr lang="en-US" sz="1600" dirty="0" smtClean="0">
                <a:solidFill>
                  <a:srgbClr val="FF0000"/>
                </a:solidFill>
                <a:latin typeface="Courier New" pitchFamily="-84" charset="0"/>
              </a:rPr>
              <a:t>=</a:t>
            </a:r>
            <a:r>
              <a:rPr lang="en-US" sz="1600" dirty="0" err="1" smtClean="0">
                <a:solidFill>
                  <a:srgbClr val="FF0000"/>
                </a:solidFill>
                <a:latin typeface="Courier New" pitchFamily="-84" charset="0"/>
              </a:rPr>
              <a:t>pgdb</a:t>
            </a:r>
            <a:r>
              <a:rPr lang="en-US" sz="1600" dirty="0" smtClean="0">
                <a:solidFill>
                  <a:srgbClr val="FF0000"/>
                </a:solidFill>
                <a:latin typeface="Courier New" pitchFamily="-84" charset="0"/>
              </a:rPr>
              <a:t> password=*****" parcels </a:t>
            </a:r>
            <a:endParaRPr lang="en-US" sz="1600" dirty="0">
              <a:solidFill>
                <a:srgbClr val="FF0000"/>
              </a:solidFill>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a:t>
            </a:r>
            <a:r>
              <a:rPr lang="en-US" sz="1600" dirty="0" smtClean="0">
                <a:solidFill>
                  <a:srgbClr val="000066"/>
                </a:solidFill>
                <a:latin typeface="Courier New" pitchFamily="-84" charset="0"/>
              </a:rPr>
              <a:t>=4326-</a:t>
            </a:r>
            <a:r>
              <a:rPr lang="en-US" sz="1600" dirty="0">
                <a:solidFill>
                  <a:srgbClr val="000066"/>
                </a:solidFill>
                <a:latin typeface="Courier New" pitchFamily="-84" charset="0"/>
              </a:rPr>
              <a:t>lco GEOMETRY_NAME=geometry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INDEX=NO</a:t>
            </a:r>
          </a:p>
        </p:txBody>
      </p:sp>
      <p:graphicFrame>
        <p:nvGraphicFramePr>
          <p:cNvPr id="885801" name="Group 41"/>
          <p:cNvGraphicFramePr>
            <a:graphicFrameLocks noGrp="1"/>
          </p:cNvGraphicFramePr>
          <p:nvPr/>
        </p:nvGraphicFramePr>
        <p:xfrm>
          <a:off x="990600" y="2819400"/>
          <a:ext cx="7391400" cy="3175008"/>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f</a:t>
                      </a: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PG:"host</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err="1" smtClean="0">
                          <a:ln>
                            <a:noFill/>
                          </a:ln>
                          <a:solidFill>
                            <a:schemeClr val="tx1"/>
                          </a:solidFill>
                          <a:effectLst/>
                          <a:latin typeface="Arial" pitchFamily="-84" charset="0"/>
                          <a:ea typeface="Times New Roman" pitchFamily="-84" charset="0"/>
                          <a:cs typeface="Times New Roman" pitchFamily="-84" charset="0"/>
                        </a:rPr>
                        <a:t>PostGIS</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database connection </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parcels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Input table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 DIM=2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Dimension (2D)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 SRID</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=4326</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SRID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GEOMETRY_NAME=geometry</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geometry column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 INDEX=NO</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Do not create a spatial index</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t>Importing from a WFS Server</a:t>
            </a:r>
          </a:p>
        </p:txBody>
      </p:sp>
      <p:sp>
        <p:nvSpPr>
          <p:cNvPr id="77827" name="Text Box 4"/>
          <p:cNvSpPr txBox="1">
            <a:spLocks noChangeArrowheads="1"/>
          </p:cNvSpPr>
          <p:nvPr/>
        </p:nvSpPr>
        <p:spPr bwMode="auto">
          <a:xfrm>
            <a:off x="431800" y="1524000"/>
            <a:ext cx="8559800" cy="93027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endParaRPr lang="en-US" sz="1600" dirty="0">
              <a:solidFill>
                <a:srgbClr val="000066"/>
              </a:solidFill>
              <a:latin typeface="Courier New" pitchFamily="-84" charset="0"/>
            </a:endParaRPr>
          </a:p>
          <a:p>
            <a:pPr algn="l" defTabSz="822325" eaLnBrk="0" hangingPunct="0">
              <a:lnSpc>
                <a:spcPct val="80000"/>
              </a:lnSpc>
              <a:buClrTx/>
            </a:pPr>
            <a:r>
              <a:rPr lang="en-US" sz="1600" dirty="0">
                <a:solidFill>
                  <a:srgbClr val="FF0000"/>
                </a:solidFill>
                <a:latin typeface="Courier New" pitchFamily="-84" charset="0"/>
              </a:rPr>
              <a:t>"WFS:http://v2.suite.opengeo.org/geoserver/ow" </a:t>
            </a:r>
            <a:r>
              <a:rPr lang="en-US" sz="1600" dirty="0" err="1">
                <a:solidFill>
                  <a:srgbClr val="FF0000"/>
                </a:solidFill>
                <a:latin typeface="Courier New" pitchFamily="-84" charset="0"/>
              </a:rPr>
              <a:t>world:borders</a:t>
            </a:r>
            <a:endParaRPr lang="en-US" sz="1600" dirty="0">
              <a:solidFill>
                <a:srgbClr val="FF0000"/>
              </a:solidFill>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GEOMETRY_NAME=geometry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INDEX=NO</a:t>
            </a:r>
          </a:p>
        </p:txBody>
      </p:sp>
      <p:graphicFrame>
        <p:nvGraphicFramePr>
          <p:cNvPr id="885801" name="Group 41"/>
          <p:cNvGraphicFramePr>
            <a:graphicFrameLocks noGrp="1"/>
          </p:cNvGraphicFramePr>
          <p:nvPr/>
        </p:nvGraphicFramePr>
        <p:xfrm>
          <a:off x="990600" y="2743200"/>
          <a:ext cx="7391400" cy="3175008"/>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"WFS:http://..."</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WFS service URL</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world:borders</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the feature type to read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DIM=2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Dimension (2D)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SRID=4326</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SRID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GEOMETRY_NAME=geometry</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geometry column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INDEX=NO</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Do not create a spatial index</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t>Importing from a WFS Server</a:t>
            </a:r>
          </a:p>
        </p:txBody>
      </p:sp>
      <p:sp>
        <p:nvSpPr>
          <p:cNvPr id="78851" name="Content Placeholder 4"/>
          <p:cNvSpPr>
            <a:spLocks noGrp="1"/>
          </p:cNvSpPr>
          <p:nvPr>
            <p:ph idx="1"/>
          </p:nvPr>
        </p:nvSpPr>
        <p:spPr/>
        <p:txBody>
          <a:bodyPr/>
          <a:lstStyle/>
          <a:p>
            <a:r>
              <a:rPr lang="en-US" sz="2000"/>
              <a:t>List feature types published by a WFS service</a:t>
            </a:r>
          </a:p>
          <a:p>
            <a:endParaRPr lang="en-US" sz="2000"/>
          </a:p>
          <a:p>
            <a:r>
              <a:rPr lang="en-US" sz="2000"/>
              <a:t>With more details</a:t>
            </a:r>
          </a:p>
          <a:p>
            <a:endParaRPr lang="en-US" sz="2000"/>
          </a:p>
          <a:p>
            <a:r>
              <a:rPr lang="en-US" sz="2000"/>
              <a:t>Data for one feature type</a:t>
            </a:r>
          </a:p>
          <a:p>
            <a:endParaRPr lang="en-US" sz="2000"/>
          </a:p>
          <a:p>
            <a:r>
              <a:rPr lang="en-US" sz="2000"/>
              <a:t>Attribute filter  </a:t>
            </a:r>
          </a:p>
          <a:p>
            <a:endParaRPr lang="en-US" sz="2000"/>
          </a:p>
          <a:p>
            <a:endParaRPr lang="en-US" sz="2000"/>
          </a:p>
          <a:p>
            <a:r>
              <a:rPr lang="en-US" sz="2000"/>
              <a:t>Spatial filter (bounding box)</a:t>
            </a:r>
          </a:p>
        </p:txBody>
      </p:sp>
      <p:sp>
        <p:nvSpPr>
          <p:cNvPr id="78852" name="Text Box 4"/>
          <p:cNvSpPr txBox="1">
            <a:spLocks noChangeArrowheads="1"/>
          </p:cNvSpPr>
          <p:nvPr/>
        </p:nvSpPr>
        <p:spPr bwMode="auto">
          <a:xfrm>
            <a:off x="431800" y="1916113"/>
            <a:ext cx="8985250" cy="303212"/>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ogrinfo "WFS:http://v2.suite.opengeo.org/geoserver/ow"</a:t>
            </a:r>
          </a:p>
        </p:txBody>
      </p:sp>
      <p:sp>
        <p:nvSpPr>
          <p:cNvPr id="78853" name="Text Box 4"/>
          <p:cNvSpPr txBox="1">
            <a:spLocks noChangeArrowheads="1"/>
          </p:cNvSpPr>
          <p:nvPr/>
        </p:nvSpPr>
        <p:spPr bwMode="auto">
          <a:xfrm>
            <a:off x="431800" y="2636838"/>
            <a:ext cx="8985250" cy="30162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ogrinfo "WFS:http://v2.suite.opengeo.org/geoserver/ow" </a:t>
            </a:r>
            <a:r>
              <a:rPr lang="en-US" sz="1600">
                <a:solidFill>
                  <a:srgbClr val="FF0000"/>
                </a:solidFill>
                <a:latin typeface="Courier New" pitchFamily="-84" charset="0"/>
              </a:rPr>
              <a:t>WFSLayerMetadata</a:t>
            </a:r>
          </a:p>
        </p:txBody>
      </p:sp>
      <p:sp>
        <p:nvSpPr>
          <p:cNvPr id="78854" name="Text Box 4"/>
          <p:cNvSpPr txBox="1">
            <a:spLocks noChangeArrowheads="1"/>
          </p:cNvSpPr>
          <p:nvPr/>
        </p:nvSpPr>
        <p:spPr bwMode="auto">
          <a:xfrm>
            <a:off x="431800" y="3357563"/>
            <a:ext cx="8985250" cy="30162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ogrinfo "WFS:http://v2.suite.opengeo.org/geoserver/ow" </a:t>
            </a:r>
            <a:r>
              <a:rPr lang="en-US" sz="1600">
                <a:solidFill>
                  <a:srgbClr val="FF0000"/>
                </a:solidFill>
                <a:latin typeface="Courier New" pitchFamily="-84" charset="0"/>
              </a:rPr>
              <a:t>world:cities</a:t>
            </a:r>
          </a:p>
        </p:txBody>
      </p:sp>
      <p:sp>
        <p:nvSpPr>
          <p:cNvPr id="78855" name="Text Box 4"/>
          <p:cNvSpPr txBox="1">
            <a:spLocks noChangeArrowheads="1"/>
          </p:cNvSpPr>
          <p:nvPr/>
        </p:nvSpPr>
        <p:spPr bwMode="auto">
          <a:xfrm>
            <a:off x="431800" y="4076700"/>
            <a:ext cx="8985250" cy="6223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ogrinfo "WFS:http://v2.suite.opengeo.org/geoserver/ows" world:cities </a:t>
            </a:r>
          </a:p>
          <a:p>
            <a:pPr algn="l" defTabSz="822325" eaLnBrk="0" hangingPunct="0">
              <a:lnSpc>
                <a:spcPct val="80000"/>
              </a:lnSpc>
              <a:buClrTx/>
            </a:pPr>
            <a:r>
              <a:rPr lang="en-US" sz="1600">
                <a:solidFill>
                  <a:srgbClr val="FF0000"/>
                </a:solidFill>
                <a:latin typeface="Courier New" pitchFamily="-84" charset="0"/>
              </a:rPr>
              <a:t>-where "Country='China' or Country='India'"</a:t>
            </a:r>
          </a:p>
        </p:txBody>
      </p:sp>
      <p:sp>
        <p:nvSpPr>
          <p:cNvPr id="78856" name="Text Box 4"/>
          <p:cNvSpPr txBox="1">
            <a:spLocks noChangeArrowheads="1"/>
          </p:cNvSpPr>
          <p:nvPr/>
        </p:nvSpPr>
        <p:spPr bwMode="auto">
          <a:xfrm>
            <a:off x="431800" y="5229225"/>
            <a:ext cx="8985250" cy="6223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ogrinfo "WFS:http://v2.suite.opengeo.org/geoserver/ows" world:cities </a:t>
            </a:r>
          </a:p>
          <a:p>
            <a:pPr algn="l" defTabSz="822325" eaLnBrk="0" hangingPunct="0">
              <a:lnSpc>
                <a:spcPct val="80000"/>
              </a:lnSpc>
              <a:buClrTx/>
            </a:pPr>
            <a:r>
              <a:rPr lang="sv-SE" sz="1600">
                <a:solidFill>
                  <a:srgbClr val="FF0000"/>
                </a:solidFill>
                <a:latin typeface="Courier New" pitchFamily="-84" charset="0"/>
              </a:rPr>
              <a:t>-spat 6.5 50.4 13.2 52.94</a:t>
            </a:r>
            <a:endParaRPr lang="en-US" sz="1600">
              <a:solidFill>
                <a:srgbClr val="FF0000"/>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Importing from a WFS Server</a:t>
            </a:r>
          </a:p>
        </p:txBody>
      </p:sp>
      <p:sp>
        <p:nvSpPr>
          <p:cNvPr id="79875" name="Content Placeholder 4"/>
          <p:cNvSpPr>
            <a:spLocks noGrp="1"/>
          </p:cNvSpPr>
          <p:nvPr>
            <p:ph idx="1"/>
          </p:nvPr>
        </p:nvSpPr>
        <p:spPr/>
        <p:txBody>
          <a:bodyPr/>
          <a:lstStyle/>
          <a:p>
            <a:r>
              <a:rPr lang="en-US"/>
              <a:t>Specify HTTP proxy parameters</a:t>
            </a:r>
          </a:p>
          <a:p>
            <a:pPr lvl="1"/>
            <a:r>
              <a:rPr lang="en-US"/>
              <a:t>Using environment variables</a:t>
            </a:r>
          </a:p>
          <a:p>
            <a:pPr lvl="1"/>
            <a:endParaRPr lang="en-US"/>
          </a:p>
          <a:p>
            <a:pPr lvl="1"/>
            <a:endParaRPr lang="en-US"/>
          </a:p>
          <a:p>
            <a:pPr lvl="1"/>
            <a:r>
              <a:rPr lang="en-US"/>
              <a:t>Using command line options</a:t>
            </a:r>
          </a:p>
          <a:p>
            <a:endParaRPr lang="en-US"/>
          </a:p>
          <a:p>
            <a:endParaRPr lang="en-US"/>
          </a:p>
          <a:p>
            <a:endParaRPr lang="en-US"/>
          </a:p>
        </p:txBody>
      </p:sp>
      <p:sp>
        <p:nvSpPr>
          <p:cNvPr id="79876" name="Text Box 4"/>
          <p:cNvSpPr txBox="1">
            <a:spLocks noChangeArrowheads="1"/>
          </p:cNvSpPr>
          <p:nvPr/>
        </p:nvSpPr>
        <p:spPr bwMode="auto">
          <a:xfrm>
            <a:off x="431800" y="2446338"/>
            <a:ext cx="8985250" cy="6223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set GDAL_HTTP_PROXY=www-proxy.us.oracle.com:80</a:t>
            </a:r>
          </a:p>
          <a:p>
            <a:pPr algn="l" defTabSz="822325" eaLnBrk="0" hangingPunct="0">
              <a:lnSpc>
                <a:spcPct val="80000"/>
              </a:lnSpc>
              <a:buClrTx/>
            </a:pPr>
            <a:r>
              <a:rPr lang="en-US" sz="1600">
                <a:latin typeface="Courier New" pitchFamily="-84" charset="0"/>
              </a:rPr>
              <a:t>set GDAL_HTTP_PROXYUSERPWD=proxy_user:password</a:t>
            </a:r>
          </a:p>
        </p:txBody>
      </p:sp>
      <p:sp>
        <p:nvSpPr>
          <p:cNvPr id="79877" name="Text Box 4"/>
          <p:cNvSpPr txBox="1">
            <a:spLocks noChangeArrowheads="1"/>
          </p:cNvSpPr>
          <p:nvPr/>
        </p:nvSpPr>
        <p:spPr bwMode="auto">
          <a:xfrm>
            <a:off x="431800" y="3500438"/>
            <a:ext cx="8985250" cy="6223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ogrinfo "WFS:http://v2.suite.opengeo.org/geoserver/ows" </a:t>
            </a:r>
          </a:p>
          <a:p>
            <a:pPr algn="l" defTabSz="822325" eaLnBrk="0" hangingPunct="0">
              <a:lnSpc>
                <a:spcPct val="80000"/>
              </a:lnSpc>
              <a:buClrTx/>
            </a:pPr>
            <a:r>
              <a:rPr lang="en-US" sz="1600">
                <a:solidFill>
                  <a:srgbClr val="FF0000"/>
                </a:solidFill>
                <a:latin typeface="Courier New" pitchFamily="-84" charset="0"/>
              </a:rPr>
              <a:t>--config GDAL_HTTP_PROXY www-proxy.us.oracle.com:80</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t>Importing from a WFS Server</a:t>
            </a:r>
          </a:p>
        </p:txBody>
      </p:sp>
      <p:sp>
        <p:nvSpPr>
          <p:cNvPr id="80899" name="Content Placeholder 2"/>
          <p:cNvSpPr>
            <a:spLocks noGrp="1"/>
          </p:cNvSpPr>
          <p:nvPr>
            <p:ph idx="1"/>
          </p:nvPr>
        </p:nvSpPr>
        <p:spPr/>
        <p:txBody>
          <a:bodyPr/>
          <a:lstStyle/>
          <a:p>
            <a:r>
              <a:rPr lang="en-US" sz="2000"/>
              <a:t>Using a configuration file </a:t>
            </a:r>
          </a:p>
          <a:p>
            <a:endParaRPr lang="en-US" sz="2000"/>
          </a:p>
          <a:p>
            <a:endParaRPr lang="en-US" sz="2000"/>
          </a:p>
          <a:p>
            <a:endParaRPr lang="en-US" sz="2000"/>
          </a:p>
          <a:p>
            <a:r>
              <a:rPr lang="en-US" sz="2000"/>
              <a:t>Specify in commands instead of WFS string</a:t>
            </a:r>
          </a:p>
          <a:p>
            <a:endParaRPr lang="en-US" sz="2000"/>
          </a:p>
          <a:p>
            <a:r>
              <a:rPr lang="en-US" sz="2000"/>
              <a:t>Configuration updated with capabilities and layer details</a:t>
            </a:r>
          </a:p>
          <a:p>
            <a:endParaRPr lang="en-US" sz="2000"/>
          </a:p>
          <a:p>
            <a:endParaRPr lang="en-US" sz="2000"/>
          </a:p>
          <a:p>
            <a:endParaRPr lang="en-US" sz="2000"/>
          </a:p>
          <a:p>
            <a:endParaRPr lang="en-US" sz="2000"/>
          </a:p>
          <a:p>
            <a:pPr>
              <a:buFontTx/>
              <a:buNone/>
            </a:pPr>
            <a:endParaRPr lang="en-US" sz="2000"/>
          </a:p>
        </p:txBody>
      </p:sp>
      <p:sp>
        <p:nvSpPr>
          <p:cNvPr id="80900" name="Text Box 4"/>
          <p:cNvSpPr txBox="1">
            <a:spLocks noChangeArrowheads="1"/>
          </p:cNvSpPr>
          <p:nvPr/>
        </p:nvSpPr>
        <p:spPr bwMode="auto">
          <a:xfrm>
            <a:off x="431800" y="1916113"/>
            <a:ext cx="8985250" cy="11176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&lt;OGRWFSDataSource&gt;</a:t>
            </a:r>
          </a:p>
          <a:p>
            <a:pPr algn="l" defTabSz="822325" eaLnBrk="0" hangingPunct="0">
              <a:lnSpc>
                <a:spcPct val="80000"/>
              </a:lnSpc>
              <a:buClrTx/>
            </a:pPr>
            <a:r>
              <a:rPr lang="en-US" sz="1400">
                <a:latin typeface="Courier New" pitchFamily="-84" charset="0"/>
              </a:rPr>
              <a:t>  &lt;URL&gt;http://v2.suite.opengeo.org/geoserver/ows&lt;/URL&gt;</a:t>
            </a:r>
          </a:p>
          <a:p>
            <a:pPr algn="l" defTabSz="822325" eaLnBrk="0" hangingPunct="0">
              <a:lnSpc>
                <a:spcPct val="80000"/>
              </a:lnSpc>
              <a:buClrTx/>
            </a:pPr>
            <a:r>
              <a:rPr lang="en-US" sz="1400">
                <a:latin typeface="Courier New" pitchFamily="-84" charset="0"/>
              </a:rPr>
              <a:t>  &lt;Timeout&gt;10&lt;/Timeout&gt;</a:t>
            </a:r>
          </a:p>
          <a:p>
            <a:pPr algn="l" defTabSz="822325" eaLnBrk="0" hangingPunct="0">
              <a:lnSpc>
                <a:spcPct val="80000"/>
              </a:lnSpc>
              <a:buClrTx/>
            </a:pPr>
            <a:r>
              <a:rPr lang="en-US" sz="1400">
                <a:latin typeface="Courier New" pitchFamily="-84" charset="0"/>
              </a:rPr>
              <a:t>&lt;/OGRWFSDataSource&gt;</a:t>
            </a:r>
          </a:p>
        </p:txBody>
      </p:sp>
      <p:sp>
        <p:nvSpPr>
          <p:cNvPr id="80901" name="Text Box 4"/>
          <p:cNvSpPr txBox="1">
            <a:spLocks noChangeArrowheads="1"/>
          </p:cNvSpPr>
          <p:nvPr/>
        </p:nvSpPr>
        <p:spPr bwMode="auto">
          <a:xfrm>
            <a:off x="431800" y="3414713"/>
            <a:ext cx="8985250" cy="27622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ogrinfo wfs_access.xml </a:t>
            </a:r>
            <a:r>
              <a:rPr lang="en-US" sz="1400">
                <a:solidFill>
                  <a:srgbClr val="FF0000"/>
                </a:solidFill>
                <a:latin typeface="Courier New" pitchFamily="-84" charset="0"/>
              </a:rPr>
              <a:t>world:cities</a:t>
            </a:r>
          </a:p>
        </p:txBody>
      </p:sp>
      <p:sp>
        <p:nvSpPr>
          <p:cNvPr id="80902" name="Text Box 4"/>
          <p:cNvSpPr txBox="1">
            <a:spLocks noChangeArrowheads="1"/>
          </p:cNvSpPr>
          <p:nvPr/>
        </p:nvSpPr>
        <p:spPr bwMode="auto">
          <a:xfrm>
            <a:off x="431800" y="4149725"/>
            <a:ext cx="8985250" cy="176847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100">
                <a:latin typeface="Courier New" pitchFamily="-84" charset="0"/>
              </a:rPr>
              <a:t>&lt;OGRWFSDataSource&gt;</a:t>
            </a:r>
          </a:p>
          <a:p>
            <a:pPr algn="l" defTabSz="822325" eaLnBrk="0" hangingPunct="0">
              <a:lnSpc>
                <a:spcPct val="80000"/>
              </a:lnSpc>
              <a:buClrTx/>
            </a:pPr>
            <a:r>
              <a:rPr lang="en-US" sz="1100">
                <a:latin typeface="Courier New" pitchFamily="-84" charset="0"/>
              </a:rPr>
              <a:t>  &lt;URL&gt;http://v2.suite.opengeo.org/geoserver/ows&lt;/URL&gt;</a:t>
            </a:r>
          </a:p>
          <a:p>
            <a:pPr algn="l" defTabSz="822325" eaLnBrk="0" hangingPunct="0">
              <a:lnSpc>
                <a:spcPct val="80000"/>
              </a:lnSpc>
              <a:buClrTx/>
            </a:pPr>
            <a:r>
              <a:rPr lang="en-US" sz="1100">
                <a:latin typeface="Courier New" pitchFamily="-84" charset="0"/>
              </a:rPr>
              <a:t>  &lt;Timeout&gt;10&lt;/Timeout&gt;</a:t>
            </a:r>
          </a:p>
          <a:p>
            <a:pPr algn="l" defTabSz="822325" eaLnBrk="0" hangingPunct="0">
              <a:lnSpc>
                <a:spcPct val="80000"/>
              </a:lnSpc>
              <a:buClrTx/>
            </a:pPr>
            <a:r>
              <a:rPr lang="en-US" sz="1100">
                <a:latin typeface="Courier New" pitchFamily="-84" charset="0"/>
              </a:rPr>
              <a:t>  </a:t>
            </a:r>
            <a:r>
              <a:rPr lang="en-US" sz="1100">
                <a:solidFill>
                  <a:srgbClr val="FF0000"/>
                </a:solidFill>
                <a:latin typeface="Courier New" pitchFamily="-84" charset="0"/>
              </a:rPr>
              <a:t>&lt;wfs:WFS_Capabilities version="1.1.0" ...&gt; ... &lt;/wfs:WFS_Capabilities&gt;</a:t>
            </a:r>
          </a:p>
          <a:p>
            <a:pPr algn="l" defTabSz="822325" eaLnBrk="0" hangingPunct="0">
              <a:lnSpc>
                <a:spcPct val="80000"/>
              </a:lnSpc>
              <a:buClrTx/>
            </a:pPr>
            <a:r>
              <a:rPr lang="en-US" sz="1100">
                <a:solidFill>
                  <a:srgbClr val="FF0000"/>
                </a:solidFill>
                <a:latin typeface="Courier New" pitchFamily="-84" charset="0"/>
              </a:rPr>
              <a:t>  &lt;OGRWFSLayer name="world:cities"&gt;...&lt;/OGRWFSLayer&gt;</a:t>
            </a:r>
          </a:p>
          <a:p>
            <a:pPr algn="l" defTabSz="822325" eaLnBrk="0" hangingPunct="0">
              <a:lnSpc>
                <a:spcPct val="80000"/>
              </a:lnSpc>
              <a:buClrTx/>
            </a:pPr>
            <a:r>
              <a:rPr lang="en-US" sz="1100">
                <a:solidFill>
                  <a:srgbClr val="FF0000"/>
                </a:solidFill>
                <a:latin typeface="Courier New" pitchFamily="-84" charset="0"/>
              </a:rPr>
              <a:t>  ...</a:t>
            </a:r>
          </a:p>
          <a:p>
            <a:pPr algn="l" defTabSz="822325" eaLnBrk="0" hangingPunct="0">
              <a:lnSpc>
                <a:spcPct val="80000"/>
              </a:lnSpc>
              <a:buClrTx/>
            </a:pPr>
            <a:r>
              <a:rPr lang="en-US" sz="1100">
                <a:solidFill>
                  <a:srgbClr val="FF0000"/>
                </a:solidFill>
                <a:latin typeface="Courier New" pitchFamily="-84" charset="0"/>
              </a:rPr>
              <a:t>  &lt;OGRWFSLayer name="usa:states"&gt;...&lt;/OGRWFSLayer&gt;</a:t>
            </a:r>
          </a:p>
          <a:p>
            <a:pPr algn="l" defTabSz="822325" eaLnBrk="0" hangingPunct="0">
              <a:lnSpc>
                <a:spcPct val="80000"/>
              </a:lnSpc>
              <a:buClrTx/>
            </a:pPr>
            <a:r>
              <a:rPr lang="en-US" sz="1100">
                <a:latin typeface="Courier New" pitchFamily="-84" charset="0"/>
              </a:rPr>
              <a:t>&lt;/OGRWFSDataSource&gt;</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Importing</a:t>
            </a:r>
            <a:r>
              <a:rPr lang="en-US" dirty="0" smtClean="0"/>
              <a:t> </a:t>
            </a:r>
            <a:r>
              <a:rPr lang="en-US" dirty="0" err="1" smtClean="0"/>
              <a:t>GeoJSON</a:t>
            </a:r>
            <a:r>
              <a:rPr lang="en-US" dirty="0" smtClean="0"/>
              <a:t> files</a:t>
            </a:r>
            <a:endParaRPr lang="en-US" dirty="0"/>
          </a:p>
        </p:txBody>
      </p:sp>
      <p:sp>
        <p:nvSpPr>
          <p:cNvPr id="76803" name="Text Box 4"/>
          <p:cNvSpPr txBox="1">
            <a:spLocks noChangeArrowheads="1"/>
          </p:cNvSpPr>
          <p:nvPr/>
        </p:nvSpPr>
        <p:spPr bwMode="auto">
          <a:xfrm>
            <a:off x="431800" y="1524000"/>
            <a:ext cx="8559800" cy="6223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r>
              <a:rPr lang="en-US" sz="1600" dirty="0" err="1" smtClean="0">
                <a:solidFill>
                  <a:srgbClr val="FF0000"/>
                </a:solidFill>
                <a:latin typeface="Courier New" pitchFamily="-84" charset="0"/>
              </a:rPr>
              <a:t>world_countries.json</a:t>
            </a:r>
            <a:r>
              <a:rPr lang="en-US" sz="1600" dirty="0" smtClean="0">
                <a:solidFill>
                  <a:srgbClr val="000066"/>
                </a:solidFill>
                <a:latin typeface="Courier New" pitchFamily="-84" charset="0"/>
              </a:rPr>
              <a:t> </a:t>
            </a:r>
            <a:endParaRPr lang="en-US" sz="1600" dirty="0">
              <a:solidFill>
                <a:srgbClr val="000066"/>
              </a:solidFill>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a:t>
            </a:r>
            <a:r>
              <a:rPr lang="en-US" sz="1600" dirty="0" smtClean="0">
                <a:solidFill>
                  <a:srgbClr val="000066"/>
                </a:solidFill>
                <a:latin typeface="Courier New" pitchFamily="-84" charset="0"/>
              </a:rPr>
              <a:t>4326</a:t>
            </a:r>
            <a:endParaRPr lang="en-US" sz="1600" dirty="0">
              <a:solidFill>
                <a:srgbClr val="000066"/>
              </a:solidFill>
              <a:latin typeface="Courier New" pitchFamily="-84" charset="0"/>
            </a:endParaRPr>
          </a:p>
        </p:txBody>
      </p:sp>
      <p:graphicFrame>
        <p:nvGraphicFramePr>
          <p:cNvPr id="885801" name="Group 41"/>
          <p:cNvGraphicFramePr>
            <a:graphicFrameLocks noGrp="1"/>
          </p:cNvGraphicFramePr>
          <p:nvPr/>
        </p:nvGraphicFramePr>
        <p:xfrm>
          <a:off x="990600" y="2743200"/>
          <a:ext cx="7391400" cy="1984380"/>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world_countries.json</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Input</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a:t>
                      </a:r>
                      <a:r>
                        <a:rPr kumimoji="0" lang="en-US" sz="2000" b="0" i="0" u="none" strike="noStrike" cap="none" normalizeH="0" baseline="0" dirty="0" err="1" smtClean="0">
                          <a:ln>
                            <a:noFill/>
                          </a:ln>
                          <a:solidFill>
                            <a:schemeClr val="tx1"/>
                          </a:solidFill>
                          <a:effectLst/>
                          <a:latin typeface="Arial" pitchFamily="-84" charset="0"/>
                          <a:ea typeface="Times New Roman" pitchFamily="-84" charset="0"/>
                          <a:cs typeface="Times New Roman" pitchFamily="-84" charset="0"/>
                        </a:rPr>
                        <a:t>GeoJSON</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file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DIM=2</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Dimension (2D)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 SRID=4326</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SRID</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pPr eaLnBrk="1" hangingPunct="1"/>
            <a:r>
              <a:rPr lang="en-US"/>
              <a:t>SQL*Loader for Points</a:t>
            </a:r>
          </a:p>
        </p:txBody>
      </p:sp>
      <p:sp>
        <p:nvSpPr>
          <p:cNvPr id="23555" name="Rectangle 6"/>
          <p:cNvSpPr>
            <a:spLocks noChangeArrowheads="1"/>
          </p:cNvSpPr>
          <p:nvPr/>
        </p:nvSpPr>
        <p:spPr bwMode="auto">
          <a:xfrm>
            <a:off x="609600" y="1219200"/>
            <a:ext cx="8229600" cy="332463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dirty="0">
                <a:solidFill>
                  <a:srgbClr val="000066"/>
                </a:solidFill>
                <a:latin typeface="Courier New" pitchFamily="-84" charset="0"/>
              </a:rPr>
              <a:t>LOAD DATA </a:t>
            </a:r>
          </a:p>
          <a:p>
            <a:pPr algn="l" defTabSz="822325" eaLnBrk="0" hangingPunct="0">
              <a:lnSpc>
                <a:spcPct val="100000"/>
              </a:lnSpc>
              <a:spcBef>
                <a:spcPct val="0"/>
              </a:spcBef>
              <a:buClrTx/>
            </a:pPr>
            <a:r>
              <a:rPr lang="en-US" sz="1400" dirty="0">
                <a:solidFill>
                  <a:srgbClr val="000066"/>
                </a:solidFill>
                <a:latin typeface="Courier New" pitchFamily="-84" charset="0"/>
              </a:rPr>
              <a:t> INTO TABLE </a:t>
            </a:r>
            <a:r>
              <a:rPr lang="en-US" sz="1400" dirty="0" err="1">
                <a:solidFill>
                  <a:srgbClr val="000066"/>
                </a:solidFill>
                <a:latin typeface="Courier New" pitchFamily="-84" charset="0"/>
              </a:rPr>
              <a:t>us_cities</a:t>
            </a:r>
            <a:endParaRPr lang="en-US" sz="1400" dirty="0">
              <a:solidFill>
                <a:srgbClr val="000066"/>
              </a:solidFill>
              <a:latin typeface="Courier New" pitchFamily="-84" charset="0"/>
            </a:endParaRPr>
          </a:p>
          <a:p>
            <a:pPr algn="l" defTabSz="822325" eaLnBrk="0" hangingPunct="0">
              <a:lnSpc>
                <a:spcPct val="100000"/>
              </a:lnSpc>
              <a:spcBef>
                <a:spcPct val="0"/>
              </a:spcBef>
              <a:buClrTx/>
            </a:pPr>
            <a:r>
              <a:rPr lang="en-US" sz="1400" dirty="0">
                <a:solidFill>
                  <a:srgbClr val="000066"/>
                </a:solidFill>
                <a:latin typeface="Courier New" pitchFamily="-84" charset="0"/>
              </a:rPr>
              <a:t> FIELDS TERMINATED BY ';' (</a:t>
            </a:r>
          </a:p>
          <a:p>
            <a:pPr algn="l" defTabSz="822325" eaLnBrk="0" hangingPunct="0">
              <a:lnSpc>
                <a:spcPct val="100000"/>
              </a:lnSpc>
              <a:spcBef>
                <a:spcPct val="0"/>
              </a:spcBef>
              <a:buClrTx/>
            </a:pPr>
            <a:r>
              <a:rPr lang="en-US" sz="1400" dirty="0">
                <a:solidFill>
                  <a:srgbClr val="000066"/>
                </a:solidFill>
                <a:latin typeface="Courier New" pitchFamily="-84" charset="0"/>
              </a:rPr>
              <a:t>   city,</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state_abrv</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pop90,</a:t>
            </a:r>
          </a:p>
          <a:p>
            <a:pPr algn="l" defTabSz="822325" eaLnBrk="0" hangingPunct="0">
              <a:lnSpc>
                <a:spcPct val="100000"/>
              </a:lnSpc>
              <a:spcBef>
                <a:spcPct val="0"/>
              </a:spcBef>
              <a:buClrTx/>
            </a:pPr>
            <a:r>
              <a:rPr lang="en-US" sz="1400" dirty="0">
                <a:solidFill>
                  <a:srgbClr val="000066"/>
                </a:solidFill>
                <a:latin typeface="Courier New" pitchFamily="-84" charset="0"/>
              </a:rPr>
              <a:t>   rank90,</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a:solidFill>
                  <a:schemeClr val="accent1"/>
                </a:solidFill>
                <a:latin typeface="Courier New" pitchFamily="-84" charset="0"/>
              </a:rPr>
              <a:t>location COLUMN OBJECT (</a:t>
            </a: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sdo_gtype</a:t>
            </a:r>
            <a:r>
              <a:rPr lang="en-US" sz="1400" dirty="0">
                <a:solidFill>
                  <a:schemeClr val="accent1"/>
                </a:solidFill>
                <a:latin typeface="Courier New" pitchFamily="-84" charset="0"/>
              </a:rPr>
              <a:t>      CONSTANT 2001,</a:t>
            </a: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sdo_srid</a:t>
            </a:r>
            <a:r>
              <a:rPr lang="en-US" sz="1400" dirty="0">
                <a:solidFill>
                  <a:schemeClr val="accent1"/>
                </a:solidFill>
                <a:latin typeface="Courier New" pitchFamily="-84" charset="0"/>
              </a:rPr>
              <a:t>       CONSTANT</a:t>
            </a:r>
            <a:r>
              <a:rPr lang="en-US" sz="1400" dirty="0" smtClean="0">
                <a:solidFill>
                  <a:schemeClr val="accent1"/>
                </a:solidFill>
                <a:latin typeface="Courier New" pitchFamily="-84" charset="0"/>
              </a:rPr>
              <a:t> 4326, </a:t>
            </a:r>
            <a:endParaRPr lang="en-US" sz="1400" dirty="0">
              <a:solidFill>
                <a:schemeClr val="accent1"/>
              </a:solidFill>
              <a:latin typeface="Courier New" pitchFamily="-84" charset="0"/>
            </a:endParaRP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sdo_point</a:t>
            </a:r>
            <a:r>
              <a:rPr lang="en-US" sz="1400" dirty="0">
                <a:solidFill>
                  <a:schemeClr val="accent1"/>
                </a:solidFill>
                <a:latin typeface="Courier New" pitchFamily="-84" charset="0"/>
              </a:rPr>
              <a:t> COLUMN OBJECT (</a:t>
            </a: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x</a:t>
            </a:r>
            <a:r>
              <a:rPr lang="en-US" sz="1400" dirty="0">
                <a:solidFill>
                  <a:schemeClr val="accent1"/>
                </a:solidFill>
                <a:latin typeface="Courier New" pitchFamily="-84" charset="0"/>
              </a:rPr>
              <a:t>            FLOAT EXTERNAL, </a:t>
            </a: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y</a:t>
            </a:r>
            <a:r>
              <a:rPr lang="en-US" sz="1400" dirty="0">
                <a:solidFill>
                  <a:schemeClr val="accent1"/>
                </a:solidFill>
                <a:latin typeface="Courier New" pitchFamily="-84" charset="0"/>
              </a:rPr>
              <a:t>            FLOAT EXTERNAL ) </a:t>
            </a:r>
          </a:p>
          <a:p>
            <a:pPr algn="l" defTabSz="822325" eaLnBrk="0" hangingPunct="0">
              <a:lnSpc>
                <a:spcPct val="100000"/>
              </a:lnSpc>
              <a:spcBef>
                <a:spcPct val="0"/>
              </a:spcBef>
              <a:buClrTx/>
            </a:pPr>
            <a:r>
              <a:rPr lang="en-US" sz="1400" dirty="0">
                <a:solidFill>
                  <a:schemeClr val="accent1"/>
                </a:solidFill>
                <a:latin typeface="Courier New" pitchFamily="-84" charset="0"/>
              </a:rPr>
              <a:t>   )</a:t>
            </a:r>
          </a:p>
          <a:p>
            <a:pPr algn="l" defTabSz="822325" eaLnBrk="0" hangingPunct="0">
              <a:lnSpc>
                <a:spcPct val="100000"/>
              </a:lnSpc>
              <a:spcBef>
                <a:spcPct val="0"/>
              </a:spcBef>
              <a:buClrTx/>
            </a:pPr>
            <a:r>
              <a:rPr lang="en-US" sz="1400" dirty="0">
                <a:solidFill>
                  <a:srgbClr val="000066"/>
                </a:solidFill>
                <a:latin typeface="Courier New" pitchFamily="-84" charset="0"/>
              </a:rPr>
              <a:t> )</a:t>
            </a:r>
          </a:p>
        </p:txBody>
      </p:sp>
      <p:sp>
        <p:nvSpPr>
          <p:cNvPr id="23556" name="Rectangle 7"/>
          <p:cNvSpPr>
            <a:spLocks noChangeArrowheads="1"/>
          </p:cNvSpPr>
          <p:nvPr/>
        </p:nvSpPr>
        <p:spPr bwMode="auto">
          <a:xfrm>
            <a:off x="914400" y="2743200"/>
            <a:ext cx="3879850" cy="1524000"/>
          </a:xfrm>
          <a:prstGeom prst="rect">
            <a:avLst/>
          </a:prstGeom>
          <a:noFill/>
          <a:ln w="25400">
            <a:solidFill>
              <a:schemeClr val="accent1"/>
            </a:solidFill>
            <a:miter lim="800000"/>
            <a:headEnd/>
            <a:tailEnd/>
          </a:ln>
        </p:spPr>
        <p:txBody>
          <a:bodyPr wrap="none" anchor="ctr">
            <a:prstTxWarp prst="textNoShape">
              <a:avLst/>
            </a:prstTxWarp>
          </a:bodyPr>
          <a:lstStyle/>
          <a:p>
            <a:pPr defTabSz="822325" eaLnBrk="0" hangingPunct="0">
              <a:lnSpc>
                <a:spcPct val="100000"/>
              </a:lnSpc>
              <a:buClrTx/>
            </a:pPr>
            <a:endParaRPr lang="fr-FR" sz="1800">
              <a:solidFill>
                <a:schemeClr val="folHlink"/>
              </a:solidFill>
            </a:endParaRPr>
          </a:p>
        </p:txBody>
      </p:sp>
      <p:sp>
        <p:nvSpPr>
          <p:cNvPr id="23557" name="Rectangle 8"/>
          <p:cNvSpPr>
            <a:spLocks noChangeArrowheads="1"/>
          </p:cNvSpPr>
          <p:nvPr/>
        </p:nvSpPr>
        <p:spPr bwMode="auto">
          <a:xfrm>
            <a:off x="609600" y="4794250"/>
            <a:ext cx="8229600" cy="13779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New York;NY;7322564;1;-73.943849000;40.669800000;</a:t>
            </a:r>
          </a:p>
          <a:p>
            <a:pPr algn="l" defTabSz="822325" eaLnBrk="0" hangingPunct="0">
              <a:lnSpc>
                <a:spcPct val="100000"/>
              </a:lnSpc>
              <a:spcBef>
                <a:spcPct val="0"/>
              </a:spcBef>
              <a:buClrTx/>
            </a:pPr>
            <a:r>
              <a:rPr lang="en-US" sz="1400">
                <a:solidFill>
                  <a:srgbClr val="000066"/>
                </a:solidFill>
                <a:latin typeface="Courier New" pitchFamily="-84" charset="0"/>
              </a:rPr>
              <a:t>Los Angeles;CA;3485398;2;-118.411201000;34.112101000;</a:t>
            </a:r>
          </a:p>
          <a:p>
            <a:pPr algn="l" defTabSz="822325" eaLnBrk="0" hangingPunct="0">
              <a:lnSpc>
                <a:spcPct val="100000"/>
              </a:lnSpc>
              <a:spcBef>
                <a:spcPct val="0"/>
              </a:spcBef>
              <a:buClrTx/>
            </a:pPr>
            <a:r>
              <a:rPr lang="en-US" sz="1400">
                <a:solidFill>
                  <a:srgbClr val="000066"/>
                </a:solidFill>
                <a:latin typeface="Courier New" pitchFamily="-84" charset="0"/>
              </a:rPr>
              <a:t>Chicago;IL;2783726;3;-87.684965000;41.837050000;</a:t>
            </a:r>
          </a:p>
          <a:p>
            <a:pPr algn="l" defTabSz="822325" eaLnBrk="0" hangingPunct="0">
              <a:lnSpc>
                <a:spcPct val="100000"/>
              </a:lnSpc>
              <a:spcBef>
                <a:spcPct val="0"/>
              </a:spcBef>
              <a:buClrTx/>
            </a:pPr>
            <a:r>
              <a:rPr lang="en-US" sz="1400">
                <a:solidFill>
                  <a:srgbClr val="000066"/>
                </a:solidFill>
                <a:latin typeface="Courier New" pitchFamily="-84" charset="0"/>
              </a:rPr>
              <a:t>Houston;TX;1630553;4;-95.386728000;29.768700000;</a:t>
            </a:r>
          </a:p>
          <a:p>
            <a:pPr algn="l" defTabSz="822325" eaLnBrk="0" hangingPunct="0">
              <a:lnSpc>
                <a:spcPct val="100000"/>
              </a:lnSpc>
              <a:spcBef>
                <a:spcPct val="0"/>
              </a:spcBef>
              <a:buClrTx/>
            </a:pPr>
            <a:r>
              <a:rPr lang="en-US" sz="1400">
                <a:solidFill>
                  <a:srgbClr val="000066"/>
                </a:solidFill>
                <a:latin typeface="Courier New" pitchFamily="-84" charset="0"/>
              </a:rPr>
              <a:t>Philadelphia;PA;1585577;5;-75.134678000;40.006817000;</a:t>
            </a:r>
          </a:p>
          <a:p>
            <a:pPr algn="l" defTabSz="822325" eaLnBrk="0" hangingPunct="0">
              <a:lnSpc>
                <a:spcPct val="100000"/>
              </a:lnSpc>
              <a:spcBef>
                <a:spcPct val="0"/>
              </a:spcBef>
              <a:buClrTx/>
            </a:pPr>
            <a:r>
              <a:rPr lang="en-US" sz="1400">
                <a:solidFill>
                  <a:srgbClr val="000066"/>
                </a:solidFill>
                <a:latin typeface="Courier New" pitchFamily="-84" charset="0"/>
              </a:rPr>
              <a:t>San Diego;CA;1110549;6;-117.135770000;32.814950000;</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t>A </a:t>
            </a:r>
            <a:r>
              <a:rPr lang="en-US" dirty="0" err="1" smtClean="0"/>
              <a:t>GeoJSON</a:t>
            </a:r>
            <a:r>
              <a:rPr lang="en-US" dirty="0" smtClean="0"/>
              <a:t> file</a:t>
            </a:r>
            <a:endParaRPr lang="en-US" dirty="0"/>
          </a:p>
        </p:txBody>
      </p:sp>
      <p:sp>
        <p:nvSpPr>
          <p:cNvPr id="76803" name="Text Box 4"/>
          <p:cNvSpPr txBox="1">
            <a:spLocks noChangeArrowheads="1"/>
          </p:cNvSpPr>
          <p:nvPr/>
        </p:nvSpPr>
        <p:spPr bwMode="auto">
          <a:xfrm>
            <a:off x="457200" y="1066800"/>
            <a:ext cx="8559800" cy="5048177"/>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200" dirty="0" smtClean="0">
                <a:solidFill>
                  <a:srgbClr val="000066"/>
                </a:solidFill>
                <a:latin typeface="Courier New" pitchFamily="-84" charset="0"/>
              </a:rPr>
              <a:t>{ "type": "</a:t>
            </a:r>
            <a:r>
              <a:rPr lang="en-US" sz="1200" dirty="0" err="1" smtClean="0">
                <a:solidFill>
                  <a:srgbClr val="000066"/>
                </a:solidFill>
                <a:latin typeface="Courier New" pitchFamily="-84" charset="0"/>
              </a:rPr>
              <a:t>FeatureCollection</a:t>
            </a:r>
            <a:r>
              <a:rPr lang="en-US" sz="1200" dirty="0" smtClean="0">
                <a:solidFill>
                  <a:srgbClr val="000066"/>
                </a:solidFill>
                <a:latin typeface="Courier New" pitchFamily="-84" charset="0"/>
              </a:rPr>
              <a:t>",</a:t>
            </a:r>
          </a:p>
          <a:p>
            <a:pPr algn="l" defTabSz="822325" eaLnBrk="0" hangingPunct="0">
              <a:lnSpc>
                <a:spcPct val="80000"/>
              </a:lnSpc>
              <a:buClrTx/>
            </a:pPr>
            <a:r>
              <a:rPr lang="en-US" sz="1200" dirty="0" smtClean="0">
                <a:solidFill>
                  <a:srgbClr val="000066"/>
                </a:solidFill>
                <a:latin typeface="Courier New" pitchFamily="-84" charset="0"/>
              </a:rPr>
              <a:t>  "features": [</a:t>
            </a:r>
          </a:p>
          <a:p>
            <a:pPr algn="l" defTabSz="822325" eaLnBrk="0" hangingPunct="0">
              <a:lnSpc>
                <a:spcPct val="80000"/>
              </a:lnSpc>
              <a:buClrTx/>
            </a:pPr>
            <a:r>
              <a:rPr lang="en-US" sz="1200" dirty="0" smtClean="0">
                <a:solidFill>
                  <a:srgbClr val="000066"/>
                </a:solidFill>
                <a:latin typeface="Courier New" pitchFamily="-84" charset="0"/>
              </a:rPr>
              <a:t>    { "type": "Feature", </a:t>
            </a:r>
          </a:p>
          <a:p>
            <a:pPr algn="l" defTabSz="822325" eaLnBrk="0" hangingPunct="0">
              <a:lnSpc>
                <a:spcPct val="80000"/>
              </a:lnSpc>
              <a:buClrTx/>
            </a:pPr>
            <a:r>
              <a:rPr lang="en-US" sz="1200" dirty="0" smtClean="0">
                <a:solidFill>
                  <a:srgbClr val="000066"/>
                </a:solidFill>
                <a:latin typeface="Courier New" pitchFamily="-84" charset="0"/>
              </a:rPr>
              <a:t>      "properties": { </a:t>
            </a:r>
          </a:p>
          <a:p>
            <a:pPr algn="l" defTabSz="822325" eaLnBrk="0" hangingPunct="0">
              <a:lnSpc>
                <a:spcPct val="80000"/>
              </a:lnSpc>
              <a:buClrTx/>
            </a:pPr>
            <a:r>
              <a:rPr lang="en-US" sz="1200" dirty="0" smtClean="0">
                <a:solidFill>
                  <a:srgbClr val="000066"/>
                </a:solidFill>
                <a:latin typeface="Courier New" pitchFamily="-84" charset="0"/>
              </a:rPr>
              <a:t>        "FIPS_CNTRY": "BE”, ... "CNTRY_NAME": "Belgium"</a:t>
            </a:r>
          </a:p>
          <a:p>
            <a:pPr algn="l" defTabSz="822325" eaLnBrk="0" hangingPunct="0">
              <a:lnSpc>
                <a:spcPct val="80000"/>
              </a:lnSpc>
              <a:buClrTx/>
            </a:pPr>
            <a:r>
              <a:rPr lang="en-US" sz="1200" dirty="0" smtClean="0">
                <a:solidFill>
                  <a:srgbClr val="000066"/>
                </a:solidFill>
                <a:latin typeface="Courier New" pitchFamily="-84" charset="0"/>
              </a:rPr>
              <a:t>      }, </a:t>
            </a:r>
          </a:p>
          <a:p>
            <a:pPr algn="l" defTabSz="822325" eaLnBrk="0" hangingPunct="0">
              <a:lnSpc>
                <a:spcPct val="80000"/>
              </a:lnSpc>
              <a:buClrTx/>
            </a:pPr>
            <a:r>
              <a:rPr lang="en-US" sz="1200" dirty="0" smtClean="0">
                <a:solidFill>
                  <a:srgbClr val="000066"/>
                </a:solidFill>
                <a:latin typeface="Courier New" pitchFamily="-84" charset="0"/>
              </a:rPr>
              <a:t>      "geometry": {</a:t>
            </a:r>
          </a:p>
          <a:p>
            <a:pPr algn="l" defTabSz="822325" eaLnBrk="0" hangingPunct="0">
              <a:lnSpc>
                <a:spcPct val="80000"/>
              </a:lnSpc>
              <a:buClrTx/>
            </a:pPr>
            <a:r>
              <a:rPr lang="en-US" sz="1200" dirty="0" smtClean="0">
                <a:solidFill>
                  <a:srgbClr val="000066"/>
                </a:solidFill>
                <a:latin typeface="Courier New" pitchFamily="-84" charset="0"/>
              </a:rPr>
              <a:t>        "type": "Polygon", </a:t>
            </a:r>
          </a:p>
          <a:p>
            <a:pPr algn="l" defTabSz="822325" eaLnBrk="0" hangingPunct="0">
              <a:lnSpc>
                <a:spcPct val="80000"/>
              </a:lnSpc>
              <a:buClrTx/>
            </a:pPr>
            <a:r>
              <a:rPr lang="en-US" sz="1200" dirty="0" smtClean="0">
                <a:solidFill>
                  <a:srgbClr val="000066"/>
                </a:solidFill>
                <a:latin typeface="Courier New" pitchFamily="-84" charset="0"/>
              </a:rPr>
              <a:t>        "coordinates": [</a:t>
            </a:r>
          </a:p>
          <a:p>
            <a:pPr algn="l" defTabSz="822325" eaLnBrk="0" hangingPunct="0">
              <a:lnSpc>
                <a:spcPct val="80000"/>
              </a:lnSpc>
              <a:buClrTx/>
            </a:pPr>
            <a:r>
              <a:rPr lang="en-US" sz="1200" dirty="0" smtClean="0">
                <a:solidFill>
                  <a:srgbClr val="000066"/>
                </a:solidFill>
                <a:latin typeface="Courier New" pitchFamily="-84" charset="0"/>
              </a:rPr>
              <a:t>          [ </a:t>
            </a:r>
          </a:p>
          <a:p>
            <a:pPr algn="l" defTabSz="822325" eaLnBrk="0" hangingPunct="0">
              <a:lnSpc>
                <a:spcPct val="80000"/>
              </a:lnSpc>
              <a:buClrTx/>
            </a:pPr>
            <a:r>
              <a:rPr lang="en-US" sz="1200" dirty="0" smtClean="0">
                <a:solidFill>
                  <a:srgbClr val="000066"/>
                </a:solidFill>
                <a:latin typeface="Courier New" pitchFamily="-84" charset="0"/>
              </a:rPr>
              <a:t>            [ 6.39820384979248, 50.323173522949219 ], </a:t>
            </a:r>
          </a:p>
          <a:p>
            <a:pPr algn="l" defTabSz="822325" eaLnBrk="0" hangingPunct="0">
              <a:lnSpc>
                <a:spcPct val="80000"/>
              </a:lnSpc>
              <a:buClrTx/>
            </a:pPr>
            <a:r>
              <a:rPr lang="en-US" sz="1200" dirty="0" smtClean="0">
                <a:solidFill>
                  <a:srgbClr val="000066"/>
                </a:solidFill>
                <a:latin typeface="Courier New" pitchFamily="-84" charset="0"/>
              </a:rPr>
              <a:t>            [ 6.349721908569336, 50.312774658203125 ], </a:t>
            </a:r>
          </a:p>
          <a:p>
            <a:pPr algn="l" defTabSz="822325" eaLnBrk="0" hangingPunct="0">
              <a:lnSpc>
                <a:spcPct val="80000"/>
              </a:lnSpc>
              <a:buClrTx/>
            </a:pPr>
            <a:r>
              <a:rPr lang="en-US" sz="1200" dirty="0" smtClean="0">
                <a:solidFill>
                  <a:srgbClr val="000066"/>
                </a:solidFill>
                <a:latin typeface="Courier New" pitchFamily="-84" charset="0"/>
              </a:rPr>
              <a:t>            ...</a:t>
            </a:r>
          </a:p>
          <a:p>
            <a:pPr algn="l" defTabSz="822325" eaLnBrk="0" hangingPunct="0">
              <a:lnSpc>
                <a:spcPct val="80000"/>
              </a:lnSpc>
              <a:buClrTx/>
            </a:pPr>
            <a:r>
              <a:rPr lang="en-US" sz="1200" dirty="0" smtClean="0">
                <a:solidFill>
                  <a:srgbClr val="000066"/>
                </a:solidFill>
                <a:latin typeface="Courier New" pitchFamily="-84" charset="0"/>
              </a:rPr>
              <a:t>            [ 6.39820384979248, 50.323173522949219 ] </a:t>
            </a:r>
          </a:p>
          <a:p>
            <a:pPr algn="l" defTabSz="822325" eaLnBrk="0" hangingPunct="0">
              <a:lnSpc>
                <a:spcPct val="80000"/>
              </a:lnSpc>
              <a:buClrTx/>
            </a:pPr>
            <a:r>
              <a:rPr lang="en-US" sz="1200" dirty="0" smtClean="0">
                <a:solidFill>
                  <a:srgbClr val="000066"/>
                </a:solidFill>
                <a:latin typeface="Courier New" pitchFamily="-84" charset="0"/>
              </a:rPr>
              <a:t>          ] </a:t>
            </a:r>
          </a:p>
          <a:p>
            <a:pPr algn="l" defTabSz="822325" eaLnBrk="0" hangingPunct="0">
              <a:lnSpc>
                <a:spcPct val="80000"/>
              </a:lnSpc>
              <a:buClrTx/>
            </a:pPr>
            <a:r>
              <a:rPr lang="en-US" sz="1200" dirty="0" smtClean="0">
                <a:solidFill>
                  <a:srgbClr val="000066"/>
                </a:solidFill>
                <a:latin typeface="Courier New" pitchFamily="-84" charset="0"/>
              </a:rPr>
              <a:t>        ] </a:t>
            </a:r>
          </a:p>
          <a:p>
            <a:pPr algn="l" defTabSz="822325" eaLnBrk="0" hangingPunct="0">
              <a:lnSpc>
                <a:spcPct val="80000"/>
              </a:lnSpc>
              <a:buClrTx/>
            </a:pPr>
            <a:r>
              <a:rPr lang="en-US" sz="1200" dirty="0" smtClean="0">
                <a:solidFill>
                  <a:srgbClr val="000066"/>
                </a:solidFill>
                <a:latin typeface="Courier New" pitchFamily="-84" charset="0"/>
              </a:rPr>
              <a:t>      } </a:t>
            </a:r>
          </a:p>
          <a:p>
            <a:pPr algn="l" defTabSz="822325" eaLnBrk="0" hangingPunct="0">
              <a:lnSpc>
                <a:spcPct val="80000"/>
              </a:lnSpc>
              <a:buClrTx/>
            </a:pPr>
            <a:r>
              <a:rPr lang="en-US" sz="1200" dirty="0" smtClean="0">
                <a:solidFill>
                  <a:srgbClr val="000066"/>
                </a:solidFill>
                <a:latin typeface="Courier New" pitchFamily="-84" charset="0"/>
              </a:rPr>
              <a:t>    },</a:t>
            </a:r>
          </a:p>
          <a:p>
            <a:pPr algn="l" defTabSz="822325" eaLnBrk="0" hangingPunct="0">
              <a:lnSpc>
                <a:spcPct val="80000"/>
              </a:lnSpc>
              <a:buClrTx/>
            </a:pPr>
            <a:r>
              <a:rPr lang="en-US" sz="1200" dirty="0" smtClean="0">
                <a:solidFill>
                  <a:srgbClr val="000066"/>
                </a:solidFill>
                <a:latin typeface="Courier New" pitchFamily="-84" charset="0"/>
              </a:rPr>
              <a:t>    ...</a:t>
            </a:r>
          </a:p>
          <a:p>
            <a:pPr algn="l" defTabSz="822325" eaLnBrk="0" hangingPunct="0">
              <a:lnSpc>
                <a:spcPct val="80000"/>
              </a:lnSpc>
              <a:buClrTx/>
            </a:pPr>
            <a:r>
              <a:rPr lang="en-US" sz="1200" dirty="0" smtClean="0">
                <a:solidFill>
                  <a:srgbClr val="000066"/>
                </a:solidFill>
                <a:latin typeface="Courier New" pitchFamily="-84" charset="0"/>
              </a:rPr>
              <a:t>  ]</a:t>
            </a:r>
          </a:p>
          <a:p>
            <a:pPr algn="l" defTabSz="822325" eaLnBrk="0" hangingPunct="0">
              <a:lnSpc>
                <a:spcPct val="80000"/>
              </a:lnSpc>
              <a:buClrTx/>
            </a:pPr>
            <a:r>
              <a:rPr lang="en-US" sz="1200" dirty="0" smtClean="0">
                <a:solidFill>
                  <a:srgbClr val="000066"/>
                </a:solidFill>
                <a:latin typeface="Courier New" pitchFamily="-84" charset="0"/>
              </a:rPr>
              <a:t>}</a:t>
            </a:r>
            <a:endParaRPr lang="en-US" sz="12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Importing from an ESRI File </a:t>
            </a:r>
            <a:r>
              <a:rPr lang="en-US" dirty="0" err="1" smtClean="0"/>
              <a:t>GeoDatabase</a:t>
            </a:r>
            <a:endParaRPr lang="en-US" dirty="0"/>
          </a:p>
        </p:txBody>
      </p:sp>
      <p:sp>
        <p:nvSpPr>
          <p:cNvPr id="6" name="Content Placeholder 5"/>
          <p:cNvSpPr>
            <a:spLocks noGrp="1"/>
          </p:cNvSpPr>
          <p:nvPr>
            <p:ph idx="1"/>
          </p:nvPr>
        </p:nvSpPr>
        <p:spPr>
          <a:xfrm>
            <a:off x="742950" y="1143000"/>
            <a:ext cx="8166100" cy="4343400"/>
          </a:xfrm>
        </p:spPr>
        <p:txBody>
          <a:bodyPr/>
          <a:lstStyle/>
          <a:p>
            <a:pPr>
              <a:buNone/>
            </a:pPr>
            <a:endParaRPr lang="en-US" dirty="0" smtClean="0"/>
          </a:p>
          <a:p>
            <a:r>
              <a:rPr lang="en-US" dirty="0" smtClean="0"/>
              <a:t>Loading one table only</a:t>
            </a:r>
            <a:endParaRPr lang="en-US" dirty="0"/>
          </a:p>
        </p:txBody>
      </p:sp>
      <p:sp>
        <p:nvSpPr>
          <p:cNvPr id="76803" name="Text Box 4"/>
          <p:cNvSpPr txBox="1">
            <a:spLocks noChangeArrowheads="1"/>
          </p:cNvSpPr>
          <p:nvPr/>
        </p:nvSpPr>
        <p:spPr bwMode="auto">
          <a:xfrm>
            <a:off x="381000" y="1591553"/>
            <a:ext cx="8964488" cy="618247"/>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 </a:t>
            </a:r>
            <a:r>
              <a:rPr lang="en-US" sz="1600" dirty="0" err="1" smtClean="0">
                <a:solidFill>
                  <a:srgbClr val="FF0000"/>
                </a:solidFill>
                <a:latin typeface="Courier New" pitchFamily="-84" charset="0"/>
              </a:rPr>
              <a:t>us_data.gdb</a:t>
            </a:r>
            <a:endParaRPr lang="en-US" sz="1600" dirty="0" smtClean="0">
              <a:solidFill>
                <a:srgbClr val="FF0000"/>
              </a:solidFill>
              <a:latin typeface="Courier New" pitchFamily="-84" charset="0"/>
            </a:endParaRP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a:t>
            </a:r>
            <a:r>
              <a:rPr lang="en-US" sz="1600" dirty="0" smtClean="0">
                <a:solidFill>
                  <a:srgbClr val="000066"/>
                </a:solidFill>
                <a:latin typeface="Courier New" pitchFamily="-84" charset="0"/>
              </a:rPr>
              <a:t>geometry</a:t>
            </a:r>
            <a:endParaRPr lang="en-US" sz="1600" dirty="0">
              <a:solidFill>
                <a:srgbClr val="000066"/>
              </a:solidFill>
              <a:latin typeface="Courier New" pitchFamily="-84" charset="0"/>
            </a:endParaRPr>
          </a:p>
        </p:txBody>
      </p:sp>
      <p:graphicFrame>
        <p:nvGraphicFramePr>
          <p:cNvPr id="885801" name="Group 41"/>
          <p:cNvGraphicFramePr>
            <a:graphicFrameLocks noGrp="1"/>
          </p:cNvGraphicFramePr>
          <p:nvPr/>
        </p:nvGraphicFramePr>
        <p:xfrm>
          <a:off x="990600" y="3638544"/>
          <a:ext cx="7391400" cy="2381256"/>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us_data.gdb</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The </a:t>
                      </a:r>
                      <a:r>
                        <a:rPr kumimoji="0" lang="en-US" sz="2000" b="0" i="0" u="none" strike="noStrike" cap="none" normalizeH="0" baseline="0" dirty="0" err="1" smtClean="0">
                          <a:ln>
                            <a:noFill/>
                          </a:ln>
                          <a:solidFill>
                            <a:schemeClr val="tx1"/>
                          </a:solidFill>
                          <a:effectLst/>
                          <a:latin typeface="Arial" pitchFamily="-84" charset="0"/>
                          <a:ea typeface="Times New Roman" pitchFamily="-84" charset="0"/>
                          <a:cs typeface="Times New Roman" pitchFamily="-84" charset="0"/>
                        </a:rPr>
                        <a:t>geodatabase</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directory</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us_cities</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 </a:t>
                      </a: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us_rivers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Name of tables to load</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-lco SRID=4326</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SRID</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lco</a:t>
                      </a: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 GEOMETRY_NAME=geometry</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geometry column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Content Placeholder 5"/>
          <p:cNvSpPr txBox="1">
            <a:spLocks/>
          </p:cNvSpPr>
          <p:nvPr/>
        </p:nvSpPr>
        <p:spPr bwMode="auto">
          <a:xfrm>
            <a:off x="749300" y="1066800"/>
            <a:ext cx="8166100" cy="457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7013" marR="0" lvl="0" indent="-227013" algn="l" defTabSz="914400" rtl="0" eaLnBrk="0" fontAlgn="base" latinLnBrk="0" hangingPunct="0">
              <a:lnSpc>
                <a:spcPct val="100000"/>
              </a:lnSpc>
              <a:spcBef>
                <a:spcPct val="20000"/>
              </a:spcBef>
              <a:spcAft>
                <a:spcPct val="0"/>
              </a:spcAft>
              <a:buClr>
                <a:schemeClr val="accent1"/>
              </a:buClr>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ＭＳ Ｐゴシック" pitchFamily="-84" charset="-128"/>
                <a:cs typeface="ＭＳ Ｐゴシック" pitchFamily="-84" charset="-128"/>
              </a:rPr>
              <a:t>Loading all tables in the </a:t>
            </a:r>
            <a:r>
              <a:rPr kumimoji="0" lang="en-US" sz="2400" b="0" i="0" u="none" strike="noStrike" kern="0" cap="none" spc="0" normalizeH="0" baseline="0" noProof="0" dirty="0" err="1" smtClean="0">
                <a:ln>
                  <a:noFill/>
                </a:ln>
                <a:solidFill>
                  <a:schemeClr val="tx1"/>
                </a:solidFill>
                <a:effectLst/>
                <a:uLnTx/>
                <a:uFillTx/>
                <a:latin typeface="+mn-lt"/>
                <a:ea typeface="ＭＳ Ｐゴシック" pitchFamily="-84" charset="-128"/>
                <a:cs typeface="ＭＳ Ｐゴシック" pitchFamily="-84" charset="-128"/>
              </a:rPr>
              <a:t>Geodatabase</a:t>
            </a:r>
            <a:endParaRPr kumimoji="0" lang="en-US" sz="2400" b="0" i="0" u="none" strike="noStrike" kern="0" cap="none" spc="0" normalizeH="0" baseline="0" noProof="0" dirty="0">
              <a:ln>
                <a:noFill/>
              </a:ln>
              <a:solidFill>
                <a:schemeClr val="tx1"/>
              </a:solidFill>
              <a:effectLst/>
              <a:uLnTx/>
              <a:uFillTx/>
              <a:latin typeface="+mn-lt"/>
              <a:ea typeface="ＭＳ Ｐゴシック" pitchFamily="-84" charset="-128"/>
              <a:cs typeface="ＭＳ Ｐゴシック" pitchFamily="-84" charset="-128"/>
            </a:endParaRPr>
          </a:p>
        </p:txBody>
      </p:sp>
      <p:sp>
        <p:nvSpPr>
          <p:cNvPr id="8" name="Content Placeholder 5"/>
          <p:cNvSpPr txBox="1">
            <a:spLocks/>
          </p:cNvSpPr>
          <p:nvPr/>
        </p:nvSpPr>
        <p:spPr bwMode="auto">
          <a:xfrm>
            <a:off x="762000" y="2286000"/>
            <a:ext cx="8166100" cy="457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7013" marR="0" lvl="0" indent="-227013" algn="l" defTabSz="914400" rtl="0" eaLnBrk="0" fontAlgn="base" latinLnBrk="0" hangingPunct="0">
              <a:lnSpc>
                <a:spcPct val="100000"/>
              </a:lnSpc>
              <a:spcBef>
                <a:spcPct val="20000"/>
              </a:spcBef>
              <a:spcAft>
                <a:spcPct val="0"/>
              </a:spcAft>
              <a:buClr>
                <a:schemeClr val="accent1"/>
              </a:buClr>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ＭＳ Ｐゴシック" pitchFamily="-84" charset="-128"/>
                <a:cs typeface="ＭＳ Ｐゴシック" pitchFamily="-84" charset="-128"/>
              </a:rPr>
              <a:t>Loading selected tables </a:t>
            </a:r>
            <a:r>
              <a:rPr lang="en-US" sz="2400" b="0" kern="0" dirty="0" smtClean="0">
                <a:latin typeface="+mn-lt"/>
                <a:ea typeface="ＭＳ Ｐゴシック" pitchFamily="-84" charset="-128"/>
                <a:cs typeface="ＭＳ Ｐゴシック" pitchFamily="-84" charset="-128"/>
              </a:rPr>
              <a:t>from</a:t>
            </a:r>
            <a:r>
              <a:rPr kumimoji="0" lang="en-US" sz="2400" b="0" i="0" u="none" strike="noStrike" kern="0" cap="none" spc="0" normalizeH="0" baseline="0" noProof="0" dirty="0" smtClean="0">
                <a:ln>
                  <a:noFill/>
                </a:ln>
                <a:solidFill>
                  <a:schemeClr val="tx1"/>
                </a:solidFill>
                <a:effectLst/>
                <a:uLnTx/>
                <a:uFillTx/>
                <a:latin typeface="+mn-lt"/>
                <a:ea typeface="ＭＳ Ｐゴシック" pitchFamily="-84" charset="-128"/>
                <a:cs typeface="ＭＳ Ｐゴシック" pitchFamily="-84" charset="-128"/>
              </a:rPr>
              <a:t> the </a:t>
            </a:r>
            <a:r>
              <a:rPr kumimoji="0" lang="en-US" sz="2400" b="0" i="0" u="none" strike="noStrike" kern="0" cap="none" spc="0" normalizeH="0" baseline="0" noProof="0" dirty="0" err="1" smtClean="0">
                <a:ln>
                  <a:noFill/>
                </a:ln>
                <a:solidFill>
                  <a:schemeClr val="tx1"/>
                </a:solidFill>
                <a:effectLst/>
                <a:uLnTx/>
                <a:uFillTx/>
                <a:latin typeface="+mn-lt"/>
                <a:ea typeface="ＭＳ Ｐゴシック" pitchFamily="-84" charset="-128"/>
                <a:cs typeface="ＭＳ Ｐゴシック" pitchFamily="-84" charset="-128"/>
              </a:rPr>
              <a:t>Geodatabase</a:t>
            </a:r>
            <a:endParaRPr kumimoji="0" lang="en-US" sz="2400" b="0" i="0" u="none" strike="noStrike" kern="0" cap="none" spc="0" normalizeH="0" baseline="0" noProof="0" dirty="0">
              <a:ln>
                <a:noFill/>
              </a:ln>
              <a:solidFill>
                <a:schemeClr val="tx1"/>
              </a:solidFill>
              <a:effectLst/>
              <a:uLnTx/>
              <a:uFillTx/>
              <a:latin typeface="+mn-lt"/>
              <a:ea typeface="ＭＳ Ｐゴシック" pitchFamily="-84" charset="-128"/>
              <a:cs typeface="ＭＳ Ｐゴシック" pitchFamily="-84" charset="-128"/>
            </a:endParaRPr>
          </a:p>
        </p:txBody>
      </p:sp>
      <p:sp>
        <p:nvSpPr>
          <p:cNvPr id="9" name="Text Box 4"/>
          <p:cNvSpPr txBox="1">
            <a:spLocks noChangeArrowheads="1"/>
          </p:cNvSpPr>
          <p:nvPr/>
        </p:nvSpPr>
        <p:spPr bwMode="auto">
          <a:xfrm>
            <a:off x="381000" y="2810753"/>
            <a:ext cx="8964488" cy="618247"/>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 </a:t>
            </a:r>
            <a:r>
              <a:rPr lang="en-US" sz="1600" dirty="0" err="1" smtClean="0">
                <a:solidFill>
                  <a:srgbClr val="FF0000"/>
                </a:solidFill>
                <a:latin typeface="Courier New" pitchFamily="-84" charset="0"/>
              </a:rPr>
              <a:t>us_data.gdb</a:t>
            </a:r>
            <a:r>
              <a:rPr lang="en-US" sz="1600" dirty="0" smtClean="0">
                <a:solidFill>
                  <a:srgbClr val="FF0000"/>
                </a:solidFill>
                <a:latin typeface="Courier New" pitchFamily="-84" charset="0"/>
              </a:rPr>
              <a:t> </a:t>
            </a:r>
            <a:r>
              <a:rPr lang="en-US" sz="1600" dirty="0" err="1" smtClean="0">
                <a:solidFill>
                  <a:srgbClr val="FF0000"/>
                </a:solidFill>
                <a:latin typeface="Courier New" pitchFamily="-84" charset="0"/>
              </a:rPr>
              <a:t>us_cities</a:t>
            </a:r>
            <a:r>
              <a:rPr lang="en-US" sz="1600" dirty="0" smtClean="0">
                <a:solidFill>
                  <a:srgbClr val="FF0000"/>
                </a:solidFill>
                <a:latin typeface="Courier New" pitchFamily="-84" charset="0"/>
              </a:rPr>
              <a:t> </a:t>
            </a:r>
            <a:r>
              <a:rPr lang="en-US" sz="1600" dirty="0" err="1" smtClean="0">
                <a:solidFill>
                  <a:srgbClr val="FF0000"/>
                </a:solidFill>
                <a:latin typeface="Courier New" pitchFamily="-84" charset="0"/>
              </a:rPr>
              <a:t>us_rivers</a:t>
            </a:r>
            <a:endParaRPr lang="en-US" sz="1600" dirty="0" smtClean="0">
              <a:solidFill>
                <a:srgbClr val="FF0000"/>
              </a:solidFill>
              <a:latin typeface="Courier New" pitchFamily="-84" charset="0"/>
            </a:endParaRP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a:t>
            </a:r>
            <a:r>
              <a:rPr lang="en-US" sz="1600" dirty="0" smtClean="0">
                <a:solidFill>
                  <a:srgbClr val="000066"/>
                </a:solidFill>
                <a:latin typeface="Courier New" pitchFamily="-84" charset="0"/>
              </a:rPr>
              <a:t>geometry</a:t>
            </a:r>
            <a:endParaRPr lang="en-US" sz="16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Importing</a:t>
            </a:r>
            <a:r>
              <a:rPr lang="en-US" dirty="0" smtClean="0"/>
              <a:t> a CSV file (no spatial data)</a:t>
            </a:r>
            <a:endParaRPr lang="en-US" dirty="0"/>
          </a:p>
        </p:txBody>
      </p:sp>
      <p:sp>
        <p:nvSpPr>
          <p:cNvPr id="75779" name="Text Box 4"/>
          <p:cNvSpPr txBox="1">
            <a:spLocks noChangeArrowheads="1"/>
          </p:cNvSpPr>
          <p:nvPr/>
        </p:nvSpPr>
        <p:spPr bwMode="auto">
          <a:xfrm>
            <a:off x="431800" y="15240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r>
              <a:rPr lang="en-US" sz="1600" dirty="0" err="1" smtClean="0">
                <a:solidFill>
                  <a:srgbClr val="FF0000"/>
                </a:solidFill>
                <a:latin typeface="Courier New" pitchFamily="-84" charset="0"/>
              </a:rPr>
              <a:t>cities.csv</a:t>
            </a:r>
            <a:endParaRPr lang="en-US" sz="1600" dirty="0" smtClean="0">
              <a:solidFill>
                <a:srgbClr val="FF0000"/>
              </a:solidFill>
              <a:latin typeface="Courier New" pitchFamily="-84" charset="0"/>
            </a:endParaRPr>
          </a:p>
          <a:p>
            <a:pPr algn="l" defTabSz="822325" eaLnBrk="0" hangingPunct="0">
              <a:lnSpc>
                <a:spcPct val="80000"/>
              </a:lnSpc>
              <a:buClrTx/>
            </a:pPr>
            <a:r>
              <a:rPr lang="en-US" sz="1600" dirty="0" smtClean="0">
                <a:solidFill>
                  <a:srgbClr val="FF0000"/>
                </a:solidFill>
                <a:latin typeface="Courier New" pitchFamily="-84" charset="0"/>
              </a:rPr>
              <a:t>  </a:t>
            </a: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nln</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new_cities</a:t>
            </a:r>
            <a:endParaRPr lang="en-US" sz="1600" dirty="0" smtClean="0">
              <a:solidFill>
                <a:srgbClr val="000066"/>
              </a:solidFill>
              <a:latin typeface="Courier New" pitchFamily="-84" charset="0"/>
            </a:endParaRPr>
          </a:p>
        </p:txBody>
      </p:sp>
      <p:graphicFrame>
        <p:nvGraphicFramePr>
          <p:cNvPr id="885801" name="Group 41"/>
          <p:cNvGraphicFramePr>
            <a:graphicFrameLocks noGrp="1"/>
          </p:cNvGraphicFramePr>
          <p:nvPr/>
        </p:nvGraphicFramePr>
        <p:xfrm>
          <a:off x="990600" y="2438400"/>
          <a:ext cx="7391400" cy="1587504"/>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cities.csv</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Input</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a:t>
                      </a:r>
                      <a:r>
                        <a:rPr kumimoji="0" lang="en-US" sz="2000" b="0" i="0" u="none" strike="noStrike" cap="none" normalizeH="0" baseline="0" dirty="0" err="1" smtClean="0">
                          <a:ln>
                            <a:noFill/>
                          </a:ln>
                          <a:solidFill>
                            <a:schemeClr val="tx1"/>
                          </a:solidFill>
                          <a:effectLst/>
                          <a:latin typeface="Arial" pitchFamily="-84" charset="0"/>
                          <a:ea typeface="Times New Roman" pitchFamily="-84" charset="0"/>
                          <a:cs typeface="Times New Roman" pitchFamily="-84" charset="0"/>
                        </a:rPr>
                        <a:t>csv</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file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lang="en-US" sz="1600" b="1" dirty="0" smtClean="0">
                          <a:solidFill>
                            <a:srgbClr val="000066"/>
                          </a:solidFill>
                          <a:latin typeface="Courier New" pitchFamily="-84" charset="0"/>
                        </a:rPr>
                        <a:t>-</a:t>
                      </a:r>
                      <a:r>
                        <a:rPr lang="en-US" sz="1600" b="1" dirty="0" err="1" smtClean="0">
                          <a:solidFill>
                            <a:srgbClr val="000066"/>
                          </a:solidFill>
                          <a:latin typeface="Courier New" pitchFamily="-84" charset="0"/>
                        </a:rPr>
                        <a:t>nln</a:t>
                      </a:r>
                      <a:r>
                        <a:rPr lang="en-US" sz="1600" b="1" dirty="0" smtClean="0">
                          <a:solidFill>
                            <a:srgbClr val="000066"/>
                          </a:solidFill>
                          <a:latin typeface="Courier New" pitchFamily="-84" charset="0"/>
                        </a:rPr>
                        <a:t> </a:t>
                      </a:r>
                      <a:r>
                        <a:rPr lang="en-US" sz="1600" b="1" dirty="0" err="1" smtClean="0">
                          <a:solidFill>
                            <a:srgbClr val="000066"/>
                          </a:solidFill>
                          <a:latin typeface="Courier New" pitchFamily="-84" charset="0"/>
                        </a:rPr>
                        <a:t>new_cities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Output table name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8"/>
          <p:cNvSpPr>
            <a:spLocks noChangeArrowheads="1"/>
          </p:cNvSpPr>
          <p:nvPr/>
        </p:nvSpPr>
        <p:spPr bwMode="auto">
          <a:xfrm>
            <a:off x="381000" y="4279476"/>
            <a:ext cx="8610600" cy="1816524"/>
          </a:xfrm>
          <a:prstGeom prst="rect">
            <a:avLst/>
          </a:prstGeom>
          <a:solidFill>
            <a:srgbClr val="FFFF66"/>
          </a:solidFill>
          <a:ln w="9525">
            <a:solidFill>
              <a:schemeClr val="tx1"/>
            </a:solidFill>
            <a:miter lim="800000"/>
            <a:headEnd/>
            <a:tailEnd/>
          </a:ln>
        </p:spPr>
        <p:txBody>
          <a:bodyPr wrap="square" lIns="92075" tIns="46038" rIns="92075" bIns="46038">
            <a:prstTxWarp prst="textNoShape">
              <a:avLst/>
            </a:prstTxWarp>
            <a:spAutoFit/>
          </a:bodyPr>
          <a:lstStyle/>
          <a:p>
            <a:pPr algn="l" defTabSz="822325" eaLnBrk="0" hangingPunct="0">
              <a:lnSpc>
                <a:spcPct val="100000"/>
              </a:lnSpc>
              <a:spcBef>
                <a:spcPct val="0"/>
              </a:spcBef>
              <a:buClrTx/>
            </a:pPr>
            <a:r>
              <a:rPr lang="en-US" sz="1600" dirty="0" smtClean="0">
                <a:solidFill>
                  <a:srgbClr val="000066"/>
                </a:solidFill>
                <a:latin typeface="Courier New" pitchFamily="-84" charset="0"/>
              </a:rPr>
              <a:t>ID,CITY,STATE_ABRV,POP90,RANK90</a:t>
            </a:r>
          </a:p>
          <a:p>
            <a:pPr algn="l" defTabSz="822325" eaLnBrk="0" hangingPunct="0">
              <a:lnSpc>
                <a:spcPct val="100000"/>
              </a:lnSpc>
              <a:spcBef>
                <a:spcPct val="0"/>
              </a:spcBef>
              <a:buClrTx/>
            </a:pPr>
            <a:r>
              <a:rPr lang="en-US" sz="1600" dirty="0" smtClean="0">
                <a:solidFill>
                  <a:srgbClr val="000066"/>
                </a:solidFill>
                <a:latin typeface="Courier New" pitchFamily="-84" charset="0"/>
              </a:rPr>
              <a:t>1,New York,NY,7322564,1</a:t>
            </a:r>
          </a:p>
          <a:p>
            <a:pPr algn="l" defTabSz="822325" eaLnBrk="0" hangingPunct="0">
              <a:lnSpc>
                <a:spcPct val="100000"/>
              </a:lnSpc>
              <a:spcBef>
                <a:spcPct val="0"/>
              </a:spcBef>
              <a:buClrTx/>
            </a:pPr>
            <a:r>
              <a:rPr lang="en-US" sz="1600" dirty="0" smtClean="0">
                <a:solidFill>
                  <a:srgbClr val="000066"/>
                </a:solidFill>
                <a:latin typeface="Courier New" pitchFamily="-84" charset="0"/>
              </a:rPr>
              <a:t>2,Los Angeles,CA,3485398,2</a:t>
            </a:r>
          </a:p>
          <a:p>
            <a:pPr algn="l" defTabSz="822325" eaLnBrk="0" hangingPunct="0">
              <a:lnSpc>
                <a:spcPct val="100000"/>
              </a:lnSpc>
              <a:spcBef>
                <a:spcPct val="0"/>
              </a:spcBef>
              <a:buClrTx/>
            </a:pPr>
            <a:r>
              <a:rPr lang="en-US" sz="1600" dirty="0" smtClean="0">
                <a:solidFill>
                  <a:srgbClr val="000066"/>
                </a:solidFill>
                <a:latin typeface="Courier New" pitchFamily="-84" charset="0"/>
              </a:rPr>
              <a:t>3,Chicago,IL,2783726,3</a:t>
            </a:r>
          </a:p>
          <a:p>
            <a:pPr algn="l" defTabSz="822325" eaLnBrk="0" hangingPunct="0">
              <a:lnSpc>
                <a:spcPct val="100000"/>
              </a:lnSpc>
              <a:spcBef>
                <a:spcPct val="0"/>
              </a:spcBef>
              <a:buClrTx/>
            </a:pPr>
            <a:r>
              <a:rPr lang="en-US" sz="1600" dirty="0" smtClean="0">
                <a:solidFill>
                  <a:srgbClr val="000066"/>
                </a:solidFill>
                <a:latin typeface="Courier New" pitchFamily="-84" charset="0"/>
              </a:rPr>
              <a:t>4,Houston,TX,1630553,4</a:t>
            </a:r>
          </a:p>
          <a:p>
            <a:pPr algn="l" defTabSz="822325" eaLnBrk="0" hangingPunct="0">
              <a:lnSpc>
                <a:spcPct val="100000"/>
              </a:lnSpc>
              <a:spcBef>
                <a:spcPct val="0"/>
              </a:spcBef>
              <a:buClrTx/>
            </a:pPr>
            <a:r>
              <a:rPr lang="en-US" sz="1600" dirty="0" smtClean="0">
                <a:solidFill>
                  <a:srgbClr val="000066"/>
                </a:solidFill>
                <a:latin typeface="Courier New" pitchFamily="-84" charset="0"/>
              </a:rPr>
              <a:t>5,Philadelphia,PA,1585577,5</a:t>
            </a:r>
          </a:p>
          <a:p>
            <a:pPr algn="l" defTabSz="822325" eaLnBrk="0" hangingPunct="0">
              <a:lnSpc>
                <a:spcPct val="100000"/>
              </a:lnSpc>
              <a:spcBef>
                <a:spcPct val="0"/>
              </a:spcBef>
              <a:buClrTx/>
            </a:pPr>
            <a:r>
              <a:rPr lang="en-US" sz="1600" dirty="0" smtClean="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Importing</a:t>
            </a:r>
            <a:r>
              <a:rPr lang="en-US" dirty="0" smtClean="0"/>
              <a:t> a DBF file (no spatial data)</a:t>
            </a:r>
            <a:endParaRPr lang="en-US" dirty="0"/>
          </a:p>
        </p:txBody>
      </p:sp>
      <p:sp>
        <p:nvSpPr>
          <p:cNvPr id="75779" name="Text Box 4"/>
          <p:cNvSpPr txBox="1">
            <a:spLocks noChangeArrowheads="1"/>
          </p:cNvSpPr>
          <p:nvPr/>
        </p:nvSpPr>
        <p:spPr bwMode="auto">
          <a:xfrm>
            <a:off x="431800" y="15240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r>
              <a:rPr lang="en-US" sz="1600" dirty="0" err="1" smtClean="0">
                <a:solidFill>
                  <a:srgbClr val="FF0000"/>
                </a:solidFill>
                <a:latin typeface="Courier New" pitchFamily="-84" charset="0"/>
              </a:rPr>
              <a:t>stats.dbf</a:t>
            </a:r>
            <a:endParaRPr lang="en-US" sz="1600" dirty="0" smtClean="0">
              <a:solidFill>
                <a:srgbClr val="FF0000"/>
              </a:solidFill>
              <a:latin typeface="Courier New" pitchFamily="-84" charset="0"/>
            </a:endParaRPr>
          </a:p>
          <a:p>
            <a:pPr algn="l" defTabSz="822325" eaLnBrk="0" hangingPunct="0">
              <a:lnSpc>
                <a:spcPct val="80000"/>
              </a:lnSpc>
              <a:buClrTx/>
            </a:pPr>
            <a:r>
              <a:rPr lang="en-US" sz="1600" dirty="0" smtClean="0">
                <a:solidFill>
                  <a:srgbClr val="FF0000"/>
                </a:solidFill>
                <a:latin typeface="Courier New" pitchFamily="-84" charset="0"/>
              </a:rPr>
              <a:t>  </a:t>
            </a: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nln</a:t>
            </a:r>
            <a:r>
              <a:rPr lang="en-US" sz="1600" dirty="0" smtClean="0">
                <a:solidFill>
                  <a:srgbClr val="000066"/>
                </a:solidFill>
                <a:latin typeface="Courier New" pitchFamily="-84" charset="0"/>
              </a:rPr>
              <a:t> statistics_2014</a:t>
            </a:r>
          </a:p>
        </p:txBody>
      </p:sp>
      <p:graphicFrame>
        <p:nvGraphicFramePr>
          <p:cNvPr id="885801" name="Group 41"/>
          <p:cNvGraphicFramePr>
            <a:graphicFrameLocks noGrp="1"/>
          </p:cNvGraphicFramePr>
          <p:nvPr/>
        </p:nvGraphicFramePr>
        <p:xfrm>
          <a:off x="990600" y="2743200"/>
          <a:ext cx="7391400" cy="1587504"/>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stats.dbf</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Input</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DBF file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lang="en-US" sz="1600" b="1" dirty="0" smtClean="0">
                          <a:solidFill>
                            <a:srgbClr val="000066"/>
                          </a:solidFill>
                          <a:latin typeface="Courier New" pitchFamily="-84" charset="0"/>
                        </a:rPr>
                        <a:t>-</a:t>
                      </a:r>
                      <a:r>
                        <a:rPr lang="en-US" sz="1600" b="1" dirty="0" err="1" smtClean="0">
                          <a:solidFill>
                            <a:srgbClr val="000066"/>
                          </a:solidFill>
                          <a:latin typeface="Courier New" pitchFamily="-84" charset="0"/>
                        </a:rPr>
                        <a:t>nln</a:t>
                      </a:r>
                      <a:r>
                        <a:rPr lang="en-US" sz="1600" b="1" dirty="0" smtClean="0">
                          <a:solidFill>
                            <a:srgbClr val="000066"/>
                          </a:solidFill>
                          <a:latin typeface="Courier New" pitchFamily="-84" charset="0"/>
                        </a:rPr>
                        <a:t> statistics_2014</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Output table name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Importing CAD data (DXF files)</a:t>
            </a:r>
            <a:endParaRPr lang="en-US" dirty="0"/>
          </a:p>
        </p:txBody>
      </p:sp>
      <p:sp>
        <p:nvSpPr>
          <p:cNvPr id="6" name="Content Placeholder 5"/>
          <p:cNvSpPr>
            <a:spLocks noGrp="1"/>
          </p:cNvSpPr>
          <p:nvPr>
            <p:ph idx="1"/>
          </p:nvPr>
        </p:nvSpPr>
        <p:spPr>
          <a:xfrm>
            <a:off x="4953000" y="3200400"/>
            <a:ext cx="4495800" cy="2820888"/>
          </a:xfrm>
        </p:spPr>
        <p:txBody>
          <a:bodyPr/>
          <a:lstStyle/>
          <a:p>
            <a:r>
              <a:rPr lang="en-US" dirty="0" smtClean="0"/>
              <a:t>This creates a single ENTITIES table with all CAD layers.</a:t>
            </a:r>
          </a:p>
          <a:p>
            <a:r>
              <a:rPr lang="en-US" dirty="0" smtClean="0"/>
              <a:t>Additional SQL processing to move data into individual tables</a:t>
            </a:r>
          </a:p>
          <a:p>
            <a:r>
              <a:rPr lang="en-US" dirty="0" smtClean="0"/>
              <a:t>Mapping shapes and labels</a:t>
            </a:r>
          </a:p>
          <a:p>
            <a:r>
              <a:rPr lang="en-US" dirty="0" smtClean="0"/>
              <a:t>Depends on quality and discipline of CAD file  </a:t>
            </a:r>
            <a:endParaRPr lang="en-US" dirty="0"/>
          </a:p>
        </p:txBody>
      </p:sp>
      <p:sp>
        <p:nvSpPr>
          <p:cNvPr id="75779" name="Text Box 4"/>
          <p:cNvSpPr txBox="1">
            <a:spLocks noChangeArrowheads="1"/>
          </p:cNvSpPr>
          <p:nvPr/>
        </p:nvSpPr>
        <p:spPr bwMode="auto">
          <a:xfrm>
            <a:off x="431800" y="1143000"/>
            <a:ext cx="8559800" cy="29816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 </a:t>
            </a:r>
            <a:r>
              <a:rPr lang="en-US" sz="1600" dirty="0" smtClean="0">
                <a:solidFill>
                  <a:srgbClr val="FF0000"/>
                </a:solidFill>
                <a:latin typeface="Courier New" pitchFamily="-84" charset="0"/>
              </a:rPr>
              <a:t>173AP.dxf</a:t>
            </a:r>
          </a:p>
        </p:txBody>
      </p:sp>
      <p:graphicFrame>
        <p:nvGraphicFramePr>
          <p:cNvPr id="885801" name="Group 41"/>
          <p:cNvGraphicFramePr>
            <a:graphicFrameLocks noGrp="1"/>
          </p:cNvGraphicFramePr>
          <p:nvPr/>
        </p:nvGraphicFramePr>
        <p:xfrm>
          <a:off x="990600" y="1676400"/>
          <a:ext cx="7391400" cy="1190628"/>
        </p:xfrm>
        <a:graphic>
          <a:graphicData uri="http://schemas.openxmlformats.org/drawingml/2006/table">
            <a:tbl>
              <a:tblPr/>
              <a:tblGrid>
                <a:gridCol w="3530600"/>
                <a:gridCol w="38608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OCI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Oracle as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173AP.dxf</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Input</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DXF file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4"/>
          <p:cNvSpPr txBox="1">
            <a:spLocks noChangeArrowheads="1"/>
          </p:cNvSpPr>
          <p:nvPr/>
        </p:nvSpPr>
        <p:spPr bwMode="auto">
          <a:xfrm>
            <a:off x="381000" y="3404827"/>
            <a:ext cx="4292600" cy="2538773"/>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OBJECT_ID       NUMBER</a:t>
            </a:r>
          </a:p>
          <a:p>
            <a:pPr algn="l" defTabSz="822325" eaLnBrk="0" hangingPunct="0">
              <a:lnSpc>
                <a:spcPct val="80000"/>
              </a:lnSpc>
              <a:buClrTx/>
            </a:pPr>
            <a:r>
              <a:rPr lang="en-US" sz="1600" dirty="0" smtClean="0">
                <a:solidFill>
                  <a:srgbClr val="000066"/>
                </a:solidFill>
                <a:latin typeface="Courier New" pitchFamily="-84" charset="0"/>
              </a:rPr>
              <a:t>GEOMETRY        SDO_GEOMETRY</a:t>
            </a:r>
          </a:p>
          <a:p>
            <a:pPr algn="l" defTabSz="822325" eaLnBrk="0" hangingPunct="0">
              <a:lnSpc>
                <a:spcPct val="80000"/>
              </a:lnSpc>
              <a:buClrTx/>
            </a:pPr>
            <a:r>
              <a:rPr lang="en-US" sz="1600" dirty="0" smtClean="0">
                <a:solidFill>
                  <a:srgbClr val="000066"/>
                </a:solidFill>
                <a:latin typeface="Courier New" pitchFamily="-84" charset="0"/>
              </a:rPr>
              <a:t>LAYER           VARCHAR2(30 CHAR)</a:t>
            </a:r>
          </a:p>
          <a:p>
            <a:pPr algn="l" defTabSz="822325" eaLnBrk="0" hangingPunct="0">
              <a:lnSpc>
                <a:spcPct val="80000"/>
              </a:lnSpc>
              <a:buClrTx/>
            </a:pPr>
            <a:r>
              <a:rPr lang="en-US" sz="1600" dirty="0" smtClean="0">
                <a:solidFill>
                  <a:srgbClr val="000066"/>
                </a:solidFill>
                <a:latin typeface="Courier New" pitchFamily="-84" charset="0"/>
              </a:rPr>
              <a:t>SUBCLASSES      VARCHAR2(10 CHAR)</a:t>
            </a:r>
          </a:p>
          <a:p>
            <a:pPr algn="l" defTabSz="822325" eaLnBrk="0" hangingPunct="0">
              <a:lnSpc>
                <a:spcPct val="80000"/>
              </a:lnSpc>
              <a:buClrTx/>
            </a:pPr>
            <a:r>
              <a:rPr lang="en-US" sz="1600" dirty="0" smtClean="0">
                <a:solidFill>
                  <a:srgbClr val="000066"/>
                </a:solidFill>
                <a:latin typeface="Courier New" pitchFamily="-84" charset="0"/>
              </a:rPr>
              <a:t>EXTENDEDENTITY  VARCHAR2(10 CHAR)</a:t>
            </a:r>
          </a:p>
          <a:p>
            <a:pPr algn="l" defTabSz="822325" eaLnBrk="0" hangingPunct="0">
              <a:lnSpc>
                <a:spcPct val="80000"/>
              </a:lnSpc>
              <a:buClrTx/>
            </a:pPr>
            <a:r>
              <a:rPr lang="en-US" sz="1600" dirty="0" smtClean="0">
                <a:solidFill>
                  <a:srgbClr val="000066"/>
                </a:solidFill>
                <a:latin typeface="Courier New" pitchFamily="-84" charset="0"/>
              </a:rPr>
              <a:t>LINETYPE        VARCHAR2(10 CHAR)</a:t>
            </a:r>
          </a:p>
          <a:p>
            <a:pPr algn="l" defTabSz="822325" eaLnBrk="0" hangingPunct="0">
              <a:lnSpc>
                <a:spcPct val="80000"/>
              </a:lnSpc>
              <a:buClrTx/>
            </a:pPr>
            <a:r>
              <a:rPr lang="en-US" sz="1600" dirty="0" smtClean="0">
                <a:solidFill>
                  <a:srgbClr val="000066"/>
                </a:solidFill>
                <a:latin typeface="Courier New" pitchFamily="-84" charset="0"/>
              </a:rPr>
              <a:t>ENTITYHANDLE    VARCHAR2(10 CHAR)</a:t>
            </a:r>
          </a:p>
          <a:p>
            <a:pPr algn="l" defTabSz="822325" eaLnBrk="0" hangingPunct="0">
              <a:lnSpc>
                <a:spcPct val="80000"/>
              </a:lnSpc>
              <a:buClrTx/>
            </a:pPr>
            <a:r>
              <a:rPr lang="en-US" sz="1600" dirty="0" smtClean="0">
                <a:solidFill>
                  <a:srgbClr val="000066"/>
                </a:solidFill>
                <a:latin typeface="Courier New" pitchFamily="-84" charset="0"/>
              </a:rPr>
              <a:t>TEXT            VARCHAR2(80 CHAR)</a:t>
            </a:r>
            <a:endParaRPr lang="en-US" sz="1600" dirty="0" smtClean="0">
              <a:solidFill>
                <a:srgbClr val="FF0000"/>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Importing CAD data (DXF files)</a:t>
            </a:r>
            <a:endParaRPr lang="en-US" dirty="0"/>
          </a:p>
        </p:txBody>
      </p:sp>
      <p:sp>
        <p:nvSpPr>
          <p:cNvPr id="6" name="Content Placeholder 5"/>
          <p:cNvSpPr>
            <a:spLocks noGrp="1"/>
          </p:cNvSpPr>
          <p:nvPr>
            <p:ph idx="1"/>
          </p:nvPr>
        </p:nvSpPr>
        <p:spPr/>
        <p:txBody>
          <a:bodyPr/>
          <a:lstStyle/>
          <a:p>
            <a:r>
              <a:rPr lang="en-US" dirty="0" smtClean="0"/>
              <a:t>Find out what layers a CAD file contains</a:t>
            </a:r>
          </a:p>
          <a:p>
            <a:endParaRPr lang="en-US" dirty="0" smtClean="0"/>
          </a:p>
          <a:p>
            <a:pPr>
              <a:buNone/>
            </a:pPr>
            <a:endParaRPr lang="en-US" dirty="0" smtClean="0"/>
          </a:p>
        </p:txBody>
      </p:sp>
      <p:sp>
        <p:nvSpPr>
          <p:cNvPr id="75779" name="Text Box 4"/>
          <p:cNvSpPr txBox="1">
            <a:spLocks noChangeArrowheads="1"/>
          </p:cNvSpPr>
          <p:nvPr/>
        </p:nvSpPr>
        <p:spPr bwMode="auto">
          <a:xfrm>
            <a:off x="431800" y="1143000"/>
            <a:ext cx="8559800" cy="29816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err="1" smtClean="0">
                <a:solidFill>
                  <a:srgbClr val="000066"/>
                </a:solidFill>
                <a:latin typeface="Courier New" pitchFamily="-84" charset="0"/>
              </a:rPr>
              <a:t>ogrinfo</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sql</a:t>
            </a:r>
            <a:r>
              <a:rPr lang="en-US" sz="1600" dirty="0" smtClean="0">
                <a:solidFill>
                  <a:srgbClr val="000066"/>
                </a:solidFill>
                <a:latin typeface="Courier New" pitchFamily="-84" charset="0"/>
              </a:rPr>
              <a:t> "SELECT DISTINCT Layer FROM entities" 173AP.dxf </a:t>
            </a:r>
            <a:endParaRPr lang="en-US" sz="1600" dirty="0" smtClean="0">
              <a:solidFill>
                <a:srgbClr val="FF0000"/>
              </a:solidFill>
              <a:latin typeface="Courier New" pitchFamily="-84" charset="0"/>
            </a:endParaRPr>
          </a:p>
        </p:txBody>
      </p:sp>
      <p:sp>
        <p:nvSpPr>
          <p:cNvPr id="10" name="Text Box 4"/>
          <p:cNvSpPr txBox="1">
            <a:spLocks noChangeArrowheads="1"/>
          </p:cNvSpPr>
          <p:nvPr/>
        </p:nvSpPr>
        <p:spPr bwMode="auto">
          <a:xfrm>
            <a:off x="431800" y="2133600"/>
            <a:ext cx="8559800" cy="3913508"/>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400" dirty="0" smtClean="0">
                <a:solidFill>
                  <a:srgbClr val="000066"/>
                </a:solidFill>
                <a:latin typeface="Courier New" pitchFamily="-84" charset="0"/>
              </a:rPr>
              <a:t>INFO: Open of '173AP.dxf'</a:t>
            </a:r>
          </a:p>
          <a:p>
            <a:pPr algn="l" defTabSz="822325" eaLnBrk="0" hangingPunct="0">
              <a:lnSpc>
                <a:spcPct val="80000"/>
              </a:lnSpc>
              <a:buClrTx/>
            </a:pPr>
            <a:r>
              <a:rPr lang="en-US" sz="1400" dirty="0" smtClean="0">
                <a:solidFill>
                  <a:srgbClr val="000066"/>
                </a:solidFill>
                <a:latin typeface="Courier New" pitchFamily="-84" charset="0"/>
              </a:rPr>
              <a:t>      using driver `DXF' successful.</a:t>
            </a:r>
          </a:p>
          <a:p>
            <a:pPr algn="l" defTabSz="822325" eaLnBrk="0" hangingPunct="0">
              <a:lnSpc>
                <a:spcPct val="80000"/>
              </a:lnSpc>
              <a:buClrTx/>
            </a:pPr>
            <a:r>
              <a:rPr lang="en-US" sz="1400" dirty="0" smtClean="0">
                <a:solidFill>
                  <a:srgbClr val="000066"/>
                </a:solidFill>
                <a:latin typeface="Courier New" pitchFamily="-84" charset="0"/>
              </a:rPr>
              <a:t>Layer name: entities</a:t>
            </a:r>
          </a:p>
          <a:p>
            <a:pPr algn="l" defTabSz="822325" eaLnBrk="0" hangingPunct="0">
              <a:lnSpc>
                <a:spcPct val="80000"/>
              </a:lnSpc>
              <a:buClrTx/>
            </a:pPr>
            <a:r>
              <a:rPr lang="en-US" sz="1400" dirty="0" smtClean="0">
                <a:solidFill>
                  <a:srgbClr val="000066"/>
                </a:solidFill>
                <a:latin typeface="Courier New" pitchFamily="-84" charset="0"/>
              </a:rPr>
              <a:t>Geometry: None</a:t>
            </a:r>
          </a:p>
          <a:p>
            <a:pPr algn="l" defTabSz="822325" eaLnBrk="0" hangingPunct="0">
              <a:lnSpc>
                <a:spcPct val="80000"/>
              </a:lnSpc>
              <a:buClrTx/>
            </a:pPr>
            <a:r>
              <a:rPr lang="en-US" sz="1400" dirty="0" smtClean="0">
                <a:solidFill>
                  <a:srgbClr val="000066"/>
                </a:solidFill>
                <a:latin typeface="Courier New" pitchFamily="-84" charset="0"/>
              </a:rPr>
              <a:t>Feature Count: 11</a:t>
            </a:r>
          </a:p>
          <a:p>
            <a:pPr algn="l" defTabSz="822325" eaLnBrk="0" hangingPunct="0">
              <a:lnSpc>
                <a:spcPct val="80000"/>
              </a:lnSpc>
              <a:buClrTx/>
            </a:pPr>
            <a:r>
              <a:rPr lang="en-US" sz="1400" dirty="0" smtClean="0">
                <a:solidFill>
                  <a:srgbClr val="000066"/>
                </a:solidFill>
                <a:latin typeface="Courier New" pitchFamily="-84" charset="0"/>
              </a:rPr>
              <a:t>Layer SRS WKT: (unknown)</a:t>
            </a:r>
          </a:p>
          <a:p>
            <a:pPr algn="l" defTabSz="822325" eaLnBrk="0" hangingPunct="0">
              <a:lnSpc>
                <a:spcPct val="80000"/>
              </a:lnSpc>
              <a:buClrTx/>
            </a:pPr>
            <a:r>
              <a:rPr lang="en-US" sz="1400" dirty="0" smtClean="0">
                <a:solidFill>
                  <a:srgbClr val="000066"/>
                </a:solidFill>
                <a:latin typeface="Courier New" pitchFamily="-84" charset="0"/>
              </a:rPr>
              <a:t>Layer: String (0.0)</a:t>
            </a:r>
          </a:p>
          <a:p>
            <a:pPr algn="l" defTabSz="822325" eaLnBrk="0" hangingPunct="0">
              <a:lnSpc>
                <a:spcPct val="80000"/>
              </a:lnSpc>
              <a:buClrTx/>
            </a:pPr>
            <a:r>
              <a:rPr lang="en-US" sz="1400" dirty="0" smtClean="0">
                <a:solidFill>
                  <a:srgbClr val="000066"/>
                </a:solidFill>
                <a:latin typeface="Courier New" pitchFamily="-84" charset="0"/>
              </a:rPr>
              <a:t>OGRFeature(entities):0</a:t>
            </a:r>
          </a:p>
          <a:p>
            <a:pPr algn="l" defTabSz="822325" eaLnBrk="0" hangingPunct="0">
              <a:lnSpc>
                <a:spcPct val="80000"/>
              </a:lnSpc>
              <a:buClrTx/>
            </a:pPr>
            <a:r>
              <a:rPr lang="en-US" sz="1400" dirty="0" smtClean="0">
                <a:solidFill>
                  <a:srgbClr val="000066"/>
                </a:solidFill>
                <a:latin typeface="Courier New" pitchFamily="-84" charset="0"/>
              </a:rPr>
              <a:t>  Layer (String) = </a:t>
            </a:r>
            <a:r>
              <a:rPr lang="en-US" sz="1400" dirty="0" smtClean="0">
                <a:solidFill>
                  <a:srgbClr val="FF0000"/>
                </a:solidFill>
                <a:latin typeface="Courier New" pitchFamily="-84" charset="0"/>
              </a:rPr>
              <a:t>094_Net Room Area</a:t>
            </a:r>
          </a:p>
          <a:p>
            <a:pPr algn="l" defTabSz="822325" eaLnBrk="0" hangingPunct="0">
              <a:lnSpc>
                <a:spcPct val="80000"/>
              </a:lnSpc>
              <a:buClrTx/>
            </a:pPr>
            <a:r>
              <a:rPr lang="en-US" sz="1400" dirty="0" smtClean="0">
                <a:solidFill>
                  <a:srgbClr val="000066"/>
                </a:solidFill>
                <a:latin typeface="Courier New" pitchFamily="-84" charset="0"/>
              </a:rPr>
              <a:t>OGRFeature(entities):1</a:t>
            </a:r>
          </a:p>
          <a:p>
            <a:pPr algn="l" defTabSz="822325" eaLnBrk="0" hangingPunct="0">
              <a:lnSpc>
                <a:spcPct val="80000"/>
              </a:lnSpc>
              <a:buClrTx/>
            </a:pPr>
            <a:r>
              <a:rPr lang="en-US" sz="1400" dirty="0" smtClean="0">
                <a:solidFill>
                  <a:srgbClr val="000066"/>
                </a:solidFill>
                <a:latin typeface="Courier New" pitchFamily="-84" charset="0"/>
              </a:rPr>
              <a:t>  Layer (String) = </a:t>
            </a:r>
            <a:r>
              <a:rPr lang="en-US" sz="1400" dirty="0" smtClean="0">
                <a:solidFill>
                  <a:srgbClr val="FF0000"/>
                </a:solidFill>
                <a:latin typeface="Courier New" pitchFamily="-84" charset="0"/>
              </a:rPr>
              <a:t>010_titlesheet</a:t>
            </a:r>
          </a:p>
          <a:p>
            <a:pPr algn="l" defTabSz="822325" eaLnBrk="0" hangingPunct="0">
              <a:lnSpc>
                <a:spcPct val="80000"/>
              </a:lnSpc>
              <a:buClrTx/>
            </a:pPr>
            <a:r>
              <a:rPr lang="en-US" sz="1400" dirty="0" smtClean="0">
                <a:solidFill>
                  <a:srgbClr val="000066"/>
                </a:solidFill>
                <a:latin typeface="Courier New" pitchFamily="-84" charset="0"/>
              </a:rPr>
              <a:t>...</a:t>
            </a:r>
          </a:p>
          <a:p>
            <a:pPr algn="l" defTabSz="822325" eaLnBrk="0" hangingPunct="0">
              <a:lnSpc>
                <a:spcPct val="80000"/>
              </a:lnSpc>
              <a:buClrTx/>
            </a:pPr>
            <a:r>
              <a:rPr lang="en-US" sz="1400" dirty="0" smtClean="0">
                <a:solidFill>
                  <a:srgbClr val="000066"/>
                </a:solidFill>
                <a:latin typeface="Courier New" pitchFamily="-84" charset="0"/>
              </a:rPr>
              <a:t>OGRFeature(entities):10</a:t>
            </a:r>
          </a:p>
          <a:p>
            <a:pPr algn="l" defTabSz="822325" eaLnBrk="0" hangingPunct="0">
              <a:lnSpc>
                <a:spcPct val="80000"/>
              </a:lnSpc>
              <a:buClrTx/>
            </a:pPr>
            <a:r>
              <a:rPr lang="en-US" sz="1400" dirty="0" smtClean="0">
                <a:solidFill>
                  <a:srgbClr val="000066"/>
                </a:solidFill>
                <a:latin typeface="Courier New" pitchFamily="-84" charset="0"/>
              </a:rPr>
              <a:t>  Layer (String) = </a:t>
            </a:r>
            <a:r>
              <a:rPr lang="en-US" sz="1400" dirty="0" smtClean="0">
                <a:solidFill>
                  <a:srgbClr val="FF0000"/>
                </a:solidFill>
                <a:latin typeface="Courier New" pitchFamily="-84" charset="0"/>
              </a:rPr>
              <a:t>090_Gross Areas</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Importing CAD data (DXF files)</a:t>
            </a:r>
            <a:endParaRPr lang="en-US" dirty="0"/>
          </a:p>
        </p:txBody>
      </p:sp>
      <p:sp>
        <p:nvSpPr>
          <p:cNvPr id="6" name="Content Placeholder 5"/>
          <p:cNvSpPr>
            <a:spLocks noGrp="1"/>
          </p:cNvSpPr>
          <p:nvPr>
            <p:ph idx="1"/>
          </p:nvPr>
        </p:nvSpPr>
        <p:spPr/>
        <p:txBody>
          <a:bodyPr/>
          <a:lstStyle/>
          <a:p>
            <a:r>
              <a:rPr lang="en-US" dirty="0" smtClean="0"/>
              <a:t>Load a selected layer:</a:t>
            </a:r>
          </a:p>
          <a:p>
            <a:endParaRPr lang="en-US" dirty="0" smtClean="0"/>
          </a:p>
          <a:p>
            <a:endParaRPr lang="en-US" dirty="0" smtClean="0"/>
          </a:p>
          <a:p>
            <a:endParaRPr lang="en-US" dirty="0" smtClean="0"/>
          </a:p>
          <a:p>
            <a:r>
              <a:rPr lang="en-US" dirty="0" smtClean="0"/>
              <a:t>Load a set of layers:</a:t>
            </a:r>
          </a:p>
          <a:p>
            <a:endParaRPr lang="en-US" dirty="0" smtClean="0"/>
          </a:p>
          <a:p>
            <a:endParaRPr lang="en-US" dirty="0" smtClean="0"/>
          </a:p>
        </p:txBody>
      </p:sp>
      <p:sp>
        <p:nvSpPr>
          <p:cNvPr id="7" name="Text Box 3"/>
          <p:cNvSpPr txBox="1">
            <a:spLocks noChangeArrowheads="1"/>
          </p:cNvSpPr>
          <p:nvPr/>
        </p:nvSpPr>
        <p:spPr bwMode="auto">
          <a:xfrm>
            <a:off x="431800" y="2094378"/>
            <a:ext cx="8559800" cy="93833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 173AP.dxf </a:t>
            </a:r>
          </a:p>
          <a:p>
            <a:pPr algn="l" defTabSz="822325" eaLnBrk="0" hangingPunct="0">
              <a:lnSpc>
                <a:spcPct val="80000"/>
              </a:lnSpc>
              <a:buClrTx/>
            </a:pPr>
            <a:r>
              <a:rPr lang="en-US" sz="1600" dirty="0" smtClean="0">
                <a:solidFill>
                  <a:schemeClr val="accent1"/>
                </a:solidFill>
                <a:latin typeface="Courier New" pitchFamily="-84" charset="0"/>
              </a:rPr>
              <a:t>-</a:t>
            </a:r>
            <a:r>
              <a:rPr lang="en-US" sz="1600" dirty="0" err="1" smtClean="0">
                <a:solidFill>
                  <a:schemeClr val="accent1"/>
                </a:solidFill>
                <a:latin typeface="Courier New" pitchFamily="-84" charset="0"/>
              </a:rPr>
              <a:t>nln</a:t>
            </a:r>
            <a:r>
              <a:rPr lang="en-US" sz="1600" dirty="0" smtClean="0">
                <a:solidFill>
                  <a:schemeClr val="accent1"/>
                </a:solidFill>
                <a:latin typeface="Courier New" pitchFamily="-84" charset="0"/>
              </a:rPr>
              <a:t> </a:t>
            </a:r>
            <a:r>
              <a:rPr lang="en-US" sz="1600" dirty="0" err="1" smtClean="0">
                <a:solidFill>
                  <a:schemeClr val="accent1"/>
                </a:solidFill>
                <a:latin typeface="Courier New" pitchFamily="-84" charset="0"/>
              </a:rPr>
              <a:t>world_countries_select</a:t>
            </a:r>
            <a:r>
              <a:rPr lang="en-US" sz="1600" dirty="0" smtClean="0">
                <a:solidFill>
                  <a:schemeClr val="accent1"/>
                </a:solidFill>
                <a:latin typeface="Courier New" pitchFamily="-84" charset="0"/>
              </a:rPr>
              <a:t> </a:t>
            </a:r>
            <a:r>
              <a:rPr lang="en-US" sz="1600" dirty="0" smtClean="0">
                <a:solidFill>
                  <a:srgbClr val="FD0000"/>
                </a:solidFill>
                <a:latin typeface="Courier New" pitchFamily="-84" charset="0"/>
              </a:rPr>
              <a:t> </a:t>
            </a:r>
          </a:p>
          <a:p>
            <a:pPr algn="l" defTabSz="822325" eaLnBrk="0" hangingPunct="0">
              <a:lnSpc>
                <a:spcPct val="80000"/>
              </a:lnSpc>
              <a:buClrTx/>
            </a:pPr>
            <a:r>
              <a:rPr lang="en-US" sz="1600" dirty="0" smtClean="0">
                <a:solidFill>
                  <a:srgbClr val="FD0000"/>
                </a:solidFill>
                <a:latin typeface="Courier New" pitchFamily="-84" charset="0"/>
              </a:rPr>
              <a:t>-where "Layer='094_Net Room Area’”</a:t>
            </a:r>
          </a:p>
        </p:txBody>
      </p:sp>
      <p:sp>
        <p:nvSpPr>
          <p:cNvPr id="13" name="Text Box 3"/>
          <p:cNvSpPr txBox="1">
            <a:spLocks noChangeArrowheads="1"/>
          </p:cNvSpPr>
          <p:nvPr/>
        </p:nvSpPr>
        <p:spPr bwMode="auto">
          <a:xfrm>
            <a:off x="431800" y="3886200"/>
            <a:ext cx="8559800" cy="93833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OCI OCI:scott/tiger@orcl121: 173AP.dxf </a:t>
            </a:r>
          </a:p>
          <a:p>
            <a:pPr algn="l" defTabSz="822325" eaLnBrk="0" hangingPunct="0">
              <a:lnSpc>
                <a:spcPct val="80000"/>
              </a:lnSpc>
              <a:buClrTx/>
            </a:pPr>
            <a:r>
              <a:rPr lang="en-US" sz="1600" dirty="0" smtClean="0">
                <a:solidFill>
                  <a:schemeClr val="accent1"/>
                </a:solidFill>
                <a:latin typeface="Courier New" pitchFamily="-84" charset="0"/>
              </a:rPr>
              <a:t>-</a:t>
            </a:r>
            <a:r>
              <a:rPr lang="en-US" sz="1600" dirty="0" err="1" smtClean="0">
                <a:solidFill>
                  <a:schemeClr val="accent1"/>
                </a:solidFill>
                <a:latin typeface="Courier New" pitchFamily="-84" charset="0"/>
              </a:rPr>
              <a:t>nln</a:t>
            </a:r>
            <a:r>
              <a:rPr lang="en-US" sz="1600" dirty="0" smtClean="0">
                <a:solidFill>
                  <a:schemeClr val="accent1"/>
                </a:solidFill>
                <a:latin typeface="Courier New" pitchFamily="-84" charset="0"/>
              </a:rPr>
              <a:t> </a:t>
            </a:r>
            <a:r>
              <a:rPr lang="en-US" sz="1600" dirty="0" err="1" smtClean="0">
                <a:solidFill>
                  <a:schemeClr val="accent1"/>
                </a:solidFill>
                <a:latin typeface="Courier New" pitchFamily="-84" charset="0"/>
              </a:rPr>
              <a:t>world_countries_select</a:t>
            </a:r>
            <a:r>
              <a:rPr lang="en-US" sz="1600" dirty="0" smtClean="0">
                <a:solidFill>
                  <a:schemeClr val="accent1"/>
                </a:solidFill>
                <a:latin typeface="Courier New" pitchFamily="-84" charset="0"/>
              </a:rPr>
              <a:t> </a:t>
            </a:r>
            <a:r>
              <a:rPr lang="en-US" sz="1600" dirty="0" smtClean="0">
                <a:solidFill>
                  <a:srgbClr val="FD0000"/>
                </a:solidFill>
                <a:latin typeface="Courier New" pitchFamily="-84" charset="0"/>
              </a:rPr>
              <a:t> </a:t>
            </a:r>
          </a:p>
          <a:p>
            <a:pPr algn="l" defTabSz="822325" eaLnBrk="0" hangingPunct="0">
              <a:lnSpc>
                <a:spcPct val="80000"/>
              </a:lnSpc>
              <a:buClrTx/>
            </a:pPr>
            <a:r>
              <a:rPr lang="en-US" sz="1600" dirty="0" smtClean="0">
                <a:solidFill>
                  <a:srgbClr val="FD0000"/>
                </a:solidFill>
                <a:latin typeface="Courier New" pitchFamily="-84" charset="0"/>
              </a:rPr>
              <a:t>-where "Layer in ('094_Net Room Area','093_Net Floor Area')"</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Importing all shape files in a directory</a:t>
            </a:r>
          </a:p>
        </p:txBody>
      </p:sp>
      <p:sp>
        <p:nvSpPr>
          <p:cNvPr id="82947" name="Rectangle 3"/>
          <p:cNvSpPr>
            <a:spLocks noChangeArrowheads="1"/>
          </p:cNvSpPr>
          <p:nvPr/>
        </p:nvSpPr>
        <p:spPr bwMode="auto">
          <a:xfrm>
            <a:off x="533400" y="1268413"/>
            <a:ext cx="9067800" cy="19573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a:solidFill>
                  <a:srgbClr val="000066"/>
                </a:solidFill>
                <a:latin typeface="Courier New" pitchFamily="-84" charset="0"/>
              </a:rPr>
              <a:t>set SHAPE_FILES=.</a:t>
            </a:r>
          </a:p>
          <a:p>
            <a:pPr algn="l" defTabSz="822325" eaLnBrk="0" hangingPunct="0">
              <a:lnSpc>
                <a:spcPct val="80000"/>
              </a:lnSpc>
              <a:buClrTx/>
            </a:pPr>
            <a:r>
              <a:rPr lang="en-US" sz="1400" dirty="0">
                <a:solidFill>
                  <a:srgbClr val="000066"/>
                </a:solidFill>
                <a:latin typeface="Courier New" pitchFamily="-84" charset="0"/>
              </a:rPr>
              <a:t>for /</a:t>
            </a:r>
            <a:r>
              <a:rPr lang="en-US" sz="1400" dirty="0" err="1">
                <a:solidFill>
                  <a:srgbClr val="000066"/>
                </a:solidFill>
                <a:latin typeface="Courier New" pitchFamily="-84" charset="0"/>
              </a:rPr>
              <a:t>r</a:t>
            </a:r>
            <a:r>
              <a:rPr lang="en-US" sz="1400" dirty="0">
                <a:solidFill>
                  <a:srgbClr val="000066"/>
                </a:solidFill>
                <a:latin typeface="Courier New" pitchFamily="-84" charset="0"/>
              </a:rPr>
              <a:t> %SHAPE_FILES% %%</a:t>
            </a:r>
            <a:r>
              <a:rPr lang="en-US" sz="1400" dirty="0" err="1">
                <a:solidFill>
                  <a:srgbClr val="000066"/>
                </a:solidFill>
                <a:latin typeface="Courier New" pitchFamily="-84" charset="0"/>
              </a:rPr>
              <a:t>g</a:t>
            </a:r>
            <a:r>
              <a:rPr lang="en-US" sz="1400" dirty="0">
                <a:solidFill>
                  <a:srgbClr val="000066"/>
                </a:solidFill>
                <a:latin typeface="Courier New" pitchFamily="-84" charset="0"/>
              </a:rPr>
              <a:t> in (*.</a:t>
            </a:r>
            <a:r>
              <a:rPr lang="en-US" sz="1400" dirty="0" err="1">
                <a:solidFill>
                  <a:srgbClr val="000066"/>
                </a:solidFill>
                <a:latin typeface="Courier New" pitchFamily="-84" charset="0"/>
              </a:rPr>
              <a:t>shp</a:t>
            </a:r>
            <a:r>
              <a:rPr lang="en-US" sz="1400" dirty="0">
                <a:solidFill>
                  <a:srgbClr val="000066"/>
                </a:solidFill>
                <a:latin typeface="Courier New" pitchFamily="-84" charset="0"/>
              </a:rPr>
              <a:t>) do (</a:t>
            </a:r>
          </a:p>
          <a:p>
            <a:pPr algn="l" defTabSz="822325" eaLnBrk="0" hangingPunct="0">
              <a:lnSpc>
                <a:spcPct val="80000"/>
              </a:lnSpc>
              <a:buClrTx/>
            </a:pPr>
            <a:r>
              <a:rPr lang="en-US" sz="1400" dirty="0">
                <a:solidFill>
                  <a:srgbClr val="000066"/>
                </a:solidFill>
                <a:latin typeface="Courier New" pitchFamily="-84" charset="0"/>
              </a:rPr>
              <a:t>  echo Loading file: %%~</a:t>
            </a:r>
            <a:r>
              <a:rPr lang="en-US" sz="1400" dirty="0" err="1">
                <a:solidFill>
                  <a:srgbClr val="000066"/>
                </a:solidFill>
                <a:latin typeface="Courier New" pitchFamily="-84" charset="0"/>
              </a:rPr>
              <a:t>nxg</a:t>
            </a:r>
            <a:endParaRPr lang="en-US" sz="1400" dirty="0">
              <a:solidFill>
                <a:srgbClr val="000066"/>
              </a:solidFill>
              <a:latin typeface="Courier New" pitchFamily="-84" charset="0"/>
            </a:endParaRPr>
          </a:p>
          <a:p>
            <a:pPr algn="l" defTabSz="822325" eaLnBrk="0" hangingPunct="0">
              <a:lnSpc>
                <a:spcPct val="80000"/>
              </a:lnSpc>
              <a:buClrTx/>
            </a:pPr>
            <a:r>
              <a:rPr lang="en-US" sz="1400" dirty="0">
                <a:solidFill>
                  <a:srgbClr val="000066"/>
                </a:solidFill>
                <a:latin typeface="Courier New" pitchFamily="-84" charset="0"/>
              </a:rPr>
              <a:t>  ogr2ogr -</a:t>
            </a:r>
            <a:r>
              <a:rPr lang="en-US" sz="1400" dirty="0" err="1">
                <a:solidFill>
                  <a:srgbClr val="000066"/>
                </a:solidFill>
                <a:latin typeface="Courier New" pitchFamily="-84" charset="0"/>
              </a:rPr>
              <a:t>f</a:t>
            </a:r>
            <a:r>
              <a:rPr lang="en-US" sz="1400" dirty="0">
                <a:solidFill>
                  <a:srgbClr val="000066"/>
                </a:solidFill>
                <a:latin typeface="Courier New" pitchFamily="-84" charset="0"/>
              </a:rPr>
              <a:t> OCI OCI:scott/tiger@</a:t>
            </a:r>
            <a:r>
              <a:rPr lang="en-US" sz="1400" dirty="0" smtClean="0">
                <a:solidFill>
                  <a:srgbClr val="000066"/>
                </a:solidFill>
                <a:latin typeface="Courier New" pitchFamily="-84" charset="0"/>
              </a:rPr>
              <a:t>orcl112: </a:t>
            </a:r>
            <a:r>
              <a:rPr lang="en-US" sz="1400" dirty="0">
                <a:solidFill>
                  <a:srgbClr val="000066"/>
                </a:solidFill>
                <a:latin typeface="Courier New" pitchFamily="-84" charset="0"/>
              </a:rPr>
              <a:t>%%</a:t>
            </a:r>
            <a:r>
              <a:rPr lang="en-US" sz="1400" dirty="0" err="1">
                <a:solidFill>
                  <a:srgbClr val="000066"/>
                </a:solidFill>
                <a:latin typeface="Courier New" pitchFamily="-84" charset="0"/>
              </a:rPr>
              <a:t>g</a:t>
            </a:r>
            <a:r>
              <a:rPr lang="en-US" sz="1400" dirty="0">
                <a:solidFill>
                  <a:srgbClr val="000066"/>
                </a:solidFill>
                <a:latin typeface="Courier New" pitchFamily="-84" charset="0"/>
              </a:rPr>
              <a:t>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DIM=2 -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SRID</a:t>
            </a:r>
            <a:r>
              <a:rPr lang="en-US" sz="1400" dirty="0" smtClean="0">
                <a:solidFill>
                  <a:srgbClr val="000066"/>
                </a:solidFill>
                <a:latin typeface="Courier New" pitchFamily="-84" charset="0"/>
              </a:rPr>
              <a:t>=4326 -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GEOMETRY_NAME=geometry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INDEX=NO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DIMINFO_X="-180,180,1"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DIMINFO_Y="-90,90,1"</a:t>
            </a:r>
          </a:p>
          <a:p>
            <a:pPr algn="l" defTabSz="822325" eaLnBrk="0" hangingPunct="0">
              <a:lnSpc>
                <a:spcPct val="80000"/>
              </a:lnSpc>
              <a:buClrTx/>
            </a:pPr>
            <a:r>
              <a:rPr lang="en-US" sz="1400" dirty="0">
                <a:solidFill>
                  <a:srgbClr val="000066"/>
                </a:solidFill>
                <a:latin typeface="Courier New" pitchFamily="-84" charset="0"/>
              </a:rPr>
              <a:t>)</a:t>
            </a:r>
          </a:p>
        </p:txBody>
      </p:sp>
      <p:sp>
        <p:nvSpPr>
          <p:cNvPr id="82948" name="Rectangle 3"/>
          <p:cNvSpPr>
            <a:spLocks noChangeArrowheads="1"/>
          </p:cNvSpPr>
          <p:nvPr/>
        </p:nvSpPr>
        <p:spPr bwMode="auto">
          <a:xfrm>
            <a:off x="533400" y="3346450"/>
            <a:ext cx="9067800" cy="27971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a:solidFill>
                  <a:srgbClr val="000066"/>
                </a:solidFill>
                <a:latin typeface="Courier New" pitchFamily="-84" charset="0"/>
              </a:rPr>
              <a:t>#!/bin/bash </a:t>
            </a:r>
          </a:p>
          <a:p>
            <a:pPr algn="l" defTabSz="822325" eaLnBrk="0" hangingPunct="0">
              <a:lnSpc>
                <a:spcPct val="80000"/>
              </a:lnSpc>
              <a:buClrTx/>
            </a:pPr>
            <a:r>
              <a:rPr lang="en-US" sz="1400" dirty="0">
                <a:solidFill>
                  <a:srgbClr val="000066"/>
                </a:solidFill>
                <a:latin typeface="Courier New" pitchFamily="-84" charset="0"/>
              </a:rPr>
              <a:t>SHAPE_FILES=.</a:t>
            </a:r>
          </a:p>
          <a:p>
            <a:pPr algn="l" defTabSz="822325" eaLnBrk="0" hangingPunct="0">
              <a:lnSpc>
                <a:spcPct val="80000"/>
              </a:lnSpc>
              <a:buClrTx/>
            </a:pPr>
            <a:r>
              <a:rPr lang="en-US" sz="1400" dirty="0">
                <a:solidFill>
                  <a:srgbClr val="000066"/>
                </a:solidFill>
                <a:latin typeface="Courier New" pitchFamily="-84" charset="0"/>
              </a:rPr>
              <a:t>for </a:t>
            </a:r>
            <a:r>
              <a:rPr lang="en-US" sz="1400" dirty="0" err="1">
                <a:solidFill>
                  <a:srgbClr val="000066"/>
                </a:solidFill>
                <a:latin typeface="Courier New" pitchFamily="-84" charset="0"/>
              </a:rPr>
              <a:t>g</a:t>
            </a:r>
            <a:r>
              <a:rPr lang="en-US" sz="1400" dirty="0">
                <a:solidFill>
                  <a:srgbClr val="000066"/>
                </a:solidFill>
                <a:latin typeface="Courier New" pitchFamily="-84" charset="0"/>
              </a:rPr>
              <a:t> in $( </a:t>
            </a:r>
            <a:r>
              <a:rPr lang="en-US" sz="1400" dirty="0" err="1">
                <a:solidFill>
                  <a:srgbClr val="000066"/>
                </a:solidFill>
                <a:latin typeface="Courier New" pitchFamily="-84" charset="0"/>
              </a:rPr>
              <a:t>ls</a:t>
            </a:r>
            <a:r>
              <a:rPr lang="en-US" sz="1400" dirty="0">
                <a:solidFill>
                  <a:srgbClr val="000066"/>
                </a:solidFill>
                <a:latin typeface="Courier New" pitchFamily="-84" charset="0"/>
              </a:rPr>
              <a:t> $SHAPE_FILES/*.</a:t>
            </a:r>
            <a:r>
              <a:rPr lang="en-US" sz="1400" dirty="0" err="1">
                <a:solidFill>
                  <a:srgbClr val="000066"/>
                </a:solidFill>
                <a:latin typeface="Courier New" pitchFamily="-84" charset="0"/>
              </a:rPr>
              <a:t>shp</a:t>
            </a:r>
            <a:r>
              <a:rPr lang="en-US" sz="1400" dirty="0">
                <a:solidFill>
                  <a:srgbClr val="000066"/>
                </a:solidFill>
                <a:latin typeface="Courier New" pitchFamily="-84" charset="0"/>
              </a:rPr>
              <a:t>); do</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full_file_name</a:t>
            </a:r>
            <a:r>
              <a:rPr lang="en-US" sz="1400" dirty="0">
                <a:solidFill>
                  <a:srgbClr val="000066"/>
                </a:solidFill>
                <a:latin typeface="Courier New" pitchFamily="-84" charset="0"/>
              </a:rPr>
              <a:t>=${</a:t>
            </a:r>
            <a:r>
              <a:rPr lang="en-US" sz="1400" dirty="0" err="1">
                <a:solidFill>
                  <a:srgbClr val="000066"/>
                </a:solidFill>
                <a:latin typeface="Courier New" pitchFamily="-84" charset="0"/>
              </a:rPr>
              <a:t>g</a:t>
            </a:r>
            <a:r>
              <a:rPr lang="en-US" sz="1400" dirty="0">
                <a:solidFill>
                  <a:srgbClr val="000066"/>
                </a:solidFill>
                <a:latin typeface="Courier New" pitchFamily="-84" charset="0"/>
              </a:rPr>
              <a:t>%.*}</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file_name</a:t>
            </a:r>
            <a:r>
              <a:rPr lang="en-US" sz="1400" dirty="0">
                <a:solidFill>
                  <a:srgbClr val="000066"/>
                </a:solidFill>
                <a:latin typeface="Courier New" pitchFamily="-84" charset="0"/>
              </a:rPr>
              <a:t>=${</a:t>
            </a:r>
            <a:r>
              <a:rPr lang="en-US" sz="1400" dirty="0" err="1">
                <a:solidFill>
                  <a:srgbClr val="000066"/>
                </a:solidFill>
                <a:latin typeface="Courier New" pitchFamily="-84" charset="0"/>
              </a:rPr>
              <a:t>g</a:t>
            </a:r>
            <a:r>
              <a:rPr lang="en-US" sz="1400" dirty="0">
                <a:solidFill>
                  <a:srgbClr val="000066"/>
                </a:solidFill>
                <a:latin typeface="Courier New" pitchFamily="-84" charset="0"/>
              </a:rPr>
              <a:t>##*/}</a:t>
            </a:r>
          </a:p>
          <a:p>
            <a:pPr algn="l" defTabSz="822325" eaLnBrk="0" hangingPunct="0">
              <a:lnSpc>
                <a:spcPct val="80000"/>
              </a:lnSpc>
              <a:buClrTx/>
            </a:pPr>
            <a:r>
              <a:rPr lang="en-US" sz="1400" dirty="0">
                <a:solidFill>
                  <a:srgbClr val="000066"/>
                </a:solidFill>
                <a:latin typeface="Courier New" pitchFamily="-84" charset="0"/>
              </a:rPr>
              <a:t>  echo Loading file: $</a:t>
            </a:r>
            <a:r>
              <a:rPr lang="en-US" sz="1400" dirty="0" err="1">
                <a:solidFill>
                  <a:srgbClr val="000066"/>
                </a:solidFill>
                <a:latin typeface="Courier New" pitchFamily="-84" charset="0"/>
              </a:rPr>
              <a:t>file_name</a:t>
            </a:r>
            <a:endParaRPr lang="en-US" sz="1400" dirty="0">
              <a:solidFill>
                <a:srgbClr val="000066"/>
              </a:solidFill>
              <a:latin typeface="Courier New" pitchFamily="-84" charset="0"/>
            </a:endParaRPr>
          </a:p>
          <a:p>
            <a:pPr algn="l" defTabSz="822325" eaLnBrk="0" hangingPunct="0">
              <a:lnSpc>
                <a:spcPct val="80000"/>
              </a:lnSpc>
              <a:buClrTx/>
            </a:pPr>
            <a:r>
              <a:rPr lang="en-US" sz="1400" dirty="0">
                <a:solidFill>
                  <a:srgbClr val="000066"/>
                </a:solidFill>
                <a:latin typeface="Courier New" pitchFamily="-84" charset="0"/>
              </a:rPr>
              <a:t>  ogr2ogr -</a:t>
            </a:r>
            <a:r>
              <a:rPr lang="en-US" sz="1400" dirty="0" err="1">
                <a:solidFill>
                  <a:srgbClr val="000066"/>
                </a:solidFill>
                <a:latin typeface="Courier New" pitchFamily="-84" charset="0"/>
              </a:rPr>
              <a:t>f</a:t>
            </a:r>
            <a:r>
              <a:rPr lang="en-US" sz="1400" dirty="0">
                <a:solidFill>
                  <a:srgbClr val="000066"/>
                </a:solidFill>
                <a:latin typeface="Courier New" pitchFamily="-84" charset="0"/>
              </a:rPr>
              <a:t> OCI OCI:scott/tiger@</a:t>
            </a:r>
            <a:r>
              <a:rPr lang="en-US" sz="1400" dirty="0" smtClean="0">
                <a:solidFill>
                  <a:srgbClr val="000066"/>
                </a:solidFill>
                <a:latin typeface="Courier New" pitchFamily="-84" charset="0"/>
              </a:rPr>
              <a:t>orcl112: </a:t>
            </a:r>
            <a:r>
              <a:rPr lang="en-US" sz="1400" dirty="0">
                <a:solidFill>
                  <a:srgbClr val="000066"/>
                </a:solidFill>
                <a:latin typeface="Courier New" pitchFamily="-84" charset="0"/>
              </a:rPr>
              <a:t>$</a:t>
            </a:r>
            <a:r>
              <a:rPr lang="en-US" sz="1400" dirty="0" err="1">
                <a:solidFill>
                  <a:srgbClr val="000066"/>
                </a:solidFill>
                <a:latin typeface="Courier New" pitchFamily="-84" charset="0"/>
              </a:rPr>
              <a:t>full_file_name</a:t>
            </a:r>
            <a:r>
              <a:rPr lang="en-US" sz="1400" dirty="0">
                <a:solidFill>
                  <a:srgbClr val="000066"/>
                </a:solidFill>
                <a:latin typeface="Courier New" pitchFamily="-84" charset="0"/>
              </a:rPr>
              <a:t>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DIM=2 -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SRID</a:t>
            </a:r>
            <a:r>
              <a:rPr lang="en-US" sz="1400" dirty="0" smtClean="0">
                <a:solidFill>
                  <a:srgbClr val="000066"/>
                </a:solidFill>
                <a:latin typeface="Courier New" pitchFamily="-84" charset="0"/>
              </a:rPr>
              <a:t>=4326 -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GEOMETRY_NAME=geometry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INDEX=NO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DIMINFO_X="-180,180,1"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DIMINFO_Y="-90,90,1"    </a:t>
            </a:r>
          </a:p>
          <a:p>
            <a:pPr algn="l" defTabSz="822325" eaLnBrk="0" hangingPunct="0">
              <a:lnSpc>
                <a:spcPct val="80000"/>
              </a:lnSpc>
              <a:buClrTx/>
            </a:pPr>
            <a:r>
              <a:rPr lang="en-US" sz="1400" dirty="0">
                <a:solidFill>
                  <a:srgbClr val="000066"/>
                </a:solidFill>
                <a:latin typeface="Courier New" pitchFamily="-84" charset="0"/>
              </a:rPr>
              <a:t>done</a:t>
            </a:r>
          </a:p>
        </p:txBody>
      </p:sp>
      <p:sp>
        <p:nvSpPr>
          <p:cNvPr id="9" name="Text Box 9"/>
          <p:cNvSpPr txBox="1">
            <a:spLocks noChangeArrowheads="1"/>
          </p:cNvSpPr>
          <p:nvPr/>
        </p:nvSpPr>
        <p:spPr bwMode="auto">
          <a:xfrm>
            <a:off x="6608763" y="1125538"/>
            <a:ext cx="2438400" cy="32226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lIns="92075" tIns="46038" rIns="92075" bIns="46038">
            <a:prstTxWarp prst="textNoShape">
              <a:avLst/>
            </a:prstTxWarp>
            <a:spAutoFit/>
          </a:bodyPr>
          <a:lstStyle/>
          <a:p>
            <a:pPr>
              <a:defRPr/>
            </a:pPr>
            <a:r>
              <a:rPr lang="en-US" sz="1600">
                <a:solidFill>
                  <a:schemeClr val="accent1"/>
                </a:solidFill>
              </a:rPr>
              <a:t>Windows</a:t>
            </a:r>
          </a:p>
        </p:txBody>
      </p:sp>
      <p:sp>
        <p:nvSpPr>
          <p:cNvPr id="10" name="Text Box 9"/>
          <p:cNvSpPr txBox="1">
            <a:spLocks noChangeArrowheads="1"/>
          </p:cNvSpPr>
          <p:nvPr/>
        </p:nvSpPr>
        <p:spPr bwMode="auto">
          <a:xfrm>
            <a:off x="6608763" y="3251200"/>
            <a:ext cx="2438400" cy="32226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lIns="92075" tIns="46038" rIns="92075" bIns="46038">
            <a:prstTxWarp prst="textNoShape">
              <a:avLst/>
            </a:prstTxWarp>
            <a:spAutoFit/>
          </a:bodyPr>
          <a:lstStyle/>
          <a:p>
            <a:pPr>
              <a:defRPr/>
            </a:pPr>
            <a:r>
              <a:rPr lang="en-US" sz="1600">
                <a:solidFill>
                  <a:schemeClr val="accent1"/>
                </a:solidFill>
              </a:rPr>
              <a:t>Linux</a:t>
            </a: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Importing in Parallel</a:t>
            </a:r>
            <a:endParaRPr lang="en-US" dirty="0"/>
          </a:p>
        </p:txBody>
      </p:sp>
      <p:sp>
        <p:nvSpPr>
          <p:cNvPr id="8" name="Content Placeholder 7"/>
          <p:cNvSpPr>
            <a:spLocks noGrp="1"/>
          </p:cNvSpPr>
          <p:nvPr>
            <p:ph idx="1"/>
          </p:nvPr>
        </p:nvSpPr>
        <p:spPr/>
        <p:txBody>
          <a:bodyPr/>
          <a:lstStyle/>
          <a:p>
            <a:r>
              <a:rPr lang="en-US" dirty="0" smtClean="0"/>
              <a:t>Just use Unix / Linux background jobs !</a:t>
            </a:r>
            <a:endParaRPr lang="en-US" dirty="0"/>
          </a:p>
        </p:txBody>
      </p:sp>
      <p:sp>
        <p:nvSpPr>
          <p:cNvPr id="82948" name="Rectangle 3"/>
          <p:cNvSpPr>
            <a:spLocks noChangeArrowheads="1"/>
          </p:cNvSpPr>
          <p:nvPr/>
        </p:nvSpPr>
        <p:spPr bwMode="auto">
          <a:xfrm>
            <a:off x="533400" y="2133600"/>
            <a:ext cx="9067800" cy="3924794"/>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dirty="0">
                <a:solidFill>
                  <a:srgbClr val="000066"/>
                </a:solidFill>
                <a:latin typeface="Courier New" pitchFamily="-84" charset="0"/>
              </a:rPr>
              <a:t>#!/bin/bash </a:t>
            </a:r>
          </a:p>
          <a:p>
            <a:pPr algn="l" defTabSz="822325" eaLnBrk="0" hangingPunct="0">
              <a:lnSpc>
                <a:spcPct val="80000"/>
              </a:lnSpc>
              <a:buClrTx/>
            </a:pPr>
            <a:r>
              <a:rPr lang="en-US" sz="1800" dirty="0">
                <a:solidFill>
                  <a:srgbClr val="000066"/>
                </a:solidFill>
                <a:latin typeface="Courier New" pitchFamily="-84" charset="0"/>
              </a:rPr>
              <a:t>SHAPE_FILES=.</a:t>
            </a:r>
          </a:p>
          <a:p>
            <a:pPr algn="l" defTabSz="822325" eaLnBrk="0" hangingPunct="0">
              <a:lnSpc>
                <a:spcPct val="80000"/>
              </a:lnSpc>
              <a:buClrTx/>
            </a:pPr>
            <a:r>
              <a:rPr lang="en-US" sz="1800" dirty="0">
                <a:solidFill>
                  <a:srgbClr val="000066"/>
                </a:solidFill>
                <a:latin typeface="Courier New" pitchFamily="-84" charset="0"/>
              </a:rPr>
              <a:t>for </a:t>
            </a:r>
            <a:r>
              <a:rPr lang="en-US" sz="1800" dirty="0" err="1">
                <a:solidFill>
                  <a:srgbClr val="000066"/>
                </a:solidFill>
                <a:latin typeface="Courier New" pitchFamily="-84" charset="0"/>
              </a:rPr>
              <a:t>g</a:t>
            </a:r>
            <a:r>
              <a:rPr lang="en-US" sz="1800" dirty="0">
                <a:solidFill>
                  <a:srgbClr val="000066"/>
                </a:solidFill>
                <a:latin typeface="Courier New" pitchFamily="-84" charset="0"/>
              </a:rPr>
              <a:t> in $( </a:t>
            </a:r>
            <a:r>
              <a:rPr lang="en-US" sz="1800" dirty="0" err="1">
                <a:solidFill>
                  <a:srgbClr val="000066"/>
                </a:solidFill>
                <a:latin typeface="Courier New" pitchFamily="-84" charset="0"/>
              </a:rPr>
              <a:t>ls</a:t>
            </a:r>
            <a:r>
              <a:rPr lang="en-US" sz="1800" dirty="0">
                <a:solidFill>
                  <a:srgbClr val="000066"/>
                </a:solidFill>
                <a:latin typeface="Courier New" pitchFamily="-84" charset="0"/>
              </a:rPr>
              <a:t> $SHAPE_FILES/*.</a:t>
            </a:r>
            <a:r>
              <a:rPr lang="en-US" sz="1800" dirty="0" err="1">
                <a:solidFill>
                  <a:srgbClr val="000066"/>
                </a:solidFill>
                <a:latin typeface="Courier New" pitchFamily="-84" charset="0"/>
              </a:rPr>
              <a:t>shp</a:t>
            </a:r>
            <a:r>
              <a:rPr lang="en-US" sz="1800" dirty="0">
                <a:solidFill>
                  <a:srgbClr val="000066"/>
                </a:solidFill>
                <a:latin typeface="Courier New" pitchFamily="-84" charset="0"/>
              </a:rPr>
              <a:t>); do</a:t>
            </a:r>
          </a:p>
          <a:p>
            <a:pPr algn="l" defTabSz="822325" eaLnBrk="0" hangingPunct="0">
              <a:lnSpc>
                <a:spcPct val="80000"/>
              </a:lnSpc>
              <a:buClrTx/>
            </a:pPr>
            <a:r>
              <a:rPr lang="en-US" sz="1800" dirty="0">
                <a:solidFill>
                  <a:srgbClr val="000066"/>
                </a:solidFill>
                <a:latin typeface="Courier New" pitchFamily="-84" charset="0"/>
              </a:rPr>
              <a:t>  </a:t>
            </a:r>
            <a:r>
              <a:rPr lang="en-US" sz="1800" dirty="0" err="1">
                <a:solidFill>
                  <a:srgbClr val="000066"/>
                </a:solidFill>
                <a:latin typeface="Courier New" pitchFamily="-84" charset="0"/>
              </a:rPr>
              <a:t>full_file_name</a:t>
            </a:r>
            <a:r>
              <a:rPr lang="en-US" sz="1800" dirty="0">
                <a:solidFill>
                  <a:srgbClr val="000066"/>
                </a:solidFill>
                <a:latin typeface="Courier New" pitchFamily="-84" charset="0"/>
              </a:rPr>
              <a:t>=${</a:t>
            </a:r>
            <a:r>
              <a:rPr lang="en-US" sz="1800" dirty="0" err="1">
                <a:solidFill>
                  <a:srgbClr val="000066"/>
                </a:solidFill>
                <a:latin typeface="Courier New" pitchFamily="-84" charset="0"/>
              </a:rPr>
              <a:t>g</a:t>
            </a:r>
            <a:r>
              <a:rPr lang="en-US" sz="1800" dirty="0">
                <a:solidFill>
                  <a:srgbClr val="000066"/>
                </a:solidFill>
                <a:latin typeface="Courier New" pitchFamily="-84" charset="0"/>
              </a:rPr>
              <a:t>%.*}</a:t>
            </a:r>
          </a:p>
          <a:p>
            <a:pPr algn="l" defTabSz="822325" eaLnBrk="0" hangingPunct="0">
              <a:lnSpc>
                <a:spcPct val="80000"/>
              </a:lnSpc>
              <a:buClrTx/>
            </a:pPr>
            <a:r>
              <a:rPr lang="en-US" sz="1800" dirty="0">
                <a:solidFill>
                  <a:srgbClr val="000066"/>
                </a:solidFill>
                <a:latin typeface="Courier New" pitchFamily="-84" charset="0"/>
              </a:rPr>
              <a:t>  </a:t>
            </a:r>
            <a:r>
              <a:rPr lang="en-US" sz="1800" dirty="0" err="1">
                <a:solidFill>
                  <a:srgbClr val="000066"/>
                </a:solidFill>
                <a:latin typeface="Courier New" pitchFamily="-84" charset="0"/>
              </a:rPr>
              <a:t>file_name</a:t>
            </a:r>
            <a:r>
              <a:rPr lang="en-US" sz="1800" dirty="0">
                <a:solidFill>
                  <a:srgbClr val="000066"/>
                </a:solidFill>
                <a:latin typeface="Courier New" pitchFamily="-84" charset="0"/>
              </a:rPr>
              <a:t>=${</a:t>
            </a:r>
            <a:r>
              <a:rPr lang="en-US" sz="1800" dirty="0" err="1">
                <a:solidFill>
                  <a:srgbClr val="000066"/>
                </a:solidFill>
                <a:latin typeface="Courier New" pitchFamily="-84" charset="0"/>
              </a:rPr>
              <a:t>g</a:t>
            </a:r>
            <a:r>
              <a:rPr lang="en-US" sz="1800" dirty="0">
                <a:solidFill>
                  <a:srgbClr val="000066"/>
                </a:solidFill>
                <a:latin typeface="Courier New" pitchFamily="-84" charset="0"/>
              </a:rPr>
              <a:t>##*/}</a:t>
            </a:r>
          </a:p>
          <a:p>
            <a:pPr algn="l" defTabSz="822325" eaLnBrk="0" hangingPunct="0">
              <a:lnSpc>
                <a:spcPct val="80000"/>
              </a:lnSpc>
              <a:buClrTx/>
            </a:pPr>
            <a:r>
              <a:rPr lang="en-US" sz="1800" dirty="0">
                <a:solidFill>
                  <a:srgbClr val="000066"/>
                </a:solidFill>
                <a:latin typeface="Courier New" pitchFamily="-84" charset="0"/>
              </a:rPr>
              <a:t>  echo Loading file: $</a:t>
            </a:r>
            <a:r>
              <a:rPr lang="en-US" sz="1800" dirty="0" err="1">
                <a:solidFill>
                  <a:srgbClr val="000066"/>
                </a:solidFill>
                <a:latin typeface="Courier New" pitchFamily="-84" charset="0"/>
              </a:rPr>
              <a:t>file_name</a:t>
            </a:r>
            <a:endParaRPr lang="en-US" sz="1800" dirty="0">
              <a:solidFill>
                <a:srgbClr val="000066"/>
              </a:solidFill>
              <a:latin typeface="Courier New" pitchFamily="-84" charset="0"/>
            </a:endParaRPr>
          </a:p>
          <a:p>
            <a:pPr algn="l" defTabSz="822325" eaLnBrk="0" hangingPunct="0">
              <a:lnSpc>
                <a:spcPct val="80000"/>
              </a:lnSpc>
              <a:buClrTx/>
            </a:pPr>
            <a:r>
              <a:rPr lang="en-US" sz="1800" dirty="0">
                <a:solidFill>
                  <a:srgbClr val="000066"/>
                </a:solidFill>
                <a:latin typeface="Courier New" pitchFamily="-84" charset="0"/>
              </a:rPr>
              <a:t>  ogr2ogr -</a:t>
            </a:r>
            <a:r>
              <a:rPr lang="en-US" sz="1800" dirty="0" err="1">
                <a:solidFill>
                  <a:srgbClr val="000066"/>
                </a:solidFill>
                <a:latin typeface="Courier New" pitchFamily="-84" charset="0"/>
              </a:rPr>
              <a:t>f</a:t>
            </a:r>
            <a:r>
              <a:rPr lang="en-US" sz="1800" dirty="0">
                <a:solidFill>
                  <a:srgbClr val="000066"/>
                </a:solidFill>
                <a:latin typeface="Courier New" pitchFamily="-84" charset="0"/>
              </a:rPr>
              <a:t> OCI OCI:scott/tiger@</a:t>
            </a:r>
            <a:r>
              <a:rPr lang="en-US" sz="1800" dirty="0" smtClean="0">
                <a:solidFill>
                  <a:srgbClr val="000066"/>
                </a:solidFill>
                <a:latin typeface="Courier New" pitchFamily="-84" charset="0"/>
              </a:rPr>
              <a:t>orcl112: </a:t>
            </a:r>
            <a:r>
              <a:rPr lang="en-US" sz="1800" dirty="0">
                <a:solidFill>
                  <a:srgbClr val="000066"/>
                </a:solidFill>
                <a:latin typeface="Courier New" pitchFamily="-84" charset="0"/>
              </a:rPr>
              <a:t>$</a:t>
            </a:r>
            <a:r>
              <a:rPr lang="en-US" sz="1800" dirty="0" err="1" smtClean="0">
                <a:solidFill>
                  <a:srgbClr val="000066"/>
                </a:solidFill>
                <a:latin typeface="Courier New" pitchFamily="-84" charset="0"/>
              </a:rPr>
              <a:t>full_file_name</a:t>
            </a:r>
            <a:r>
              <a:rPr lang="en-US" sz="1800" dirty="0" smtClean="0">
                <a:solidFill>
                  <a:srgbClr val="000066"/>
                </a:solidFill>
                <a:latin typeface="Courier New" pitchFamily="-84" charset="0"/>
              </a:rPr>
              <a:t> \ </a:t>
            </a:r>
            <a:endParaRPr lang="en-US" sz="1800" dirty="0">
              <a:solidFill>
                <a:srgbClr val="000066"/>
              </a:solidFill>
              <a:latin typeface="Courier New" pitchFamily="-84" charset="0"/>
            </a:endParaRPr>
          </a:p>
          <a:p>
            <a:pPr algn="l" defTabSz="822325" eaLnBrk="0" hangingPunct="0">
              <a:lnSpc>
                <a:spcPct val="80000"/>
              </a:lnSpc>
              <a:buClrTx/>
            </a:pPr>
            <a:r>
              <a:rPr lang="en-US" sz="1800" dirty="0">
                <a:solidFill>
                  <a:srgbClr val="000066"/>
                </a:solidFill>
                <a:latin typeface="Courier New" pitchFamily="-84" charset="0"/>
              </a:rPr>
              <a:t>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DIM=2 -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SRID</a:t>
            </a:r>
            <a:r>
              <a:rPr lang="en-US" sz="1800" dirty="0" smtClean="0">
                <a:solidFill>
                  <a:srgbClr val="000066"/>
                </a:solidFill>
                <a:latin typeface="Courier New" pitchFamily="-84" charset="0"/>
              </a:rPr>
              <a:t>=4326 -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GEOMETRY_NAME=</a:t>
            </a:r>
            <a:r>
              <a:rPr lang="en-US" sz="1800" dirty="0" smtClean="0">
                <a:solidFill>
                  <a:srgbClr val="000066"/>
                </a:solidFill>
                <a:latin typeface="Courier New" pitchFamily="-84" charset="0"/>
              </a:rPr>
              <a:t>geometry \ </a:t>
            </a:r>
            <a:endParaRPr lang="en-US" sz="1800" dirty="0">
              <a:solidFill>
                <a:srgbClr val="000066"/>
              </a:solidFill>
              <a:latin typeface="Courier New" pitchFamily="-84" charset="0"/>
            </a:endParaRPr>
          </a:p>
          <a:p>
            <a:pPr algn="l" defTabSz="822325" eaLnBrk="0" hangingPunct="0">
              <a:lnSpc>
                <a:spcPct val="80000"/>
              </a:lnSpc>
              <a:buClrTx/>
            </a:pPr>
            <a:r>
              <a:rPr lang="en-US" sz="1800" dirty="0">
                <a:solidFill>
                  <a:srgbClr val="000066"/>
                </a:solidFill>
                <a:latin typeface="Courier New" pitchFamily="-84" charset="0"/>
              </a:rPr>
              <a:t>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INDEX=NO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DIMINFO_X="-</a:t>
            </a:r>
            <a:r>
              <a:rPr lang="en-US" sz="1800" dirty="0" smtClean="0">
                <a:solidFill>
                  <a:srgbClr val="000066"/>
                </a:solidFill>
                <a:latin typeface="Courier New" pitchFamily="-84" charset="0"/>
              </a:rPr>
              <a:t>180,180,1" \ </a:t>
            </a:r>
          </a:p>
          <a:p>
            <a:pPr algn="l" defTabSz="822325" eaLnBrk="0" hangingPunct="0">
              <a:lnSpc>
                <a:spcPct val="80000"/>
              </a:lnSpc>
              <a:buClrTx/>
            </a:pPr>
            <a:r>
              <a:rPr lang="en-US" sz="1800" dirty="0" smtClean="0">
                <a:solidFill>
                  <a:srgbClr val="000066"/>
                </a:solidFill>
                <a:latin typeface="Courier New" pitchFamily="-84" charset="0"/>
              </a:rPr>
              <a:t>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DIMINFO_Y="-</a:t>
            </a:r>
            <a:r>
              <a:rPr lang="en-US" sz="1800" dirty="0" smtClean="0">
                <a:solidFill>
                  <a:srgbClr val="000066"/>
                </a:solidFill>
                <a:latin typeface="Courier New" pitchFamily="-84" charset="0"/>
              </a:rPr>
              <a:t>90,90,1"  </a:t>
            </a:r>
            <a:r>
              <a:rPr lang="en-US" sz="1800" dirty="0" smtClean="0">
                <a:solidFill>
                  <a:schemeClr val="accent1"/>
                </a:solidFill>
                <a:latin typeface="Courier New" pitchFamily="-84" charset="0"/>
              </a:rPr>
              <a:t>&amp;</a:t>
            </a:r>
            <a:r>
              <a:rPr lang="en-US" sz="1800" dirty="0" smtClean="0">
                <a:solidFill>
                  <a:srgbClr val="000066"/>
                </a:solidFill>
                <a:latin typeface="Courier New" pitchFamily="-84" charset="0"/>
              </a:rPr>
              <a:t>    </a:t>
            </a:r>
            <a:endParaRPr lang="en-US" sz="1800" dirty="0">
              <a:solidFill>
                <a:srgbClr val="000066"/>
              </a:solidFill>
              <a:latin typeface="Courier New" pitchFamily="-84" charset="0"/>
            </a:endParaRPr>
          </a:p>
          <a:p>
            <a:pPr algn="l" defTabSz="822325" eaLnBrk="0" hangingPunct="0">
              <a:lnSpc>
                <a:spcPct val="80000"/>
              </a:lnSpc>
              <a:buClrTx/>
            </a:pPr>
            <a:r>
              <a:rPr lang="en-US" sz="1800" dirty="0">
                <a:solidFill>
                  <a:srgbClr val="000066"/>
                </a:solidFill>
                <a:latin typeface="Courier New" pitchFamily="-84" charset="0"/>
              </a:rPr>
              <a:t>done</a:t>
            </a:r>
          </a:p>
        </p:txBody>
      </p:sp>
      <p:sp>
        <p:nvSpPr>
          <p:cNvPr id="11" name="Round Same Side Corner Rectangle 10"/>
          <p:cNvSpPr/>
          <p:nvPr/>
        </p:nvSpPr>
        <p:spPr bwMode="auto">
          <a:xfrm>
            <a:off x="4648200" y="5334000"/>
            <a:ext cx="609600" cy="457200"/>
          </a:xfrm>
          <a:prstGeom prst="round2SameRect">
            <a:avLst>
              <a:gd name="adj1" fmla="val 50000"/>
              <a:gd name="adj2" fmla="val 50000"/>
            </a:avLst>
          </a:prstGeom>
          <a:noFill/>
          <a:ln w="38100" cap="flat" cmpd="sng" algn="ctr">
            <a:solidFill>
              <a:schemeClr val="accent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pitchFamily="18" charset="0"/>
            </a:endParaRPr>
          </a:p>
        </p:txBody>
      </p:sp>
      <p:cxnSp>
        <p:nvCxnSpPr>
          <p:cNvPr id="7" name="Straight Arrow Connector 6"/>
          <p:cNvCxnSpPr/>
          <p:nvPr/>
        </p:nvCxnSpPr>
        <p:spPr bwMode="auto">
          <a:xfrm rot="5400000">
            <a:off x="4953000" y="2057400"/>
            <a:ext cx="3581400" cy="2819400"/>
          </a:xfrm>
          <a:prstGeom prst="straightConnector1">
            <a:avLst/>
          </a:prstGeom>
          <a:noFill/>
          <a:ln w="76200" cap="flat" cmpd="sng" algn="ctr">
            <a:solidFill>
              <a:srgbClr val="FF0000"/>
            </a:solidFill>
            <a:prstDash val="solid"/>
            <a:round/>
            <a:headEnd type="none" w="med" len="med"/>
            <a:tailEnd type="arrow" w="med" len="med"/>
          </a:ln>
          <a:effectLst/>
        </p:spPr>
      </p:cxn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Importing all TAB files in a directory</a:t>
            </a:r>
          </a:p>
        </p:txBody>
      </p:sp>
      <p:sp>
        <p:nvSpPr>
          <p:cNvPr id="83971" name="Rectangle 3"/>
          <p:cNvSpPr>
            <a:spLocks noChangeArrowheads="1"/>
          </p:cNvSpPr>
          <p:nvPr/>
        </p:nvSpPr>
        <p:spPr bwMode="auto">
          <a:xfrm>
            <a:off x="533400" y="1268413"/>
            <a:ext cx="9067800" cy="19573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a:solidFill>
                  <a:srgbClr val="000066"/>
                </a:solidFill>
                <a:latin typeface="Courier New" pitchFamily="-84" charset="0"/>
              </a:rPr>
              <a:t>set TAB_FILES=.</a:t>
            </a:r>
          </a:p>
          <a:p>
            <a:pPr algn="l" defTabSz="822325" eaLnBrk="0" hangingPunct="0">
              <a:lnSpc>
                <a:spcPct val="80000"/>
              </a:lnSpc>
              <a:buClrTx/>
            </a:pPr>
            <a:r>
              <a:rPr lang="en-US" sz="1400" dirty="0">
                <a:solidFill>
                  <a:srgbClr val="000066"/>
                </a:solidFill>
                <a:latin typeface="Courier New" pitchFamily="-84" charset="0"/>
              </a:rPr>
              <a:t>for /</a:t>
            </a:r>
            <a:r>
              <a:rPr lang="en-US" sz="1400" dirty="0" err="1">
                <a:solidFill>
                  <a:srgbClr val="000066"/>
                </a:solidFill>
                <a:latin typeface="Courier New" pitchFamily="-84" charset="0"/>
              </a:rPr>
              <a:t>r</a:t>
            </a:r>
            <a:r>
              <a:rPr lang="en-US" sz="1400" dirty="0">
                <a:solidFill>
                  <a:srgbClr val="000066"/>
                </a:solidFill>
                <a:latin typeface="Courier New" pitchFamily="-84" charset="0"/>
              </a:rPr>
              <a:t> %TAB_FILES% %%</a:t>
            </a:r>
            <a:r>
              <a:rPr lang="en-US" sz="1400" dirty="0" err="1">
                <a:solidFill>
                  <a:srgbClr val="000066"/>
                </a:solidFill>
                <a:latin typeface="Courier New" pitchFamily="-84" charset="0"/>
              </a:rPr>
              <a:t>g</a:t>
            </a:r>
            <a:r>
              <a:rPr lang="en-US" sz="1400" dirty="0">
                <a:solidFill>
                  <a:srgbClr val="000066"/>
                </a:solidFill>
                <a:latin typeface="Courier New" pitchFamily="-84" charset="0"/>
              </a:rPr>
              <a:t> in (*.tab) do (</a:t>
            </a:r>
          </a:p>
          <a:p>
            <a:pPr algn="l" defTabSz="822325" eaLnBrk="0" hangingPunct="0">
              <a:lnSpc>
                <a:spcPct val="80000"/>
              </a:lnSpc>
              <a:buClrTx/>
            </a:pPr>
            <a:r>
              <a:rPr lang="en-US" sz="1400" dirty="0">
                <a:solidFill>
                  <a:srgbClr val="000066"/>
                </a:solidFill>
                <a:latin typeface="Courier New" pitchFamily="-84" charset="0"/>
              </a:rPr>
              <a:t>  echo Loading file: %%~</a:t>
            </a:r>
            <a:r>
              <a:rPr lang="en-US" sz="1400" dirty="0" err="1">
                <a:solidFill>
                  <a:srgbClr val="000066"/>
                </a:solidFill>
                <a:latin typeface="Courier New" pitchFamily="-84" charset="0"/>
              </a:rPr>
              <a:t>nxg</a:t>
            </a:r>
            <a:endParaRPr lang="en-US" sz="1400" dirty="0">
              <a:solidFill>
                <a:srgbClr val="000066"/>
              </a:solidFill>
              <a:latin typeface="Courier New" pitchFamily="-84" charset="0"/>
            </a:endParaRPr>
          </a:p>
          <a:p>
            <a:pPr algn="l" defTabSz="822325" eaLnBrk="0" hangingPunct="0">
              <a:lnSpc>
                <a:spcPct val="80000"/>
              </a:lnSpc>
              <a:buClrTx/>
            </a:pPr>
            <a:r>
              <a:rPr lang="en-US" sz="1400" dirty="0">
                <a:solidFill>
                  <a:srgbClr val="000066"/>
                </a:solidFill>
                <a:latin typeface="Courier New" pitchFamily="-84" charset="0"/>
              </a:rPr>
              <a:t>  ogr2ogr -</a:t>
            </a:r>
            <a:r>
              <a:rPr lang="en-US" sz="1400" dirty="0" err="1">
                <a:solidFill>
                  <a:srgbClr val="000066"/>
                </a:solidFill>
                <a:latin typeface="Courier New" pitchFamily="-84" charset="0"/>
              </a:rPr>
              <a:t>f</a:t>
            </a:r>
            <a:r>
              <a:rPr lang="en-US" sz="1400" dirty="0">
                <a:solidFill>
                  <a:srgbClr val="000066"/>
                </a:solidFill>
                <a:latin typeface="Courier New" pitchFamily="-84" charset="0"/>
              </a:rPr>
              <a:t> OCI OCI:scott/tiger@</a:t>
            </a:r>
            <a:r>
              <a:rPr lang="en-US" sz="1400" dirty="0" smtClean="0">
                <a:solidFill>
                  <a:srgbClr val="000066"/>
                </a:solidFill>
                <a:latin typeface="Courier New" pitchFamily="-84" charset="0"/>
              </a:rPr>
              <a:t>orcl112: </a:t>
            </a:r>
            <a:r>
              <a:rPr lang="en-US" sz="1400" dirty="0">
                <a:solidFill>
                  <a:srgbClr val="000066"/>
                </a:solidFill>
                <a:latin typeface="Courier New" pitchFamily="-84" charset="0"/>
              </a:rPr>
              <a:t>%%</a:t>
            </a:r>
            <a:r>
              <a:rPr lang="en-US" sz="1400" dirty="0" err="1">
                <a:solidFill>
                  <a:srgbClr val="000066"/>
                </a:solidFill>
                <a:latin typeface="Courier New" pitchFamily="-84" charset="0"/>
              </a:rPr>
              <a:t>g</a:t>
            </a:r>
            <a:r>
              <a:rPr lang="en-US" sz="1400" dirty="0">
                <a:solidFill>
                  <a:srgbClr val="000066"/>
                </a:solidFill>
                <a:latin typeface="Courier New" pitchFamily="-84" charset="0"/>
              </a:rPr>
              <a:t>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DIM=2 -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SRID</a:t>
            </a:r>
            <a:r>
              <a:rPr lang="en-US" sz="1400" dirty="0" smtClean="0">
                <a:solidFill>
                  <a:srgbClr val="000066"/>
                </a:solidFill>
                <a:latin typeface="Courier New" pitchFamily="-84" charset="0"/>
              </a:rPr>
              <a:t>=4326 -</a:t>
            </a:r>
            <a:r>
              <a:rPr lang="en-US" sz="1400" dirty="0">
                <a:solidFill>
                  <a:srgbClr val="000066"/>
                </a:solidFill>
                <a:latin typeface="Courier New" pitchFamily="-84" charset="0"/>
              </a:rPr>
              <a:t>lco GEOMETRY_NAME=geometry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INDEX=NO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DIMINFO_X="-180,180,1"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DIMINFO_Y="-90,90,1"</a:t>
            </a:r>
          </a:p>
          <a:p>
            <a:pPr algn="l" defTabSz="822325" eaLnBrk="0" hangingPunct="0">
              <a:lnSpc>
                <a:spcPct val="80000"/>
              </a:lnSpc>
              <a:buClrTx/>
            </a:pPr>
            <a:r>
              <a:rPr lang="en-US" sz="1400" dirty="0">
                <a:solidFill>
                  <a:srgbClr val="000066"/>
                </a:solidFill>
                <a:latin typeface="Courier New" pitchFamily="-84" charset="0"/>
              </a:rPr>
              <a:t>)</a:t>
            </a:r>
          </a:p>
        </p:txBody>
      </p:sp>
      <p:sp>
        <p:nvSpPr>
          <p:cNvPr id="83972" name="Rectangle 3"/>
          <p:cNvSpPr>
            <a:spLocks noChangeArrowheads="1"/>
          </p:cNvSpPr>
          <p:nvPr/>
        </p:nvSpPr>
        <p:spPr bwMode="auto">
          <a:xfrm>
            <a:off x="533400" y="3346450"/>
            <a:ext cx="9067800" cy="27971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a:solidFill>
                  <a:srgbClr val="000066"/>
                </a:solidFill>
                <a:latin typeface="Courier New" pitchFamily="-84" charset="0"/>
              </a:rPr>
              <a:t>#!/bin/bash </a:t>
            </a:r>
          </a:p>
          <a:p>
            <a:pPr algn="l" defTabSz="822325" eaLnBrk="0" hangingPunct="0">
              <a:lnSpc>
                <a:spcPct val="80000"/>
              </a:lnSpc>
              <a:buClrTx/>
            </a:pPr>
            <a:r>
              <a:rPr lang="en-US" sz="1400" dirty="0">
                <a:solidFill>
                  <a:srgbClr val="000066"/>
                </a:solidFill>
                <a:latin typeface="Courier New" pitchFamily="-84" charset="0"/>
              </a:rPr>
              <a:t>TAB_FILES=.</a:t>
            </a:r>
          </a:p>
          <a:p>
            <a:pPr algn="l" defTabSz="822325" eaLnBrk="0" hangingPunct="0">
              <a:lnSpc>
                <a:spcPct val="80000"/>
              </a:lnSpc>
              <a:buClrTx/>
            </a:pPr>
            <a:r>
              <a:rPr lang="en-US" sz="1400" dirty="0">
                <a:solidFill>
                  <a:srgbClr val="000066"/>
                </a:solidFill>
                <a:latin typeface="Courier New" pitchFamily="-84" charset="0"/>
              </a:rPr>
              <a:t>for </a:t>
            </a:r>
            <a:r>
              <a:rPr lang="en-US" sz="1400" dirty="0" err="1">
                <a:solidFill>
                  <a:srgbClr val="000066"/>
                </a:solidFill>
                <a:latin typeface="Courier New" pitchFamily="-84" charset="0"/>
              </a:rPr>
              <a:t>g</a:t>
            </a:r>
            <a:r>
              <a:rPr lang="en-US" sz="1400" dirty="0">
                <a:solidFill>
                  <a:srgbClr val="000066"/>
                </a:solidFill>
                <a:latin typeface="Courier New" pitchFamily="-84" charset="0"/>
              </a:rPr>
              <a:t> in $( </a:t>
            </a:r>
            <a:r>
              <a:rPr lang="en-US" sz="1400" dirty="0" err="1">
                <a:solidFill>
                  <a:srgbClr val="000066"/>
                </a:solidFill>
                <a:latin typeface="Courier New" pitchFamily="-84" charset="0"/>
              </a:rPr>
              <a:t>ls</a:t>
            </a:r>
            <a:r>
              <a:rPr lang="en-US" sz="1400" dirty="0">
                <a:solidFill>
                  <a:srgbClr val="000066"/>
                </a:solidFill>
                <a:latin typeface="Courier New" pitchFamily="-84" charset="0"/>
              </a:rPr>
              <a:t> $TAB_FILES/*.tab); do</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full_file_name</a:t>
            </a:r>
            <a:r>
              <a:rPr lang="en-US" sz="1400" dirty="0">
                <a:solidFill>
                  <a:srgbClr val="000066"/>
                </a:solidFill>
                <a:latin typeface="Courier New" pitchFamily="-84" charset="0"/>
              </a:rPr>
              <a:t>=${</a:t>
            </a:r>
            <a:r>
              <a:rPr lang="en-US" sz="1400" dirty="0" err="1">
                <a:solidFill>
                  <a:srgbClr val="000066"/>
                </a:solidFill>
                <a:latin typeface="Courier New" pitchFamily="-84" charset="0"/>
              </a:rPr>
              <a:t>g</a:t>
            </a:r>
            <a:r>
              <a:rPr lang="en-US" sz="1400" dirty="0">
                <a:solidFill>
                  <a:srgbClr val="000066"/>
                </a:solidFill>
                <a:latin typeface="Courier New" pitchFamily="-84" charset="0"/>
              </a:rPr>
              <a:t>%.*}</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file_name</a:t>
            </a:r>
            <a:r>
              <a:rPr lang="en-US" sz="1400" dirty="0">
                <a:solidFill>
                  <a:srgbClr val="000066"/>
                </a:solidFill>
                <a:latin typeface="Courier New" pitchFamily="-84" charset="0"/>
              </a:rPr>
              <a:t>=${</a:t>
            </a:r>
            <a:r>
              <a:rPr lang="en-US" sz="1400" dirty="0" err="1">
                <a:solidFill>
                  <a:srgbClr val="000066"/>
                </a:solidFill>
                <a:latin typeface="Courier New" pitchFamily="-84" charset="0"/>
              </a:rPr>
              <a:t>g</a:t>
            </a:r>
            <a:r>
              <a:rPr lang="en-US" sz="1400" dirty="0">
                <a:solidFill>
                  <a:srgbClr val="000066"/>
                </a:solidFill>
                <a:latin typeface="Courier New" pitchFamily="-84" charset="0"/>
              </a:rPr>
              <a:t>##*/}</a:t>
            </a:r>
          </a:p>
          <a:p>
            <a:pPr algn="l" defTabSz="822325" eaLnBrk="0" hangingPunct="0">
              <a:lnSpc>
                <a:spcPct val="80000"/>
              </a:lnSpc>
              <a:buClrTx/>
            </a:pPr>
            <a:r>
              <a:rPr lang="en-US" sz="1400" dirty="0">
                <a:solidFill>
                  <a:srgbClr val="000066"/>
                </a:solidFill>
                <a:latin typeface="Courier New" pitchFamily="-84" charset="0"/>
              </a:rPr>
              <a:t>  echo Loading file: $</a:t>
            </a:r>
            <a:r>
              <a:rPr lang="en-US" sz="1400" dirty="0" err="1">
                <a:solidFill>
                  <a:srgbClr val="000066"/>
                </a:solidFill>
                <a:latin typeface="Courier New" pitchFamily="-84" charset="0"/>
              </a:rPr>
              <a:t>file_name</a:t>
            </a:r>
            <a:endParaRPr lang="en-US" sz="1400" dirty="0">
              <a:solidFill>
                <a:srgbClr val="000066"/>
              </a:solidFill>
              <a:latin typeface="Courier New" pitchFamily="-84" charset="0"/>
            </a:endParaRPr>
          </a:p>
          <a:p>
            <a:pPr algn="l" defTabSz="822325" eaLnBrk="0" hangingPunct="0">
              <a:lnSpc>
                <a:spcPct val="80000"/>
              </a:lnSpc>
              <a:buClrTx/>
            </a:pPr>
            <a:r>
              <a:rPr lang="en-US" sz="1400" dirty="0">
                <a:solidFill>
                  <a:srgbClr val="000066"/>
                </a:solidFill>
                <a:latin typeface="Courier New" pitchFamily="-84" charset="0"/>
              </a:rPr>
              <a:t>  ogr2ogr -</a:t>
            </a:r>
            <a:r>
              <a:rPr lang="en-US" sz="1400" dirty="0" err="1">
                <a:solidFill>
                  <a:srgbClr val="000066"/>
                </a:solidFill>
                <a:latin typeface="Courier New" pitchFamily="-84" charset="0"/>
              </a:rPr>
              <a:t>f</a:t>
            </a:r>
            <a:r>
              <a:rPr lang="en-US" sz="1400" dirty="0">
                <a:solidFill>
                  <a:srgbClr val="000066"/>
                </a:solidFill>
                <a:latin typeface="Courier New" pitchFamily="-84" charset="0"/>
              </a:rPr>
              <a:t> OCI OCI:scott/tiger@</a:t>
            </a:r>
            <a:r>
              <a:rPr lang="en-US" sz="1400" dirty="0" smtClean="0">
                <a:solidFill>
                  <a:srgbClr val="000066"/>
                </a:solidFill>
                <a:latin typeface="Courier New" pitchFamily="-84" charset="0"/>
              </a:rPr>
              <a:t>orcl112: </a:t>
            </a:r>
            <a:r>
              <a:rPr lang="en-US" sz="1400" dirty="0">
                <a:solidFill>
                  <a:srgbClr val="000066"/>
                </a:solidFill>
                <a:latin typeface="Courier New" pitchFamily="-84" charset="0"/>
              </a:rPr>
              <a:t>$</a:t>
            </a:r>
            <a:r>
              <a:rPr lang="en-US" sz="1400" dirty="0" err="1">
                <a:solidFill>
                  <a:srgbClr val="000066"/>
                </a:solidFill>
                <a:latin typeface="Courier New" pitchFamily="-84" charset="0"/>
              </a:rPr>
              <a:t>full_file_name</a:t>
            </a:r>
            <a:r>
              <a:rPr lang="en-US" sz="1400" dirty="0">
                <a:solidFill>
                  <a:srgbClr val="000066"/>
                </a:solidFill>
                <a:latin typeface="Courier New" pitchFamily="-84" charset="0"/>
              </a:rPr>
              <a:t>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DIM=2 -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SRID</a:t>
            </a:r>
            <a:r>
              <a:rPr lang="en-US" sz="1400" dirty="0" smtClean="0">
                <a:solidFill>
                  <a:srgbClr val="000066"/>
                </a:solidFill>
                <a:latin typeface="Courier New" pitchFamily="-84" charset="0"/>
              </a:rPr>
              <a:t>=4326 -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GEOMETRY_NAME=geometry </a:t>
            </a:r>
          </a:p>
          <a:p>
            <a:pPr algn="l" defTabSz="822325" eaLnBrk="0" hangingPunct="0">
              <a:lnSpc>
                <a:spcPct val="80000"/>
              </a:lnSpc>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INDEX=NO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DIMINFO_X="-180,180,1" -</a:t>
            </a:r>
            <a:r>
              <a:rPr lang="en-US" sz="1400" dirty="0" err="1">
                <a:solidFill>
                  <a:srgbClr val="000066"/>
                </a:solidFill>
                <a:latin typeface="Courier New" pitchFamily="-84" charset="0"/>
              </a:rPr>
              <a:t>lco</a:t>
            </a:r>
            <a:r>
              <a:rPr lang="en-US" sz="1400" dirty="0">
                <a:solidFill>
                  <a:srgbClr val="000066"/>
                </a:solidFill>
                <a:latin typeface="Courier New" pitchFamily="-84" charset="0"/>
              </a:rPr>
              <a:t> DIMINFO_Y="-90,90,1"    </a:t>
            </a:r>
          </a:p>
          <a:p>
            <a:pPr algn="l" defTabSz="822325" eaLnBrk="0" hangingPunct="0">
              <a:lnSpc>
                <a:spcPct val="80000"/>
              </a:lnSpc>
              <a:buClrTx/>
            </a:pPr>
            <a:r>
              <a:rPr lang="en-US" sz="1400" dirty="0">
                <a:solidFill>
                  <a:srgbClr val="000066"/>
                </a:solidFill>
                <a:latin typeface="Courier New" pitchFamily="-84" charset="0"/>
              </a:rPr>
              <a:t>done</a:t>
            </a:r>
          </a:p>
        </p:txBody>
      </p:sp>
      <p:sp>
        <p:nvSpPr>
          <p:cNvPr id="9" name="Text Box 9"/>
          <p:cNvSpPr txBox="1">
            <a:spLocks noChangeArrowheads="1"/>
          </p:cNvSpPr>
          <p:nvPr/>
        </p:nvSpPr>
        <p:spPr bwMode="auto">
          <a:xfrm>
            <a:off x="6608763" y="1125538"/>
            <a:ext cx="2438400" cy="32226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lIns="92075" tIns="46038" rIns="92075" bIns="46038">
            <a:prstTxWarp prst="textNoShape">
              <a:avLst/>
            </a:prstTxWarp>
            <a:spAutoFit/>
          </a:bodyPr>
          <a:lstStyle/>
          <a:p>
            <a:pPr>
              <a:defRPr/>
            </a:pPr>
            <a:r>
              <a:rPr lang="en-US" sz="1600">
                <a:solidFill>
                  <a:schemeClr val="accent1"/>
                </a:solidFill>
              </a:rPr>
              <a:t>Windows</a:t>
            </a:r>
          </a:p>
        </p:txBody>
      </p:sp>
      <p:sp>
        <p:nvSpPr>
          <p:cNvPr id="10" name="Text Box 9"/>
          <p:cNvSpPr txBox="1">
            <a:spLocks noChangeArrowheads="1"/>
          </p:cNvSpPr>
          <p:nvPr/>
        </p:nvSpPr>
        <p:spPr bwMode="auto">
          <a:xfrm>
            <a:off x="6608763" y="3251200"/>
            <a:ext cx="2438400" cy="32226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lIns="92075" tIns="46038" rIns="92075" bIns="46038">
            <a:prstTxWarp prst="textNoShape">
              <a:avLst/>
            </a:prstTxWarp>
            <a:spAutoFit/>
          </a:bodyPr>
          <a:lstStyle/>
          <a:p>
            <a:pPr>
              <a:defRPr/>
            </a:pPr>
            <a:r>
              <a:rPr lang="en-US" sz="1600">
                <a:solidFill>
                  <a:schemeClr val="accent1"/>
                </a:solidFill>
              </a:rPr>
              <a:t>Linux</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title"/>
          </p:nvPr>
        </p:nvSpPr>
        <p:spPr/>
        <p:txBody>
          <a:bodyPr/>
          <a:lstStyle/>
          <a:p>
            <a:pPr eaLnBrk="1" hangingPunct="1"/>
            <a:r>
              <a:rPr lang="en-US"/>
              <a:t>SQL*Loader for Lines and Polygons</a:t>
            </a:r>
          </a:p>
        </p:txBody>
      </p:sp>
      <p:sp>
        <p:nvSpPr>
          <p:cNvPr id="25603" name="Rectangle 6"/>
          <p:cNvSpPr>
            <a:spLocks noChangeArrowheads="1"/>
          </p:cNvSpPr>
          <p:nvPr/>
        </p:nvSpPr>
        <p:spPr bwMode="auto">
          <a:xfrm>
            <a:off x="609600" y="4362450"/>
            <a:ext cx="8229600" cy="15906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a:solidFill>
                  <a:srgbClr val="000066"/>
                </a:solidFill>
                <a:latin typeface="Courier New" pitchFamily="-84" charset="0"/>
              </a:rPr>
              <a:t> Autauga;Alabama;57.428300000;</a:t>
            </a:r>
          </a:p>
          <a:p>
            <a:pPr algn="l" defTabSz="822325" eaLnBrk="0" hangingPunct="0">
              <a:lnSpc>
                <a:spcPct val="100000"/>
              </a:lnSpc>
              <a:spcBef>
                <a:spcPct val="0"/>
              </a:spcBef>
              <a:buClrTx/>
            </a:pPr>
            <a:r>
              <a:rPr lang="en-US" sz="1400">
                <a:solidFill>
                  <a:srgbClr val="000066"/>
                </a:solidFill>
                <a:latin typeface="Courier New" pitchFamily="-84" charset="0"/>
              </a:rPr>
              <a:t>#2003;1;1003;1/</a:t>
            </a:r>
          </a:p>
          <a:p>
            <a:pPr algn="l" defTabSz="822325" eaLnBrk="0" hangingPunct="0">
              <a:lnSpc>
                <a:spcPct val="100000"/>
              </a:lnSpc>
              <a:spcBef>
                <a:spcPct val="0"/>
              </a:spcBef>
              <a:buClrTx/>
            </a:pPr>
            <a:r>
              <a:rPr lang="en-US" sz="1400">
                <a:solidFill>
                  <a:srgbClr val="000066"/>
                </a:solidFill>
                <a:latin typeface="Courier New" pitchFamily="-84" charset="0"/>
              </a:rPr>
              <a:t>#-86.916969000;32.664028000;-86.816589000;32.659988000;-86.713409000;....;</a:t>
            </a:r>
          </a:p>
          <a:p>
            <a:pPr algn="l" defTabSz="822325" eaLnBrk="0" hangingPunct="0">
              <a:lnSpc>
                <a:spcPct val="100000"/>
              </a:lnSpc>
              <a:spcBef>
                <a:spcPct val="0"/>
              </a:spcBef>
              <a:buClrTx/>
            </a:pPr>
            <a:r>
              <a:rPr lang="en-US" sz="1400">
                <a:solidFill>
                  <a:srgbClr val="000066"/>
                </a:solidFill>
                <a:latin typeface="Courier New" pitchFamily="-84" charset="0"/>
              </a:rPr>
              <a:t>#-87.765160000;31.297176000;-86.916969000;32.664028000/</a:t>
            </a:r>
          </a:p>
          <a:p>
            <a:pPr algn="l" defTabSz="822325" eaLnBrk="0" hangingPunct="0">
              <a:lnSpc>
                <a:spcPct val="100000"/>
              </a:lnSpc>
              <a:spcBef>
                <a:spcPct val="0"/>
              </a:spcBef>
              <a:buClrTx/>
            </a:pPr>
            <a:r>
              <a:rPr lang="en-US" sz="1400">
                <a:solidFill>
                  <a:srgbClr val="000066"/>
                </a:solidFill>
                <a:latin typeface="Courier New" pitchFamily="-84" charset="0"/>
              </a:rPr>
              <a:t> Baldwin;Alabama;61.569000000;</a:t>
            </a:r>
          </a:p>
          <a:p>
            <a:pPr algn="l" defTabSz="822325" eaLnBrk="0" hangingPunct="0">
              <a:lnSpc>
                <a:spcPct val="100000"/>
              </a:lnSpc>
              <a:spcBef>
                <a:spcPct val="0"/>
              </a:spcBef>
              <a:buClrTx/>
            </a:pPr>
            <a:r>
              <a:rPr lang="en-US" sz="1400">
                <a:solidFill>
                  <a:srgbClr val="000066"/>
                </a:solidFill>
                <a:latin typeface="Courier New" pitchFamily="-84" charset="0"/>
              </a:rPr>
              <a:t>#2003;1;1003;1;/</a:t>
            </a:r>
          </a:p>
          <a:p>
            <a:pPr algn="l" defTabSz="822325" eaLnBrk="0" hangingPunct="0">
              <a:lnSpc>
                <a:spcPct val="100000"/>
              </a:lnSpc>
              <a:spcBef>
                <a:spcPct val="0"/>
              </a:spcBef>
              <a:buClrTx/>
            </a:pPr>
            <a:r>
              <a:rPr lang="en-US" sz="1400">
                <a:solidFill>
                  <a:srgbClr val="000066"/>
                </a:solidFill>
                <a:latin typeface="Courier New" pitchFamily="-84" charset="0"/>
              </a:rPr>
              <a:t>#-87.765160000;31.297176000;-87.760429000;31.297289000;-87.759232000;..../</a:t>
            </a:r>
          </a:p>
        </p:txBody>
      </p:sp>
      <p:sp>
        <p:nvSpPr>
          <p:cNvPr id="25604" name="Rectangle 7"/>
          <p:cNvSpPr>
            <a:spLocks noChangeArrowheads="1"/>
          </p:cNvSpPr>
          <p:nvPr/>
        </p:nvSpPr>
        <p:spPr bwMode="auto">
          <a:xfrm>
            <a:off x="609600" y="1371600"/>
            <a:ext cx="8229600" cy="28670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400" dirty="0">
                <a:solidFill>
                  <a:srgbClr val="000066"/>
                </a:solidFill>
                <a:latin typeface="Courier New" pitchFamily="-84" charset="0"/>
              </a:rPr>
              <a:t>LOAD DATA </a:t>
            </a:r>
          </a:p>
          <a:p>
            <a:pPr algn="l" defTabSz="822325" eaLnBrk="0" hangingPunct="0">
              <a:lnSpc>
                <a:spcPct val="100000"/>
              </a:lnSpc>
              <a:spcBef>
                <a:spcPct val="0"/>
              </a:spcBef>
              <a:buClrTx/>
            </a:pPr>
            <a:r>
              <a:rPr lang="en-US" sz="1400" dirty="0">
                <a:solidFill>
                  <a:srgbClr val="000066"/>
                </a:solidFill>
                <a:latin typeface="Courier New" pitchFamily="-84" charset="0"/>
              </a:rPr>
              <a:t> CONTINUEIF NEXT(1:1) = '#'</a:t>
            </a:r>
          </a:p>
          <a:p>
            <a:pPr algn="l" defTabSz="822325" eaLnBrk="0" hangingPunct="0">
              <a:lnSpc>
                <a:spcPct val="100000"/>
              </a:lnSpc>
              <a:spcBef>
                <a:spcPct val="0"/>
              </a:spcBef>
              <a:buClrTx/>
            </a:pPr>
            <a:r>
              <a:rPr lang="en-US" sz="1400" dirty="0">
                <a:solidFill>
                  <a:srgbClr val="000066"/>
                </a:solidFill>
                <a:latin typeface="Courier New" pitchFamily="-84" charset="0"/>
              </a:rPr>
              <a:t> INTO TABLE </a:t>
            </a:r>
            <a:r>
              <a:rPr lang="en-US" sz="1400" dirty="0" err="1">
                <a:solidFill>
                  <a:srgbClr val="000066"/>
                </a:solidFill>
                <a:latin typeface="Courier New" pitchFamily="-84" charset="0"/>
              </a:rPr>
              <a:t>us_counties</a:t>
            </a:r>
            <a:endParaRPr lang="en-US" sz="1400" dirty="0">
              <a:solidFill>
                <a:srgbClr val="000066"/>
              </a:solidFill>
              <a:latin typeface="Courier New" pitchFamily="-84" charset="0"/>
            </a:endParaRPr>
          </a:p>
          <a:p>
            <a:pPr algn="l" defTabSz="822325" eaLnBrk="0" hangingPunct="0">
              <a:lnSpc>
                <a:spcPct val="100000"/>
              </a:lnSpc>
              <a:spcBef>
                <a:spcPct val="0"/>
              </a:spcBef>
              <a:buClrTx/>
            </a:pPr>
            <a:r>
              <a:rPr lang="en-US" sz="1400" dirty="0">
                <a:solidFill>
                  <a:srgbClr val="000066"/>
                </a:solidFill>
                <a:latin typeface="Courier New" pitchFamily="-84" charset="0"/>
              </a:rPr>
              <a:t> FIELDS TERMINATED BY ';' (</a:t>
            </a:r>
          </a:p>
          <a:p>
            <a:pPr algn="l" defTabSz="822325" eaLnBrk="0" hangingPunct="0">
              <a:lnSpc>
                <a:spcPct val="100000"/>
              </a:lnSpc>
              <a:spcBef>
                <a:spcPct val="0"/>
              </a:spcBef>
              <a:buClrTx/>
            </a:pPr>
            <a:r>
              <a:rPr lang="en-US" sz="1400" dirty="0">
                <a:solidFill>
                  <a:srgbClr val="000066"/>
                </a:solidFill>
                <a:latin typeface="Courier New" pitchFamily="-84" charset="0"/>
              </a:rPr>
              <a:t>  county,</a:t>
            </a:r>
          </a:p>
          <a:p>
            <a:pPr algn="l" defTabSz="822325" eaLnBrk="0" hangingPunct="0">
              <a:lnSpc>
                <a:spcPct val="100000"/>
              </a:lnSpc>
              <a:spcBef>
                <a:spcPct val="0"/>
              </a:spcBef>
              <a:buClrTx/>
            </a:pPr>
            <a:r>
              <a:rPr lang="en-US" sz="1400" dirty="0">
                <a:solidFill>
                  <a:srgbClr val="000066"/>
                </a:solidFill>
                <a:latin typeface="Courier New" pitchFamily="-84" charset="0"/>
              </a:rPr>
              <a:t>  state,</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rgbClr val="000066"/>
                </a:solidFill>
                <a:latin typeface="Courier New" pitchFamily="-84" charset="0"/>
              </a:rPr>
              <a:t>poppsqmi</a:t>
            </a:r>
            <a:r>
              <a:rPr lang="en-US" sz="1400" dirty="0">
                <a:solidFill>
                  <a:srgbClr val="000066"/>
                </a:solidFill>
                <a:latin typeface="Courier New" pitchFamily="-84" charset="0"/>
              </a:rPr>
              <a:t>,</a:t>
            </a:r>
          </a:p>
          <a:p>
            <a:pPr algn="l" defTabSz="822325" eaLnBrk="0" hangingPunct="0">
              <a:lnSpc>
                <a:spcPct val="100000"/>
              </a:lnSpc>
              <a:spcBef>
                <a:spcPct val="0"/>
              </a:spcBef>
              <a:buClrTx/>
            </a:pPr>
            <a:r>
              <a:rPr lang="en-US" sz="1400" dirty="0">
                <a:solidFill>
                  <a:srgbClr val="000066"/>
                </a:solidFill>
                <a:latin typeface="Courier New" pitchFamily="-84" charset="0"/>
              </a:rPr>
              <a:t>  </a:t>
            </a:r>
            <a:r>
              <a:rPr lang="en-US" sz="1400" dirty="0" err="1">
                <a:solidFill>
                  <a:schemeClr val="accent1"/>
                </a:solidFill>
                <a:latin typeface="Courier New" pitchFamily="-84" charset="0"/>
              </a:rPr>
              <a:t>geom</a:t>
            </a:r>
            <a:r>
              <a:rPr lang="en-US" sz="1400" dirty="0">
                <a:solidFill>
                  <a:schemeClr val="accent1"/>
                </a:solidFill>
                <a:latin typeface="Courier New" pitchFamily="-84" charset="0"/>
              </a:rPr>
              <a:t> COLUMN OBJECT ( </a:t>
            </a: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sdo_gtype</a:t>
            </a:r>
            <a:r>
              <a:rPr lang="en-US" sz="1400" dirty="0">
                <a:solidFill>
                  <a:schemeClr val="accent1"/>
                </a:solidFill>
                <a:latin typeface="Courier New" pitchFamily="-84" charset="0"/>
              </a:rPr>
              <a:t>     INTEGER EXTERNAL, </a:t>
            </a: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sdo_srid</a:t>
            </a:r>
            <a:r>
              <a:rPr lang="en-US" sz="1400" dirty="0">
                <a:solidFill>
                  <a:schemeClr val="accent1"/>
                </a:solidFill>
                <a:latin typeface="Courier New" pitchFamily="-84" charset="0"/>
              </a:rPr>
              <a:t>      CONSTANT</a:t>
            </a:r>
            <a:r>
              <a:rPr lang="en-US" sz="1400" dirty="0" smtClean="0">
                <a:solidFill>
                  <a:schemeClr val="accent1"/>
                </a:solidFill>
                <a:latin typeface="Courier New" pitchFamily="-84" charset="0"/>
              </a:rPr>
              <a:t> 4326, </a:t>
            </a:r>
            <a:endParaRPr lang="en-US" sz="1400" dirty="0">
              <a:solidFill>
                <a:schemeClr val="accent1"/>
              </a:solidFill>
              <a:latin typeface="Courier New" pitchFamily="-84" charset="0"/>
            </a:endParaRP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sdo_elem_info</a:t>
            </a:r>
            <a:r>
              <a:rPr lang="en-US" sz="1400" dirty="0">
                <a:solidFill>
                  <a:schemeClr val="accent1"/>
                </a:solidFill>
                <a:latin typeface="Courier New" pitchFamily="-84" charset="0"/>
              </a:rPr>
              <a:t> VARRAY TERMINATED BY '/' (</a:t>
            </a:r>
            <a:r>
              <a:rPr lang="en-US" sz="1400" dirty="0" err="1">
                <a:solidFill>
                  <a:schemeClr val="accent1"/>
                </a:solidFill>
                <a:latin typeface="Courier New" pitchFamily="-84" charset="0"/>
              </a:rPr>
              <a:t>e</a:t>
            </a:r>
            <a:r>
              <a:rPr lang="en-US" sz="1400" dirty="0">
                <a:solidFill>
                  <a:schemeClr val="accent1"/>
                </a:solidFill>
                <a:latin typeface="Courier New" pitchFamily="-84" charset="0"/>
              </a:rPr>
              <a:t> FLOAT EXTERNAL), </a:t>
            </a:r>
          </a:p>
          <a:p>
            <a:pPr algn="l" defTabSz="822325" eaLnBrk="0" hangingPunct="0">
              <a:lnSpc>
                <a:spcPct val="100000"/>
              </a:lnSpc>
              <a:spcBef>
                <a:spcPct val="0"/>
              </a:spcBef>
              <a:buClrTx/>
            </a:pPr>
            <a:r>
              <a:rPr lang="en-US" sz="1400" dirty="0">
                <a:solidFill>
                  <a:schemeClr val="accent1"/>
                </a:solidFill>
                <a:latin typeface="Courier New" pitchFamily="-84" charset="0"/>
              </a:rPr>
              <a:t>    </a:t>
            </a:r>
            <a:r>
              <a:rPr lang="en-US" sz="1400" dirty="0" err="1">
                <a:solidFill>
                  <a:schemeClr val="accent1"/>
                </a:solidFill>
                <a:latin typeface="Courier New" pitchFamily="-84" charset="0"/>
              </a:rPr>
              <a:t>sdo_ordinates</a:t>
            </a:r>
            <a:r>
              <a:rPr lang="en-US" sz="1400" dirty="0">
                <a:solidFill>
                  <a:schemeClr val="accent1"/>
                </a:solidFill>
                <a:latin typeface="Courier New" pitchFamily="-84" charset="0"/>
              </a:rPr>
              <a:t> VARRAY TERMINATED BY '/' (</a:t>
            </a:r>
            <a:r>
              <a:rPr lang="en-US" sz="1400" dirty="0" err="1">
                <a:solidFill>
                  <a:schemeClr val="accent1"/>
                </a:solidFill>
                <a:latin typeface="Courier New" pitchFamily="-84" charset="0"/>
              </a:rPr>
              <a:t>o</a:t>
            </a:r>
            <a:r>
              <a:rPr lang="en-US" sz="1400" dirty="0">
                <a:solidFill>
                  <a:schemeClr val="accent1"/>
                </a:solidFill>
                <a:latin typeface="Courier New" pitchFamily="-84" charset="0"/>
              </a:rPr>
              <a:t> FLOAT EXTERNAL) )</a:t>
            </a:r>
            <a:r>
              <a:rPr lang="en-US" sz="1400" dirty="0">
                <a:solidFill>
                  <a:srgbClr val="000066"/>
                </a:solidFill>
                <a:latin typeface="Courier New" pitchFamily="-84" charset="0"/>
              </a:rPr>
              <a:t> </a:t>
            </a:r>
          </a:p>
          <a:p>
            <a:pPr algn="l" defTabSz="822325" eaLnBrk="0" hangingPunct="0">
              <a:lnSpc>
                <a:spcPct val="100000"/>
              </a:lnSpc>
              <a:spcBef>
                <a:spcPct val="0"/>
              </a:spcBef>
              <a:buClrTx/>
            </a:pPr>
            <a:r>
              <a:rPr lang="en-US" sz="1400" dirty="0">
                <a:solidFill>
                  <a:srgbClr val="000066"/>
                </a:solidFill>
                <a:latin typeface="Courier New" pitchFamily="-84" charset="0"/>
              </a:rPr>
              <a:t> )</a:t>
            </a:r>
          </a:p>
        </p:txBody>
      </p:sp>
      <p:sp>
        <p:nvSpPr>
          <p:cNvPr id="25605" name="Rectangle 8"/>
          <p:cNvSpPr>
            <a:spLocks noChangeArrowheads="1"/>
          </p:cNvSpPr>
          <p:nvPr/>
        </p:nvSpPr>
        <p:spPr bwMode="auto">
          <a:xfrm>
            <a:off x="773113" y="2922588"/>
            <a:ext cx="7227887" cy="1116012"/>
          </a:xfrm>
          <a:prstGeom prst="rect">
            <a:avLst/>
          </a:prstGeom>
          <a:noFill/>
          <a:ln w="25400">
            <a:solidFill>
              <a:schemeClr val="accent1"/>
            </a:solidFill>
            <a:miter lim="800000"/>
            <a:headEnd/>
            <a:tailEnd/>
          </a:ln>
        </p:spPr>
        <p:txBody>
          <a:bodyPr wrap="none" anchor="ctr">
            <a:prstTxWarp prst="textNoShape">
              <a:avLst/>
            </a:prstTxWarp>
          </a:bodyPr>
          <a:lstStyle/>
          <a:p>
            <a:pPr defTabSz="822325" eaLnBrk="0" hangingPunct="0">
              <a:lnSpc>
                <a:spcPct val="100000"/>
              </a:lnSpc>
              <a:buClrTx/>
            </a:pPr>
            <a:endParaRPr lang="fr-FR" sz="1800">
              <a:solidFill>
                <a:schemeClr val="folHlink"/>
              </a:solidFill>
            </a:endParaRP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Importing </a:t>
            </a:r>
            <a:r>
              <a:rPr lang="en-US" dirty="0" smtClean="0"/>
              <a:t>multiple files </a:t>
            </a:r>
            <a:r>
              <a:rPr lang="en-US" dirty="0"/>
              <a:t>in a directory</a:t>
            </a:r>
          </a:p>
        </p:txBody>
      </p:sp>
      <p:sp>
        <p:nvSpPr>
          <p:cNvPr id="2" name="Content Placeholder 1"/>
          <p:cNvSpPr>
            <a:spLocks noGrp="1"/>
          </p:cNvSpPr>
          <p:nvPr>
            <p:ph idx="1"/>
          </p:nvPr>
        </p:nvSpPr>
        <p:spPr/>
        <p:txBody>
          <a:bodyPr/>
          <a:lstStyle/>
          <a:p>
            <a:r>
              <a:rPr lang="en-US" dirty="0" smtClean="0"/>
              <a:t>All files from a directory</a:t>
            </a:r>
          </a:p>
          <a:p>
            <a:pPr lvl="1"/>
            <a:r>
              <a:rPr lang="en-US" dirty="0" smtClean="0"/>
              <a:t>Specify a directory as input</a:t>
            </a:r>
          </a:p>
          <a:p>
            <a:pPr lvl="1"/>
            <a:r>
              <a:rPr lang="en-US" dirty="0" smtClean="0"/>
              <a:t>All files must be of the same type (all shapefiles for example)</a:t>
            </a:r>
          </a:p>
          <a:p>
            <a:pPr lvl="1"/>
            <a:endParaRPr lang="en-US" dirty="0"/>
          </a:p>
          <a:p>
            <a:pPr lvl="1"/>
            <a:endParaRPr lang="en-US" dirty="0" smtClean="0"/>
          </a:p>
          <a:p>
            <a:pPr lvl="1"/>
            <a:endParaRPr lang="en-US" dirty="0"/>
          </a:p>
          <a:p>
            <a:r>
              <a:rPr lang="en-US" dirty="0" smtClean="0"/>
              <a:t>Selected files</a:t>
            </a:r>
          </a:p>
          <a:p>
            <a:pPr lvl="1"/>
            <a:r>
              <a:rPr lang="en-US" dirty="0" smtClean="0"/>
              <a:t>Specify a directory and a list of “layers”</a:t>
            </a:r>
          </a:p>
          <a:p>
            <a:endParaRPr lang="en-US" dirty="0"/>
          </a:p>
        </p:txBody>
      </p:sp>
      <p:sp>
        <p:nvSpPr>
          <p:cNvPr id="82948" name="Rectangle 3"/>
          <p:cNvSpPr>
            <a:spLocks noChangeArrowheads="1"/>
          </p:cNvSpPr>
          <p:nvPr/>
        </p:nvSpPr>
        <p:spPr bwMode="auto">
          <a:xfrm>
            <a:off x="533400" y="2924944"/>
            <a:ext cx="9067800" cy="67467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dirty="0" smtClean="0">
                <a:solidFill>
                  <a:srgbClr val="000066"/>
                </a:solidFill>
                <a:latin typeface="Courier New" pitchFamily="-84" charset="0"/>
              </a:rPr>
              <a:t>ogr2ogr </a:t>
            </a:r>
            <a:r>
              <a:rPr lang="en-US" sz="1800" dirty="0">
                <a:solidFill>
                  <a:srgbClr val="000066"/>
                </a:solidFill>
                <a:latin typeface="Courier New" pitchFamily="-84" charset="0"/>
              </a:rPr>
              <a:t>-f OCI </a:t>
            </a:r>
            <a:r>
              <a:rPr lang="en-US" sz="1800" dirty="0" err="1">
                <a:solidFill>
                  <a:srgbClr val="000066"/>
                </a:solidFill>
                <a:latin typeface="Courier New" pitchFamily="-84" charset="0"/>
              </a:rPr>
              <a:t>OCI:scott</a:t>
            </a:r>
            <a:r>
              <a:rPr lang="en-US" sz="1800" dirty="0">
                <a:solidFill>
                  <a:srgbClr val="000066"/>
                </a:solidFill>
                <a:latin typeface="Courier New" pitchFamily="-84" charset="0"/>
              </a:rPr>
              <a:t>/tiger@localhost:1521/orcl122 </a:t>
            </a:r>
            <a:r>
              <a:rPr lang="en-US" sz="1800" dirty="0" err="1" smtClean="0">
                <a:solidFill>
                  <a:srgbClr val="FF0000"/>
                </a:solidFill>
                <a:latin typeface="Courier New" pitchFamily="-84" charset="0"/>
              </a:rPr>
              <a:t>us_data</a:t>
            </a:r>
            <a:r>
              <a:rPr lang="en-US" sz="1800" dirty="0" smtClean="0">
                <a:solidFill>
                  <a:srgbClr val="000066"/>
                </a:solidFill>
                <a:latin typeface="Courier New" pitchFamily="-84" charset="0"/>
              </a:rPr>
              <a:t> </a:t>
            </a:r>
          </a:p>
          <a:p>
            <a:pPr algn="l" defTabSz="822325" eaLnBrk="0" hangingPunct="0">
              <a:lnSpc>
                <a:spcPct val="80000"/>
              </a:lnSpc>
              <a:buClrTx/>
            </a:pPr>
            <a:r>
              <a:rPr lang="en-US" sz="1800" dirty="0" smtClean="0">
                <a:solidFill>
                  <a:srgbClr val="000066"/>
                </a:solidFill>
                <a:latin typeface="Courier New" pitchFamily="-84" charset="0"/>
              </a:rPr>
              <a:t>-</a:t>
            </a:r>
            <a:r>
              <a:rPr lang="en-US" sz="1800" dirty="0" err="1">
                <a:solidFill>
                  <a:srgbClr val="000066"/>
                </a:solidFill>
                <a:latin typeface="Courier New" pitchFamily="-84" charset="0"/>
              </a:rPr>
              <a:t>lco</a:t>
            </a:r>
            <a:r>
              <a:rPr lang="en-US" sz="1800" dirty="0">
                <a:solidFill>
                  <a:srgbClr val="000066"/>
                </a:solidFill>
                <a:latin typeface="Courier New" pitchFamily="-84" charset="0"/>
              </a:rPr>
              <a:t> DIM=2 -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SRID=4326 -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GEOMETRY_NAME=geometry </a:t>
            </a:r>
            <a:endParaRPr lang="en-US" sz="1800" dirty="0" smtClean="0">
              <a:solidFill>
                <a:srgbClr val="000066"/>
              </a:solidFill>
              <a:latin typeface="Courier New" pitchFamily="-84" charset="0"/>
            </a:endParaRPr>
          </a:p>
        </p:txBody>
      </p:sp>
      <p:sp>
        <p:nvSpPr>
          <p:cNvPr id="8" name="Rectangle 3"/>
          <p:cNvSpPr>
            <a:spLocks noChangeArrowheads="1"/>
          </p:cNvSpPr>
          <p:nvPr/>
        </p:nvSpPr>
        <p:spPr bwMode="auto">
          <a:xfrm>
            <a:off x="533400" y="4698485"/>
            <a:ext cx="9067800" cy="1034771"/>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dirty="0" smtClean="0">
                <a:solidFill>
                  <a:srgbClr val="000066"/>
                </a:solidFill>
                <a:latin typeface="Courier New" pitchFamily="-84" charset="0"/>
              </a:rPr>
              <a:t>ogr2ogr </a:t>
            </a:r>
            <a:r>
              <a:rPr lang="en-US" sz="1800" dirty="0">
                <a:solidFill>
                  <a:srgbClr val="000066"/>
                </a:solidFill>
                <a:latin typeface="Courier New" pitchFamily="-84" charset="0"/>
              </a:rPr>
              <a:t>-f OCI </a:t>
            </a:r>
            <a:r>
              <a:rPr lang="en-US" sz="1800" dirty="0" err="1">
                <a:solidFill>
                  <a:srgbClr val="000066"/>
                </a:solidFill>
                <a:latin typeface="Courier New" pitchFamily="-84" charset="0"/>
              </a:rPr>
              <a:t>OCI:scott</a:t>
            </a:r>
            <a:r>
              <a:rPr lang="en-US" sz="1800" dirty="0">
                <a:solidFill>
                  <a:srgbClr val="000066"/>
                </a:solidFill>
                <a:latin typeface="Courier New" pitchFamily="-84" charset="0"/>
              </a:rPr>
              <a:t>/tiger@localhost:1521/orcl122 </a:t>
            </a:r>
            <a:r>
              <a:rPr lang="en-US" sz="1800" dirty="0" err="1" smtClean="0">
                <a:solidFill>
                  <a:srgbClr val="FF0000"/>
                </a:solidFill>
                <a:latin typeface="Courier New" pitchFamily="-84" charset="0"/>
              </a:rPr>
              <a:t>us_data</a:t>
            </a:r>
            <a:endParaRPr lang="en-US" sz="1800" dirty="0" smtClean="0">
              <a:solidFill>
                <a:srgbClr val="FF0000"/>
              </a:solidFill>
              <a:latin typeface="Courier New" pitchFamily="-84" charset="0"/>
            </a:endParaRPr>
          </a:p>
          <a:p>
            <a:pPr algn="l" defTabSz="822325" eaLnBrk="0" hangingPunct="0">
              <a:lnSpc>
                <a:spcPct val="80000"/>
              </a:lnSpc>
              <a:buClrTx/>
            </a:pPr>
            <a:r>
              <a:rPr lang="en-US" sz="1800" dirty="0" err="1" smtClean="0">
                <a:solidFill>
                  <a:srgbClr val="FF0000"/>
                </a:solidFill>
                <a:latin typeface="Courier New" pitchFamily="-84" charset="0"/>
              </a:rPr>
              <a:t>us_cities</a:t>
            </a:r>
            <a:r>
              <a:rPr lang="en-US" sz="1800" dirty="0" smtClean="0">
                <a:solidFill>
                  <a:srgbClr val="FF0000"/>
                </a:solidFill>
                <a:latin typeface="Courier New" pitchFamily="-84" charset="0"/>
              </a:rPr>
              <a:t> </a:t>
            </a:r>
            <a:r>
              <a:rPr lang="en-US" sz="1800" dirty="0" err="1">
                <a:solidFill>
                  <a:srgbClr val="FF0000"/>
                </a:solidFill>
                <a:latin typeface="Courier New" pitchFamily="-84" charset="0"/>
              </a:rPr>
              <a:t>us_counties</a:t>
            </a:r>
            <a:r>
              <a:rPr lang="en-US" sz="1800" dirty="0">
                <a:solidFill>
                  <a:srgbClr val="FF0000"/>
                </a:solidFill>
                <a:latin typeface="Courier New" pitchFamily="-84" charset="0"/>
              </a:rPr>
              <a:t> </a:t>
            </a:r>
            <a:r>
              <a:rPr lang="en-US" sz="1800" dirty="0" err="1">
                <a:solidFill>
                  <a:srgbClr val="FF0000"/>
                </a:solidFill>
                <a:latin typeface="Courier New" pitchFamily="-84" charset="0"/>
              </a:rPr>
              <a:t>us_states</a:t>
            </a:r>
            <a:r>
              <a:rPr lang="en-US" sz="1800" dirty="0">
                <a:solidFill>
                  <a:srgbClr val="FF0000"/>
                </a:solidFill>
                <a:latin typeface="Courier New" pitchFamily="-84" charset="0"/>
              </a:rPr>
              <a:t> </a:t>
            </a:r>
            <a:endParaRPr lang="en-US" sz="1800" dirty="0" smtClean="0">
              <a:solidFill>
                <a:srgbClr val="FF0000"/>
              </a:solidFill>
              <a:latin typeface="Courier New" pitchFamily="-84" charset="0"/>
            </a:endParaRPr>
          </a:p>
          <a:p>
            <a:pPr algn="l" defTabSz="822325" eaLnBrk="0" hangingPunct="0">
              <a:lnSpc>
                <a:spcPct val="80000"/>
              </a:lnSpc>
              <a:buClrTx/>
            </a:pPr>
            <a:r>
              <a:rPr lang="en-US" sz="1800" dirty="0" smtClean="0">
                <a:solidFill>
                  <a:srgbClr val="000066"/>
                </a:solidFill>
                <a:latin typeface="Courier New" pitchFamily="-84" charset="0"/>
              </a:rPr>
              <a:t>-</a:t>
            </a:r>
            <a:r>
              <a:rPr lang="en-US" sz="1800" dirty="0" err="1">
                <a:solidFill>
                  <a:srgbClr val="000066"/>
                </a:solidFill>
                <a:latin typeface="Courier New" pitchFamily="-84" charset="0"/>
              </a:rPr>
              <a:t>lco</a:t>
            </a:r>
            <a:r>
              <a:rPr lang="en-US" sz="1800" dirty="0">
                <a:solidFill>
                  <a:srgbClr val="000066"/>
                </a:solidFill>
                <a:latin typeface="Courier New" pitchFamily="-84" charset="0"/>
              </a:rPr>
              <a:t> DIM=2 -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SRID=4326 -</a:t>
            </a:r>
            <a:r>
              <a:rPr lang="en-US" sz="1800" dirty="0" err="1">
                <a:solidFill>
                  <a:srgbClr val="000066"/>
                </a:solidFill>
                <a:latin typeface="Courier New" pitchFamily="-84" charset="0"/>
              </a:rPr>
              <a:t>lco</a:t>
            </a:r>
            <a:r>
              <a:rPr lang="en-US" sz="1800" dirty="0">
                <a:solidFill>
                  <a:srgbClr val="000066"/>
                </a:solidFill>
                <a:latin typeface="Courier New" pitchFamily="-84" charset="0"/>
              </a:rPr>
              <a:t> GEOMETRY_NAME=geometry </a:t>
            </a:r>
            <a:endParaRPr lang="en-US" sz="1800" dirty="0" smtClean="0">
              <a:solidFill>
                <a:srgbClr val="000066"/>
              </a:solidFill>
              <a:latin typeface="Courier New" pitchFamily="-84" charset="0"/>
            </a:endParaRPr>
          </a:p>
        </p:txBody>
      </p:sp>
    </p:spTree>
    <p:extLst>
      <p:ext uri="{BB962C8B-B14F-4D97-AF65-F5344CB8AC3E}">
        <p14:creationId xmlns:p14="http://schemas.microsoft.com/office/powerpoint/2010/main" val="96907881"/>
      </p:ext>
    </p:extLst>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Usage Notes:</a:t>
            </a:r>
            <a:r>
              <a:rPr lang="en-US" dirty="0" smtClean="0"/>
              <a:t> Performance</a:t>
            </a:r>
            <a:endParaRPr lang="en-US" dirty="0"/>
          </a:p>
        </p:txBody>
      </p:sp>
      <p:sp>
        <p:nvSpPr>
          <p:cNvPr id="67587" name="Rectangle 3"/>
          <p:cNvSpPr>
            <a:spLocks noGrp="1" noChangeArrowheads="1"/>
          </p:cNvSpPr>
          <p:nvPr>
            <p:ph type="body" idx="1"/>
          </p:nvPr>
        </p:nvSpPr>
        <p:spPr/>
        <p:txBody>
          <a:bodyPr/>
          <a:lstStyle/>
          <a:p>
            <a:pPr eaLnBrk="1" hangingPunct="1"/>
            <a:r>
              <a:rPr lang="en-US" dirty="0" smtClean="0"/>
              <a:t>Remember to append a </a:t>
            </a:r>
            <a:r>
              <a:rPr lang="en-US" dirty="0" smtClean="0">
                <a:solidFill>
                  <a:srgbClr val="FF0000"/>
                </a:solidFill>
              </a:rPr>
              <a:t>“:”</a:t>
            </a:r>
            <a:r>
              <a:rPr lang="en-US" dirty="0" smtClean="0"/>
              <a:t> at the end of the database connect string</a:t>
            </a:r>
          </a:p>
          <a:p>
            <a:pPr eaLnBrk="1" hangingPunct="1"/>
            <a:endParaRPr lang="en-US" dirty="0" smtClean="0"/>
          </a:p>
          <a:p>
            <a:pPr eaLnBrk="1" hangingPunct="1"/>
            <a:endParaRPr lang="en-US" dirty="0" smtClean="0"/>
          </a:p>
          <a:p>
            <a:pPr eaLnBrk="1" hangingPunct="1"/>
            <a:r>
              <a:rPr lang="en-US" dirty="0" smtClean="0"/>
              <a:t>This is a workaround for a known problem in the OCI driver</a:t>
            </a:r>
          </a:p>
          <a:p>
            <a:pPr eaLnBrk="1" hangingPunct="1"/>
            <a:r>
              <a:rPr lang="en-US" dirty="0" smtClean="0"/>
              <a:t>Without this, it reads the metadata for each and every spatial table in your schema</a:t>
            </a:r>
          </a:p>
          <a:p>
            <a:pPr eaLnBrk="1" hangingPunct="1"/>
            <a:r>
              <a:rPr lang="en-US" dirty="0" smtClean="0"/>
              <a:t>This can be </a:t>
            </a:r>
            <a:r>
              <a:rPr lang="en-US" b="1" dirty="0" smtClean="0"/>
              <a:t>very</a:t>
            </a:r>
            <a:r>
              <a:rPr lang="en-US" dirty="0" smtClean="0"/>
              <a:t> expensive if your schema contains many spatial tables …</a:t>
            </a:r>
            <a:endParaRPr lang="en-US" dirty="0"/>
          </a:p>
        </p:txBody>
      </p:sp>
      <p:sp>
        <p:nvSpPr>
          <p:cNvPr id="9" name="Text Box 4"/>
          <p:cNvSpPr txBox="1">
            <a:spLocks noChangeArrowheads="1"/>
          </p:cNvSpPr>
          <p:nvPr/>
        </p:nvSpPr>
        <p:spPr bwMode="auto">
          <a:xfrm>
            <a:off x="431800" y="2514600"/>
            <a:ext cx="8559800" cy="62230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OCI:scott/tiger@</a:t>
            </a:r>
            <a:r>
              <a:rPr lang="en-US" sz="1600" dirty="0" smtClean="0">
                <a:solidFill>
                  <a:srgbClr val="000066"/>
                </a:solidFill>
                <a:latin typeface="Courier New" pitchFamily="-84" charset="0"/>
              </a:rPr>
              <a:t>orcl121</a:t>
            </a:r>
            <a:r>
              <a:rPr lang="en-US" sz="1600" dirty="0" smtClean="0">
                <a:solidFill>
                  <a:srgbClr val="FF0000"/>
                </a:solidFill>
                <a:latin typeface="Courier New" pitchFamily="-84" charset="0"/>
              </a:rPr>
              <a:t>:</a:t>
            </a:r>
            <a:r>
              <a:rPr lang="en-US" sz="1600" dirty="0" smtClean="0">
                <a:solidFill>
                  <a:srgbClr val="000066"/>
                </a:solidFill>
                <a:latin typeface="Courier New" pitchFamily="-84" charset="0"/>
              </a:rPr>
              <a:t>   </a:t>
            </a:r>
            <a:r>
              <a:rPr lang="en-US" sz="1600" dirty="0" err="1" smtClean="0">
                <a:latin typeface="Courier New" pitchFamily="-84" charset="0"/>
              </a:rPr>
              <a:t>world_countries.shp</a:t>
            </a:r>
            <a:r>
              <a:rPr lang="en-US" sz="1600" dirty="0" smtClean="0">
                <a:latin typeface="Courier New" pitchFamily="-84" charset="0"/>
              </a:rPr>
              <a:t> </a:t>
            </a:r>
            <a:endParaRPr lang="en-US" sz="1600" dirty="0">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GEOMETRY_NAME=geometry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INDEX</a:t>
            </a:r>
            <a:r>
              <a:rPr lang="en-US" sz="1600" dirty="0" smtClean="0">
                <a:solidFill>
                  <a:srgbClr val="000066"/>
                </a:solidFill>
                <a:latin typeface="Courier New" pitchFamily="-84" charset="0"/>
              </a:rPr>
              <a:t>=OFF</a:t>
            </a:r>
            <a:endParaRPr lang="en-US" sz="1600" dirty="0">
              <a:solidFill>
                <a:srgbClr val="000066"/>
              </a:solidFill>
              <a:latin typeface="Courier New" pitchFamily="-84" charset="0"/>
            </a:endParaRPr>
          </a:p>
        </p:txBody>
      </p:sp>
      <p:sp>
        <p:nvSpPr>
          <p:cNvPr id="10" name="Round Same Side Corner Rectangle 9"/>
          <p:cNvSpPr/>
          <p:nvPr/>
        </p:nvSpPr>
        <p:spPr bwMode="auto">
          <a:xfrm>
            <a:off x="5029200" y="2514600"/>
            <a:ext cx="381000" cy="381000"/>
          </a:xfrm>
          <a:prstGeom prst="round2SameRect">
            <a:avLst>
              <a:gd name="adj1" fmla="val 16666"/>
              <a:gd name="adj2" fmla="val 19444"/>
            </a:avLst>
          </a:prstGeom>
          <a:noFill/>
          <a:ln w="38100" cap="flat" cmpd="sng" algn="ctr">
            <a:solidFill>
              <a:schemeClr val="accent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1" i="0" u="none" strike="noStrike" cap="none" normalizeH="0" baseline="0" smtClean="0">
              <a:ln>
                <a:noFill/>
              </a:ln>
              <a:solidFill>
                <a:schemeClr val="tx1"/>
              </a:solidFill>
              <a:effectLst/>
              <a:latin typeface="Arial"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dirty="0"/>
              <a:t>Exporting</a:t>
            </a:r>
            <a:r>
              <a:rPr lang="en-US" dirty="0" smtClean="0"/>
              <a:t> to </a:t>
            </a:r>
            <a:r>
              <a:rPr lang="en-US" dirty="0" err="1" smtClean="0"/>
              <a:t>Shapefiles</a:t>
            </a:r>
            <a:endParaRPr lang="en-US" dirty="0"/>
          </a:p>
        </p:txBody>
      </p:sp>
      <p:sp>
        <p:nvSpPr>
          <p:cNvPr id="3" name="Content Placeholder 2"/>
          <p:cNvSpPr>
            <a:spLocks noGrp="1"/>
          </p:cNvSpPr>
          <p:nvPr>
            <p:ph idx="1"/>
          </p:nvPr>
        </p:nvSpPr>
        <p:spPr>
          <a:xfrm>
            <a:off x="742950" y="4298776"/>
            <a:ext cx="8166100" cy="1506488"/>
          </a:xfrm>
        </p:spPr>
        <p:txBody>
          <a:bodyPr/>
          <a:lstStyle/>
          <a:p>
            <a:r>
              <a:rPr lang="en-US" dirty="0" smtClean="0"/>
              <a:t>The output format specification is optional</a:t>
            </a:r>
          </a:p>
          <a:p>
            <a:r>
              <a:rPr lang="en-US" dirty="0" smtClean="0"/>
              <a:t>OGR assumes a shapefile by default</a:t>
            </a:r>
            <a:endParaRPr lang="en-US" dirty="0"/>
          </a:p>
        </p:txBody>
      </p:sp>
      <p:sp>
        <p:nvSpPr>
          <p:cNvPr id="84995" name="Text Box 3"/>
          <p:cNvSpPr txBox="1">
            <a:spLocks noChangeArrowheads="1"/>
          </p:cNvSpPr>
          <p:nvPr/>
        </p:nvSpPr>
        <p:spPr bwMode="auto">
          <a:xfrm>
            <a:off x="431800" y="1524000"/>
            <a:ext cx="8559800" cy="61436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"ESRI </a:t>
            </a:r>
            <a:r>
              <a:rPr lang="en-US" sz="1600" dirty="0" err="1">
                <a:solidFill>
                  <a:srgbClr val="000066"/>
                </a:solidFill>
                <a:latin typeface="Courier New" pitchFamily="-84" charset="0"/>
              </a:rPr>
              <a:t>Shapefile</a:t>
            </a:r>
            <a:r>
              <a:rPr lang="en-US" sz="1600" dirty="0">
                <a:solidFill>
                  <a:srgbClr val="000066"/>
                </a:solidFill>
                <a:latin typeface="Courier New" pitchFamily="-84" charset="0"/>
              </a:rPr>
              <a:t>" </a:t>
            </a:r>
            <a:r>
              <a:rPr lang="en-US" sz="1600" dirty="0" err="1">
                <a:solidFill>
                  <a:srgbClr val="000066"/>
                </a:solidFill>
                <a:latin typeface="Courier New" pitchFamily="-84" charset="0"/>
              </a:rPr>
              <a:t>world_countries.shp</a:t>
            </a:r>
            <a:endParaRPr lang="en-US" sz="1600" dirty="0">
              <a:solidFill>
                <a:srgbClr val="000066"/>
              </a:solidFill>
              <a:latin typeface="Courier New" pitchFamily="-84" charset="0"/>
            </a:endParaRPr>
          </a:p>
          <a:p>
            <a:pPr algn="l" defTabSz="822325" eaLnBrk="0" hangingPunct="0">
              <a:lnSpc>
                <a:spcPct val="80000"/>
              </a:lnSpc>
              <a:buClrTx/>
            </a:pPr>
            <a:r>
              <a:rPr lang="en-US" sz="1600" dirty="0" err="1" smtClean="0">
                <a:solidFill>
                  <a:srgbClr val="000066"/>
                </a:solidFill>
                <a:latin typeface="Courier New" pitchFamily="-84" charset="0"/>
              </a:rPr>
              <a:t>OCI:scott</a:t>
            </a:r>
            <a:r>
              <a:rPr lang="en-US" sz="1600" dirty="0" smtClean="0">
                <a:solidFill>
                  <a:srgbClr val="000066"/>
                </a:solidFill>
                <a:latin typeface="Courier New" pitchFamily="-84" charset="0"/>
              </a:rPr>
              <a:t>/tiger@orcl121:world_countries</a:t>
            </a:r>
            <a:endParaRPr lang="en-US" sz="1600" dirty="0">
              <a:solidFill>
                <a:srgbClr val="000066"/>
              </a:solidFill>
              <a:latin typeface="Courier New" pitchFamily="-84" charset="0"/>
            </a:endParaRPr>
          </a:p>
        </p:txBody>
      </p:sp>
      <p:graphicFrame>
        <p:nvGraphicFramePr>
          <p:cNvPr id="889890" name="Group 34"/>
          <p:cNvGraphicFramePr>
            <a:graphicFrameLocks noGrp="1"/>
          </p:cNvGraphicFramePr>
          <p:nvPr>
            <p:extLst>
              <p:ext uri="{D42A27DB-BD31-4B8C-83A1-F6EECF244321}">
                <p14:modId xmlns:p14="http://schemas.microsoft.com/office/powerpoint/2010/main" val="1877797788"/>
              </p:ext>
            </p:extLst>
          </p:nvPr>
        </p:nvGraphicFramePr>
        <p:xfrm>
          <a:off x="990600" y="2348880"/>
          <a:ext cx="7391400" cy="1587504"/>
        </p:xfrm>
        <a:graphic>
          <a:graphicData uri="http://schemas.openxmlformats.org/drawingml/2006/table">
            <a:tbl>
              <a:tblPr/>
              <a:tblGrid>
                <a:gridCol w="3302000"/>
                <a:gridCol w="40894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"ESRI Shapefile"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Shapefile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world_countries.shp</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Output shape file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world_countries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input table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3"/>
          <p:cNvSpPr txBox="1">
            <a:spLocks noChangeArrowheads="1"/>
          </p:cNvSpPr>
          <p:nvPr/>
        </p:nvSpPr>
        <p:spPr bwMode="auto">
          <a:xfrm>
            <a:off x="416496" y="5301208"/>
            <a:ext cx="8559800" cy="30226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smtClean="0">
                <a:solidFill>
                  <a:srgbClr val="000066"/>
                </a:solidFill>
                <a:latin typeface="Courier New" pitchFamily="-84" charset="0"/>
              </a:rPr>
              <a:t>world_countries.shp</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OCI:scott</a:t>
            </a:r>
            <a:r>
              <a:rPr lang="en-US" sz="1600" dirty="0" smtClean="0">
                <a:solidFill>
                  <a:srgbClr val="000066"/>
                </a:solidFill>
                <a:latin typeface="Courier New" pitchFamily="-84" charset="0"/>
              </a:rPr>
              <a:t>/tiger@orcl121:world_countries</a:t>
            </a:r>
            <a:endParaRPr lang="en-US" sz="16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t>Exporting to Mapinfo TAB</a:t>
            </a:r>
          </a:p>
        </p:txBody>
      </p:sp>
      <p:sp>
        <p:nvSpPr>
          <p:cNvPr id="86019" name="Text Box 3"/>
          <p:cNvSpPr txBox="1">
            <a:spLocks noChangeArrowheads="1"/>
          </p:cNvSpPr>
          <p:nvPr/>
        </p:nvSpPr>
        <p:spPr bwMode="auto">
          <a:xfrm>
            <a:off x="431800" y="1524000"/>
            <a:ext cx="8559800" cy="61436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a:t>
            </a:r>
            <a:r>
              <a:rPr lang="en-US" sz="1600" dirty="0" err="1">
                <a:solidFill>
                  <a:srgbClr val="000066"/>
                </a:solidFill>
                <a:latin typeface="Courier New" pitchFamily="-84" charset="0"/>
              </a:rPr>
              <a:t>Mapinfo</a:t>
            </a:r>
            <a:r>
              <a:rPr lang="en-US" sz="1600" dirty="0">
                <a:solidFill>
                  <a:srgbClr val="000066"/>
                </a:solidFill>
                <a:latin typeface="Courier New" pitchFamily="-84" charset="0"/>
              </a:rPr>
              <a:t> File" </a:t>
            </a:r>
            <a:r>
              <a:rPr lang="en-US" sz="1600" dirty="0" err="1">
                <a:solidFill>
                  <a:srgbClr val="000066"/>
                </a:solidFill>
                <a:latin typeface="Courier New" pitchFamily="-84" charset="0"/>
              </a:rPr>
              <a:t>world_countries.tab</a:t>
            </a:r>
            <a:endParaRPr lang="en-US" sz="1600" dirty="0">
              <a:solidFill>
                <a:srgbClr val="000066"/>
              </a:solidFill>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OCI:scott/tiger@</a:t>
            </a:r>
            <a:r>
              <a:rPr lang="en-US" sz="1600" dirty="0" smtClean="0">
                <a:solidFill>
                  <a:srgbClr val="000066"/>
                </a:solidFill>
                <a:latin typeface="Courier New" pitchFamily="-84" charset="0"/>
              </a:rPr>
              <a:t>orcl121:</a:t>
            </a:r>
            <a:r>
              <a:rPr lang="en-US" sz="1600" dirty="0">
                <a:solidFill>
                  <a:srgbClr val="000066"/>
                </a:solidFill>
                <a:latin typeface="Courier New" pitchFamily="-84" charset="0"/>
              </a:rPr>
              <a:t>world_countries</a:t>
            </a:r>
          </a:p>
        </p:txBody>
      </p:sp>
      <p:graphicFrame>
        <p:nvGraphicFramePr>
          <p:cNvPr id="889890" name="Group 34"/>
          <p:cNvGraphicFramePr>
            <a:graphicFrameLocks noGrp="1"/>
          </p:cNvGraphicFramePr>
          <p:nvPr/>
        </p:nvGraphicFramePr>
        <p:xfrm>
          <a:off x="990600" y="2743200"/>
          <a:ext cx="7391400" cy="1587504"/>
        </p:xfrm>
        <a:graphic>
          <a:graphicData uri="http://schemas.openxmlformats.org/drawingml/2006/table">
            <a:tbl>
              <a:tblPr/>
              <a:tblGrid>
                <a:gridCol w="3302000"/>
                <a:gridCol w="40894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-f "Mapinfo File"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Use Mapinfo output</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world_countries.tab</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Name of output TAB file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world_countries</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input table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dirty="0"/>
              <a:t>Exporting to</a:t>
            </a:r>
            <a:r>
              <a:rPr lang="en-US" dirty="0" smtClean="0"/>
              <a:t> </a:t>
            </a:r>
            <a:r>
              <a:rPr lang="en-US" dirty="0" err="1" smtClean="0"/>
              <a:t>GeoJSON</a:t>
            </a:r>
            <a:endParaRPr lang="en-US" dirty="0"/>
          </a:p>
        </p:txBody>
      </p:sp>
      <p:sp>
        <p:nvSpPr>
          <p:cNvPr id="86019" name="Text Box 3"/>
          <p:cNvSpPr txBox="1">
            <a:spLocks noChangeArrowheads="1"/>
          </p:cNvSpPr>
          <p:nvPr/>
        </p:nvSpPr>
        <p:spPr bwMode="auto">
          <a:xfrm>
            <a:off x="431800" y="1524000"/>
            <a:ext cx="8559800" cy="61436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GeoJSON</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world_countries.json</a:t>
            </a:r>
            <a:endParaRPr lang="en-US" sz="1600" dirty="0" smtClean="0">
              <a:solidFill>
                <a:srgbClr val="000066"/>
              </a:solidFill>
              <a:latin typeface="Courier New" pitchFamily="-84" charset="0"/>
            </a:endParaRPr>
          </a:p>
          <a:p>
            <a:pPr algn="l" defTabSz="822325" eaLnBrk="0" hangingPunct="0">
              <a:lnSpc>
                <a:spcPct val="80000"/>
              </a:lnSpc>
              <a:buClrTx/>
            </a:pPr>
            <a:r>
              <a:rPr lang="en-US" sz="1600" dirty="0">
                <a:solidFill>
                  <a:srgbClr val="000066"/>
                </a:solidFill>
                <a:latin typeface="Courier New" pitchFamily="-84" charset="0"/>
              </a:rPr>
              <a:t>OCI:scott/tiger@</a:t>
            </a:r>
            <a:r>
              <a:rPr lang="en-US" sz="1600" dirty="0" smtClean="0">
                <a:solidFill>
                  <a:srgbClr val="000066"/>
                </a:solidFill>
                <a:latin typeface="Courier New" pitchFamily="-84" charset="0"/>
              </a:rPr>
              <a:t>orcl121:</a:t>
            </a:r>
            <a:r>
              <a:rPr lang="en-US" sz="1600" dirty="0">
                <a:solidFill>
                  <a:srgbClr val="000066"/>
                </a:solidFill>
                <a:latin typeface="Courier New" pitchFamily="-84" charset="0"/>
              </a:rPr>
              <a:t>world_countries</a:t>
            </a:r>
          </a:p>
        </p:txBody>
      </p:sp>
      <p:graphicFrame>
        <p:nvGraphicFramePr>
          <p:cNvPr id="889890" name="Group 34"/>
          <p:cNvGraphicFramePr>
            <a:graphicFrameLocks noGrp="1"/>
          </p:cNvGraphicFramePr>
          <p:nvPr/>
        </p:nvGraphicFramePr>
        <p:xfrm>
          <a:off x="990600" y="2743200"/>
          <a:ext cx="7391400" cy="1587504"/>
        </p:xfrm>
        <a:graphic>
          <a:graphicData uri="http://schemas.openxmlformats.org/drawingml/2006/table">
            <a:tbl>
              <a:tblPr/>
              <a:tblGrid>
                <a:gridCol w="3302000"/>
                <a:gridCol w="40894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f</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 </a:t>
                      </a: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GeoJSON</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Use</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a:t>
                      </a:r>
                      <a:r>
                        <a:rPr kumimoji="0" lang="en-US" sz="2000" b="0" i="0" u="none" strike="noStrike" cap="none" normalizeH="0" baseline="0" dirty="0" err="1" smtClean="0">
                          <a:ln>
                            <a:noFill/>
                          </a:ln>
                          <a:solidFill>
                            <a:schemeClr val="tx1"/>
                          </a:solidFill>
                          <a:effectLst/>
                          <a:latin typeface="Arial" pitchFamily="-84" charset="0"/>
                          <a:ea typeface="Times New Roman" pitchFamily="-84" charset="0"/>
                          <a:cs typeface="Times New Roman" pitchFamily="-84" charset="0"/>
                        </a:rPr>
                        <a:t>GeoJSON</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output</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world_countries.json</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output</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 file</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600" b="1" i="0" u="none" strike="noStrike" cap="none" normalizeH="0" baseline="0">
                          <a:ln>
                            <a:noFill/>
                          </a:ln>
                          <a:solidFill>
                            <a:srgbClr val="000066"/>
                          </a:solidFill>
                          <a:effectLst/>
                          <a:latin typeface="Courier New" pitchFamily="-84" charset="0"/>
                          <a:ea typeface="Times New Roman" pitchFamily="-84" charset="0"/>
                          <a:cs typeface="Times New Roman" pitchFamily="-84" charset="0"/>
                        </a:rPr>
                        <a:t>world_countries</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input table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dirty="0"/>
              <a:t>Exporting to</a:t>
            </a:r>
            <a:r>
              <a:rPr lang="en-US" dirty="0" smtClean="0"/>
              <a:t> CSV with X and Y columns</a:t>
            </a:r>
            <a:endParaRPr lang="en-US" dirty="0"/>
          </a:p>
        </p:txBody>
      </p:sp>
      <p:sp>
        <p:nvSpPr>
          <p:cNvPr id="86019" name="Text Box 3"/>
          <p:cNvSpPr txBox="1">
            <a:spLocks noChangeArrowheads="1"/>
          </p:cNvSpPr>
          <p:nvPr/>
        </p:nvSpPr>
        <p:spPr bwMode="auto">
          <a:xfrm>
            <a:off x="431800" y="15240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smtClean="0">
                <a:solidFill>
                  <a:srgbClr val="000066"/>
                </a:solidFill>
                <a:latin typeface="Courier New" pitchFamily="-84" charset="0"/>
              </a:rPr>
              <a:t> CSV </a:t>
            </a:r>
            <a:r>
              <a:rPr lang="en-US" sz="1600" dirty="0" err="1" smtClean="0">
                <a:solidFill>
                  <a:srgbClr val="000066"/>
                </a:solidFill>
                <a:latin typeface="Courier New" pitchFamily="-84" charset="0"/>
              </a:rPr>
              <a:t>us_cities.csv</a:t>
            </a:r>
            <a:r>
              <a:rPr lang="en-US" sz="1600" dirty="0" smtClean="0">
                <a:solidFill>
                  <a:srgbClr val="000066"/>
                </a:solidFill>
                <a:latin typeface="Courier New" pitchFamily="-84" charset="0"/>
              </a:rPr>
              <a:t> OCI:scott</a:t>
            </a:r>
            <a:r>
              <a:rPr lang="en-US" sz="1600" dirty="0">
                <a:solidFill>
                  <a:srgbClr val="000066"/>
                </a:solidFill>
                <a:latin typeface="Courier New" pitchFamily="-84" charset="0"/>
              </a:rPr>
              <a:t>/tiger@</a:t>
            </a:r>
            <a:r>
              <a:rPr lang="en-US" sz="1600" dirty="0" smtClean="0">
                <a:solidFill>
                  <a:srgbClr val="000066"/>
                </a:solidFill>
                <a:latin typeface="Courier New" pitchFamily="-84" charset="0"/>
              </a:rPr>
              <a:t>orcl121:us_cities </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geometry=</a:t>
            </a:r>
            <a:r>
              <a:rPr lang="en-US" sz="1600" dirty="0" err="1" smtClean="0">
                <a:solidFill>
                  <a:srgbClr val="000066"/>
                </a:solidFill>
                <a:latin typeface="Courier New" pitchFamily="-84" charset="0"/>
              </a:rPr>
              <a:t>as_xy</a:t>
            </a:r>
            <a:endParaRPr lang="en-US" sz="1600" dirty="0">
              <a:solidFill>
                <a:srgbClr val="000066"/>
              </a:solidFill>
              <a:latin typeface="Courier New" pitchFamily="-84" charset="0"/>
            </a:endParaRPr>
          </a:p>
        </p:txBody>
      </p:sp>
      <p:graphicFrame>
        <p:nvGraphicFramePr>
          <p:cNvPr id="889890" name="Group 34"/>
          <p:cNvGraphicFramePr>
            <a:graphicFrameLocks noGrp="1"/>
          </p:cNvGraphicFramePr>
          <p:nvPr/>
        </p:nvGraphicFramePr>
        <p:xfrm>
          <a:off x="990600" y="2438400"/>
          <a:ext cx="7391400" cy="1587504"/>
        </p:xfrm>
        <a:graphic>
          <a:graphicData uri="http://schemas.openxmlformats.org/drawingml/2006/table">
            <a:tbl>
              <a:tblPr/>
              <a:tblGrid>
                <a:gridCol w="3302000"/>
                <a:gridCol w="40894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f</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 CSV</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Use CSV output</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us_cities.csv</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output </a:t>
                      </a: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file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us_cities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input table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8"/>
          <p:cNvSpPr>
            <a:spLocks noChangeArrowheads="1"/>
          </p:cNvSpPr>
          <p:nvPr/>
        </p:nvSpPr>
        <p:spPr bwMode="auto">
          <a:xfrm>
            <a:off x="381000" y="4279476"/>
            <a:ext cx="8610600" cy="1816524"/>
          </a:xfrm>
          <a:prstGeom prst="rect">
            <a:avLst/>
          </a:prstGeom>
          <a:solidFill>
            <a:srgbClr val="FFFF66"/>
          </a:solidFill>
          <a:ln w="9525">
            <a:solidFill>
              <a:schemeClr val="tx1"/>
            </a:solidFill>
            <a:miter lim="800000"/>
            <a:headEnd/>
            <a:tailEnd/>
          </a:ln>
        </p:spPr>
        <p:txBody>
          <a:bodyPr wrap="square" lIns="92075" tIns="46038" rIns="92075" bIns="46038">
            <a:prstTxWarp prst="textNoShape">
              <a:avLst/>
            </a:prstTxWarp>
            <a:spAutoFit/>
          </a:bodyPr>
          <a:lstStyle/>
          <a:p>
            <a:pPr algn="l" defTabSz="822325" eaLnBrk="0" hangingPunct="0">
              <a:lnSpc>
                <a:spcPct val="100000"/>
              </a:lnSpc>
              <a:spcBef>
                <a:spcPct val="0"/>
              </a:spcBef>
              <a:buClrTx/>
            </a:pPr>
            <a:r>
              <a:rPr lang="en-US" sz="1600" dirty="0" smtClean="0">
                <a:solidFill>
                  <a:srgbClr val="000066"/>
                </a:solidFill>
                <a:latin typeface="Courier New" pitchFamily="-84" charset="0"/>
              </a:rPr>
              <a:t>X,Y,ID,CITY,STATE_ABRV,POP90,RANK90</a:t>
            </a:r>
          </a:p>
          <a:p>
            <a:pPr algn="l" defTabSz="822325" eaLnBrk="0" hangingPunct="0">
              <a:lnSpc>
                <a:spcPct val="100000"/>
              </a:lnSpc>
              <a:spcBef>
                <a:spcPct val="0"/>
              </a:spcBef>
              <a:buClrTx/>
            </a:pPr>
            <a:r>
              <a:rPr lang="en-US" sz="1600" dirty="0" smtClean="0">
                <a:solidFill>
                  <a:srgbClr val="000066"/>
                </a:solidFill>
                <a:latin typeface="Courier New" pitchFamily="-84" charset="0"/>
              </a:rPr>
              <a:t>-73.943849,40.6698,1,New York,NY,7322564,1</a:t>
            </a:r>
          </a:p>
          <a:p>
            <a:pPr algn="l" defTabSz="822325" eaLnBrk="0" hangingPunct="0">
              <a:lnSpc>
                <a:spcPct val="100000"/>
              </a:lnSpc>
              <a:spcBef>
                <a:spcPct val="0"/>
              </a:spcBef>
              <a:buClrTx/>
            </a:pPr>
            <a:r>
              <a:rPr lang="en-US" sz="1600" dirty="0" smtClean="0">
                <a:solidFill>
                  <a:srgbClr val="000066"/>
                </a:solidFill>
                <a:latin typeface="Courier New" pitchFamily="-84" charset="0"/>
              </a:rPr>
              <a:t>-118.411201,34.112101,2,Los Angeles,CA,3485398,2</a:t>
            </a:r>
          </a:p>
          <a:p>
            <a:pPr algn="l" defTabSz="822325" eaLnBrk="0" hangingPunct="0">
              <a:lnSpc>
                <a:spcPct val="100000"/>
              </a:lnSpc>
              <a:spcBef>
                <a:spcPct val="0"/>
              </a:spcBef>
              <a:buClrTx/>
            </a:pPr>
            <a:r>
              <a:rPr lang="en-US" sz="1600" dirty="0" smtClean="0">
                <a:solidFill>
                  <a:srgbClr val="000066"/>
                </a:solidFill>
                <a:latin typeface="Courier New" pitchFamily="-84" charset="0"/>
              </a:rPr>
              <a:t>-87.684965,41.83705,3,Chicago,IL,2783726,3</a:t>
            </a:r>
          </a:p>
          <a:p>
            <a:pPr algn="l" defTabSz="822325" eaLnBrk="0" hangingPunct="0">
              <a:lnSpc>
                <a:spcPct val="100000"/>
              </a:lnSpc>
              <a:spcBef>
                <a:spcPct val="0"/>
              </a:spcBef>
              <a:buClrTx/>
            </a:pPr>
            <a:r>
              <a:rPr lang="en-US" sz="1600" dirty="0" smtClean="0">
                <a:solidFill>
                  <a:srgbClr val="000066"/>
                </a:solidFill>
                <a:latin typeface="Courier New" pitchFamily="-84" charset="0"/>
              </a:rPr>
              <a:t>-95.386728,29.7687,4,Houston,TX,1630553,4</a:t>
            </a:r>
          </a:p>
          <a:p>
            <a:pPr algn="l" defTabSz="822325" eaLnBrk="0" hangingPunct="0">
              <a:lnSpc>
                <a:spcPct val="100000"/>
              </a:lnSpc>
              <a:spcBef>
                <a:spcPct val="0"/>
              </a:spcBef>
              <a:buClrTx/>
            </a:pPr>
            <a:r>
              <a:rPr lang="en-US" sz="1600" dirty="0" smtClean="0">
                <a:solidFill>
                  <a:srgbClr val="000066"/>
                </a:solidFill>
                <a:latin typeface="Courier New" pitchFamily="-84" charset="0"/>
              </a:rPr>
              <a:t>-75.134678,40.006817,5,Philadelphia,PA,1585577,5</a:t>
            </a:r>
          </a:p>
          <a:p>
            <a:pPr algn="l" defTabSz="822325" eaLnBrk="0" hangingPunct="0">
              <a:lnSpc>
                <a:spcPct val="100000"/>
              </a:lnSpc>
              <a:spcBef>
                <a:spcPct val="0"/>
              </a:spcBef>
              <a:buClrTx/>
            </a:pPr>
            <a:r>
              <a:rPr lang="en-US" sz="1600" dirty="0" smtClean="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dirty="0"/>
              <a:t>Exporting to</a:t>
            </a:r>
            <a:r>
              <a:rPr lang="en-US" dirty="0" smtClean="0"/>
              <a:t> CSV with WKT geometries</a:t>
            </a:r>
            <a:endParaRPr lang="en-US" dirty="0"/>
          </a:p>
        </p:txBody>
      </p:sp>
      <p:sp>
        <p:nvSpPr>
          <p:cNvPr id="86019" name="Text Box 3"/>
          <p:cNvSpPr txBox="1">
            <a:spLocks noChangeArrowheads="1"/>
          </p:cNvSpPr>
          <p:nvPr/>
        </p:nvSpPr>
        <p:spPr bwMode="auto">
          <a:xfrm>
            <a:off x="431800" y="15240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smtClean="0">
                <a:solidFill>
                  <a:srgbClr val="000066"/>
                </a:solidFill>
                <a:latin typeface="Courier New" pitchFamily="-84" charset="0"/>
              </a:rPr>
              <a:t> CSV </a:t>
            </a:r>
            <a:r>
              <a:rPr lang="en-US" sz="1600" dirty="0" err="1" smtClean="0">
                <a:solidFill>
                  <a:srgbClr val="000066"/>
                </a:solidFill>
                <a:latin typeface="Courier New" pitchFamily="-84" charset="0"/>
              </a:rPr>
              <a:t>us_cities.csv</a:t>
            </a:r>
            <a:r>
              <a:rPr lang="en-US" sz="1600" dirty="0" smtClean="0">
                <a:solidFill>
                  <a:srgbClr val="000066"/>
                </a:solidFill>
                <a:latin typeface="Courier New" pitchFamily="-84" charset="0"/>
              </a:rPr>
              <a:t> OCI:scott</a:t>
            </a:r>
            <a:r>
              <a:rPr lang="en-US" sz="1600" dirty="0">
                <a:solidFill>
                  <a:srgbClr val="000066"/>
                </a:solidFill>
                <a:latin typeface="Courier New" pitchFamily="-84" charset="0"/>
              </a:rPr>
              <a:t>/tiger@</a:t>
            </a:r>
            <a:r>
              <a:rPr lang="en-US" sz="1600" dirty="0" smtClean="0">
                <a:solidFill>
                  <a:srgbClr val="000066"/>
                </a:solidFill>
                <a:latin typeface="Courier New" pitchFamily="-84" charset="0"/>
              </a:rPr>
              <a:t>orcl121:us_cities </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geometry=</a:t>
            </a:r>
            <a:r>
              <a:rPr lang="en-US" sz="1600" dirty="0" err="1" smtClean="0">
                <a:solidFill>
                  <a:srgbClr val="000066"/>
                </a:solidFill>
                <a:latin typeface="Courier New" pitchFamily="-84" charset="0"/>
              </a:rPr>
              <a:t>as_wkt</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lco</a:t>
            </a:r>
            <a:r>
              <a:rPr lang="en-US" sz="1600" dirty="0" smtClean="0">
                <a:solidFill>
                  <a:srgbClr val="000066"/>
                </a:solidFill>
                <a:latin typeface="Courier New" pitchFamily="-84" charset="0"/>
              </a:rPr>
              <a:t> separator=semicolon</a:t>
            </a:r>
            <a:endParaRPr lang="en-US" sz="1600" dirty="0">
              <a:solidFill>
                <a:srgbClr val="000066"/>
              </a:solidFill>
              <a:latin typeface="Courier New" pitchFamily="-84" charset="0"/>
            </a:endParaRPr>
          </a:p>
        </p:txBody>
      </p:sp>
      <p:graphicFrame>
        <p:nvGraphicFramePr>
          <p:cNvPr id="889890" name="Group 34"/>
          <p:cNvGraphicFramePr>
            <a:graphicFrameLocks noGrp="1"/>
          </p:cNvGraphicFramePr>
          <p:nvPr/>
        </p:nvGraphicFramePr>
        <p:xfrm>
          <a:off x="990600" y="2438400"/>
          <a:ext cx="7391400" cy="1587504"/>
        </p:xfrm>
        <a:graphic>
          <a:graphicData uri="http://schemas.openxmlformats.org/drawingml/2006/table">
            <a:tbl>
              <a:tblPr/>
              <a:tblGrid>
                <a:gridCol w="3302000"/>
                <a:gridCol w="4089400"/>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a:t>
                      </a:r>
                      <a:r>
                        <a:rPr kumimoji="0" lang="en-US" sz="1600" b="1" i="0" u="none" strike="noStrike" cap="none" normalizeH="0" baseline="0" dirty="0" err="1">
                          <a:ln>
                            <a:noFill/>
                          </a:ln>
                          <a:solidFill>
                            <a:srgbClr val="000066"/>
                          </a:solidFill>
                          <a:effectLst/>
                          <a:latin typeface="Courier New" pitchFamily="-84" charset="0"/>
                          <a:ea typeface="Times New Roman" pitchFamily="-84" charset="0"/>
                          <a:cs typeface="Times New Roman" pitchFamily="-84" charset="0"/>
                        </a:rPr>
                        <a:t>f</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 CSV</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Use CSV output</a:t>
                      </a:r>
                      <a:endPar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us_cities.csv</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a:t>
                      </a:r>
                      <a:r>
                        <a:rPr kumimoji="0" lang="en-US" sz="2000" b="0" i="0" u="none" strike="noStrike" cap="none" normalizeH="0" baseline="0" dirty="0" smtClean="0">
                          <a:ln>
                            <a:noFill/>
                          </a:ln>
                          <a:solidFill>
                            <a:schemeClr val="tx1"/>
                          </a:solidFill>
                          <a:effectLst/>
                          <a:latin typeface="Arial" pitchFamily="-84" charset="0"/>
                          <a:ea typeface="Times New Roman" pitchFamily="-84" charset="0"/>
                          <a:cs typeface="Times New Roman" pitchFamily="-84" charset="0"/>
                        </a:rPr>
                        <a:t>output </a:t>
                      </a: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file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rPr>
                        <a:t>OCI:scott/tiger@</a:t>
                      </a:r>
                      <a:r>
                        <a:rPr kumimoji="0" lang="en-US" sz="1600" b="1" i="0" u="none" strike="noStrike" cap="none" normalizeH="0" baseline="0" dirty="0" smtClean="0">
                          <a:ln>
                            <a:noFill/>
                          </a:ln>
                          <a:solidFill>
                            <a:srgbClr val="000066"/>
                          </a:solidFill>
                          <a:effectLst/>
                          <a:latin typeface="Courier New" pitchFamily="-84" charset="0"/>
                          <a:ea typeface="Times New Roman" pitchFamily="-84" charset="0"/>
                          <a:cs typeface="Times New Roman" pitchFamily="-84" charset="0"/>
                        </a:rPr>
                        <a:t>orcl121</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Database connection</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80000"/>
                        </a:lnSpc>
                        <a:spcBef>
                          <a:spcPct val="5000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itchFamily="-84" charset="0"/>
                          <a:ea typeface="Times New Roman" pitchFamily="-84" charset="0"/>
                          <a:cs typeface="Times New Roman" pitchFamily="-84" charset="0"/>
                        </a:rPr>
                        <a:t>us_cities</a:t>
                      </a:r>
                      <a:endParaRPr kumimoji="0" lang="en-US" sz="1600" b="1" i="0" u="none" strike="noStrike" cap="none" normalizeH="0" baseline="0" dirty="0">
                        <a:ln>
                          <a:noFill/>
                        </a:ln>
                        <a:solidFill>
                          <a:srgbClr val="000066"/>
                        </a:solidFill>
                        <a:effectLst/>
                        <a:latin typeface="Courier New" pitchFamily="-84" charset="0"/>
                        <a:ea typeface="Times New Roman" pitchFamily="-84" charset="0"/>
                        <a:cs typeface="Times New Roman" pitchFamily="-8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a:ln>
                            <a:noFill/>
                          </a:ln>
                          <a:solidFill>
                            <a:schemeClr val="tx1"/>
                          </a:solidFill>
                          <a:effectLst/>
                          <a:latin typeface="Arial" pitchFamily="-84" charset="0"/>
                          <a:ea typeface="Times New Roman" pitchFamily="-84" charset="0"/>
                          <a:cs typeface="Times New Roman" pitchFamily="-84" charset="0"/>
                        </a:rPr>
                        <a:t>Name of input table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8"/>
          <p:cNvSpPr>
            <a:spLocks noChangeArrowheads="1"/>
          </p:cNvSpPr>
          <p:nvPr/>
        </p:nvSpPr>
        <p:spPr bwMode="auto">
          <a:xfrm>
            <a:off x="381000" y="4279476"/>
            <a:ext cx="8610600" cy="1816524"/>
          </a:xfrm>
          <a:prstGeom prst="rect">
            <a:avLst/>
          </a:prstGeom>
          <a:solidFill>
            <a:srgbClr val="FFFF66"/>
          </a:solidFill>
          <a:ln w="9525">
            <a:solidFill>
              <a:schemeClr val="tx1"/>
            </a:solidFill>
            <a:miter lim="800000"/>
            <a:headEnd/>
            <a:tailEnd/>
          </a:ln>
        </p:spPr>
        <p:txBody>
          <a:bodyPr wrap="square" lIns="92075" tIns="46038" rIns="92075" bIns="46038">
            <a:prstTxWarp prst="textNoShape">
              <a:avLst/>
            </a:prstTxWarp>
            <a:spAutoFit/>
          </a:bodyPr>
          <a:lstStyle/>
          <a:p>
            <a:pPr algn="l" defTabSz="822325" eaLnBrk="0" hangingPunct="0">
              <a:lnSpc>
                <a:spcPct val="100000"/>
              </a:lnSpc>
              <a:spcBef>
                <a:spcPct val="0"/>
              </a:spcBef>
              <a:buClrTx/>
            </a:pPr>
            <a:r>
              <a:rPr lang="en-US" sz="1600" dirty="0" smtClean="0">
                <a:solidFill>
                  <a:srgbClr val="000066"/>
                </a:solidFill>
                <a:latin typeface="Courier New" pitchFamily="-84" charset="0"/>
              </a:rPr>
              <a:t>WKT;ID;CITY;STATE_ABRV;POP90;RANK90</a:t>
            </a:r>
          </a:p>
          <a:p>
            <a:pPr algn="l" defTabSz="822325" eaLnBrk="0" hangingPunct="0">
              <a:lnSpc>
                <a:spcPct val="100000"/>
              </a:lnSpc>
              <a:spcBef>
                <a:spcPct val="0"/>
              </a:spcBef>
              <a:buClrTx/>
            </a:pPr>
            <a:r>
              <a:rPr lang="en-US" sz="1600" dirty="0" smtClean="0">
                <a:solidFill>
                  <a:srgbClr val="000066"/>
                </a:solidFill>
                <a:latin typeface="Courier New" pitchFamily="-84" charset="0"/>
              </a:rPr>
              <a:t>"POINT (-73.943849 40.6698 0)";1;New York;NY;7322564;1</a:t>
            </a:r>
          </a:p>
          <a:p>
            <a:pPr algn="l" defTabSz="822325" eaLnBrk="0" hangingPunct="0">
              <a:lnSpc>
                <a:spcPct val="100000"/>
              </a:lnSpc>
              <a:spcBef>
                <a:spcPct val="0"/>
              </a:spcBef>
              <a:buClrTx/>
            </a:pPr>
            <a:r>
              <a:rPr lang="en-US" sz="1600" dirty="0" smtClean="0">
                <a:solidFill>
                  <a:srgbClr val="000066"/>
                </a:solidFill>
                <a:latin typeface="Courier New" pitchFamily="-84" charset="0"/>
              </a:rPr>
              <a:t>"POINT (-118.411201 34.112101 0)";2;Los Angeles;CA;3485398;2</a:t>
            </a:r>
          </a:p>
          <a:p>
            <a:pPr algn="l" defTabSz="822325" eaLnBrk="0" hangingPunct="0">
              <a:lnSpc>
                <a:spcPct val="100000"/>
              </a:lnSpc>
              <a:spcBef>
                <a:spcPct val="0"/>
              </a:spcBef>
              <a:buClrTx/>
            </a:pPr>
            <a:r>
              <a:rPr lang="en-US" sz="1600" dirty="0" smtClean="0">
                <a:solidFill>
                  <a:srgbClr val="000066"/>
                </a:solidFill>
                <a:latin typeface="Courier New" pitchFamily="-84" charset="0"/>
              </a:rPr>
              <a:t>"POINT (-87.684965 41.83705 0)";3;Chicago;IL;2783726;3</a:t>
            </a:r>
          </a:p>
          <a:p>
            <a:pPr algn="l" defTabSz="822325" eaLnBrk="0" hangingPunct="0">
              <a:lnSpc>
                <a:spcPct val="100000"/>
              </a:lnSpc>
              <a:spcBef>
                <a:spcPct val="0"/>
              </a:spcBef>
              <a:buClrTx/>
            </a:pPr>
            <a:r>
              <a:rPr lang="en-US" sz="1600" dirty="0" smtClean="0">
                <a:solidFill>
                  <a:srgbClr val="000066"/>
                </a:solidFill>
                <a:latin typeface="Courier New" pitchFamily="-84" charset="0"/>
              </a:rPr>
              <a:t>"POINT (-95.386728 29.7687 0)";4;Houston;TX;1630553;4</a:t>
            </a:r>
          </a:p>
          <a:p>
            <a:pPr algn="l" defTabSz="822325" eaLnBrk="0" hangingPunct="0">
              <a:lnSpc>
                <a:spcPct val="100000"/>
              </a:lnSpc>
              <a:spcBef>
                <a:spcPct val="0"/>
              </a:spcBef>
              <a:buClrTx/>
            </a:pPr>
            <a:r>
              <a:rPr lang="en-US" sz="1600" dirty="0" smtClean="0">
                <a:solidFill>
                  <a:srgbClr val="000066"/>
                </a:solidFill>
                <a:latin typeface="Courier New" pitchFamily="-84" charset="0"/>
              </a:rPr>
              <a:t>"POINT (-75.134678 40.006817 0)";5;Philadelphia;PA;1585577;5</a:t>
            </a:r>
          </a:p>
          <a:p>
            <a:pPr algn="l" defTabSz="822325" eaLnBrk="0" hangingPunct="0">
              <a:lnSpc>
                <a:spcPct val="100000"/>
              </a:lnSpc>
              <a:spcBef>
                <a:spcPct val="0"/>
              </a:spcBef>
              <a:buClrTx/>
            </a:pPr>
            <a:r>
              <a:rPr lang="en-US" sz="1600" dirty="0" smtClean="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Selective Export</a:t>
            </a:r>
            <a:endParaRPr lang="en-US" dirty="0"/>
          </a:p>
        </p:txBody>
      </p:sp>
      <p:sp>
        <p:nvSpPr>
          <p:cNvPr id="7" name="Content Placeholder 6"/>
          <p:cNvSpPr>
            <a:spLocks noGrp="1"/>
          </p:cNvSpPr>
          <p:nvPr>
            <p:ph idx="1"/>
          </p:nvPr>
        </p:nvSpPr>
        <p:spPr/>
        <p:txBody>
          <a:bodyPr/>
          <a:lstStyle/>
          <a:p>
            <a:r>
              <a:rPr lang="en-US" dirty="0" smtClean="0"/>
              <a:t>Select rows</a:t>
            </a:r>
          </a:p>
          <a:p>
            <a:endParaRPr lang="en-US" dirty="0" smtClean="0"/>
          </a:p>
          <a:p>
            <a:endParaRPr lang="en-US" dirty="0" smtClean="0"/>
          </a:p>
          <a:p>
            <a:r>
              <a:rPr lang="en-US" dirty="0" smtClean="0"/>
              <a:t>Select attributes</a:t>
            </a:r>
          </a:p>
          <a:p>
            <a:endParaRPr lang="en-US" dirty="0" smtClean="0"/>
          </a:p>
          <a:p>
            <a:endParaRPr lang="en-US" dirty="0" smtClean="0"/>
          </a:p>
          <a:p>
            <a:endParaRPr lang="en-US" dirty="0" smtClean="0"/>
          </a:p>
          <a:p>
            <a:r>
              <a:rPr lang="en-US" dirty="0" smtClean="0"/>
              <a:t>Export from a SELECT statement</a:t>
            </a:r>
            <a:endParaRPr lang="en-US" dirty="0"/>
          </a:p>
        </p:txBody>
      </p:sp>
      <p:sp>
        <p:nvSpPr>
          <p:cNvPr id="84995" name="Text Box 3"/>
          <p:cNvSpPr txBox="1">
            <a:spLocks noChangeArrowheads="1"/>
          </p:cNvSpPr>
          <p:nvPr/>
        </p:nvSpPr>
        <p:spPr bwMode="auto">
          <a:xfrm>
            <a:off x="431800" y="20574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"ESRI </a:t>
            </a:r>
            <a:r>
              <a:rPr lang="en-US" sz="1600" dirty="0" err="1" smtClean="0">
                <a:solidFill>
                  <a:srgbClr val="000066"/>
                </a:solidFill>
                <a:latin typeface="Courier New" pitchFamily="-84" charset="0"/>
              </a:rPr>
              <a:t>Shapefile</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us_cities_select.shp</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rgbClr val="000066"/>
                </a:solidFill>
                <a:latin typeface="Courier New" pitchFamily="-84" charset="0"/>
              </a:rPr>
              <a:t>OCI:scott/tiger@orcl121:us_cities </a:t>
            </a:r>
            <a:r>
              <a:rPr lang="en-US" sz="1600" dirty="0" smtClean="0">
                <a:solidFill>
                  <a:srgbClr val="FF0000"/>
                </a:solidFill>
                <a:latin typeface="Courier New" pitchFamily="-84" charset="0"/>
              </a:rPr>
              <a:t>-where "pop90 &gt; 500000" </a:t>
            </a:r>
            <a:endParaRPr lang="en-US" sz="1600" dirty="0">
              <a:solidFill>
                <a:srgbClr val="FF0000"/>
              </a:solidFill>
              <a:latin typeface="Courier New" pitchFamily="-84" charset="0"/>
            </a:endParaRPr>
          </a:p>
        </p:txBody>
      </p:sp>
      <p:sp>
        <p:nvSpPr>
          <p:cNvPr id="5" name="Text Box 3"/>
          <p:cNvSpPr txBox="1">
            <a:spLocks noChangeArrowheads="1"/>
          </p:cNvSpPr>
          <p:nvPr/>
        </p:nvSpPr>
        <p:spPr bwMode="auto">
          <a:xfrm>
            <a:off x="431800" y="3405065"/>
            <a:ext cx="8559800" cy="93833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"ESRI </a:t>
            </a:r>
            <a:r>
              <a:rPr lang="en-US" sz="1600" dirty="0" err="1" smtClean="0">
                <a:solidFill>
                  <a:srgbClr val="000066"/>
                </a:solidFill>
                <a:latin typeface="Courier New" pitchFamily="-84" charset="0"/>
              </a:rPr>
              <a:t>Shapefile</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us_cities_select.shp</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rgbClr val="000066"/>
                </a:solidFill>
                <a:latin typeface="Courier New" pitchFamily="-84" charset="0"/>
              </a:rPr>
              <a:t>OCI:scott/tiger@orcl121:us_cities </a:t>
            </a:r>
          </a:p>
          <a:p>
            <a:pPr algn="l" defTabSz="822325" eaLnBrk="0" hangingPunct="0">
              <a:lnSpc>
                <a:spcPct val="80000"/>
              </a:lnSpc>
              <a:buClrTx/>
            </a:pPr>
            <a:r>
              <a:rPr lang="en-US" sz="1600" dirty="0" smtClean="0">
                <a:solidFill>
                  <a:srgbClr val="FF0000"/>
                </a:solidFill>
                <a:latin typeface="Courier New" pitchFamily="-84" charset="0"/>
              </a:rPr>
              <a:t>-select "id, city, </a:t>
            </a:r>
            <a:r>
              <a:rPr lang="en-US" sz="1600" dirty="0" err="1" smtClean="0">
                <a:solidFill>
                  <a:srgbClr val="FF0000"/>
                </a:solidFill>
                <a:latin typeface="Courier New" pitchFamily="-84" charset="0"/>
              </a:rPr>
              <a:t>state_abrv</a:t>
            </a:r>
            <a:r>
              <a:rPr lang="en-US" sz="1600" dirty="0" smtClean="0">
                <a:solidFill>
                  <a:srgbClr val="FF0000"/>
                </a:solidFill>
                <a:latin typeface="Courier New" pitchFamily="-84" charset="0"/>
              </a:rPr>
              <a:t>” -where "pop90 &gt; 500000" </a:t>
            </a:r>
            <a:endParaRPr lang="en-US" sz="1600" dirty="0">
              <a:solidFill>
                <a:srgbClr val="FF0000"/>
              </a:solidFill>
              <a:latin typeface="Courier New" pitchFamily="-84" charset="0"/>
            </a:endParaRPr>
          </a:p>
        </p:txBody>
      </p:sp>
      <p:sp>
        <p:nvSpPr>
          <p:cNvPr id="8" name="Text Box 3"/>
          <p:cNvSpPr txBox="1">
            <a:spLocks noChangeArrowheads="1"/>
          </p:cNvSpPr>
          <p:nvPr/>
        </p:nvSpPr>
        <p:spPr bwMode="auto">
          <a:xfrm>
            <a:off x="431800" y="5142378"/>
            <a:ext cx="8559800" cy="93833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err="1" smtClean="0">
                <a:solidFill>
                  <a:srgbClr val="000066"/>
                </a:solidFill>
                <a:latin typeface="Courier New" pitchFamily="-84" charset="0"/>
              </a:rPr>
              <a:t>f</a:t>
            </a:r>
            <a:r>
              <a:rPr lang="en-US" sz="1600" dirty="0" smtClean="0">
                <a:solidFill>
                  <a:srgbClr val="000066"/>
                </a:solidFill>
                <a:latin typeface="Courier New" pitchFamily="-84" charset="0"/>
              </a:rPr>
              <a:t> "ESRI </a:t>
            </a:r>
            <a:r>
              <a:rPr lang="en-US" sz="1600" dirty="0" err="1" smtClean="0">
                <a:solidFill>
                  <a:srgbClr val="000066"/>
                </a:solidFill>
                <a:latin typeface="Courier New" pitchFamily="-84" charset="0"/>
              </a:rPr>
              <a:t>Shapefile</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us_cities_select.shp</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smtClean="0">
                <a:solidFill>
                  <a:srgbClr val="000066"/>
                </a:solidFill>
                <a:latin typeface="Courier New" pitchFamily="-84" charset="0"/>
              </a:rPr>
              <a:t>OCI:scott/tiger@orcl121: </a:t>
            </a:r>
          </a:p>
          <a:p>
            <a:pPr algn="l" defTabSz="822325" eaLnBrk="0" hangingPunct="0">
              <a:lnSpc>
                <a:spcPct val="80000"/>
              </a:lnSpc>
              <a:buClrTx/>
            </a:pPr>
            <a:r>
              <a:rPr lang="en-US" sz="1600" dirty="0" smtClean="0">
                <a:solidFill>
                  <a:srgbClr val="FF0000"/>
                </a:solidFill>
                <a:latin typeface="Courier New" pitchFamily="-84" charset="0"/>
              </a:rPr>
              <a:t>-</a:t>
            </a:r>
            <a:r>
              <a:rPr lang="en-US" sz="1600" dirty="0" err="1" smtClean="0">
                <a:solidFill>
                  <a:srgbClr val="FF0000"/>
                </a:solidFill>
                <a:latin typeface="Courier New" pitchFamily="-84" charset="0"/>
              </a:rPr>
              <a:t>sql</a:t>
            </a:r>
            <a:r>
              <a:rPr lang="en-US" sz="1600" dirty="0" smtClean="0">
                <a:solidFill>
                  <a:srgbClr val="FF0000"/>
                </a:solidFill>
                <a:latin typeface="Courier New" pitchFamily="-84" charset="0"/>
              </a:rPr>
              <a:t> "select id, location from </a:t>
            </a:r>
            <a:r>
              <a:rPr lang="en-US" sz="1600" dirty="0" err="1" smtClean="0">
                <a:solidFill>
                  <a:srgbClr val="FF0000"/>
                </a:solidFill>
                <a:latin typeface="Courier New" pitchFamily="-84" charset="0"/>
              </a:rPr>
              <a:t>us_cities</a:t>
            </a:r>
            <a:r>
              <a:rPr lang="en-US" sz="1600" dirty="0" smtClean="0">
                <a:solidFill>
                  <a:srgbClr val="FF0000"/>
                </a:solidFill>
                <a:latin typeface="Courier New" pitchFamily="-84" charset="0"/>
              </a:rPr>
              <a:t> where pop90 &gt; 500000"</a:t>
            </a:r>
            <a:endParaRPr lang="en-US" sz="1600" dirty="0">
              <a:solidFill>
                <a:srgbClr val="FF0000"/>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Export Multiple Tables</a:t>
            </a:r>
            <a:endParaRPr lang="en-US" dirty="0"/>
          </a:p>
        </p:txBody>
      </p:sp>
      <p:sp>
        <p:nvSpPr>
          <p:cNvPr id="7" name="Content Placeholder 6"/>
          <p:cNvSpPr>
            <a:spLocks noGrp="1"/>
          </p:cNvSpPr>
          <p:nvPr>
            <p:ph idx="1"/>
          </p:nvPr>
        </p:nvSpPr>
        <p:spPr/>
        <p:txBody>
          <a:bodyPr/>
          <a:lstStyle/>
          <a:p>
            <a:r>
              <a:rPr lang="en-US" dirty="0" smtClean="0"/>
              <a:t>A list of tables</a:t>
            </a:r>
            <a:endParaRPr lang="en-US" dirty="0" smtClean="0"/>
          </a:p>
          <a:p>
            <a:endParaRPr lang="en-US" dirty="0" smtClean="0"/>
          </a:p>
          <a:p>
            <a:endParaRPr lang="en-US" dirty="0" smtClean="0"/>
          </a:p>
          <a:p>
            <a:r>
              <a:rPr lang="en-US" dirty="0" smtClean="0"/>
              <a:t>All spatial tables in a schema</a:t>
            </a:r>
          </a:p>
          <a:p>
            <a:endParaRPr lang="en-US" dirty="0"/>
          </a:p>
          <a:p>
            <a:endParaRPr lang="en-US" dirty="0" smtClean="0"/>
          </a:p>
          <a:p>
            <a:r>
              <a:rPr lang="en-US" dirty="0" smtClean="0"/>
              <a:t>”</a:t>
            </a:r>
            <a:r>
              <a:rPr lang="en-US" dirty="0" err="1" smtClean="0"/>
              <a:t>us_data</a:t>
            </a:r>
            <a:r>
              <a:rPr lang="en-US" dirty="0" smtClean="0"/>
              <a:t>” is the name of a directory</a:t>
            </a:r>
          </a:p>
          <a:p>
            <a:r>
              <a:rPr lang="en-US" dirty="0" smtClean="0"/>
              <a:t>One output file per input table</a:t>
            </a:r>
            <a:endParaRPr lang="en-US" dirty="0"/>
          </a:p>
        </p:txBody>
      </p:sp>
      <p:sp>
        <p:nvSpPr>
          <p:cNvPr id="84995" name="Text Box 3"/>
          <p:cNvSpPr txBox="1">
            <a:spLocks noChangeArrowheads="1"/>
          </p:cNvSpPr>
          <p:nvPr/>
        </p:nvSpPr>
        <p:spPr bwMode="auto">
          <a:xfrm>
            <a:off x="431800" y="20574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-f "ESRI Shapefile" </a:t>
            </a:r>
            <a:r>
              <a:rPr lang="en-US" sz="1600" dirty="0" err="1" smtClean="0">
                <a:solidFill>
                  <a:srgbClr val="000066"/>
                </a:solidFill>
                <a:latin typeface="Courier New" pitchFamily="-84" charset="0"/>
              </a:rPr>
              <a:t>us_data</a:t>
            </a:r>
            <a:r>
              <a:rPr lang="en-US" sz="1600" dirty="0" smtClean="0">
                <a:solidFill>
                  <a:srgbClr val="000066"/>
                </a:solidFill>
                <a:latin typeface="Courier New" pitchFamily="-84" charset="0"/>
              </a:rPr>
              <a:t> </a:t>
            </a:r>
            <a:endParaRPr lang="en-US" sz="1600" dirty="0" smtClean="0">
              <a:solidFill>
                <a:srgbClr val="000066"/>
              </a:solidFill>
              <a:latin typeface="Courier New" pitchFamily="-84" charset="0"/>
            </a:endParaRPr>
          </a:p>
          <a:p>
            <a:pPr algn="l" defTabSz="822325" eaLnBrk="0" hangingPunct="0">
              <a:lnSpc>
                <a:spcPct val="80000"/>
              </a:lnSpc>
              <a:buClrTx/>
            </a:pPr>
            <a:r>
              <a:rPr lang="en-US" sz="1600" dirty="0" err="1" smtClean="0">
                <a:solidFill>
                  <a:srgbClr val="000066"/>
                </a:solidFill>
                <a:latin typeface="Courier New" pitchFamily="-84" charset="0"/>
              </a:rPr>
              <a:t>OCI:scott</a:t>
            </a:r>
            <a:r>
              <a:rPr lang="en-US" sz="1600" dirty="0" smtClean="0">
                <a:solidFill>
                  <a:srgbClr val="000066"/>
                </a:solidFill>
                <a:latin typeface="Courier New" pitchFamily="-84" charset="0"/>
              </a:rPr>
              <a:t>/tiger@orcl121:</a:t>
            </a:r>
            <a:r>
              <a:rPr lang="en-US" sz="1600" dirty="0" smtClean="0">
                <a:solidFill>
                  <a:srgbClr val="FF0000"/>
                </a:solidFill>
                <a:latin typeface="Courier New" pitchFamily="-84" charset="0"/>
              </a:rPr>
              <a:t>us_cities,us_counties,us_states</a:t>
            </a:r>
            <a:endParaRPr lang="en-US" sz="1600" dirty="0">
              <a:solidFill>
                <a:srgbClr val="FF0000"/>
              </a:solidFill>
              <a:latin typeface="Courier New" pitchFamily="-84" charset="0"/>
            </a:endParaRPr>
          </a:p>
        </p:txBody>
      </p:sp>
      <p:sp>
        <p:nvSpPr>
          <p:cNvPr id="5" name="Text Box 3"/>
          <p:cNvSpPr txBox="1">
            <a:spLocks noChangeArrowheads="1"/>
          </p:cNvSpPr>
          <p:nvPr/>
        </p:nvSpPr>
        <p:spPr bwMode="auto">
          <a:xfrm>
            <a:off x="431800" y="3405065"/>
            <a:ext cx="8559800" cy="30226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-f "ESRI Shapefile" </a:t>
            </a:r>
            <a:r>
              <a:rPr lang="en-US" sz="1600" dirty="0" err="1">
                <a:solidFill>
                  <a:srgbClr val="000066"/>
                </a:solidFill>
                <a:latin typeface="Courier New" pitchFamily="-84" charset="0"/>
              </a:rPr>
              <a:t>us_data</a:t>
            </a:r>
            <a:r>
              <a:rPr lang="en-US" sz="1600" dirty="0">
                <a:solidFill>
                  <a:srgbClr val="000066"/>
                </a:solidFill>
                <a:latin typeface="Courier New" pitchFamily="-84" charset="0"/>
              </a:rPr>
              <a:t> </a:t>
            </a:r>
            <a:r>
              <a:rPr lang="en-US" sz="1600" dirty="0" err="1">
                <a:solidFill>
                  <a:srgbClr val="000066"/>
                </a:solidFill>
                <a:latin typeface="Courier New" pitchFamily="-84" charset="0"/>
              </a:rPr>
              <a:t>OCI:scott</a:t>
            </a:r>
            <a:r>
              <a:rPr lang="en-US" sz="1600" dirty="0">
                <a:solidFill>
                  <a:srgbClr val="000066"/>
                </a:solidFill>
                <a:latin typeface="Courier New" pitchFamily="-84" charset="0"/>
              </a:rPr>
              <a:t>/tiger@orcl121  </a:t>
            </a:r>
            <a:endParaRPr lang="en-US" sz="1600" dirty="0" smtClean="0">
              <a:solidFill>
                <a:srgbClr val="000066"/>
              </a:solidFill>
              <a:latin typeface="Courier New" pitchFamily="-84" charset="0"/>
            </a:endParaRPr>
          </a:p>
        </p:txBody>
      </p:sp>
    </p:spTree>
    <p:extLst>
      <p:ext uri="{BB962C8B-B14F-4D97-AF65-F5344CB8AC3E}">
        <p14:creationId xmlns:p14="http://schemas.microsoft.com/office/powerpoint/2010/main" val="135747592"/>
      </p:ext>
    </p:extLst>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Export and </a:t>
            </a:r>
            <a:r>
              <a:rPr lang="en-US" dirty="0" err="1" smtClean="0"/>
              <a:t>Reproject</a:t>
            </a:r>
            <a:endParaRPr lang="en-US" dirty="0"/>
          </a:p>
        </p:txBody>
      </p:sp>
      <p:sp>
        <p:nvSpPr>
          <p:cNvPr id="9" name="Text Box 4"/>
          <p:cNvSpPr txBox="1">
            <a:spLocks noChangeArrowheads="1"/>
          </p:cNvSpPr>
          <p:nvPr/>
        </p:nvSpPr>
        <p:spPr bwMode="auto">
          <a:xfrm>
            <a:off x="431800" y="2057400"/>
            <a:ext cx="8559800" cy="938335"/>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600" dirty="0" smtClean="0">
                <a:solidFill>
                  <a:srgbClr val="000066"/>
                </a:solidFill>
                <a:latin typeface="Courier New" pitchFamily="-84" charset="0"/>
              </a:rPr>
              <a:t>ogr2ogr </a:t>
            </a:r>
            <a:r>
              <a:rPr lang="en-US" sz="1600" dirty="0" smtClean="0">
                <a:solidFill>
                  <a:srgbClr val="000066"/>
                </a:solidFill>
                <a:latin typeface="Courier New" pitchFamily="-84" charset="0"/>
              </a:rPr>
              <a:t>-f "ESRI Shapefile" </a:t>
            </a:r>
            <a:r>
              <a:rPr lang="en-US" sz="1600" dirty="0" err="1" smtClean="0">
                <a:solidFill>
                  <a:srgbClr val="000066"/>
                </a:solidFill>
                <a:latin typeface="Courier New" pitchFamily="-84" charset="0"/>
              </a:rPr>
              <a:t>us_cities.shp</a:t>
            </a:r>
            <a:r>
              <a:rPr lang="en-US" sz="1600" dirty="0" smtClean="0">
                <a:solidFill>
                  <a:srgbClr val="000066"/>
                </a:solidFill>
                <a:latin typeface="Courier New" pitchFamily="-84" charset="0"/>
              </a:rPr>
              <a:t>  </a:t>
            </a:r>
          </a:p>
          <a:p>
            <a:pPr algn="l" defTabSz="822325" eaLnBrk="0" hangingPunct="0">
              <a:lnSpc>
                <a:spcPct val="80000"/>
              </a:lnSpc>
              <a:buClrTx/>
            </a:pPr>
            <a:r>
              <a:rPr lang="en-US" sz="1600" dirty="0" err="1" smtClean="0">
                <a:solidFill>
                  <a:srgbClr val="000066"/>
                </a:solidFill>
                <a:latin typeface="Courier New" pitchFamily="-84" charset="0"/>
              </a:rPr>
              <a:t>OCI:scott</a:t>
            </a:r>
            <a:r>
              <a:rPr lang="en-US" sz="1600" dirty="0" smtClean="0">
                <a:solidFill>
                  <a:srgbClr val="000066"/>
                </a:solidFill>
                <a:latin typeface="Courier New" pitchFamily="-84" charset="0"/>
              </a:rPr>
              <a:t>/tiger@orcl121:us_cities </a:t>
            </a:r>
            <a:endParaRPr lang="en-US" sz="1600" dirty="0" smtClean="0">
              <a:solidFill>
                <a:srgbClr val="FF0000"/>
              </a:solidFill>
              <a:latin typeface="Courier New" pitchFamily="-84" charset="0"/>
            </a:endParaRPr>
          </a:p>
          <a:p>
            <a:pPr algn="l" defTabSz="822325" eaLnBrk="0" hangingPunct="0">
              <a:lnSpc>
                <a:spcPct val="80000"/>
              </a:lnSpc>
              <a:buClrTx/>
            </a:pPr>
            <a:r>
              <a:rPr lang="en-US" sz="1600" dirty="0" smtClean="0">
                <a:solidFill>
                  <a:srgbClr val="FF0000"/>
                </a:solidFill>
                <a:latin typeface="Courier New" pitchFamily="-84" charset="0"/>
              </a:rPr>
              <a:t>-</a:t>
            </a:r>
            <a:r>
              <a:rPr lang="en-US" sz="1600" dirty="0" err="1" smtClean="0">
                <a:solidFill>
                  <a:srgbClr val="FF0000"/>
                </a:solidFill>
                <a:latin typeface="Courier New" pitchFamily="-84" charset="0"/>
              </a:rPr>
              <a:t>t_srs</a:t>
            </a:r>
            <a:r>
              <a:rPr lang="en-US" sz="1600" dirty="0" smtClean="0">
                <a:solidFill>
                  <a:srgbClr val="FF0000"/>
                </a:solidFill>
                <a:latin typeface="Courier New" pitchFamily="-84" charset="0"/>
              </a:rPr>
              <a:t> EPSG:3857</a:t>
            </a:r>
            <a:r>
              <a:rPr lang="en-US" sz="1600" dirty="0" smtClean="0">
                <a:solidFill>
                  <a:srgbClr val="000066"/>
                </a:solidFill>
                <a:latin typeface="Courier New" pitchFamily="-84" charset="0"/>
              </a:rPr>
              <a:t> </a:t>
            </a:r>
            <a:endParaRPr lang="en-US" sz="1600" dirty="0" smtClean="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US"/>
              <a:t>SQL*Loader: Restrictions</a:t>
            </a:r>
          </a:p>
        </p:txBody>
      </p:sp>
      <p:sp>
        <p:nvSpPr>
          <p:cNvPr id="27651" name="Rectangle 5"/>
          <p:cNvSpPr>
            <a:spLocks noGrp="1" noChangeArrowheads="1"/>
          </p:cNvSpPr>
          <p:nvPr>
            <p:ph type="body" idx="1"/>
          </p:nvPr>
        </p:nvSpPr>
        <p:spPr/>
        <p:txBody>
          <a:bodyPr/>
          <a:lstStyle/>
          <a:p>
            <a:pPr eaLnBrk="1" hangingPunct="1"/>
            <a:r>
              <a:rPr lang="en-US"/>
              <a:t>Processing complex geometries</a:t>
            </a:r>
          </a:p>
          <a:p>
            <a:pPr lvl="1" eaLnBrk="1" hangingPunct="1"/>
            <a:r>
              <a:rPr lang="en-US"/>
              <a:t>Use the BINDSIZE and READSIZE parameters</a:t>
            </a:r>
          </a:p>
          <a:p>
            <a:pPr lvl="1" eaLnBrk="1" hangingPunct="1"/>
            <a:r>
              <a:rPr lang="en-US"/>
              <a:t>Break the input into multiple physical records (see the previous example).</a:t>
            </a:r>
          </a:p>
          <a:p>
            <a:pPr eaLnBrk="1" hangingPunct="1"/>
            <a:r>
              <a:rPr lang="en-US"/>
              <a:t>SQL*Loader and spatial indexes</a:t>
            </a:r>
          </a:p>
          <a:p>
            <a:pPr lvl="1" eaLnBrk="1" hangingPunct="1"/>
            <a:r>
              <a:rPr lang="en-US"/>
              <a:t>Spatial index is updated during conventional path load.</a:t>
            </a:r>
          </a:p>
          <a:p>
            <a:pPr lvl="1" eaLnBrk="1" hangingPunct="1"/>
            <a:r>
              <a:rPr lang="en-US"/>
              <a:t>Spatial index is not updated during direct path load.</a:t>
            </a:r>
          </a:p>
          <a:p>
            <a:pPr lvl="1" eaLnBrk="1" hangingPunct="1"/>
            <a:r>
              <a:rPr lang="en-US" b="1" u="sng"/>
              <a:t>Avoid initial loading of data with a spatial index present</a:t>
            </a: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t>Examine Shapefiles</a:t>
            </a:r>
          </a:p>
        </p:txBody>
      </p:sp>
      <p:sp>
        <p:nvSpPr>
          <p:cNvPr id="87043" name="Text Box 4"/>
          <p:cNvSpPr txBox="1">
            <a:spLocks noChangeArrowheads="1"/>
          </p:cNvSpPr>
          <p:nvPr/>
        </p:nvSpPr>
        <p:spPr bwMode="auto">
          <a:xfrm>
            <a:off x="431800" y="1524000"/>
            <a:ext cx="8559800" cy="30162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err="1">
                <a:solidFill>
                  <a:srgbClr val="000066"/>
                </a:solidFill>
                <a:latin typeface="Courier New" pitchFamily="-84" charset="0"/>
              </a:rPr>
              <a:t>ogrinfo</a:t>
            </a:r>
            <a:r>
              <a:rPr lang="en-US" sz="1600" dirty="0">
                <a:solidFill>
                  <a:srgbClr val="000066"/>
                </a:solidFill>
                <a:latin typeface="Courier New" pitchFamily="-84" charset="0"/>
              </a:rPr>
              <a:t> -al -so</a:t>
            </a:r>
            <a:r>
              <a:rPr lang="en-US" sz="1600" dirty="0" smtClean="0">
                <a:solidFill>
                  <a:srgbClr val="000066"/>
                </a:solidFill>
                <a:latin typeface="Courier New" pitchFamily="-84" charset="0"/>
              </a:rPr>
              <a:t> </a:t>
            </a:r>
            <a:r>
              <a:rPr lang="en-US" sz="1600" dirty="0" err="1" smtClean="0">
                <a:solidFill>
                  <a:srgbClr val="000066"/>
                </a:solidFill>
                <a:latin typeface="Courier New" pitchFamily="-84" charset="0"/>
              </a:rPr>
              <a:t>us_cities.shp</a:t>
            </a:r>
            <a:endParaRPr lang="en-US" sz="1600" dirty="0">
              <a:solidFill>
                <a:srgbClr val="000066"/>
              </a:solidFill>
              <a:latin typeface="Courier New" pitchFamily="-84" charset="0"/>
            </a:endParaRPr>
          </a:p>
        </p:txBody>
      </p:sp>
      <p:sp>
        <p:nvSpPr>
          <p:cNvPr id="87044" name="Text Box 4"/>
          <p:cNvSpPr txBox="1">
            <a:spLocks noChangeArrowheads="1"/>
          </p:cNvSpPr>
          <p:nvPr/>
        </p:nvSpPr>
        <p:spPr bwMode="auto">
          <a:xfrm>
            <a:off x="415925" y="2060575"/>
            <a:ext cx="8559800" cy="3847848"/>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200" dirty="0" smtClean="0">
                <a:solidFill>
                  <a:srgbClr val="000066"/>
                </a:solidFill>
                <a:latin typeface="Courier New" pitchFamily="-84" charset="0"/>
              </a:rPr>
              <a:t>INFO: Open of `/media/sf_Spatial-Workshop/data/04-loading/shape/us_cities.shp'</a:t>
            </a:r>
          </a:p>
          <a:p>
            <a:pPr algn="l" defTabSz="822325" eaLnBrk="0" hangingPunct="0">
              <a:lnSpc>
                <a:spcPct val="80000"/>
              </a:lnSpc>
              <a:buClrTx/>
            </a:pPr>
            <a:r>
              <a:rPr lang="en-US" sz="1200" dirty="0" smtClean="0">
                <a:solidFill>
                  <a:srgbClr val="000066"/>
                </a:solidFill>
                <a:latin typeface="Courier New" pitchFamily="-84" charset="0"/>
              </a:rPr>
              <a:t>      using driver `ESRI </a:t>
            </a:r>
            <a:r>
              <a:rPr lang="en-US" sz="1200" dirty="0" err="1" smtClean="0">
                <a:solidFill>
                  <a:srgbClr val="000066"/>
                </a:solidFill>
                <a:latin typeface="Courier New" pitchFamily="-84" charset="0"/>
              </a:rPr>
              <a:t>Shapefile</a:t>
            </a:r>
            <a:r>
              <a:rPr lang="en-US" sz="1200" dirty="0" smtClean="0">
                <a:solidFill>
                  <a:srgbClr val="000066"/>
                </a:solidFill>
                <a:latin typeface="Courier New" pitchFamily="-84" charset="0"/>
              </a:rPr>
              <a:t>' successful.</a:t>
            </a:r>
          </a:p>
          <a:p>
            <a:pPr algn="l" defTabSz="822325" eaLnBrk="0" hangingPunct="0">
              <a:lnSpc>
                <a:spcPct val="80000"/>
              </a:lnSpc>
              <a:buClrTx/>
            </a:pPr>
            <a:r>
              <a:rPr lang="en-US" sz="1200" dirty="0" smtClean="0">
                <a:solidFill>
                  <a:srgbClr val="000066"/>
                </a:solidFill>
                <a:latin typeface="Courier New" pitchFamily="-84" charset="0"/>
              </a:rPr>
              <a:t>Layer name: </a:t>
            </a:r>
            <a:r>
              <a:rPr lang="en-US" sz="1200" dirty="0" err="1" smtClean="0">
                <a:solidFill>
                  <a:srgbClr val="000066"/>
                </a:solidFill>
                <a:latin typeface="Courier New" pitchFamily="-84" charset="0"/>
              </a:rPr>
              <a:t>us_cities</a:t>
            </a:r>
            <a:endParaRPr lang="en-US" sz="1200" dirty="0" smtClean="0">
              <a:solidFill>
                <a:srgbClr val="000066"/>
              </a:solidFill>
              <a:latin typeface="Courier New" pitchFamily="-84" charset="0"/>
            </a:endParaRPr>
          </a:p>
          <a:p>
            <a:pPr algn="l" defTabSz="822325" eaLnBrk="0" hangingPunct="0">
              <a:lnSpc>
                <a:spcPct val="80000"/>
              </a:lnSpc>
              <a:buClrTx/>
            </a:pPr>
            <a:r>
              <a:rPr lang="en-US" sz="1200" dirty="0" smtClean="0">
                <a:solidFill>
                  <a:srgbClr val="000066"/>
                </a:solidFill>
                <a:latin typeface="Courier New" pitchFamily="-84" charset="0"/>
              </a:rPr>
              <a:t>Geometry: 3D Point</a:t>
            </a:r>
          </a:p>
          <a:p>
            <a:pPr algn="l" defTabSz="822325" eaLnBrk="0" hangingPunct="0">
              <a:lnSpc>
                <a:spcPct val="80000"/>
              </a:lnSpc>
              <a:buClrTx/>
            </a:pPr>
            <a:r>
              <a:rPr lang="en-US" sz="1200" dirty="0" smtClean="0">
                <a:solidFill>
                  <a:srgbClr val="000066"/>
                </a:solidFill>
                <a:latin typeface="Courier New" pitchFamily="-84" charset="0"/>
              </a:rPr>
              <a:t>Feature Count: 195</a:t>
            </a:r>
          </a:p>
          <a:p>
            <a:pPr algn="l" defTabSz="822325" eaLnBrk="0" hangingPunct="0">
              <a:lnSpc>
                <a:spcPct val="80000"/>
              </a:lnSpc>
              <a:buClrTx/>
            </a:pPr>
            <a:r>
              <a:rPr lang="en-US" sz="1200" dirty="0" smtClean="0">
                <a:solidFill>
                  <a:srgbClr val="000066"/>
                </a:solidFill>
                <a:latin typeface="Courier New" pitchFamily="-84" charset="0"/>
              </a:rPr>
              <a:t>Extent: (-157.804233, 21.317250) - (-71.017892, 61.178368)</a:t>
            </a:r>
          </a:p>
          <a:p>
            <a:pPr algn="l" defTabSz="822325" eaLnBrk="0" hangingPunct="0">
              <a:lnSpc>
                <a:spcPct val="80000"/>
              </a:lnSpc>
              <a:buClrTx/>
            </a:pPr>
            <a:r>
              <a:rPr lang="en-US" sz="1200" dirty="0" smtClean="0">
                <a:solidFill>
                  <a:srgbClr val="000066"/>
                </a:solidFill>
                <a:latin typeface="Courier New" pitchFamily="-84" charset="0"/>
              </a:rPr>
              <a:t>Layer SRS WKT:</a:t>
            </a:r>
          </a:p>
          <a:p>
            <a:pPr algn="l" defTabSz="822325" eaLnBrk="0" hangingPunct="0">
              <a:lnSpc>
                <a:spcPct val="80000"/>
              </a:lnSpc>
              <a:buClrTx/>
            </a:pPr>
            <a:r>
              <a:rPr lang="en-US" sz="1200" dirty="0" smtClean="0">
                <a:solidFill>
                  <a:srgbClr val="000066"/>
                </a:solidFill>
                <a:latin typeface="Courier New" pitchFamily="-84" charset="0"/>
              </a:rPr>
              <a:t>GEOGCS["GCS_WGS_1984",</a:t>
            </a:r>
          </a:p>
          <a:p>
            <a:pPr algn="l" defTabSz="822325" eaLnBrk="0" hangingPunct="0">
              <a:lnSpc>
                <a:spcPct val="80000"/>
              </a:lnSpc>
              <a:buClrTx/>
            </a:pPr>
            <a:r>
              <a:rPr lang="en-US" sz="1200" dirty="0" smtClean="0">
                <a:solidFill>
                  <a:srgbClr val="000066"/>
                </a:solidFill>
                <a:latin typeface="Courier New" pitchFamily="-84" charset="0"/>
              </a:rPr>
              <a:t>    </a:t>
            </a:r>
            <a:r>
              <a:rPr lang="en-US" sz="1200" dirty="0" err="1" smtClean="0">
                <a:solidFill>
                  <a:srgbClr val="000066"/>
                </a:solidFill>
                <a:latin typeface="Courier New" pitchFamily="-84" charset="0"/>
              </a:rPr>
              <a:t>DATUM["World</a:t>
            </a:r>
            <a:r>
              <a:rPr lang="en-US" sz="1200" dirty="0" smtClean="0">
                <a:solidFill>
                  <a:srgbClr val="000066"/>
                </a:solidFill>
                <a:latin typeface="Courier New" pitchFamily="-84" charset="0"/>
              </a:rPr>
              <a:t> Geodetic System 1984 (EPSG ID 6326)",</a:t>
            </a:r>
          </a:p>
          <a:p>
            <a:pPr algn="l" defTabSz="822325" eaLnBrk="0" hangingPunct="0">
              <a:lnSpc>
                <a:spcPct val="80000"/>
              </a:lnSpc>
              <a:buClrTx/>
            </a:pPr>
            <a:r>
              <a:rPr lang="en-US" sz="1200" dirty="0" smtClean="0">
                <a:solidFill>
                  <a:srgbClr val="000066"/>
                </a:solidFill>
                <a:latin typeface="Courier New" pitchFamily="-84" charset="0"/>
              </a:rPr>
              <a:t>        SPHEROID["WGS_84_EPSG_ID_7030",6378137.0,298.257223563]],</a:t>
            </a:r>
          </a:p>
          <a:p>
            <a:pPr algn="l" defTabSz="822325" eaLnBrk="0" hangingPunct="0">
              <a:lnSpc>
                <a:spcPct val="80000"/>
              </a:lnSpc>
              <a:buClrTx/>
            </a:pPr>
            <a:r>
              <a:rPr lang="en-US" sz="1200" dirty="0" smtClean="0">
                <a:solidFill>
                  <a:srgbClr val="000066"/>
                </a:solidFill>
                <a:latin typeface="Courier New" pitchFamily="-84" charset="0"/>
              </a:rPr>
              <a:t>    PRIMEM["Greenwich",0.000000],</a:t>
            </a:r>
          </a:p>
          <a:p>
            <a:pPr algn="l" defTabSz="822325" eaLnBrk="0" hangingPunct="0">
              <a:lnSpc>
                <a:spcPct val="80000"/>
              </a:lnSpc>
              <a:buClrTx/>
            </a:pPr>
            <a:r>
              <a:rPr lang="en-US" sz="1200" dirty="0" smtClean="0">
                <a:solidFill>
                  <a:srgbClr val="000066"/>
                </a:solidFill>
                <a:latin typeface="Courier New" pitchFamily="-84" charset="0"/>
              </a:rPr>
              <a:t>    UNIT["Degree",0.017453292519943295]]</a:t>
            </a:r>
          </a:p>
          <a:p>
            <a:pPr algn="l" defTabSz="822325" eaLnBrk="0" hangingPunct="0">
              <a:lnSpc>
                <a:spcPct val="80000"/>
              </a:lnSpc>
              <a:buClrTx/>
            </a:pPr>
            <a:r>
              <a:rPr lang="en-US" sz="1200" dirty="0" smtClean="0">
                <a:solidFill>
                  <a:srgbClr val="000066"/>
                </a:solidFill>
                <a:latin typeface="Courier New" pitchFamily="-84" charset="0"/>
              </a:rPr>
              <a:t>CITY: String (42.0)</a:t>
            </a:r>
          </a:p>
          <a:p>
            <a:pPr algn="l" defTabSz="822325" eaLnBrk="0" hangingPunct="0">
              <a:lnSpc>
                <a:spcPct val="80000"/>
              </a:lnSpc>
              <a:buClrTx/>
            </a:pPr>
            <a:r>
              <a:rPr lang="en-US" sz="1200" dirty="0" smtClean="0">
                <a:solidFill>
                  <a:srgbClr val="000066"/>
                </a:solidFill>
                <a:latin typeface="Courier New" pitchFamily="-84" charset="0"/>
              </a:rPr>
              <a:t>STATE_ABRV: String (2.0)</a:t>
            </a:r>
          </a:p>
          <a:p>
            <a:pPr algn="l" defTabSz="822325" eaLnBrk="0" hangingPunct="0">
              <a:lnSpc>
                <a:spcPct val="80000"/>
              </a:lnSpc>
              <a:buClrTx/>
            </a:pPr>
            <a:r>
              <a:rPr lang="en-US" sz="1200" dirty="0" smtClean="0">
                <a:solidFill>
                  <a:srgbClr val="000066"/>
                </a:solidFill>
                <a:latin typeface="Courier New" pitchFamily="-84" charset="0"/>
              </a:rPr>
              <a:t>POP90: Real (24.15)</a:t>
            </a:r>
          </a:p>
          <a:p>
            <a:pPr algn="l" defTabSz="822325" eaLnBrk="0" hangingPunct="0">
              <a:lnSpc>
                <a:spcPct val="80000"/>
              </a:lnSpc>
              <a:buClrTx/>
            </a:pPr>
            <a:r>
              <a:rPr lang="en-US" sz="1200" dirty="0" smtClean="0">
                <a:solidFill>
                  <a:srgbClr val="000066"/>
                </a:solidFill>
                <a:latin typeface="Courier New" pitchFamily="-84" charset="0"/>
              </a:rPr>
              <a:t>RANK90: Real (24.15)</a:t>
            </a:r>
            <a:endParaRPr lang="en-US" sz="12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t>Examine Database Tables</a:t>
            </a:r>
          </a:p>
        </p:txBody>
      </p:sp>
      <p:sp>
        <p:nvSpPr>
          <p:cNvPr id="88067" name="Text Box 4"/>
          <p:cNvSpPr txBox="1">
            <a:spLocks noChangeArrowheads="1"/>
          </p:cNvSpPr>
          <p:nvPr/>
        </p:nvSpPr>
        <p:spPr bwMode="auto">
          <a:xfrm>
            <a:off x="431800" y="990600"/>
            <a:ext cx="8559800" cy="298160"/>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err="1">
                <a:solidFill>
                  <a:srgbClr val="000066"/>
                </a:solidFill>
                <a:latin typeface="Courier New" pitchFamily="-84" charset="0"/>
              </a:rPr>
              <a:t>ogrinfo</a:t>
            </a:r>
            <a:r>
              <a:rPr lang="en-US" sz="1600" dirty="0">
                <a:solidFill>
                  <a:srgbClr val="000066"/>
                </a:solidFill>
                <a:latin typeface="Courier New" pitchFamily="-84" charset="0"/>
              </a:rPr>
              <a:t> -al -so OCI:scott/tiger@</a:t>
            </a:r>
            <a:r>
              <a:rPr lang="en-US" sz="1600" dirty="0" smtClean="0">
                <a:solidFill>
                  <a:srgbClr val="000066"/>
                </a:solidFill>
                <a:latin typeface="Courier New" pitchFamily="-84" charset="0"/>
              </a:rPr>
              <a:t>orcl121:us_cities</a:t>
            </a:r>
            <a:endParaRPr lang="en-US" sz="1600" dirty="0">
              <a:solidFill>
                <a:srgbClr val="000066"/>
              </a:solidFill>
              <a:latin typeface="Courier New" pitchFamily="-84" charset="0"/>
            </a:endParaRPr>
          </a:p>
        </p:txBody>
      </p:sp>
      <p:sp>
        <p:nvSpPr>
          <p:cNvPr id="88068" name="Text Box 4"/>
          <p:cNvSpPr txBox="1">
            <a:spLocks noChangeArrowheads="1"/>
          </p:cNvSpPr>
          <p:nvPr/>
        </p:nvSpPr>
        <p:spPr bwMode="auto">
          <a:xfrm>
            <a:off x="415925" y="1527175"/>
            <a:ext cx="8559800" cy="456804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200" dirty="0" smtClean="0">
                <a:solidFill>
                  <a:srgbClr val="000066"/>
                </a:solidFill>
                <a:latin typeface="Courier New" pitchFamily="-84" charset="0"/>
              </a:rPr>
              <a:t>INFO: Open of `OCI:scott/tiger@orcl121:us_cities'</a:t>
            </a:r>
          </a:p>
          <a:p>
            <a:pPr algn="l" defTabSz="822325" eaLnBrk="0" hangingPunct="0">
              <a:lnSpc>
                <a:spcPct val="80000"/>
              </a:lnSpc>
              <a:buClrTx/>
            </a:pPr>
            <a:r>
              <a:rPr lang="en-US" sz="1200" dirty="0" smtClean="0">
                <a:solidFill>
                  <a:srgbClr val="000066"/>
                </a:solidFill>
                <a:latin typeface="Courier New" pitchFamily="-84" charset="0"/>
              </a:rPr>
              <a:t>      using driver `OCI' successful.</a:t>
            </a:r>
          </a:p>
          <a:p>
            <a:pPr algn="l" defTabSz="822325" eaLnBrk="0" hangingPunct="0">
              <a:lnSpc>
                <a:spcPct val="80000"/>
              </a:lnSpc>
              <a:buClrTx/>
            </a:pPr>
            <a:r>
              <a:rPr lang="en-US" sz="1200" dirty="0" smtClean="0">
                <a:solidFill>
                  <a:srgbClr val="000066"/>
                </a:solidFill>
                <a:latin typeface="Courier New" pitchFamily="-84" charset="0"/>
              </a:rPr>
              <a:t>Layer name: </a:t>
            </a:r>
            <a:r>
              <a:rPr lang="en-US" sz="1200" dirty="0" err="1" smtClean="0">
                <a:solidFill>
                  <a:srgbClr val="000066"/>
                </a:solidFill>
                <a:latin typeface="Courier New" pitchFamily="-84" charset="0"/>
              </a:rPr>
              <a:t>us_cities</a:t>
            </a:r>
            <a:endParaRPr lang="en-US" sz="1200" dirty="0" smtClean="0">
              <a:solidFill>
                <a:srgbClr val="000066"/>
              </a:solidFill>
              <a:latin typeface="Courier New" pitchFamily="-84" charset="0"/>
            </a:endParaRPr>
          </a:p>
          <a:p>
            <a:pPr algn="l" defTabSz="822325" eaLnBrk="0" hangingPunct="0">
              <a:lnSpc>
                <a:spcPct val="80000"/>
              </a:lnSpc>
              <a:buClrTx/>
            </a:pPr>
            <a:r>
              <a:rPr lang="en-US" sz="1200" dirty="0" smtClean="0">
                <a:solidFill>
                  <a:srgbClr val="000066"/>
                </a:solidFill>
                <a:latin typeface="Courier New" pitchFamily="-84" charset="0"/>
              </a:rPr>
              <a:t>Geometry: Unknown (any)</a:t>
            </a:r>
          </a:p>
          <a:p>
            <a:pPr algn="l" defTabSz="822325" eaLnBrk="0" hangingPunct="0">
              <a:lnSpc>
                <a:spcPct val="80000"/>
              </a:lnSpc>
              <a:buClrTx/>
            </a:pPr>
            <a:r>
              <a:rPr lang="en-US" sz="1200" dirty="0" smtClean="0">
                <a:solidFill>
                  <a:srgbClr val="000066"/>
                </a:solidFill>
                <a:latin typeface="Courier New" pitchFamily="-84" charset="0"/>
              </a:rPr>
              <a:t>Feature Count: 195</a:t>
            </a:r>
          </a:p>
          <a:p>
            <a:pPr algn="l" defTabSz="822325" eaLnBrk="0" hangingPunct="0">
              <a:lnSpc>
                <a:spcPct val="80000"/>
              </a:lnSpc>
              <a:buClrTx/>
            </a:pPr>
            <a:r>
              <a:rPr lang="en-US" sz="1200" dirty="0" smtClean="0">
                <a:solidFill>
                  <a:srgbClr val="000066"/>
                </a:solidFill>
                <a:latin typeface="Courier New" pitchFamily="-84" charset="0"/>
              </a:rPr>
              <a:t>Extent: (-157.804233, 21.317250) - (-71.017892, 61.178368)</a:t>
            </a:r>
          </a:p>
          <a:p>
            <a:pPr algn="l" defTabSz="822325" eaLnBrk="0" hangingPunct="0">
              <a:lnSpc>
                <a:spcPct val="80000"/>
              </a:lnSpc>
              <a:buClrTx/>
            </a:pPr>
            <a:r>
              <a:rPr lang="en-US" sz="1200" dirty="0" smtClean="0">
                <a:solidFill>
                  <a:srgbClr val="000066"/>
                </a:solidFill>
                <a:latin typeface="Courier New" pitchFamily="-84" charset="0"/>
              </a:rPr>
              <a:t>Layer SRS WKT:</a:t>
            </a:r>
          </a:p>
          <a:p>
            <a:pPr algn="l" defTabSz="822325" eaLnBrk="0" hangingPunct="0">
              <a:lnSpc>
                <a:spcPct val="80000"/>
              </a:lnSpc>
              <a:buClrTx/>
            </a:pPr>
            <a:r>
              <a:rPr lang="en-US" sz="1200" dirty="0" smtClean="0">
                <a:solidFill>
                  <a:srgbClr val="000066"/>
                </a:solidFill>
                <a:latin typeface="Courier New" pitchFamily="-84" charset="0"/>
              </a:rPr>
              <a:t>GEOGCS["WGS 84",</a:t>
            </a:r>
          </a:p>
          <a:p>
            <a:pPr algn="l" defTabSz="822325" eaLnBrk="0" hangingPunct="0">
              <a:lnSpc>
                <a:spcPct val="80000"/>
              </a:lnSpc>
              <a:buClrTx/>
            </a:pPr>
            <a:r>
              <a:rPr lang="en-US" sz="1200" dirty="0" smtClean="0">
                <a:solidFill>
                  <a:srgbClr val="000066"/>
                </a:solidFill>
                <a:latin typeface="Courier New" pitchFamily="-84" charset="0"/>
              </a:rPr>
              <a:t>    </a:t>
            </a:r>
            <a:r>
              <a:rPr lang="en-US" sz="1200" dirty="0" err="1" smtClean="0">
                <a:solidFill>
                  <a:srgbClr val="000066"/>
                </a:solidFill>
                <a:latin typeface="Courier New" pitchFamily="-84" charset="0"/>
              </a:rPr>
              <a:t>DATUM["World</a:t>
            </a:r>
            <a:r>
              <a:rPr lang="en-US" sz="1200" dirty="0" smtClean="0">
                <a:solidFill>
                  <a:srgbClr val="000066"/>
                </a:solidFill>
                <a:latin typeface="Courier New" pitchFamily="-84" charset="0"/>
              </a:rPr>
              <a:t> Geodetic System 1984 (EPSG ID 6326)",</a:t>
            </a:r>
          </a:p>
          <a:p>
            <a:pPr algn="l" defTabSz="822325" eaLnBrk="0" hangingPunct="0">
              <a:lnSpc>
                <a:spcPct val="80000"/>
              </a:lnSpc>
              <a:buClrTx/>
            </a:pPr>
            <a:r>
              <a:rPr lang="en-US" sz="1200" dirty="0" smtClean="0">
                <a:solidFill>
                  <a:srgbClr val="000066"/>
                </a:solidFill>
                <a:latin typeface="Courier New" pitchFamily="-84" charset="0"/>
              </a:rPr>
              <a:t>        SPHEROID["WGS 84 (EPSG ID 7030)",6378137.0,298.257223563]],</a:t>
            </a:r>
          </a:p>
          <a:p>
            <a:pPr algn="l" defTabSz="822325" eaLnBrk="0" hangingPunct="0">
              <a:lnSpc>
                <a:spcPct val="80000"/>
              </a:lnSpc>
              <a:buClrTx/>
            </a:pPr>
            <a:r>
              <a:rPr lang="en-US" sz="1200" dirty="0" smtClean="0">
                <a:solidFill>
                  <a:srgbClr val="000066"/>
                </a:solidFill>
                <a:latin typeface="Courier New" pitchFamily="-84" charset="0"/>
              </a:rPr>
              <a:t>    PRIMEM["Greenwich",0.000000],</a:t>
            </a:r>
          </a:p>
          <a:p>
            <a:pPr algn="l" defTabSz="822325" eaLnBrk="0" hangingPunct="0">
              <a:lnSpc>
                <a:spcPct val="80000"/>
              </a:lnSpc>
              <a:buClrTx/>
            </a:pPr>
            <a:r>
              <a:rPr lang="en-US" sz="1200" dirty="0" smtClean="0">
                <a:solidFill>
                  <a:srgbClr val="000066"/>
                </a:solidFill>
                <a:latin typeface="Courier New" pitchFamily="-84" charset="0"/>
              </a:rPr>
              <a:t>    </a:t>
            </a:r>
            <a:r>
              <a:rPr lang="en-US" sz="1200" dirty="0" err="1" smtClean="0">
                <a:solidFill>
                  <a:srgbClr val="000066"/>
                </a:solidFill>
                <a:latin typeface="Courier New" pitchFamily="-84" charset="0"/>
              </a:rPr>
              <a:t>UNIT["Decimal</a:t>
            </a:r>
            <a:r>
              <a:rPr lang="en-US" sz="1200" dirty="0" smtClean="0">
                <a:solidFill>
                  <a:srgbClr val="000066"/>
                </a:solidFill>
                <a:latin typeface="Courier New" pitchFamily="-84" charset="0"/>
              </a:rPr>
              <a:t> Degree",0.0174532925199433],</a:t>
            </a:r>
          </a:p>
          <a:p>
            <a:pPr algn="l" defTabSz="822325" eaLnBrk="0" hangingPunct="0">
              <a:lnSpc>
                <a:spcPct val="80000"/>
              </a:lnSpc>
              <a:buClrTx/>
            </a:pPr>
            <a:r>
              <a:rPr lang="en-US" sz="1200" dirty="0" smtClean="0">
                <a:solidFill>
                  <a:srgbClr val="000066"/>
                </a:solidFill>
                <a:latin typeface="Courier New" pitchFamily="-84" charset="0"/>
              </a:rPr>
              <a:t>    AUTHORITY["EPSG. See 3D CRS for original information source.","4326"]]</a:t>
            </a:r>
          </a:p>
          <a:p>
            <a:pPr algn="l" defTabSz="822325" eaLnBrk="0" hangingPunct="0">
              <a:lnSpc>
                <a:spcPct val="80000"/>
              </a:lnSpc>
              <a:buClrTx/>
            </a:pPr>
            <a:r>
              <a:rPr lang="en-US" sz="1200" dirty="0" smtClean="0">
                <a:solidFill>
                  <a:srgbClr val="000066"/>
                </a:solidFill>
                <a:latin typeface="Courier New" pitchFamily="-84" charset="0"/>
              </a:rPr>
              <a:t>Geometry Column = GEOM</a:t>
            </a:r>
          </a:p>
          <a:p>
            <a:pPr algn="l" defTabSz="822325" eaLnBrk="0" hangingPunct="0">
              <a:lnSpc>
                <a:spcPct val="80000"/>
              </a:lnSpc>
              <a:buClrTx/>
            </a:pPr>
            <a:r>
              <a:rPr lang="en-US" sz="1200" dirty="0" smtClean="0">
                <a:solidFill>
                  <a:srgbClr val="000066"/>
                </a:solidFill>
                <a:latin typeface="Courier New" pitchFamily="-84" charset="0"/>
              </a:rPr>
              <a:t>ID: Integer (0.0)</a:t>
            </a:r>
          </a:p>
          <a:p>
            <a:pPr algn="l" defTabSz="822325" eaLnBrk="0" hangingPunct="0">
              <a:lnSpc>
                <a:spcPct val="80000"/>
              </a:lnSpc>
              <a:buClrTx/>
            </a:pPr>
            <a:r>
              <a:rPr lang="en-US" sz="1200" dirty="0" smtClean="0">
                <a:solidFill>
                  <a:srgbClr val="000066"/>
                </a:solidFill>
                <a:latin typeface="Courier New" pitchFamily="-84" charset="0"/>
              </a:rPr>
              <a:t>CITY: String (42.0)</a:t>
            </a:r>
          </a:p>
          <a:p>
            <a:pPr algn="l" defTabSz="822325" eaLnBrk="0" hangingPunct="0">
              <a:lnSpc>
                <a:spcPct val="80000"/>
              </a:lnSpc>
              <a:buClrTx/>
            </a:pPr>
            <a:r>
              <a:rPr lang="en-US" sz="1200" dirty="0" smtClean="0">
                <a:solidFill>
                  <a:srgbClr val="000066"/>
                </a:solidFill>
                <a:latin typeface="Courier New" pitchFamily="-84" charset="0"/>
              </a:rPr>
              <a:t>STATE_ABRV: String (2.0)</a:t>
            </a:r>
          </a:p>
          <a:p>
            <a:pPr algn="l" defTabSz="822325" eaLnBrk="0" hangingPunct="0">
              <a:lnSpc>
                <a:spcPct val="80000"/>
              </a:lnSpc>
              <a:buClrTx/>
            </a:pPr>
            <a:r>
              <a:rPr lang="en-US" sz="1200" dirty="0" smtClean="0">
                <a:solidFill>
                  <a:srgbClr val="000066"/>
                </a:solidFill>
                <a:latin typeface="Courier New" pitchFamily="-84" charset="0"/>
              </a:rPr>
              <a:t>POP90: Real (24.15)</a:t>
            </a:r>
          </a:p>
          <a:p>
            <a:pPr algn="l" defTabSz="822325" eaLnBrk="0" hangingPunct="0">
              <a:lnSpc>
                <a:spcPct val="80000"/>
              </a:lnSpc>
              <a:buClrTx/>
            </a:pPr>
            <a:r>
              <a:rPr lang="en-US" sz="1200" dirty="0" smtClean="0">
                <a:solidFill>
                  <a:srgbClr val="000066"/>
                </a:solidFill>
                <a:latin typeface="Courier New" pitchFamily="-84" charset="0"/>
              </a:rPr>
              <a:t>RANK90: Real (24.15)</a:t>
            </a:r>
            <a:endParaRPr lang="en-US" sz="1200" dirty="0">
              <a:solidFill>
                <a:srgbClr val="000066"/>
              </a:solidFill>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t>Read Database </a:t>
            </a:r>
            <a:r>
              <a:rPr lang="en-US" dirty="0"/>
              <a:t>Tables</a:t>
            </a:r>
          </a:p>
        </p:txBody>
      </p:sp>
      <p:sp>
        <p:nvSpPr>
          <p:cNvPr id="88067" name="Text Box 4"/>
          <p:cNvSpPr txBox="1">
            <a:spLocks noChangeArrowheads="1"/>
          </p:cNvSpPr>
          <p:nvPr/>
        </p:nvSpPr>
        <p:spPr bwMode="auto">
          <a:xfrm>
            <a:off x="431800" y="990600"/>
            <a:ext cx="8559800" cy="618247"/>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err="1" smtClean="0">
                <a:solidFill>
                  <a:srgbClr val="000066"/>
                </a:solidFill>
                <a:latin typeface="Courier New" pitchFamily="-84" charset="0"/>
              </a:rPr>
              <a:t>ogrinfo</a:t>
            </a:r>
            <a:r>
              <a:rPr lang="en-US" sz="1600" dirty="0" smtClean="0">
                <a:solidFill>
                  <a:srgbClr val="000066"/>
                </a:solidFill>
                <a:latin typeface="Courier New" pitchFamily="-84" charset="0"/>
              </a:rPr>
              <a:t> OCI:scott/tiger@orcl121: </a:t>
            </a:r>
          </a:p>
          <a:p>
            <a:pPr algn="l" defTabSz="822325" eaLnBrk="0" hangingPunct="0">
              <a:lnSpc>
                <a:spcPct val="80000"/>
              </a:lnSpc>
              <a:buClrTx/>
            </a:pPr>
            <a:r>
              <a:rPr lang="en-US" sz="1600" dirty="0" smtClean="0">
                <a:solidFill>
                  <a:srgbClr val="000066"/>
                </a:solidFill>
                <a:latin typeface="Courier New" pitchFamily="-84" charset="0"/>
              </a:rPr>
              <a:t>-</a:t>
            </a:r>
            <a:r>
              <a:rPr lang="en-US" sz="1600" dirty="0" err="1" smtClean="0">
                <a:solidFill>
                  <a:srgbClr val="000066"/>
                </a:solidFill>
                <a:latin typeface="Courier New" pitchFamily="-84" charset="0"/>
              </a:rPr>
              <a:t>sql</a:t>
            </a:r>
            <a:r>
              <a:rPr lang="en-US" sz="1600" dirty="0" smtClean="0">
                <a:solidFill>
                  <a:srgbClr val="000066"/>
                </a:solidFill>
                <a:latin typeface="Courier New" pitchFamily="-84" charset="0"/>
              </a:rPr>
              <a:t> "select * from </a:t>
            </a:r>
            <a:r>
              <a:rPr lang="en-US" sz="1600" dirty="0" err="1" smtClean="0">
                <a:solidFill>
                  <a:srgbClr val="000066"/>
                </a:solidFill>
                <a:latin typeface="Courier New" pitchFamily="-84" charset="0"/>
              </a:rPr>
              <a:t>us_cities</a:t>
            </a:r>
            <a:r>
              <a:rPr lang="en-US" sz="1600" dirty="0" smtClean="0">
                <a:solidFill>
                  <a:srgbClr val="000066"/>
                </a:solidFill>
                <a:latin typeface="Courier New" pitchFamily="-84" charset="0"/>
              </a:rPr>
              <a:t> where </a:t>
            </a:r>
            <a:r>
              <a:rPr lang="en-US" sz="1600" dirty="0" err="1" smtClean="0">
                <a:solidFill>
                  <a:srgbClr val="000066"/>
                </a:solidFill>
                <a:latin typeface="Courier New" pitchFamily="-84" charset="0"/>
              </a:rPr>
              <a:t>state_abrv</a:t>
            </a:r>
            <a:r>
              <a:rPr lang="en-US" sz="1600" dirty="0" smtClean="0">
                <a:solidFill>
                  <a:srgbClr val="000066"/>
                </a:solidFill>
                <a:latin typeface="Courier New" pitchFamily="-84" charset="0"/>
              </a:rPr>
              <a:t>='CO'" </a:t>
            </a:r>
            <a:endParaRPr lang="en-US" sz="1600" dirty="0">
              <a:solidFill>
                <a:srgbClr val="000066"/>
              </a:solidFill>
              <a:latin typeface="Courier New" pitchFamily="-84" charset="0"/>
            </a:endParaRPr>
          </a:p>
        </p:txBody>
      </p:sp>
      <p:sp>
        <p:nvSpPr>
          <p:cNvPr id="88068" name="Text Box 4"/>
          <p:cNvSpPr txBox="1">
            <a:spLocks noChangeArrowheads="1"/>
          </p:cNvSpPr>
          <p:nvPr/>
        </p:nvSpPr>
        <p:spPr bwMode="auto">
          <a:xfrm>
            <a:off x="415925" y="1943352"/>
            <a:ext cx="8559800" cy="3847848"/>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sz="1200" dirty="0" smtClean="0">
                <a:solidFill>
                  <a:srgbClr val="000066"/>
                </a:solidFill>
                <a:latin typeface="Courier New" pitchFamily="-84" charset="0"/>
              </a:rPr>
              <a:t>INFO: Open of `</a:t>
            </a:r>
            <a:r>
              <a:rPr lang="en-US" sz="1200" dirty="0" err="1" smtClean="0">
                <a:solidFill>
                  <a:srgbClr val="000066"/>
                </a:solidFill>
                <a:latin typeface="Courier New" pitchFamily="-84" charset="0"/>
              </a:rPr>
              <a:t>OCI:scott</a:t>
            </a:r>
            <a:r>
              <a:rPr lang="en-US" sz="1200" dirty="0" smtClean="0">
                <a:solidFill>
                  <a:srgbClr val="000066"/>
                </a:solidFill>
                <a:latin typeface="Courier New" pitchFamily="-84" charset="0"/>
              </a:rPr>
              <a:t>/tiger:'</a:t>
            </a:r>
          </a:p>
          <a:p>
            <a:pPr algn="l" defTabSz="822325" eaLnBrk="0" hangingPunct="0">
              <a:lnSpc>
                <a:spcPct val="80000"/>
              </a:lnSpc>
              <a:buClrTx/>
            </a:pPr>
            <a:r>
              <a:rPr lang="en-US" sz="1200" dirty="0" smtClean="0">
                <a:solidFill>
                  <a:srgbClr val="000066"/>
                </a:solidFill>
                <a:latin typeface="Courier New" pitchFamily="-84" charset="0"/>
              </a:rPr>
              <a:t>      using driver `OCI' successful.</a:t>
            </a:r>
          </a:p>
          <a:p>
            <a:pPr algn="l" defTabSz="822325" eaLnBrk="0" hangingPunct="0">
              <a:lnSpc>
                <a:spcPct val="80000"/>
              </a:lnSpc>
              <a:buClrTx/>
            </a:pPr>
            <a:r>
              <a:rPr lang="en-US" sz="1200" dirty="0" smtClean="0">
                <a:solidFill>
                  <a:srgbClr val="000066"/>
                </a:solidFill>
                <a:latin typeface="Courier New" pitchFamily="-84" charset="0"/>
              </a:rPr>
              <a:t>Layer name: select * from </a:t>
            </a:r>
            <a:r>
              <a:rPr lang="en-US" sz="1200" dirty="0" err="1" smtClean="0">
                <a:solidFill>
                  <a:srgbClr val="000066"/>
                </a:solidFill>
                <a:latin typeface="Courier New" pitchFamily="-84" charset="0"/>
              </a:rPr>
              <a:t>us_cities</a:t>
            </a:r>
            <a:r>
              <a:rPr lang="en-US" sz="1200" dirty="0" smtClean="0">
                <a:solidFill>
                  <a:srgbClr val="000066"/>
                </a:solidFill>
                <a:latin typeface="Courier New" pitchFamily="-84" charset="0"/>
              </a:rPr>
              <a:t> where </a:t>
            </a:r>
            <a:r>
              <a:rPr lang="en-US" sz="1200" dirty="0" err="1" smtClean="0">
                <a:solidFill>
                  <a:srgbClr val="000066"/>
                </a:solidFill>
                <a:latin typeface="Courier New" pitchFamily="-84" charset="0"/>
              </a:rPr>
              <a:t>state_abrv</a:t>
            </a:r>
            <a:r>
              <a:rPr lang="en-US" sz="1200" dirty="0" smtClean="0">
                <a:solidFill>
                  <a:srgbClr val="000066"/>
                </a:solidFill>
                <a:latin typeface="Courier New" pitchFamily="-84" charset="0"/>
              </a:rPr>
              <a:t>='CO'</a:t>
            </a:r>
          </a:p>
          <a:p>
            <a:pPr algn="l" defTabSz="822325" eaLnBrk="0" hangingPunct="0">
              <a:lnSpc>
                <a:spcPct val="80000"/>
              </a:lnSpc>
              <a:buClrTx/>
            </a:pPr>
            <a:r>
              <a:rPr lang="en-US" sz="1200" dirty="0" smtClean="0">
                <a:solidFill>
                  <a:srgbClr val="000066"/>
                </a:solidFill>
                <a:latin typeface="Courier New" pitchFamily="-84" charset="0"/>
              </a:rPr>
              <a:t>Geometry: Unknown (any)</a:t>
            </a:r>
          </a:p>
          <a:p>
            <a:pPr algn="l" defTabSz="822325" eaLnBrk="0" hangingPunct="0">
              <a:lnSpc>
                <a:spcPct val="80000"/>
              </a:lnSpc>
              <a:buClrTx/>
            </a:pPr>
            <a:r>
              <a:rPr lang="en-US" sz="1200" dirty="0" smtClean="0">
                <a:solidFill>
                  <a:srgbClr val="000066"/>
                </a:solidFill>
                <a:latin typeface="Courier New" pitchFamily="-84" charset="0"/>
              </a:rPr>
              <a:t>Feature Count: 4</a:t>
            </a:r>
          </a:p>
          <a:p>
            <a:pPr algn="l" defTabSz="822325" eaLnBrk="0" hangingPunct="0">
              <a:lnSpc>
                <a:spcPct val="80000"/>
              </a:lnSpc>
              <a:buClrTx/>
            </a:pPr>
            <a:r>
              <a:rPr lang="en-US" sz="1200" dirty="0" smtClean="0">
                <a:solidFill>
                  <a:srgbClr val="000066"/>
                </a:solidFill>
                <a:latin typeface="Courier New" pitchFamily="-84" charset="0"/>
              </a:rPr>
              <a:t>Extent: (-105.113556, 38.863200) - (-104.729772, 39.768035)</a:t>
            </a:r>
          </a:p>
          <a:p>
            <a:pPr algn="l" defTabSz="822325" eaLnBrk="0" hangingPunct="0">
              <a:lnSpc>
                <a:spcPct val="80000"/>
              </a:lnSpc>
              <a:buClrTx/>
            </a:pPr>
            <a:r>
              <a:rPr lang="en-US" sz="1200" dirty="0" smtClean="0">
                <a:solidFill>
                  <a:srgbClr val="000066"/>
                </a:solidFill>
                <a:latin typeface="Courier New" pitchFamily="-84" charset="0"/>
              </a:rPr>
              <a:t>Layer SRS WKT:</a:t>
            </a:r>
          </a:p>
          <a:p>
            <a:pPr algn="l" defTabSz="822325" eaLnBrk="0" hangingPunct="0">
              <a:lnSpc>
                <a:spcPct val="80000"/>
              </a:lnSpc>
              <a:buClrTx/>
            </a:pPr>
            <a:r>
              <a:rPr lang="en-US" sz="1200" dirty="0" smtClean="0">
                <a:solidFill>
                  <a:srgbClr val="000066"/>
                </a:solidFill>
                <a:latin typeface="Courier New" pitchFamily="-84" charset="0"/>
              </a:rPr>
              <a:t>...</a:t>
            </a:r>
          </a:p>
          <a:p>
            <a:pPr algn="l" defTabSz="822325" eaLnBrk="0" hangingPunct="0">
              <a:lnSpc>
                <a:spcPct val="80000"/>
              </a:lnSpc>
              <a:buClrTx/>
            </a:pPr>
            <a:r>
              <a:rPr lang="en-US" sz="1200" dirty="0" err="1" smtClean="0">
                <a:solidFill>
                  <a:srgbClr val="000066"/>
                </a:solidFill>
                <a:latin typeface="Courier New" pitchFamily="-84" charset="0"/>
              </a:rPr>
              <a:t>OGRFeature(select</a:t>
            </a:r>
            <a:r>
              <a:rPr lang="en-US" sz="1200" dirty="0" smtClean="0">
                <a:solidFill>
                  <a:srgbClr val="000066"/>
                </a:solidFill>
                <a:latin typeface="Courier New" pitchFamily="-84" charset="0"/>
              </a:rPr>
              <a:t> * from </a:t>
            </a:r>
            <a:r>
              <a:rPr lang="en-US" sz="1200" dirty="0" err="1" smtClean="0">
                <a:solidFill>
                  <a:srgbClr val="000066"/>
                </a:solidFill>
                <a:latin typeface="Courier New" pitchFamily="-84" charset="0"/>
              </a:rPr>
              <a:t>us_cities</a:t>
            </a:r>
            <a:r>
              <a:rPr lang="en-US" sz="1200" dirty="0" smtClean="0">
                <a:solidFill>
                  <a:srgbClr val="000066"/>
                </a:solidFill>
                <a:latin typeface="Courier New" pitchFamily="-84" charset="0"/>
              </a:rPr>
              <a:t> where </a:t>
            </a:r>
            <a:r>
              <a:rPr lang="en-US" sz="1200" dirty="0" err="1" smtClean="0">
                <a:solidFill>
                  <a:srgbClr val="000066"/>
                </a:solidFill>
                <a:latin typeface="Courier New" pitchFamily="-84" charset="0"/>
              </a:rPr>
              <a:t>state_abrv</a:t>
            </a:r>
            <a:r>
              <a:rPr lang="en-US" sz="1200" dirty="0" smtClean="0">
                <a:solidFill>
                  <a:srgbClr val="000066"/>
                </a:solidFill>
                <a:latin typeface="Courier New" pitchFamily="-84" charset="0"/>
              </a:rPr>
              <a:t>='CO'):0</a:t>
            </a:r>
          </a:p>
          <a:p>
            <a:pPr algn="l" defTabSz="822325" eaLnBrk="0" hangingPunct="0">
              <a:lnSpc>
                <a:spcPct val="80000"/>
              </a:lnSpc>
              <a:buClrTx/>
            </a:pPr>
            <a:r>
              <a:rPr lang="en-US" sz="1200" dirty="0" smtClean="0">
                <a:solidFill>
                  <a:srgbClr val="000066"/>
                </a:solidFill>
                <a:latin typeface="Courier New" pitchFamily="-84" charset="0"/>
              </a:rPr>
              <a:t>  ID (Real) = 26</a:t>
            </a:r>
          </a:p>
          <a:p>
            <a:pPr algn="l" defTabSz="822325" eaLnBrk="0" hangingPunct="0">
              <a:lnSpc>
                <a:spcPct val="80000"/>
              </a:lnSpc>
              <a:buClrTx/>
            </a:pPr>
            <a:r>
              <a:rPr lang="en-US" sz="1200" dirty="0" smtClean="0">
                <a:solidFill>
                  <a:srgbClr val="000066"/>
                </a:solidFill>
                <a:latin typeface="Courier New" pitchFamily="-84" charset="0"/>
              </a:rPr>
              <a:t>  CITY (String) = Denver</a:t>
            </a:r>
          </a:p>
          <a:p>
            <a:pPr algn="l" defTabSz="822325" eaLnBrk="0" hangingPunct="0">
              <a:lnSpc>
                <a:spcPct val="80000"/>
              </a:lnSpc>
              <a:buClrTx/>
            </a:pPr>
            <a:r>
              <a:rPr lang="en-US" sz="1200" dirty="0" smtClean="0">
                <a:solidFill>
                  <a:srgbClr val="000066"/>
                </a:solidFill>
                <a:latin typeface="Courier New" pitchFamily="-84" charset="0"/>
              </a:rPr>
              <a:t>  STATE_ABRV (String) = CO</a:t>
            </a:r>
          </a:p>
          <a:p>
            <a:pPr algn="l" defTabSz="822325" eaLnBrk="0" hangingPunct="0">
              <a:lnSpc>
                <a:spcPct val="80000"/>
              </a:lnSpc>
              <a:buClrTx/>
            </a:pPr>
            <a:r>
              <a:rPr lang="en-US" sz="1200" dirty="0" smtClean="0">
                <a:solidFill>
                  <a:srgbClr val="000066"/>
                </a:solidFill>
                <a:latin typeface="Courier New" pitchFamily="-84" charset="0"/>
              </a:rPr>
              <a:t>  POP90 (Real) = 467610</a:t>
            </a:r>
          </a:p>
          <a:p>
            <a:pPr algn="l" defTabSz="822325" eaLnBrk="0" hangingPunct="0">
              <a:lnSpc>
                <a:spcPct val="80000"/>
              </a:lnSpc>
              <a:buClrTx/>
            </a:pPr>
            <a:r>
              <a:rPr lang="en-US" sz="1200" dirty="0" smtClean="0">
                <a:solidFill>
                  <a:srgbClr val="000066"/>
                </a:solidFill>
                <a:latin typeface="Courier New" pitchFamily="-84" charset="0"/>
              </a:rPr>
              <a:t>  RANK90 (Real) = 26</a:t>
            </a:r>
          </a:p>
          <a:p>
            <a:pPr algn="l" defTabSz="822325" eaLnBrk="0" hangingPunct="0">
              <a:lnSpc>
                <a:spcPct val="80000"/>
              </a:lnSpc>
              <a:buClrTx/>
            </a:pPr>
            <a:r>
              <a:rPr lang="en-US" sz="1200" dirty="0" smtClean="0">
                <a:solidFill>
                  <a:srgbClr val="000066"/>
                </a:solidFill>
                <a:latin typeface="Courier New" pitchFamily="-84" charset="0"/>
              </a:rPr>
              <a:t>  POINT (-104.872655 39.768035)</a:t>
            </a:r>
          </a:p>
          <a:p>
            <a:pPr algn="l" defTabSz="822325" eaLnBrk="0" hangingPunct="0">
              <a:lnSpc>
                <a:spcPct val="80000"/>
              </a:lnSpc>
              <a:buClrTx/>
            </a:pPr>
            <a:r>
              <a:rPr lang="en-US" sz="1200" dirty="0" smtClean="0">
                <a:solidFill>
                  <a:srgbClr val="000066"/>
                </a:solidFill>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t>Debugging </a:t>
            </a:r>
          </a:p>
        </p:txBody>
      </p:sp>
      <p:sp>
        <p:nvSpPr>
          <p:cNvPr id="89091" name="Text Box 4"/>
          <p:cNvSpPr txBox="1">
            <a:spLocks noChangeArrowheads="1"/>
          </p:cNvSpPr>
          <p:nvPr/>
        </p:nvSpPr>
        <p:spPr bwMode="auto">
          <a:xfrm>
            <a:off x="415925" y="2209800"/>
            <a:ext cx="8559800" cy="3668313"/>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000" dirty="0" smtClean="0">
                <a:solidFill>
                  <a:srgbClr val="000066"/>
                </a:solidFill>
                <a:latin typeface="Courier New" pitchFamily="-84" charset="0"/>
              </a:rPr>
              <a:t>GDAL: Auto register /opt/gdal/gdal-2.0.1/lib/gdalplugins/ogr_OCI.so using </a:t>
            </a:r>
            <a:r>
              <a:rPr lang="en-US" sz="1000" dirty="0" err="1" smtClean="0">
                <a:solidFill>
                  <a:srgbClr val="000066"/>
                </a:solidFill>
                <a:latin typeface="Courier New" pitchFamily="-84" charset="0"/>
              </a:rPr>
              <a:t>RegisterOGROCI</a:t>
            </a:r>
            <a:r>
              <a:rPr lang="en-US" sz="1000" dirty="0" smtClean="0">
                <a:solidFill>
                  <a:srgbClr val="000066"/>
                </a:solidFill>
                <a:latin typeface="Courier New" pitchFamily="-84" charset="0"/>
              </a:rPr>
              <a:t>.</a:t>
            </a:r>
          </a:p>
          <a:p>
            <a:pPr algn="l" defTabSz="822325" eaLnBrk="0" hangingPunct="0">
              <a:lnSpc>
                <a:spcPct val="80000"/>
              </a:lnSpc>
              <a:buClrTx/>
            </a:pPr>
            <a:r>
              <a:rPr lang="en-US" sz="1000" dirty="0" smtClean="0">
                <a:solidFill>
                  <a:srgbClr val="000066"/>
                </a:solidFill>
                <a:latin typeface="Courier New" pitchFamily="-84" charset="0"/>
              </a:rPr>
              <a:t>GDAL: </a:t>
            </a:r>
            <a:r>
              <a:rPr lang="en-US" sz="1000" dirty="0" err="1" smtClean="0">
                <a:solidFill>
                  <a:srgbClr val="000066"/>
                </a:solidFill>
                <a:latin typeface="Courier New" pitchFamily="-84" charset="0"/>
              </a:rPr>
              <a:t>GDALOpen(world_countries.shp</a:t>
            </a:r>
            <a:r>
              <a:rPr lang="en-US" sz="1000" dirty="0" smtClean="0">
                <a:solidFill>
                  <a:srgbClr val="000066"/>
                </a:solidFill>
                <a:latin typeface="Courier New" pitchFamily="-84" charset="0"/>
              </a:rPr>
              <a:t>, this=0x220a380) succeeds as ESRI </a:t>
            </a:r>
            <a:r>
              <a:rPr lang="en-US" sz="1000" dirty="0" err="1" smtClean="0">
                <a:solidFill>
                  <a:srgbClr val="000066"/>
                </a:solidFill>
                <a:latin typeface="Courier New" pitchFamily="-84" charset="0"/>
              </a:rPr>
              <a:t>Shapefile</a:t>
            </a:r>
            <a:r>
              <a:rPr lang="en-US" sz="1000" dirty="0" smtClean="0">
                <a:solidFill>
                  <a:srgbClr val="000066"/>
                </a:solidFill>
                <a:latin typeface="Courier New" pitchFamily="-84" charset="0"/>
              </a:rPr>
              <a:t>.</a:t>
            </a:r>
          </a:p>
          <a:p>
            <a:pPr algn="l" defTabSz="822325" eaLnBrk="0" hangingPunct="0">
              <a:lnSpc>
                <a:spcPct val="80000"/>
              </a:lnSpc>
              <a:buClrTx/>
            </a:pPr>
            <a:r>
              <a:rPr lang="en-US" sz="1000" dirty="0" smtClean="0">
                <a:solidFill>
                  <a:srgbClr val="000066"/>
                </a:solidFill>
                <a:latin typeface="Courier New" pitchFamily="-84" charset="0"/>
              </a:rPr>
              <a:t>GDAL: GDALOpen(OCI:scott/tiger@localhost:1521/orcl121:, this=0x2209c60) succeeds as OCI.</a:t>
            </a:r>
          </a:p>
          <a:p>
            <a:pPr algn="l" defTabSz="822325" eaLnBrk="0" hangingPunct="0">
              <a:lnSpc>
                <a:spcPct val="80000"/>
              </a:lnSpc>
              <a:buClrTx/>
            </a:pPr>
            <a:r>
              <a:rPr lang="en-US" sz="1000" dirty="0" smtClean="0">
                <a:solidFill>
                  <a:srgbClr val="000066"/>
                </a:solidFill>
                <a:latin typeface="Courier New" pitchFamily="-84" charset="0"/>
              </a:rPr>
              <a:t>OCI: </a:t>
            </a:r>
            <a:r>
              <a:rPr lang="en-US" sz="1000" dirty="0" err="1" smtClean="0">
                <a:solidFill>
                  <a:srgbClr val="000066"/>
                </a:solidFill>
                <a:latin typeface="Courier New" pitchFamily="-84" charset="0"/>
              </a:rPr>
              <a:t>Prepare(CREATE</a:t>
            </a:r>
            <a:r>
              <a:rPr lang="en-US" sz="1000" dirty="0" smtClean="0">
                <a:solidFill>
                  <a:srgbClr val="000066"/>
                </a:solidFill>
                <a:latin typeface="Courier New" pitchFamily="-84" charset="0"/>
              </a:rPr>
              <a:t> TABLE "WORLD_COUNTRIES" ( OGR_FID INTEGER PRIMARY KEY, geometry MDSYS.SDO_GEOMETRY ))</a:t>
            </a:r>
          </a:p>
          <a:p>
            <a:pPr algn="l" defTabSz="822325" eaLnBrk="0" hangingPunct="0">
              <a:lnSpc>
                <a:spcPct val="80000"/>
              </a:lnSpc>
              <a:buClrTx/>
            </a:pPr>
            <a:r>
              <a:rPr lang="en-US" sz="1000" dirty="0" smtClean="0">
                <a:solidFill>
                  <a:srgbClr val="000066"/>
                </a:solidFill>
                <a:latin typeface="Courier New" pitchFamily="-84" charset="0"/>
              </a:rPr>
              <a:t>OCI: </a:t>
            </a:r>
            <a:r>
              <a:rPr lang="en-US" sz="1000" dirty="0" err="1" smtClean="0">
                <a:solidFill>
                  <a:srgbClr val="000066"/>
                </a:solidFill>
                <a:latin typeface="Courier New" pitchFamily="-84" charset="0"/>
              </a:rPr>
              <a:t>Prepare(ALTER</a:t>
            </a:r>
            <a:r>
              <a:rPr lang="en-US" sz="1000" dirty="0" smtClean="0">
                <a:solidFill>
                  <a:srgbClr val="000066"/>
                </a:solidFill>
                <a:latin typeface="Courier New" pitchFamily="-84" charset="0"/>
              </a:rPr>
              <a:t> TABLE WORLD_COUNTRIES ADD "FIPS_CNTRY" VARCHAR2(2))</a:t>
            </a:r>
          </a:p>
          <a:p>
            <a:pPr algn="l" defTabSz="822325" eaLnBrk="0" hangingPunct="0">
              <a:lnSpc>
                <a:spcPct val="80000"/>
              </a:lnSpc>
              <a:buClrTx/>
            </a:pPr>
            <a:r>
              <a:rPr lang="en-US" sz="1000" dirty="0" smtClean="0">
                <a:solidFill>
                  <a:srgbClr val="000066"/>
                </a:solidFill>
                <a:latin typeface="Courier New" pitchFamily="-84" charset="0"/>
              </a:rPr>
              <a:t>OCI: </a:t>
            </a:r>
            <a:r>
              <a:rPr lang="en-US" sz="1000" dirty="0" err="1" smtClean="0">
                <a:solidFill>
                  <a:srgbClr val="000066"/>
                </a:solidFill>
                <a:latin typeface="Courier New" pitchFamily="-84" charset="0"/>
              </a:rPr>
              <a:t>Prepare(ALTER</a:t>
            </a:r>
            <a:r>
              <a:rPr lang="en-US" sz="1000" dirty="0" smtClean="0">
                <a:solidFill>
                  <a:srgbClr val="000066"/>
                </a:solidFill>
                <a:latin typeface="Courier New" pitchFamily="-84" charset="0"/>
              </a:rPr>
              <a:t> TABLE WORLD_COUNTRIES ADD "GMI_CNTRY" VARCHAR2(3))</a:t>
            </a:r>
          </a:p>
          <a:p>
            <a:pPr algn="l" defTabSz="822325" eaLnBrk="0" hangingPunct="0">
              <a:lnSpc>
                <a:spcPct val="80000"/>
              </a:lnSpc>
              <a:buClrTx/>
            </a:pPr>
            <a:r>
              <a:rPr lang="en-US" sz="1000" dirty="0" smtClean="0">
                <a:solidFill>
                  <a:srgbClr val="000066"/>
                </a:solidFill>
                <a:latin typeface="Courier New" pitchFamily="-84" charset="0"/>
              </a:rPr>
              <a:t>...</a:t>
            </a:r>
          </a:p>
          <a:p>
            <a:pPr algn="l" defTabSz="822325" eaLnBrk="0" hangingPunct="0">
              <a:lnSpc>
                <a:spcPct val="80000"/>
              </a:lnSpc>
              <a:buClrTx/>
            </a:pPr>
            <a:r>
              <a:rPr lang="en-US" sz="1000" dirty="0" smtClean="0">
                <a:solidFill>
                  <a:srgbClr val="000066"/>
                </a:solidFill>
                <a:latin typeface="Courier New" pitchFamily="-84" charset="0"/>
              </a:rPr>
              <a:t>OCI: </a:t>
            </a:r>
            <a:r>
              <a:rPr lang="en-US" sz="1000" dirty="0" err="1" smtClean="0">
                <a:solidFill>
                  <a:srgbClr val="000066"/>
                </a:solidFill>
                <a:latin typeface="Courier New" pitchFamily="-84" charset="0"/>
              </a:rPr>
              <a:t>Prepare(ALTER</a:t>
            </a:r>
            <a:r>
              <a:rPr lang="en-US" sz="1000" dirty="0" smtClean="0">
                <a:solidFill>
                  <a:srgbClr val="000066"/>
                </a:solidFill>
                <a:latin typeface="Courier New" pitchFamily="-84" charset="0"/>
              </a:rPr>
              <a:t> TABLE WORLD_COUNTRIES ADD "COLOR_MAP" VARCHAR2(1))</a:t>
            </a:r>
          </a:p>
          <a:p>
            <a:pPr algn="l" defTabSz="822325" eaLnBrk="0" hangingPunct="0">
              <a:lnSpc>
                <a:spcPct val="80000"/>
              </a:lnSpc>
              <a:buClrTx/>
            </a:pPr>
            <a:r>
              <a:rPr lang="en-US" sz="1000" dirty="0" smtClean="0">
                <a:solidFill>
                  <a:srgbClr val="000066"/>
                </a:solidFill>
                <a:latin typeface="Courier New" pitchFamily="-84" charset="0"/>
              </a:rPr>
              <a:t>OCI: </a:t>
            </a:r>
            <a:r>
              <a:rPr lang="en-US" sz="1000" dirty="0" err="1" smtClean="0">
                <a:solidFill>
                  <a:srgbClr val="000066"/>
                </a:solidFill>
                <a:latin typeface="Courier New" pitchFamily="-84" charset="0"/>
              </a:rPr>
              <a:t>Prepare(INSERT</a:t>
            </a:r>
            <a:r>
              <a:rPr lang="en-US" sz="1000" dirty="0" smtClean="0">
                <a:solidFill>
                  <a:srgbClr val="000066"/>
                </a:solidFill>
                <a:latin typeface="Courier New" pitchFamily="-84" charset="0"/>
              </a:rPr>
              <a:t> INTO "WORLD_COUNTRIES"("OGR_FID","GEOMETRY","FIPS_CNTRY","GMI_CNTRY","ISO_2DIGIT", </a:t>
            </a:r>
          </a:p>
          <a:p>
            <a:pPr algn="l" defTabSz="822325" eaLnBrk="0" hangingPunct="0">
              <a:lnSpc>
                <a:spcPct val="80000"/>
              </a:lnSpc>
              <a:buClrTx/>
            </a:pPr>
            <a:r>
              <a:rPr lang="en-US" sz="1000" dirty="0" smtClean="0">
                <a:solidFill>
                  <a:srgbClr val="000066"/>
                </a:solidFill>
                <a:latin typeface="Courier New" pitchFamily="-84" charset="0"/>
              </a:rPr>
              <a:t>"ISO_3DIGIT","CNTRY_NAME","SOVEREIGN","POP_CNTRY","SQKM_CNTRY","SQMI_CNTRY","CURR_TYPE","CURR_CODE",</a:t>
            </a:r>
          </a:p>
          <a:p>
            <a:pPr algn="l" defTabSz="822325" eaLnBrk="0" hangingPunct="0">
              <a:lnSpc>
                <a:spcPct val="80000"/>
              </a:lnSpc>
              <a:buClrTx/>
            </a:pPr>
            <a:r>
              <a:rPr lang="en-US" sz="1000" dirty="0" smtClean="0">
                <a:solidFill>
                  <a:srgbClr val="000066"/>
                </a:solidFill>
                <a:latin typeface="Courier New" pitchFamily="-84" charset="0"/>
              </a:rPr>
              <a:t>"LANDLOCKED","COLOR_MAP") VALUES ( :fid , :geometry,  :field_0,  ... :field_11,  :field_12) )</a:t>
            </a:r>
          </a:p>
          <a:p>
            <a:pPr algn="l" defTabSz="822325" eaLnBrk="0" hangingPunct="0">
              <a:lnSpc>
                <a:spcPct val="80000"/>
              </a:lnSpc>
              <a:buClrTx/>
            </a:pPr>
            <a:r>
              <a:rPr lang="en-US" sz="1000" dirty="0" smtClean="0">
                <a:solidFill>
                  <a:srgbClr val="000066"/>
                </a:solidFill>
                <a:latin typeface="Courier New" pitchFamily="-84" charset="0"/>
              </a:rPr>
              <a:t>OCI: Flushing 100 features on layer WORLD_COUNTRIES</a:t>
            </a:r>
          </a:p>
          <a:p>
            <a:pPr algn="l" defTabSz="822325" eaLnBrk="0" hangingPunct="0">
              <a:lnSpc>
                <a:spcPct val="80000"/>
              </a:lnSpc>
              <a:buClrTx/>
            </a:pPr>
            <a:r>
              <a:rPr lang="en-US" sz="1000" dirty="0" smtClean="0">
                <a:solidFill>
                  <a:srgbClr val="000066"/>
                </a:solidFill>
                <a:latin typeface="Courier New" pitchFamily="-84" charset="0"/>
              </a:rPr>
              <a:t>OCI: Flushing 100 features on layer WORLD_COUNTRIES</a:t>
            </a:r>
          </a:p>
          <a:p>
            <a:pPr algn="l" defTabSz="822325" eaLnBrk="0" hangingPunct="0">
              <a:lnSpc>
                <a:spcPct val="80000"/>
              </a:lnSpc>
              <a:buClrTx/>
            </a:pPr>
            <a:r>
              <a:rPr lang="en-US" sz="1000" dirty="0" smtClean="0">
                <a:solidFill>
                  <a:srgbClr val="000066"/>
                </a:solidFill>
                <a:latin typeface="Courier New" pitchFamily="-84" charset="0"/>
              </a:rPr>
              <a:t>OCI: Flushing 51 features on layer WORLD_COUNTRIES</a:t>
            </a:r>
          </a:p>
          <a:p>
            <a:pPr algn="l" defTabSz="822325" eaLnBrk="0" hangingPunct="0">
              <a:lnSpc>
                <a:spcPct val="80000"/>
              </a:lnSpc>
              <a:buClrTx/>
            </a:pPr>
            <a:r>
              <a:rPr lang="en-US" sz="1000" dirty="0" smtClean="0">
                <a:solidFill>
                  <a:srgbClr val="000066"/>
                </a:solidFill>
                <a:latin typeface="Courier New" pitchFamily="-84" charset="0"/>
              </a:rPr>
              <a:t>OCI: </a:t>
            </a:r>
            <a:r>
              <a:rPr lang="en-US" sz="1000" dirty="0" err="1" smtClean="0">
                <a:solidFill>
                  <a:srgbClr val="000066"/>
                </a:solidFill>
                <a:latin typeface="Courier New" pitchFamily="-84" charset="0"/>
              </a:rPr>
              <a:t>Prepare(INSERT</a:t>
            </a:r>
            <a:r>
              <a:rPr lang="en-US" sz="1000" dirty="0" smtClean="0">
                <a:solidFill>
                  <a:srgbClr val="000066"/>
                </a:solidFill>
                <a:latin typeface="Courier New" pitchFamily="-84" charset="0"/>
              </a:rPr>
              <a:t> INTO USER_SDO_GEOM_METADATA VALUES ('WORLD_COUNTRIES', 'GEOMETRY', MDSYS.SDO_DIM_ARRAY (MDSYS.SDO_DIM_ELEMENT('X',-180.0000003,180.0000003,1e-07) ,MDSYS.SDO_DIM_ELEMENT('Y',-90.0000003,83.62359649140629,1e-07)), 4326))</a:t>
            </a:r>
          </a:p>
          <a:p>
            <a:pPr algn="l" defTabSz="822325" eaLnBrk="0" hangingPunct="0">
              <a:lnSpc>
                <a:spcPct val="80000"/>
              </a:lnSpc>
              <a:buClrTx/>
            </a:pPr>
            <a:r>
              <a:rPr lang="en-US" sz="1000" dirty="0" smtClean="0">
                <a:solidFill>
                  <a:srgbClr val="000066"/>
                </a:solidFill>
                <a:latin typeface="Courier New" pitchFamily="-84" charset="0"/>
              </a:rPr>
              <a:t>GDAL: GDALClose(OCI:scott/tiger@localhost:1521/orcl121:, this=0x2209c00)</a:t>
            </a:r>
          </a:p>
          <a:p>
            <a:pPr algn="l" defTabSz="822325" eaLnBrk="0" hangingPunct="0">
              <a:lnSpc>
                <a:spcPct val="80000"/>
              </a:lnSpc>
              <a:buClrTx/>
            </a:pPr>
            <a:r>
              <a:rPr lang="en-US" sz="1000" dirty="0" smtClean="0">
                <a:solidFill>
                  <a:srgbClr val="000066"/>
                </a:solidFill>
                <a:latin typeface="Courier New" pitchFamily="-84" charset="0"/>
              </a:rPr>
              <a:t>Shape: 251 features read on layer '</a:t>
            </a:r>
            <a:r>
              <a:rPr lang="en-US" sz="1000" dirty="0" err="1" smtClean="0">
                <a:solidFill>
                  <a:srgbClr val="000066"/>
                </a:solidFill>
                <a:latin typeface="Courier New" pitchFamily="-84" charset="0"/>
              </a:rPr>
              <a:t>world_countries</a:t>
            </a:r>
            <a:r>
              <a:rPr lang="en-US" sz="1000" dirty="0" smtClean="0">
                <a:solidFill>
                  <a:srgbClr val="000066"/>
                </a:solidFill>
                <a:latin typeface="Courier New" pitchFamily="-84" charset="0"/>
              </a:rPr>
              <a:t>’</a:t>
            </a:r>
          </a:p>
        </p:txBody>
      </p:sp>
      <p:sp>
        <p:nvSpPr>
          <p:cNvPr id="89092" name="Text Box 4"/>
          <p:cNvSpPr txBox="1">
            <a:spLocks noChangeArrowheads="1"/>
          </p:cNvSpPr>
          <p:nvPr/>
        </p:nvSpPr>
        <p:spPr bwMode="auto">
          <a:xfrm>
            <a:off x="431800" y="1143000"/>
            <a:ext cx="8559800" cy="930275"/>
          </a:xfrm>
          <a:prstGeom prst="rect">
            <a:avLst/>
          </a:prstGeom>
          <a:solidFill>
            <a:srgbClr val="FFFF66"/>
          </a:solidFill>
          <a:ln w="9525">
            <a:solidFill>
              <a:schemeClr val="tx1"/>
            </a:solidFill>
            <a:miter lim="800000"/>
            <a:headEnd type="none" w="sm" len="sm"/>
            <a:tailEnd type="none" w="med" len="lg"/>
          </a:ln>
        </p:spPr>
        <p:txBody>
          <a:bodyPr lIns="92075" tIns="46038" rIns="92075" bIns="46038">
            <a:prstTxWarp prst="textNoShape">
              <a:avLst/>
            </a:prstTxWarp>
            <a:spAutoFit/>
          </a:bodyPr>
          <a:lstStyle/>
          <a:p>
            <a:pPr algn="l" defTabSz="822325" eaLnBrk="0" hangingPunct="0">
              <a:lnSpc>
                <a:spcPct val="80000"/>
              </a:lnSpc>
              <a:buClrTx/>
            </a:pPr>
            <a:r>
              <a:rPr lang="en-US" sz="1600" dirty="0" smtClean="0">
                <a:solidFill>
                  <a:srgbClr val="FF0000"/>
                </a:solidFill>
                <a:latin typeface="Courier New" pitchFamily="-84" charset="0"/>
              </a:rPr>
              <a:t>export </a:t>
            </a:r>
            <a:r>
              <a:rPr lang="en-US" sz="1600" dirty="0">
                <a:solidFill>
                  <a:srgbClr val="FF0000"/>
                </a:solidFill>
                <a:latin typeface="Courier New" pitchFamily="-84" charset="0"/>
              </a:rPr>
              <a:t>CPL_DEBUG=ON</a:t>
            </a:r>
          </a:p>
          <a:p>
            <a:pPr algn="l" defTabSz="822325" eaLnBrk="0" hangingPunct="0">
              <a:lnSpc>
                <a:spcPct val="80000"/>
              </a:lnSpc>
              <a:buClrTx/>
            </a:pPr>
            <a:r>
              <a:rPr lang="en-US" sz="1600" dirty="0">
                <a:solidFill>
                  <a:srgbClr val="000066"/>
                </a:solidFill>
                <a:latin typeface="Courier New" pitchFamily="-84" charset="0"/>
              </a:rPr>
              <a:t>ogr2ogr -</a:t>
            </a:r>
            <a:r>
              <a:rPr lang="en-US" sz="1600" dirty="0" err="1">
                <a:solidFill>
                  <a:srgbClr val="000066"/>
                </a:solidFill>
                <a:latin typeface="Courier New" pitchFamily="-84" charset="0"/>
              </a:rPr>
              <a:t>f</a:t>
            </a:r>
            <a:r>
              <a:rPr lang="en-US" sz="1600" dirty="0">
                <a:solidFill>
                  <a:srgbClr val="000066"/>
                </a:solidFill>
                <a:latin typeface="Courier New" pitchFamily="-84" charset="0"/>
              </a:rPr>
              <a:t> OCI </a:t>
            </a:r>
            <a:r>
              <a:rPr lang="en-US" sz="1600" dirty="0">
                <a:latin typeface="Courier New" pitchFamily="-84" charset="0"/>
              </a:rPr>
              <a:t>OCI:scott/tiger@orcl112 </a:t>
            </a:r>
            <a:r>
              <a:rPr lang="en-US" sz="1600" dirty="0" err="1">
                <a:latin typeface="Courier New" pitchFamily="-84" charset="0"/>
              </a:rPr>
              <a:t>world_countries.shp</a:t>
            </a:r>
            <a:r>
              <a:rPr lang="en-US" sz="1600" dirty="0">
                <a:latin typeface="Courier New" pitchFamily="-84" charset="0"/>
              </a:rPr>
              <a:t> </a:t>
            </a:r>
          </a:p>
          <a:p>
            <a:pPr algn="l" defTabSz="822325" eaLnBrk="0" hangingPunct="0">
              <a:lnSpc>
                <a:spcPct val="80000"/>
              </a:lnSpc>
              <a:buClrTx/>
            </a:pPr>
            <a:r>
              <a:rPr lang="en-US" sz="1600" dirty="0">
                <a:solidFill>
                  <a:srgbClr val="000066"/>
                </a:solidFill>
                <a:latin typeface="Courier New" pitchFamily="-84" charset="0"/>
              </a:rPr>
              <a:t>-</a:t>
            </a:r>
            <a:r>
              <a:rPr lang="en-US" sz="1600" dirty="0" err="1">
                <a:solidFill>
                  <a:srgbClr val="000066"/>
                </a:solidFill>
                <a:latin typeface="Courier New" pitchFamily="-84" charset="0"/>
              </a:rPr>
              <a:t>lco</a:t>
            </a:r>
            <a:r>
              <a:rPr lang="en-US" sz="1600" dirty="0">
                <a:solidFill>
                  <a:srgbClr val="000066"/>
                </a:solidFill>
                <a:latin typeface="Courier New" pitchFamily="-84" charset="0"/>
              </a:rPr>
              <a:t> DIM=2 -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SRID=4326 -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GEOMETRY_NAME=geometry -</a:t>
            </a:r>
            <a:r>
              <a:rPr lang="en-US" sz="1600" dirty="0" err="1">
                <a:solidFill>
                  <a:srgbClr val="000066"/>
                </a:solidFill>
                <a:latin typeface="Courier New" pitchFamily="-84" charset="0"/>
              </a:rPr>
              <a:t>lco</a:t>
            </a:r>
            <a:r>
              <a:rPr lang="en-US" sz="1600" dirty="0">
                <a:solidFill>
                  <a:srgbClr val="000066"/>
                </a:solidFill>
                <a:latin typeface="Courier New" pitchFamily="-84" charset="0"/>
              </a:rPr>
              <a:t> INDEX=NO</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t>Usage Notes: Character Sets</a:t>
            </a:r>
          </a:p>
        </p:txBody>
      </p:sp>
      <p:sp>
        <p:nvSpPr>
          <p:cNvPr id="67587" name="Rectangle 3"/>
          <p:cNvSpPr>
            <a:spLocks noGrp="1" noChangeArrowheads="1"/>
          </p:cNvSpPr>
          <p:nvPr>
            <p:ph type="body" idx="1"/>
          </p:nvPr>
        </p:nvSpPr>
        <p:spPr/>
        <p:txBody>
          <a:bodyPr/>
          <a:lstStyle/>
          <a:p>
            <a:pPr eaLnBrk="1" hangingPunct="1"/>
            <a:r>
              <a:rPr lang="en-US" dirty="0"/>
              <a:t>The character strings (in the DBF file) are assumed to be in a character set determined by Java from your current </a:t>
            </a:r>
            <a:r>
              <a:rPr lang="en-US" dirty="0" smtClean="0"/>
              <a:t>locale</a:t>
            </a:r>
          </a:p>
          <a:p>
            <a:pPr eaLnBrk="1" hangingPunct="1"/>
            <a:r>
              <a:rPr lang="en-US" dirty="0" smtClean="0"/>
              <a:t>This may not be the correct encoding!</a:t>
            </a:r>
          </a:p>
          <a:p>
            <a:pPr eaLnBrk="1" hangingPunct="1"/>
            <a:r>
              <a:rPr lang="en-US" dirty="0" smtClean="0"/>
              <a:t>Set the correct encoding </a:t>
            </a:r>
            <a:r>
              <a:rPr lang="en-US" dirty="0"/>
              <a:t>using the</a:t>
            </a:r>
            <a:r>
              <a:rPr lang="en-US" dirty="0" smtClean="0"/>
              <a:t> NLS_LANG environment variable</a:t>
            </a:r>
          </a:p>
          <a:p>
            <a:pPr eaLnBrk="1" hangingPunct="1"/>
            <a:r>
              <a:rPr lang="en-US" dirty="0"/>
              <a:t>The following forces the explicit use of the </a:t>
            </a:r>
            <a:r>
              <a:rPr lang="en-US" dirty="0" smtClean="0"/>
              <a:t>ISOLatin1 </a:t>
            </a:r>
            <a:r>
              <a:rPr lang="en-US" dirty="0"/>
              <a:t>character set ( i.e. for</a:t>
            </a:r>
            <a:r>
              <a:rPr lang="en-US" dirty="0" smtClean="0"/>
              <a:t> Western European languages</a:t>
            </a:r>
            <a:r>
              <a:rPr lang="en-US" dirty="0"/>
              <a:t>)</a:t>
            </a:r>
          </a:p>
        </p:txBody>
      </p:sp>
      <p:sp>
        <p:nvSpPr>
          <p:cNvPr id="5" name="Text Box 4"/>
          <p:cNvSpPr txBox="1">
            <a:spLocks noChangeArrowheads="1"/>
          </p:cNvSpPr>
          <p:nvPr/>
        </p:nvSpPr>
        <p:spPr bwMode="auto">
          <a:xfrm>
            <a:off x="2057400" y="5105400"/>
            <a:ext cx="7086600" cy="349456"/>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dirty="0" smtClean="0">
                <a:solidFill>
                  <a:srgbClr val="000066"/>
                </a:solidFill>
                <a:latin typeface="Courier New" pitchFamily="-84" charset="0"/>
              </a:rPr>
              <a:t>set NLS_LANG=AMERICAN_AMERICA.WE8ISO8859P1</a:t>
            </a:r>
            <a:endParaRPr lang="en-US" dirty="0">
              <a:solidFill>
                <a:srgbClr val="000066"/>
              </a:solidFill>
              <a:latin typeface="Courier New" pitchFamily="-84" charset="0"/>
            </a:endParaRPr>
          </a:p>
        </p:txBody>
      </p:sp>
      <p:sp>
        <p:nvSpPr>
          <p:cNvPr id="6" name="Text Box 4"/>
          <p:cNvSpPr txBox="1">
            <a:spLocks noChangeArrowheads="1"/>
          </p:cNvSpPr>
          <p:nvPr/>
        </p:nvSpPr>
        <p:spPr bwMode="auto">
          <a:xfrm>
            <a:off x="2057400" y="5715000"/>
            <a:ext cx="7086600" cy="349456"/>
          </a:xfrm>
          <a:prstGeom prst="rect">
            <a:avLst/>
          </a:prstGeom>
          <a:solidFill>
            <a:srgbClr val="FFFF66"/>
          </a:solidFill>
          <a:ln w="9525">
            <a:solidFill>
              <a:schemeClr val="tx1"/>
            </a:solidFill>
            <a:miter lim="800000"/>
            <a:headEnd type="none" w="sm" len="sm"/>
            <a:tailEnd type="none" w="med" len="lg"/>
          </a:ln>
        </p:spPr>
        <p:txBody>
          <a:bodyPr wrap="square" lIns="92075" tIns="46038" rIns="92075" bIns="46038">
            <a:prstTxWarp prst="textNoShape">
              <a:avLst/>
            </a:prstTxWarp>
            <a:spAutoFit/>
          </a:bodyPr>
          <a:lstStyle/>
          <a:p>
            <a:pPr algn="l" defTabSz="822325" eaLnBrk="0" hangingPunct="0">
              <a:lnSpc>
                <a:spcPct val="80000"/>
              </a:lnSpc>
              <a:buClrTx/>
            </a:pPr>
            <a:r>
              <a:rPr lang="en-US" dirty="0" smtClean="0">
                <a:solidFill>
                  <a:srgbClr val="000066"/>
                </a:solidFill>
                <a:latin typeface="Courier New" pitchFamily="-84" charset="0"/>
              </a:rPr>
              <a:t>export NLS_LANG=AMERICAN_AMERICA.WE8ISO8859P1</a:t>
            </a:r>
            <a:endParaRPr lang="en-US" dirty="0">
              <a:solidFill>
                <a:srgbClr val="000066"/>
              </a:solidFill>
              <a:latin typeface="Courier New" pitchFamily="-84" charset="0"/>
            </a:endParaRPr>
          </a:p>
        </p:txBody>
      </p:sp>
      <p:sp>
        <p:nvSpPr>
          <p:cNvPr id="7" name="TextBox 6"/>
          <p:cNvSpPr txBox="1"/>
          <p:nvPr/>
        </p:nvSpPr>
        <p:spPr>
          <a:xfrm>
            <a:off x="228600" y="5105400"/>
            <a:ext cx="1447800" cy="374461"/>
          </a:xfrm>
          <a:prstGeom prst="rect">
            <a:avLst/>
          </a:prstGeom>
          <a:noFill/>
        </p:spPr>
        <p:txBody>
          <a:bodyPr wrap="square" rtlCol="0">
            <a:spAutoFit/>
          </a:bodyPr>
          <a:lstStyle/>
          <a:p>
            <a:r>
              <a:rPr lang="en-US" dirty="0" smtClean="0"/>
              <a:t>Windows:</a:t>
            </a:r>
            <a:endParaRPr lang="en-US" dirty="0"/>
          </a:p>
        </p:txBody>
      </p:sp>
      <p:sp>
        <p:nvSpPr>
          <p:cNvPr id="8" name="TextBox 7"/>
          <p:cNvSpPr txBox="1"/>
          <p:nvPr/>
        </p:nvSpPr>
        <p:spPr>
          <a:xfrm>
            <a:off x="228600" y="5638800"/>
            <a:ext cx="1447800" cy="374461"/>
          </a:xfrm>
          <a:prstGeom prst="rect">
            <a:avLst/>
          </a:prstGeom>
          <a:noFill/>
        </p:spPr>
        <p:txBody>
          <a:bodyPr wrap="square" rtlCol="0">
            <a:spAutoFit/>
          </a:bodyPr>
          <a:lstStyle/>
          <a:p>
            <a:r>
              <a:rPr lang="en-US" dirty="0" smtClean="0"/>
              <a:t>Linux:</a:t>
            </a:r>
            <a:endParaRPr lang="en-US" dirty="0"/>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90115"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solidFill>
                  <a:schemeClr val="accent1"/>
                </a:solidFill>
              </a:rPr>
              <a:t>Transactional</a:t>
            </a:r>
            <a:r>
              <a:rPr lang="en-US" sz="3200"/>
              <a:t> Inserts</a:t>
            </a:r>
          </a:p>
        </p:txBody>
      </p:sp>
      <p:pic>
        <p:nvPicPr>
          <p:cNvPr id="90116"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90117"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title"/>
          </p:nvPr>
        </p:nvSpPr>
        <p:spPr/>
        <p:txBody>
          <a:bodyPr/>
          <a:lstStyle/>
          <a:p>
            <a:pPr eaLnBrk="1" hangingPunct="1"/>
            <a:r>
              <a:rPr lang="en-US"/>
              <a:t>Transactional Inserts</a:t>
            </a:r>
          </a:p>
        </p:txBody>
      </p:sp>
      <p:sp>
        <p:nvSpPr>
          <p:cNvPr id="92163" name="Rectangle 7"/>
          <p:cNvSpPr>
            <a:spLocks noGrp="1" noChangeArrowheads="1"/>
          </p:cNvSpPr>
          <p:nvPr>
            <p:ph type="body" idx="1"/>
          </p:nvPr>
        </p:nvSpPr>
        <p:spPr>
          <a:xfrm>
            <a:off x="742950" y="1600200"/>
            <a:ext cx="8166100" cy="1954213"/>
          </a:xfrm>
        </p:spPr>
        <p:txBody>
          <a:bodyPr/>
          <a:lstStyle/>
          <a:p>
            <a:pPr eaLnBrk="1" hangingPunct="1"/>
            <a:r>
              <a:rPr lang="en-US"/>
              <a:t>Accomplished using a standard SQL INSERT statement</a:t>
            </a:r>
          </a:p>
          <a:p>
            <a:pPr eaLnBrk="1" hangingPunct="1"/>
            <a:r>
              <a:rPr lang="en-US"/>
              <a:t>Use any interface</a:t>
            </a:r>
          </a:p>
          <a:p>
            <a:pPr eaLnBrk="1" hangingPunct="1"/>
            <a:r>
              <a:rPr lang="en-US"/>
              <a:t>Spatial index automatically updated</a:t>
            </a:r>
          </a:p>
        </p:txBody>
      </p:sp>
      <p:sp>
        <p:nvSpPr>
          <p:cNvPr id="92164" name="Rectangle 4"/>
          <p:cNvSpPr>
            <a:spLocks noChangeArrowheads="1"/>
          </p:cNvSpPr>
          <p:nvPr/>
        </p:nvSpPr>
        <p:spPr bwMode="auto">
          <a:xfrm>
            <a:off x="990600" y="3048000"/>
            <a:ext cx="8172450" cy="28209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dirty="0">
                <a:latin typeface="Courier New" pitchFamily="-84" charset="0"/>
              </a:rPr>
              <a:t>SQL&gt; INSERT INTO LINES (…) VALUES (  </a:t>
            </a:r>
          </a:p>
          <a:p>
            <a:pPr algn="l" defTabSz="822325" eaLnBrk="0" hangingPunct="0">
              <a:lnSpc>
                <a:spcPct val="80000"/>
              </a:lnSpc>
              <a:buClrTx/>
            </a:pPr>
            <a:r>
              <a:rPr lang="en-US" sz="1800" dirty="0">
                <a:latin typeface="Courier New" pitchFamily="-84" charset="0"/>
              </a:rPr>
              <a:t>  2&gt;   attribute_1, …. </a:t>
            </a:r>
            <a:r>
              <a:rPr lang="en-US" sz="1800" dirty="0" err="1">
                <a:latin typeface="Courier New" pitchFamily="-84" charset="0"/>
              </a:rPr>
              <a:t>attribute_n</a:t>
            </a:r>
            <a:r>
              <a:rPr lang="en-US" sz="1800" dirty="0">
                <a:latin typeface="Courier New" pitchFamily="-84" charset="0"/>
              </a:rPr>
              <a:t>,</a:t>
            </a:r>
          </a:p>
          <a:p>
            <a:pPr algn="l" defTabSz="822325" eaLnBrk="0" hangingPunct="0">
              <a:lnSpc>
                <a:spcPct val="80000"/>
              </a:lnSpc>
              <a:buClrTx/>
            </a:pPr>
            <a:r>
              <a:rPr lang="en-US" sz="1800" dirty="0">
                <a:latin typeface="Courier New" pitchFamily="-84" charset="0"/>
              </a:rPr>
              <a:t>  3&gt;</a:t>
            </a:r>
            <a:r>
              <a:rPr lang="en-US" sz="1800" dirty="0">
                <a:solidFill>
                  <a:srgbClr val="000066"/>
                </a:solidFill>
                <a:latin typeface="Courier New" pitchFamily="-84" charset="0"/>
              </a:rPr>
              <a:t>   </a:t>
            </a:r>
            <a:r>
              <a:rPr lang="en-US" sz="1800" dirty="0">
                <a:solidFill>
                  <a:schemeClr val="accent1"/>
                </a:solidFill>
                <a:latin typeface="Courier New" pitchFamily="-84" charset="0"/>
              </a:rPr>
              <a:t>SDO_GEOMETRY (</a:t>
            </a:r>
          </a:p>
          <a:p>
            <a:pPr algn="l" defTabSz="822325" eaLnBrk="0" hangingPunct="0">
              <a:lnSpc>
                <a:spcPct val="80000"/>
              </a:lnSpc>
              <a:buClrTx/>
            </a:pPr>
            <a:r>
              <a:rPr lang="en-US" sz="1800" dirty="0">
                <a:latin typeface="Courier New" pitchFamily="-84" charset="0"/>
              </a:rPr>
              <a:t>  4&gt;</a:t>
            </a:r>
            <a:r>
              <a:rPr lang="en-US" sz="1800" dirty="0">
                <a:solidFill>
                  <a:srgbClr val="000066"/>
                </a:solidFill>
                <a:latin typeface="Courier New" pitchFamily="-84" charset="0"/>
              </a:rPr>
              <a:t>     </a:t>
            </a:r>
            <a:r>
              <a:rPr lang="en-US" sz="1800" dirty="0">
                <a:solidFill>
                  <a:schemeClr val="accent1"/>
                </a:solidFill>
                <a:latin typeface="Courier New" pitchFamily="-84" charset="0"/>
              </a:rPr>
              <a:t>2002,</a:t>
            </a:r>
            <a:r>
              <a:rPr lang="en-US" sz="1800" dirty="0" smtClean="0">
                <a:solidFill>
                  <a:schemeClr val="accent1"/>
                </a:solidFill>
                <a:latin typeface="Courier New" pitchFamily="-84" charset="0"/>
              </a:rPr>
              <a:t> 4326, </a:t>
            </a:r>
            <a:r>
              <a:rPr lang="en-US" sz="1800" dirty="0">
                <a:solidFill>
                  <a:schemeClr val="accent1"/>
                </a:solidFill>
                <a:latin typeface="Courier New" pitchFamily="-84" charset="0"/>
              </a:rPr>
              <a:t>null,</a:t>
            </a:r>
          </a:p>
          <a:p>
            <a:pPr algn="l" defTabSz="822325" eaLnBrk="0" hangingPunct="0">
              <a:lnSpc>
                <a:spcPct val="80000"/>
              </a:lnSpc>
              <a:buClrTx/>
            </a:pPr>
            <a:r>
              <a:rPr lang="en-US" sz="1800" dirty="0">
                <a:latin typeface="Courier New" pitchFamily="-84" charset="0"/>
              </a:rPr>
              <a:t>  5&gt;</a:t>
            </a:r>
            <a:r>
              <a:rPr lang="en-US" sz="1800" dirty="0">
                <a:solidFill>
                  <a:srgbClr val="000066"/>
                </a:solidFill>
                <a:latin typeface="Courier New" pitchFamily="-84" charset="0"/>
              </a:rPr>
              <a:t>     </a:t>
            </a:r>
            <a:r>
              <a:rPr lang="en-US" sz="1800" dirty="0">
                <a:solidFill>
                  <a:schemeClr val="accent1"/>
                </a:solidFill>
                <a:latin typeface="Courier New" pitchFamily="-84" charset="0"/>
              </a:rPr>
              <a:t>SDO_ELEM_INFO_ARRAY (1,2,1),</a:t>
            </a:r>
          </a:p>
          <a:p>
            <a:pPr algn="l" defTabSz="822325" eaLnBrk="0" hangingPunct="0">
              <a:lnSpc>
                <a:spcPct val="80000"/>
              </a:lnSpc>
              <a:buClrTx/>
            </a:pPr>
            <a:r>
              <a:rPr lang="en-US" sz="1800" dirty="0">
                <a:latin typeface="Courier New" pitchFamily="-84" charset="0"/>
              </a:rPr>
              <a:t>  6&gt;</a:t>
            </a:r>
            <a:r>
              <a:rPr lang="en-US" sz="1800" dirty="0">
                <a:solidFill>
                  <a:srgbClr val="000066"/>
                </a:solidFill>
                <a:latin typeface="Courier New" pitchFamily="-84" charset="0"/>
              </a:rPr>
              <a:t>     </a:t>
            </a:r>
            <a:r>
              <a:rPr lang="en-US" sz="1800" dirty="0">
                <a:solidFill>
                  <a:schemeClr val="accent1"/>
                </a:solidFill>
                <a:latin typeface="Courier New" pitchFamily="-84" charset="0"/>
              </a:rPr>
              <a:t>SDO_ORDINATE_ARRAY (</a:t>
            </a:r>
          </a:p>
          <a:p>
            <a:pPr algn="l" defTabSz="822325" eaLnBrk="0" hangingPunct="0">
              <a:lnSpc>
                <a:spcPct val="80000"/>
              </a:lnSpc>
              <a:buClrTx/>
            </a:pPr>
            <a:r>
              <a:rPr lang="en-US" sz="1800" dirty="0">
                <a:latin typeface="Courier New" pitchFamily="-84" charset="0"/>
              </a:rPr>
              <a:t>  7&gt;</a:t>
            </a:r>
            <a:r>
              <a:rPr lang="en-US" sz="1800" dirty="0">
                <a:solidFill>
                  <a:srgbClr val="000066"/>
                </a:solidFill>
                <a:latin typeface="Courier New" pitchFamily="-84" charset="0"/>
              </a:rPr>
              <a:t>       </a:t>
            </a:r>
            <a:r>
              <a:rPr lang="en-US" sz="1800" dirty="0">
                <a:solidFill>
                  <a:schemeClr val="accent1"/>
                </a:solidFill>
                <a:latin typeface="Courier New" pitchFamily="-84" charset="0"/>
              </a:rPr>
              <a:t>10,10, 20,25, 30,10, 40,10))</a:t>
            </a:r>
            <a:r>
              <a:rPr lang="en-US" sz="1800" dirty="0">
                <a:solidFill>
                  <a:srgbClr val="000066"/>
                </a:solidFill>
                <a:latin typeface="Courier New" pitchFamily="-84" charset="0"/>
              </a:rPr>
              <a:t>		</a:t>
            </a:r>
          </a:p>
          <a:p>
            <a:pPr algn="l" defTabSz="822325" eaLnBrk="0" hangingPunct="0">
              <a:lnSpc>
                <a:spcPct val="80000"/>
              </a:lnSpc>
              <a:buClrTx/>
            </a:pPr>
            <a:r>
              <a:rPr lang="en-US" sz="1800" dirty="0">
                <a:latin typeface="Courier New" pitchFamily="-84" charset="0"/>
              </a:rPr>
              <a:t>  8&gt; );</a:t>
            </a:r>
          </a:p>
        </p:txBody>
      </p:sp>
      <p:sp>
        <p:nvSpPr>
          <p:cNvPr id="92165" name="Rectangle 5"/>
          <p:cNvSpPr>
            <a:spLocks noChangeArrowheads="1"/>
          </p:cNvSpPr>
          <p:nvPr/>
        </p:nvSpPr>
        <p:spPr bwMode="auto">
          <a:xfrm>
            <a:off x="1981200" y="3733800"/>
            <a:ext cx="6686550" cy="1752600"/>
          </a:xfrm>
          <a:prstGeom prst="rect">
            <a:avLst/>
          </a:prstGeom>
          <a:noFill/>
          <a:ln w="28575">
            <a:solidFill>
              <a:schemeClr val="accent1"/>
            </a:solidFill>
            <a:miter lim="800000"/>
            <a:headEnd/>
            <a:tailEnd/>
          </a:ln>
        </p:spPr>
        <p:txBody>
          <a:bodyPr wrap="none" anchor="ctr">
            <a:prstTxWarp prst="textNoShape">
              <a:avLst/>
            </a:prstTxWarp>
          </a:bodyPr>
          <a:lstStyle/>
          <a:p>
            <a:pPr defTabSz="822325" eaLnBrk="0" hangingPunct="0">
              <a:lnSpc>
                <a:spcPct val="100000"/>
              </a:lnSpc>
              <a:buClrTx/>
            </a:pPr>
            <a:endParaRPr lang="fr-FR" sz="1800">
              <a:solidFill>
                <a:schemeClr val="folHlink"/>
              </a:solidFill>
            </a:endParaRPr>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Transactional Inserts</a:t>
            </a:r>
          </a:p>
        </p:txBody>
      </p:sp>
      <p:sp>
        <p:nvSpPr>
          <p:cNvPr id="94211" name="Rectangle 3"/>
          <p:cNvSpPr>
            <a:spLocks noGrp="1" noChangeArrowheads="1"/>
          </p:cNvSpPr>
          <p:nvPr>
            <p:ph type="body" idx="1"/>
          </p:nvPr>
        </p:nvSpPr>
        <p:spPr/>
        <p:txBody>
          <a:bodyPr/>
          <a:lstStyle/>
          <a:p>
            <a:pPr eaLnBrk="1" hangingPunct="1"/>
            <a:r>
              <a:rPr lang="en-US"/>
              <a:t>Use bind variables</a:t>
            </a:r>
          </a:p>
          <a:p>
            <a:pPr eaLnBrk="1" hangingPunct="1"/>
            <a:endParaRPr lang="en-US"/>
          </a:p>
          <a:p>
            <a:pPr eaLnBrk="1" hangingPunct="1"/>
            <a:endParaRPr lang="en-US"/>
          </a:p>
          <a:p>
            <a:pPr eaLnBrk="1" hangingPunct="1"/>
            <a:r>
              <a:rPr lang="en-US"/>
              <a:t>Commit at regular intervals</a:t>
            </a:r>
          </a:p>
          <a:p>
            <a:pPr lvl="1" eaLnBrk="1" hangingPunct="1"/>
            <a:r>
              <a:rPr lang="en-US"/>
              <a:t>For example, every 1000 inserts</a:t>
            </a:r>
          </a:p>
          <a:p>
            <a:pPr lvl="1" eaLnBrk="1" hangingPunct="1"/>
            <a:r>
              <a:rPr lang="en-US"/>
              <a:t>Benefit from batch index updating</a:t>
            </a:r>
          </a:p>
          <a:p>
            <a:pPr eaLnBrk="1" hangingPunct="1"/>
            <a:r>
              <a:rPr lang="en-US"/>
              <a:t>Other techniques</a:t>
            </a:r>
          </a:p>
          <a:p>
            <a:pPr lvl="1" eaLnBrk="1" hangingPunct="1"/>
            <a:r>
              <a:rPr lang="en-US"/>
              <a:t>Use “array inserts”</a:t>
            </a:r>
          </a:p>
          <a:p>
            <a:pPr lvl="1" eaLnBrk="1" hangingPunct="1"/>
            <a:r>
              <a:rPr lang="en-US"/>
              <a:t>Record progress in “monitoring” table </a:t>
            </a:r>
          </a:p>
          <a:p>
            <a:pPr lvl="1" eaLnBrk="1" hangingPunct="1"/>
            <a:r>
              <a:rPr lang="en-US"/>
              <a:t>Timings, rows loaded, …</a:t>
            </a:r>
          </a:p>
          <a:p>
            <a:pPr lvl="1" eaLnBrk="1" hangingPunct="1"/>
            <a:r>
              <a:rPr lang="en-US"/>
              <a:t>Restart</a:t>
            </a:r>
          </a:p>
        </p:txBody>
      </p:sp>
      <p:sp>
        <p:nvSpPr>
          <p:cNvPr id="94212" name="Rectangle 4"/>
          <p:cNvSpPr>
            <a:spLocks noChangeArrowheads="1"/>
          </p:cNvSpPr>
          <p:nvPr/>
        </p:nvSpPr>
        <p:spPr bwMode="auto">
          <a:xfrm>
            <a:off x="685800" y="2065338"/>
            <a:ext cx="8172450" cy="6778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84" charset="0"/>
              </a:rPr>
              <a:t>INSERT INTO LINES (…) VALUES (  </a:t>
            </a:r>
          </a:p>
          <a:p>
            <a:pPr algn="l" defTabSz="822325" eaLnBrk="0" hangingPunct="0">
              <a:lnSpc>
                <a:spcPct val="80000"/>
              </a:lnSpc>
              <a:buClrTx/>
            </a:pPr>
            <a:r>
              <a:rPr lang="en-US" sz="1800">
                <a:latin typeface="Courier New" pitchFamily="-84" charset="0"/>
              </a:rPr>
              <a:t>  :attribute_1, …. :attribute_n, … :geometry);</a:t>
            </a:r>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96259"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solidFill>
                  <a:schemeClr val="accent1"/>
                </a:solidFill>
              </a:rPr>
              <a:t>Validation</a:t>
            </a:r>
            <a:r>
              <a:rPr lang="en-US" sz="3200"/>
              <a:t> and Correction</a:t>
            </a:r>
          </a:p>
        </p:txBody>
      </p:sp>
      <p:pic>
        <p:nvPicPr>
          <p:cNvPr id="96260"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96261"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pPr eaLnBrk="1" hangingPunct="1"/>
            <a:r>
              <a:rPr lang="en-US"/>
              <a:t>Validating Geometries</a:t>
            </a:r>
          </a:p>
        </p:txBody>
      </p:sp>
      <p:sp>
        <p:nvSpPr>
          <p:cNvPr id="98307" name="Rectangle 5"/>
          <p:cNvSpPr>
            <a:spLocks noGrp="1" noChangeArrowheads="1"/>
          </p:cNvSpPr>
          <p:nvPr>
            <p:ph type="body" idx="1"/>
          </p:nvPr>
        </p:nvSpPr>
        <p:spPr/>
        <p:txBody>
          <a:bodyPr/>
          <a:lstStyle/>
          <a:p>
            <a:pPr eaLnBrk="1" hangingPunct="1"/>
            <a:r>
              <a:rPr lang="en-US"/>
              <a:t>Oracle Spatial validation routines ensure that spatial data in Oracle Spatial is valid.</a:t>
            </a:r>
          </a:p>
          <a:p>
            <a:pPr lvl="1" eaLnBrk="1" hangingPunct="1"/>
            <a:r>
              <a:rPr lang="en-US">
                <a:solidFill>
                  <a:schemeClr val="accent1"/>
                </a:solidFill>
              </a:rPr>
              <a:t>SDO_GEOM.VALIDATE_GEOMETRY_WITH_CONTEXT</a:t>
            </a:r>
          </a:p>
          <a:p>
            <a:pPr lvl="2" eaLnBrk="1" hangingPunct="1"/>
            <a:r>
              <a:rPr lang="en-US"/>
              <a:t>Determines whether a single geometry is valid </a:t>
            </a:r>
          </a:p>
          <a:p>
            <a:pPr lvl="1" eaLnBrk="1" hangingPunct="1"/>
            <a:r>
              <a:rPr lang="en-US">
                <a:solidFill>
                  <a:schemeClr val="accent1"/>
                </a:solidFill>
              </a:rPr>
              <a:t>SDO_GEOM.VALIDATE_LAYER_WITH_CONTEXT</a:t>
            </a:r>
          </a:p>
          <a:p>
            <a:pPr lvl="2" eaLnBrk="1" hangingPunct="1"/>
            <a:r>
              <a:rPr lang="en-US"/>
              <a:t>Determines whether all geometries in a layer are valid</a:t>
            </a:r>
          </a:p>
          <a:p>
            <a:pPr eaLnBrk="1" hangingPunct="1"/>
            <a:r>
              <a:rPr lang="en-US"/>
              <a:t>If data is invalid, both routines return why and where the geometry is invalid.</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title"/>
          </p:nvPr>
        </p:nvSpPr>
        <p:spPr/>
        <p:txBody>
          <a:bodyPr/>
          <a:lstStyle/>
          <a:p>
            <a:pPr eaLnBrk="1" hangingPunct="1"/>
            <a:r>
              <a:rPr lang="en-US"/>
              <a:t>Locales and Decimal Separator</a:t>
            </a:r>
          </a:p>
        </p:txBody>
      </p:sp>
      <p:sp>
        <p:nvSpPr>
          <p:cNvPr id="29699" name="Rectangle 6"/>
          <p:cNvSpPr>
            <a:spLocks noGrp="1" noChangeArrowheads="1"/>
          </p:cNvSpPr>
          <p:nvPr>
            <p:ph type="body" idx="1"/>
          </p:nvPr>
        </p:nvSpPr>
        <p:spPr/>
        <p:txBody>
          <a:bodyPr/>
          <a:lstStyle/>
          <a:p>
            <a:pPr eaLnBrk="1" hangingPunct="1">
              <a:lnSpc>
                <a:spcPct val="90000"/>
              </a:lnSpc>
            </a:pPr>
            <a:r>
              <a:rPr lang="en-US"/>
              <a:t>Numbers in the input files use a point as decimal separator</a:t>
            </a:r>
          </a:p>
          <a:p>
            <a:pPr eaLnBrk="1" hangingPunct="1">
              <a:lnSpc>
                <a:spcPct val="90000"/>
              </a:lnSpc>
            </a:pPr>
            <a:r>
              <a:rPr lang="en-US"/>
              <a:t>Many locales expect a comma instead</a:t>
            </a:r>
          </a:p>
          <a:p>
            <a:pPr eaLnBrk="1" hangingPunct="1">
              <a:lnSpc>
                <a:spcPct val="90000"/>
              </a:lnSpc>
            </a:pPr>
            <a:r>
              <a:rPr lang="en-US"/>
              <a:t>If so, load will fail</a:t>
            </a:r>
          </a:p>
          <a:p>
            <a:pPr lvl="1" eaLnBrk="1" hangingPunct="1">
              <a:lnSpc>
                <a:spcPct val="90000"/>
              </a:lnSpc>
            </a:pPr>
            <a:r>
              <a:rPr lang="en-US"/>
              <a:t>No error reported</a:t>
            </a:r>
          </a:p>
          <a:p>
            <a:pPr lvl="1" eaLnBrk="1" hangingPunct="1">
              <a:lnSpc>
                <a:spcPct val="90000"/>
              </a:lnSpc>
            </a:pPr>
            <a:r>
              <a:rPr lang="en-US"/>
              <a:t>Check for the presence of a .BAD file (rejected records)</a:t>
            </a:r>
          </a:p>
          <a:p>
            <a:pPr lvl="1" eaLnBrk="1" hangingPunct="1">
              <a:lnSpc>
                <a:spcPct val="90000"/>
              </a:lnSpc>
            </a:pPr>
            <a:r>
              <a:rPr lang="en-US"/>
              <a:t>Check the .LOG file for errors</a:t>
            </a:r>
          </a:p>
          <a:p>
            <a:pPr eaLnBrk="1" hangingPunct="1">
              <a:lnSpc>
                <a:spcPct val="90000"/>
              </a:lnSpc>
            </a:pPr>
            <a:r>
              <a:rPr lang="en-US"/>
              <a:t>To avoid the error, set NLS_LANG prior to the load</a:t>
            </a:r>
          </a:p>
          <a:p>
            <a:pPr lvl="1" eaLnBrk="1" hangingPunct="1">
              <a:lnSpc>
                <a:spcPct val="90000"/>
              </a:lnSpc>
            </a:pPr>
            <a:r>
              <a:rPr lang="en-US"/>
              <a:t>Use a locale that uses a decimal point separator</a:t>
            </a:r>
          </a:p>
          <a:p>
            <a:pPr lvl="1" eaLnBrk="1" hangingPunct="1">
              <a:lnSpc>
                <a:spcPct val="90000"/>
              </a:lnSpc>
            </a:pPr>
            <a:endParaRPr lang="en-US"/>
          </a:p>
          <a:p>
            <a:pPr lvl="1" eaLnBrk="1" hangingPunct="1">
              <a:lnSpc>
                <a:spcPct val="90000"/>
              </a:lnSpc>
            </a:pPr>
            <a:endParaRPr lang="en-US"/>
          </a:p>
          <a:p>
            <a:pPr lvl="1" eaLnBrk="1" hangingPunct="1">
              <a:lnSpc>
                <a:spcPct val="90000"/>
              </a:lnSpc>
            </a:pPr>
            <a:r>
              <a:rPr lang="en-US"/>
              <a:t>On windows, can also change the NLS_LANG registry key</a:t>
            </a:r>
          </a:p>
          <a:p>
            <a:pPr lvl="2" eaLnBrk="1" hangingPunct="1">
              <a:lnSpc>
                <a:spcPct val="90000"/>
              </a:lnSpc>
            </a:pPr>
            <a:r>
              <a:rPr lang="en-US" sz="1400"/>
              <a:t>In HKEY_LOCAL_MACHINE\SOFTWARE\ORACLE\Key_OraDb11g_home1</a:t>
            </a:r>
          </a:p>
        </p:txBody>
      </p:sp>
      <p:sp>
        <p:nvSpPr>
          <p:cNvPr id="29700" name="Rectangle 7"/>
          <p:cNvSpPr>
            <a:spLocks noChangeArrowheads="1"/>
          </p:cNvSpPr>
          <p:nvPr/>
        </p:nvSpPr>
        <p:spPr bwMode="auto">
          <a:xfrm>
            <a:off x="609600" y="4495800"/>
            <a:ext cx="8915400" cy="6508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800">
                <a:solidFill>
                  <a:srgbClr val="000066"/>
                </a:solidFill>
                <a:latin typeface="Courier New" pitchFamily="-84" charset="0"/>
              </a:rPr>
              <a:t>set nls_lang=</a:t>
            </a:r>
            <a:r>
              <a:rPr lang="en-US" sz="1800">
                <a:solidFill>
                  <a:schemeClr val="accent1"/>
                </a:solidFill>
                <a:latin typeface="Courier New" pitchFamily="-84" charset="0"/>
              </a:rPr>
              <a:t>american_america</a:t>
            </a:r>
            <a:r>
              <a:rPr lang="en-US" sz="1800">
                <a:solidFill>
                  <a:srgbClr val="000066"/>
                </a:solidFill>
                <a:latin typeface="Courier New" pitchFamily="-84" charset="0"/>
              </a:rPr>
              <a:t>.we8mswin1252</a:t>
            </a:r>
          </a:p>
          <a:p>
            <a:pPr algn="l" defTabSz="822325" eaLnBrk="0" hangingPunct="0">
              <a:lnSpc>
                <a:spcPct val="100000"/>
              </a:lnSpc>
              <a:spcBef>
                <a:spcPct val="0"/>
              </a:spcBef>
              <a:buClrTx/>
            </a:pPr>
            <a:r>
              <a:rPr lang="en-US" sz="1800">
                <a:solidFill>
                  <a:srgbClr val="000066"/>
                </a:solidFill>
                <a:latin typeface="Courier New" pitchFamily="-84" charset="0"/>
              </a:rPr>
              <a:t>sqlldr scott/tiger control=us_cities.ctl data=us_cities.dat</a:t>
            </a:r>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title"/>
          </p:nvPr>
        </p:nvSpPr>
        <p:spPr/>
        <p:txBody>
          <a:bodyPr/>
          <a:lstStyle/>
          <a:p>
            <a:pPr eaLnBrk="1" hangingPunct="1"/>
            <a:r>
              <a:rPr lang="en-US" sz="2800"/>
              <a:t>VALIDATE_GEOMETRY_WITH_CONTEXT</a:t>
            </a:r>
          </a:p>
        </p:txBody>
      </p:sp>
      <p:sp>
        <p:nvSpPr>
          <p:cNvPr id="100355" name="Rectangle 6"/>
          <p:cNvSpPr>
            <a:spLocks noGrp="1" noChangeArrowheads="1"/>
          </p:cNvSpPr>
          <p:nvPr>
            <p:ph type="body" idx="1"/>
          </p:nvPr>
        </p:nvSpPr>
        <p:spPr>
          <a:xfrm>
            <a:off x="742950" y="3048000"/>
            <a:ext cx="8166100" cy="2533650"/>
          </a:xfrm>
        </p:spPr>
        <p:txBody>
          <a:bodyPr/>
          <a:lstStyle/>
          <a:p>
            <a:pPr eaLnBrk="1" hangingPunct="1">
              <a:lnSpc>
                <a:spcPct val="90000"/>
              </a:lnSpc>
            </a:pPr>
            <a:r>
              <a:rPr lang="en-US"/>
              <a:t>&lt;geometry&gt;: SDO_GEOMETRY that holds the object to verify</a:t>
            </a:r>
          </a:p>
          <a:p>
            <a:pPr lvl="1" eaLnBrk="1" hangingPunct="1">
              <a:lnSpc>
                <a:spcPct val="90000"/>
              </a:lnSpc>
            </a:pPr>
            <a:r>
              <a:rPr lang="en-US"/>
              <a:t>Can be a variable or table column</a:t>
            </a:r>
          </a:p>
          <a:p>
            <a:pPr eaLnBrk="1" hangingPunct="1">
              <a:lnSpc>
                <a:spcPct val="90000"/>
              </a:lnSpc>
            </a:pPr>
            <a:r>
              <a:rPr lang="en-US"/>
              <a:t>&lt;tolerance&gt;: tolerance to use for the validation</a:t>
            </a:r>
          </a:p>
          <a:p>
            <a:pPr eaLnBrk="1" hangingPunct="1">
              <a:lnSpc>
                <a:spcPct val="90000"/>
              </a:lnSpc>
            </a:pPr>
            <a:r>
              <a:rPr lang="en-US"/>
              <a:t>Returns: TRUE if valid</a:t>
            </a:r>
          </a:p>
          <a:p>
            <a:pPr eaLnBrk="1" hangingPunct="1">
              <a:lnSpc>
                <a:spcPct val="90000"/>
              </a:lnSpc>
            </a:pPr>
            <a:r>
              <a:rPr lang="en-US"/>
              <a:t>Returns an Oracle error number and context if invalid (why and where, respectively)</a:t>
            </a:r>
          </a:p>
        </p:txBody>
      </p:sp>
      <p:sp>
        <p:nvSpPr>
          <p:cNvPr id="100356" name="Rectangle 4"/>
          <p:cNvSpPr>
            <a:spLocks noChangeArrowheads="1"/>
          </p:cNvSpPr>
          <p:nvPr/>
        </p:nvSpPr>
        <p:spPr bwMode="auto">
          <a:xfrm>
            <a:off x="1089025" y="1933575"/>
            <a:ext cx="7826375" cy="67786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84" charset="0"/>
              </a:rPr>
              <a:t>error := SDO_GEOM.VALIDATE_GEOMETRY_WITH_CONTEXT</a:t>
            </a:r>
          </a:p>
          <a:p>
            <a:pPr algn="l" defTabSz="822325" eaLnBrk="0" hangingPunct="0">
              <a:lnSpc>
                <a:spcPct val="80000"/>
              </a:lnSpc>
              <a:buClrTx/>
            </a:pPr>
            <a:r>
              <a:rPr lang="en-US" sz="1800">
                <a:latin typeface="Courier New" pitchFamily="-84" charset="0"/>
              </a:rPr>
              <a:t> ( &lt;geometry&gt;, &lt;tolerance&gt; )</a:t>
            </a: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title"/>
          </p:nvPr>
        </p:nvSpPr>
        <p:spPr/>
        <p:txBody>
          <a:bodyPr/>
          <a:lstStyle/>
          <a:p>
            <a:pPr eaLnBrk="1" hangingPunct="1"/>
            <a:r>
              <a:rPr lang="en-US"/>
              <a:t>Example</a:t>
            </a:r>
          </a:p>
        </p:txBody>
      </p:sp>
      <p:sp>
        <p:nvSpPr>
          <p:cNvPr id="102403" name="Rectangle 7"/>
          <p:cNvSpPr>
            <a:spLocks noGrp="1" noChangeArrowheads="1"/>
          </p:cNvSpPr>
          <p:nvPr>
            <p:ph type="body" idx="1"/>
          </p:nvPr>
        </p:nvSpPr>
        <p:spPr/>
        <p:txBody>
          <a:bodyPr/>
          <a:lstStyle/>
          <a:p>
            <a:pPr eaLnBrk="1" hangingPunct="1"/>
            <a:r>
              <a:rPr lang="en-US"/>
              <a:t>Validating a single geometry at a time:</a:t>
            </a:r>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Note: The result includes both the error number and context information about where the error occurred.</a:t>
            </a:r>
          </a:p>
        </p:txBody>
      </p:sp>
      <p:sp>
        <p:nvSpPr>
          <p:cNvPr id="102404" name="Rectangle 4"/>
          <p:cNvSpPr>
            <a:spLocks noChangeArrowheads="1"/>
          </p:cNvSpPr>
          <p:nvPr/>
        </p:nvSpPr>
        <p:spPr bwMode="auto">
          <a:xfrm>
            <a:off x="495300" y="2209800"/>
            <a:ext cx="891540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84" charset="0"/>
              </a:rPr>
              <a:t>SELECT SDO_GEOM.VALIDATE_GEOMETRY_WITH_CONTEXT(GEOM, 0.05)</a:t>
            </a:r>
          </a:p>
          <a:p>
            <a:pPr algn="l" defTabSz="822325" eaLnBrk="0" hangingPunct="0">
              <a:lnSpc>
                <a:spcPct val="80000"/>
              </a:lnSpc>
              <a:buClrTx/>
            </a:pPr>
            <a:r>
              <a:rPr lang="en-US" sz="1800">
                <a:latin typeface="Courier New" pitchFamily="-84" charset="0"/>
              </a:rPr>
              <a:t>FROM US_RIVERS </a:t>
            </a:r>
          </a:p>
          <a:p>
            <a:pPr algn="l" defTabSz="822325" eaLnBrk="0" hangingPunct="0">
              <a:lnSpc>
                <a:spcPct val="80000"/>
              </a:lnSpc>
              <a:buClrTx/>
            </a:pPr>
            <a:r>
              <a:rPr lang="en-US" sz="1800">
                <a:latin typeface="Courier New" pitchFamily="-84" charset="0"/>
              </a:rPr>
              <a:t>WHERE ID = 2573;</a:t>
            </a:r>
          </a:p>
        </p:txBody>
      </p:sp>
      <p:sp>
        <p:nvSpPr>
          <p:cNvPr id="102405" name="Rectangle 5"/>
          <p:cNvSpPr>
            <a:spLocks noChangeArrowheads="1"/>
          </p:cNvSpPr>
          <p:nvPr/>
        </p:nvSpPr>
        <p:spPr bwMode="auto">
          <a:xfrm>
            <a:off x="495300" y="4724400"/>
            <a:ext cx="8915400" cy="32067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84" charset="0"/>
              </a:rPr>
              <a:t>ORA-13341 = a line geometry has less than two coordinates</a:t>
            </a:r>
          </a:p>
        </p:txBody>
      </p:sp>
      <p:sp>
        <p:nvSpPr>
          <p:cNvPr id="102406" name="Rectangle 8"/>
          <p:cNvSpPr>
            <a:spLocks noChangeArrowheads="1"/>
          </p:cNvSpPr>
          <p:nvPr/>
        </p:nvSpPr>
        <p:spPr bwMode="auto">
          <a:xfrm>
            <a:off x="495300" y="3429000"/>
            <a:ext cx="8915400"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84" charset="0"/>
              </a:rPr>
              <a:t>SDO_GEOM.VALIDATE_GEOMETRY_WITH_CONTEXT(GEOM,0.05)</a:t>
            </a:r>
          </a:p>
          <a:p>
            <a:pPr algn="l" defTabSz="822325" eaLnBrk="0" hangingPunct="0">
              <a:lnSpc>
                <a:spcPct val="80000"/>
              </a:lnSpc>
              <a:buClrTx/>
            </a:pPr>
            <a:r>
              <a:rPr lang="en-US" sz="1800">
                <a:latin typeface="Courier New" pitchFamily="-84" charset="0"/>
              </a:rPr>
              <a:t>----------------------------------------------------------</a:t>
            </a:r>
          </a:p>
          <a:p>
            <a:pPr algn="l" defTabSz="822325" eaLnBrk="0" hangingPunct="0">
              <a:lnSpc>
                <a:spcPct val="80000"/>
              </a:lnSpc>
              <a:buClrTx/>
            </a:pPr>
            <a:r>
              <a:rPr lang="en-US" sz="1800">
                <a:latin typeface="Courier New" pitchFamily="-84" charset="0"/>
              </a:rPr>
              <a:t>13341 [Element &lt;1&gt;]</a:t>
            </a:r>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8"/>
          <p:cNvSpPr>
            <a:spLocks noGrp="1" noChangeArrowheads="1"/>
          </p:cNvSpPr>
          <p:nvPr>
            <p:ph type="title"/>
          </p:nvPr>
        </p:nvSpPr>
        <p:spPr/>
        <p:txBody>
          <a:bodyPr/>
          <a:lstStyle/>
          <a:p>
            <a:pPr eaLnBrk="1" hangingPunct="1"/>
            <a:r>
              <a:rPr lang="fr-FR"/>
              <a:t>Automatic Validation</a:t>
            </a:r>
          </a:p>
        </p:txBody>
      </p:sp>
      <p:sp>
        <p:nvSpPr>
          <p:cNvPr id="104451" name="Rectangle 9"/>
          <p:cNvSpPr>
            <a:spLocks noGrp="1" noChangeArrowheads="1"/>
          </p:cNvSpPr>
          <p:nvPr>
            <p:ph type="body" idx="1"/>
          </p:nvPr>
        </p:nvSpPr>
        <p:spPr/>
        <p:txBody>
          <a:bodyPr/>
          <a:lstStyle/>
          <a:p>
            <a:pPr eaLnBrk="1" hangingPunct="1"/>
            <a:r>
              <a:rPr lang="en-US"/>
              <a:t>Use triggers like the following:</a:t>
            </a:r>
          </a:p>
        </p:txBody>
      </p:sp>
      <p:sp>
        <p:nvSpPr>
          <p:cNvPr id="104452" name="Rectangle 5"/>
          <p:cNvSpPr>
            <a:spLocks noChangeArrowheads="1"/>
          </p:cNvSpPr>
          <p:nvPr/>
        </p:nvSpPr>
        <p:spPr bwMode="auto">
          <a:xfrm>
            <a:off x="533400" y="2343150"/>
            <a:ext cx="8915400" cy="35242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600">
                <a:latin typeface="Courier New" pitchFamily="-84" charset="0"/>
              </a:rPr>
              <a:t>CREATE OR REPLACE TRIGGER us_rivers_geom</a:t>
            </a:r>
          </a:p>
          <a:p>
            <a:pPr algn="l" defTabSz="822325" eaLnBrk="0" hangingPunct="0">
              <a:lnSpc>
                <a:spcPct val="100000"/>
              </a:lnSpc>
              <a:spcBef>
                <a:spcPct val="0"/>
              </a:spcBef>
              <a:buClrTx/>
            </a:pPr>
            <a:r>
              <a:rPr lang="en-US" sz="1600">
                <a:latin typeface="Courier New" pitchFamily="-84" charset="0"/>
              </a:rPr>
              <a:t>  BEFORE INSERT OR UPDATE OF geom ON us_rivers</a:t>
            </a:r>
          </a:p>
          <a:p>
            <a:pPr algn="l" defTabSz="822325" eaLnBrk="0" hangingPunct="0">
              <a:lnSpc>
                <a:spcPct val="100000"/>
              </a:lnSpc>
              <a:spcBef>
                <a:spcPct val="0"/>
              </a:spcBef>
              <a:buClrTx/>
            </a:pPr>
            <a:r>
              <a:rPr lang="en-US" sz="1600">
                <a:latin typeface="Courier New" pitchFamily="-84" charset="0"/>
              </a:rPr>
              <a:t>  FOR EACH ROW</a:t>
            </a:r>
          </a:p>
          <a:p>
            <a:pPr algn="l" defTabSz="822325" eaLnBrk="0" hangingPunct="0">
              <a:lnSpc>
                <a:spcPct val="100000"/>
              </a:lnSpc>
              <a:spcBef>
                <a:spcPct val="0"/>
              </a:spcBef>
              <a:buClrTx/>
            </a:pPr>
            <a:r>
              <a:rPr lang="en-US" sz="1600">
                <a:latin typeface="Courier New" pitchFamily="-84" charset="0"/>
              </a:rPr>
              <a:t>DECLARE</a:t>
            </a:r>
          </a:p>
          <a:p>
            <a:pPr algn="l" defTabSz="822325" eaLnBrk="0" hangingPunct="0">
              <a:lnSpc>
                <a:spcPct val="100000"/>
              </a:lnSpc>
              <a:spcBef>
                <a:spcPct val="0"/>
              </a:spcBef>
              <a:buClrTx/>
            </a:pPr>
            <a:r>
              <a:rPr lang="en-US" sz="1600">
                <a:latin typeface="Courier New" pitchFamily="-84" charset="0"/>
              </a:rPr>
              <a:t>  status VARCHAR2(1024);</a:t>
            </a:r>
          </a:p>
          <a:p>
            <a:pPr algn="l" defTabSz="822325" eaLnBrk="0" hangingPunct="0">
              <a:lnSpc>
                <a:spcPct val="100000"/>
              </a:lnSpc>
              <a:spcBef>
                <a:spcPct val="0"/>
              </a:spcBef>
              <a:buClrTx/>
            </a:pPr>
            <a:r>
              <a:rPr lang="en-US" sz="1600">
                <a:latin typeface="Courier New" pitchFamily="-84" charset="0"/>
              </a:rPr>
              <a:t>BEGIN</a:t>
            </a:r>
          </a:p>
          <a:p>
            <a:pPr algn="l" defTabSz="822325" eaLnBrk="0" hangingPunct="0">
              <a:lnSpc>
                <a:spcPct val="100000"/>
              </a:lnSpc>
              <a:spcBef>
                <a:spcPct val="0"/>
              </a:spcBef>
              <a:buClrTx/>
            </a:pPr>
            <a:r>
              <a:rPr lang="en-US" sz="1600">
                <a:latin typeface="Courier New" pitchFamily="-84" charset="0"/>
              </a:rPr>
              <a:t>  IF :NEW.geom IS NOT NULL THEN</a:t>
            </a:r>
          </a:p>
          <a:p>
            <a:pPr algn="l" defTabSz="822325" eaLnBrk="0" hangingPunct="0">
              <a:lnSpc>
                <a:spcPct val="100000"/>
              </a:lnSpc>
              <a:spcBef>
                <a:spcPct val="0"/>
              </a:spcBef>
              <a:buClrTx/>
            </a:pPr>
            <a:r>
              <a:rPr lang="en-US" sz="1600">
                <a:latin typeface="Courier New" pitchFamily="-84" charset="0"/>
              </a:rPr>
              <a:t>    status := </a:t>
            </a:r>
            <a:r>
              <a:rPr lang="en-US" sz="1600">
                <a:solidFill>
                  <a:schemeClr val="accent1"/>
                </a:solidFill>
                <a:latin typeface="Courier New" pitchFamily="-84" charset="0"/>
              </a:rPr>
              <a:t>SDO_GEOM.VALIDATE_GEOMETRY_WITH_CONTEXT (:NEW.geom, 0.5);</a:t>
            </a:r>
          </a:p>
          <a:p>
            <a:pPr algn="l" defTabSz="822325" eaLnBrk="0" hangingPunct="0">
              <a:lnSpc>
                <a:spcPct val="100000"/>
              </a:lnSpc>
              <a:spcBef>
                <a:spcPct val="0"/>
              </a:spcBef>
              <a:buClrTx/>
            </a:pPr>
            <a:r>
              <a:rPr lang="en-US" sz="1600">
                <a:latin typeface="Courier New" pitchFamily="-84" charset="0"/>
              </a:rPr>
              <a:t>    IF status &lt;&gt; 'TRUE' THEN</a:t>
            </a:r>
          </a:p>
          <a:p>
            <a:pPr algn="l" defTabSz="822325" eaLnBrk="0" hangingPunct="0">
              <a:lnSpc>
                <a:spcPct val="100000"/>
              </a:lnSpc>
              <a:spcBef>
                <a:spcPct val="0"/>
              </a:spcBef>
              <a:buClrTx/>
            </a:pPr>
            <a:r>
              <a:rPr lang="en-US" sz="1600">
                <a:solidFill>
                  <a:schemeClr val="accent1"/>
                </a:solidFill>
                <a:latin typeface="Courier New" pitchFamily="-84" charset="0"/>
              </a:rPr>
              <a:t>      RAISE_APPLICATION_ERROR (-20000, SQLERRM (-SUBSTR(status,1,5)) );</a:t>
            </a:r>
          </a:p>
          <a:p>
            <a:pPr algn="l" defTabSz="822325" eaLnBrk="0" hangingPunct="0">
              <a:lnSpc>
                <a:spcPct val="100000"/>
              </a:lnSpc>
              <a:spcBef>
                <a:spcPct val="0"/>
              </a:spcBef>
              <a:buClrTx/>
            </a:pPr>
            <a:r>
              <a:rPr lang="en-US" sz="1600">
                <a:latin typeface="Courier New" pitchFamily="-84" charset="0"/>
              </a:rPr>
              <a:t>    END IF;</a:t>
            </a:r>
          </a:p>
          <a:p>
            <a:pPr algn="l" defTabSz="822325" eaLnBrk="0" hangingPunct="0">
              <a:lnSpc>
                <a:spcPct val="100000"/>
              </a:lnSpc>
              <a:spcBef>
                <a:spcPct val="0"/>
              </a:spcBef>
              <a:buClrTx/>
            </a:pPr>
            <a:r>
              <a:rPr lang="en-US" sz="1600">
                <a:latin typeface="Courier New" pitchFamily="-84" charset="0"/>
              </a:rPr>
              <a:t>  END IF;</a:t>
            </a:r>
          </a:p>
          <a:p>
            <a:pPr algn="l" defTabSz="822325" eaLnBrk="0" hangingPunct="0">
              <a:lnSpc>
                <a:spcPct val="100000"/>
              </a:lnSpc>
              <a:spcBef>
                <a:spcPct val="0"/>
              </a:spcBef>
              <a:buClrTx/>
            </a:pPr>
            <a:r>
              <a:rPr lang="en-US" sz="1600">
                <a:latin typeface="Courier New" pitchFamily="-84" charset="0"/>
              </a:rPr>
              <a:t>END;</a:t>
            </a:r>
          </a:p>
          <a:p>
            <a:pPr algn="l" defTabSz="822325" eaLnBrk="0" hangingPunct="0">
              <a:lnSpc>
                <a:spcPct val="100000"/>
              </a:lnSpc>
              <a:spcBef>
                <a:spcPct val="0"/>
              </a:spcBef>
              <a:buClrTx/>
            </a:pPr>
            <a:r>
              <a:rPr lang="en-US" sz="1600">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fr-FR" smtClean="0"/>
              <a:t>Example of Automatic Validation </a:t>
            </a:r>
            <a:endParaRPr lang="fr-FR"/>
          </a:p>
        </p:txBody>
      </p:sp>
      <p:sp>
        <p:nvSpPr>
          <p:cNvPr id="6" name="Content Placeholder 5"/>
          <p:cNvSpPr>
            <a:spLocks noGrp="1"/>
          </p:cNvSpPr>
          <p:nvPr>
            <p:ph idx="1"/>
          </p:nvPr>
        </p:nvSpPr>
        <p:spPr>
          <a:xfrm>
            <a:off x="742950" y="5181600"/>
            <a:ext cx="8166100" cy="838200"/>
          </a:xfrm>
        </p:spPr>
        <p:txBody>
          <a:bodyPr/>
          <a:lstStyle/>
          <a:p>
            <a:r>
              <a:rPr lang="en-US" dirty="0" smtClean="0"/>
              <a:t>Use PL/SQL to create the trigger automatically on existing tables</a:t>
            </a:r>
            <a:endParaRPr lang="en-US" dirty="0"/>
          </a:p>
        </p:txBody>
      </p:sp>
      <p:sp>
        <p:nvSpPr>
          <p:cNvPr id="105475" name="Rectangle 4"/>
          <p:cNvSpPr>
            <a:spLocks noChangeArrowheads="1"/>
          </p:cNvSpPr>
          <p:nvPr/>
        </p:nvSpPr>
        <p:spPr bwMode="auto">
          <a:xfrm>
            <a:off x="381000" y="1219200"/>
            <a:ext cx="9296400" cy="25463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600" dirty="0">
                <a:latin typeface="Courier New" pitchFamily="-84" charset="0"/>
              </a:rPr>
              <a:t>update </a:t>
            </a:r>
            <a:r>
              <a:rPr lang="en-US" sz="1600" dirty="0" err="1">
                <a:latin typeface="Courier New" pitchFamily="-84" charset="0"/>
              </a:rPr>
              <a:t>us_rivers</a:t>
            </a:r>
            <a:r>
              <a:rPr lang="en-US" sz="1600" dirty="0">
                <a:latin typeface="Courier New" pitchFamily="-84" charset="0"/>
              </a:rPr>
              <a:t> set </a:t>
            </a:r>
            <a:r>
              <a:rPr lang="en-US" sz="1600" dirty="0" err="1">
                <a:latin typeface="Courier New" pitchFamily="-84" charset="0"/>
              </a:rPr>
              <a:t>geom</a:t>
            </a:r>
            <a:r>
              <a:rPr lang="en-US" sz="1600" dirty="0">
                <a:latin typeface="Courier New" pitchFamily="-84" charset="0"/>
              </a:rPr>
              <a:t> </a:t>
            </a:r>
            <a:r>
              <a:rPr lang="en-US" sz="1600" dirty="0" smtClean="0">
                <a:latin typeface="Courier New" pitchFamily="-84" charset="0"/>
              </a:rPr>
              <a:t>=</a:t>
            </a:r>
          </a:p>
          <a:p>
            <a:pPr algn="l" defTabSz="822325" eaLnBrk="0" hangingPunct="0">
              <a:lnSpc>
                <a:spcPct val="100000"/>
              </a:lnSpc>
              <a:spcBef>
                <a:spcPct val="0"/>
              </a:spcBef>
              <a:buClrTx/>
            </a:pPr>
            <a:r>
              <a:rPr lang="en-US" sz="1600" dirty="0" smtClean="0">
                <a:latin typeface="Courier New" pitchFamily="-84" charset="0"/>
              </a:rPr>
              <a:t>SDO_GEOMETRY</a:t>
            </a:r>
            <a:r>
              <a:rPr lang="en-US" sz="1600" dirty="0">
                <a:latin typeface="Courier New" pitchFamily="-84" charset="0"/>
              </a:rPr>
              <a:t>(2002,</a:t>
            </a:r>
            <a:r>
              <a:rPr lang="en-US" sz="1600" dirty="0" smtClean="0">
                <a:latin typeface="Courier New" pitchFamily="-84" charset="0"/>
              </a:rPr>
              <a:t> 4326, </a:t>
            </a:r>
            <a:r>
              <a:rPr lang="en-US" sz="1600" dirty="0">
                <a:latin typeface="Courier New" pitchFamily="-84" charset="0"/>
              </a:rPr>
              <a:t>NULL, </a:t>
            </a:r>
          </a:p>
          <a:p>
            <a:pPr algn="l" defTabSz="822325" eaLnBrk="0" hangingPunct="0">
              <a:lnSpc>
                <a:spcPct val="100000"/>
              </a:lnSpc>
              <a:spcBef>
                <a:spcPct val="0"/>
              </a:spcBef>
              <a:buClrTx/>
            </a:pPr>
            <a:r>
              <a:rPr lang="en-US" sz="1600" dirty="0">
                <a:latin typeface="Courier New" pitchFamily="-84" charset="0"/>
              </a:rPr>
              <a:t>  SDO_ELEM_INFO_ARRAY (1, 2, 1), </a:t>
            </a:r>
          </a:p>
          <a:p>
            <a:pPr algn="l" defTabSz="822325" eaLnBrk="0" hangingPunct="0">
              <a:lnSpc>
                <a:spcPct val="100000"/>
              </a:lnSpc>
              <a:spcBef>
                <a:spcPct val="0"/>
              </a:spcBef>
              <a:buClrTx/>
            </a:pPr>
            <a:r>
              <a:rPr lang="en-US" sz="1600" dirty="0">
                <a:latin typeface="Courier New" pitchFamily="-84" charset="0"/>
              </a:rPr>
              <a:t>  SDO_ORDINATE_ARRAY (</a:t>
            </a:r>
          </a:p>
          <a:p>
            <a:pPr algn="l" defTabSz="822325" eaLnBrk="0" hangingPunct="0">
              <a:lnSpc>
                <a:spcPct val="100000"/>
              </a:lnSpc>
              <a:spcBef>
                <a:spcPct val="0"/>
              </a:spcBef>
              <a:buClrTx/>
            </a:pPr>
            <a:r>
              <a:rPr lang="en-US" sz="1600" dirty="0">
                <a:latin typeface="Courier New" pitchFamily="-84" charset="0"/>
              </a:rPr>
              <a:t>   -131.83675, 56.6566023, -131.88137, 56.6421621, </a:t>
            </a:r>
          </a:p>
          <a:p>
            <a:pPr algn="l" defTabSz="822325" eaLnBrk="0" hangingPunct="0">
              <a:lnSpc>
                <a:spcPct val="100000"/>
              </a:lnSpc>
              <a:spcBef>
                <a:spcPct val="0"/>
              </a:spcBef>
              <a:buClrTx/>
            </a:pPr>
            <a:r>
              <a:rPr lang="en-US" sz="1600" dirty="0">
                <a:solidFill>
                  <a:schemeClr val="accent1"/>
                </a:solidFill>
                <a:latin typeface="Courier New" pitchFamily="-84" charset="0"/>
              </a:rPr>
              <a:t>   -131.88137, 56.6421621,</a:t>
            </a:r>
            <a:r>
              <a:rPr lang="en-US" sz="1600" dirty="0">
                <a:latin typeface="Courier New" pitchFamily="-84" charset="0"/>
              </a:rPr>
              <a:t> </a:t>
            </a:r>
          </a:p>
          <a:p>
            <a:pPr algn="l" defTabSz="822325" eaLnBrk="0" hangingPunct="0">
              <a:lnSpc>
                <a:spcPct val="100000"/>
              </a:lnSpc>
              <a:spcBef>
                <a:spcPct val="0"/>
              </a:spcBef>
              <a:buClrTx/>
            </a:pPr>
            <a:r>
              <a:rPr lang="en-US" sz="1600" dirty="0">
                <a:latin typeface="Courier New" pitchFamily="-84" charset="0"/>
              </a:rPr>
              <a:t>   -132.11335, 56.7074378, -132.31005, 56.6357941</a:t>
            </a:r>
          </a:p>
          <a:p>
            <a:pPr algn="l" defTabSz="822325" eaLnBrk="0" hangingPunct="0">
              <a:lnSpc>
                <a:spcPct val="100000"/>
              </a:lnSpc>
              <a:spcBef>
                <a:spcPct val="0"/>
              </a:spcBef>
              <a:buClrTx/>
            </a:pPr>
            <a:r>
              <a:rPr lang="en-US" sz="1600" dirty="0">
                <a:latin typeface="Courier New" pitchFamily="-84" charset="0"/>
              </a:rPr>
              <a:t>  )</a:t>
            </a:r>
          </a:p>
          <a:p>
            <a:pPr algn="l" defTabSz="822325" eaLnBrk="0" hangingPunct="0">
              <a:lnSpc>
                <a:spcPct val="100000"/>
              </a:lnSpc>
              <a:spcBef>
                <a:spcPct val="0"/>
              </a:spcBef>
              <a:buClrTx/>
            </a:pPr>
            <a:r>
              <a:rPr lang="en-US" sz="1600" dirty="0">
                <a:latin typeface="Courier New" pitchFamily="-84" charset="0"/>
              </a:rPr>
              <a:t>)</a:t>
            </a:r>
          </a:p>
          <a:p>
            <a:pPr algn="l" defTabSz="822325" eaLnBrk="0" hangingPunct="0">
              <a:lnSpc>
                <a:spcPct val="100000"/>
              </a:lnSpc>
              <a:spcBef>
                <a:spcPct val="0"/>
              </a:spcBef>
              <a:buClrTx/>
            </a:pPr>
            <a:r>
              <a:rPr lang="en-US" sz="1600" dirty="0">
                <a:latin typeface="Courier New" pitchFamily="-84" charset="0"/>
              </a:rPr>
              <a:t>where name = 'Stikine';</a:t>
            </a:r>
          </a:p>
        </p:txBody>
      </p:sp>
      <p:sp>
        <p:nvSpPr>
          <p:cNvPr id="105476" name="Rectangle 7"/>
          <p:cNvSpPr>
            <a:spLocks noChangeArrowheads="1"/>
          </p:cNvSpPr>
          <p:nvPr/>
        </p:nvSpPr>
        <p:spPr bwMode="auto">
          <a:xfrm>
            <a:off x="381000" y="3886200"/>
            <a:ext cx="9296400" cy="107950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spcBef>
                <a:spcPct val="0"/>
              </a:spcBef>
              <a:buClrTx/>
            </a:pPr>
            <a:r>
              <a:rPr lang="en-US" sz="1600">
                <a:latin typeface="Courier New" pitchFamily="-84" charset="0"/>
              </a:rPr>
              <a:t>ERROR at line 2:</a:t>
            </a:r>
          </a:p>
          <a:p>
            <a:pPr algn="l" defTabSz="822325" eaLnBrk="0" hangingPunct="0">
              <a:lnSpc>
                <a:spcPct val="100000"/>
              </a:lnSpc>
              <a:spcBef>
                <a:spcPct val="0"/>
              </a:spcBef>
              <a:buClrTx/>
            </a:pPr>
            <a:r>
              <a:rPr lang="en-US" sz="1600">
                <a:solidFill>
                  <a:schemeClr val="accent1"/>
                </a:solidFill>
                <a:latin typeface="Courier New" pitchFamily="-84" charset="0"/>
              </a:rPr>
              <a:t>ORA-20000: ORA-13356: adjacent points in a geometry are redundant</a:t>
            </a:r>
          </a:p>
          <a:p>
            <a:pPr algn="l" defTabSz="822325" eaLnBrk="0" hangingPunct="0">
              <a:lnSpc>
                <a:spcPct val="100000"/>
              </a:lnSpc>
              <a:spcBef>
                <a:spcPct val="0"/>
              </a:spcBef>
              <a:buClrTx/>
            </a:pPr>
            <a:r>
              <a:rPr lang="en-US" sz="1600">
                <a:latin typeface="Courier New" pitchFamily="-84" charset="0"/>
              </a:rPr>
              <a:t>ORA-06512: at "SCOTT.US_RIVERS_GEOM", line 8</a:t>
            </a:r>
          </a:p>
          <a:p>
            <a:pPr algn="l" defTabSz="822325" eaLnBrk="0" hangingPunct="0">
              <a:lnSpc>
                <a:spcPct val="100000"/>
              </a:lnSpc>
              <a:spcBef>
                <a:spcPct val="0"/>
              </a:spcBef>
              <a:buClrTx/>
            </a:pPr>
            <a:r>
              <a:rPr lang="en-US" sz="1600">
                <a:latin typeface="Courier New" pitchFamily="-84" charset="0"/>
              </a:rPr>
              <a:t>ORA-04088: error during execution of trigger 'SCOTT.US_RIVERS_GEOM'</a:t>
            </a:r>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title"/>
          </p:nvPr>
        </p:nvSpPr>
        <p:spPr/>
        <p:txBody>
          <a:bodyPr/>
          <a:lstStyle/>
          <a:p>
            <a:r>
              <a:rPr lang="en-US"/>
              <a:t>VALIDATE_LAYER_WITH_CONTEXT</a:t>
            </a:r>
          </a:p>
        </p:txBody>
      </p:sp>
      <p:sp>
        <p:nvSpPr>
          <p:cNvPr id="106499" name="Rectangle 6"/>
          <p:cNvSpPr>
            <a:spLocks noGrp="1" noChangeArrowheads="1"/>
          </p:cNvSpPr>
          <p:nvPr>
            <p:ph type="body" idx="1"/>
          </p:nvPr>
        </p:nvSpPr>
        <p:spPr>
          <a:xfrm>
            <a:off x="742950" y="3068638"/>
            <a:ext cx="8166100" cy="2874962"/>
          </a:xfrm>
        </p:spPr>
        <p:txBody>
          <a:bodyPr/>
          <a:lstStyle/>
          <a:p>
            <a:r>
              <a:rPr lang="en-US" sz="2000"/>
              <a:t>&lt;table-name&gt; and &lt;column-name&gt; identify the layer to verify.</a:t>
            </a:r>
          </a:p>
          <a:p>
            <a:pPr lvl="1"/>
            <a:r>
              <a:rPr lang="en-US" sz="1800"/>
              <a:t>Must be in the current schema</a:t>
            </a:r>
          </a:p>
          <a:p>
            <a:r>
              <a:rPr lang="en-US" sz="2000"/>
              <a:t>&lt;result-table&gt;</a:t>
            </a:r>
          </a:p>
          <a:p>
            <a:pPr lvl="1"/>
            <a:r>
              <a:rPr lang="en-US" sz="1800"/>
              <a:t>Table that validation results are to be written to</a:t>
            </a:r>
          </a:p>
          <a:p>
            <a:pPr lvl="1"/>
            <a:r>
              <a:rPr lang="en-US" sz="1800"/>
              <a:t>Table must be created before calling this procedure</a:t>
            </a:r>
          </a:p>
          <a:p>
            <a:r>
              <a:rPr lang="en-US" sz="2000"/>
              <a:t>&lt;commit-interval&gt; is the frequency at which results will commit as they are written to the &lt;result-table&gt;.</a:t>
            </a:r>
          </a:p>
          <a:p>
            <a:pPr lvl="1"/>
            <a:r>
              <a:rPr lang="en-US" sz="1800"/>
              <a:t>Allows monitoring of progress</a:t>
            </a:r>
          </a:p>
        </p:txBody>
      </p:sp>
      <p:sp>
        <p:nvSpPr>
          <p:cNvPr id="106500" name="Rectangle 4"/>
          <p:cNvSpPr>
            <a:spLocks noChangeArrowheads="1"/>
          </p:cNvSpPr>
          <p:nvPr/>
        </p:nvSpPr>
        <p:spPr bwMode="auto">
          <a:xfrm>
            <a:off x="1089025" y="1820863"/>
            <a:ext cx="7826375" cy="1035050"/>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solidFill>
                  <a:srgbClr val="000066"/>
                </a:solidFill>
                <a:latin typeface="Courier New" pitchFamily="-84" charset="0"/>
              </a:rPr>
              <a:t>SDO_GEOM.VALIDATE_LAYER_WITH_CONTEXT</a:t>
            </a:r>
          </a:p>
          <a:p>
            <a:pPr algn="l" defTabSz="822325" eaLnBrk="0" hangingPunct="0">
              <a:lnSpc>
                <a:spcPct val="80000"/>
              </a:lnSpc>
              <a:buClrTx/>
            </a:pPr>
            <a:r>
              <a:rPr lang="en-US" sz="1800">
                <a:solidFill>
                  <a:srgbClr val="000066"/>
                </a:solidFill>
                <a:latin typeface="Courier New" pitchFamily="-84" charset="0"/>
              </a:rPr>
              <a:t> ( &lt;table-name&gt;, &lt;column-name&gt;,&lt;result-table&gt; </a:t>
            </a:r>
          </a:p>
          <a:p>
            <a:pPr algn="l" defTabSz="822325" eaLnBrk="0" hangingPunct="0">
              <a:lnSpc>
                <a:spcPct val="80000"/>
              </a:lnSpc>
              <a:buClrTx/>
            </a:pPr>
            <a:r>
              <a:rPr lang="en-US" sz="1800">
                <a:solidFill>
                  <a:srgbClr val="000066"/>
                </a:solidFill>
                <a:latin typeface="Courier New" pitchFamily="-84" charset="0"/>
              </a:rPr>
              <a:t>   [,&lt;commit-interval&gt;])</a:t>
            </a: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p:txBody>
          <a:bodyPr/>
          <a:lstStyle/>
          <a:p>
            <a:pPr eaLnBrk="1" hangingPunct="1"/>
            <a:r>
              <a:rPr lang="en-US"/>
              <a:t>The Results Table</a:t>
            </a:r>
          </a:p>
        </p:txBody>
      </p:sp>
      <p:sp>
        <p:nvSpPr>
          <p:cNvPr id="108547" name="Rectangle 6"/>
          <p:cNvSpPr>
            <a:spLocks noGrp="1" noChangeArrowheads="1"/>
          </p:cNvSpPr>
          <p:nvPr>
            <p:ph type="body" idx="1"/>
          </p:nvPr>
        </p:nvSpPr>
        <p:spPr/>
        <p:txBody>
          <a:bodyPr/>
          <a:lstStyle/>
          <a:p>
            <a:pPr eaLnBrk="1" hangingPunct="1"/>
            <a:r>
              <a:rPr lang="en-US"/>
              <a:t>Table must exist before using the procedure.</a:t>
            </a:r>
          </a:p>
          <a:p>
            <a:pPr eaLnBrk="1" hangingPunct="1"/>
            <a:endParaRPr lang="en-US"/>
          </a:p>
          <a:p>
            <a:pPr eaLnBrk="1" hangingPunct="1"/>
            <a:endParaRPr lang="en-US"/>
          </a:p>
          <a:p>
            <a:pPr eaLnBrk="1" hangingPunct="1"/>
            <a:endParaRPr lang="en-US"/>
          </a:p>
          <a:p>
            <a:pPr eaLnBrk="1" hangingPunct="1"/>
            <a:endParaRPr lang="en-US"/>
          </a:p>
          <a:p>
            <a:pPr eaLnBrk="1" hangingPunct="1"/>
            <a:r>
              <a:rPr lang="en-US"/>
              <a:t>Column names must be defined in data type order. </a:t>
            </a:r>
          </a:p>
        </p:txBody>
      </p:sp>
      <p:sp>
        <p:nvSpPr>
          <p:cNvPr id="108548" name="Rectangle 4"/>
          <p:cNvSpPr>
            <a:spLocks noChangeArrowheads="1"/>
          </p:cNvSpPr>
          <p:nvPr/>
        </p:nvSpPr>
        <p:spPr bwMode="auto">
          <a:xfrm>
            <a:off x="1073150" y="2286000"/>
            <a:ext cx="7826375" cy="139223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800">
                <a:latin typeface="Courier New" pitchFamily="-84" charset="0"/>
              </a:rPr>
              <a:t>CREATE TABLE validation_results (</a:t>
            </a:r>
          </a:p>
          <a:p>
            <a:pPr algn="l" defTabSz="822325" eaLnBrk="0" hangingPunct="0">
              <a:lnSpc>
                <a:spcPct val="80000"/>
              </a:lnSpc>
              <a:buClrTx/>
            </a:pPr>
            <a:r>
              <a:rPr lang="en-US" sz="1800">
                <a:latin typeface="Courier New" pitchFamily="-84" charset="0"/>
              </a:rPr>
              <a:t>  sdo_rowid   ROWID,</a:t>
            </a:r>
          </a:p>
          <a:p>
            <a:pPr algn="l" defTabSz="822325" eaLnBrk="0" hangingPunct="0">
              <a:lnSpc>
                <a:spcPct val="80000"/>
              </a:lnSpc>
              <a:buClrTx/>
            </a:pPr>
            <a:r>
              <a:rPr lang="en-US" sz="1800">
                <a:latin typeface="Courier New" pitchFamily="-84" charset="0"/>
              </a:rPr>
              <a:t>  status      VARCHAR2(2000)</a:t>
            </a:r>
          </a:p>
          <a:p>
            <a:pPr algn="l" defTabSz="822325" eaLnBrk="0" hangingPunct="0">
              <a:lnSpc>
                <a:spcPct val="80000"/>
              </a:lnSpc>
              <a:buClrTx/>
            </a:pPr>
            <a:r>
              <a:rPr lang="en-US" sz="1800">
                <a:latin typeface="Courier New" pitchFamily="-84" charset="0"/>
              </a:rPr>
              <a:t>);</a:t>
            </a:r>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title"/>
          </p:nvPr>
        </p:nvSpPr>
        <p:spPr/>
        <p:txBody>
          <a:bodyPr/>
          <a:lstStyle/>
          <a:p>
            <a:pPr eaLnBrk="1" hangingPunct="1"/>
            <a:r>
              <a:rPr lang="en-US"/>
              <a:t>Example</a:t>
            </a:r>
          </a:p>
        </p:txBody>
      </p:sp>
      <p:sp>
        <p:nvSpPr>
          <p:cNvPr id="110595" name="Rectangle 4"/>
          <p:cNvSpPr>
            <a:spLocks noChangeArrowheads="1"/>
          </p:cNvSpPr>
          <p:nvPr/>
        </p:nvSpPr>
        <p:spPr bwMode="auto">
          <a:xfrm>
            <a:off x="1111250" y="990600"/>
            <a:ext cx="7759700" cy="1376363"/>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BEGIN</a:t>
            </a:r>
          </a:p>
          <a:p>
            <a:pPr algn="l" defTabSz="822325" eaLnBrk="0" hangingPunct="0">
              <a:lnSpc>
                <a:spcPct val="80000"/>
              </a:lnSpc>
              <a:buClrTx/>
            </a:pPr>
            <a:r>
              <a:rPr lang="en-US" sz="1400">
                <a:latin typeface="Courier New" pitchFamily="-84" charset="0"/>
              </a:rPr>
              <a:t>  SDO_GEOM.VALIDATE_LAYER_WITH_CONTEXT</a:t>
            </a:r>
          </a:p>
          <a:p>
            <a:pPr algn="l" defTabSz="822325" eaLnBrk="0" hangingPunct="0">
              <a:lnSpc>
                <a:spcPct val="80000"/>
              </a:lnSpc>
              <a:buClrTx/>
            </a:pPr>
            <a:r>
              <a:rPr lang="en-US" sz="1400">
                <a:latin typeface="Courier New" pitchFamily="-84" charset="0"/>
              </a:rPr>
              <a:t>      ('US_RIVERS', 'GEOM', 'VALIDATION_RESULTS');</a:t>
            </a:r>
          </a:p>
          <a:p>
            <a:pPr algn="l" defTabSz="822325" eaLnBrk="0" hangingPunct="0">
              <a:lnSpc>
                <a:spcPct val="80000"/>
              </a:lnSpc>
              <a:buClrTx/>
            </a:pPr>
            <a:r>
              <a:rPr lang="en-US" sz="1400">
                <a:latin typeface="Courier New" pitchFamily="-84" charset="0"/>
              </a:rPr>
              <a:t>END;</a:t>
            </a:r>
          </a:p>
          <a:p>
            <a:pPr algn="l" defTabSz="822325" eaLnBrk="0" hangingPunct="0">
              <a:lnSpc>
                <a:spcPct val="80000"/>
              </a:lnSpc>
              <a:buClrTx/>
            </a:pPr>
            <a:r>
              <a:rPr lang="en-US" sz="1400">
                <a:latin typeface="Courier New" pitchFamily="-84" charset="0"/>
              </a:rPr>
              <a:t>/ </a:t>
            </a:r>
          </a:p>
        </p:txBody>
      </p:sp>
      <p:sp>
        <p:nvSpPr>
          <p:cNvPr id="110596" name="Rectangle 5"/>
          <p:cNvSpPr>
            <a:spLocks noChangeArrowheads="1"/>
          </p:cNvSpPr>
          <p:nvPr/>
        </p:nvSpPr>
        <p:spPr bwMode="auto">
          <a:xfrm>
            <a:off x="1111250" y="5351463"/>
            <a:ext cx="7759700" cy="614362"/>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600">
                <a:latin typeface="Courier New" pitchFamily="-84" charset="0"/>
              </a:rPr>
              <a:t>ORA-13341 = a line geometry has less than two coordinates</a:t>
            </a:r>
          </a:p>
          <a:p>
            <a:pPr algn="l" defTabSz="822325" eaLnBrk="0" hangingPunct="0">
              <a:lnSpc>
                <a:spcPct val="80000"/>
              </a:lnSpc>
              <a:buClrTx/>
            </a:pPr>
            <a:r>
              <a:rPr lang="en-US" sz="1600">
                <a:latin typeface="Courier New" pitchFamily="-84" charset="0"/>
              </a:rPr>
              <a:t>ORA-13356 = adjacent points in a geometry are redundant</a:t>
            </a:r>
          </a:p>
        </p:txBody>
      </p:sp>
      <p:sp>
        <p:nvSpPr>
          <p:cNvPr id="110597" name="Rectangle 9"/>
          <p:cNvSpPr>
            <a:spLocks noChangeArrowheads="1"/>
          </p:cNvSpPr>
          <p:nvPr/>
        </p:nvSpPr>
        <p:spPr bwMode="auto">
          <a:xfrm>
            <a:off x="1111250" y="2505075"/>
            <a:ext cx="7759700" cy="27574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a:latin typeface="Courier New" pitchFamily="-84" charset="0"/>
              </a:rPr>
              <a:t>SELECT * FROM validation_results;</a:t>
            </a:r>
          </a:p>
          <a:p>
            <a:pPr algn="l" defTabSz="822325" eaLnBrk="0" hangingPunct="0">
              <a:lnSpc>
                <a:spcPct val="80000"/>
              </a:lnSpc>
              <a:buClrTx/>
            </a:pPr>
            <a:endParaRPr lang="en-US" sz="1400">
              <a:latin typeface="Courier New" pitchFamily="-84" charset="0"/>
            </a:endParaRPr>
          </a:p>
          <a:p>
            <a:pPr algn="l" defTabSz="822325" eaLnBrk="0" hangingPunct="0">
              <a:lnSpc>
                <a:spcPct val="80000"/>
              </a:lnSpc>
              <a:buClrTx/>
            </a:pPr>
            <a:r>
              <a:rPr lang="en-US" sz="1400">
                <a:latin typeface="Courier New" pitchFamily="-84" charset="0"/>
              </a:rPr>
              <a:t>SDO_ROWID            STATUS </a:t>
            </a:r>
          </a:p>
          <a:p>
            <a:pPr algn="l" defTabSz="822325" eaLnBrk="0" hangingPunct="0">
              <a:lnSpc>
                <a:spcPct val="80000"/>
              </a:lnSpc>
              <a:buClrTx/>
            </a:pPr>
            <a:r>
              <a:rPr lang="en-US" sz="1400">
                <a:latin typeface="Courier New" pitchFamily="-84" charset="0"/>
              </a:rPr>
              <a:t>----------------     -----------------------------------------</a:t>
            </a:r>
          </a:p>
          <a:p>
            <a:pPr algn="l" defTabSz="822325" eaLnBrk="0" hangingPunct="0">
              <a:lnSpc>
                <a:spcPct val="80000"/>
              </a:lnSpc>
              <a:buClrTx/>
            </a:pPr>
            <a:r>
              <a:rPr lang="en-US" sz="1400">
                <a:latin typeface="Courier New" pitchFamily="-84" charset="0"/>
              </a:rPr>
              <a:t>                     Rows Processed &lt;752&gt;</a:t>
            </a:r>
          </a:p>
          <a:p>
            <a:pPr algn="l" defTabSz="822325" eaLnBrk="0" hangingPunct="0">
              <a:lnSpc>
                <a:spcPct val="80000"/>
              </a:lnSpc>
              <a:buClrTx/>
            </a:pPr>
            <a:r>
              <a:rPr lang="en-US" sz="1400">
                <a:latin typeface="Courier New" pitchFamily="-84" charset="0"/>
              </a:rPr>
              <a:t>AAADCsAABAAAPUpAAA   13341 [Element &lt;1&gt;] </a:t>
            </a:r>
          </a:p>
          <a:p>
            <a:pPr algn="l" defTabSz="822325" eaLnBrk="0" hangingPunct="0">
              <a:lnSpc>
                <a:spcPct val="80000"/>
              </a:lnSpc>
              <a:buClrTx/>
            </a:pPr>
            <a:r>
              <a:rPr lang="en-US" sz="1400">
                <a:latin typeface="Courier New" pitchFamily="-84" charset="0"/>
              </a:rPr>
              <a:t>AAADCsAABAAAPUpAAB   13356 [Element &lt;1&gt;] [Coordinate &lt;2&gt;]</a:t>
            </a:r>
          </a:p>
          <a:p>
            <a:pPr algn="l" defTabSz="822325" eaLnBrk="0" hangingPunct="0">
              <a:lnSpc>
                <a:spcPct val="80000"/>
              </a:lnSpc>
              <a:buClrTx/>
            </a:pPr>
            <a:r>
              <a:rPr lang="en-US" sz="1400">
                <a:latin typeface="Courier New" pitchFamily="-84" charset="0"/>
              </a:rPr>
              <a:t>AAADCsAABAAAPUpAAC   13356 [Element &lt;1&gt;] [Coordinate &lt;4&gt;]</a:t>
            </a:r>
          </a:p>
          <a:p>
            <a:pPr algn="l" defTabSz="822325" eaLnBrk="0" hangingPunct="0">
              <a:lnSpc>
                <a:spcPct val="80000"/>
              </a:lnSpc>
              <a:buClrTx/>
            </a:pPr>
            <a:r>
              <a:rPr lang="en-US" sz="1400">
                <a:latin typeface="Courier New" pitchFamily="-84" charset="0"/>
              </a:rPr>
              <a:t>AAADCsAABAAAPUpAAD   13356 [Element &lt;1&gt;] [Coordinate &lt;3&gt;]</a:t>
            </a:r>
          </a:p>
          <a:p>
            <a:pPr algn="l" defTabSz="822325" eaLnBrk="0" hangingPunct="0">
              <a:lnSpc>
                <a:spcPct val="80000"/>
              </a:lnSpc>
              <a:buClrTx/>
            </a:pPr>
            <a:r>
              <a:rPr lang="en-US" sz="1400">
                <a:latin typeface="Courier New" pitchFamily="-84" charset="0"/>
              </a:rPr>
              <a:t>AAADCsAABAAAPUpAAE   13356 [Element &lt;1&gt;] [Coordinate &lt;4&gt;]</a:t>
            </a:r>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p:cNvSpPr>
            <a:spLocks noGrp="1" noChangeArrowheads="1"/>
          </p:cNvSpPr>
          <p:nvPr>
            <p:ph type="title"/>
          </p:nvPr>
        </p:nvSpPr>
        <p:spPr/>
        <p:txBody>
          <a:bodyPr/>
          <a:lstStyle/>
          <a:p>
            <a:pPr eaLnBrk="1" hangingPunct="1"/>
            <a:r>
              <a:rPr lang="en-US"/>
              <a:t>Geometry Debugging Routines </a:t>
            </a:r>
          </a:p>
        </p:txBody>
      </p:sp>
      <p:sp>
        <p:nvSpPr>
          <p:cNvPr id="112643" name="Rectangle 7"/>
          <p:cNvSpPr>
            <a:spLocks noGrp="1" noChangeArrowheads="1"/>
          </p:cNvSpPr>
          <p:nvPr>
            <p:ph type="body" idx="1"/>
          </p:nvPr>
        </p:nvSpPr>
        <p:spPr/>
        <p:txBody>
          <a:bodyPr/>
          <a:lstStyle/>
          <a:p>
            <a:pPr eaLnBrk="1" hangingPunct="1"/>
            <a:r>
              <a:rPr lang="en-US" dirty="0"/>
              <a:t>Two functions are available to help debug invalid geometries:</a:t>
            </a:r>
          </a:p>
          <a:p>
            <a:pPr lvl="1" eaLnBrk="1" hangingPunct="1"/>
            <a:r>
              <a:rPr lang="en-US" dirty="0"/>
              <a:t>SDO_UTIL.EXTRACT</a:t>
            </a:r>
          </a:p>
          <a:p>
            <a:pPr lvl="2" eaLnBrk="1" hangingPunct="1"/>
            <a:r>
              <a:rPr lang="en-US" dirty="0"/>
              <a:t> Returns a single element from a geometry</a:t>
            </a:r>
          </a:p>
          <a:p>
            <a:pPr lvl="2" eaLnBrk="1" hangingPunct="1"/>
            <a:r>
              <a:rPr lang="en-US" dirty="0"/>
              <a:t> Optionally returns a </a:t>
            </a:r>
            <a:r>
              <a:rPr lang="en-US" dirty="0" err="1"/>
              <a:t>subelement</a:t>
            </a:r>
            <a:r>
              <a:rPr lang="en-US" dirty="0" smtClean="0"/>
              <a:t> (ring) within </a:t>
            </a:r>
            <a:r>
              <a:rPr lang="en-US" dirty="0"/>
              <a:t>an element</a:t>
            </a:r>
          </a:p>
          <a:p>
            <a:pPr lvl="1" eaLnBrk="1" hangingPunct="1"/>
            <a:r>
              <a:rPr lang="en-US" dirty="0"/>
              <a:t>SDO_UTIL.GETVERTICES</a:t>
            </a:r>
          </a:p>
          <a:p>
            <a:pPr lvl="2" eaLnBrk="1" hangingPunct="1"/>
            <a:r>
              <a:rPr lang="en-US" dirty="0"/>
              <a:t> Formats coordinates for display or inspection</a:t>
            </a:r>
          </a:p>
          <a:p>
            <a:pPr eaLnBrk="1" hangingPunct="1"/>
            <a:r>
              <a:rPr lang="en-US" dirty="0"/>
              <a:t>The debugging functions get information reported by:</a:t>
            </a:r>
          </a:p>
          <a:p>
            <a:pPr lvl="1" eaLnBrk="1" hangingPunct="1"/>
            <a:r>
              <a:rPr lang="en-US" dirty="0"/>
              <a:t>VALIDATE_GEOMETRY_WITH_CONTEXT</a:t>
            </a:r>
          </a:p>
          <a:p>
            <a:pPr lvl="1" eaLnBrk="1" hangingPunct="1"/>
            <a:r>
              <a:rPr lang="en-US" dirty="0"/>
              <a:t>VALIDATE_LAYER_WITH_CONTEXT</a:t>
            </a:r>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Points for a Geometry</a:t>
            </a:r>
            <a:endParaRPr lang="en-US" dirty="0"/>
          </a:p>
        </p:txBody>
      </p:sp>
      <p:sp>
        <p:nvSpPr>
          <p:cNvPr id="4" name="Rectangle 4"/>
          <p:cNvSpPr>
            <a:spLocks noChangeArrowheads="1"/>
          </p:cNvSpPr>
          <p:nvPr/>
        </p:nvSpPr>
        <p:spPr bwMode="auto">
          <a:xfrm>
            <a:off x="1111250" y="1245399"/>
            <a:ext cx="7759700" cy="167289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SELECT </a:t>
            </a:r>
            <a:r>
              <a:rPr lang="en-US" sz="1400" dirty="0" err="1" smtClean="0">
                <a:latin typeface="Courier New" pitchFamily="-84" charset="0"/>
              </a:rPr>
              <a:t>id,x,y</a:t>
            </a: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FROM </a:t>
            </a:r>
            <a:r>
              <a:rPr lang="en-US" sz="1400" dirty="0" smtClean="0">
                <a:solidFill>
                  <a:srgbClr val="FD0000"/>
                </a:solidFill>
                <a:latin typeface="Courier New" pitchFamily="-84" charset="0"/>
              </a:rPr>
              <a:t>TABLE (</a:t>
            </a:r>
          </a:p>
          <a:p>
            <a:pPr algn="l" defTabSz="822325" eaLnBrk="0" hangingPunct="0">
              <a:lnSpc>
                <a:spcPct val="80000"/>
              </a:lnSpc>
              <a:buClrTx/>
            </a:pPr>
            <a:r>
              <a:rPr lang="en-US" sz="1400" dirty="0" smtClean="0">
                <a:solidFill>
                  <a:srgbClr val="FD0000"/>
                </a:solidFill>
                <a:latin typeface="Courier New" pitchFamily="-84" charset="0"/>
              </a:rPr>
              <a:t>       </a:t>
            </a:r>
            <a:r>
              <a:rPr lang="en-US" sz="1400" dirty="0" err="1" smtClean="0">
                <a:solidFill>
                  <a:srgbClr val="FD0000"/>
                </a:solidFill>
                <a:latin typeface="Courier New" pitchFamily="-84" charset="0"/>
              </a:rPr>
              <a:t>sdo_util.getvertices</a:t>
            </a:r>
            <a:r>
              <a:rPr lang="en-US" sz="1400" dirty="0" smtClean="0">
                <a:solidFill>
                  <a:srgbClr val="FD0000"/>
                </a:solidFill>
                <a:latin typeface="Courier New" pitchFamily="-84" charset="0"/>
              </a:rPr>
              <a:t>(</a:t>
            </a:r>
          </a:p>
          <a:p>
            <a:pPr algn="l" defTabSz="822325" eaLnBrk="0" hangingPunct="0">
              <a:lnSpc>
                <a:spcPct val="80000"/>
              </a:lnSpc>
              <a:buClrTx/>
            </a:pPr>
            <a:r>
              <a:rPr lang="en-US" sz="1400" dirty="0" smtClean="0">
                <a:solidFill>
                  <a:srgbClr val="FD0000"/>
                </a:solidFill>
                <a:latin typeface="Courier New" pitchFamily="-84" charset="0"/>
              </a:rPr>
              <a:t>         (SELECT </a:t>
            </a:r>
            <a:r>
              <a:rPr lang="en-US" sz="1400" dirty="0" err="1" smtClean="0">
                <a:solidFill>
                  <a:srgbClr val="FD0000"/>
                </a:solidFill>
                <a:latin typeface="Courier New" pitchFamily="-84" charset="0"/>
              </a:rPr>
              <a:t>geom</a:t>
            </a:r>
            <a:r>
              <a:rPr lang="en-US" sz="1400" dirty="0" smtClean="0">
                <a:solidFill>
                  <a:srgbClr val="FD0000"/>
                </a:solidFill>
                <a:latin typeface="Courier New" pitchFamily="-84" charset="0"/>
              </a:rPr>
              <a:t> FROM </a:t>
            </a:r>
            <a:r>
              <a:rPr lang="en-US" sz="1400" dirty="0" err="1" smtClean="0">
                <a:solidFill>
                  <a:srgbClr val="FD0000"/>
                </a:solidFill>
                <a:latin typeface="Courier New" pitchFamily="-84" charset="0"/>
              </a:rPr>
              <a:t>us_counties</a:t>
            </a:r>
            <a:r>
              <a:rPr lang="en-US" sz="1400" dirty="0" smtClean="0">
                <a:solidFill>
                  <a:srgbClr val="FD0000"/>
                </a:solidFill>
                <a:latin typeface="Courier New" pitchFamily="-84" charset="0"/>
              </a:rPr>
              <a:t> WHERE county = 'Denver')</a:t>
            </a:r>
          </a:p>
          <a:p>
            <a:pPr algn="l" defTabSz="822325" eaLnBrk="0" hangingPunct="0">
              <a:lnSpc>
                <a:spcPct val="80000"/>
              </a:lnSpc>
              <a:buClrTx/>
            </a:pPr>
            <a:r>
              <a:rPr lang="en-US" sz="1400" dirty="0" smtClean="0">
                <a:solidFill>
                  <a:srgbClr val="FD0000"/>
                </a:solidFill>
                <a:latin typeface="Courier New" pitchFamily="-84" charset="0"/>
              </a:rPr>
              <a:t>       )</a:t>
            </a:r>
          </a:p>
          <a:p>
            <a:pPr algn="l" defTabSz="822325" eaLnBrk="0" hangingPunct="0">
              <a:lnSpc>
                <a:spcPct val="80000"/>
              </a:lnSpc>
              <a:buClrTx/>
            </a:pPr>
            <a:r>
              <a:rPr lang="en-US" sz="1400" dirty="0" smtClean="0">
                <a:solidFill>
                  <a:srgbClr val="FD0000"/>
                </a:solidFill>
                <a:latin typeface="Courier New" pitchFamily="-84" charset="0"/>
              </a:rPr>
              <a:t>)</a:t>
            </a:r>
            <a:r>
              <a:rPr lang="en-US" sz="1400" dirty="0" smtClean="0">
                <a:latin typeface="Courier New" pitchFamily="-84" charset="0"/>
              </a:rPr>
              <a:t>;</a:t>
            </a:r>
            <a:endParaRPr lang="en-US" sz="1400" dirty="0">
              <a:latin typeface="Courier New" pitchFamily="-84" charset="0"/>
            </a:endParaRPr>
          </a:p>
        </p:txBody>
      </p:sp>
      <p:sp>
        <p:nvSpPr>
          <p:cNvPr id="5" name="Rectangle 9"/>
          <p:cNvSpPr>
            <a:spLocks noChangeArrowheads="1"/>
          </p:cNvSpPr>
          <p:nvPr/>
        </p:nvSpPr>
        <p:spPr bwMode="auto">
          <a:xfrm>
            <a:off x="1066800" y="3302799"/>
            <a:ext cx="7759700" cy="2793201"/>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   ID          X          Y</a:t>
            </a:r>
          </a:p>
          <a:p>
            <a:pPr algn="l" defTabSz="822325" eaLnBrk="0" hangingPunct="0">
              <a:lnSpc>
                <a:spcPct val="80000"/>
              </a:lnSpc>
              <a:buClrTx/>
            </a:pPr>
            <a:r>
              <a:rPr lang="en-US" sz="1400" dirty="0" smtClean="0">
                <a:latin typeface="Courier New" pitchFamily="-84" charset="0"/>
              </a:rPr>
              <a:t>----- ---------- ----------</a:t>
            </a:r>
          </a:p>
          <a:p>
            <a:pPr algn="l" defTabSz="822325" eaLnBrk="0" hangingPunct="0">
              <a:lnSpc>
                <a:spcPct val="80000"/>
              </a:lnSpc>
              <a:buClrTx/>
            </a:pPr>
            <a:r>
              <a:rPr lang="en-US" sz="1400" dirty="0" smtClean="0">
                <a:latin typeface="Courier New" pitchFamily="-84" charset="0"/>
              </a:rPr>
              <a:t>    1  -105.0526  39.791199</a:t>
            </a:r>
          </a:p>
          <a:p>
            <a:pPr algn="l" defTabSz="822325" eaLnBrk="0" hangingPunct="0">
              <a:lnSpc>
                <a:spcPct val="80000"/>
              </a:lnSpc>
              <a:buClrTx/>
            </a:pPr>
            <a:r>
              <a:rPr lang="en-US" sz="1400" dirty="0" smtClean="0">
                <a:latin typeface="Courier New" pitchFamily="-84" charset="0"/>
              </a:rPr>
              <a:t>    2 -105.06461  39.789928</a:t>
            </a:r>
          </a:p>
          <a:p>
            <a:pPr algn="l" defTabSz="822325" eaLnBrk="0" hangingPunct="0">
              <a:lnSpc>
                <a:spcPct val="80000"/>
              </a:lnSpc>
              <a:buClrTx/>
            </a:pPr>
            <a:r>
              <a:rPr lang="en-US" sz="1400" dirty="0" smtClean="0">
                <a:latin typeface="Courier New" pitchFamily="-84" charset="0"/>
              </a:rPr>
              <a:t>    3 -105.06223  39.783676</a:t>
            </a:r>
          </a:p>
          <a:p>
            <a:pPr algn="l" defTabSz="822325" eaLnBrk="0" hangingPunct="0">
              <a:lnSpc>
                <a:spcPct val="80000"/>
              </a:lnSpc>
              <a:buClrTx/>
            </a:pP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  247  -104.9338  39.696701</a:t>
            </a:r>
          </a:p>
          <a:p>
            <a:pPr algn="l" defTabSz="822325" eaLnBrk="0" hangingPunct="0">
              <a:lnSpc>
                <a:spcPct val="80000"/>
              </a:lnSpc>
              <a:buClrTx/>
            </a:pPr>
            <a:r>
              <a:rPr lang="en-US" sz="1400" dirty="0" smtClean="0">
                <a:latin typeface="Courier New" pitchFamily="-84" charset="0"/>
              </a:rPr>
              <a:t>  248 -104.93358  39.698139</a:t>
            </a:r>
          </a:p>
          <a:p>
            <a:pPr algn="l" defTabSz="822325" eaLnBrk="0" hangingPunct="0">
              <a:lnSpc>
                <a:spcPct val="80000"/>
              </a:lnSpc>
              <a:buClrTx/>
            </a:pP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248 rows selected.</a:t>
            </a:r>
            <a:endParaRPr lang="en-US" sz="1400" dirty="0">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Points for a Set of Geometries</a:t>
            </a:r>
            <a:endParaRPr lang="en-US" dirty="0"/>
          </a:p>
        </p:txBody>
      </p:sp>
      <p:sp>
        <p:nvSpPr>
          <p:cNvPr id="4" name="Rectangle 4"/>
          <p:cNvSpPr>
            <a:spLocks noChangeArrowheads="1"/>
          </p:cNvSpPr>
          <p:nvPr/>
        </p:nvSpPr>
        <p:spPr bwMode="auto">
          <a:xfrm>
            <a:off x="1111250" y="1245399"/>
            <a:ext cx="7759700" cy="139281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SELECT </a:t>
            </a:r>
            <a:r>
              <a:rPr lang="en-US" sz="1400" dirty="0" err="1" smtClean="0">
                <a:latin typeface="Courier New" pitchFamily="-84" charset="0"/>
              </a:rPr>
              <a:t>c.county</a:t>
            </a:r>
            <a:r>
              <a:rPr lang="en-US" sz="1400" dirty="0" smtClean="0">
                <a:latin typeface="Courier New" pitchFamily="-84" charset="0"/>
              </a:rPr>
              <a:t>, </a:t>
            </a:r>
            <a:r>
              <a:rPr lang="en-US" sz="1400" dirty="0" err="1" smtClean="0">
                <a:latin typeface="Courier New" pitchFamily="-84" charset="0"/>
              </a:rPr>
              <a:t>p.id</a:t>
            </a:r>
            <a:r>
              <a:rPr lang="en-US" sz="1400" dirty="0" smtClean="0">
                <a:latin typeface="Courier New" pitchFamily="-84" charset="0"/>
              </a:rPr>
              <a:t>, </a:t>
            </a:r>
            <a:r>
              <a:rPr lang="en-US" sz="1400" dirty="0" err="1" smtClean="0">
                <a:latin typeface="Courier New" pitchFamily="-84" charset="0"/>
              </a:rPr>
              <a:t>p.x</a:t>
            </a:r>
            <a:r>
              <a:rPr lang="en-US" sz="1400" dirty="0" smtClean="0">
                <a:latin typeface="Courier New" pitchFamily="-84" charset="0"/>
              </a:rPr>
              <a:t>, </a:t>
            </a:r>
            <a:r>
              <a:rPr lang="en-US" sz="1400" dirty="0" err="1" smtClean="0">
                <a:latin typeface="Courier New" pitchFamily="-84" charset="0"/>
              </a:rPr>
              <a:t>p.y</a:t>
            </a: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FROM   </a:t>
            </a:r>
            <a:r>
              <a:rPr lang="en-US" sz="1400" dirty="0" err="1" smtClean="0">
                <a:latin typeface="Courier New" pitchFamily="-84" charset="0"/>
              </a:rPr>
              <a:t>us_counties</a:t>
            </a:r>
            <a:r>
              <a:rPr lang="en-US" sz="1400" dirty="0" smtClean="0">
                <a:latin typeface="Courier New" pitchFamily="-84" charset="0"/>
              </a:rPr>
              <a:t> </a:t>
            </a:r>
            <a:r>
              <a:rPr lang="en-US" sz="1400" dirty="0" err="1" smtClean="0">
                <a:latin typeface="Courier New" pitchFamily="-84" charset="0"/>
              </a:rPr>
              <a:t>c</a:t>
            </a: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       </a:t>
            </a:r>
            <a:r>
              <a:rPr lang="en-US" sz="1400" dirty="0" err="1" smtClean="0">
                <a:solidFill>
                  <a:srgbClr val="FD0000"/>
                </a:solidFill>
                <a:latin typeface="Courier New" pitchFamily="-84" charset="0"/>
              </a:rPr>
              <a:t>TABLE(sdo_util.getvertices(c.geom</a:t>
            </a:r>
            <a:r>
              <a:rPr lang="en-US" sz="1400" dirty="0" smtClean="0">
                <a:solidFill>
                  <a:srgbClr val="FD0000"/>
                </a:solidFill>
                <a:latin typeface="Courier New" pitchFamily="-84" charset="0"/>
              </a:rPr>
              <a:t>)) </a:t>
            </a:r>
            <a:r>
              <a:rPr lang="en-US" sz="1400" dirty="0" err="1" smtClean="0">
                <a:latin typeface="Courier New" pitchFamily="-84" charset="0"/>
              </a:rPr>
              <a:t>p</a:t>
            </a:r>
            <a:r>
              <a:rPr lang="en-US" sz="1400" dirty="0" smtClean="0">
                <a:latin typeface="Courier New" pitchFamily="-84" charset="0"/>
              </a:rPr>
              <a:t>  </a:t>
            </a:r>
          </a:p>
          <a:p>
            <a:pPr algn="l" defTabSz="822325" eaLnBrk="0" hangingPunct="0">
              <a:lnSpc>
                <a:spcPct val="80000"/>
              </a:lnSpc>
              <a:buClrTx/>
            </a:pPr>
            <a:r>
              <a:rPr lang="en-US" sz="1400" dirty="0" smtClean="0">
                <a:latin typeface="Courier New" pitchFamily="-84" charset="0"/>
              </a:rPr>
              <a:t>WHERE  </a:t>
            </a:r>
            <a:r>
              <a:rPr lang="en-US" sz="1400" dirty="0" err="1" smtClean="0">
                <a:latin typeface="Courier New" pitchFamily="-84" charset="0"/>
              </a:rPr>
              <a:t>c.state_abrv</a:t>
            </a:r>
            <a:r>
              <a:rPr lang="en-US" sz="1400" dirty="0" smtClean="0">
                <a:latin typeface="Courier New" pitchFamily="-84" charset="0"/>
              </a:rPr>
              <a:t> = 'CO'</a:t>
            </a:r>
          </a:p>
          <a:p>
            <a:pPr algn="l" defTabSz="822325" eaLnBrk="0" hangingPunct="0">
              <a:lnSpc>
                <a:spcPct val="80000"/>
              </a:lnSpc>
              <a:buClrTx/>
            </a:pPr>
            <a:r>
              <a:rPr lang="en-US" sz="1400" dirty="0" smtClean="0">
                <a:latin typeface="Courier New" pitchFamily="-84" charset="0"/>
              </a:rPr>
              <a:t>ORDER BY </a:t>
            </a:r>
            <a:r>
              <a:rPr lang="en-US" sz="1400" dirty="0" err="1" smtClean="0">
                <a:latin typeface="Courier New" pitchFamily="-84" charset="0"/>
              </a:rPr>
              <a:t>c.county</a:t>
            </a:r>
            <a:r>
              <a:rPr lang="en-US" sz="1400" dirty="0" smtClean="0">
                <a:latin typeface="Courier New" pitchFamily="-84" charset="0"/>
              </a:rPr>
              <a:t>, </a:t>
            </a:r>
            <a:r>
              <a:rPr lang="en-US" sz="1400" dirty="0" err="1" smtClean="0">
                <a:latin typeface="Courier New" pitchFamily="-84" charset="0"/>
              </a:rPr>
              <a:t>p.id</a:t>
            </a:r>
            <a:r>
              <a:rPr lang="en-US" sz="1400" dirty="0" smtClean="0">
                <a:latin typeface="Courier New" pitchFamily="-84" charset="0"/>
              </a:rPr>
              <a:t>;;</a:t>
            </a:r>
            <a:endParaRPr lang="en-US" sz="1400" dirty="0">
              <a:latin typeface="Courier New" pitchFamily="-84" charset="0"/>
            </a:endParaRPr>
          </a:p>
        </p:txBody>
      </p:sp>
      <p:sp>
        <p:nvSpPr>
          <p:cNvPr id="5" name="Rectangle 9"/>
          <p:cNvSpPr>
            <a:spLocks noChangeArrowheads="1"/>
          </p:cNvSpPr>
          <p:nvPr/>
        </p:nvSpPr>
        <p:spPr bwMode="auto">
          <a:xfrm>
            <a:off x="1066800" y="2819400"/>
            <a:ext cx="7759700" cy="307327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80000"/>
              </a:lnSpc>
              <a:buClrTx/>
            </a:pPr>
            <a:r>
              <a:rPr lang="en-US" sz="1400" dirty="0" smtClean="0">
                <a:latin typeface="Courier New" pitchFamily="-84" charset="0"/>
              </a:rPr>
              <a:t>COUNTY              ID          X          Y</a:t>
            </a:r>
          </a:p>
          <a:p>
            <a:pPr algn="l" defTabSz="822325" eaLnBrk="0" hangingPunct="0">
              <a:lnSpc>
                <a:spcPct val="80000"/>
              </a:lnSpc>
              <a:buClrTx/>
            </a:pPr>
            <a:r>
              <a:rPr lang="en-US" sz="1400" dirty="0" smtClean="0">
                <a:latin typeface="Courier New" pitchFamily="-84" charset="0"/>
              </a:rPr>
              <a:t>---------------- ----- ---------- ----------</a:t>
            </a:r>
          </a:p>
          <a:p>
            <a:pPr algn="l" defTabSz="822325" eaLnBrk="0" hangingPunct="0">
              <a:lnSpc>
                <a:spcPct val="80000"/>
              </a:lnSpc>
              <a:buClrTx/>
            </a:pPr>
            <a:r>
              <a:rPr lang="en-US" sz="1400" dirty="0" smtClean="0">
                <a:latin typeface="Courier New" pitchFamily="-84" charset="0"/>
              </a:rPr>
              <a:t>Adams                1 -104.14983  40.000854</a:t>
            </a:r>
          </a:p>
          <a:p>
            <a:pPr algn="l" defTabSz="822325" eaLnBrk="0" hangingPunct="0">
              <a:lnSpc>
                <a:spcPct val="80000"/>
              </a:lnSpc>
              <a:buClrTx/>
            </a:pPr>
            <a:r>
              <a:rPr lang="en-US" sz="1400" dirty="0" smtClean="0">
                <a:latin typeface="Courier New" pitchFamily="-84" charset="0"/>
              </a:rPr>
              <a:t>Adams                2  -105.0522  40.000099</a:t>
            </a:r>
          </a:p>
          <a:p>
            <a:pPr algn="l" defTabSz="822325" eaLnBrk="0" hangingPunct="0">
              <a:lnSpc>
                <a:spcPct val="80000"/>
              </a:lnSpc>
              <a:buClrTx/>
            </a:pPr>
            <a:r>
              <a:rPr lang="en-US" sz="1400" dirty="0" smtClean="0">
                <a:latin typeface="Courier New" pitchFamily="-84" charset="0"/>
              </a:rPr>
              <a:t>Adams                3 -105.05251  39.914398</a:t>
            </a:r>
          </a:p>
          <a:p>
            <a:pPr algn="l" defTabSz="822325" eaLnBrk="0" hangingPunct="0">
              <a:lnSpc>
                <a:spcPct val="80000"/>
              </a:lnSpc>
              <a:buClrTx/>
            </a:pP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a:t>
            </a:r>
          </a:p>
          <a:p>
            <a:pPr algn="l" defTabSz="822325" eaLnBrk="0" hangingPunct="0">
              <a:lnSpc>
                <a:spcPct val="80000"/>
              </a:lnSpc>
              <a:buClrTx/>
            </a:pPr>
            <a:r>
              <a:rPr lang="en-US" sz="1400" dirty="0" smtClean="0">
                <a:latin typeface="Courier New" pitchFamily="-84" charset="0"/>
              </a:rPr>
              <a:t>Yuma                12   -102.051  40.440018</a:t>
            </a:r>
          </a:p>
          <a:p>
            <a:pPr algn="l" defTabSz="822325" eaLnBrk="0" hangingPunct="0">
              <a:lnSpc>
                <a:spcPct val="80000"/>
              </a:lnSpc>
              <a:buClrTx/>
            </a:pPr>
            <a:r>
              <a:rPr lang="en-US" sz="1400" dirty="0" smtClean="0">
                <a:latin typeface="Courier New" pitchFamily="-84" charset="0"/>
              </a:rPr>
              <a:t>Yuma                13  -102.6646  40.438614</a:t>
            </a:r>
          </a:p>
          <a:p>
            <a:pPr algn="l" defTabSz="822325" eaLnBrk="0" hangingPunct="0">
              <a:lnSpc>
                <a:spcPct val="80000"/>
              </a:lnSpc>
              <a:buClrTx/>
            </a:pPr>
            <a:endParaRPr lang="en-US" sz="1400" dirty="0" smtClean="0">
              <a:latin typeface="Courier New" pitchFamily="-84" charset="0"/>
            </a:endParaRPr>
          </a:p>
          <a:p>
            <a:pPr algn="l" defTabSz="822325" eaLnBrk="0" hangingPunct="0">
              <a:lnSpc>
                <a:spcPct val="80000"/>
              </a:lnSpc>
              <a:buClrTx/>
            </a:pPr>
            <a:r>
              <a:rPr lang="en-US" sz="1400" dirty="0" smtClean="0">
                <a:latin typeface="Courier New" pitchFamily="-84" charset="0"/>
              </a:rPr>
              <a:t>5703 rows selected.</a:t>
            </a:r>
            <a:endParaRPr lang="en-US" sz="1400" dirty="0">
              <a:latin typeface="Courier New" pitchFamily="-84" charset="0"/>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racle">
  <a:themeElements>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54646</TotalTime>
  <Words>9887</Words>
  <Application>Microsoft Macintosh PowerPoint</Application>
  <PresentationFormat>A4 Paper (210x297 mm)</PresentationFormat>
  <Paragraphs>1919</Paragraphs>
  <Slides>135</Slides>
  <Notes>41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135</vt:i4>
      </vt:variant>
    </vt:vector>
  </HeadingPairs>
  <TitlesOfParts>
    <vt:vector size="141" baseType="lpstr">
      <vt:lpstr>Courier New</vt:lpstr>
      <vt:lpstr>ＭＳ Ｐゴシック</vt:lpstr>
      <vt:lpstr>Times New Roman</vt:lpstr>
      <vt:lpstr>Wingdings</vt:lpstr>
      <vt:lpstr>Arial</vt:lpstr>
      <vt:lpstr>Oracle</vt:lpstr>
      <vt:lpstr>PowerPoint Presentation</vt:lpstr>
      <vt:lpstr>Loading Spatial Data</vt:lpstr>
      <vt:lpstr>PowerPoint Presentation</vt:lpstr>
      <vt:lpstr>Bulk Loading of Data with SQL*Loader</vt:lpstr>
      <vt:lpstr>SQL*Loader and Spatial Data</vt:lpstr>
      <vt:lpstr>SQL*Loader for Points</vt:lpstr>
      <vt:lpstr>SQL*Loader for Lines and Polygons</vt:lpstr>
      <vt:lpstr>SQL*Loader: Restrictions</vt:lpstr>
      <vt:lpstr>Locales and Decimal Separator</vt:lpstr>
      <vt:lpstr>Character set</vt:lpstr>
      <vt:lpstr>Character set: Unicode</vt:lpstr>
      <vt:lpstr>External Tables</vt:lpstr>
      <vt:lpstr>Define a Directory</vt:lpstr>
      <vt:lpstr>Define the External Table</vt:lpstr>
      <vt:lpstr>Load from the External Table</vt:lpstr>
      <vt:lpstr>Cleanup</vt:lpstr>
      <vt:lpstr>Loading from OGC WKT encoding</vt:lpstr>
      <vt:lpstr>SQL*Loader for OGC WKT</vt:lpstr>
      <vt:lpstr>SQL*Loader for OGC WKT for lines and polygons</vt:lpstr>
      <vt:lpstr>Loading WKT using an External Table</vt:lpstr>
      <vt:lpstr>PowerPoint Presentation</vt:lpstr>
      <vt:lpstr>1. Using MapBuilder</vt:lpstr>
      <vt:lpstr>Start and Connect</vt:lpstr>
      <vt:lpstr>Start the Loading Tool</vt:lpstr>
      <vt:lpstr>Import a Single File</vt:lpstr>
      <vt:lpstr>Import Multiple Files</vt:lpstr>
      <vt:lpstr>Check the Results</vt:lpstr>
      <vt:lpstr>Check the Results</vt:lpstr>
      <vt:lpstr>Supported Shapefiles</vt:lpstr>
      <vt:lpstr>Usage Notes: Character Sets</vt:lpstr>
      <vt:lpstr>Some Common Character Sets</vt:lpstr>
      <vt:lpstr>Some Common Character Sets</vt:lpstr>
      <vt:lpstr>2. Using the Java Shapefile Loader</vt:lpstr>
      <vt:lpstr>Invoking the Loader</vt:lpstr>
      <vt:lpstr>Invoking the Loader</vt:lpstr>
      <vt:lpstr>Example Run</vt:lpstr>
      <vt:lpstr>Loading all files in a directory (Windows) </vt:lpstr>
      <vt:lpstr>Loading all files in a directory (Linux) </vt:lpstr>
      <vt:lpstr>Usage Notes</vt:lpstr>
      <vt:lpstr>Usage Notes: Character Sets</vt:lpstr>
      <vt:lpstr>Usage Notes: Column Names</vt:lpstr>
      <vt:lpstr>3. Using GDAL</vt:lpstr>
      <vt:lpstr>Using GDAL</vt:lpstr>
      <vt:lpstr>Using GDAL</vt:lpstr>
      <vt:lpstr>GDAL/OGR supported Vector Formats</vt:lpstr>
      <vt:lpstr>Parameters</vt:lpstr>
      <vt:lpstr>Importing Shapefiles</vt:lpstr>
      <vt:lpstr>Importing Shapefiles</vt:lpstr>
      <vt:lpstr>Importing into an existing table</vt:lpstr>
      <vt:lpstr>Import and Transform</vt:lpstr>
      <vt:lpstr>Selective Import</vt:lpstr>
      <vt:lpstr>Selective Import</vt:lpstr>
      <vt:lpstr>Importing Mapinfo TAB files</vt:lpstr>
      <vt:lpstr>Importing from PostGIS</vt:lpstr>
      <vt:lpstr>Importing from a WFS Server</vt:lpstr>
      <vt:lpstr>Importing from a WFS Server</vt:lpstr>
      <vt:lpstr>Importing from a WFS Server</vt:lpstr>
      <vt:lpstr>Importing from a WFS Server</vt:lpstr>
      <vt:lpstr>Importing GeoJSON files</vt:lpstr>
      <vt:lpstr>A GeoJSON file</vt:lpstr>
      <vt:lpstr>Importing from an ESRI File GeoDatabase</vt:lpstr>
      <vt:lpstr>Importing a CSV file (no spatial data)</vt:lpstr>
      <vt:lpstr>Importing a DBF file (no spatial data)</vt:lpstr>
      <vt:lpstr>Importing CAD data (DXF files)</vt:lpstr>
      <vt:lpstr>Importing CAD data (DXF files)</vt:lpstr>
      <vt:lpstr>Importing CAD data (DXF files)</vt:lpstr>
      <vt:lpstr>Importing all shape files in a directory</vt:lpstr>
      <vt:lpstr>Importing in Parallel</vt:lpstr>
      <vt:lpstr>Importing all TAB files in a directory</vt:lpstr>
      <vt:lpstr>Importing multiple files in a directory</vt:lpstr>
      <vt:lpstr>Usage Notes: Performance</vt:lpstr>
      <vt:lpstr>Exporting to Shapefiles</vt:lpstr>
      <vt:lpstr>Exporting to Mapinfo TAB</vt:lpstr>
      <vt:lpstr>Exporting to GeoJSON</vt:lpstr>
      <vt:lpstr>Exporting to CSV with X and Y columns</vt:lpstr>
      <vt:lpstr>Exporting to CSV with WKT geometries</vt:lpstr>
      <vt:lpstr>Selective Export</vt:lpstr>
      <vt:lpstr>Export Multiple Tables</vt:lpstr>
      <vt:lpstr>Export and Reproject</vt:lpstr>
      <vt:lpstr>Examine Shapefiles</vt:lpstr>
      <vt:lpstr>Examine Database Tables</vt:lpstr>
      <vt:lpstr>Read Database Tables</vt:lpstr>
      <vt:lpstr>Debugging </vt:lpstr>
      <vt:lpstr>Usage Notes: Character Sets</vt:lpstr>
      <vt:lpstr>PowerPoint Presentation</vt:lpstr>
      <vt:lpstr>Transactional Inserts</vt:lpstr>
      <vt:lpstr>Transactional Inserts</vt:lpstr>
      <vt:lpstr>PowerPoint Presentation</vt:lpstr>
      <vt:lpstr>Validating Geometries</vt:lpstr>
      <vt:lpstr>VALIDATE_GEOMETRY_WITH_CONTEXT</vt:lpstr>
      <vt:lpstr>Example</vt:lpstr>
      <vt:lpstr>Automatic Validation</vt:lpstr>
      <vt:lpstr>Example of Automatic Validation </vt:lpstr>
      <vt:lpstr>VALIDATE_LAYER_WITH_CONTEXT</vt:lpstr>
      <vt:lpstr>The Results Table</vt:lpstr>
      <vt:lpstr>Example</vt:lpstr>
      <vt:lpstr>Geometry Debugging Routines </vt:lpstr>
      <vt:lpstr>Getting Points for a Geometry</vt:lpstr>
      <vt:lpstr>Getting Points for a Set of Geometries</vt:lpstr>
      <vt:lpstr>Points for one ring of a Geometry</vt:lpstr>
      <vt:lpstr>Correcting Errors</vt:lpstr>
      <vt:lpstr>Remove Duplicate Points</vt:lpstr>
      <vt:lpstr>Correct Self-touching Polygon</vt:lpstr>
      <vt:lpstr>Correct Self-touching Polygon</vt:lpstr>
      <vt:lpstr>How does RECTIFY_GEOMETRY work ?</vt:lpstr>
      <vt:lpstr>The validation process: SDO_VALIDATE package</vt:lpstr>
      <vt:lpstr>Creating the validation log</vt:lpstr>
      <vt:lpstr>Validating the geometries</vt:lpstr>
      <vt:lpstr>Analyze the results</vt:lpstr>
      <vt:lpstr>Analyze the results</vt:lpstr>
      <vt:lpstr>Correct the errors</vt:lpstr>
      <vt:lpstr>Correct the errors</vt:lpstr>
      <vt:lpstr>Correct the errors</vt:lpstr>
      <vt:lpstr>Tolerance and Validation</vt:lpstr>
      <vt:lpstr>Duplicate Geometries</vt:lpstr>
      <vt:lpstr>Duplicate Geometries The simple case</vt:lpstr>
      <vt:lpstr>Some Tools</vt:lpstr>
      <vt:lpstr>More Tools</vt:lpstr>
      <vt:lpstr>PowerPoint Presentation</vt:lpstr>
      <vt:lpstr>Export Utilities</vt:lpstr>
      <vt:lpstr>Import Utilities</vt:lpstr>
      <vt:lpstr>IMP Notes</vt:lpstr>
      <vt:lpstr>IMP Notes</vt:lpstr>
      <vt:lpstr>IMPDP Notes</vt:lpstr>
      <vt:lpstr>Transportable Tablespaces</vt:lpstr>
      <vt:lpstr>Endian Compatibility</vt:lpstr>
      <vt:lpstr>Transportable Tablespaces and Spatial Indexes</vt:lpstr>
      <vt:lpstr>Cross-Platform Transportable Tablespaces</vt:lpstr>
      <vt:lpstr>Transportable Tablespace: Example (1)</vt:lpstr>
      <vt:lpstr>Transportable Tablespace: Example (2)</vt:lpstr>
      <vt:lpstr>Transportable Tablespace: Example (3)</vt:lpstr>
      <vt:lpstr>Transportable Tablespace: Example (4)</vt:lpstr>
      <vt:lpstr>Transportable Tablespace: Example (5)</vt:lpstr>
      <vt:lpstr>Transportable Tablespace: Example (6)</vt:lpstr>
      <vt:lpstr>PowerPoint Presentation</vt:lpstr>
    </vt:vector>
  </TitlesOfParts>
  <Company>Oracle Corporation</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Lesson Title</dc:title>
  <dc:creator>Albert Godfrind</dc:creator>
  <cp:lastModifiedBy>Microsoft Office User</cp:lastModifiedBy>
  <cp:revision>243</cp:revision>
  <dcterms:created xsi:type="dcterms:W3CDTF">2017-02-28T10:49:23Z</dcterms:created>
  <dcterms:modified xsi:type="dcterms:W3CDTF">2017-09-21T09:14:56Z</dcterms:modified>
</cp:coreProperties>
</file>