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53" r:id="rId1"/>
  </p:sldMasterIdLst>
  <p:notesMasterIdLst>
    <p:notesMasterId r:id="rId43"/>
  </p:notesMasterIdLst>
  <p:sldIdLst>
    <p:sldId id="369" r:id="rId2"/>
    <p:sldId id="267" r:id="rId3"/>
    <p:sldId id="333" r:id="rId4"/>
    <p:sldId id="334" r:id="rId5"/>
    <p:sldId id="335" r:id="rId6"/>
    <p:sldId id="336" r:id="rId7"/>
    <p:sldId id="339" r:id="rId8"/>
    <p:sldId id="340" r:id="rId9"/>
    <p:sldId id="373" r:id="rId10"/>
    <p:sldId id="344" r:id="rId11"/>
    <p:sldId id="342" r:id="rId12"/>
    <p:sldId id="345" r:id="rId13"/>
    <p:sldId id="346" r:id="rId14"/>
    <p:sldId id="343" r:id="rId15"/>
    <p:sldId id="349" r:id="rId16"/>
    <p:sldId id="380" r:id="rId17"/>
    <p:sldId id="350" r:id="rId18"/>
    <p:sldId id="378" r:id="rId19"/>
    <p:sldId id="379" r:id="rId20"/>
    <p:sldId id="371" r:id="rId21"/>
    <p:sldId id="377" r:id="rId22"/>
    <p:sldId id="351" r:id="rId23"/>
    <p:sldId id="354" r:id="rId24"/>
    <p:sldId id="355" r:id="rId25"/>
    <p:sldId id="356" r:id="rId26"/>
    <p:sldId id="372" r:id="rId27"/>
    <p:sldId id="359" r:id="rId28"/>
    <p:sldId id="361" r:id="rId29"/>
    <p:sldId id="360" r:id="rId30"/>
    <p:sldId id="370" r:id="rId31"/>
    <p:sldId id="375" r:id="rId32"/>
    <p:sldId id="374" r:id="rId33"/>
    <p:sldId id="376" r:id="rId34"/>
    <p:sldId id="363" r:id="rId35"/>
    <p:sldId id="364" r:id="rId36"/>
    <p:sldId id="365" r:id="rId37"/>
    <p:sldId id="366" r:id="rId38"/>
    <p:sldId id="381" r:id="rId39"/>
    <p:sldId id="382" r:id="rId40"/>
    <p:sldId id="368" r:id="rId41"/>
    <p:sldId id="269" r:id="rId42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66"/>
    <a:srgbClr val="C0C0C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04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4" Type="http://schemas.openxmlformats.org/officeDocument/2006/relationships/slide" Target="slides/slide26.xml"/><Relationship Id="rId5" Type="http://schemas.openxmlformats.org/officeDocument/2006/relationships/slide" Target="slides/slide28.xml"/><Relationship Id="rId6" Type="http://schemas.openxmlformats.org/officeDocument/2006/relationships/slide" Target="slides/slide30.xml"/><Relationship Id="rId7" Type="http://schemas.openxmlformats.org/officeDocument/2006/relationships/slide" Target="slides/slide34.xml"/><Relationship Id="rId8" Type="http://schemas.openxmlformats.org/officeDocument/2006/relationships/slide" Target="slides/slide35.xml"/><Relationship Id="rId9" Type="http://schemas.openxmlformats.org/officeDocument/2006/relationships/slide" Target="slides/slide36.xml"/><Relationship Id="rId10" Type="http://schemas.openxmlformats.org/officeDocument/2006/relationships/slide" Target="slides/slide37.xml"/><Relationship Id="rId1" Type="http://schemas.openxmlformats.org/officeDocument/2006/relationships/slide" Target="slides/slide12.xml"/><Relationship Id="rId2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  <a:defRPr sz="1200"/>
            </a:lvl1pPr>
          </a:lstStyle>
          <a:p>
            <a:pPr>
              <a:defRPr/>
            </a:pPr>
            <a:fld id="{076A34F4-F506-2549-B72A-8EE6F4320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84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84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84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84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84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F6E34-27BC-F04C-9923-ACA9DA7B29D4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FA7E9-1E73-A348-9E48-151BFBF10CEA}" type="slidenum">
              <a:rPr lang="en-US"/>
              <a:pPr/>
              <a:t>11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CAA78-F3C6-0548-9715-F73BED9CCF38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86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D7804-1DDA-3449-84D7-385F361963C8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1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389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4D876-AC41-6A45-BB40-6DDE1D118B08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2E0DC-9662-5840-98B1-C3CBAFFF327B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4EEE1-8A79-9B47-9FD9-A6E3E636F457}" type="slidenum">
              <a:rPr lang="en-US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18062-9539-1B4F-A9BA-0CD10AF1A211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22887-6979-9042-84F4-43A60A066330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80925-4D4B-CF47-902E-76A7730CE718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F211E-473F-B74D-A096-62A28B860B77}" type="slidenum">
              <a:rPr lang="en-US"/>
              <a:pPr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>
              <a:spcBef>
                <a:spcPct val="20000"/>
              </a:spcBef>
              <a:tabLst>
                <a:tab pos="457200" algn="l"/>
                <a:tab pos="685800" algn="l"/>
              </a:tabLst>
            </a:pPr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64ED-E741-F441-B443-3624B8A38229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367C5-2074-6D44-B0C1-0A357A5BFB70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C28F6-4CEC-E448-9511-83EF214A4EF6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>
              <a:spcBef>
                <a:spcPct val="0"/>
              </a:spcBef>
            </a:pPr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7B39D-B580-7446-B83F-F4A53A4A9DE2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A36C7-0791-6941-B8A1-4761A212097B}" type="slidenum">
              <a:rPr lang="en-US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1410C-ADAE-2D46-83AD-AD5F0415496C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lvl="1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A9A39-E9A5-5241-9769-A44A0FA8D7BF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223DA-49E5-B947-9D0C-EE8F28364862}" type="slidenum">
              <a:rPr lang="en-US"/>
              <a:pPr/>
              <a:t>34</a:t>
            </a:fld>
            <a:endParaRPr lang="en-US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47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47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0D214-E3D3-764A-B692-312800F2CC19}" type="slidenum">
              <a:rPr lang="en-US"/>
              <a:pPr/>
              <a:t>35</a:t>
            </a:fld>
            <a:endParaRPr lang="en-US"/>
          </a:p>
        </p:txBody>
      </p:sp>
      <p:sp>
        <p:nvSpPr>
          <p:cNvPr id="76803" name="Rectangle 1026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804" name="Rectangle 1027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6805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6806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05D83-2738-6043-8EE5-E826927DFF9B}" type="slidenum">
              <a:rPr lang="en-US"/>
              <a:pPr/>
              <a:t>36</a:t>
            </a:fld>
            <a:endParaRPr lang="en-US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85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788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09F66-077A-5F4A-BEC0-D23DF673CCBC}" type="slidenum">
              <a:rPr lang="en-US"/>
              <a:pPr/>
              <a:t>37</a:t>
            </a:fld>
            <a:endParaRPr lang="en-US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0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809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95698-97C9-EA49-A443-1FF709059973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EB63F-56C5-A14D-ADF4-C83BAFBADB8F}" type="slidenum">
              <a:rPr lang="en-US"/>
              <a:pPr/>
              <a:t>40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marL="457200" lvl="2" indent="-228600"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7056A-DE80-3544-BF8A-3438F131DFD5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CE4D7-127B-C443-89F6-282F3D72DF05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</a:pPr>
            <a:endParaRPr lang="fr-FR">
              <a:solidFill>
                <a:schemeClr val="tx2"/>
              </a:solidFill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4F678-B63B-8E4D-9843-564CD4095389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91148-4242-8F42-BF9F-985A637709BE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1E8A1-6FBA-124B-A093-EE60869C06E0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7299D-5354-7A4E-B52A-8B289D19A414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64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5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027E7F74-BD07-9A42-BD2F-5FDCBC380E1E}" type="slidenum">
              <a:rPr lang="en-US" sz="1200" b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84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84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84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84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5</a:t>
            </a:r>
            <a:r>
              <a:rPr lang="en-US" sz="3200"/>
              <a:t> Spatial Indexing</a:t>
            </a:r>
          </a:p>
        </p:txBody>
      </p:sp>
      <p:pic>
        <p:nvPicPr>
          <p:cNvPr id="14340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i="1" dirty="0" smtClean="0"/>
              <a:t>Index Storage</a:t>
            </a:r>
            <a:endParaRPr lang="en-US" i="1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TABLESPACE</a:t>
            </a:r>
          </a:p>
          <a:p>
            <a:pPr lvl="1" eaLnBrk="1" hangingPunct="1"/>
            <a:r>
              <a:rPr lang="en-US" dirty="0"/>
              <a:t>Name of the </a:t>
            </a:r>
            <a:r>
              <a:rPr lang="en-US" dirty="0" err="1"/>
              <a:t>tablespace</a:t>
            </a:r>
            <a:r>
              <a:rPr lang="en-US" dirty="0"/>
              <a:t> to be used for storing the index table (</a:t>
            </a:r>
            <a:r>
              <a:rPr lang="en-US" dirty="0" err="1"/>
              <a:t>MDRTxxx</a:t>
            </a:r>
            <a:r>
              <a:rPr lang="en-US" dirty="0"/>
              <a:t>$)</a:t>
            </a:r>
          </a:p>
          <a:p>
            <a:pPr eaLnBrk="1" hangingPunct="1"/>
            <a:r>
              <a:rPr lang="en-US" b="1" dirty="0"/>
              <a:t>INITIAL</a:t>
            </a:r>
          </a:p>
          <a:p>
            <a:pPr lvl="1" eaLnBrk="1" hangingPunct="1"/>
            <a:r>
              <a:rPr lang="en-US" dirty="0"/>
              <a:t>Initial space allocation for the index 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i="1" dirty="0" smtClean="0"/>
              <a:t>Index Structure </a:t>
            </a:r>
            <a:endParaRPr lang="en-US" i="1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SDO_INDX_DIMS</a:t>
            </a:r>
          </a:p>
          <a:p>
            <a:pPr lvl="1" eaLnBrk="1" hangingPunct="1"/>
            <a:r>
              <a:rPr lang="en-US" dirty="0"/>
              <a:t>Defines the number of dimensions on which the index is built</a:t>
            </a:r>
          </a:p>
          <a:p>
            <a:pPr lvl="1" eaLnBrk="1" hangingPunct="1"/>
            <a:r>
              <a:rPr lang="en-US" dirty="0"/>
              <a:t>Enables indexing of more than two dimensions</a:t>
            </a:r>
          </a:p>
          <a:p>
            <a:pPr lvl="1" eaLnBrk="1" hangingPunct="1"/>
            <a:r>
              <a:rPr lang="en-US" dirty="0"/>
              <a:t>By default: the index is 2D (even on 3D data)!</a:t>
            </a:r>
          </a:p>
          <a:p>
            <a:pPr eaLnBrk="1" hangingPunct="1"/>
            <a:r>
              <a:rPr lang="en-US" b="1" dirty="0"/>
              <a:t>SDO_RTR_PCTFREE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Related to the R-tree </a:t>
            </a:r>
            <a:r>
              <a:rPr lang="en-US" dirty="0" err="1" smtClean="0"/>
              <a:t>fanout</a:t>
            </a:r>
            <a:endParaRPr lang="en-US" dirty="0" smtClean="0"/>
          </a:p>
          <a:p>
            <a:pPr lvl="1" eaLnBrk="1" hangingPunct="1"/>
            <a:r>
              <a:rPr lang="en-US" dirty="0" smtClean="0"/>
              <a:t>Percentage of slots reserved in each index node to accommodate future insertions</a:t>
            </a:r>
          </a:p>
          <a:p>
            <a:pPr lvl="1" eaLnBrk="1" hangingPunct="1"/>
            <a:r>
              <a:rPr lang="en-US" dirty="0" smtClean="0"/>
              <a:t>Default is 10 percent - that is: 10 percent of slots in the index nodes  are left empty when the spatial index is created.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i="1" dirty="0" smtClean="0"/>
              <a:t>Index Construction Process</a:t>
            </a:r>
            <a:endParaRPr lang="en-US" dirty="0"/>
          </a:p>
        </p:txBody>
      </p:sp>
      <p:sp>
        <p:nvSpPr>
          <p:cNvPr id="3584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WORK_TABLESPACE</a:t>
            </a:r>
          </a:p>
          <a:p>
            <a:pPr lvl="1" eaLnBrk="1" hangingPunct="1"/>
            <a:r>
              <a:rPr lang="en-US" dirty="0"/>
              <a:t>During R-tree index creation, there are work tables created and dropped that consume disk space.</a:t>
            </a:r>
          </a:p>
          <a:p>
            <a:pPr lvl="1" eaLnBrk="1" hangingPunct="1"/>
            <a:r>
              <a:rPr lang="en-US" dirty="0"/>
              <a:t>Users or applications can control where the extra space is used via a CREATE INDEX parameter:</a:t>
            </a:r>
          </a:p>
          <a:p>
            <a:pPr lvl="2" eaLnBrk="1" hangingPunct="1"/>
            <a:r>
              <a:rPr lang="en-US" dirty="0"/>
              <a:t>WORK_TABLESPACE</a:t>
            </a:r>
            <a:r>
              <a:rPr lang="en-US" dirty="0" smtClean="0"/>
              <a:t>=&lt;TABLESPACE_NAME&gt;</a:t>
            </a:r>
          </a:p>
          <a:p>
            <a:pPr lvl="1" eaLnBrk="1" hangingPunct="1"/>
            <a:r>
              <a:rPr lang="en-US" dirty="0"/>
              <a:t>This </a:t>
            </a:r>
            <a:r>
              <a:rPr lang="en-US" dirty="0" err="1"/>
              <a:t>tablespace</a:t>
            </a:r>
            <a:r>
              <a:rPr lang="en-US" dirty="0"/>
              <a:t> can be dropped later to reclaim space associated with the CREATE INDEX command.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i="1" dirty="0" smtClean="0"/>
              <a:t>Index Usage</a:t>
            </a:r>
            <a:endParaRPr lang="en-US" dirty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SDO_DML_BATCH_SIZE</a:t>
            </a:r>
          </a:p>
          <a:p>
            <a:pPr lvl="1" eaLnBrk="1" hangingPunct="1"/>
            <a:r>
              <a:rPr lang="en-US" dirty="0"/>
              <a:t>Is a tuning parameter to batch index updates</a:t>
            </a:r>
          </a:p>
          <a:p>
            <a:pPr lvl="1" eaLnBrk="1" hangingPunct="1"/>
            <a:r>
              <a:rPr lang="en-US" dirty="0"/>
              <a:t>Enhances performance by making a large number of index changes in a single underlying index update during COMMIT processing</a:t>
            </a:r>
          </a:p>
          <a:p>
            <a:pPr lvl="1" eaLnBrk="1" hangingPunct="1"/>
            <a:r>
              <a:rPr lang="en-US" dirty="0"/>
              <a:t>Default is 1000, which is fine for most workloads</a:t>
            </a:r>
          </a:p>
          <a:p>
            <a:pPr lvl="1" eaLnBrk="1" hangingPunct="1"/>
            <a:r>
              <a:rPr lang="en-US" dirty="0"/>
              <a:t>Can be set higher if there is plenty of memory, and the workload does more than 1000 insert/update/deletes between commits </a:t>
            </a:r>
          </a:p>
          <a:p>
            <a:pPr lvl="2" eaLnBrk="1" hangingPunct="1"/>
            <a:r>
              <a:rPr lang="en-US" dirty="0"/>
              <a:t>5000 is the maximum recommended value</a:t>
            </a:r>
          </a:p>
          <a:p>
            <a:pPr lvl="2" eaLnBrk="1" hangingPunct="1"/>
            <a:r>
              <a:rPr lang="en-US" dirty="0"/>
              <a:t>Very little performance improvement has been observed beyond this value.</a:t>
            </a:r>
          </a:p>
          <a:p>
            <a:pPr lvl="1" eaLnBrk="1" hangingPunct="1"/>
            <a:r>
              <a:rPr lang="en-US" dirty="0"/>
              <a:t>Can alter without rebuilding the index!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i="1" dirty="0" smtClean="0"/>
              <a:t>Data Restrictions</a:t>
            </a:r>
            <a:endParaRPr lang="en-US" dirty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LAYER_GTYPE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only geometries of given type to be indexed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for performance and geometry type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Valid values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POINT or MULTIPOINT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LINE / CURVE or MULTILINE / MULTICURVE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POLYGON / SURFACE or MULTIPOLYGON / MULTISURFACE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SOLID or MULTISOLID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COLLECTION (DEFAULT, same as no type constraint)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“Multi” types </a:t>
            </a:r>
            <a:r>
              <a:rPr lang="en-US" dirty="0"/>
              <a:t>encapsulate single types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Quadtree indexes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SDO_LEVEL </a:t>
            </a:r>
          </a:p>
          <a:p>
            <a:r>
              <a:rPr lang="en-US"/>
              <a:t>SDO_COMMIT_INTERVAL</a:t>
            </a:r>
          </a:p>
          <a:p>
            <a:r>
              <a:rPr lang="en-US"/>
              <a:t>SDO_NUMTILES</a:t>
            </a:r>
          </a:p>
          <a:p>
            <a:r>
              <a:rPr lang="en-US"/>
              <a:t>SDO_MAXLEVEL</a:t>
            </a:r>
          </a:p>
          <a:p>
            <a:r>
              <a:rPr lang="en-US"/>
              <a:t>These parameters are quadtree index parameters. The use of quadtree indexes is no longer recommended.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SECUREFILE lobs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INFO column is created as “BASICFILE” BLOBs by default</a:t>
            </a:r>
          </a:p>
          <a:p>
            <a:r>
              <a:rPr lang="en-US" sz="2000"/>
              <a:t>Control it using the DB_SECUREFILE parameter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Confirm that SECUREFILE lobs are used: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849313" y="2276475"/>
            <a:ext cx="7826375" cy="3032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ALTER SESSION SET db_securefile = always;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849313" y="2636838"/>
            <a:ext cx="7826375" cy="622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CREATE INDEX us_states_sx ON us_states (geom)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INDEXTYPE IS mdsys.spatial_index;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849313" y="3789363"/>
            <a:ext cx="7826375" cy="9302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i.table_name, l.securefile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user_sdo_index_info i, user_lobs l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WHERE i.sdo_index_table = l.table_name</a:t>
            </a:r>
          </a:p>
        </p:txBody>
      </p: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849313" y="4811713"/>
            <a:ext cx="7826375" cy="1249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TABLE_NAME                     SEC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------------------------------ ---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US_CITIES                      NO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US_STATES                      YES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Index from a Procedure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used to build simplified administration tools.</a:t>
            </a:r>
          </a:p>
          <a:p>
            <a:r>
              <a:rPr lang="en-US"/>
              <a:t>Example of a simple procedure: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15925" y="2565400"/>
            <a:ext cx="8929688" cy="31956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OR REPLACE PROCEDURE make_idx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table_name VARCHAR2, column_name VARCHAR2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 AS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BEGIN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EXECUTE IMMEDIATE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'create index ' || table_name || '_sx on ' || table_name ||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' (' || column_name || ') indextype is mdsys.spatial_index';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END;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 Index from a Procedure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Running the procedure may fail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5925" y="2133600"/>
            <a:ext cx="8929688" cy="33559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ORA-29855: error occurred in the execution of ODCIINDEXCREATE routine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ORA-13249: internal error in Spatial index: [mdidxrbd]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ORA-13249: Error in Spatial index: index build failed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ORA-13249: Error in R-tree: [mdrcrtscrt]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ORA-13231: failed to create index table [MDRT_1418A$] during R-tree creation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ORA-13249: Stmt-Execute Failure: CREATE TABLE "SCOTT".MDRT_1418A$ (NODE_ID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NUMBER, NODE_LEVEL NUMBER, INFO BLOB)  LOB (INFO) STORE AS (NOCACHE)  PCTFREE 2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ORA-29400: data cartridge error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ORA-01031: insufficient privileges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ORA-06512: at "MDSYS.SDO_INDEX_METHOD_10I", line 10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ORA-06512: at "SCOTT.MAKE_IDX", line 3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ORA-06512: at line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Index from a Procedure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Privileges granted via roles (such as RESOURCE and CONNECT) are not propagated to stored procedures</a:t>
            </a:r>
          </a:p>
          <a:p>
            <a:r>
              <a:rPr lang="en-US"/>
              <a:t>Explicitly grant the needed rights to the executing user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15925" y="3028950"/>
            <a:ext cx="8929688" cy="328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GRANT CREATE TABLE, CREATE SEQUENCE TO scott;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Indexing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R-tree indexing concepts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Building the R-tree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A look at index structures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CREATE INDEX syntax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Index parameters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Parallelism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Index metadata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/>
              <a:t>Index </a:t>
            </a:r>
            <a:r>
              <a:rPr lang="en-US" dirty="0" smtClean="0"/>
              <a:t>Sizing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a spatial index in a different schema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another user to create the index</a:t>
            </a:r>
          </a:p>
          <a:p>
            <a:pPr lvl="1" eaLnBrk="1" hangingPunct="1"/>
            <a:r>
              <a:rPr lang="en-US"/>
              <a:t>Grant the SELECT and INDEX privileges to that user</a:t>
            </a:r>
          </a:p>
          <a:p>
            <a:pPr lvl="1" eaLnBrk="1" hangingPunct="1"/>
            <a:r>
              <a:rPr lang="en-US"/>
              <a:t>U1:</a:t>
            </a:r>
          </a:p>
          <a:p>
            <a:pPr lvl="1" eaLnBrk="1" hangingPunct="1"/>
            <a:r>
              <a:rPr lang="en-US"/>
              <a:t>U2: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To create the index in another schema</a:t>
            </a:r>
          </a:p>
          <a:p>
            <a:pPr lvl="1" eaLnBrk="1" hangingPunct="1"/>
            <a:r>
              <a:rPr lang="en-US"/>
              <a:t>Must have the CREATE ANY INDEX privilege</a:t>
            </a:r>
          </a:p>
          <a:p>
            <a:pPr lvl="1" eaLnBrk="1" hangingPunct="1"/>
            <a:r>
              <a:rPr lang="en-US"/>
              <a:t>SYSTEM</a:t>
            </a:r>
          </a:p>
          <a:p>
            <a:pPr lvl="1" eaLnBrk="1" hangingPunct="1"/>
            <a:r>
              <a:rPr lang="en-US"/>
              <a:t>U1: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In both cases, the index will now be owned by user U2.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514600" y="2362200"/>
            <a:ext cx="5486400" cy="320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GRANT SELECT, INDEX ON T1 TO U2;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514600" y="2743200"/>
            <a:ext cx="5486400" cy="5397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INDEX I1 on U1.T1(GEOM) INDEXTYPE IS MDSYS.SPATIAL_INDEX;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514600" y="4337050"/>
            <a:ext cx="5486400" cy="320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GRANT CREATE ANY INDEX TO U1;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514600" y="4718050"/>
            <a:ext cx="5486400" cy="5397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INDEX U2.I1 on U1.T1(GEOM) INDEXTYPE IS MDSYS.SPATIAL_INDEX;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Creation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PARALLEL [&lt;parallel_degree&gt;]</a:t>
            </a:r>
          </a:p>
          <a:p>
            <a:pPr lvl="1" eaLnBrk="1" hangingPunct="1"/>
            <a:r>
              <a:rPr lang="en-US"/>
              <a:t>This parameter breaks the work of index creation into smaller pieces that can be performed in parallel.</a:t>
            </a:r>
          </a:p>
          <a:p>
            <a:pPr lvl="1" eaLnBrk="1" hangingPunct="1"/>
            <a:r>
              <a:rPr lang="en-US"/>
              <a:t>&lt;parallel_degree&gt; is an optional parameter that specifies the degree of parallelism.</a:t>
            </a:r>
          </a:p>
          <a:p>
            <a:pPr lvl="1" eaLnBrk="1" hangingPunct="1"/>
            <a:r>
              <a:rPr lang="en-US"/>
              <a:t>If the degree of parallelism is not specified, Oracle chooses a default based on the number of CPUs.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73150" y="4191000"/>
            <a:ext cx="7842250" cy="1392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INDEX us_counties_sx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ON us_counties(geom)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INDEXTYPE IS MDSYS.SPATIAL_INDEX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PARALLEL 4;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/>
          <a:lstStyle/>
          <a:p>
            <a:pPr eaLnBrk="1" hangingPunct="1"/>
            <a:r>
              <a:rPr lang="en-US"/>
              <a:t>Parallel Spatial Index Creation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72125" y="1935163"/>
            <a:ext cx="2284413" cy="3881437"/>
            <a:chOff x="3240" y="976"/>
            <a:chExt cx="1328" cy="2445"/>
          </a:xfrm>
        </p:grpSpPr>
        <p:sp>
          <p:nvSpPr>
            <p:cNvPr id="54298" name="Line 4"/>
            <p:cNvSpPr>
              <a:spLocks noChangeShapeType="1"/>
            </p:cNvSpPr>
            <p:nvPr/>
          </p:nvSpPr>
          <p:spPr bwMode="auto">
            <a:xfrm>
              <a:off x="3240" y="21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9" name="Rectangle 5"/>
            <p:cNvSpPr>
              <a:spLocks noChangeArrowheads="1"/>
            </p:cNvSpPr>
            <p:nvPr/>
          </p:nvSpPr>
          <p:spPr bwMode="blackWhite">
            <a:xfrm>
              <a:off x="3687" y="976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clustering</a:t>
              </a:r>
            </a:p>
          </p:txBody>
        </p:sp>
        <p:sp>
          <p:nvSpPr>
            <p:cNvPr id="54300" name="Rectangle 6"/>
            <p:cNvSpPr>
              <a:spLocks noChangeArrowheads="1"/>
            </p:cNvSpPr>
            <p:nvPr/>
          </p:nvSpPr>
          <p:spPr bwMode="blackWhite">
            <a:xfrm>
              <a:off x="3687" y="1662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clustering</a:t>
              </a:r>
            </a:p>
          </p:txBody>
        </p:sp>
        <p:sp>
          <p:nvSpPr>
            <p:cNvPr id="54301" name="Rectangle 7"/>
            <p:cNvSpPr>
              <a:spLocks noChangeArrowheads="1"/>
            </p:cNvSpPr>
            <p:nvPr/>
          </p:nvSpPr>
          <p:spPr bwMode="blackWhite">
            <a:xfrm>
              <a:off x="3687" y="2349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clustering</a:t>
              </a:r>
            </a:p>
          </p:txBody>
        </p:sp>
        <p:sp>
          <p:nvSpPr>
            <p:cNvPr id="54302" name="Rectangle 8"/>
            <p:cNvSpPr>
              <a:spLocks noChangeArrowheads="1"/>
            </p:cNvSpPr>
            <p:nvPr/>
          </p:nvSpPr>
          <p:spPr bwMode="blackWhite">
            <a:xfrm>
              <a:off x="3687" y="3036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clustering</a:t>
              </a:r>
            </a:p>
          </p:txBody>
        </p:sp>
        <p:sp>
          <p:nvSpPr>
            <p:cNvPr id="54303" name="Freeform 9"/>
            <p:cNvSpPr>
              <a:spLocks/>
            </p:cNvSpPr>
            <p:nvPr/>
          </p:nvSpPr>
          <p:spPr bwMode="auto">
            <a:xfrm>
              <a:off x="3472" y="1104"/>
              <a:ext cx="192" cy="2112"/>
            </a:xfrm>
            <a:custGeom>
              <a:avLst/>
              <a:gdLst>
                <a:gd name="T0" fmla="*/ 192 w 192"/>
                <a:gd name="T1" fmla="*/ 0 h 2112"/>
                <a:gd name="T2" fmla="*/ 0 w 192"/>
                <a:gd name="T3" fmla="*/ 0 h 2112"/>
                <a:gd name="T4" fmla="*/ 0 w 192"/>
                <a:gd name="T5" fmla="*/ 2112 h 2112"/>
                <a:gd name="T6" fmla="*/ 192 w 192"/>
                <a:gd name="T7" fmla="*/ 2112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12"/>
                <a:gd name="T14" fmla="*/ 192 w 192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12">
                  <a:moveTo>
                    <a:pt x="192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192" y="21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04" name="Line 10"/>
            <p:cNvSpPr>
              <a:spLocks noChangeShapeType="1"/>
            </p:cNvSpPr>
            <p:nvPr/>
          </p:nvSpPr>
          <p:spPr bwMode="auto">
            <a:xfrm>
              <a:off x="3472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05" name="Line 11"/>
            <p:cNvSpPr>
              <a:spLocks noChangeShapeType="1"/>
            </p:cNvSpPr>
            <p:nvPr/>
          </p:nvSpPr>
          <p:spPr bwMode="auto">
            <a:xfrm>
              <a:off x="347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319588" y="2151063"/>
            <a:ext cx="1458912" cy="3352800"/>
            <a:chOff x="2512" y="1112"/>
            <a:chExt cx="848" cy="2112"/>
          </a:xfrm>
        </p:grpSpPr>
        <p:sp>
          <p:nvSpPr>
            <p:cNvPr id="54293" name="Freeform 13"/>
            <p:cNvSpPr>
              <a:spLocks/>
            </p:cNvSpPr>
            <p:nvPr/>
          </p:nvSpPr>
          <p:spPr bwMode="auto">
            <a:xfrm flipH="1">
              <a:off x="2512" y="1112"/>
              <a:ext cx="192" cy="2112"/>
            </a:xfrm>
            <a:custGeom>
              <a:avLst/>
              <a:gdLst>
                <a:gd name="T0" fmla="*/ 192 w 192"/>
                <a:gd name="T1" fmla="*/ 0 h 2112"/>
                <a:gd name="T2" fmla="*/ 0 w 192"/>
                <a:gd name="T3" fmla="*/ 0 h 2112"/>
                <a:gd name="T4" fmla="*/ 0 w 192"/>
                <a:gd name="T5" fmla="*/ 2112 h 2112"/>
                <a:gd name="T6" fmla="*/ 192 w 192"/>
                <a:gd name="T7" fmla="*/ 2112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12"/>
                <a:gd name="T14" fmla="*/ 192 w 192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12">
                  <a:moveTo>
                    <a:pt x="192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192" y="21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4" name="Line 14"/>
            <p:cNvSpPr>
              <a:spLocks noChangeShapeType="1"/>
            </p:cNvSpPr>
            <p:nvPr/>
          </p:nvSpPr>
          <p:spPr bwMode="auto">
            <a:xfrm flipH="1">
              <a:off x="2512" y="1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5" name="Line 15"/>
            <p:cNvSpPr>
              <a:spLocks noChangeShapeType="1"/>
            </p:cNvSpPr>
            <p:nvPr/>
          </p:nvSpPr>
          <p:spPr bwMode="auto">
            <a:xfrm flipH="1">
              <a:off x="2512" y="25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6" name="Line 16"/>
            <p:cNvSpPr>
              <a:spLocks noChangeShapeType="1"/>
            </p:cNvSpPr>
            <p:nvPr/>
          </p:nvSpPr>
          <p:spPr bwMode="auto">
            <a:xfrm>
              <a:off x="2712" y="216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7" name="Rectangle 17"/>
            <p:cNvSpPr>
              <a:spLocks noChangeArrowheads="1"/>
            </p:cNvSpPr>
            <p:nvPr/>
          </p:nvSpPr>
          <p:spPr bwMode="blackWhite">
            <a:xfrm>
              <a:off x="2903" y="1271"/>
              <a:ext cx="457" cy="1823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MBR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60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08188" y="1909763"/>
            <a:ext cx="2352675" cy="3881437"/>
            <a:chOff x="1168" y="960"/>
            <a:chExt cx="1368" cy="2445"/>
          </a:xfrm>
        </p:grpSpPr>
        <p:sp>
          <p:nvSpPr>
            <p:cNvPr id="54285" name="Line 19"/>
            <p:cNvSpPr>
              <a:spLocks noChangeShapeType="1"/>
            </p:cNvSpPr>
            <p:nvPr/>
          </p:nvSpPr>
          <p:spPr bwMode="auto">
            <a:xfrm>
              <a:off x="1168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86" name="Rectangle 20"/>
            <p:cNvSpPr>
              <a:spLocks noChangeArrowheads="1"/>
            </p:cNvSpPr>
            <p:nvPr/>
          </p:nvSpPr>
          <p:spPr bwMode="blackWhite">
            <a:xfrm>
              <a:off x="1655" y="960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MBR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generation</a:t>
              </a:r>
            </a:p>
          </p:txBody>
        </p:sp>
        <p:sp>
          <p:nvSpPr>
            <p:cNvPr id="54287" name="Rectangle 21"/>
            <p:cNvSpPr>
              <a:spLocks noChangeArrowheads="1"/>
            </p:cNvSpPr>
            <p:nvPr/>
          </p:nvSpPr>
          <p:spPr bwMode="blackWhite">
            <a:xfrm>
              <a:off x="1654" y="1646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MBR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generation</a:t>
              </a:r>
            </a:p>
          </p:txBody>
        </p:sp>
        <p:sp>
          <p:nvSpPr>
            <p:cNvPr id="54288" name="Rectangle 22"/>
            <p:cNvSpPr>
              <a:spLocks noChangeArrowheads="1"/>
            </p:cNvSpPr>
            <p:nvPr/>
          </p:nvSpPr>
          <p:spPr bwMode="blackWhite">
            <a:xfrm>
              <a:off x="1654" y="2333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MBR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generation</a:t>
              </a:r>
            </a:p>
          </p:txBody>
        </p:sp>
        <p:sp>
          <p:nvSpPr>
            <p:cNvPr id="54289" name="Rectangle 23"/>
            <p:cNvSpPr>
              <a:spLocks noChangeArrowheads="1"/>
            </p:cNvSpPr>
            <p:nvPr/>
          </p:nvSpPr>
          <p:spPr bwMode="blackWhite">
            <a:xfrm>
              <a:off x="1654" y="3020"/>
              <a:ext cx="881" cy="385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MBR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generation</a:t>
              </a:r>
            </a:p>
          </p:txBody>
        </p:sp>
        <p:sp>
          <p:nvSpPr>
            <p:cNvPr id="54290" name="Freeform 24"/>
            <p:cNvSpPr>
              <a:spLocks/>
            </p:cNvSpPr>
            <p:nvPr/>
          </p:nvSpPr>
          <p:spPr bwMode="auto">
            <a:xfrm>
              <a:off x="1456" y="1104"/>
              <a:ext cx="192" cy="2112"/>
            </a:xfrm>
            <a:custGeom>
              <a:avLst/>
              <a:gdLst>
                <a:gd name="T0" fmla="*/ 192 w 192"/>
                <a:gd name="T1" fmla="*/ 0 h 2112"/>
                <a:gd name="T2" fmla="*/ 0 w 192"/>
                <a:gd name="T3" fmla="*/ 0 h 2112"/>
                <a:gd name="T4" fmla="*/ 0 w 192"/>
                <a:gd name="T5" fmla="*/ 2112 h 2112"/>
                <a:gd name="T6" fmla="*/ 192 w 192"/>
                <a:gd name="T7" fmla="*/ 2112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12"/>
                <a:gd name="T14" fmla="*/ 192 w 192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12">
                  <a:moveTo>
                    <a:pt x="192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192" y="21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1" name="Line 25"/>
            <p:cNvSpPr>
              <a:spLocks noChangeShapeType="1"/>
            </p:cNvSpPr>
            <p:nvPr/>
          </p:nvSpPr>
          <p:spPr bwMode="auto">
            <a:xfrm>
              <a:off x="1464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92" name="Line 26"/>
            <p:cNvSpPr>
              <a:spLocks noChangeShapeType="1"/>
            </p:cNvSpPr>
            <p:nvPr/>
          </p:nvSpPr>
          <p:spPr bwMode="auto">
            <a:xfrm>
              <a:off x="1464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869238" y="2151063"/>
            <a:ext cx="1535112" cy="3352800"/>
            <a:chOff x="4576" y="1112"/>
            <a:chExt cx="892" cy="2112"/>
          </a:xfrm>
        </p:grpSpPr>
        <p:sp>
          <p:nvSpPr>
            <p:cNvPr id="54280" name="Rectangle 28"/>
            <p:cNvSpPr>
              <a:spLocks noChangeArrowheads="1"/>
            </p:cNvSpPr>
            <p:nvPr/>
          </p:nvSpPr>
          <p:spPr bwMode="blackWhite">
            <a:xfrm>
              <a:off x="4960" y="1305"/>
              <a:ext cx="508" cy="1819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index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600"/>
                <a:t>tables</a:t>
              </a:r>
            </a:p>
          </p:txBody>
        </p:sp>
        <p:sp>
          <p:nvSpPr>
            <p:cNvPr id="54281" name="Freeform 29"/>
            <p:cNvSpPr>
              <a:spLocks/>
            </p:cNvSpPr>
            <p:nvPr/>
          </p:nvSpPr>
          <p:spPr bwMode="auto">
            <a:xfrm flipH="1">
              <a:off x="4576" y="1112"/>
              <a:ext cx="192" cy="2112"/>
            </a:xfrm>
            <a:custGeom>
              <a:avLst/>
              <a:gdLst>
                <a:gd name="T0" fmla="*/ 192 w 192"/>
                <a:gd name="T1" fmla="*/ 0 h 2112"/>
                <a:gd name="T2" fmla="*/ 0 w 192"/>
                <a:gd name="T3" fmla="*/ 0 h 2112"/>
                <a:gd name="T4" fmla="*/ 0 w 192"/>
                <a:gd name="T5" fmla="*/ 2112 h 2112"/>
                <a:gd name="T6" fmla="*/ 192 w 192"/>
                <a:gd name="T7" fmla="*/ 2112 h 2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12"/>
                <a:gd name="T14" fmla="*/ 192 w 192"/>
                <a:gd name="T15" fmla="*/ 2112 h 2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12">
                  <a:moveTo>
                    <a:pt x="192" y="0"/>
                  </a:moveTo>
                  <a:lnTo>
                    <a:pt x="0" y="0"/>
                  </a:lnTo>
                  <a:lnTo>
                    <a:pt x="0" y="2112"/>
                  </a:lnTo>
                  <a:lnTo>
                    <a:pt x="192" y="211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82" name="Line 30"/>
            <p:cNvSpPr>
              <a:spLocks noChangeShapeType="1"/>
            </p:cNvSpPr>
            <p:nvPr/>
          </p:nvSpPr>
          <p:spPr bwMode="auto">
            <a:xfrm flipH="1">
              <a:off x="4576" y="1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83" name="Line 31"/>
            <p:cNvSpPr>
              <a:spLocks noChangeShapeType="1"/>
            </p:cNvSpPr>
            <p:nvPr/>
          </p:nvSpPr>
          <p:spPr bwMode="auto">
            <a:xfrm flipH="1">
              <a:off x="4576" y="25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84" name="Line 32"/>
            <p:cNvSpPr>
              <a:spLocks noChangeShapeType="1"/>
            </p:cNvSpPr>
            <p:nvPr/>
          </p:nvSpPr>
          <p:spPr bwMode="auto">
            <a:xfrm>
              <a:off x="4768" y="2160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12700" tIns="12700" rIns="12700" bIns="1270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54279" name="Rectangle 33"/>
          <p:cNvSpPr>
            <a:spLocks noChangeArrowheads="1"/>
          </p:cNvSpPr>
          <p:nvPr/>
        </p:nvSpPr>
        <p:spPr bwMode="blackWhite">
          <a:xfrm>
            <a:off x="577850" y="3254375"/>
            <a:ext cx="1733550" cy="116840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46038" tIns="46038" rIns="46038" bIns="46038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1600"/>
              <a:t>CREATE INDEX</a:t>
            </a:r>
          </a:p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1600"/>
              <a:t>….</a:t>
            </a:r>
          </a:p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</a:pPr>
            <a:r>
              <a:rPr lang="en-US" sz="1600"/>
              <a:t>PARALLEL 4;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 INDEX</a:t>
            </a:r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Drops the spatial index and associated spatial index table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If a CREATE INDEX on an SDO_GEOMETRY column does not successfully complete, first try DROP INDEX, and if that does not work, you must call DROP INDEX using the FORCE option.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73150" y="2133600"/>
            <a:ext cx="7842250" cy="3206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DROP INDEX &lt;index_name&gt;;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073150" y="3870325"/>
            <a:ext cx="7842250" cy="32380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DROP INDEX &lt;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index_name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&gt;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FORCE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 INDEX REBUILD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Rebuilds a spatial </a:t>
            </a:r>
            <a:r>
              <a:rPr lang="en-US" dirty="0" smtClean="0"/>
              <a:t>index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no new parameters are passed, previous parameters are re-applied</a:t>
            </a:r>
          </a:p>
          <a:p>
            <a:pPr eaLnBrk="1" hangingPunct="1"/>
            <a:r>
              <a:rPr lang="en-US" dirty="0" smtClean="0"/>
              <a:t>Changed parameters update the list of parameters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 this is new in 12c. In previous releases, you must always re-specify the full list of parameters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dirty="0" smtClean="0">
                <a:solidFill>
                  <a:srgbClr val="FF0000"/>
                </a:solidFill>
              </a:rPr>
              <a:t>the TABLESPACE parameter is NOT reused!</a:t>
            </a:r>
          </a:p>
          <a:p>
            <a:pPr eaLnBrk="1" hangingPunct="1"/>
            <a:endParaRPr lang="en-US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073150" y="2057400"/>
            <a:ext cx="7842250" cy="1035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ALTER INDEX &lt;index_name&gt;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REBUILD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[PARAMETERS (&lt;parameter string&gt;)];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 INDEX REBUILD ONLINE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Rebuild the spatial index while the table is still being used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Only queries are permitted during an ONLINE rebuild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Insert, update, and delete operations that would affect the index are blocked while the index is rebuilding.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Must “cleanup” index status after rebuild is complete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You cannot use the ONLINE keyword for a rebuild if: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The index was created using the 'SDO_NON_LEAF_TBL=TRUE'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The index is a partitioned spatial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Online index rebuild is only available in Enterprise Edition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073150" y="1905000"/>
            <a:ext cx="7842250" cy="541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ALTER INDEX &lt;index_name&gt;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REBUILD ONLINE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[PARAMETERS (&lt;parameter string&gt;)];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1073150" y="3776663"/>
            <a:ext cx="7842250" cy="5667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ALTER INDEX &lt;index_name&gt; REBUILD ONLINE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PARAMETERS ('INDEX_STATUS=CLEANUP');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Altering Index Parameters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You can change the batch size (parameter SDO_DML_BATCH_SIZE) without rebuilding the index.</a:t>
            </a:r>
          </a:p>
          <a:p>
            <a:pPr eaLnBrk="1" hangingPunct="1"/>
            <a:r>
              <a:rPr lang="en-US"/>
              <a:t>Directly update the index metadata table (MDSYS.SDO_INDEX_METADATA_TABLE)</a:t>
            </a:r>
          </a:p>
          <a:p>
            <a:pPr eaLnBrk="1" hangingPunct="1"/>
            <a:r>
              <a:rPr lang="en-US" u="sng">
                <a:solidFill>
                  <a:schemeClr val="accent1"/>
                </a:solidFill>
              </a:rPr>
              <a:t>Handle with care!</a:t>
            </a:r>
          </a:p>
          <a:p>
            <a:pPr eaLnBrk="1" hangingPunct="1"/>
            <a:endParaRPr lang="en-US" u="sng">
              <a:solidFill>
                <a:schemeClr val="accent1"/>
              </a:solidFill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14400" y="3886200"/>
            <a:ext cx="7842250" cy="1392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UPDATE MDSYS.SDO_INDEX_METADATA_TABLE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SET SDO_DML_BATCH_SIZE=5000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SDO_INDEX_NAME = 'US_PARKS_SX'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AND SDO_INDEX_OWNER = 'SCOTT';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Index Dictionary Views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USER_SDO_INDEX_INFO</a:t>
            </a:r>
          </a:p>
          <a:p>
            <a:pPr lvl="1" eaLnBrk="1" hangingPunct="1"/>
            <a:r>
              <a:rPr lang="en-US"/>
              <a:t>Summary information</a:t>
            </a:r>
          </a:p>
          <a:p>
            <a:pPr eaLnBrk="1" hangingPunct="1"/>
            <a:r>
              <a:rPr lang="en-US"/>
              <a:t>USER_SDO_INDEX_METADATA</a:t>
            </a:r>
          </a:p>
          <a:p>
            <a:pPr lvl="1" eaLnBrk="1" hangingPunct="1"/>
            <a:r>
              <a:rPr lang="en-US"/>
              <a:t>Detailed information</a:t>
            </a:r>
          </a:p>
          <a:p>
            <a:pPr eaLnBrk="1" hangingPunct="1"/>
            <a:r>
              <a:rPr lang="en-US"/>
              <a:t>Also “ALL” variants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USER_SDO_INDEX_INFO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4267200"/>
            <a:ext cx="8166100" cy="1752600"/>
          </a:xfrm>
        </p:spPr>
        <p:txBody>
          <a:bodyPr/>
          <a:lstStyle/>
          <a:p>
            <a:pPr eaLnBrk="1" hangingPunct="1"/>
            <a:r>
              <a:rPr lang="fr-FR" dirty="0" err="1"/>
              <a:t>Useful</a:t>
            </a:r>
            <a:r>
              <a:rPr lang="fr-FR" dirty="0"/>
              <a:t> to relate a spatial index to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MDRT table</a:t>
            </a:r>
          </a:p>
          <a:p>
            <a:pPr eaLnBrk="1" hangingPunct="1"/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out the size of the index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066800" y="1600200"/>
            <a:ext cx="7842250" cy="212430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INDEX_NAME           VARCHAR2(32)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TABLE_NAME           VARCHAR2(32)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COLUMN_NAME          VARCHAR2(2048)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SDO_INDEX_TYPE       VARCHAR2(32)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SDO_INDEX_TABLE      VARCHAR2(32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SDO_INDEX_STATUS	   VARCHAR2(32)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USER_SDO_INDEX_METADATA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blackGray">
          <a:xfrm>
            <a:off x="439738" y="1447800"/>
            <a:ext cx="4787900" cy="472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l" defTabSz="822325" eaLnBrk="0" hangingPunct="0">
              <a:lnSpc>
                <a:spcPct val="75000"/>
              </a:lnSpc>
              <a:buClrTx/>
            </a:pPr>
            <a:r>
              <a:rPr lang="en-US" sz="1400">
                <a:latin typeface="Courier New" pitchFamily="-84" charset="0"/>
              </a:rPr>
              <a:t>SDO_INDEX_OWNER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SDO_INDEX_TYPE 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SDO_INDEX_NAME 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SDO_INDEX_TABLE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SDO_INDEX_PRIMARY       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SDO_INDEX_PARTITION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SDO_PARTITIONED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SDO_TSNAME     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SDO_COLUMN_NAME          VARCHAR2(2048)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SDO_INDEX_DIMS          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SDO_RTREE_HEIGHT        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SDO_RTREE_NUMNODES      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SDO_RTREE_DIMENSIONALITY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SDO_RTREE_FANOUT         NUMBER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SDO_RTREE_ROOT    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SDO_RTREE_SEQ_NAME       VARCHAR2(32)</a:t>
            </a:r>
          </a:p>
          <a:p>
            <a:pPr algn="l" defTabSz="822325" eaLnBrk="0" hangingPunct="0">
              <a:lnSpc>
                <a:spcPct val="65000"/>
              </a:lnSpc>
              <a:buClrTx/>
            </a:pPr>
            <a:r>
              <a:rPr lang="en-US" sz="1400">
                <a:latin typeface="Courier New" pitchFamily="-84" charset="0"/>
              </a:rPr>
              <a:t>SDO_RTREE_PCTFREE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SDO_INDEX_STATUS      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SDO_LAYER_GTYPE          VARCHAR2(32)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blackGray">
          <a:xfrm>
            <a:off x="5365750" y="1447800"/>
            <a:ext cx="4143375" cy="472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SDO_LEVEL    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SDO_NUMTILES 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SDO_MAXLEVEL   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SDO_COMMIT_INTERVAL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SDO_FIXED_META       RAW(255)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SDO_TABLESPACE    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SDO_INITIAL_EXTENT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SDO_NEXT_EXTENT   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SDO_PCTINCREASE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SDO_MIN_EXTENTS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SDO_MAX_EXTENTS  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SDO_RTREE_QUALITY 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SDO_INDEX_VERSION 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SDO_INDEX_GEODETIC   VARCHAR2(8)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SDO_NL_INDEX_TABLE   VARCHAR2(32)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SDO_DML_BATCH_SIZE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SDO_RTREE_ENT_XPND   NUMBER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latin typeface="Courier New" pitchFamily="-84" charset="0"/>
              </a:rPr>
              <a:t>SDO_ROOT_MBR         SDO_GEOMETRY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R-tree Indexing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R-tree indexing is used to index spatial data.</a:t>
            </a:r>
          </a:p>
          <a:p>
            <a:pPr lvl="1" eaLnBrk="1" hangingPunct="1"/>
            <a:r>
              <a:rPr lang="en-US"/>
              <a:t>Requires almost no configuration</a:t>
            </a:r>
          </a:p>
          <a:p>
            <a:pPr lvl="1" eaLnBrk="1" hangingPunct="1"/>
            <a:r>
              <a:rPr lang="en-US"/>
              <a:t>Indexes two or three dimensions</a:t>
            </a:r>
          </a:p>
          <a:p>
            <a:pPr eaLnBrk="1" hangingPunct="1"/>
            <a:r>
              <a:rPr lang="en-US"/>
              <a:t>Primary filter (index only query) can operate on two or three dimensions</a:t>
            </a:r>
          </a:p>
          <a:p>
            <a:pPr eaLnBrk="1" hangingPunct="1"/>
            <a:r>
              <a:rPr lang="en-US"/>
              <a:t>Secondary filters are two dimensional or three dimensional</a:t>
            </a:r>
          </a:p>
          <a:p>
            <a:pPr eaLnBrk="1" hangingPunct="1"/>
            <a:r>
              <a:rPr lang="en-US"/>
              <a:t>Each index entry approximates geometry using Minimum Bounding Rectangle (MBR) for 2-D and Minimum Bounding Volume (MBV) for 3-D.</a:t>
            </a:r>
          </a:p>
          <a:p>
            <a:pPr eaLnBrk="1" hangingPunct="1"/>
            <a:r>
              <a:rPr lang="en-US"/>
              <a:t>MBRs and MBVs are indexed internally using a tree structure.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 Index Size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073150" y="1322388"/>
            <a:ext cx="7842250" cy="22590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i.table_name, i.index_name, si.column_name,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si.sdo_index_table, s.bytes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  user_indexes i,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user_sdo_index_info si,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user_segments s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where  i.index_type = 'DOMAIN'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   i.ityp_name = 'SPATIAL_INDEX'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   i.index_name = si.index_name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   s.segment_name = si.sdo_index_table</a:t>
            </a:r>
          </a:p>
          <a:p>
            <a:pPr algn="l" defTabSz="822325" eaLnBrk="0" hangingPunct="0">
              <a:lnSpc>
                <a:spcPct val="4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order by i.table_name, i.index_name;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066800" y="3854450"/>
            <a:ext cx="7842250" cy="21653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TABLE_NAME       INDEX_NAME           COLUMN_N SDO_INDEX_TA      BYTES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---------------- -------------------- -------- ------------ ----------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US_CITIES        US_CITIES_SX         LOCATION MDRT_1ABA5$       65536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US_COUNTIES      US_COUNTIES_SX       GEOM     MDRT_1ABAE$      327680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US_INTERSTATES   US_INTERSTATES_SX    GEOM     MDRT_1ABC1$       65536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US_PARKS         US_PARKS_SX          GEOM     MDRT_1ABCA$      655360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US_RIVERS        US_RIVERS_SX         GEOM     MDRT_1ABD4$       65536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US_STATES        US_STATES_SX         GEOM     MDRT_1ABB8$       65536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WORLD_CONTINENTS WORLD_CONTINENTS_SX  GEOM     MDRT_1ABDD$       65536</a:t>
            </a:r>
          </a:p>
          <a:p>
            <a:pPr algn="l" defTabSz="822325" eaLnBrk="0" hangingPunct="0">
              <a:lnSpc>
                <a:spcPct val="5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WORLD_COUNTRIES  WORLD_COUNTRIES_SX   GEOM     MDRT_1ABE6$       65536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Some Useful Queries</a:t>
            </a:r>
            <a:endParaRPr lang="en-US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/>
              <a:t>Finding spatial tables without any metadata</a:t>
            </a:r>
            <a:endParaRPr lang="en-US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523875" y="2143125"/>
            <a:ext cx="9001125" cy="2301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select table_name, column_name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from   user_tab_columns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where  data_type = 'SDO_GEOMETRY'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and    (table_name, column_name) not in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 select table_name, column_name from user_sdo_geom_metadata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order by table_name;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Some Useful Queries</a:t>
            </a:r>
            <a:endParaRPr lang="en-US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/>
              <a:t>Finding spatial tables without any spatial index</a:t>
            </a:r>
            <a:endParaRPr lang="en-US"/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523875" y="2143125"/>
            <a:ext cx="9001125" cy="2301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>
                <a:latin typeface="Courier New" pitchFamily="-84" charset="0"/>
              </a:rPr>
              <a:t>table_name</a:t>
            </a:r>
            <a:r>
              <a:rPr lang="en-US" sz="1800" dirty="0">
                <a:latin typeface="Courier New" pitchFamily="-84" charset="0"/>
              </a:rPr>
              <a:t>, </a:t>
            </a:r>
            <a:r>
              <a:rPr lang="en-US" sz="1800" dirty="0" err="1">
                <a:latin typeface="Courier New" pitchFamily="-84" charset="0"/>
              </a:rPr>
              <a:t>column_name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from   </a:t>
            </a:r>
            <a:r>
              <a:rPr lang="en-US" sz="1800" dirty="0" err="1">
                <a:latin typeface="Courier New" pitchFamily="-84" charset="0"/>
              </a:rPr>
              <a:t>user_tab_columns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where  </a:t>
            </a:r>
            <a:r>
              <a:rPr lang="en-US" sz="1800" dirty="0" err="1">
                <a:latin typeface="Courier New" pitchFamily="-84" charset="0"/>
              </a:rPr>
              <a:t>data_type</a:t>
            </a:r>
            <a:r>
              <a:rPr lang="en-US" sz="1800" dirty="0">
                <a:latin typeface="Courier New" pitchFamily="-84" charset="0"/>
              </a:rPr>
              <a:t> = 'SDO_GEOMETRY'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and    (</a:t>
            </a:r>
            <a:r>
              <a:rPr lang="en-US" sz="1800" dirty="0" err="1">
                <a:latin typeface="Courier New" pitchFamily="-84" charset="0"/>
              </a:rPr>
              <a:t>table_name</a:t>
            </a:r>
            <a:r>
              <a:rPr lang="en-US" sz="1800" dirty="0">
                <a:latin typeface="Courier New" pitchFamily="-84" charset="0"/>
              </a:rPr>
              <a:t>, </a:t>
            </a:r>
            <a:r>
              <a:rPr lang="en-US" sz="1800" dirty="0" err="1">
                <a:latin typeface="Courier New" pitchFamily="-84" charset="0"/>
              </a:rPr>
              <a:t>column_name</a:t>
            </a:r>
            <a:r>
              <a:rPr lang="en-US" sz="1800" dirty="0">
                <a:latin typeface="Courier New" pitchFamily="-84" charset="0"/>
              </a:rPr>
              <a:t>) not in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select </a:t>
            </a:r>
            <a:r>
              <a:rPr lang="en-US" sz="1800" dirty="0" err="1">
                <a:latin typeface="Courier New" pitchFamily="-84" charset="0"/>
              </a:rPr>
              <a:t>table_name</a:t>
            </a:r>
            <a:r>
              <a:rPr lang="en-US" sz="1800" dirty="0">
                <a:latin typeface="Courier New" pitchFamily="-84" charset="0"/>
              </a:rPr>
              <a:t>, </a:t>
            </a:r>
            <a:r>
              <a:rPr lang="en-US" sz="1800" dirty="0" err="1">
                <a:latin typeface="Courier New" pitchFamily="-84" charset="0"/>
              </a:rPr>
              <a:t>column_name</a:t>
            </a:r>
            <a:r>
              <a:rPr lang="en-US" sz="1800" dirty="0">
                <a:latin typeface="Courier New" pitchFamily="-84" charset="0"/>
              </a:rPr>
              <a:t> from </a:t>
            </a:r>
            <a:r>
              <a:rPr lang="en-US" sz="1800" dirty="0" err="1">
                <a:latin typeface="Courier New" pitchFamily="-84" charset="0"/>
              </a:rPr>
              <a:t>user_sdo_index_info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order by </a:t>
            </a:r>
            <a:r>
              <a:rPr lang="en-US" sz="1800" dirty="0" err="1">
                <a:latin typeface="Courier New" pitchFamily="-84" charset="0"/>
              </a:rPr>
              <a:t>table_name</a:t>
            </a:r>
            <a:r>
              <a:rPr lang="en-US" sz="1800" dirty="0"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Some Useful Queries</a:t>
            </a:r>
            <a:endParaRPr lang="en-US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/>
              <a:t>Finding invalid spatial indexes</a:t>
            </a:r>
            <a:endParaRPr lang="en-US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523875" y="2143125"/>
            <a:ext cx="9001125" cy="16367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>
                <a:latin typeface="Courier New" pitchFamily="-84" charset="0"/>
              </a:rPr>
              <a:t>table_name</a:t>
            </a:r>
            <a:r>
              <a:rPr lang="en-US" sz="1800" dirty="0">
                <a:latin typeface="Courier New" pitchFamily="-84" charset="0"/>
              </a:rPr>
              <a:t>, </a:t>
            </a:r>
            <a:r>
              <a:rPr lang="en-US" sz="1800" dirty="0" err="1">
                <a:latin typeface="Courier New" pitchFamily="-84" charset="0"/>
              </a:rPr>
              <a:t>index_name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from </a:t>
            </a:r>
            <a:r>
              <a:rPr lang="en-US" sz="1800" dirty="0" err="1">
                <a:latin typeface="Courier New" pitchFamily="-84" charset="0"/>
              </a:rPr>
              <a:t>user_indexes</a:t>
            </a:r>
            <a:endParaRPr lang="en-US" sz="1800" dirty="0"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where </a:t>
            </a:r>
            <a:r>
              <a:rPr lang="en-US" sz="1800" dirty="0" err="1">
                <a:latin typeface="Courier New" pitchFamily="-84" charset="0"/>
              </a:rPr>
              <a:t>index_type</a:t>
            </a:r>
            <a:r>
              <a:rPr lang="en-US" sz="1800" dirty="0">
                <a:latin typeface="Courier New" pitchFamily="-84" charset="0"/>
              </a:rPr>
              <a:t> = 'DOMAIN'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and </a:t>
            </a:r>
            <a:r>
              <a:rPr lang="en-US" sz="1800" dirty="0" err="1">
                <a:latin typeface="Courier New" pitchFamily="-84" charset="0"/>
              </a:rPr>
              <a:t>ityp_name</a:t>
            </a:r>
            <a:r>
              <a:rPr lang="en-US" sz="1800" dirty="0">
                <a:latin typeface="Courier New" pitchFamily="-84" charset="0"/>
              </a:rPr>
              <a:t> = 'SPATIAL_INDEX'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and </a:t>
            </a:r>
            <a:r>
              <a:rPr lang="en-US" sz="1800" dirty="0" err="1">
                <a:latin typeface="Courier New" pitchFamily="-84" charset="0"/>
              </a:rPr>
              <a:t>domidx_opstatus</a:t>
            </a:r>
            <a:r>
              <a:rPr lang="en-US" sz="1800" dirty="0">
                <a:latin typeface="Courier New" pitchFamily="-84" charset="0"/>
              </a:rPr>
              <a:t> = 'FAILED';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/>
          <a:lstStyle/>
          <a:p>
            <a:pPr eaLnBrk="1" hangingPunct="1"/>
            <a:r>
              <a:rPr lang="en-US"/>
              <a:t>R-tree Index Sizing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600200"/>
            <a:ext cx="8164512" cy="4343400"/>
          </a:xfrm>
        </p:spPr>
        <p:txBody>
          <a:bodyPr/>
          <a:lstStyle/>
          <a:p>
            <a:pPr eaLnBrk="1" hangingPunct="1"/>
            <a:r>
              <a:rPr lang="en-US"/>
              <a:t>Function for estimating R-tree index size based on existing table, or knowledge about a table: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073150" y="4017963"/>
            <a:ext cx="7842250" cy="1392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SIZE(Mb) = SDO_TUNE.ESTIMATE_RTREE_INDEX_SIZE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          (NUMBER_OF_GEOMS, DB_BLOCK_SIZE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          [,SDO_RTR_PCTFREE] [,NUM_DIMENSIONS]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          [,IS_GEODETIC])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066800" y="2795588"/>
            <a:ext cx="7842250" cy="1035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SIZE(Mb) = SDO_TUNE.ESTIMATE_RTREE_INDEX_SIZE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           (SCHEMA, TABLE_NAME,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latin typeface="Courier New" pitchFamily="-84" charset="0"/>
              </a:rPr>
              <a:t>            COLUMN_NAME [,PARTITION_NAME])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ESTIMATE_RTREE_INDEX_SIZE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SCHEMA </a:t>
            </a:r>
          </a:p>
          <a:p>
            <a:pPr lvl="1" eaLnBrk="1" hangingPunct="1"/>
            <a:r>
              <a:rPr lang="en-US"/>
              <a:t>The owner of the table</a:t>
            </a:r>
          </a:p>
          <a:p>
            <a:pPr eaLnBrk="1" hangingPunct="1"/>
            <a:r>
              <a:rPr lang="en-US"/>
              <a:t>TABLE_NAME</a:t>
            </a:r>
          </a:p>
          <a:p>
            <a:pPr lvl="1" eaLnBrk="1" hangingPunct="1"/>
            <a:r>
              <a:rPr lang="en-US"/>
              <a:t> The name of the table</a:t>
            </a:r>
          </a:p>
          <a:p>
            <a:pPr eaLnBrk="1" hangingPunct="1"/>
            <a:r>
              <a:rPr lang="en-US"/>
              <a:t>COLUMN_NAME </a:t>
            </a:r>
          </a:p>
          <a:p>
            <a:pPr lvl="1" eaLnBrk="1" hangingPunct="1"/>
            <a:r>
              <a:rPr lang="en-US"/>
              <a:t>The name of the SDO_GEOMETRY column in the TABLE_NAME table</a:t>
            </a:r>
          </a:p>
          <a:p>
            <a:pPr eaLnBrk="1" hangingPunct="1"/>
            <a:r>
              <a:rPr lang="en-US"/>
              <a:t>PARTITION_NAME </a:t>
            </a:r>
          </a:p>
          <a:p>
            <a:pPr lvl="1" eaLnBrk="1" hangingPunct="1"/>
            <a:r>
              <a:rPr lang="en-US"/>
              <a:t>The name of the partition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ESTIMATE_RTREE_INDEX_SIZE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NUMBER_OF_GEOMS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number of rows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DB_BLOCK_SIZE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DB_BLOCK_SIZE of the tablespace that contains the index table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SDO_RTR_PCTFREE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amount of free space to be left in the index table (default: 10)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NUM_DIMENSIONS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number of dimensions to be indexed (default: 2)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IS_GEODETIC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the data being indexed is geodetic, set to 1; otherwise 0 (default: 0).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7987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Estimate the size of an R-tree index for user SCOTT on the US_COUNTIES table with the GEOM column: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Estimate the size of an R-tree index on a table that has 250,000 geometries, 8 KB DB_BLOCK_SIZE, SDO_RTR_PCTFREE set at 15, two-dimensional data, and a geodetic SRID: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066800" y="2286000"/>
            <a:ext cx="7842250" cy="954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SELECT sdo_tune.estimate_rtree_index_size  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        ('scott', 'us_counties','geom')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FROM dual;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073150" y="4419600"/>
            <a:ext cx="7842250" cy="954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SELECT </a:t>
            </a:r>
            <a:r>
              <a:rPr lang="en-US" sz="1800" dirty="0" err="1">
                <a:latin typeface="Courier New" pitchFamily="-84" charset="0"/>
              </a:rPr>
              <a:t>sdo_tune.estimate_rtree_index_size</a:t>
            </a:r>
            <a:r>
              <a:rPr lang="en-US" sz="1800" dirty="0">
                <a:latin typeface="Courier New" pitchFamily="-84" charset="0"/>
              </a:rPr>
              <a:t> 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         (250000, 8192, 15, 2, 1)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latin typeface="Courier New" pitchFamily="-84" charset="0"/>
              </a:rPr>
              <a:t>FROM dual;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 Statistics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11gR2 and before: no statistics for spatial data</a:t>
            </a:r>
          </a:p>
          <a:p>
            <a:r>
              <a:rPr lang="en-US" dirty="0" smtClean="0"/>
              <a:t>Spatial operators use a fixed selectivity</a:t>
            </a:r>
          </a:p>
          <a:p>
            <a:r>
              <a:rPr lang="en-US" dirty="0" smtClean="0"/>
              <a:t>Can be a problem for queries that combine spatial and other predicates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Version 12c collects and uses spatial statistics</a:t>
            </a:r>
          </a:p>
          <a:p>
            <a:r>
              <a:rPr lang="en-US" dirty="0" smtClean="0"/>
              <a:t>Input space is partitioned into regions (or buckets)</a:t>
            </a:r>
          </a:p>
          <a:p>
            <a:r>
              <a:rPr lang="en-US" dirty="0" smtClean="0"/>
              <a:t>Each region contains information about </a:t>
            </a:r>
          </a:p>
          <a:p>
            <a:pPr lvl="1"/>
            <a:r>
              <a:rPr lang="en-US" dirty="0" smtClean="0"/>
              <a:t>The number of contained geometry </a:t>
            </a:r>
            <a:r>
              <a:rPr lang="en-US" dirty="0" err="1" smtClean="0"/>
              <a:t>MBRs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average length and width of each MBR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90600" y="863600"/>
            <a:ext cx="8915400" cy="406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>
                <a:solidFill>
                  <a:srgbClr val="FD0000"/>
                </a:solidFill>
              </a:rPr>
              <a:t>Improve Execution plans for Spatial queries</a:t>
            </a:r>
            <a:endParaRPr lang="en-US" dirty="0">
              <a:solidFill>
                <a:srgbClr val="FD0000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Data Statistics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collection depends on an existing R-tree index</a:t>
            </a:r>
          </a:p>
          <a:p>
            <a:r>
              <a:rPr lang="en-US" dirty="0" smtClean="0"/>
              <a:t>Execution of </a:t>
            </a:r>
            <a:r>
              <a:rPr lang="en-US" b="1" dirty="0" err="1" smtClean="0"/>
              <a:t>dbms_stats</a:t>
            </a:r>
            <a:r>
              <a:rPr lang="en-US" dirty="0" smtClean="0"/>
              <a:t> functions invokes spatial statistics collection algorithms.</a:t>
            </a:r>
            <a:endParaRPr lang="en-US" dirty="0" smtClean="0"/>
          </a:p>
          <a:p>
            <a:pPr lvl="1"/>
            <a:r>
              <a:rPr lang="en-US" dirty="0" smtClean="0"/>
              <a:t>DBMS_STATS.GATHER_INDEX_STATS(….)</a:t>
            </a:r>
          </a:p>
          <a:p>
            <a:pPr lvl="1"/>
            <a:r>
              <a:rPr lang="en-US" dirty="0" smtClean="0"/>
              <a:t>DBMS_STATS.GATHER_SCHEMA_STATS(….)</a:t>
            </a:r>
          </a:p>
          <a:p>
            <a:r>
              <a:rPr lang="en-US" dirty="0" smtClean="0"/>
              <a:t>Statistics </a:t>
            </a:r>
            <a:r>
              <a:rPr lang="en-US" dirty="0" smtClean="0"/>
              <a:t>kept in table </a:t>
            </a:r>
            <a:r>
              <a:rPr lang="en-US" b="1" dirty="0" err="1" smtClean="0"/>
              <a:t>MDXT_xxxx</a:t>
            </a:r>
            <a:r>
              <a:rPr lang="en-US" b="1" dirty="0" smtClean="0"/>
              <a:t>$ </a:t>
            </a:r>
            <a:r>
              <a:rPr lang="en-US" dirty="0" smtClean="0"/>
              <a:t>for each index</a:t>
            </a:r>
            <a:endParaRPr lang="en-US" b="1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User must have explicit CREATE TABLE privilege 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If granted via role, statistics are not collected!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90600" y="863600"/>
            <a:ext cx="8915400" cy="40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D0000"/>
                </a:solidFill>
              </a:rPr>
              <a:t>How to collect statistics for spatial tables?</a:t>
            </a:r>
            <a:endParaRPr lang="en-US" dirty="0">
              <a:solidFill>
                <a:srgbClr val="FD0000"/>
              </a:solidFill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325" y="508000"/>
            <a:ext cx="7178675" cy="7381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R-tree Indexing Concept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752725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3168650" y="4217988"/>
            <a:ext cx="1479550" cy="879475"/>
          </a:xfrm>
          <a:custGeom>
            <a:avLst/>
            <a:gdLst>
              <a:gd name="T0" fmla="*/ 0 w 861"/>
              <a:gd name="T1" fmla="*/ 2147483647 h 554"/>
              <a:gd name="T2" fmla="*/ 2147483647 w 861"/>
              <a:gd name="T3" fmla="*/ 2147483647 h 554"/>
              <a:gd name="T4" fmla="*/ 2147483647 w 861"/>
              <a:gd name="T5" fmla="*/ 2147483647 h 554"/>
              <a:gd name="T6" fmla="*/ 2147483647 w 861"/>
              <a:gd name="T7" fmla="*/ 2147483647 h 554"/>
              <a:gd name="T8" fmla="*/ 2147483647 w 861"/>
              <a:gd name="T9" fmla="*/ 2147483647 h 554"/>
              <a:gd name="T10" fmla="*/ 2147483647 w 861"/>
              <a:gd name="T11" fmla="*/ 2147483647 h 554"/>
              <a:gd name="T12" fmla="*/ 2147483647 w 861"/>
              <a:gd name="T13" fmla="*/ 2147483647 h 554"/>
              <a:gd name="T14" fmla="*/ 2147483647 w 861"/>
              <a:gd name="T15" fmla="*/ 2147483647 h 554"/>
              <a:gd name="T16" fmla="*/ 2147483647 w 861"/>
              <a:gd name="T17" fmla="*/ 2147483647 h 554"/>
              <a:gd name="T18" fmla="*/ 2147483647 w 861"/>
              <a:gd name="T19" fmla="*/ 2147483647 h 554"/>
              <a:gd name="T20" fmla="*/ 2147483647 w 861"/>
              <a:gd name="T21" fmla="*/ 2147483647 h 554"/>
              <a:gd name="T22" fmla="*/ 2147483647 w 861"/>
              <a:gd name="T23" fmla="*/ 2147483647 h 554"/>
              <a:gd name="T24" fmla="*/ 2147483647 w 861"/>
              <a:gd name="T25" fmla="*/ 2147483647 h 554"/>
              <a:gd name="T26" fmla="*/ 2147483647 w 861"/>
              <a:gd name="T27" fmla="*/ 2147483647 h 554"/>
              <a:gd name="T28" fmla="*/ 2147483647 w 861"/>
              <a:gd name="T29" fmla="*/ 2147483647 h 554"/>
              <a:gd name="T30" fmla="*/ 2147483647 w 861"/>
              <a:gd name="T31" fmla="*/ 2147483647 h 554"/>
              <a:gd name="T32" fmla="*/ 2147483647 w 861"/>
              <a:gd name="T33" fmla="*/ 2147483647 h 554"/>
              <a:gd name="T34" fmla="*/ 2147483647 w 861"/>
              <a:gd name="T35" fmla="*/ 2147483647 h 554"/>
              <a:gd name="T36" fmla="*/ 2147483647 w 861"/>
              <a:gd name="T37" fmla="*/ 2147483647 h 554"/>
              <a:gd name="T38" fmla="*/ 2147483647 w 861"/>
              <a:gd name="T39" fmla="*/ 2147483647 h 554"/>
              <a:gd name="T40" fmla="*/ 2147483647 w 861"/>
              <a:gd name="T41" fmla="*/ 2147483647 h 554"/>
              <a:gd name="T42" fmla="*/ 2147483647 w 861"/>
              <a:gd name="T43" fmla="*/ 2147483647 h 554"/>
              <a:gd name="T44" fmla="*/ 2147483647 w 861"/>
              <a:gd name="T45" fmla="*/ 2147483647 h 554"/>
              <a:gd name="T46" fmla="*/ 2147483647 w 861"/>
              <a:gd name="T47" fmla="*/ 2147483647 h 554"/>
              <a:gd name="T48" fmla="*/ 2147483647 w 861"/>
              <a:gd name="T49" fmla="*/ 2147483647 h 554"/>
              <a:gd name="T50" fmla="*/ 2147483647 w 861"/>
              <a:gd name="T51" fmla="*/ 2147483647 h 554"/>
              <a:gd name="T52" fmla="*/ 2147483647 w 861"/>
              <a:gd name="T53" fmla="*/ 2147483647 h 554"/>
              <a:gd name="T54" fmla="*/ 2147483647 w 861"/>
              <a:gd name="T55" fmla="*/ 2147483647 h 554"/>
              <a:gd name="T56" fmla="*/ 2147483647 w 861"/>
              <a:gd name="T57" fmla="*/ 2147483647 h 554"/>
              <a:gd name="T58" fmla="*/ 2147483647 w 861"/>
              <a:gd name="T59" fmla="*/ 2147483647 h 554"/>
              <a:gd name="T60" fmla="*/ 2147483647 w 861"/>
              <a:gd name="T61" fmla="*/ 2147483647 h 554"/>
              <a:gd name="T62" fmla="*/ 2147483647 w 861"/>
              <a:gd name="T63" fmla="*/ 2147483647 h 554"/>
              <a:gd name="T64" fmla="*/ 2147483647 w 861"/>
              <a:gd name="T65" fmla="*/ 2147483647 h 554"/>
              <a:gd name="T66" fmla="*/ 2147483647 w 861"/>
              <a:gd name="T67" fmla="*/ 0 h 554"/>
              <a:gd name="T68" fmla="*/ 2147483647 w 861"/>
              <a:gd name="T69" fmla="*/ 0 h 554"/>
              <a:gd name="T70" fmla="*/ 2147483647 w 861"/>
              <a:gd name="T71" fmla="*/ 2147483647 h 554"/>
              <a:gd name="T72" fmla="*/ 2147483647 w 861"/>
              <a:gd name="T73" fmla="*/ 2147483647 h 554"/>
              <a:gd name="T74" fmla="*/ 2147483647 w 861"/>
              <a:gd name="T75" fmla="*/ 2147483647 h 554"/>
              <a:gd name="T76" fmla="*/ 2147483647 w 861"/>
              <a:gd name="T77" fmla="*/ 2147483647 h 554"/>
              <a:gd name="T78" fmla="*/ 2147483647 w 861"/>
              <a:gd name="T79" fmla="*/ 2147483647 h 554"/>
              <a:gd name="T80" fmla="*/ 2147483647 w 861"/>
              <a:gd name="T81" fmla="*/ 2147483647 h 554"/>
              <a:gd name="T82" fmla="*/ 2147483647 w 861"/>
              <a:gd name="T83" fmla="*/ 2147483647 h 554"/>
              <a:gd name="T84" fmla="*/ 2147483647 w 861"/>
              <a:gd name="T85" fmla="*/ 2147483647 h 554"/>
              <a:gd name="T86" fmla="*/ 2147483647 w 861"/>
              <a:gd name="T87" fmla="*/ 2147483647 h 554"/>
              <a:gd name="T88" fmla="*/ 2147483647 w 861"/>
              <a:gd name="T89" fmla="*/ 2147483647 h 554"/>
              <a:gd name="T90" fmla="*/ 2147483647 w 861"/>
              <a:gd name="T91" fmla="*/ 2147483647 h 554"/>
              <a:gd name="T92" fmla="*/ 2147483647 w 861"/>
              <a:gd name="T93" fmla="*/ 2147483647 h 554"/>
              <a:gd name="T94" fmla="*/ 0 w 861"/>
              <a:gd name="T95" fmla="*/ 2147483647 h 554"/>
              <a:gd name="T96" fmla="*/ 0 w 861"/>
              <a:gd name="T97" fmla="*/ 2147483647 h 5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61"/>
              <a:gd name="T148" fmla="*/ 0 h 554"/>
              <a:gd name="T149" fmla="*/ 861 w 861"/>
              <a:gd name="T150" fmla="*/ 554 h 5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61" h="554">
                <a:moveTo>
                  <a:pt x="0" y="364"/>
                </a:moveTo>
                <a:lnTo>
                  <a:pt x="0" y="403"/>
                </a:lnTo>
                <a:lnTo>
                  <a:pt x="7" y="427"/>
                </a:lnTo>
                <a:lnTo>
                  <a:pt x="15" y="450"/>
                </a:lnTo>
                <a:lnTo>
                  <a:pt x="22" y="474"/>
                </a:lnTo>
                <a:lnTo>
                  <a:pt x="30" y="498"/>
                </a:lnTo>
                <a:lnTo>
                  <a:pt x="52" y="521"/>
                </a:lnTo>
                <a:lnTo>
                  <a:pt x="73" y="537"/>
                </a:lnTo>
                <a:lnTo>
                  <a:pt x="95" y="545"/>
                </a:lnTo>
                <a:lnTo>
                  <a:pt x="117" y="553"/>
                </a:lnTo>
                <a:lnTo>
                  <a:pt x="138" y="553"/>
                </a:lnTo>
                <a:lnTo>
                  <a:pt x="161" y="553"/>
                </a:lnTo>
                <a:lnTo>
                  <a:pt x="183" y="553"/>
                </a:lnTo>
                <a:lnTo>
                  <a:pt x="204" y="553"/>
                </a:lnTo>
                <a:lnTo>
                  <a:pt x="226" y="553"/>
                </a:lnTo>
                <a:lnTo>
                  <a:pt x="248" y="545"/>
                </a:lnTo>
                <a:lnTo>
                  <a:pt x="269" y="537"/>
                </a:lnTo>
                <a:lnTo>
                  <a:pt x="292" y="529"/>
                </a:lnTo>
                <a:lnTo>
                  <a:pt x="314" y="521"/>
                </a:lnTo>
                <a:lnTo>
                  <a:pt x="336" y="513"/>
                </a:lnTo>
                <a:lnTo>
                  <a:pt x="357" y="506"/>
                </a:lnTo>
                <a:lnTo>
                  <a:pt x="387" y="506"/>
                </a:lnTo>
                <a:lnTo>
                  <a:pt x="409" y="506"/>
                </a:lnTo>
                <a:lnTo>
                  <a:pt x="430" y="506"/>
                </a:lnTo>
                <a:lnTo>
                  <a:pt x="452" y="513"/>
                </a:lnTo>
                <a:lnTo>
                  <a:pt x="474" y="521"/>
                </a:lnTo>
                <a:lnTo>
                  <a:pt x="496" y="529"/>
                </a:lnTo>
                <a:lnTo>
                  <a:pt x="518" y="545"/>
                </a:lnTo>
                <a:lnTo>
                  <a:pt x="540" y="553"/>
                </a:lnTo>
                <a:lnTo>
                  <a:pt x="561" y="553"/>
                </a:lnTo>
                <a:lnTo>
                  <a:pt x="583" y="553"/>
                </a:lnTo>
                <a:lnTo>
                  <a:pt x="605" y="553"/>
                </a:lnTo>
                <a:lnTo>
                  <a:pt x="627" y="553"/>
                </a:lnTo>
                <a:lnTo>
                  <a:pt x="649" y="553"/>
                </a:lnTo>
                <a:lnTo>
                  <a:pt x="671" y="537"/>
                </a:lnTo>
                <a:lnTo>
                  <a:pt x="692" y="529"/>
                </a:lnTo>
                <a:lnTo>
                  <a:pt x="714" y="521"/>
                </a:lnTo>
                <a:lnTo>
                  <a:pt x="736" y="506"/>
                </a:lnTo>
                <a:lnTo>
                  <a:pt x="751" y="482"/>
                </a:lnTo>
                <a:lnTo>
                  <a:pt x="772" y="466"/>
                </a:lnTo>
                <a:lnTo>
                  <a:pt x="795" y="450"/>
                </a:lnTo>
                <a:lnTo>
                  <a:pt x="817" y="427"/>
                </a:lnTo>
                <a:lnTo>
                  <a:pt x="824" y="403"/>
                </a:lnTo>
                <a:lnTo>
                  <a:pt x="824" y="379"/>
                </a:lnTo>
                <a:lnTo>
                  <a:pt x="824" y="356"/>
                </a:lnTo>
                <a:lnTo>
                  <a:pt x="838" y="332"/>
                </a:lnTo>
                <a:lnTo>
                  <a:pt x="853" y="308"/>
                </a:lnTo>
                <a:lnTo>
                  <a:pt x="860" y="285"/>
                </a:lnTo>
                <a:lnTo>
                  <a:pt x="860" y="261"/>
                </a:lnTo>
                <a:lnTo>
                  <a:pt x="860" y="237"/>
                </a:lnTo>
                <a:lnTo>
                  <a:pt x="853" y="214"/>
                </a:lnTo>
                <a:lnTo>
                  <a:pt x="845" y="190"/>
                </a:lnTo>
                <a:lnTo>
                  <a:pt x="831" y="166"/>
                </a:lnTo>
                <a:lnTo>
                  <a:pt x="824" y="143"/>
                </a:lnTo>
                <a:lnTo>
                  <a:pt x="809" y="119"/>
                </a:lnTo>
                <a:lnTo>
                  <a:pt x="795" y="95"/>
                </a:lnTo>
                <a:lnTo>
                  <a:pt x="772" y="79"/>
                </a:lnTo>
                <a:lnTo>
                  <a:pt x="751" y="64"/>
                </a:lnTo>
                <a:lnTo>
                  <a:pt x="729" y="48"/>
                </a:lnTo>
                <a:lnTo>
                  <a:pt x="707" y="40"/>
                </a:lnTo>
                <a:lnTo>
                  <a:pt x="686" y="32"/>
                </a:lnTo>
                <a:lnTo>
                  <a:pt x="664" y="24"/>
                </a:lnTo>
                <a:lnTo>
                  <a:pt x="641" y="16"/>
                </a:lnTo>
                <a:lnTo>
                  <a:pt x="619" y="8"/>
                </a:lnTo>
                <a:lnTo>
                  <a:pt x="598" y="8"/>
                </a:lnTo>
                <a:lnTo>
                  <a:pt x="576" y="8"/>
                </a:lnTo>
                <a:lnTo>
                  <a:pt x="554" y="0"/>
                </a:lnTo>
                <a:lnTo>
                  <a:pt x="532" y="0"/>
                </a:lnTo>
                <a:lnTo>
                  <a:pt x="510" y="0"/>
                </a:lnTo>
                <a:lnTo>
                  <a:pt x="488" y="0"/>
                </a:lnTo>
                <a:lnTo>
                  <a:pt x="467" y="8"/>
                </a:lnTo>
                <a:lnTo>
                  <a:pt x="445" y="16"/>
                </a:lnTo>
                <a:lnTo>
                  <a:pt x="423" y="16"/>
                </a:lnTo>
                <a:lnTo>
                  <a:pt x="401" y="24"/>
                </a:lnTo>
                <a:lnTo>
                  <a:pt x="379" y="24"/>
                </a:lnTo>
                <a:lnTo>
                  <a:pt x="357" y="32"/>
                </a:lnTo>
                <a:lnTo>
                  <a:pt x="336" y="32"/>
                </a:lnTo>
                <a:lnTo>
                  <a:pt x="314" y="40"/>
                </a:lnTo>
                <a:lnTo>
                  <a:pt x="284" y="40"/>
                </a:lnTo>
                <a:lnTo>
                  <a:pt x="256" y="40"/>
                </a:lnTo>
                <a:lnTo>
                  <a:pt x="233" y="48"/>
                </a:lnTo>
                <a:lnTo>
                  <a:pt x="204" y="48"/>
                </a:lnTo>
                <a:lnTo>
                  <a:pt x="183" y="56"/>
                </a:lnTo>
                <a:lnTo>
                  <a:pt x="161" y="64"/>
                </a:lnTo>
                <a:lnTo>
                  <a:pt x="138" y="71"/>
                </a:lnTo>
                <a:lnTo>
                  <a:pt x="117" y="79"/>
                </a:lnTo>
                <a:lnTo>
                  <a:pt x="95" y="95"/>
                </a:lnTo>
                <a:lnTo>
                  <a:pt x="73" y="103"/>
                </a:lnTo>
                <a:lnTo>
                  <a:pt x="52" y="119"/>
                </a:lnTo>
                <a:lnTo>
                  <a:pt x="37" y="143"/>
                </a:lnTo>
                <a:lnTo>
                  <a:pt x="30" y="166"/>
                </a:lnTo>
                <a:lnTo>
                  <a:pt x="22" y="190"/>
                </a:lnTo>
                <a:lnTo>
                  <a:pt x="15" y="214"/>
                </a:lnTo>
                <a:lnTo>
                  <a:pt x="7" y="237"/>
                </a:lnTo>
                <a:lnTo>
                  <a:pt x="0" y="261"/>
                </a:lnTo>
                <a:lnTo>
                  <a:pt x="0" y="285"/>
                </a:lnTo>
                <a:lnTo>
                  <a:pt x="0" y="308"/>
                </a:lnTo>
                <a:lnTo>
                  <a:pt x="0" y="332"/>
                </a:lnTo>
                <a:lnTo>
                  <a:pt x="0" y="36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320800" y="4711700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Geometry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148013" y="4210050"/>
            <a:ext cx="1498600" cy="8985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700338" y="4306888"/>
            <a:ext cx="4349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912938" y="4108450"/>
            <a:ext cx="763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MBR</a:t>
            </a:r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3233738" y="1854200"/>
            <a:ext cx="1966912" cy="1693863"/>
            <a:chOff x="1880" y="1189"/>
            <a:chExt cx="1144" cy="1067"/>
          </a:xfrm>
        </p:grpSpPr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 flipH="1">
              <a:off x="1880" y="1189"/>
              <a:ext cx="572" cy="10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880" y="2256"/>
              <a:ext cx="1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2452" y="1189"/>
              <a:ext cx="572" cy="10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6" name="Freeform 13"/>
          <p:cNvSpPr>
            <a:spLocks/>
          </p:cNvSpPr>
          <p:nvPr/>
        </p:nvSpPr>
        <p:spPr bwMode="auto">
          <a:xfrm>
            <a:off x="3387725" y="3543300"/>
            <a:ext cx="1588" cy="649288"/>
          </a:xfrm>
          <a:custGeom>
            <a:avLst/>
            <a:gdLst>
              <a:gd name="T0" fmla="*/ 2147483647 w 1"/>
              <a:gd name="T1" fmla="*/ 0 h 409"/>
              <a:gd name="T2" fmla="*/ 0 w 1"/>
              <a:gd name="T3" fmla="*/ 2147483647 h 409"/>
              <a:gd name="T4" fmla="*/ 0 60000 65536"/>
              <a:gd name="T5" fmla="*/ 0 60000 65536"/>
              <a:gd name="T6" fmla="*/ 0 w 1"/>
              <a:gd name="T7" fmla="*/ 0 h 409"/>
              <a:gd name="T8" fmla="*/ 1 w 1"/>
              <a:gd name="T9" fmla="*/ 409 h 4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09">
                <a:moveTo>
                  <a:pt x="1" y="0"/>
                </a:moveTo>
                <a:lnTo>
                  <a:pt x="0" y="409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3762375" y="2606675"/>
            <a:ext cx="91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R-tree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index</a:t>
            </a: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5584825" y="4014788"/>
            <a:ext cx="3743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Leaf nodes of R-tree store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&lt;MBR, geometry pointer&gt;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Resources Required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R-tree Index is built in stages:</a:t>
            </a:r>
          </a:p>
          <a:p>
            <a:pPr eaLnBrk="1" hangingPunct="1"/>
            <a:r>
              <a:rPr lang="en-US"/>
              <a:t>All geometries are read and MBRs constructed.</a:t>
            </a:r>
          </a:p>
          <a:p>
            <a:pPr lvl="1" eaLnBrk="1" hangingPunct="1"/>
            <a:r>
              <a:rPr lang="en-US"/>
              <a:t>Approximately 100 bytes of rollback required per geometry</a:t>
            </a:r>
          </a:p>
          <a:p>
            <a:pPr eaLnBrk="1" hangingPunct="1"/>
            <a:r>
              <a:rPr lang="en-US"/>
              <a:t>R-tree clustering operations are performed.</a:t>
            </a:r>
          </a:p>
          <a:p>
            <a:pPr lvl="1" eaLnBrk="1" hangingPunct="1"/>
            <a:r>
              <a:rPr lang="en-US"/>
              <a:t>Requires a maximum of 1 GB temporary space for sorting (1 GB required for 5 million or more geometries)</a:t>
            </a:r>
          </a:p>
          <a:p>
            <a:pPr lvl="1" eaLnBrk="1" hangingPunct="1"/>
            <a:r>
              <a:rPr lang="en-US"/>
              <a:t>Requires 10 MB of System Global Area (SGA) per index</a:t>
            </a:r>
          </a:p>
          <a:p>
            <a:pPr lvl="1" eaLnBrk="1" hangingPunct="1"/>
            <a:r>
              <a:rPr lang="en-US"/>
              <a:t>Use R-tree index sizing function to estimate final index size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ChangeArrowheads="1"/>
          </p:cNvSpPr>
          <p:nvPr/>
        </p:nvSpPr>
        <p:spPr bwMode="blackGray">
          <a:xfrm>
            <a:off x="2889250" y="2133600"/>
            <a:ext cx="881063" cy="7000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3731" name="Rectangle 3"/>
          <p:cNvSpPr>
            <a:spLocks noChangeArrowheads="1"/>
          </p:cNvSpPr>
          <p:nvPr/>
        </p:nvSpPr>
        <p:spPr bwMode="auto">
          <a:xfrm>
            <a:off x="3656013" y="2463800"/>
            <a:ext cx="627062" cy="407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95400" y="2667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fr-FR" sz="2400" b="0">
              <a:latin typeface="Times New Roman" pitchFamily="-8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gray">
          <a:xfrm>
            <a:off x="2711450" y="1854200"/>
            <a:ext cx="3873500" cy="356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0" name="Freeform 6"/>
          <p:cNvSpPr>
            <a:spLocks/>
          </p:cNvSpPr>
          <p:nvPr/>
        </p:nvSpPr>
        <p:spPr bwMode="gray">
          <a:xfrm>
            <a:off x="2859088" y="2133600"/>
            <a:ext cx="884237" cy="695325"/>
          </a:xfrm>
          <a:custGeom>
            <a:avLst/>
            <a:gdLst>
              <a:gd name="T0" fmla="*/ 0 w 515"/>
              <a:gd name="T1" fmla="*/ 2147483647 h 438"/>
              <a:gd name="T2" fmla="*/ 2147483647 w 515"/>
              <a:gd name="T3" fmla="*/ 2147483647 h 438"/>
              <a:gd name="T4" fmla="*/ 2147483647 w 515"/>
              <a:gd name="T5" fmla="*/ 2147483647 h 438"/>
              <a:gd name="T6" fmla="*/ 2147483647 w 515"/>
              <a:gd name="T7" fmla="*/ 2147483647 h 438"/>
              <a:gd name="T8" fmla="*/ 2147483647 w 515"/>
              <a:gd name="T9" fmla="*/ 2147483647 h 438"/>
              <a:gd name="T10" fmla="*/ 2147483647 w 515"/>
              <a:gd name="T11" fmla="*/ 2147483647 h 438"/>
              <a:gd name="T12" fmla="*/ 2147483647 w 515"/>
              <a:gd name="T13" fmla="*/ 2147483647 h 438"/>
              <a:gd name="T14" fmla="*/ 2147483647 w 515"/>
              <a:gd name="T15" fmla="*/ 2147483647 h 438"/>
              <a:gd name="T16" fmla="*/ 2147483647 w 515"/>
              <a:gd name="T17" fmla="*/ 2147483647 h 438"/>
              <a:gd name="T18" fmla="*/ 2147483647 w 515"/>
              <a:gd name="T19" fmla="*/ 2147483647 h 438"/>
              <a:gd name="T20" fmla="*/ 2147483647 w 515"/>
              <a:gd name="T21" fmla="*/ 2147483647 h 438"/>
              <a:gd name="T22" fmla="*/ 2147483647 w 515"/>
              <a:gd name="T23" fmla="*/ 2147483647 h 438"/>
              <a:gd name="T24" fmla="*/ 2147483647 w 515"/>
              <a:gd name="T25" fmla="*/ 2147483647 h 438"/>
              <a:gd name="T26" fmla="*/ 2147483647 w 515"/>
              <a:gd name="T27" fmla="*/ 2147483647 h 438"/>
              <a:gd name="T28" fmla="*/ 2147483647 w 515"/>
              <a:gd name="T29" fmla="*/ 2147483647 h 438"/>
              <a:gd name="T30" fmla="*/ 2147483647 w 515"/>
              <a:gd name="T31" fmla="*/ 2147483647 h 438"/>
              <a:gd name="T32" fmla="*/ 2147483647 w 515"/>
              <a:gd name="T33" fmla="*/ 2147483647 h 438"/>
              <a:gd name="T34" fmla="*/ 2147483647 w 515"/>
              <a:gd name="T35" fmla="*/ 2147483647 h 438"/>
              <a:gd name="T36" fmla="*/ 2147483647 w 515"/>
              <a:gd name="T37" fmla="*/ 2147483647 h 438"/>
              <a:gd name="T38" fmla="*/ 2147483647 w 515"/>
              <a:gd name="T39" fmla="*/ 0 h 438"/>
              <a:gd name="T40" fmla="*/ 2147483647 w 515"/>
              <a:gd name="T41" fmla="*/ 2147483647 h 438"/>
              <a:gd name="T42" fmla="*/ 2147483647 w 515"/>
              <a:gd name="T43" fmla="*/ 2147483647 h 438"/>
              <a:gd name="T44" fmla="*/ 2147483647 w 515"/>
              <a:gd name="T45" fmla="*/ 2147483647 h 438"/>
              <a:gd name="T46" fmla="*/ 2147483647 w 515"/>
              <a:gd name="T47" fmla="*/ 2147483647 h 438"/>
              <a:gd name="T48" fmla="*/ 2147483647 w 515"/>
              <a:gd name="T49" fmla="*/ 2147483647 h 438"/>
              <a:gd name="T50" fmla="*/ 2147483647 w 515"/>
              <a:gd name="T51" fmla="*/ 2147483647 h 438"/>
              <a:gd name="T52" fmla="*/ 2147483647 w 515"/>
              <a:gd name="T53" fmla="*/ 2147483647 h 438"/>
              <a:gd name="T54" fmla="*/ 2147483647 w 515"/>
              <a:gd name="T55" fmla="*/ 2147483647 h 438"/>
              <a:gd name="T56" fmla="*/ 2147483647 w 515"/>
              <a:gd name="T57" fmla="*/ 2147483647 h 438"/>
              <a:gd name="T58" fmla="*/ 2147483647 w 515"/>
              <a:gd name="T59" fmla="*/ 2147483647 h 438"/>
              <a:gd name="T60" fmla="*/ 2147483647 w 515"/>
              <a:gd name="T61" fmla="*/ 2147483647 h 438"/>
              <a:gd name="T62" fmla="*/ 2147483647 w 515"/>
              <a:gd name="T63" fmla="*/ 2147483647 h 438"/>
              <a:gd name="T64" fmla="*/ 2147483647 w 515"/>
              <a:gd name="T65" fmla="*/ 2147483647 h 438"/>
              <a:gd name="T66" fmla="*/ 2147483647 w 515"/>
              <a:gd name="T67" fmla="*/ 2147483647 h 438"/>
              <a:gd name="T68" fmla="*/ 2147483647 w 515"/>
              <a:gd name="T69" fmla="*/ 2147483647 h 438"/>
              <a:gd name="T70" fmla="*/ 2147483647 w 515"/>
              <a:gd name="T71" fmla="*/ 2147483647 h 438"/>
              <a:gd name="T72" fmla="*/ 2147483647 w 515"/>
              <a:gd name="T73" fmla="*/ 2147483647 h 438"/>
              <a:gd name="T74" fmla="*/ 2147483647 w 515"/>
              <a:gd name="T75" fmla="*/ 2147483647 h 438"/>
              <a:gd name="T76" fmla="*/ 2147483647 w 515"/>
              <a:gd name="T77" fmla="*/ 2147483647 h 438"/>
              <a:gd name="T78" fmla="*/ 2147483647 w 515"/>
              <a:gd name="T79" fmla="*/ 2147483647 h 438"/>
              <a:gd name="T80" fmla="*/ 2147483647 w 515"/>
              <a:gd name="T81" fmla="*/ 2147483647 h 438"/>
              <a:gd name="T82" fmla="*/ 2147483647 w 515"/>
              <a:gd name="T83" fmla="*/ 2147483647 h 438"/>
              <a:gd name="T84" fmla="*/ 2147483647 w 515"/>
              <a:gd name="T85" fmla="*/ 2147483647 h 438"/>
              <a:gd name="T86" fmla="*/ 2147483647 w 515"/>
              <a:gd name="T87" fmla="*/ 2147483647 h 438"/>
              <a:gd name="T88" fmla="*/ 0 w 515"/>
              <a:gd name="T89" fmla="*/ 2147483647 h 4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15"/>
              <a:gd name="T136" fmla="*/ 0 h 438"/>
              <a:gd name="T137" fmla="*/ 515 w 515"/>
              <a:gd name="T138" fmla="*/ 438 h 43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15" h="438">
                <a:moveTo>
                  <a:pt x="0" y="396"/>
                </a:moveTo>
                <a:lnTo>
                  <a:pt x="31" y="351"/>
                </a:lnTo>
                <a:lnTo>
                  <a:pt x="71" y="309"/>
                </a:lnTo>
                <a:lnTo>
                  <a:pt x="87" y="291"/>
                </a:lnTo>
                <a:lnTo>
                  <a:pt x="119" y="266"/>
                </a:lnTo>
                <a:lnTo>
                  <a:pt x="135" y="240"/>
                </a:lnTo>
                <a:lnTo>
                  <a:pt x="166" y="214"/>
                </a:lnTo>
                <a:lnTo>
                  <a:pt x="190" y="189"/>
                </a:lnTo>
                <a:lnTo>
                  <a:pt x="222" y="163"/>
                </a:lnTo>
                <a:lnTo>
                  <a:pt x="246" y="146"/>
                </a:lnTo>
                <a:lnTo>
                  <a:pt x="277" y="120"/>
                </a:lnTo>
                <a:lnTo>
                  <a:pt x="308" y="94"/>
                </a:lnTo>
                <a:lnTo>
                  <a:pt x="341" y="69"/>
                </a:lnTo>
                <a:lnTo>
                  <a:pt x="364" y="60"/>
                </a:lnTo>
                <a:lnTo>
                  <a:pt x="388" y="43"/>
                </a:lnTo>
                <a:lnTo>
                  <a:pt x="412" y="34"/>
                </a:lnTo>
                <a:lnTo>
                  <a:pt x="435" y="26"/>
                </a:lnTo>
                <a:lnTo>
                  <a:pt x="451" y="26"/>
                </a:lnTo>
                <a:lnTo>
                  <a:pt x="483" y="9"/>
                </a:lnTo>
                <a:lnTo>
                  <a:pt x="514" y="0"/>
                </a:lnTo>
                <a:lnTo>
                  <a:pt x="498" y="26"/>
                </a:lnTo>
                <a:lnTo>
                  <a:pt x="474" y="51"/>
                </a:lnTo>
                <a:lnTo>
                  <a:pt x="451" y="69"/>
                </a:lnTo>
                <a:lnTo>
                  <a:pt x="435" y="86"/>
                </a:lnTo>
                <a:lnTo>
                  <a:pt x="412" y="103"/>
                </a:lnTo>
                <a:lnTo>
                  <a:pt x="388" y="120"/>
                </a:lnTo>
                <a:lnTo>
                  <a:pt x="364" y="146"/>
                </a:lnTo>
                <a:lnTo>
                  <a:pt x="341" y="163"/>
                </a:lnTo>
                <a:lnTo>
                  <a:pt x="324" y="189"/>
                </a:lnTo>
                <a:lnTo>
                  <a:pt x="301" y="206"/>
                </a:lnTo>
                <a:lnTo>
                  <a:pt x="277" y="231"/>
                </a:lnTo>
                <a:lnTo>
                  <a:pt x="253" y="249"/>
                </a:lnTo>
                <a:lnTo>
                  <a:pt x="230" y="274"/>
                </a:lnTo>
                <a:lnTo>
                  <a:pt x="213" y="291"/>
                </a:lnTo>
                <a:lnTo>
                  <a:pt x="198" y="309"/>
                </a:lnTo>
                <a:lnTo>
                  <a:pt x="174" y="334"/>
                </a:lnTo>
                <a:lnTo>
                  <a:pt x="158" y="351"/>
                </a:lnTo>
                <a:lnTo>
                  <a:pt x="142" y="369"/>
                </a:lnTo>
                <a:lnTo>
                  <a:pt x="119" y="377"/>
                </a:lnTo>
                <a:lnTo>
                  <a:pt x="102" y="386"/>
                </a:lnTo>
                <a:lnTo>
                  <a:pt x="79" y="394"/>
                </a:lnTo>
                <a:lnTo>
                  <a:pt x="55" y="411"/>
                </a:lnTo>
                <a:lnTo>
                  <a:pt x="31" y="420"/>
                </a:lnTo>
                <a:lnTo>
                  <a:pt x="8" y="437"/>
                </a:lnTo>
                <a:lnTo>
                  <a:pt x="0" y="396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gray">
          <a:xfrm>
            <a:off x="3663950" y="2457450"/>
            <a:ext cx="612775" cy="398463"/>
          </a:xfrm>
          <a:custGeom>
            <a:avLst/>
            <a:gdLst>
              <a:gd name="T0" fmla="*/ 2147483647 w 357"/>
              <a:gd name="T1" fmla="*/ 0 h 251"/>
              <a:gd name="T2" fmla="*/ 2147483647 w 357"/>
              <a:gd name="T3" fmla="*/ 2147483647 h 251"/>
              <a:gd name="T4" fmla="*/ 2147483647 w 357"/>
              <a:gd name="T5" fmla="*/ 2147483647 h 251"/>
              <a:gd name="T6" fmla="*/ 2147483647 w 357"/>
              <a:gd name="T7" fmla="*/ 2147483647 h 251"/>
              <a:gd name="T8" fmla="*/ 2147483647 w 357"/>
              <a:gd name="T9" fmla="*/ 2147483647 h 251"/>
              <a:gd name="T10" fmla="*/ 2147483647 w 357"/>
              <a:gd name="T11" fmla="*/ 2147483647 h 251"/>
              <a:gd name="T12" fmla="*/ 0 w 357"/>
              <a:gd name="T13" fmla="*/ 2147483647 h 251"/>
              <a:gd name="T14" fmla="*/ 0 w 357"/>
              <a:gd name="T15" fmla="*/ 2147483647 h 251"/>
              <a:gd name="T16" fmla="*/ 2147483647 w 357"/>
              <a:gd name="T17" fmla="*/ 2147483647 h 251"/>
              <a:gd name="T18" fmla="*/ 2147483647 w 357"/>
              <a:gd name="T19" fmla="*/ 2147483647 h 251"/>
              <a:gd name="T20" fmla="*/ 2147483647 w 357"/>
              <a:gd name="T21" fmla="*/ 2147483647 h 251"/>
              <a:gd name="T22" fmla="*/ 2147483647 w 357"/>
              <a:gd name="T23" fmla="*/ 2147483647 h 251"/>
              <a:gd name="T24" fmla="*/ 2147483647 w 357"/>
              <a:gd name="T25" fmla="*/ 2147483647 h 251"/>
              <a:gd name="T26" fmla="*/ 2147483647 w 357"/>
              <a:gd name="T27" fmla="*/ 2147483647 h 251"/>
              <a:gd name="T28" fmla="*/ 2147483647 w 357"/>
              <a:gd name="T29" fmla="*/ 2147483647 h 251"/>
              <a:gd name="T30" fmla="*/ 2147483647 w 357"/>
              <a:gd name="T31" fmla="*/ 2147483647 h 251"/>
              <a:gd name="T32" fmla="*/ 2147483647 w 357"/>
              <a:gd name="T33" fmla="*/ 2147483647 h 251"/>
              <a:gd name="T34" fmla="*/ 2147483647 w 357"/>
              <a:gd name="T35" fmla="*/ 2147483647 h 251"/>
              <a:gd name="T36" fmla="*/ 2147483647 w 357"/>
              <a:gd name="T37" fmla="*/ 2147483647 h 251"/>
              <a:gd name="T38" fmla="*/ 2147483647 w 357"/>
              <a:gd name="T39" fmla="*/ 2147483647 h 251"/>
              <a:gd name="T40" fmla="*/ 2147483647 w 357"/>
              <a:gd name="T41" fmla="*/ 2147483647 h 251"/>
              <a:gd name="T42" fmla="*/ 2147483647 w 357"/>
              <a:gd name="T43" fmla="*/ 2147483647 h 251"/>
              <a:gd name="T44" fmla="*/ 2147483647 w 357"/>
              <a:gd name="T45" fmla="*/ 2147483647 h 251"/>
              <a:gd name="T46" fmla="*/ 2147483647 w 357"/>
              <a:gd name="T47" fmla="*/ 2147483647 h 251"/>
              <a:gd name="T48" fmla="*/ 2147483647 w 357"/>
              <a:gd name="T49" fmla="*/ 2147483647 h 251"/>
              <a:gd name="T50" fmla="*/ 2147483647 w 357"/>
              <a:gd name="T51" fmla="*/ 2147483647 h 251"/>
              <a:gd name="T52" fmla="*/ 2147483647 w 357"/>
              <a:gd name="T53" fmla="*/ 2147483647 h 251"/>
              <a:gd name="T54" fmla="*/ 2147483647 w 357"/>
              <a:gd name="T55" fmla="*/ 2147483647 h 251"/>
              <a:gd name="T56" fmla="*/ 2147483647 w 357"/>
              <a:gd name="T57" fmla="*/ 2147483647 h 251"/>
              <a:gd name="T58" fmla="*/ 2147483647 w 357"/>
              <a:gd name="T59" fmla="*/ 2147483647 h 251"/>
              <a:gd name="T60" fmla="*/ 2147483647 w 357"/>
              <a:gd name="T61" fmla="*/ 2147483647 h 251"/>
              <a:gd name="T62" fmla="*/ 2147483647 w 357"/>
              <a:gd name="T63" fmla="*/ 2147483647 h 251"/>
              <a:gd name="T64" fmla="*/ 2147483647 w 357"/>
              <a:gd name="T65" fmla="*/ 2147483647 h 251"/>
              <a:gd name="T66" fmla="*/ 2147483647 w 357"/>
              <a:gd name="T67" fmla="*/ 2147483647 h 251"/>
              <a:gd name="T68" fmla="*/ 2147483647 w 357"/>
              <a:gd name="T69" fmla="*/ 2147483647 h 251"/>
              <a:gd name="T70" fmla="*/ 2147483647 w 357"/>
              <a:gd name="T71" fmla="*/ 2147483647 h 251"/>
              <a:gd name="T72" fmla="*/ 2147483647 w 357"/>
              <a:gd name="T73" fmla="*/ 2147483647 h 251"/>
              <a:gd name="T74" fmla="*/ 2147483647 w 357"/>
              <a:gd name="T75" fmla="*/ 2147483647 h 251"/>
              <a:gd name="T76" fmla="*/ 2147483647 w 357"/>
              <a:gd name="T77" fmla="*/ 2147483647 h 251"/>
              <a:gd name="T78" fmla="*/ 2147483647 w 357"/>
              <a:gd name="T79" fmla="*/ 0 h 2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57"/>
              <a:gd name="T121" fmla="*/ 0 h 251"/>
              <a:gd name="T122" fmla="*/ 357 w 357"/>
              <a:gd name="T123" fmla="*/ 251 h 25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57" h="251">
                <a:moveTo>
                  <a:pt x="64" y="0"/>
                </a:moveTo>
                <a:lnTo>
                  <a:pt x="32" y="36"/>
                </a:lnTo>
                <a:lnTo>
                  <a:pt x="24" y="62"/>
                </a:lnTo>
                <a:lnTo>
                  <a:pt x="17" y="87"/>
                </a:lnTo>
                <a:lnTo>
                  <a:pt x="17" y="105"/>
                </a:lnTo>
                <a:lnTo>
                  <a:pt x="8" y="139"/>
                </a:lnTo>
                <a:lnTo>
                  <a:pt x="0" y="165"/>
                </a:lnTo>
                <a:lnTo>
                  <a:pt x="0" y="190"/>
                </a:lnTo>
                <a:lnTo>
                  <a:pt x="17" y="207"/>
                </a:lnTo>
                <a:lnTo>
                  <a:pt x="40" y="216"/>
                </a:lnTo>
                <a:lnTo>
                  <a:pt x="72" y="225"/>
                </a:lnTo>
                <a:lnTo>
                  <a:pt x="103" y="225"/>
                </a:lnTo>
                <a:lnTo>
                  <a:pt x="135" y="242"/>
                </a:lnTo>
                <a:lnTo>
                  <a:pt x="166" y="242"/>
                </a:lnTo>
                <a:lnTo>
                  <a:pt x="183" y="250"/>
                </a:lnTo>
                <a:lnTo>
                  <a:pt x="206" y="250"/>
                </a:lnTo>
                <a:lnTo>
                  <a:pt x="230" y="233"/>
                </a:lnTo>
                <a:lnTo>
                  <a:pt x="254" y="216"/>
                </a:lnTo>
                <a:lnTo>
                  <a:pt x="277" y="199"/>
                </a:lnTo>
                <a:lnTo>
                  <a:pt x="293" y="190"/>
                </a:lnTo>
                <a:lnTo>
                  <a:pt x="316" y="165"/>
                </a:lnTo>
                <a:lnTo>
                  <a:pt x="332" y="147"/>
                </a:lnTo>
                <a:lnTo>
                  <a:pt x="349" y="130"/>
                </a:lnTo>
                <a:lnTo>
                  <a:pt x="356" y="96"/>
                </a:lnTo>
                <a:lnTo>
                  <a:pt x="356" y="70"/>
                </a:lnTo>
                <a:lnTo>
                  <a:pt x="356" y="45"/>
                </a:lnTo>
                <a:lnTo>
                  <a:pt x="332" y="45"/>
                </a:lnTo>
                <a:lnTo>
                  <a:pt x="301" y="45"/>
                </a:lnTo>
                <a:lnTo>
                  <a:pt x="269" y="45"/>
                </a:lnTo>
                <a:lnTo>
                  <a:pt x="238" y="45"/>
                </a:lnTo>
                <a:lnTo>
                  <a:pt x="221" y="53"/>
                </a:lnTo>
                <a:lnTo>
                  <a:pt x="198" y="62"/>
                </a:lnTo>
                <a:lnTo>
                  <a:pt x="174" y="79"/>
                </a:lnTo>
                <a:lnTo>
                  <a:pt x="150" y="87"/>
                </a:lnTo>
                <a:lnTo>
                  <a:pt x="127" y="96"/>
                </a:lnTo>
                <a:lnTo>
                  <a:pt x="111" y="96"/>
                </a:lnTo>
                <a:lnTo>
                  <a:pt x="88" y="96"/>
                </a:lnTo>
                <a:lnTo>
                  <a:pt x="79" y="70"/>
                </a:lnTo>
                <a:lnTo>
                  <a:pt x="79" y="45"/>
                </a:lnTo>
                <a:lnTo>
                  <a:pt x="64" y="0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33913" y="2389188"/>
            <a:ext cx="1692275" cy="1071562"/>
            <a:chOff x="2694" y="1505"/>
            <a:chExt cx="984" cy="675"/>
          </a:xfrm>
        </p:grpSpPr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694" y="1505"/>
              <a:ext cx="515" cy="38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8" name="Rectangle 10"/>
            <p:cNvSpPr>
              <a:spLocks noChangeArrowheads="1"/>
            </p:cNvSpPr>
            <p:nvPr/>
          </p:nvSpPr>
          <p:spPr bwMode="auto">
            <a:xfrm>
              <a:off x="3172" y="1663"/>
              <a:ext cx="506" cy="5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513" name="Freeform 11"/>
          <p:cNvSpPr>
            <a:spLocks/>
          </p:cNvSpPr>
          <p:nvPr/>
        </p:nvSpPr>
        <p:spPr bwMode="gray">
          <a:xfrm>
            <a:off x="5470525" y="2659063"/>
            <a:ext cx="844550" cy="790575"/>
          </a:xfrm>
          <a:custGeom>
            <a:avLst/>
            <a:gdLst>
              <a:gd name="T0" fmla="*/ 2147483647 w 491"/>
              <a:gd name="T1" fmla="*/ 2147483647 h 498"/>
              <a:gd name="T2" fmla="*/ 2147483647 w 491"/>
              <a:gd name="T3" fmla="*/ 0 h 498"/>
              <a:gd name="T4" fmla="*/ 2147483647 w 491"/>
              <a:gd name="T5" fmla="*/ 2147483647 h 498"/>
              <a:gd name="T6" fmla="*/ 2147483647 w 491"/>
              <a:gd name="T7" fmla="*/ 2147483647 h 498"/>
              <a:gd name="T8" fmla="*/ 2147483647 w 491"/>
              <a:gd name="T9" fmla="*/ 2147483647 h 498"/>
              <a:gd name="T10" fmla="*/ 2147483647 w 491"/>
              <a:gd name="T11" fmla="*/ 2147483647 h 498"/>
              <a:gd name="T12" fmla="*/ 2147483647 w 491"/>
              <a:gd name="T13" fmla="*/ 2147483647 h 498"/>
              <a:gd name="T14" fmla="*/ 2147483647 w 491"/>
              <a:gd name="T15" fmla="*/ 2147483647 h 498"/>
              <a:gd name="T16" fmla="*/ 2147483647 w 491"/>
              <a:gd name="T17" fmla="*/ 2147483647 h 498"/>
              <a:gd name="T18" fmla="*/ 2147483647 w 491"/>
              <a:gd name="T19" fmla="*/ 2147483647 h 498"/>
              <a:gd name="T20" fmla="*/ 2147483647 w 491"/>
              <a:gd name="T21" fmla="*/ 2147483647 h 498"/>
              <a:gd name="T22" fmla="*/ 2147483647 w 491"/>
              <a:gd name="T23" fmla="*/ 2147483647 h 498"/>
              <a:gd name="T24" fmla="*/ 2147483647 w 491"/>
              <a:gd name="T25" fmla="*/ 2147483647 h 498"/>
              <a:gd name="T26" fmla="*/ 2147483647 w 491"/>
              <a:gd name="T27" fmla="*/ 2147483647 h 498"/>
              <a:gd name="T28" fmla="*/ 0 w 491"/>
              <a:gd name="T29" fmla="*/ 2147483647 h 498"/>
              <a:gd name="T30" fmla="*/ 0 w 491"/>
              <a:gd name="T31" fmla="*/ 2147483647 h 498"/>
              <a:gd name="T32" fmla="*/ 0 w 491"/>
              <a:gd name="T33" fmla="*/ 2147483647 h 498"/>
              <a:gd name="T34" fmla="*/ 2147483647 w 491"/>
              <a:gd name="T35" fmla="*/ 2147483647 h 498"/>
              <a:gd name="T36" fmla="*/ 2147483647 w 491"/>
              <a:gd name="T37" fmla="*/ 2147483647 h 498"/>
              <a:gd name="T38" fmla="*/ 2147483647 w 491"/>
              <a:gd name="T39" fmla="*/ 2147483647 h 498"/>
              <a:gd name="T40" fmla="*/ 2147483647 w 491"/>
              <a:gd name="T41" fmla="*/ 2147483647 h 498"/>
              <a:gd name="T42" fmla="*/ 2147483647 w 491"/>
              <a:gd name="T43" fmla="*/ 2147483647 h 498"/>
              <a:gd name="T44" fmla="*/ 2147483647 w 491"/>
              <a:gd name="T45" fmla="*/ 2147483647 h 498"/>
              <a:gd name="T46" fmla="*/ 2147483647 w 491"/>
              <a:gd name="T47" fmla="*/ 2147483647 h 498"/>
              <a:gd name="T48" fmla="*/ 2147483647 w 491"/>
              <a:gd name="T49" fmla="*/ 2147483647 h 498"/>
              <a:gd name="T50" fmla="*/ 2147483647 w 491"/>
              <a:gd name="T51" fmla="*/ 2147483647 h 498"/>
              <a:gd name="T52" fmla="*/ 2147483647 w 491"/>
              <a:gd name="T53" fmla="*/ 2147483647 h 498"/>
              <a:gd name="T54" fmla="*/ 2147483647 w 491"/>
              <a:gd name="T55" fmla="*/ 2147483647 h 498"/>
              <a:gd name="T56" fmla="*/ 2147483647 w 491"/>
              <a:gd name="T57" fmla="*/ 2147483647 h 498"/>
              <a:gd name="T58" fmla="*/ 2147483647 w 491"/>
              <a:gd name="T59" fmla="*/ 2147483647 h 498"/>
              <a:gd name="T60" fmla="*/ 2147483647 w 491"/>
              <a:gd name="T61" fmla="*/ 2147483647 h 498"/>
              <a:gd name="T62" fmla="*/ 2147483647 w 491"/>
              <a:gd name="T63" fmla="*/ 2147483647 h 498"/>
              <a:gd name="T64" fmla="*/ 2147483647 w 491"/>
              <a:gd name="T65" fmla="*/ 2147483647 h 498"/>
              <a:gd name="T66" fmla="*/ 2147483647 w 491"/>
              <a:gd name="T67" fmla="*/ 2147483647 h 498"/>
              <a:gd name="T68" fmla="*/ 2147483647 w 491"/>
              <a:gd name="T69" fmla="*/ 2147483647 h 498"/>
              <a:gd name="T70" fmla="*/ 2147483647 w 491"/>
              <a:gd name="T71" fmla="*/ 2147483647 h 498"/>
              <a:gd name="T72" fmla="*/ 2147483647 w 491"/>
              <a:gd name="T73" fmla="*/ 2147483647 h 498"/>
              <a:gd name="T74" fmla="*/ 2147483647 w 491"/>
              <a:gd name="T75" fmla="*/ 2147483647 h 498"/>
              <a:gd name="T76" fmla="*/ 2147483647 w 491"/>
              <a:gd name="T77" fmla="*/ 2147483647 h 498"/>
              <a:gd name="T78" fmla="*/ 2147483647 w 491"/>
              <a:gd name="T79" fmla="*/ 2147483647 h 498"/>
              <a:gd name="T80" fmla="*/ 2147483647 w 491"/>
              <a:gd name="T81" fmla="*/ 2147483647 h 498"/>
              <a:gd name="T82" fmla="*/ 2147483647 w 491"/>
              <a:gd name="T83" fmla="*/ 2147483647 h 498"/>
              <a:gd name="T84" fmla="*/ 2147483647 w 491"/>
              <a:gd name="T85" fmla="*/ 2147483647 h 498"/>
              <a:gd name="T86" fmla="*/ 2147483647 w 491"/>
              <a:gd name="T87" fmla="*/ 2147483647 h 498"/>
              <a:gd name="T88" fmla="*/ 2147483647 w 491"/>
              <a:gd name="T89" fmla="*/ 2147483647 h 498"/>
              <a:gd name="T90" fmla="*/ 2147483647 w 491"/>
              <a:gd name="T91" fmla="*/ 2147483647 h 498"/>
              <a:gd name="T92" fmla="*/ 2147483647 w 491"/>
              <a:gd name="T93" fmla="*/ 2147483647 h 498"/>
              <a:gd name="T94" fmla="*/ 2147483647 w 491"/>
              <a:gd name="T95" fmla="*/ 2147483647 h 498"/>
              <a:gd name="T96" fmla="*/ 2147483647 w 491"/>
              <a:gd name="T97" fmla="*/ 0 h 498"/>
              <a:gd name="T98" fmla="*/ 2147483647 w 491"/>
              <a:gd name="T99" fmla="*/ 0 h 498"/>
              <a:gd name="T100" fmla="*/ 2147483647 w 491"/>
              <a:gd name="T101" fmla="*/ 0 h 498"/>
              <a:gd name="T102" fmla="*/ 2147483647 w 491"/>
              <a:gd name="T103" fmla="*/ 2147483647 h 498"/>
              <a:gd name="T104" fmla="*/ 2147483647 w 491"/>
              <a:gd name="T105" fmla="*/ 2147483647 h 498"/>
              <a:gd name="T106" fmla="*/ 2147483647 w 491"/>
              <a:gd name="T107" fmla="*/ 2147483647 h 49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91"/>
              <a:gd name="T163" fmla="*/ 0 h 498"/>
              <a:gd name="T164" fmla="*/ 491 w 491"/>
              <a:gd name="T165" fmla="*/ 498 h 49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91" h="498">
                <a:moveTo>
                  <a:pt x="253" y="17"/>
                </a:moveTo>
                <a:lnTo>
                  <a:pt x="222" y="0"/>
                </a:lnTo>
                <a:lnTo>
                  <a:pt x="189" y="17"/>
                </a:lnTo>
                <a:lnTo>
                  <a:pt x="158" y="43"/>
                </a:lnTo>
                <a:lnTo>
                  <a:pt x="126" y="77"/>
                </a:lnTo>
                <a:lnTo>
                  <a:pt x="111" y="111"/>
                </a:lnTo>
                <a:lnTo>
                  <a:pt x="95" y="137"/>
                </a:lnTo>
                <a:lnTo>
                  <a:pt x="87" y="163"/>
                </a:lnTo>
                <a:lnTo>
                  <a:pt x="71" y="188"/>
                </a:lnTo>
                <a:lnTo>
                  <a:pt x="55" y="214"/>
                </a:lnTo>
                <a:lnTo>
                  <a:pt x="47" y="240"/>
                </a:lnTo>
                <a:lnTo>
                  <a:pt x="31" y="266"/>
                </a:lnTo>
                <a:lnTo>
                  <a:pt x="23" y="291"/>
                </a:lnTo>
                <a:lnTo>
                  <a:pt x="16" y="317"/>
                </a:lnTo>
                <a:lnTo>
                  <a:pt x="0" y="351"/>
                </a:lnTo>
                <a:lnTo>
                  <a:pt x="0" y="377"/>
                </a:lnTo>
                <a:lnTo>
                  <a:pt x="0" y="403"/>
                </a:lnTo>
                <a:lnTo>
                  <a:pt x="7" y="428"/>
                </a:lnTo>
                <a:lnTo>
                  <a:pt x="7" y="446"/>
                </a:lnTo>
                <a:lnTo>
                  <a:pt x="23" y="471"/>
                </a:lnTo>
                <a:lnTo>
                  <a:pt x="23" y="497"/>
                </a:lnTo>
                <a:lnTo>
                  <a:pt x="47" y="497"/>
                </a:lnTo>
                <a:lnTo>
                  <a:pt x="78" y="497"/>
                </a:lnTo>
                <a:lnTo>
                  <a:pt x="134" y="488"/>
                </a:lnTo>
                <a:lnTo>
                  <a:pt x="198" y="480"/>
                </a:lnTo>
                <a:lnTo>
                  <a:pt x="237" y="480"/>
                </a:lnTo>
                <a:lnTo>
                  <a:pt x="277" y="471"/>
                </a:lnTo>
                <a:lnTo>
                  <a:pt x="308" y="471"/>
                </a:lnTo>
                <a:lnTo>
                  <a:pt x="340" y="463"/>
                </a:lnTo>
                <a:lnTo>
                  <a:pt x="364" y="454"/>
                </a:lnTo>
                <a:lnTo>
                  <a:pt x="388" y="437"/>
                </a:lnTo>
                <a:lnTo>
                  <a:pt x="411" y="403"/>
                </a:lnTo>
                <a:lnTo>
                  <a:pt x="427" y="360"/>
                </a:lnTo>
                <a:lnTo>
                  <a:pt x="435" y="326"/>
                </a:lnTo>
                <a:lnTo>
                  <a:pt x="443" y="308"/>
                </a:lnTo>
                <a:lnTo>
                  <a:pt x="450" y="283"/>
                </a:lnTo>
                <a:lnTo>
                  <a:pt x="459" y="248"/>
                </a:lnTo>
                <a:lnTo>
                  <a:pt x="466" y="206"/>
                </a:lnTo>
                <a:lnTo>
                  <a:pt x="474" y="188"/>
                </a:lnTo>
                <a:lnTo>
                  <a:pt x="483" y="163"/>
                </a:lnTo>
                <a:lnTo>
                  <a:pt x="490" y="128"/>
                </a:lnTo>
                <a:lnTo>
                  <a:pt x="490" y="103"/>
                </a:lnTo>
                <a:lnTo>
                  <a:pt x="490" y="77"/>
                </a:lnTo>
                <a:lnTo>
                  <a:pt x="490" y="51"/>
                </a:lnTo>
                <a:lnTo>
                  <a:pt x="459" y="43"/>
                </a:lnTo>
                <a:lnTo>
                  <a:pt x="427" y="34"/>
                </a:lnTo>
                <a:lnTo>
                  <a:pt x="411" y="26"/>
                </a:lnTo>
                <a:lnTo>
                  <a:pt x="388" y="17"/>
                </a:lnTo>
                <a:lnTo>
                  <a:pt x="340" y="0"/>
                </a:lnTo>
                <a:lnTo>
                  <a:pt x="317" y="0"/>
                </a:lnTo>
                <a:lnTo>
                  <a:pt x="293" y="0"/>
                </a:lnTo>
                <a:lnTo>
                  <a:pt x="253" y="17"/>
                </a:lnTo>
                <a:lnTo>
                  <a:pt x="222" y="17"/>
                </a:lnTo>
                <a:lnTo>
                  <a:pt x="253" y="17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Freeform 12"/>
          <p:cNvSpPr>
            <a:spLocks/>
          </p:cNvSpPr>
          <p:nvPr/>
        </p:nvSpPr>
        <p:spPr bwMode="gray">
          <a:xfrm>
            <a:off x="4648200" y="2408238"/>
            <a:ext cx="844550" cy="573087"/>
          </a:xfrm>
          <a:custGeom>
            <a:avLst/>
            <a:gdLst>
              <a:gd name="T0" fmla="*/ 2147483647 w 491"/>
              <a:gd name="T1" fmla="*/ 2147483647 h 361"/>
              <a:gd name="T2" fmla="*/ 2147483647 w 491"/>
              <a:gd name="T3" fmla="*/ 2147483647 h 361"/>
              <a:gd name="T4" fmla="*/ 2147483647 w 491"/>
              <a:gd name="T5" fmla="*/ 2147483647 h 361"/>
              <a:gd name="T6" fmla="*/ 2147483647 w 491"/>
              <a:gd name="T7" fmla="*/ 2147483647 h 361"/>
              <a:gd name="T8" fmla="*/ 2147483647 w 491"/>
              <a:gd name="T9" fmla="*/ 0 h 361"/>
              <a:gd name="T10" fmla="*/ 2147483647 w 491"/>
              <a:gd name="T11" fmla="*/ 0 h 361"/>
              <a:gd name="T12" fmla="*/ 2147483647 w 491"/>
              <a:gd name="T13" fmla="*/ 0 h 361"/>
              <a:gd name="T14" fmla="*/ 2147483647 w 491"/>
              <a:gd name="T15" fmla="*/ 0 h 361"/>
              <a:gd name="T16" fmla="*/ 2147483647 w 491"/>
              <a:gd name="T17" fmla="*/ 0 h 361"/>
              <a:gd name="T18" fmla="*/ 2147483647 w 491"/>
              <a:gd name="T19" fmla="*/ 2147483647 h 361"/>
              <a:gd name="T20" fmla="*/ 2147483647 w 491"/>
              <a:gd name="T21" fmla="*/ 2147483647 h 361"/>
              <a:gd name="T22" fmla="*/ 2147483647 w 491"/>
              <a:gd name="T23" fmla="*/ 2147483647 h 361"/>
              <a:gd name="T24" fmla="*/ 2147483647 w 491"/>
              <a:gd name="T25" fmla="*/ 2147483647 h 361"/>
              <a:gd name="T26" fmla="*/ 2147483647 w 491"/>
              <a:gd name="T27" fmla="*/ 2147483647 h 361"/>
              <a:gd name="T28" fmla="*/ 0 w 491"/>
              <a:gd name="T29" fmla="*/ 2147483647 h 361"/>
              <a:gd name="T30" fmla="*/ 0 w 491"/>
              <a:gd name="T31" fmla="*/ 2147483647 h 361"/>
              <a:gd name="T32" fmla="*/ 0 w 491"/>
              <a:gd name="T33" fmla="*/ 2147483647 h 361"/>
              <a:gd name="T34" fmla="*/ 0 w 491"/>
              <a:gd name="T35" fmla="*/ 2147483647 h 361"/>
              <a:gd name="T36" fmla="*/ 0 w 491"/>
              <a:gd name="T37" fmla="*/ 2147483647 h 361"/>
              <a:gd name="T38" fmla="*/ 2147483647 w 491"/>
              <a:gd name="T39" fmla="*/ 2147483647 h 361"/>
              <a:gd name="T40" fmla="*/ 2147483647 w 491"/>
              <a:gd name="T41" fmla="*/ 2147483647 h 361"/>
              <a:gd name="T42" fmla="*/ 2147483647 w 491"/>
              <a:gd name="T43" fmla="*/ 2147483647 h 361"/>
              <a:gd name="T44" fmla="*/ 2147483647 w 491"/>
              <a:gd name="T45" fmla="*/ 2147483647 h 361"/>
              <a:gd name="T46" fmla="*/ 2147483647 w 491"/>
              <a:gd name="T47" fmla="*/ 2147483647 h 361"/>
              <a:gd name="T48" fmla="*/ 2147483647 w 491"/>
              <a:gd name="T49" fmla="*/ 2147483647 h 361"/>
              <a:gd name="T50" fmla="*/ 2147483647 w 491"/>
              <a:gd name="T51" fmla="*/ 2147483647 h 361"/>
              <a:gd name="T52" fmla="*/ 2147483647 w 491"/>
              <a:gd name="T53" fmla="*/ 2147483647 h 361"/>
              <a:gd name="T54" fmla="*/ 2147483647 w 491"/>
              <a:gd name="T55" fmla="*/ 2147483647 h 361"/>
              <a:gd name="T56" fmla="*/ 2147483647 w 491"/>
              <a:gd name="T57" fmla="*/ 2147483647 h 361"/>
              <a:gd name="T58" fmla="*/ 2147483647 w 491"/>
              <a:gd name="T59" fmla="*/ 2147483647 h 361"/>
              <a:gd name="T60" fmla="*/ 2147483647 w 491"/>
              <a:gd name="T61" fmla="*/ 2147483647 h 361"/>
              <a:gd name="T62" fmla="*/ 2147483647 w 491"/>
              <a:gd name="T63" fmla="*/ 2147483647 h 361"/>
              <a:gd name="T64" fmla="*/ 2147483647 w 491"/>
              <a:gd name="T65" fmla="*/ 2147483647 h 361"/>
              <a:gd name="T66" fmla="*/ 2147483647 w 491"/>
              <a:gd name="T67" fmla="*/ 2147483647 h 361"/>
              <a:gd name="T68" fmla="*/ 2147483647 w 491"/>
              <a:gd name="T69" fmla="*/ 2147483647 h 361"/>
              <a:gd name="T70" fmla="*/ 2147483647 w 491"/>
              <a:gd name="T71" fmla="*/ 2147483647 h 361"/>
              <a:gd name="T72" fmla="*/ 2147483647 w 491"/>
              <a:gd name="T73" fmla="*/ 2147483647 h 361"/>
              <a:gd name="T74" fmla="*/ 2147483647 w 491"/>
              <a:gd name="T75" fmla="*/ 2147483647 h 361"/>
              <a:gd name="T76" fmla="*/ 2147483647 w 491"/>
              <a:gd name="T77" fmla="*/ 2147483647 h 361"/>
              <a:gd name="T78" fmla="*/ 2147483647 w 491"/>
              <a:gd name="T79" fmla="*/ 2147483647 h 3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91"/>
              <a:gd name="T121" fmla="*/ 0 h 361"/>
              <a:gd name="T122" fmla="*/ 491 w 491"/>
              <a:gd name="T123" fmla="*/ 361 h 3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91" h="361">
                <a:moveTo>
                  <a:pt x="465" y="79"/>
                </a:moveTo>
                <a:lnTo>
                  <a:pt x="483" y="43"/>
                </a:lnTo>
                <a:lnTo>
                  <a:pt x="435" y="17"/>
                </a:lnTo>
                <a:lnTo>
                  <a:pt x="388" y="9"/>
                </a:lnTo>
                <a:lnTo>
                  <a:pt x="341" y="0"/>
                </a:lnTo>
                <a:lnTo>
                  <a:pt x="293" y="0"/>
                </a:lnTo>
                <a:lnTo>
                  <a:pt x="253" y="0"/>
                </a:lnTo>
                <a:lnTo>
                  <a:pt x="206" y="0"/>
                </a:lnTo>
                <a:lnTo>
                  <a:pt x="174" y="0"/>
                </a:lnTo>
                <a:lnTo>
                  <a:pt x="142" y="9"/>
                </a:lnTo>
                <a:lnTo>
                  <a:pt x="111" y="9"/>
                </a:lnTo>
                <a:lnTo>
                  <a:pt x="79" y="26"/>
                </a:lnTo>
                <a:lnTo>
                  <a:pt x="47" y="43"/>
                </a:lnTo>
                <a:lnTo>
                  <a:pt x="16" y="69"/>
                </a:lnTo>
                <a:lnTo>
                  <a:pt x="0" y="94"/>
                </a:lnTo>
                <a:lnTo>
                  <a:pt x="0" y="112"/>
                </a:lnTo>
                <a:lnTo>
                  <a:pt x="0" y="146"/>
                </a:lnTo>
                <a:lnTo>
                  <a:pt x="0" y="172"/>
                </a:lnTo>
                <a:lnTo>
                  <a:pt x="0" y="197"/>
                </a:lnTo>
                <a:lnTo>
                  <a:pt x="31" y="223"/>
                </a:lnTo>
                <a:lnTo>
                  <a:pt x="71" y="266"/>
                </a:lnTo>
                <a:lnTo>
                  <a:pt x="126" y="300"/>
                </a:lnTo>
                <a:lnTo>
                  <a:pt x="174" y="326"/>
                </a:lnTo>
                <a:lnTo>
                  <a:pt x="206" y="343"/>
                </a:lnTo>
                <a:lnTo>
                  <a:pt x="230" y="360"/>
                </a:lnTo>
                <a:lnTo>
                  <a:pt x="253" y="360"/>
                </a:lnTo>
                <a:lnTo>
                  <a:pt x="277" y="352"/>
                </a:lnTo>
                <a:lnTo>
                  <a:pt x="308" y="343"/>
                </a:lnTo>
                <a:lnTo>
                  <a:pt x="341" y="343"/>
                </a:lnTo>
                <a:lnTo>
                  <a:pt x="364" y="334"/>
                </a:lnTo>
                <a:lnTo>
                  <a:pt x="388" y="326"/>
                </a:lnTo>
                <a:lnTo>
                  <a:pt x="419" y="309"/>
                </a:lnTo>
                <a:lnTo>
                  <a:pt x="443" y="292"/>
                </a:lnTo>
                <a:lnTo>
                  <a:pt x="467" y="283"/>
                </a:lnTo>
                <a:lnTo>
                  <a:pt x="490" y="257"/>
                </a:lnTo>
                <a:lnTo>
                  <a:pt x="490" y="223"/>
                </a:lnTo>
                <a:lnTo>
                  <a:pt x="490" y="197"/>
                </a:lnTo>
                <a:lnTo>
                  <a:pt x="490" y="163"/>
                </a:lnTo>
                <a:lnTo>
                  <a:pt x="490" y="137"/>
                </a:lnTo>
                <a:lnTo>
                  <a:pt x="465" y="79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95613" y="4049713"/>
            <a:ext cx="2259012" cy="895350"/>
            <a:chOff x="1742" y="2551"/>
            <a:chExt cx="1313" cy="564"/>
          </a:xfrm>
        </p:grpSpPr>
        <p:sp>
          <p:nvSpPr>
            <p:cNvPr id="21522" name="Rectangle 14"/>
            <p:cNvSpPr>
              <a:spLocks noChangeArrowheads="1"/>
            </p:cNvSpPr>
            <p:nvPr/>
          </p:nvSpPr>
          <p:spPr bwMode="auto">
            <a:xfrm>
              <a:off x="2016" y="2701"/>
              <a:ext cx="270" cy="14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3" name="Rectangle 15"/>
            <p:cNvSpPr>
              <a:spLocks noChangeArrowheads="1"/>
            </p:cNvSpPr>
            <p:nvPr/>
          </p:nvSpPr>
          <p:spPr bwMode="auto">
            <a:xfrm>
              <a:off x="1742" y="2740"/>
              <a:ext cx="187" cy="2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4" name="Rectangle 16"/>
            <p:cNvSpPr>
              <a:spLocks noChangeArrowheads="1"/>
            </p:cNvSpPr>
            <p:nvPr/>
          </p:nvSpPr>
          <p:spPr bwMode="auto">
            <a:xfrm>
              <a:off x="1927" y="2937"/>
              <a:ext cx="316" cy="1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5" name="Rectangle 17"/>
            <p:cNvSpPr>
              <a:spLocks noChangeArrowheads="1"/>
            </p:cNvSpPr>
            <p:nvPr/>
          </p:nvSpPr>
          <p:spPr bwMode="auto">
            <a:xfrm>
              <a:off x="2584" y="2776"/>
              <a:ext cx="469" cy="3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6" name="Rectangle 18"/>
            <p:cNvSpPr>
              <a:spLocks noChangeArrowheads="1"/>
            </p:cNvSpPr>
            <p:nvPr/>
          </p:nvSpPr>
          <p:spPr bwMode="auto">
            <a:xfrm>
              <a:off x="2629" y="2551"/>
              <a:ext cx="4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516" name="Freeform 19"/>
          <p:cNvSpPr>
            <a:spLocks/>
          </p:cNvSpPr>
          <p:nvPr/>
        </p:nvSpPr>
        <p:spPr bwMode="gray">
          <a:xfrm>
            <a:off x="4457700" y="4416425"/>
            <a:ext cx="777875" cy="519113"/>
          </a:xfrm>
          <a:custGeom>
            <a:avLst/>
            <a:gdLst>
              <a:gd name="T0" fmla="*/ 2147483647 w 452"/>
              <a:gd name="T1" fmla="*/ 2147483647 h 327"/>
              <a:gd name="T2" fmla="*/ 2147483647 w 452"/>
              <a:gd name="T3" fmla="*/ 2147483647 h 327"/>
              <a:gd name="T4" fmla="*/ 2147483647 w 452"/>
              <a:gd name="T5" fmla="*/ 2147483647 h 327"/>
              <a:gd name="T6" fmla="*/ 2147483647 w 452"/>
              <a:gd name="T7" fmla="*/ 2147483647 h 327"/>
              <a:gd name="T8" fmla="*/ 2147483647 w 452"/>
              <a:gd name="T9" fmla="*/ 2147483647 h 327"/>
              <a:gd name="T10" fmla="*/ 2147483647 w 452"/>
              <a:gd name="T11" fmla="*/ 2147483647 h 327"/>
              <a:gd name="T12" fmla="*/ 2147483647 w 452"/>
              <a:gd name="T13" fmla="*/ 2147483647 h 327"/>
              <a:gd name="T14" fmla="*/ 2147483647 w 452"/>
              <a:gd name="T15" fmla="*/ 2147483647 h 327"/>
              <a:gd name="T16" fmla="*/ 2147483647 w 452"/>
              <a:gd name="T17" fmla="*/ 2147483647 h 327"/>
              <a:gd name="T18" fmla="*/ 2147483647 w 452"/>
              <a:gd name="T19" fmla="*/ 2147483647 h 327"/>
              <a:gd name="T20" fmla="*/ 2147483647 w 452"/>
              <a:gd name="T21" fmla="*/ 2147483647 h 327"/>
              <a:gd name="T22" fmla="*/ 2147483647 w 452"/>
              <a:gd name="T23" fmla="*/ 2147483647 h 327"/>
              <a:gd name="T24" fmla="*/ 2147483647 w 452"/>
              <a:gd name="T25" fmla="*/ 2147483647 h 327"/>
              <a:gd name="T26" fmla="*/ 2147483647 w 452"/>
              <a:gd name="T27" fmla="*/ 2147483647 h 327"/>
              <a:gd name="T28" fmla="*/ 2147483647 w 452"/>
              <a:gd name="T29" fmla="*/ 2147483647 h 327"/>
              <a:gd name="T30" fmla="*/ 2147483647 w 452"/>
              <a:gd name="T31" fmla="*/ 2147483647 h 327"/>
              <a:gd name="T32" fmla="*/ 2147483647 w 452"/>
              <a:gd name="T33" fmla="*/ 2147483647 h 327"/>
              <a:gd name="T34" fmla="*/ 2147483647 w 452"/>
              <a:gd name="T35" fmla="*/ 2147483647 h 327"/>
              <a:gd name="T36" fmla="*/ 2147483647 w 452"/>
              <a:gd name="T37" fmla="*/ 2147483647 h 327"/>
              <a:gd name="T38" fmla="*/ 2147483647 w 452"/>
              <a:gd name="T39" fmla="*/ 2147483647 h 327"/>
              <a:gd name="T40" fmla="*/ 2147483647 w 452"/>
              <a:gd name="T41" fmla="*/ 2147483647 h 327"/>
              <a:gd name="T42" fmla="*/ 2147483647 w 452"/>
              <a:gd name="T43" fmla="*/ 2147483647 h 327"/>
              <a:gd name="T44" fmla="*/ 2147483647 w 452"/>
              <a:gd name="T45" fmla="*/ 2147483647 h 327"/>
              <a:gd name="T46" fmla="*/ 2147483647 w 452"/>
              <a:gd name="T47" fmla="*/ 2147483647 h 327"/>
              <a:gd name="T48" fmla="*/ 2147483647 w 452"/>
              <a:gd name="T49" fmla="*/ 2147483647 h 327"/>
              <a:gd name="T50" fmla="*/ 2147483647 w 452"/>
              <a:gd name="T51" fmla="*/ 2147483647 h 327"/>
              <a:gd name="T52" fmla="*/ 2147483647 w 452"/>
              <a:gd name="T53" fmla="*/ 2147483647 h 327"/>
              <a:gd name="T54" fmla="*/ 2147483647 w 452"/>
              <a:gd name="T55" fmla="*/ 2147483647 h 327"/>
              <a:gd name="T56" fmla="*/ 2147483647 w 452"/>
              <a:gd name="T57" fmla="*/ 2147483647 h 327"/>
              <a:gd name="T58" fmla="*/ 2147483647 w 452"/>
              <a:gd name="T59" fmla="*/ 2147483647 h 327"/>
              <a:gd name="T60" fmla="*/ 2147483647 w 452"/>
              <a:gd name="T61" fmla="*/ 2147483647 h 327"/>
              <a:gd name="T62" fmla="*/ 2147483647 w 452"/>
              <a:gd name="T63" fmla="*/ 0 h 327"/>
              <a:gd name="T64" fmla="*/ 2147483647 w 452"/>
              <a:gd name="T65" fmla="*/ 0 h 327"/>
              <a:gd name="T66" fmla="*/ 2147483647 w 452"/>
              <a:gd name="T67" fmla="*/ 0 h 327"/>
              <a:gd name="T68" fmla="*/ 2147483647 w 452"/>
              <a:gd name="T69" fmla="*/ 0 h 327"/>
              <a:gd name="T70" fmla="*/ 2147483647 w 452"/>
              <a:gd name="T71" fmla="*/ 0 h 327"/>
              <a:gd name="T72" fmla="*/ 2147483647 w 452"/>
              <a:gd name="T73" fmla="*/ 0 h 327"/>
              <a:gd name="T74" fmla="*/ 2147483647 w 452"/>
              <a:gd name="T75" fmla="*/ 0 h 327"/>
              <a:gd name="T76" fmla="*/ 2147483647 w 452"/>
              <a:gd name="T77" fmla="*/ 0 h 327"/>
              <a:gd name="T78" fmla="*/ 2147483647 w 452"/>
              <a:gd name="T79" fmla="*/ 0 h 327"/>
              <a:gd name="T80" fmla="*/ 2147483647 w 452"/>
              <a:gd name="T81" fmla="*/ 2147483647 h 327"/>
              <a:gd name="T82" fmla="*/ 2147483647 w 452"/>
              <a:gd name="T83" fmla="*/ 2147483647 h 327"/>
              <a:gd name="T84" fmla="*/ 2147483647 w 452"/>
              <a:gd name="T85" fmla="*/ 2147483647 h 327"/>
              <a:gd name="T86" fmla="*/ 2147483647 w 452"/>
              <a:gd name="T87" fmla="*/ 2147483647 h 327"/>
              <a:gd name="T88" fmla="*/ 2147483647 w 452"/>
              <a:gd name="T89" fmla="*/ 2147483647 h 327"/>
              <a:gd name="T90" fmla="*/ 0 w 452"/>
              <a:gd name="T91" fmla="*/ 2147483647 h 327"/>
              <a:gd name="T92" fmla="*/ 2147483647 w 452"/>
              <a:gd name="T93" fmla="*/ 2147483647 h 32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52"/>
              <a:gd name="T142" fmla="*/ 0 h 327"/>
              <a:gd name="T143" fmla="*/ 452 w 452"/>
              <a:gd name="T144" fmla="*/ 327 h 32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52" h="327">
                <a:moveTo>
                  <a:pt x="44" y="62"/>
                </a:moveTo>
                <a:lnTo>
                  <a:pt x="47" y="103"/>
                </a:lnTo>
                <a:lnTo>
                  <a:pt x="47" y="137"/>
                </a:lnTo>
                <a:lnTo>
                  <a:pt x="47" y="155"/>
                </a:lnTo>
                <a:lnTo>
                  <a:pt x="47" y="180"/>
                </a:lnTo>
                <a:lnTo>
                  <a:pt x="47" y="215"/>
                </a:lnTo>
                <a:lnTo>
                  <a:pt x="71" y="232"/>
                </a:lnTo>
                <a:lnTo>
                  <a:pt x="95" y="240"/>
                </a:lnTo>
                <a:lnTo>
                  <a:pt x="126" y="257"/>
                </a:lnTo>
                <a:lnTo>
                  <a:pt x="158" y="266"/>
                </a:lnTo>
                <a:lnTo>
                  <a:pt x="190" y="275"/>
                </a:lnTo>
                <a:lnTo>
                  <a:pt x="221" y="283"/>
                </a:lnTo>
                <a:lnTo>
                  <a:pt x="253" y="292"/>
                </a:lnTo>
                <a:lnTo>
                  <a:pt x="277" y="300"/>
                </a:lnTo>
                <a:lnTo>
                  <a:pt x="301" y="309"/>
                </a:lnTo>
                <a:lnTo>
                  <a:pt x="324" y="317"/>
                </a:lnTo>
                <a:lnTo>
                  <a:pt x="340" y="317"/>
                </a:lnTo>
                <a:lnTo>
                  <a:pt x="363" y="326"/>
                </a:lnTo>
                <a:lnTo>
                  <a:pt x="387" y="326"/>
                </a:lnTo>
                <a:lnTo>
                  <a:pt x="403" y="300"/>
                </a:lnTo>
                <a:lnTo>
                  <a:pt x="419" y="275"/>
                </a:lnTo>
                <a:lnTo>
                  <a:pt x="427" y="249"/>
                </a:lnTo>
                <a:lnTo>
                  <a:pt x="434" y="215"/>
                </a:lnTo>
                <a:lnTo>
                  <a:pt x="434" y="189"/>
                </a:lnTo>
                <a:lnTo>
                  <a:pt x="443" y="163"/>
                </a:lnTo>
                <a:lnTo>
                  <a:pt x="451" y="129"/>
                </a:lnTo>
                <a:lnTo>
                  <a:pt x="451" y="103"/>
                </a:lnTo>
                <a:lnTo>
                  <a:pt x="451" y="69"/>
                </a:lnTo>
                <a:lnTo>
                  <a:pt x="451" y="43"/>
                </a:lnTo>
                <a:lnTo>
                  <a:pt x="427" y="17"/>
                </a:lnTo>
                <a:lnTo>
                  <a:pt x="396" y="9"/>
                </a:lnTo>
                <a:lnTo>
                  <a:pt x="379" y="0"/>
                </a:lnTo>
                <a:lnTo>
                  <a:pt x="348" y="0"/>
                </a:lnTo>
                <a:lnTo>
                  <a:pt x="308" y="0"/>
                </a:lnTo>
                <a:lnTo>
                  <a:pt x="285" y="0"/>
                </a:lnTo>
                <a:lnTo>
                  <a:pt x="261" y="0"/>
                </a:lnTo>
                <a:lnTo>
                  <a:pt x="221" y="0"/>
                </a:lnTo>
                <a:lnTo>
                  <a:pt x="190" y="0"/>
                </a:lnTo>
                <a:lnTo>
                  <a:pt x="158" y="0"/>
                </a:lnTo>
                <a:lnTo>
                  <a:pt x="126" y="0"/>
                </a:lnTo>
                <a:lnTo>
                  <a:pt x="95" y="9"/>
                </a:lnTo>
                <a:lnTo>
                  <a:pt x="64" y="17"/>
                </a:lnTo>
                <a:lnTo>
                  <a:pt x="47" y="26"/>
                </a:lnTo>
                <a:lnTo>
                  <a:pt x="44" y="62"/>
                </a:lnTo>
                <a:lnTo>
                  <a:pt x="8" y="60"/>
                </a:lnTo>
                <a:lnTo>
                  <a:pt x="0" y="86"/>
                </a:lnTo>
                <a:lnTo>
                  <a:pt x="44" y="62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Freeform 20"/>
          <p:cNvSpPr>
            <a:spLocks/>
          </p:cNvSpPr>
          <p:nvPr/>
        </p:nvSpPr>
        <p:spPr bwMode="gray">
          <a:xfrm>
            <a:off x="4535488" y="4068763"/>
            <a:ext cx="708025" cy="295275"/>
          </a:xfrm>
          <a:custGeom>
            <a:avLst/>
            <a:gdLst>
              <a:gd name="T0" fmla="*/ 0 w 412"/>
              <a:gd name="T1" fmla="*/ 2147483647 h 186"/>
              <a:gd name="T2" fmla="*/ 2147483647 w 412"/>
              <a:gd name="T3" fmla="*/ 2147483647 h 186"/>
              <a:gd name="T4" fmla="*/ 2147483647 w 412"/>
              <a:gd name="T5" fmla="*/ 2147483647 h 186"/>
              <a:gd name="T6" fmla="*/ 2147483647 w 412"/>
              <a:gd name="T7" fmla="*/ 2147483647 h 186"/>
              <a:gd name="T8" fmla="*/ 2147483647 w 412"/>
              <a:gd name="T9" fmla="*/ 2147483647 h 186"/>
              <a:gd name="T10" fmla="*/ 2147483647 w 412"/>
              <a:gd name="T11" fmla="*/ 2147483647 h 186"/>
              <a:gd name="T12" fmla="*/ 2147483647 w 412"/>
              <a:gd name="T13" fmla="*/ 2147483647 h 186"/>
              <a:gd name="T14" fmla="*/ 2147483647 w 412"/>
              <a:gd name="T15" fmla="*/ 2147483647 h 186"/>
              <a:gd name="T16" fmla="*/ 2147483647 w 412"/>
              <a:gd name="T17" fmla="*/ 2147483647 h 186"/>
              <a:gd name="T18" fmla="*/ 2147483647 w 412"/>
              <a:gd name="T19" fmla="*/ 2147483647 h 186"/>
              <a:gd name="T20" fmla="*/ 2147483647 w 412"/>
              <a:gd name="T21" fmla="*/ 2147483647 h 186"/>
              <a:gd name="T22" fmla="*/ 2147483647 w 412"/>
              <a:gd name="T23" fmla="*/ 2147483647 h 186"/>
              <a:gd name="T24" fmla="*/ 2147483647 w 412"/>
              <a:gd name="T25" fmla="*/ 2147483647 h 186"/>
              <a:gd name="T26" fmla="*/ 2147483647 w 412"/>
              <a:gd name="T27" fmla="*/ 2147483647 h 186"/>
              <a:gd name="T28" fmla="*/ 2147483647 w 412"/>
              <a:gd name="T29" fmla="*/ 2147483647 h 186"/>
              <a:gd name="T30" fmla="*/ 2147483647 w 412"/>
              <a:gd name="T31" fmla="*/ 2147483647 h 186"/>
              <a:gd name="T32" fmla="*/ 2147483647 w 412"/>
              <a:gd name="T33" fmla="*/ 2147483647 h 186"/>
              <a:gd name="T34" fmla="*/ 2147483647 w 412"/>
              <a:gd name="T35" fmla="*/ 2147483647 h 186"/>
              <a:gd name="T36" fmla="*/ 2147483647 w 412"/>
              <a:gd name="T37" fmla="*/ 2147483647 h 186"/>
              <a:gd name="T38" fmla="*/ 2147483647 w 412"/>
              <a:gd name="T39" fmla="*/ 2147483647 h 186"/>
              <a:gd name="T40" fmla="*/ 2147483647 w 412"/>
              <a:gd name="T41" fmla="*/ 2147483647 h 186"/>
              <a:gd name="T42" fmla="*/ 2147483647 w 412"/>
              <a:gd name="T43" fmla="*/ 2147483647 h 186"/>
              <a:gd name="T44" fmla="*/ 2147483647 w 412"/>
              <a:gd name="T45" fmla="*/ 2147483647 h 186"/>
              <a:gd name="T46" fmla="*/ 2147483647 w 412"/>
              <a:gd name="T47" fmla="*/ 0 h 186"/>
              <a:gd name="T48" fmla="*/ 2147483647 w 412"/>
              <a:gd name="T49" fmla="*/ 0 h 186"/>
              <a:gd name="T50" fmla="*/ 2147483647 w 412"/>
              <a:gd name="T51" fmla="*/ 0 h 186"/>
              <a:gd name="T52" fmla="*/ 2147483647 w 412"/>
              <a:gd name="T53" fmla="*/ 0 h 186"/>
              <a:gd name="T54" fmla="*/ 2147483647 w 412"/>
              <a:gd name="T55" fmla="*/ 0 h 186"/>
              <a:gd name="T56" fmla="*/ 2147483647 w 412"/>
              <a:gd name="T57" fmla="*/ 0 h 186"/>
              <a:gd name="T58" fmla="*/ 2147483647 w 412"/>
              <a:gd name="T59" fmla="*/ 0 h 186"/>
              <a:gd name="T60" fmla="*/ 2147483647 w 412"/>
              <a:gd name="T61" fmla="*/ 2147483647 h 186"/>
              <a:gd name="T62" fmla="*/ 2147483647 w 412"/>
              <a:gd name="T63" fmla="*/ 2147483647 h 186"/>
              <a:gd name="T64" fmla="*/ 2147483647 w 412"/>
              <a:gd name="T65" fmla="*/ 2147483647 h 186"/>
              <a:gd name="T66" fmla="*/ 2147483647 w 412"/>
              <a:gd name="T67" fmla="*/ 2147483647 h 186"/>
              <a:gd name="T68" fmla="*/ 2147483647 w 412"/>
              <a:gd name="T69" fmla="*/ 2147483647 h 186"/>
              <a:gd name="T70" fmla="*/ 2147483647 w 412"/>
              <a:gd name="T71" fmla="*/ 2147483647 h 186"/>
              <a:gd name="T72" fmla="*/ 2147483647 w 412"/>
              <a:gd name="T73" fmla="*/ 2147483647 h 186"/>
              <a:gd name="T74" fmla="*/ 2147483647 w 412"/>
              <a:gd name="T75" fmla="*/ 2147483647 h 186"/>
              <a:gd name="T76" fmla="*/ 2147483647 w 412"/>
              <a:gd name="T77" fmla="*/ 2147483647 h 186"/>
              <a:gd name="T78" fmla="*/ 0 w 412"/>
              <a:gd name="T79" fmla="*/ 2147483647 h 18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12"/>
              <a:gd name="T121" fmla="*/ 0 h 186"/>
              <a:gd name="T122" fmla="*/ 412 w 412"/>
              <a:gd name="T123" fmla="*/ 186 h 18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12" h="186">
                <a:moveTo>
                  <a:pt x="0" y="185"/>
                </a:moveTo>
                <a:lnTo>
                  <a:pt x="40" y="180"/>
                </a:lnTo>
                <a:lnTo>
                  <a:pt x="79" y="171"/>
                </a:lnTo>
                <a:lnTo>
                  <a:pt x="102" y="163"/>
                </a:lnTo>
                <a:lnTo>
                  <a:pt x="126" y="154"/>
                </a:lnTo>
                <a:lnTo>
                  <a:pt x="150" y="154"/>
                </a:lnTo>
                <a:lnTo>
                  <a:pt x="182" y="146"/>
                </a:lnTo>
                <a:lnTo>
                  <a:pt x="206" y="137"/>
                </a:lnTo>
                <a:lnTo>
                  <a:pt x="230" y="137"/>
                </a:lnTo>
                <a:lnTo>
                  <a:pt x="261" y="137"/>
                </a:lnTo>
                <a:lnTo>
                  <a:pt x="292" y="137"/>
                </a:lnTo>
                <a:lnTo>
                  <a:pt x="324" y="128"/>
                </a:lnTo>
                <a:lnTo>
                  <a:pt x="340" y="128"/>
                </a:lnTo>
                <a:lnTo>
                  <a:pt x="356" y="154"/>
                </a:lnTo>
                <a:lnTo>
                  <a:pt x="379" y="171"/>
                </a:lnTo>
                <a:lnTo>
                  <a:pt x="395" y="171"/>
                </a:lnTo>
                <a:lnTo>
                  <a:pt x="403" y="146"/>
                </a:lnTo>
                <a:lnTo>
                  <a:pt x="411" y="128"/>
                </a:lnTo>
                <a:lnTo>
                  <a:pt x="411" y="103"/>
                </a:lnTo>
                <a:lnTo>
                  <a:pt x="411" y="77"/>
                </a:lnTo>
                <a:lnTo>
                  <a:pt x="411" y="51"/>
                </a:lnTo>
                <a:lnTo>
                  <a:pt x="411" y="26"/>
                </a:lnTo>
                <a:lnTo>
                  <a:pt x="411" y="8"/>
                </a:lnTo>
                <a:lnTo>
                  <a:pt x="379" y="0"/>
                </a:lnTo>
                <a:lnTo>
                  <a:pt x="356" y="0"/>
                </a:lnTo>
                <a:lnTo>
                  <a:pt x="332" y="0"/>
                </a:lnTo>
                <a:lnTo>
                  <a:pt x="308" y="0"/>
                </a:lnTo>
                <a:lnTo>
                  <a:pt x="285" y="0"/>
                </a:lnTo>
                <a:lnTo>
                  <a:pt x="261" y="0"/>
                </a:lnTo>
                <a:lnTo>
                  <a:pt x="237" y="0"/>
                </a:lnTo>
                <a:lnTo>
                  <a:pt x="213" y="8"/>
                </a:lnTo>
                <a:lnTo>
                  <a:pt x="190" y="17"/>
                </a:lnTo>
                <a:lnTo>
                  <a:pt x="174" y="43"/>
                </a:lnTo>
                <a:lnTo>
                  <a:pt x="158" y="51"/>
                </a:lnTo>
                <a:lnTo>
                  <a:pt x="135" y="77"/>
                </a:lnTo>
                <a:lnTo>
                  <a:pt x="102" y="111"/>
                </a:lnTo>
                <a:lnTo>
                  <a:pt x="79" y="137"/>
                </a:lnTo>
                <a:lnTo>
                  <a:pt x="55" y="163"/>
                </a:lnTo>
                <a:lnTo>
                  <a:pt x="31" y="180"/>
                </a:lnTo>
                <a:lnTo>
                  <a:pt x="0" y="185"/>
                </a:lnTo>
              </a:path>
            </a:pathLst>
          </a:custGeom>
          <a:solidFill>
            <a:srgbClr val="C0C0C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gray">
          <a:xfrm>
            <a:off x="3473450" y="4292600"/>
            <a:ext cx="444500" cy="215900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9" name="AutoShape 22"/>
          <p:cNvSpPr>
            <a:spLocks noChangeArrowheads="1"/>
          </p:cNvSpPr>
          <p:nvPr/>
        </p:nvSpPr>
        <p:spPr bwMode="gray">
          <a:xfrm>
            <a:off x="3321050" y="4673600"/>
            <a:ext cx="520700" cy="215900"/>
          </a:xfrm>
          <a:prstGeom prst="parallelogram">
            <a:avLst>
              <a:gd name="adj" fmla="val 60216"/>
            </a:avLst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20" name="AutoShape 23"/>
          <p:cNvSpPr>
            <a:spLocks noChangeArrowheads="1"/>
          </p:cNvSpPr>
          <p:nvPr/>
        </p:nvSpPr>
        <p:spPr bwMode="gray">
          <a:xfrm>
            <a:off x="3016250" y="4368800"/>
            <a:ext cx="292100" cy="292100"/>
          </a:xfrm>
          <a:prstGeom prst="hexagon">
            <a:avLst>
              <a:gd name="adj" fmla="val 24968"/>
              <a:gd name="vf" fmla="val 115470"/>
            </a:avLst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the MBRs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nimBg="1"/>
      <p:bldP spid="7137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35063" y="4730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fr-FR" sz="2400" b="0">
              <a:latin typeface="Times New Roman" pitchFamily="-8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25750" y="3587750"/>
            <a:ext cx="558800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49550" y="3892550"/>
            <a:ext cx="8255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06550" y="4197350"/>
            <a:ext cx="520700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58950" y="3816350"/>
            <a:ext cx="444500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301750" y="3892550"/>
            <a:ext cx="290513" cy="29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740150" y="2139950"/>
            <a:ext cx="901700" cy="825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901950" y="1911350"/>
            <a:ext cx="9017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11350" y="1987550"/>
            <a:ext cx="673100" cy="444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149350" y="1682750"/>
            <a:ext cx="900113" cy="673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36650" y="1654175"/>
            <a:ext cx="1441450" cy="790575"/>
            <a:chOff x="661" y="1426"/>
            <a:chExt cx="838" cy="498"/>
          </a:xfrm>
        </p:grpSpPr>
        <p:sp>
          <p:nvSpPr>
            <p:cNvPr id="23613" name="Rectangle 13"/>
            <p:cNvSpPr>
              <a:spLocks noChangeArrowheads="1"/>
            </p:cNvSpPr>
            <p:nvPr/>
          </p:nvSpPr>
          <p:spPr bwMode="auto">
            <a:xfrm>
              <a:off x="661" y="1442"/>
              <a:ext cx="838" cy="482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4" name="Rectangle 14"/>
            <p:cNvSpPr>
              <a:spLocks noChangeArrowheads="1"/>
            </p:cNvSpPr>
            <p:nvPr/>
          </p:nvSpPr>
          <p:spPr bwMode="auto">
            <a:xfrm>
              <a:off x="1149" y="1426"/>
              <a:ext cx="26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2400" b="0">
                  <a:solidFill>
                    <a:srgbClr val="FFFF00"/>
                  </a:solidFill>
                  <a:latin typeface="Times New Roman" pitchFamily="-84" charset="0"/>
                </a:rPr>
                <a:t> </a:t>
              </a:r>
              <a:r>
                <a:rPr lang="en-US" sz="1800">
                  <a:solidFill>
                    <a:srgbClr val="339966"/>
                  </a:solidFill>
                </a:rPr>
                <a:t>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08300" y="1898650"/>
            <a:ext cx="1727200" cy="1071563"/>
            <a:chOff x="1691" y="1560"/>
            <a:chExt cx="1004" cy="695"/>
          </a:xfrm>
        </p:grpSpPr>
        <p:sp>
          <p:nvSpPr>
            <p:cNvPr id="23611" name="Rectangle 16"/>
            <p:cNvSpPr>
              <a:spLocks noChangeArrowheads="1"/>
            </p:cNvSpPr>
            <p:nvPr/>
          </p:nvSpPr>
          <p:spPr bwMode="auto">
            <a:xfrm>
              <a:off x="1691" y="1560"/>
              <a:ext cx="1004" cy="695"/>
            </a:xfrm>
            <a:prstGeom prst="rect">
              <a:avLst/>
            </a:prstGeom>
            <a:noFill/>
            <a:ln w="2857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2" name="Rectangle 17"/>
            <p:cNvSpPr>
              <a:spLocks noChangeArrowheads="1"/>
            </p:cNvSpPr>
            <p:nvPr/>
          </p:nvSpPr>
          <p:spPr bwMode="auto">
            <a:xfrm>
              <a:off x="1706" y="1968"/>
              <a:ext cx="220" cy="23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B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84275" y="3505200"/>
            <a:ext cx="2482850" cy="998538"/>
            <a:chOff x="689" y="2352"/>
            <a:chExt cx="1443" cy="629"/>
          </a:xfrm>
        </p:grpSpPr>
        <p:grpSp>
          <p:nvGrpSpPr>
            <p:cNvPr id="23606" name="Group 19"/>
            <p:cNvGrpSpPr>
              <a:grpSpLocks/>
            </p:cNvGrpSpPr>
            <p:nvPr/>
          </p:nvGrpSpPr>
          <p:grpSpPr bwMode="auto">
            <a:xfrm>
              <a:off x="744" y="2394"/>
              <a:ext cx="1351" cy="587"/>
              <a:chOff x="744" y="2394"/>
              <a:chExt cx="1351" cy="587"/>
            </a:xfrm>
          </p:grpSpPr>
          <p:sp>
            <p:nvSpPr>
              <p:cNvPr id="23609" name="Rectangle 20"/>
              <p:cNvSpPr>
                <a:spLocks noChangeArrowheads="1"/>
              </p:cNvSpPr>
              <p:nvPr/>
            </p:nvSpPr>
            <p:spPr bwMode="auto">
              <a:xfrm>
                <a:off x="744" y="2536"/>
                <a:ext cx="546" cy="399"/>
              </a:xfrm>
              <a:prstGeom prst="rect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610" name="Rectangle 21"/>
              <p:cNvSpPr>
                <a:spLocks noChangeArrowheads="1"/>
              </p:cNvSpPr>
              <p:nvPr/>
            </p:nvSpPr>
            <p:spPr bwMode="auto">
              <a:xfrm>
                <a:off x="1590" y="2394"/>
                <a:ext cx="505" cy="587"/>
              </a:xfrm>
              <a:prstGeom prst="rect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3607" name="Rectangle 22"/>
            <p:cNvSpPr>
              <a:spLocks noChangeArrowheads="1"/>
            </p:cNvSpPr>
            <p:nvPr/>
          </p:nvSpPr>
          <p:spPr bwMode="auto">
            <a:xfrm>
              <a:off x="689" y="2723"/>
              <a:ext cx="2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C</a:t>
              </a:r>
            </a:p>
          </p:txBody>
        </p:sp>
        <p:sp>
          <p:nvSpPr>
            <p:cNvPr id="23608" name="Rectangle 23"/>
            <p:cNvSpPr>
              <a:spLocks noChangeArrowheads="1"/>
            </p:cNvSpPr>
            <p:nvPr/>
          </p:nvSpPr>
          <p:spPr bwMode="auto">
            <a:xfrm>
              <a:off x="1768" y="2352"/>
              <a:ext cx="3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2400" b="0">
                  <a:solidFill>
                    <a:srgbClr val="FFFF00"/>
                  </a:solidFill>
                  <a:latin typeface="Times New Roman" pitchFamily="-84" charset="0"/>
                </a:rPr>
                <a:t>   </a:t>
              </a:r>
              <a:r>
                <a:rPr lang="en-US" sz="1800">
                  <a:solidFill>
                    <a:srgbClr val="339966"/>
                  </a:solidFill>
                </a:rPr>
                <a:t>D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35575" y="3492500"/>
            <a:ext cx="3492500" cy="292100"/>
            <a:chOff x="3044" y="2584"/>
            <a:chExt cx="2031" cy="184"/>
          </a:xfrm>
        </p:grpSpPr>
        <p:sp>
          <p:nvSpPr>
            <p:cNvPr id="23602" name="Rectangle 25"/>
            <p:cNvSpPr>
              <a:spLocks noChangeArrowheads="1"/>
            </p:cNvSpPr>
            <p:nvPr/>
          </p:nvSpPr>
          <p:spPr bwMode="auto">
            <a:xfrm>
              <a:off x="3044" y="2584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A</a:t>
              </a:r>
            </a:p>
          </p:txBody>
        </p:sp>
        <p:sp>
          <p:nvSpPr>
            <p:cNvPr id="23603" name="Rectangle 26"/>
            <p:cNvSpPr>
              <a:spLocks noChangeArrowheads="1"/>
            </p:cNvSpPr>
            <p:nvPr/>
          </p:nvSpPr>
          <p:spPr bwMode="auto">
            <a:xfrm>
              <a:off x="3620" y="2584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B</a:t>
              </a:r>
            </a:p>
          </p:txBody>
        </p:sp>
        <p:sp>
          <p:nvSpPr>
            <p:cNvPr id="23604" name="Rectangle 27"/>
            <p:cNvSpPr>
              <a:spLocks noChangeArrowheads="1"/>
            </p:cNvSpPr>
            <p:nvPr/>
          </p:nvSpPr>
          <p:spPr bwMode="auto">
            <a:xfrm>
              <a:off x="4152" y="2584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C</a:t>
              </a:r>
            </a:p>
          </p:txBody>
        </p:sp>
        <p:sp>
          <p:nvSpPr>
            <p:cNvPr id="23605" name="Rectangle 28"/>
            <p:cNvSpPr>
              <a:spLocks noChangeArrowheads="1"/>
            </p:cNvSpPr>
            <p:nvPr/>
          </p:nvSpPr>
          <p:spPr bwMode="auto">
            <a:xfrm>
              <a:off x="4684" y="2584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339966"/>
                  </a:solidFill>
                </a:rPr>
                <a:t>D</a:t>
              </a:r>
            </a:p>
          </p:txBody>
        </p:sp>
      </p:grpSp>
      <p:grpSp>
        <p:nvGrpSpPr>
          <p:cNvPr id="23568" name="Group 29"/>
          <p:cNvGrpSpPr>
            <a:grpSpLocks/>
          </p:cNvGrpSpPr>
          <p:nvPr/>
        </p:nvGrpSpPr>
        <p:grpSpPr bwMode="auto">
          <a:xfrm>
            <a:off x="5118100" y="3810000"/>
            <a:ext cx="3708400" cy="1038225"/>
            <a:chOff x="2976" y="2784"/>
            <a:chExt cx="2156" cy="654"/>
          </a:xfrm>
        </p:grpSpPr>
        <p:sp>
          <p:nvSpPr>
            <p:cNvPr id="23592" name="Line 30"/>
            <p:cNvSpPr>
              <a:spLocks noChangeShapeType="1"/>
            </p:cNvSpPr>
            <p:nvPr/>
          </p:nvSpPr>
          <p:spPr bwMode="auto">
            <a:xfrm>
              <a:off x="3151" y="2796"/>
              <a:ext cx="2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Line 31"/>
            <p:cNvSpPr>
              <a:spLocks noChangeShapeType="1"/>
            </p:cNvSpPr>
            <p:nvPr/>
          </p:nvSpPr>
          <p:spPr bwMode="auto">
            <a:xfrm>
              <a:off x="3317" y="2784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Line 32"/>
            <p:cNvSpPr>
              <a:spLocks noChangeShapeType="1"/>
            </p:cNvSpPr>
            <p:nvPr/>
          </p:nvSpPr>
          <p:spPr bwMode="auto">
            <a:xfrm>
              <a:off x="3727" y="2784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5" name="Line 33"/>
            <p:cNvSpPr>
              <a:spLocks noChangeShapeType="1"/>
            </p:cNvSpPr>
            <p:nvPr/>
          </p:nvSpPr>
          <p:spPr bwMode="auto">
            <a:xfrm>
              <a:off x="3915" y="2784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6" name="Line 34"/>
            <p:cNvSpPr>
              <a:spLocks noChangeShapeType="1"/>
            </p:cNvSpPr>
            <p:nvPr/>
          </p:nvSpPr>
          <p:spPr bwMode="auto">
            <a:xfrm>
              <a:off x="4192" y="2808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7" name="Line 35"/>
            <p:cNvSpPr>
              <a:spLocks noChangeShapeType="1"/>
            </p:cNvSpPr>
            <p:nvPr/>
          </p:nvSpPr>
          <p:spPr bwMode="auto">
            <a:xfrm>
              <a:off x="4513" y="2804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8" name="Line 36"/>
            <p:cNvSpPr>
              <a:spLocks noChangeShapeType="1"/>
            </p:cNvSpPr>
            <p:nvPr/>
          </p:nvSpPr>
          <p:spPr bwMode="auto">
            <a:xfrm>
              <a:off x="4347" y="2808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9" name="Line 37"/>
            <p:cNvSpPr>
              <a:spLocks noChangeShapeType="1"/>
            </p:cNvSpPr>
            <p:nvPr/>
          </p:nvSpPr>
          <p:spPr bwMode="auto">
            <a:xfrm>
              <a:off x="4768" y="2784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0" name="Line 38"/>
            <p:cNvSpPr>
              <a:spLocks noChangeShapeType="1"/>
            </p:cNvSpPr>
            <p:nvPr/>
          </p:nvSpPr>
          <p:spPr bwMode="auto">
            <a:xfrm>
              <a:off x="4934" y="2796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1" name="Rectangle 39"/>
            <p:cNvSpPr>
              <a:spLocks noChangeArrowheads="1"/>
            </p:cNvSpPr>
            <p:nvPr/>
          </p:nvSpPr>
          <p:spPr bwMode="auto">
            <a:xfrm>
              <a:off x="2976" y="3207"/>
              <a:ext cx="2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MBRs, pointers to geometries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098550" y="1663700"/>
            <a:ext cx="3556000" cy="1314450"/>
            <a:chOff x="639" y="1192"/>
            <a:chExt cx="2067" cy="828"/>
          </a:xfrm>
        </p:grpSpPr>
        <p:sp>
          <p:nvSpPr>
            <p:cNvPr id="23590" name="Rectangle 41"/>
            <p:cNvSpPr>
              <a:spLocks noChangeArrowheads="1"/>
            </p:cNvSpPr>
            <p:nvPr/>
          </p:nvSpPr>
          <p:spPr bwMode="auto">
            <a:xfrm>
              <a:off x="639" y="1192"/>
              <a:ext cx="2067" cy="828"/>
            </a:xfrm>
            <a:prstGeom prst="rect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1" name="Rectangle 42"/>
            <p:cNvSpPr>
              <a:spLocks noChangeArrowheads="1"/>
            </p:cNvSpPr>
            <p:nvPr/>
          </p:nvSpPr>
          <p:spPr bwMode="auto">
            <a:xfrm>
              <a:off x="1043" y="1723"/>
              <a:ext cx="2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 i="1">
                  <a:solidFill>
                    <a:srgbClr val="0033CC"/>
                  </a:solidFill>
                </a:rPr>
                <a:t>R</a:t>
              </a:r>
            </a:p>
          </p:txBody>
        </p:sp>
      </p:grpSp>
      <p:sp>
        <p:nvSpPr>
          <p:cNvPr id="23570" name="Rectangle 43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/>
          <a:lstStyle/>
          <a:p>
            <a:pPr eaLnBrk="1" hangingPunct="1"/>
            <a:r>
              <a:rPr lang="en-US"/>
              <a:t>Building the R-Tree</a:t>
            </a:r>
          </a:p>
        </p:txBody>
      </p:sp>
      <p:sp>
        <p:nvSpPr>
          <p:cNvPr id="23571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935038" y="4859338"/>
            <a:ext cx="7980362" cy="1431925"/>
          </a:xfrm>
        </p:spPr>
        <p:txBody>
          <a:bodyPr/>
          <a:lstStyle/>
          <a:p>
            <a:pPr lvl="1" eaLnBrk="1" hangingPunct="1"/>
            <a:r>
              <a:rPr lang="en-US"/>
              <a:t>Fanout is the number of branches that comes out of each node.</a:t>
            </a:r>
          </a:p>
          <a:p>
            <a:pPr lvl="1" eaLnBrk="1" hangingPunct="1"/>
            <a:r>
              <a:rPr lang="en-US"/>
              <a:t>Oracle Spatial R-tree has the same fanout for all nodes.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252538" y="3549650"/>
            <a:ext cx="2373312" cy="971550"/>
            <a:chOff x="728" y="2380"/>
            <a:chExt cx="1380" cy="612"/>
          </a:xfrm>
        </p:grpSpPr>
        <p:sp>
          <p:nvSpPr>
            <p:cNvPr id="23588" name="Rectangle 46"/>
            <p:cNvSpPr>
              <a:spLocks noChangeArrowheads="1"/>
            </p:cNvSpPr>
            <p:nvPr/>
          </p:nvSpPr>
          <p:spPr bwMode="auto">
            <a:xfrm>
              <a:off x="1329" y="2426"/>
              <a:ext cx="21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 i="1">
                  <a:solidFill>
                    <a:srgbClr val="0033CC"/>
                  </a:solidFill>
                </a:rPr>
                <a:t>S</a:t>
              </a:r>
            </a:p>
          </p:txBody>
        </p:sp>
        <p:sp>
          <p:nvSpPr>
            <p:cNvPr id="23589" name="Rectangle 47"/>
            <p:cNvSpPr>
              <a:spLocks noChangeArrowheads="1"/>
            </p:cNvSpPr>
            <p:nvPr/>
          </p:nvSpPr>
          <p:spPr bwMode="auto">
            <a:xfrm>
              <a:off x="728" y="2380"/>
              <a:ext cx="1380" cy="612"/>
            </a:xfrm>
            <a:prstGeom prst="rect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513388" y="2806700"/>
            <a:ext cx="2897187" cy="679450"/>
            <a:chOff x="3206" y="1912"/>
            <a:chExt cx="1684" cy="428"/>
          </a:xfrm>
        </p:grpSpPr>
        <p:sp>
          <p:nvSpPr>
            <p:cNvPr id="23582" name="Rectangle 49"/>
            <p:cNvSpPr>
              <a:spLocks noChangeArrowheads="1"/>
            </p:cNvSpPr>
            <p:nvPr/>
          </p:nvSpPr>
          <p:spPr bwMode="auto">
            <a:xfrm>
              <a:off x="3343" y="1912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0033CC"/>
                  </a:solidFill>
                </a:rPr>
                <a:t>R</a:t>
              </a:r>
            </a:p>
          </p:txBody>
        </p:sp>
        <p:sp>
          <p:nvSpPr>
            <p:cNvPr id="23583" name="Line 50"/>
            <p:cNvSpPr>
              <a:spLocks noChangeShapeType="1"/>
            </p:cNvSpPr>
            <p:nvPr/>
          </p:nvSpPr>
          <p:spPr bwMode="auto">
            <a:xfrm>
              <a:off x="3605" y="2100"/>
              <a:ext cx="22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Line 51"/>
            <p:cNvSpPr>
              <a:spLocks noChangeShapeType="1"/>
            </p:cNvSpPr>
            <p:nvPr/>
          </p:nvSpPr>
          <p:spPr bwMode="auto">
            <a:xfrm flipH="1">
              <a:off x="3206" y="2100"/>
              <a:ext cx="22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5" name="Rectangle 52"/>
            <p:cNvSpPr>
              <a:spLocks noChangeArrowheads="1"/>
            </p:cNvSpPr>
            <p:nvPr/>
          </p:nvSpPr>
          <p:spPr bwMode="auto">
            <a:xfrm>
              <a:off x="4407" y="1912"/>
              <a:ext cx="391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rgbClr val="0033CC"/>
                  </a:solidFill>
                </a:rPr>
                <a:t>S</a:t>
              </a:r>
            </a:p>
          </p:txBody>
        </p:sp>
        <p:sp>
          <p:nvSpPr>
            <p:cNvPr id="23586" name="Line 53"/>
            <p:cNvSpPr>
              <a:spLocks noChangeShapeType="1"/>
            </p:cNvSpPr>
            <p:nvPr/>
          </p:nvSpPr>
          <p:spPr bwMode="auto">
            <a:xfrm>
              <a:off x="4669" y="2100"/>
              <a:ext cx="22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7" name="Line 54"/>
            <p:cNvSpPr>
              <a:spLocks noChangeShapeType="1"/>
            </p:cNvSpPr>
            <p:nvPr/>
          </p:nvSpPr>
          <p:spPr bwMode="auto">
            <a:xfrm flipH="1">
              <a:off x="4270" y="2100"/>
              <a:ext cx="22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079500" y="1644650"/>
            <a:ext cx="3590925" cy="2895600"/>
            <a:chOff x="628" y="1376"/>
            <a:chExt cx="2108" cy="1916"/>
          </a:xfrm>
        </p:grpSpPr>
        <p:sp>
          <p:nvSpPr>
            <p:cNvPr id="23580" name="Rectangle 56"/>
            <p:cNvSpPr>
              <a:spLocks noChangeArrowheads="1"/>
            </p:cNvSpPr>
            <p:nvPr/>
          </p:nvSpPr>
          <p:spPr bwMode="auto">
            <a:xfrm>
              <a:off x="628" y="1376"/>
              <a:ext cx="2108" cy="191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1" name="Rectangle 57"/>
            <p:cNvSpPr>
              <a:spLocks noChangeArrowheads="1"/>
            </p:cNvSpPr>
            <p:nvPr/>
          </p:nvSpPr>
          <p:spPr bwMode="auto">
            <a:xfrm>
              <a:off x="2331" y="2984"/>
              <a:ext cx="400" cy="2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chemeClr val="accent2"/>
                  </a:solidFill>
                </a:rPr>
                <a:t>root</a:t>
              </a: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6199188" y="1412875"/>
            <a:ext cx="1524000" cy="1387475"/>
            <a:chOff x="3605" y="1274"/>
            <a:chExt cx="886" cy="874"/>
          </a:xfrm>
        </p:grpSpPr>
        <p:sp>
          <p:nvSpPr>
            <p:cNvPr id="23576" name="Rectangle 59"/>
            <p:cNvSpPr>
              <a:spLocks noChangeArrowheads="1"/>
            </p:cNvSpPr>
            <p:nvPr/>
          </p:nvSpPr>
          <p:spPr bwMode="auto">
            <a:xfrm>
              <a:off x="3784" y="1274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chemeClr val="accent2"/>
                  </a:solidFill>
                </a:rPr>
                <a:t>R-tree</a:t>
              </a:r>
            </a:p>
          </p:txBody>
        </p:sp>
        <p:sp>
          <p:nvSpPr>
            <p:cNvPr id="23577" name="Rectangle 60"/>
            <p:cNvSpPr>
              <a:spLocks noChangeArrowheads="1"/>
            </p:cNvSpPr>
            <p:nvPr/>
          </p:nvSpPr>
          <p:spPr bwMode="auto">
            <a:xfrm>
              <a:off x="3830" y="1624"/>
              <a:ext cx="392" cy="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>
                  <a:solidFill>
                    <a:schemeClr val="accent2"/>
                  </a:solidFill>
                </a:rPr>
                <a:t>root</a:t>
              </a:r>
            </a:p>
          </p:txBody>
        </p:sp>
        <p:sp>
          <p:nvSpPr>
            <p:cNvPr id="23578" name="Line 61"/>
            <p:cNvSpPr>
              <a:spLocks noChangeShapeType="1"/>
            </p:cNvSpPr>
            <p:nvPr/>
          </p:nvSpPr>
          <p:spPr bwMode="auto">
            <a:xfrm>
              <a:off x="4092" y="1812"/>
              <a:ext cx="399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9" name="Line 62"/>
            <p:cNvSpPr>
              <a:spLocks noChangeShapeType="1"/>
            </p:cNvSpPr>
            <p:nvPr/>
          </p:nvSpPr>
          <p:spPr bwMode="auto">
            <a:xfrm flipH="1">
              <a:off x="3605" y="1812"/>
              <a:ext cx="31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304800"/>
            <a:ext cx="8212138" cy="941388"/>
          </a:xfrm>
        </p:spPr>
        <p:txBody>
          <a:bodyPr/>
          <a:lstStyle/>
          <a:p>
            <a:pPr eaLnBrk="1" hangingPunct="1"/>
            <a:r>
              <a:rPr lang="en-US"/>
              <a:t>A Look at R-tree Index Structures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89025" y="1968500"/>
            <a:ext cx="7826375" cy="1035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INDEX us_states_sx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ON us_states (geom)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INDEXTYPE IS mdsys.spatial_index;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668713" y="5791200"/>
            <a:ext cx="255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1800"/>
              <a:t>Table </a:t>
            </a:r>
            <a:r>
              <a:rPr lang="en-US" sz="1800">
                <a:latin typeface="Courier New" pitchFamily="-84" charset="0"/>
              </a:rPr>
              <a:t>MDRT_7B50$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blackWhite">
          <a:xfrm>
            <a:off x="3968750" y="4756150"/>
            <a:ext cx="1773238" cy="1022350"/>
          </a:xfrm>
          <a:prstGeom prst="rect">
            <a:avLst/>
          </a:prstGeom>
          <a:solidFill>
            <a:srgbClr val="FFFF99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blackWhite">
          <a:xfrm>
            <a:off x="3962400" y="4868863"/>
            <a:ext cx="17891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blackWhite">
          <a:xfrm>
            <a:off x="3963988" y="4979988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blackWhite">
          <a:xfrm>
            <a:off x="3963988" y="5081588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blackWhite">
          <a:xfrm>
            <a:off x="3963988" y="5280025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blackWhite">
          <a:xfrm>
            <a:off x="3963988" y="5373688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blackWhite">
          <a:xfrm>
            <a:off x="3963988" y="5478463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blackWhite">
          <a:xfrm>
            <a:off x="3963988" y="5586413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blackWhite">
          <a:xfrm>
            <a:off x="5264150" y="4743450"/>
            <a:ext cx="4763" cy="1052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blackWhite">
          <a:xfrm>
            <a:off x="3963988" y="5176838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blackWhite">
          <a:xfrm>
            <a:off x="3963988" y="5691188"/>
            <a:ext cx="1789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4957763" y="4038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822700" y="3581400"/>
            <a:ext cx="22780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Index information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519613" y="4752975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Look at R-tree Index Structures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Index tables are “opaque” structures</a:t>
            </a:r>
          </a:p>
          <a:p>
            <a:pPr eaLnBrk="1" hangingPunct="1"/>
            <a:r>
              <a:rPr lang="en-US" u="sng">
                <a:solidFill>
                  <a:srgbClr val="FF0000"/>
                </a:solidFill>
              </a:rPr>
              <a:t>Do not change them in any way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38200" y="2617788"/>
            <a:ext cx="7842250" cy="21066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SQL&gt; desc MDRT_1F482$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Name                        Null?    Type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--------------------------- -------- -----------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NODE_ID                              NUMBER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NODE_LEVEL                           NUMBER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INFO                                 BLOB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2950" y="4495800"/>
            <a:ext cx="8166100" cy="1447800"/>
          </a:xfrm>
        </p:spPr>
        <p:txBody>
          <a:bodyPr/>
          <a:lstStyle/>
          <a:p>
            <a:r>
              <a:rPr lang="en-US" dirty="0" smtClean="0"/>
              <a:t>Parameters can be separated by whitespace or commas</a:t>
            </a:r>
          </a:p>
          <a:p>
            <a:r>
              <a:rPr lang="en-US" dirty="0" smtClean="0"/>
              <a:t>The parameter list is saved in column PARAMETERS of USER_INDEXES</a:t>
            </a:r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073150" y="1909763"/>
            <a:ext cx="7842250" cy="21066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CREATE INDEX &lt;index-name&gt;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ON &lt;table-name&gt; (&lt;column-name&gt;)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INDEXTYPE IS MDSYS.SPATIAL_INDEX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[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PARAMETERS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'&lt;parameter&gt; = &lt;value&gt; … &lt;parameter&gt; = &lt;value&gt;')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]   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[PARALLEL [&lt;parallel_degree&gt;]];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26836</TotalTime>
  <Words>2683</Words>
  <Application>Microsoft Macintosh PowerPoint</Application>
  <PresentationFormat>A4 Paper (210x297 mm)</PresentationFormat>
  <Paragraphs>458</Paragraphs>
  <Slides>41</Slides>
  <Notes>30</Notes>
  <HiddenSlides>7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Oracle</vt:lpstr>
      <vt:lpstr>Slide 1</vt:lpstr>
      <vt:lpstr>Spatial Indexing</vt:lpstr>
      <vt:lpstr>R-tree Indexing</vt:lpstr>
      <vt:lpstr>R-tree Indexing Concept</vt:lpstr>
      <vt:lpstr>Generating the MBRs</vt:lpstr>
      <vt:lpstr>Building the R-Tree</vt:lpstr>
      <vt:lpstr>A Look at R-tree Index Structures</vt:lpstr>
      <vt:lpstr>A Look at R-tree Index Structures</vt:lpstr>
      <vt:lpstr>CREATE INDEX</vt:lpstr>
      <vt:lpstr>R-Tree Index Parameters Index Storage</vt:lpstr>
      <vt:lpstr>R-Tree Index Parameters Index Structure </vt:lpstr>
      <vt:lpstr>R-Tree Index Parameters Index Construction Process</vt:lpstr>
      <vt:lpstr>R-Tree Index Parameters Index Usage</vt:lpstr>
      <vt:lpstr>R-Tree Index Parameters Data Restrictions</vt:lpstr>
      <vt:lpstr>Quadtree indexes</vt:lpstr>
      <vt:lpstr>Using SECUREFILE lobs</vt:lpstr>
      <vt:lpstr>Creating an Index from a Procedure</vt:lpstr>
      <vt:lpstr>Creating an Index from a Procedure</vt:lpstr>
      <vt:lpstr>Creating an Index from a Procedure</vt:lpstr>
      <vt:lpstr>Create a spatial index in a different schema</vt:lpstr>
      <vt:lpstr>Parallel Creation</vt:lpstr>
      <vt:lpstr>Parallel Spatial Index Creation</vt:lpstr>
      <vt:lpstr>DROP INDEX</vt:lpstr>
      <vt:lpstr>ALTER INDEX REBUILD</vt:lpstr>
      <vt:lpstr>ALTER INDEX REBUILD ONLINE</vt:lpstr>
      <vt:lpstr>Altering Index Parameters</vt:lpstr>
      <vt:lpstr>Spatial Index Dictionary Views</vt:lpstr>
      <vt:lpstr>USER_SDO_INDEX_INFO</vt:lpstr>
      <vt:lpstr>USER_SDO_INDEX_METADATA</vt:lpstr>
      <vt:lpstr>Find Index Size</vt:lpstr>
      <vt:lpstr>Some Useful Queries</vt:lpstr>
      <vt:lpstr>Some Useful Queries</vt:lpstr>
      <vt:lpstr>Some Useful Queries</vt:lpstr>
      <vt:lpstr>R-tree Index Sizing Function</vt:lpstr>
      <vt:lpstr>ESTIMATE_RTREE_INDEX_SIZE</vt:lpstr>
      <vt:lpstr>ESTIMATE_RTREE_INDEX_SIZE</vt:lpstr>
      <vt:lpstr>Examples</vt:lpstr>
      <vt:lpstr>Spatial Data Statistics Collection</vt:lpstr>
      <vt:lpstr>Spatial Data Statistics Collection</vt:lpstr>
      <vt:lpstr>Resources Required</vt:lpstr>
      <vt:lpstr>Slide 41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 Lesson Title</dc:title>
  <dc:creator>Albert Godfrind</dc:creator>
  <cp:lastModifiedBy>Albert Godfrind</cp:lastModifiedBy>
  <cp:revision>70</cp:revision>
  <dcterms:created xsi:type="dcterms:W3CDTF">2016-10-04T11:05:35Z</dcterms:created>
  <dcterms:modified xsi:type="dcterms:W3CDTF">2016-10-04T11:10:19Z</dcterms:modified>
</cp:coreProperties>
</file>