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slides/slide75.xml" ContentType="application/vnd.openxmlformats-officedocument.presentationml.slide+xml"/>
  <Override PartName="/ppt/slides/slide85.xml" ContentType="application/vnd.openxmlformats-officedocument.presentationml.slide+xml"/>
  <Override PartName="/ppt/slides/slide95.xml" ContentType="application/vnd.openxmlformats-officedocument.presentationml.slide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s/slide76.xml" ContentType="application/vnd.openxmlformats-officedocument.presentationml.slide+xml"/>
  <Override PartName="/ppt/slides/slide86.xml" ContentType="application/vnd.openxmlformats-officedocument.presentationml.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tableStyles.xml" ContentType="application/vnd.openxmlformats-officedocument.presentationml.tableStyles+xml"/>
  <Override PartName="/ppt/slides/slide43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70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7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Default Extension="xlsx" ContentType="application/vnd.openxmlformats-officedocument.spreadsheetml.shee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82.xml" ContentType="application/vnd.openxmlformats-officedocument.presentationml.slide+xml"/>
  <Override PartName="/ppt/notesSlides/notesSlide58.xml" ContentType="application/vnd.openxmlformats-officedocument.presentationml.notesSlide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100.xml" ContentType="application/vnd.openxmlformats-officedocument.presentationml.slide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s/slide97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slides/slide83.xml" ContentType="application/vnd.openxmlformats-officedocument.presentationml.slide+xml"/>
  <Override PartName="/ppt/notesSlides/notesSlide59.xml" ContentType="application/vnd.openxmlformats-officedocument.presentationml.notesSlide+xml"/>
  <Override PartName="/ppt/slides/slide93.xml" ContentType="application/vnd.openxmlformats-officedocument.presentationml.slide+xml"/>
  <Override PartName="/ppt/notesSlides/notesSlide6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98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slides/slide84.xml" ContentType="application/vnd.openxmlformats-officedocument.presentationml.slide+xml"/>
  <Override PartName="/ppt/slides/slide94.xml" ContentType="application/vnd.openxmlformats-officedocument.presentationml.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slides/slide99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53" r:id="rId1"/>
  </p:sldMasterIdLst>
  <p:notesMasterIdLst>
    <p:notesMasterId r:id="rId102"/>
  </p:notesMasterIdLst>
  <p:sldIdLst>
    <p:sldId id="427" r:id="rId2"/>
    <p:sldId id="267" r:id="rId3"/>
    <p:sldId id="336" r:id="rId4"/>
    <p:sldId id="337" r:id="rId5"/>
    <p:sldId id="412" r:id="rId6"/>
    <p:sldId id="339" r:id="rId7"/>
    <p:sldId id="340" r:id="rId8"/>
    <p:sldId id="341" r:id="rId9"/>
    <p:sldId id="342" r:id="rId10"/>
    <p:sldId id="343" r:id="rId11"/>
    <p:sldId id="429" r:id="rId12"/>
    <p:sldId id="348" r:id="rId13"/>
    <p:sldId id="349" r:id="rId14"/>
    <p:sldId id="447" r:id="rId15"/>
    <p:sldId id="446" r:id="rId16"/>
    <p:sldId id="345" r:id="rId17"/>
    <p:sldId id="346" r:id="rId18"/>
    <p:sldId id="437" r:id="rId19"/>
    <p:sldId id="440" r:id="rId20"/>
    <p:sldId id="448" r:id="rId21"/>
    <p:sldId id="486" r:id="rId22"/>
    <p:sldId id="485" r:id="rId23"/>
    <p:sldId id="454" r:id="rId24"/>
    <p:sldId id="478" r:id="rId25"/>
    <p:sldId id="479" r:id="rId26"/>
    <p:sldId id="476" r:id="rId27"/>
    <p:sldId id="477" r:id="rId28"/>
    <p:sldId id="350" r:id="rId29"/>
    <p:sldId id="487" r:id="rId30"/>
    <p:sldId id="352" r:id="rId31"/>
    <p:sldId id="354" r:id="rId32"/>
    <p:sldId id="449" r:id="rId33"/>
    <p:sldId id="457" r:id="rId34"/>
    <p:sldId id="357" r:id="rId35"/>
    <p:sldId id="358" r:id="rId36"/>
    <p:sldId id="359" r:id="rId37"/>
    <p:sldId id="362" r:id="rId38"/>
    <p:sldId id="462" r:id="rId39"/>
    <p:sldId id="430" r:id="rId40"/>
    <p:sldId id="364" r:id="rId41"/>
    <p:sldId id="365" r:id="rId42"/>
    <p:sldId id="366" r:id="rId43"/>
    <p:sldId id="367" r:id="rId44"/>
    <p:sldId id="456" r:id="rId45"/>
    <p:sldId id="458" r:id="rId46"/>
    <p:sldId id="453" r:id="rId47"/>
    <p:sldId id="471" r:id="rId48"/>
    <p:sldId id="473" r:id="rId49"/>
    <p:sldId id="474" r:id="rId50"/>
    <p:sldId id="431" r:id="rId51"/>
    <p:sldId id="370" r:id="rId52"/>
    <p:sldId id="372" r:id="rId53"/>
    <p:sldId id="373" r:id="rId54"/>
    <p:sldId id="374" r:id="rId55"/>
    <p:sldId id="376" r:id="rId56"/>
    <p:sldId id="436" r:id="rId57"/>
    <p:sldId id="377" r:id="rId58"/>
    <p:sldId id="459" r:id="rId59"/>
    <p:sldId id="375" r:id="rId60"/>
    <p:sldId id="379" r:id="rId61"/>
    <p:sldId id="434" r:id="rId62"/>
    <p:sldId id="435" r:id="rId63"/>
    <p:sldId id="433" r:id="rId64"/>
    <p:sldId id="383" r:id="rId65"/>
    <p:sldId id="451" r:id="rId66"/>
    <p:sldId id="452" r:id="rId67"/>
    <p:sldId id="385" r:id="rId68"/>
    <p:sldId id="387" r:id="rId69"/>
    <p:sldId id="425" r:id="rId70"/>
    <p:sldId id="398" r:id="rId71"/>
    <p:sldId id="399" r:id="rId72"/>
    <p:sldId id="460" r:id="rId73"/>
    <p:sldId id="400" r:id="rId74"/>
    <p:sldId id="461" r:id="rId75"/>
    <p:sldId id="402" r:id="rId76"/>
    <p:sldId id="432" r:id="rId77"/>
    <p:sldId id="419" r:id="rId78"/>
    <p:sldId id="420" r:id="rId79"/>
    <p:sldId id="421" r:id="rId80"/>
    <p:sldId id="423" r:id="rId81"/>
    <p:sldId id="424" r:id="rId82"/>
    <p:sldId id="428" r:id="rId83"/>
    <p:sldId id="470" r:id="rId84"/>
    <p:sldId id="450" r:id="rId85"/>
    <p:sldId id="483" r:id="rId86"/>
    <p:sldId id="484" r:id="rId87"/>
    <p:sldId id="481" r:id="rId88"/>
    <p:sldId id="443" r:id="rId89"/>
    <p:sldId id="445" r:id="rId90"/>
    <p:sldId id="441" r:id="rId91"/>
    <p:sldId id="444" r:id="rId92"/>
    <p:sldId id="482" r:id="rId93"/>
    <p:sldId id="463" r:id="rId94"/>
    <p:sldId id="464" r:id="rId95"/>
    <p:sldId id="465" r:id="rId96"/>
    <p:sldId id="466" r:id="rId97"/>
    <p:sldId id="467" r:id="rId98"/>
    <p:sldId id="468" r:id="rId99"/>
    <p:sldId id="469" r:id="rId100"/>
    <p:sldId id="269" r:id="rId101"/>
  </p:sldIdLst>
  <p:sldSz cx="9906000" cy="6858000" type="A4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ALBERT GODFRIND" initials="AG" lastIdx="2" clrIdx="0"/>
  <p:cmAuthor id="1" name="Albert Godfrind" initials="AG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99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3144" autoAdjust="0"/>
  </p:normalViewPr>
  <p:slideViewPr>
    <p:cSldViewPr>
      <p:cViewPr varScale="1">
        <p:scale>
          <a:sx n="92" d="100"/>
          <a:sy n="92" d="100"/>
        </p:scale>
        <p:origin x="-592" y="-120"/>
      </p:cViewPr>
      <p:guideLst>
        <p:guide orient="horz" pos="768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0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printerSettings" Target="printerSettings/printerSettings1.bin"/><Relationship Id="rId104" Type="http://schemas.openxmlformats.org/officeDocument/2006/relationships/commentAuthors" Target="commentAuthors.xml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4" Type="http://schemas.openxmlformats.org/officeDocument/2006/relationships/slide" Target="slides/slide15.xml"/><Relationship Id="rId5" Type="http://schemas.openxmlformats.org/officeDocument/2006/relationships/slide" Target="slides/slide35.xml"/><Relationship Id="rId6" Type="http://schemas.openxmlformats.org/officeDocument/2006/relationships/slide" Target="slides/slide36.xml"/><Relationship Id="rId7" Type="http://schemas.openxmlformats.org/officeDocument/2006/relationships/slide" Target="slides/slide44.xml"/><Relationship Id="rId1" Type="http://schemas.openxmlformats.org/officeDocument/2006/relationships/slide" Target="slides/slide8.xml"/><Relationship Id="rId2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Elapsed Time (s)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strRef>
              <c:f>Sheet1!$A$2:$A$4</c:f>
              <c:strCache>
                <c:ptCount val="3"/>
                <c:pt idx="0">
                  <c:v>11g Relate</c:v>
                </c:pt>
                <c:pt idx="1">
                  <c:v>12c PiP</c:v>
                </c:pt>
                <c:pt idx="2">
                  <c:v>12c PiP (8)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260.0</c:v>
                </c:pt>
                <c:pt idx="1">
                  <c:v>31.0</c:v>
                </c:pt>
                <c:pt idx="2">
                  <c:v>4.0</c:v>
                </c:pt>
              </c:numCache>
            </c:numRef>
          </c:val>
        </c:ser>
        <c:overlap val="100"/>
        <c:axId val="510621688"/>
        <c:axId val="547722408"/>
      </c:barChart>
      <c:catAx>
        <c:axId val="510621688"/>
        <c:scaling>
          <c:orientation val="minMax"/>
        </c:scaling>
        <c:axPos val="b"/>
        <c:numFmt formatCode="General" sourceLinked="1"/>
        <c:tickLblPos val="nextTo"/>
        <c:crossAx val="547722408"/>
        <c:crosses val="autoZero"/>
        <c:auto val="1"/>
        <c:lblAlgn val="ctr"/>
        <c:lblOffset val="100"/>
      </c:catAx>
      <c:valAx>
        <c:axId val="547722408"/>
        <c:scaling>
          <c:orientation val="minMax"/>
        </c:scaling>
        <c:axPos val="l"/>
        <c:majorGridlines/>
        <c:numFmt formatCode="General" sourceLinked="1"/>
        <c:tickLblPos val="nextTo"/>
        <c:crossAx val="51062168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fld id="{CB7ADE63-F061-7E4E-BC05-D93950F06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pitchFamily="-103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8E50A85-7923-2742-BA0E-108D362ADD4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B354793-0E9A-0648-A56B-B1BD23BF101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AABBFC5-45FF-3B4E-8416-43E0A24F93CA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8D3C914-7626-8845-8D50-599EDB2DF4D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defTabSz="457200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DF284F7-054D-8C41-9FE8-12444A98A4F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defTabSz="457200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AAB93BAB-D2D4-F54E-BF36-CC1128E588B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915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49156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defTabSz="457200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8FFBC1A-8578-384D-8BA7-C8CF5CC4821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defTabSz="457200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7ADE63-F061-7E4E-BC05-D93950F0680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82DD39E-ED19-834D-9E49-8413391F615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0C213E13-F70C-FB46-8684-F1A2EBEC547A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77D1B9D-08AB-0C45-BBC7-1120BD9E943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defTabSz="457200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B1D695E-145E-E64A-8127-CB0BEEC90BC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6B3A44D-6A85-424D-BF03-8CE4ACFADD7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BFC5AC8-0F86-0A41-99D1-7DE524FB39E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7EB17D9-212F-5846-8FAA-82FC3EA0D52B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7A17B02-B71F-8842-A42C-592FEF293DF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2AD0F7D-94D5-6940-BBF1-9E68C6C4D99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ABA8DD27-4B4B-1F42-9025-98B10DE56E4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52F3AFB-FADE-074A-A21C-F293BC94984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4B312B8-F7D4-A247-B2C9-CD334805ADFA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7B48331-9937-9B4A-BC7E-D3520CE8A45B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Courier New" pitchFamily="-84" charset="0"/>
              <a:ea typeface="Courier New" pitchFamily="-84" charset="0"/>
              <a:cs typeface="Courier New" pitchFamily="-8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DC7D0D3-4700-B44F-A8E4-5EDDBA38E3B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5141913"/>
            <a:ext cx="5715000" cy="3414712"/>
          </a:xfrm>
          <a:noFill/>
          <a:ln/>
        </p:spPr>
        <p:txBody>
          <a:bodyPr lIns="12488" tIns="12488" rIns="12488" bIns="12488"/>
          <a:lstStyle/>
          <a:p>
            <a:pPr eaLnBrk="1" hangingPunct="1">
              <a:spcBef>
                <a:spcPct val="25000"/>
              </a:spcBef>
            </a:pPr>
            <a:endParaRPr lang="fr-FR" b="1">
              <a:solidFill>
                <a:srgbClr val="000000"/>
              </a:solidFill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14A5A51-7657-0B43-9384-683922EFE8C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>
              <a:spcBef>
                <a:spcPct val="20000"/>
              </a:spcBef>
            </a:pPr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59A1160-8C34-F240-B3D4-B468B0A5893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Courier New" pitchFamily="-84" charset="0"/>
              <a:ea typeface="Courier New" pitchFamily="-84" charset="0"/>
              <a:cs typeface="Courier New" pitchFamily="-8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292A2F9-4D5D-9D44-90E0-14DD42F57AD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Courier New" pitchFamily="-84" charset="0"/>
              <a:ea typeface="Courier New" pitchFamily="-84" charset="0"/>
              <a:cs typeface="Courier New" pitchFamily="-8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C9598A62-C489-414C-95ED-FD3444430F8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Courier New" pitchFamily="-84" charset="0"/>
              <a:ea typeface="Courier New" pitchFamily="-84" charset="0"/>
              <a:cs typeface="Courier New" pitchFamily="-8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84AF2A3-9A71-C541-AD9A-6598743DAD5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9580FF45-B8E0-5F40-80DA-4AD9E71C316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587C137D-274C-6846-BEF4-3217CDBF0AF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BD2CA42-35CB-F743-93E8-59C049F9524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42C49DA-CC2C-7741-A844-E2F77DD7B1F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AFFEC4C1-3D4D-1B40-A6CD-4E02801DC6C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AFAFB1E8-6F61-4B41-A3BD-F87E354B19D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D005741-6AB0-244E-8DE4-0E636595FD5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2BB90E7-193C-F14F-819D-5F94EFDFE07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0F3BED4-B6A5-C74B-A44C-E47068000BD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7D1536F-6A90-B343-BC1A-7FC18850BD4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A140B27B-A297-D848-BEA9-E3C642C7D85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3062241-66F6-3845-929D-6AA60A618A1D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54B48F8-016E-EA49-874B-349F304A2CE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8C8B4C7-1521-2F44-A449-A95DAC7CB7C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lvl="1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2D75A3D-77E3-EE4B-B01F-5F41CBE5C8A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5C861E31-059E-C34B-A45A-6DBF67C5AB7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6DD21DD-25A7-B345-8374-1D99CDB52B2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280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2800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ACF991A4-7BB8-0B4C-932E-C252DF153C5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BEC920F-6125-0D4A-8CA3-38A2F35814D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21EC65E-EDBA-A04C-A2D0-C02D1331F41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94E836C-0CB1-7C45-B14B-DA6DCB5E760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lvl="2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0108722D-8975-AC44-AC64-D8184531589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lvl="2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3672F29-255B-A74D-8DDD-4DF6E5FE72F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F57E5DA-F173-6646-9BA5-5072C81486F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B1029ED-32F6-E243-B67E-78F60F3540C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43363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364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36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433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0DEF66D4-EF42-8646-80B4-DC853002A637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45411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412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541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454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B6D0BBA-2F3B-5349-9B3A-7CA74B6B01C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8" tIns="12488" rIns="12488" bIns="12488"/>
          <a:lstStyle/>
          <a:p>
            <a:pPr lvl="3" eaLnBrk="1" hangingPunct="1">
              <a:spcBef>
                <a:spcPct val="25000"/>
              </a:spcBef>
            </a:pPr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4AE8CDB-9530-5B48-87A3-368E86E3C207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49507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9508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950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495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EAEBC1B-F8DA-9A40-942C-A532D1952CA1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C8BA38F-C515-2445-9E8C-B8716AB77B2C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51555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1556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155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515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6AE13D4-B6EF-0041-9182-14A8D258B83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53603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3604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360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5360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51344B4-576D-2843-9149-070F2F3CCF3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55651" name="Rectangle 2"/>
          <p:cNvSpPr>
            <a:spLocks noChangeArrowheads="1"/>
          </p:cNvSpPr>
          <p:nvPr/>
        </p:nvSpPr>
        <p:spPr bwMode="auto">
          <a:xfrm>
            <a:off x="3884613" y="-1588"/>
            <a:ext cx="2976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5652" name="Rectangle 3"/>
          <p:cNvSpPr>
            <a:spLocks noChangeArrowheads="1"/>
          </p:cNvSpPr>
          <p:nvPr/>
        </p:nvSpPr>
        <p:spPr bwMode="auto">
          <a:xfrm>
            <a:off x="-3175" y="-1588"/>
            <a:ext cx="2973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565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556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89915" tIns="44957" rIns="89915" bIns="4495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F57E5DA-F173-6646-9BA5-5072C81486F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4289619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F57E5DA-F173-6646-9BA5-5072C81486F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84E27D18-84AF-EE48-990F-DA8A33C5F3EE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lvl="1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31C4D21-41E2-C94A-ABDA-7E5F40D3A28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lvl="1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EE4CBE7-9AD3-174E-A62E-9B4A6E5B661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lvl="1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D3CC6F9-EB13-4949-81C3-0AB6C21D123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lvl="1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B70A7E4A-24C5-F243-9557-5D3C63078DF7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defTabSz="457200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F57E5DA-F173-6646-9BA5-5072C81486F8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92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8267F03-8B25-9046-BE18-52B5004500FA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12DEC03-7F40-2F47-A66F-40AD9B84DCC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4138" cy="4454525"/>
          </a:xfrm>
          <a:ln w="12700"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4713"/>
          </a:xfrm>
          <a:noFill/>
          <a:ln/>
        </p:spPr>
        <p:txBody>
          <a:bodyPr lIns="12487" tIns="12487" rIns="12487" bIns="12487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0600" y="914400"/>
            <a:ext cx="305911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1400">
                <a:solidFill>
                  <a:srgbClr val="000000"/>
                </a:solidFill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&lt;Insert Picture Here&gt;</a:t>
            </a:r>
          </a:p>
        </p:txBody>
      </p:sp>
      <p:pic>
        <p:nvPicPr>
          <p:cNvPr id="5" name="Picture 3" descr="Tall R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906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Wide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25" y="914400"/>
            <a:ext cx="585787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Oracle_Logo_485C.jpg                                           00104BF0Macintosh HD                   BE05FFEF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6313" y="4338638"/>
            <a:ext cx="3170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702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08050" y="4800600"/>
            <a:ext cx="84201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9703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08050" y="5715000"/>
            <a:ext cx="69342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9138" y="304800"/>
            <a:ext cx="2108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304800"/>
            <a:ext cx="617378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" y="5"/>
            <a:ext cx="624285" cy="742951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76" y="327387"/>
            <a:ext cx="8915385" cy="5418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71376" y="1498600"/>
            <a:ext cx="89154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71376" y="864288"/>
            <a:ext cx="8915400" cy="4064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300">
                <a:solidFill>
                  <a:schemeClr val="accent1"/>
                </a:solidFill>
              </a:defRPr>
            </a:lvl1pPr>
            <a:lvl2pPr marL="536433" indent="0">
              <a:buFontTx/>
              <a:buNone/>
              <a:defRPr/>
            </a:lvl2pPr>
            <a:lvl3pPr marL="1072866" indent="0">
              <a:buFontTx/>
              <a:buNone/>
              <a:defRPr/>
            </a:lvl3pPr>
            <a:lvl4pPr marL="1609298" indent="0">
              <a:buFontTx/>
              <a:buNone/>
              <a:defRPr/>
            </a:lvl4pPr>
            <a:lvl5pPr marL="214573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20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50" descr="Red B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172200"/>
            <a:ext cx="9906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051" descr="Small Red Squar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746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05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00200"/>
            <a:ext cx="81661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2053"/>
          <p:cNvSpPr>
            <a:spLocks noGrp="1" noChangeArrowheads="1"/>
          </p:cNvSpPr>
          <p:nvPr>
            <p:ph type="title"/>
          </p:nvPr>
        </p:nvSpPr>
        <p:spPr bwMode="auto">
          <a:xfrm>
            <a:off x="963613" y="304800"/>
            <a:ext cx="82137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96006" name="Rectangle 2054"/>
          <p:cNvSpPr>
            <a:spLocks noChangeArrowheads="1"/>
          </p:cNvSpPr>
          <p:nvPr/>
        </p:nvSpPr>
        <p:spPr bwMode="auto">
          <a:xfrm>
            <a:off x="0" y="6172200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pic>
        <p:nvPicPr>
          <p:cNvPr id="1031" name="Picture 2055" descr="Oracle WHIT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255000" y="6226175"/>
            <a:ext cx="1027113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6008" name="Rectangle 205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100" y="6553200"/>
            <a:ext cx="957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900" b="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6009" name="Text Box 2057"/>
          <p:cNvSpPr txBox="1">
            <a:spLocks noChangeArrowheads="1"/>
          </p:cNvSpPr>
          <p:nvPr/>
        </p:nvSpPr>
        <p:spPr bwMode="auto">
          <a:xfrm>
            <a:off x="9356725" y="6154738"/>
            <a:ext cx="4524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fld id="{8C447F6A-224A-9640-9893-62E6530BE472}" type="slidenum">
              <a:rPr lang="en-US" sz="1200" b="0">
                <a:solidFill>
                  <a:schemeClr val="bg1"/>
                </a:solidFill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pPr>
                <a:defRPr/>
              </a:pPr>
              <a:t>‹#›</a:t>
            </a:fld>
            <a:endParaRPr lang="en-US" sz="1200" b="0">
              <a:solidFill>
                <a:schemeClr val="bg1"/>
              </a:solidFill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5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103" charset="-128"/>
          <a:cs typeface="ＭＳ Ｐゴシック" pitchFamily="-10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103" charset="-128"/>
          <a:cs typeface="ＭＳ Ｐゴシック" pitchFamily="-10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103" charset="-128"/>
          <a:cs typeface="ＭＳ Ｐゴシック" pitchFamily="-10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103" charset="-128"/>
          <a:cs typeface="ＭＳ Ｐゴシック" pitchFamily="-10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103" charset="-128"/>
          <a:cs typeface="ＭＳ Ｐゴシック" pitchFamily="-10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ＭＳ Ｐゴシック" pitchFamily="-103" charset="-128"/>
          <a:cs typeface="ＭＳ Ｐゴシック" pitchFamily="-103" charset="-128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14339" name="Text Box 2051"/>
          <p:cNvSpPr txBox="1">
            <a:spLocks noChangeArrowheads="1"/>
          </p:cNvSpPr>
          <p:nvPr/>
        </p:nvSpPr>
        <p:spPr bwMode="auto">
          <a:xfrm>
            <a:off x="990600" y="2133600"/>
            <a:ext cx="53451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3200">
                <a:solidFill>
                  <a:schemeClr val="accent1"/>
                </a:solidFill>
              </a:rPr>
              <a:t>6</a:t>
            </a:r>
            <a:r>
              <a:rPr lang="en-US" sz="3200"/>
              <a:t> Spatial Queries</a:t>
            </a:r>
          </a:p>
        </p:txBody>
      </p:sp>
      <p:pic>
        <p:nvPicPr>
          <p:cNvPr id="14340" name="Picture 2052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053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825500" y="2743200"/>
            <a:ext cx="8323263" cy="3535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county,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totpop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geom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us_counties_p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WHERE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urier New" pitchFamily="-84" charset="0"/>
              </a:rPr>
              <a:t>mdsys.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sdo_filter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geom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mdsys.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sdo_geometry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(2003, 32775, null,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mdsys.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sdo_elem_info_array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(1,1003,3),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mdsys.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sdo_ordinate_array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  1420300,1805461, 1820000,2210000)),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'QUERYTYPE=WINDOW'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) = 'TRUE';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SDO_FILTER before 10g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166100" cy="1085850"/>
          </a:xfrm>
        </p:spPr>
        <p:txBody>
          <a:bodyPr/>
          <a:lstStyle/>
          <a:p>
            <a:pPr eaLnBrk="1" hangingPunct="1"/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A third, required parameter for SDO_FILTER:</a:t>
            </a:r>
          </a:p>
          <a:p>
            <a:pPr lvl="1" eaLnBrk="1" hangingPunct="1"/>
            <a:r>
              <a:rPr lang="en-US" sz="1800"/>
              <a:t>'QUERYTYPE=WINDOW'</a:t>
            </a:r>
          </a:p>
          <a:p>
            <a:pPr eaLnBrk="1" hangingPunct="1"/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Object constructors prefixed by type owner: MDSYS.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2743200"/>
            <a:ext cx="8213725" cy="941388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 SDO_RELATE Operator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 SDO_RELATE Operator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/>
              <a:t>Performs a primary and secondary filter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Compare the result to TRUE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Mask values: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INSIDE, CONTAINS, COVERS, COVEREDBY, EQUAL, TOUCH,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ANYINTERACT = all of the above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</a:rPr>
              <a:t>Can combine multiple mask values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155700" y="2438400"/>
            <a:ext cx="7759700" cy="17494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SDO_RELATE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( &lt;geometry-1&gt;,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&lt;geometry-2&gt;,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'MASK=&lt;mask&gt;'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) = 'TRUE'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SDO_RELATE Syntax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&lt;geometry-1&gt;: The layer to be searched</a:t>
            </a:r>
          </a:p>
          <a:p>
            <a:pPr lvl="1" eaLnBrk="1" hangingPunct="1"/>
            <a:r>
              <a:rPr lang="en-US"/>
              <a:t>Must be a column in a table</a:t>
            </a:r>
          </a:p>
          <a:p>
            <a:pPr lvl="1" eaLnBrk="1" hangingPunct="1"/>
            <a:r>
              <a:rPr lang="en-US"/>
              <a:t>Must be of type SDO_GEOMETRY</a:t>
            </a:r>
          </a:p>
          <a:p>
            <a:pPr lvl="1" eaLnBrk="1" hangingPunct="1"/>
            <a:r>
              <a:rPr lang="en-US"/>
              <a:t>Must be indexed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&lt;geometry-2&gt;: The query window </a:t>
            </a:r>
          </a:p>
          <a:p>
            <a:pPr lvl="1" eaLnBrk="1" hangingPunct="1"/>
            <a:r>
              <a:rPr lang="en-US"/>
              <a:t>Variable or column in a table</a:t>
            </a:r>
          </a:p>
          <a:p>
            <a:pPr lvl="1" eaLnBrk="1" hangingPunct="1"/>
            <a:r>
              <a:rPr lang="en-US"/>
              <a:t>Must be of type SDO_GEOMETRY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&lt;mask&gt;: Identify the spatial relationship to test </a:t>
            </a:r>
          </a:p>
          <a:p>
            <a:pPr lvl="1" eaLnBrk="1" hangingPunct="1"/>
            <a:r>
              <a:rPr lang="en-US"/>
              <a:t>ORed masks are specified as follows: </a:t>
            </a:r>
          </a:p>
          <a:p>
            <a:pPr lvl="1" eaLnBrk="1" hangingPunct="1"/>
            <a:r>
              <a:rPr lang="en-US"/>
              <a:t>INSIDE+COVEREDBY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SDO_RELATE Syntax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&lt; min-resolution &gt;: </a:t>
            </a:r>
          </a:p>
          <a:p>
            <a:pPr lvl="1" eaLnBrk="1" hangingPunct="1"/>
            <a:r>
              <a:rPr lang="en-US" sz="1800"/>
              <a:t>Use to exclude geometries that are </a:t>
            </a:r>
            <a:r>
              <a:rPr lang="en-US" sz="1800" b="1"/>
              <a:t>too small</a:t>
            </a:r>
            <a:r>
              <a:rPr lang="en-US" sz="1800"/>
              <a:t> to be of interest</a:t>
            </a:r>
          </a:p>
          <a:p>
            <a:pPr lvl="1" eaLnBrk="1" hangingPunct="1"/>
            <a:r>
              <a:rPr lang="en-US" sz="1800"/>
              <a:t>Return only geometries for which at least one side of the geometry's MBR is equal to or greater than the specified value. </a:t>
            </a:r>
          </a:p>
          <a:p>
            <a:pPr lvl="1" eaLnBrk="1" hangingPunct="1"/>
            <a:r>
              <a:rPr lang="en-US" sz="1800"/>
              <a:t>Example: </a:t>
            </a:r>
            <a:r>
              <a:rPr lang="en-US" sz="1800" b="1">
                <a:latin typeface="Arial Unicode MS" pitchFamily="-84" charset="0"/>
              </a:rPr>
              <a:t>min_resolution=10</a:t>
            </a:r>
            <a:r>
              <a:rPr lang="en-US" sz="1800"/>
              <a:t> includes only geometries for which the width or the height (or both) of the geometry's MBR is at least 10 units</a:t>
            </a:r>
          </a:p>
          <a:p>
            <a:pPr eaLnBrk="1" hangingPunct="1"/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&lt;max-resolution&gt;: </a:t>
            </a:r>
          </a:p>
          <a:p>
            <a:pPr lvl="1" eaLnBrk="1" hangingPunct="1"/>
            <a:r>
              <a:rPr lang="en-US" sz="1800"/>
              <a:t>Use to exclude geometries that are </a:t>
            </a:r>
            <a:r>
              <a:rPr lang="en-US" sz="1800" b="1"/>
              <a:t>too large</a:t>
            </a:r>
            <a:r>
              <a:rPr lang="en-US" sz="1800"/>
              <a:t> to be of interest</a:t>
            </a:r>
          </a:p>
          <a:p>
            <a:pPr lvl="1" eaLnBrk="1" hangingPunct="1"/>
            <a:r>
              <a:rPr lang="en-US" sz="1800"/>
              <a:t>Return only geometries for which at least one side of the geometry's MBR is less than or equal to the specified value. </a:t>
            </a:r>
          </a:p>
          <a:p>
            <a:pPr lvl="1" eaLnBrk="1" hangingPunct="1"/>
            <a:r>
              <a:rPr lang="en-US" sz="1800"/>
              <a:t>Example: </a:t>
            </a:r>
            <a:r>
              <a:rPr lang="en-US" sz="1800" b="1">
                <a:latin typeface="Arial Unicode MS" pitchFamily="-84" charset="0"/>
              </a:rPr>
              <a:t>max_resolution=10</a:t>
            </a:r>
            <a:r>
              <a:rPr lang="en-US" sz="1800"/>
              <a:t> includes only geometries for which the width or the height (or both) of the geometry's MBR is less than or equal to 10 units</a:t>
            </a:r>
          </a:p>
          <a:p>
            <a:pPr lvl="1" eaLnBrk="1" hangingPunct="1"/>
            <a:endParaRPr lang="en-US" sz="1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ea typeface="ＭＳ Ｐゴシック" pitchFamily="-84" charset="-128"/>
                <a:cs typeface="ＭＳ Ｐゴシック" pitchFamily="-84" charset="-128"/>
              </a:rPr>
              <a:t>Simplified Operators</a:t>
            </a:r>
          </a:p>
        </p:txBody>
      </p:sp>
      <p:graphicFrame>
        <p:nvGraphicFramePr>
          <p:cNvPr id="933956" name="Group 68"/>
          <p:cNvGraphicFramePr>
            <a:graphicFrameLocks noGrp="1"/>
          </p:cNvGraphicFramePr>
          <p:nvPr/>
        </p:nvGraphicFramePr>
        <p:xfrm>
          <a:off x="685800" y="1227138"/>
          <a:ext cx="9067800" cy="4802188"/>
        </p:xfrm>
        <a:graphic>
          <a:graphicData uri="http://schemas.openxmlformats.org/drawingml/2006/table">
            <a:tbl>
              <a:tblPr/>
              <a:tblGrid>
                <a:gridCol w="4221163"/>
                <a:gridCol w="4846637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Operator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Equivalent mask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SDO_INSIDE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mask=inside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SDO_CONTAINS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mask=contains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SDO_COVERS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mask=covers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SDO_COVEREDBY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mask=coveredby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SDO_OVERLAPS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mask=overlapbdyintersect+overlapbdydisjoint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SDO_OVERLAPBDYINTERSECT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mask=overlapbdyintersect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SDO_OVERLAPBDYDISJOINT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mask=overlapbdydisjoint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SDO_TOUCH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mask=touch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SDO_EQUAL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mask=equal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SDO_ANYINTERACT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mask=anyinteract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SDO_ON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Times New Roman" pitchFamily="-103" charset="0"/>
                          <a:cs typeface="Times New Roman" pitchFamily="-103" charset="0"/>
                        </a:rPr>
                        <a:t>mask=on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gray">
          <a:xfrm>
            <a:off x="1931988" y="1938338"/>
            <a:ext cx="1611312" cy="7778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gray">
          <a:xfrm>
            <a:off x="2849563" y="2328863"/>
            <a:ext cx="446087" cy="2032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gray">
          <a:xfrm>
            <a:off x="1914525" y="1655763"/>
            <a:ext cx="120650" cy="3032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gray">
          <a:xfrm>
            <a:off x="2806700" y="2082800"/>
            <a:ext cx="115888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gray">
          <a:xfrm>
            <a:off x="4108450" y="1938338"/>
            <a:ext cx="1612900" cy="7778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gray">
          <a:xfrm>
            <a:off x="5027613" y="2511425"/>
            <a:ext cx="446087" cy="204788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gray">
          <a:xfrm>
            <a:off x="4090988" y="1655763"/>
            <a:ext cx="120650" cy="3032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gray">
          <a:xfrm>
            <a:off x="4984750" y="2243138"/>
            <a:ext cx="114300" cy="3032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gray">
          <a:xfrm>
            <a:off x="6064250" y="1946275"/>
            <a:ext cx="1612900" cy="776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gray">
          <a:xfrm>
            <a:off x="7231063" y="1717675"/>
            <a:ext cx="446087" cy="2032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gray">
          <a:xfrm>
            <a:off x="6046788" y="1663700"/>
            <a:ext cx="120650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gray">
          <a:xfrm>
            <a:off x="7188200" y="1447800"/>
            <a:ext cx="115888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gray">
          <a:xfrm>
            <a:off x="1941513" y="3613150"/>
            <a:ext cx="1612900" cy="7778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gray">
          <a:xfrm>
            <a:off x="3370263" y="3922713"/>
            <a:ext cx="444500" cy="204787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gray">
          <a:xfrm>
            <a:off x="1912938" y="3321050"/>
            <a:ext cx="120650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gray">
          <a:xfrm>
            <a:off x="3324225" y="3643313"/>
            <a:ext cx="115888" cy="3032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gray">
          <a:xfrm>
            <a:off x="4108450" y="3624263"/>
            <a:ext cx="1612900" cy="7778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gray">
          <a:xfrm>
            <a:off x="4090988" y="3308350"/>
            <a:ext cx="120650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gray">
          <a:xfrm>
            <a:off x="5435600" y="3606800"/>
            <a:ext cx="115888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gray">
          <a:xfrm>
            <a:off x="4406900" y="4038600"/>
            <a:ext cx="371475" cy="157163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gray">
          <a:xfrm>
            <a:off x="4283075" y="3900488"/>
            <a:ext cx="1290638" cy="433387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gray">
          <a:xfrm>
            <a:off x="6064250" y="3624263"/>
            <a:ext cx="1612900" cy="7778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gray">
          <a:xfrm>
            <a:off x="6135688" y="3308350"/>
            <a:ext cx="963612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 red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gray">
          <a:xfrm>
            <a:off x="7610475" y="3322638"/>
            <a:ext cx="1057275" cy="3032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 green</a:t>
            </a:r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gray">
          <a:xfrm>
            <a:off x="6064250" y="3624263"/>
            <a:ext cx="1612900" cy="777875"/>
          </a:xfrm>
          <a:prstGeom prst="rect">
            <a:avLst/>
          </a:prstGeom>
          <a:noFill/>
          <a:ln w="28575">
            <a:solidFill>
              <a:srgbClr val="00FF00"/>
            </a:solidFill>
            <a:prstDash val="lg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gray">
          <a:xfrm>
            <a:off x="4113213" y="5141913"/>
            <a:ext cx="1611312" cy="7778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gray">
          <a:xfrm>
            <a:off x="5873750" y="5583238"/>
            <a:ext cx="446088" cy="2032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gray">
          <a:xfrm>
            <a:off x="4094163" y="4854575"/>
            <a:ext cx="120650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gray">
          <a:xfrm>
            <a:off x="5830888" y="5289550"/>
            <a:ext cx="115887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gray">
          <a:xfrm>
            <a:off x="1822450" y="2724150"/>
            <a:ext cx="1822450" cy="5873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A Contains B</a:t>
            </a:r>
          </a:p>
          <a:p>
            <a:pPr eaLnBrk="0" hangingPunct="0"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B Inside A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gray">
          <a:xfrm>
            <a:off x="4052888" y="2724150"/>
            <a:ext cx="1958975" cy="5873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A Covers B</a:t>
            </a:r>
          </a:p>
          <a:p>
            <a:pPr eaLnBrk="0" hangingPunct="0"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B Coveredby A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gray">
          <a:xfrm>
            <a:off x="6356350" y="2724150"/>
            <a:ext cx="9398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Touch</a:t>
            </a:r>
          </a:p>
        </p:txBody>
      </p:sp>
      <p:sp>
        <p:nvSpPr>
          <p:cNvPr id="43042" name="Rectangle 34"/>
          <p:cNvSpPr>
            <a:spLocks noChangeArrowheads="1"/>
          </p:cNvSpPr>
          <p:nvPr/>
        </p:nvSpPr>
        <p:spPr bwMode="gray">
          <a:xfrm>
            <a:off x="825500" y="4419600"/>
            <a:ext cx="2971800" cy="325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en-US" sz="1700">
                <a:latin typeface="Courier New" pitchFamily="-84" charset="0"/>
              </a:rPr>
              <a:t>OverlapBdyIntersect</a:t>
            </a:r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gray">
          <a:xfrm>
            <a:off x="3714750" y="4419600"/>
            <a:ext cx="2806700" cy="325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en-US" sz="1700">
                <a:latin typeface="Courier New" pitchFamily="-84" charset="0"/>
              </a:rPr>
              <a:t>OverlapBdyDisjoint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6521450" y="4419600"/>
            <a:ext cx="990600" cy="339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Equal</a:t>
            </a: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4292600" y="5881688"/>
            <a:ext cx="14033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Disjoint</a:t>
            </a:r>
          </a:p>
        </p:txBody>
      </p:sp>
      <p:sp>
        <p:nvSpPr>
          <p:cNvPr id="43046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Spatial (Topological) Relationships</a:t>
            </a:r>
          </a:p>
        </p:txBody>
      </p:sp>
      <p:sp>
        <p:nvSpPr>
          <p:cNvPr id="43047" name="Rectangle 40"/>
          <p:cNvSpPr>
            <a:spLocks noChangeArrowheads="1"/>
          </p:cNvSpPr>
          <p:nvPr/>
        </p:nvSpPr>
        <p:spPr bwMode="auto">
          <a:xfrm>
            <a:off x="838200" y="1371600"/>
            <a:ext cx="8305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3048" name="Rectangle 41"/>
          <p:cNvSpPr>
            <a:spLocks noChangeArrowheads="1"/>
          </p:cNvSpPr>
          <p:nvPr/>
        </p:nvSpPr>
        <p:spPr bwMode="auto">
          <a:xfrm>
            <a:off x="838200" y="1447800"/>
            <a:ext cx="7848600" cy="335280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3049" name="Rectangle 42"/>
          <p:cNvSpPr>
            <a:spLocks noChangeArrowheads="1"/>
          </p:cNvSpPr>
          <p:nvPr/>
        </p:nvSpPr>
        <p:spPr bwMode="auto">
          <a:xfrm>
            <a:off x="3886200" y="1274763"/>
            <a:ext cx="1616075" cy="325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700">
                <a:latin typeface="Courier New" pitchFamily="-84" charset="0"/>
              </a:rPr>
              <a:t>AnyInteract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gray">
          <a:xfrm>
            <a:off x="1924050" y="1649413"/>
            <a:ext cx="120650" cy="3032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gray">
          <a:xfrm>
            <a:off x="2460625" y="1811338"/>
            <a:ext cx="115888" cy="3032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gray">
          <a:xfrm>
            <a:off x="4194175" y="1893888"/>
            <a:ext cx="1612900" cy="76993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gray">
          <a:xfrm>
            <a:off x="4176713" y="1587500"/>
            <a:ext cx="120650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gray">
          <a:xfrm>
            <a:off x="5070475" y="2120900"/>
            <a:ext cx="114300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gray">
          <a:xfrm>
            <a:off x="6503988" y="1628775"/>
            <a:ext cx="120650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gray">
          <a:xfrm>
            <a:off x="7405688" y="2192338"/>
            <a:ext cx="114300" cy="3032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gray">
          <a:xfrm>
            <a:off x="2535238" y="3148013"/>
            <a:ext cx="119062" cy="3032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gray">
          <a:xfrm>
            <a:off x="3081338" y="3667125"/>
            <a:ext cx="117475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gray">
          <a:xfrm>
            <a:off x="6165850" y="3282950"/>
            <a:ext cx="120650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gray">
          <a:xfrm>
            <a:off x="6646863" y="3186113"/>
            <a:ext cx="114300" cy="3032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gray">
          <a:xfrm>
            <a:off x="1393825" y="2238375"/>
            <a:ext cx="1382713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Contains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Inside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gray">
          <a:xfrm>
            <a:off x="4210050" y="2760663"/>
            <a:ext cx="15684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Covers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Coveredby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gray">
          <a:xfrm>
            <a:off x="7493000" y="2560638"/>
            <a:ext cx="1382713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Contains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Inside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gray">
          <a:xfrm>
            <a:off x="1898650" y="4065588"/>
            <a:ext cx="31369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OverlapBdyIntersect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gray">
          <a:xfrm>
            <a:off x="5646738" y="4040188"/>
            <a:ext cx="3021012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OverlapBdyDisjoint</a:t>
            </a:r>
          </a:p>
        </p:txBody>
      </p:sp>
      <p:sp>
        <p:nvSpPr>
          <p:cNvPr id="45074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Spatial (Topological) Relationships</a:t>
            </a:r>
          </a:p>
        </p:txBody>
      </p:sp>
      <p:sp>
        <p:nvSpPr>
          <p:cNvPr id="45075" name="Freeform 19"/>
          <p:cNvSpPr>
            <a:spLocks/>
          </p:cNvSpPr>
          <p:nvPr/>
        </p:nvSpPr>
        <p:spPr bwMode="gray">
          <a:xfrm>
            <a:off x="6677025" y="1962150"/>
            <a:ext cx="1306513" cy="630238"/>
          </a:xfrm>
          <a:custGeom>
            <a:avLst/>
            <a:gdLst>
              <a:gd name="T0" fmla="*/ 0 w 760"/>
              <a:gd name="T1" fmla="*/ 0 h 397"/>
              <a:gd name="T2" fmla="*/ 2147483647 w 760"/>
              <a:gd name="T3" fmla="*/ 2147483647 h 397"/>
              <a:gd name="T4" fmla="*/ 2147483647 w 760"/>
              <a:gd name="T5" fmla="*/ 2147483647 h 397"/>
              <a:gd name="T6" fmla="*/ 2147483647 w 760"/>
              <a:gd name="T7" fmla="*/ 2147483647 h 397"/>
              <a:gd name="T8" fmla="*/ 2147483647 w 760"/>
              <a:gd name="T9" fmla="*/ 2147483647 h 397"/>
              <a:gd name="T10" fmla="*/ 2147483647 w 760"/>
              <a:gd name="T11" fmla="*/ 2147483647 h 397"/>
              <a:gd name="T12" fmla="*/ 2147483647 w 760"/>
              <a:gd name="T13" fmla="*/ 2147483647 h 397"/>
              <a:gd name="T14" fmla="*/ 2147483647 w 760"/>
              <a:gd name="T15" fmla="*/ 2147483647 h 397"/>
              <a:gd name="T16" fmla="*/ 2147483647 w 760"/>
              <a:gd name="T17" fmla="*/ 2147483647 h 397"/>
              <a:gd name="T18" fmla="*/ 2147483647 w 760"/>
              <a:gd name="T19" fmla="*/ 2147483647 h 397"/>
              <a:gd name="T20" fmla="*/ 2147483647 w 760"/>
              <a:gd name="T21" fmla="*/ 2147483647 h 397"/>
              <a:gd name="T22" fmla="*/ 2147483647 w 760"/>
              <a:gd name="T23" fmla="*/ 2147483647 h 397"/>
              <a:gd name="T24" fmla="*/ 2147483647 w 760"/>
              <a:gd name="T25" fmla="*/ 2147483647 h 397"/>
              <a:gd name="T26" fmla="*/ 2147483647 w 760"/>
              <a:gd name="T27" fmla="*/ 2147483647 h 39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60"/>
              <a:gd name="T43" fmla="*/ 0 h 397"/>
              <a:gd name="T44" fmla="*/ 760 w 760"/>
              <a:gd name="T45" fmla="*/ 397 h 39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60" h="397">
                <a:moveTo>
                  <a:pt x="0" y="0"/>
                </a:moveTo>
                <a:lnTo>
                  <a:pt x="227" y="95"/>
                </a:lnTo>
                <a:lnTo>
                  <a:pt x="470" y="71"/>
                </a:lnTo>
                <a:lnTo>
                  <a:pt x="592" y="31"/>
                </a:lnTo>
                <a:lnTo>
                  <a:pt x="729" y="71"/>
                </a:lnTo>
                <a:lnTo>
                  <a:pt x="759" y="126"/>
                </a:lnTo>
                <a:lnTo>
                  <a:pt x="759" y="174"/>
                </a:lnTo>
                <a:lnTo>
                  <a:pt x="713" y="198"/>
                </a:lnTo>
                <a:lnTo>
                  <a:pt x="682" y="221"/>
                </a:lnTo>
                <a:lnTo>
                  <a:pt x="622" y="245"/>
                </a:lnTo>
                <a:lnTo>
                  <a:pt x="576" y="300"/>
                </a:lnTo>
                <a:lnTo>
                  <a:pt x="531" y="340"/>
                </a:lnTo>
                <a:lnTo>
                  <a:pt x="380" y="364"/>
                </a:lnTo>
                <a:lnTo>
                  <a:pt x="288" y="396"/>
                </a:lnTo>
              </a:path>
            </a:pathLst>
          </a:custGeom>
          <a:noFill/>
          <a:ln w="28575" cap="rnd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6" name="Freeform 20"/>
          <p:cNvSpPr>
            <a:spLocks/>
          </p:cNvSpPr>
          <p:nvPr/>
        </p:nvSpPr>
        <p:spPr bwMode="gray">
          <a:xfrm>
            <a:off x="4943475" y="2346325"/>
            <a:ext cx="487363" cy="319088"/>
          </a:xfrm>
          <a:custGeom>
            <a:avLst/>
            <a:gdLst>
              <a:gd name="T0" fmla="*/ 0 w 284"/>
              <a:gd name="T1" fmla="*/ 0 h 201"/>
              <a:gd name="T2" fmla="*/ 2147483647 w 284"/>
              <a:gd name="T3" fmla="*/ 2147483647 h 201"/>
              <a:gd name="T4" fmla="*/ 2147483647 w 284"/>
              <a:gd name="T5" fmla="*/ 2147483647 h 201"/>
              <a:gd name="T6" fmla="*/ 2147483647 w 284"/>
              <a:gd name="T7" fmla="*/ 2147483647 h 201"/>
              <a:gd name="T8" fmla="*/ 2147483647 w 284"/>
              <a:gd name="T9" fmla="*/ 2147483647 h 201"/>
              <a:gd name="T10" fmla="*/ 2147483647 w 284"/>
              <a:gd name="T11" fmla="*/ 2147483647 h 201"/>
              <a:gd name="T12" fmla="*/ 2147483647 w 284"/>
              <a:gd name="T13" fmla="*/ 2147483647 h 201"/>
              <a:gd name="T14" fmla="*/ 2147483647 w 284"/>
              <a:gd name="T15" fmla="*/ 2147483647 h 201"/>
              <a:gd name="T16" fmla="*/ 2147483647 w 284"/>
              <a:gd name="T17" fmla="*/ 2147483647 h 201"/>
              <a:gd name="T18" fmla="*/ 2147483647 w 284"/>
              <a:gd name="T19" fmla="*/ 2147483647 h 201"/>
              <a:gd name="T20" fmla="*/ 2147483647 w 284"/>
              <a:gd name="T21" fmla="*/ 2147483647 h 201"/>
              <a:gd name="T22" fmla="*/ 2147483647 w 284"/>
              <a:gd name="T23" fmla="*/ 2147483647 h 201"/>
              <a:gd name="T24" fmla="*/ 2147483647 w 284"/>
              <a:gd name="T25" fmla="*/ 2147483647 h 201"/>
              <a:gd name="T26" fmla="*/ 2147483647 w 284"/>
              <a:gd name="T27" fmla="*/ 2147483647 h 2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84"/>
              <a:gd name="T43" fmla="*/ 0 h 201"/>
              <a:gd name="T44" fmla="*/ 284 w 284"/>
              <a:gd name="T45" fmla="*/ 201 h 20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84" h="201">
                <a:moveTo>
                  <a:pt x="0" y="0"/>
                </a:moveTo>
                <a:lnTo>
                  <a:pt x="84" y="48"/>
                </a:lnTo>
                <a:lnTo>
                  <a:pt x="175" y="36"/>
                </a:lnTo>
                <a:lnTo>
                  <a:pt x="220" y="16"/>
                </a:lnTo>
                <a:lnTo>
                  <a:pt x="271" y="36"/>
                </a:lnTo>
                <a:lnTo>
                  <a:pt x="283" y="64"/>
                </a:lnTo>
                <a:lnTo>
                  <a:pt x="283" y="88"/>
                </a:lnTo>
                <a:lnTo>
                  <a:pt x="265" y="100"/>
                </a:lnTo>
                <a:lnTo>
                  <a:pt x="254" y="112"/>
                </a:lnTo>
                <a:lnTo>
                  <a:pt x="231" y="124"/>
                </a:lnTo>
                <a:lnTo>
                  <a:pt x="215" y="152"/>
                </a:lnTo>
                <a:lnTo>
                  <a:pt x="198" y="172"/>
                </a:lnTo>
                <a:lnTo>
                  <a:pt x="142" y="184"/>
                </a:lnTo>
                <a:lnTo>
                  <a:pt x="107" y="200"/>
                </a:lnTo>
              </a:path>
            </a:pathLst>
          </a:custGeom>
          <a:noFill/>
          <a:ln w="28575" cap="rnd">
            <a:solidFill>
              <a:srgbClr val="33CC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7" name="Freeform 21"/>
          <p:cNvSpPr>
            <a:spLocks/>
          </p:cNvSpPr>
          <p:nvPr/>
        </p:nvSpPr>
        <p:spPr bwMode="gray">
          <a:xfrm>
            <a:off x="2047875" y="1943100"/>
            <a:ext cx="1379538" cy="658813"/>
          </a:xfrm>
          <a:custGeom>
            <a:avLst/>
            <a:gdLst>
              <a:gd name="T0" fmla="*/ 0 w 802"/>
              <a:gd name="T1" fmla="*/ 0 h 415"/>
              <a:gd name="T2" fmla="*/ 2147483647 w 802"/>
              <a:gd name="T3" fmla="*/ 2147483647 h 415"/>
              <a:gd name="T4" fmla="*/ 2147483647 w 802"/>
              <a:gd name="T5" fmla="*/ 2147483647 h 415"/>
              <a:gd name="T6" fmla="*/ 2147483647 w 802"/>
              <a:gd name="T7" fmla="*/ 2147483647 h 415"/>
              <a:gd name="T8" fmla="*/ 2147483647 w 802"/>
              <a:gd name="T9" fmla="*/ 2147483647 h 415"/>
              <a:gd name="T10" fmla="*/ 2147483647 w 802"/>
              <a:gd name="T11" fmla="*/ 2147483647 h 415"/>
              <a:gd name="T12" fmla="*/ 2147483647 w 802"/>
              <a:gd name="T13" fmla="*/ 2147483647 h 415"/>
              <a:gd name="T14" fmla="*/ 2147483647 w 802"/>
              <a:gd name="T15" fmla="*/ 2147483647 h 415"/>
              <a:gd name="T16" fmla="*/ 2147483647 w 802"/>
              <a:gd name="T17" fmla="*/ 2147483647 h 415"/>
              <a:gd name="T18" fmla="*/ 2147483647 w 802"/>
              <a:gd name="T19" fmla="*/ 2147483647 h 415"/>
              <a:gd name="T20" fmla="*/ 2147483647 w 802"/>
              <a:gd name="T21" fmla="*/ 2147483647 h 415"/>
              <a:gd name="T22" fmla="*/ 2147483647 w 802"/>
              <a:gd name="T23" fmla="*/ 2147483647 h 415"/>
              <a:gd name="T24" fmla="*/ 2147483647 w 802"/>
              <a:gd name="T25" fmla="*/ 2147483647 h 415"/>
              <a:gd name="T26" fmla="*/ 2147483647 w 802"/>
              <a:gd name="T27" fmla="*/ 2147483647 h 41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02"/>
              <a:gd name="T43" fmla="*/ 0 h 415"/>
              <a:gd name="T44" fmla="*/ 802 w 802"/>
              <a:gd name="T45" fmla="*/ 415 h 41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02" h="415">
                <a:moveTo>
                  <a:pt x="0" y="0"/>
                </a:moveTo>
                <a:lnTo>
                  <a:pt x="240" y="99"/>
                </a:lnTo>
                <a:lnTo>
                  <a:pt x="497" y="74"/>
                </a:lnTo>
                <a:lnTo>
                  <a:pt x="625" y="33"/>
                </a:lnTo>
                <a:lnTo>
                  <a:pt x="769" y="74"/>
                </a:lnTo>
                <a:lnTo>
                  <a:pt x="801" y="132"/>
                </a:lnTo>
                <a:lnTo>
                  <a:pt x="801" y="182"/>
                </a:lnTo>
                <a:lnTo>
                  <a:pt x="752" y="207"/>
                </a:lnTo>
                <a:lnTo>
                  <a:pt x="721" y="231"/>
                </a:lnTo>
                <a:lnTo>
                  <a:pt x="656" y="256"/>
                </a:lnTo>
                <a:lnTo>
                  <a:pt x="608" y="314"/>
                </a:lnTo>
                <a:lnTo>
                  <a:pt x="560" y="356"/>
                </a:lnTo>
                <a:lnTo>
                  <a:pt x="401" y="380"/>
                </a:lnTo>
                <a:lnTo>
                  <a:pt x="304" y="414"/>
                </a:lnTo>
              </a:path>
            </a:pathLst>
          </a:custGeom>
          <a:noFill/>
          <a:ln w="28575" cap="rnd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8" name="Freeform 22"/>
          <p:cNvSpPr>
            <a:spLocks/>
          </p:cNvSpPr>
          <p:nvPr/>
        </p:nvSpPr>
        <p:spPr bwMode="gray">
          <a:xfrm>
            <a:off x="2428875" y="3400425"/>
            <a:ext cx="1611313" cy="611188"/>
          </a:xfrm>
          <a:custGeom>
            <a:avLst/>
            <a:gdLst>
              <a:gd name="T0" fmla="*/ 0 w 937"/>
              <a:gd name="T1" fmla="*/ 0 h 385"/>
              <a:gd name="T2" fmla="*/ 2147483647 w 937"/>
              <a:gd name="T3" fmla="*/ 2147483647 h 385"/>
              <a:gd name="T4" fmla="*/ 2147483647 w 937"/>
              <a:gd name="T5" fmla="*/ 2147483647 h 385"/>
              <a:gd name="T6" fmla="*/ 2147483647 w 937"/>
              <a:gd name="T7" fmla="*/ 2147483647 h 385"/>
              <a:gd name="T8" fmla="*/ 2147483647 w 937"/>
              <a:gd name="T9" fmla="*/ 2147483647 h 385"/>
              <a:gd name="T10" fmla="*/ 2147483647 w 937"/>
              <a:gd name="T11" fmla="*/ 2147483647 h 385"/>
              <a:gd name="T12" fmla="*/ 2147483647 w 937"/>
              <a:gd name="T13" fmla="*/ 2147483647 h 385"/>
              <a:gd name="T14" fmla="*/ 2147483647 w 937"/>
              <a:gd name="T15" fmla="*/ 2147483647 h 385"/>
              <a:gd name="T16" fmla="*/ 2147483647 w 937"/>
              <a:gd name="T17" fmla="*/ 2147483647 h 385"/>
              <a:gd name="T18" fmla="*/ 2147483647 w 937"/>
              <a:gd name="T19" fmla="*/ 2147483647 h 385"/>
              <a:gd name="T20" fmla="*/ 2147483647 w 937"/>
              <a:gd name="T21" fmla="*/ 2147483647 h 385"/>
              <a:gd name="T22" fmla="*/ 2147483647 w 937"/>
              <a:gd name="T23" fmla="*/ 2147483647 h 385"/>
              <a:gd name="T24" fmla="*/ 2147483647 w 937"/>
              <a:gd name="T25" fmla="*/ 2147483647 h 385"/>
              <a:gd name="T26" fmla="*/ 2147483647 w 937"/>
              <a:gd name="T27" fmla="*/ 2147483647 h 3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37"/>
              <a:gd name="T43" fmla="*/ 0 h 385"/>
              <a:gd name="T44" fmla="*/ 937 w 937"/>
              <a:gd name="T45" fmla="*/ 385 h 38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37" h="385">
                <a:moveTo>
                  <a:pt x="0" y="0"/>
                </a:moveTo>
                <a:lnTo>
                  <a:pt x="281" y="92"/>
                </a:lnTo>
                <a:lnTo>
                  <a:pt x="580" y="69"/>
                </a:lnTo>
                <a:lnTo>
                  <a:pt x="729" y="30"/>
                </a:lnTo>
                <a:lnTo>
                  <a:pt x="898" y="69"/>
                </a:lnTo>
                <a:lnTo>
                  <a:pt x="936" y="122"/>
                </a:lnTo>
                <a:lnTo>
                  <a:pt x="936" y="168"/>
                </a:lnTo>
                <a:lnTo>
                  <a:pt x="880" y="192"/>
                </a:lnTo>
                <a:lnTo>
                  <a:pt x="842" y="215"/>
                </a:lnTo>
                <a:lnTo>
                  <a:pt x="767" y="238"/>
                </a:lnTo>
                <a:lnTo>
                  <a:pt x="711" y="291"/>
                </a:lnTo>
                <a:lnTo>
                  <a:pt x="655" y="330"/>
                </a:lnTo>
                <a:lnTo>
                  <a:pt x="468" y="353"/>
                </a:lnTo>
                <a:lnTo>
                  <a:pt x="355" y="384"/>
                </a:lnTo>
              </a:path>
            </a:pathLst>
          </a:custGeom>
          <a:noFill/>
          <a:ln w="28575" cap="rnd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gray">
          <a:xfrm>
            <a:off x="7569200" y="2498725"/>
            <a:ext cx="6350" cy="317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0" name="Freeform 24"/>
          <p:cNvSpPr>
            <a:spLocks/>
          </p:cNvSpPr>
          <p:nvPr/>
        </p:nvSpPr>
        <p:spPr bwMode="gray">
          <a:xfrm>
            <a:off x="6334125" y="3544888"/>
            <a:ext cx="1068388" cy="312737"/>
          </a:xfrm>
          <a:custGeom>
            <a:avLst/>
            <a:gdLst>
              <a:gd name="T0" fmla="*/ 0 w 621"/>
              <a:gd name="T1" fmla="*/ 0 h 197"/>
              <a:gd name="T2" fmla="*/ 2147483647 w 621"/>
              <a:gd name="T3" fmla="*/ 2147483647 h 197"/>
              <a:gd name="T4" fmla="*/ 2147483647 w 621"/>
              <a:gd name="T5" fmla="*/ 2147483647 h 197"/>
              <a:gd name="T6" fmla="*/ 2147483647 w 621"/>
              <a:gd name="T7" fmla="*/ 2147483647 h 197"/>
              <a:gd name="T8" fmla="*/ 2147483647 w 621"/>
              <a:gd name="T9" fmla="*/ 2147483647 h 197"/>
              <a:gd name="T10" fmla="*/ 2147483647 w 621"/>
              <a:gd name="T11" fmla="*/ 2147483647 h 197"/>
              <a:gd name="T12" fmla="*/ 2147483647 w 621"/>
              <a:gd name="T13" fmla="*/ 2147483647 h 197"/>
              <a:gd name="T14" fmla="*/ 2147483647 w 621"/>
              <a:gd name="T15" fmla="*/ 2147483647 h 197"/>
              <a:gd name="T16" fmla="*/ 2147483647 w 621"/>
              <a:gd name="T17" fmla="*/ 2147483647 h 197"/>
              <a:gd name="T18" fmla="*/ 2147483647 w 621"/>
              <a:gd name="T19" fmla="*/ 2147483647 h 197"/>
              <a:gd name="T20" fmla="*/ 2147483647 w 621"/>
              <a:gd name="T21" fmla="*/ 2147483647 h 197"/>
              <a:gd name="T22" fmla="*/ 2147483647 w 621"/>
              <a:gd name="T23" fmla="*/ 2147483647 h 197"/>
              <a:gd name="T24" fmla="*/ 2147483647 w 621"/>
              <a:gd name="T25" fmla="*/ 2147483647 h 197"/>
              <a:gd name="T26" fmla="*/ 2147483647 w 621"/>
              <a:gd name="T27" fmla="*/ 2147483647 h 19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21"/>
              <a:gd name="T43" fmla="*/ 0 h 197"/>
              <a:gd name="T44" fmla="*/ 621 w 621"/>
              <a:gd name="T45" fmla="*/ 197 h 19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21" h="197">
                <a:moveTo>
                  <a:pt x="0" y="0"/>
                </a:moveTo>
                <a:lnTo>
                  <a:pt x="185" y="47"/>
                </a:lnTo>
                <a:lnTo>
                  <a:pt x="384" y="35"/>
                </a:lnTo>
                <a:lnTo>
                  <a:pt x="484" y="15"/>
                </a:lnTo>
                <a:lnTo>
                  <a:pt x="595" y="35"/>
                </a:lnTo>
                <a:lnTo>
                  <a:pt x="620" y="62"/>
                </a:lnTo>
                <a:lnTo>
                  <a:pt x="620" y="86"/>
                </a:lnTo>
                <a:lnTo>
                  <a:pt x="582" y="98"/>
                </a:lnTo>
                <a:lnTo>
                  <a:pt x="557" y="109"/>
                </a:lnTo>
                <a:lnTo>
                  <a:pt x="508" y="121"/>
                </a:lnTo>
                <a:lnTo>
                  <a:pt x="471" y="148"/>
                </a:lnTo>
                <a:lnTo>
                  <a:pt x="434" y="168"/>
                </a:lnTo>
                <a:lnTo>
                  <a:pt x="310" y="180"/>
                </a:lnTo>
                <a:lnTo>
                  <a:pt x="235" y="196"/>
                </a:lnTo>
              </a:path>
            </a:pathLst>
          </a:custGeom>
          <a:noFill/>
          <a:ln w="28575" cap="rnd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1" name="Freeform 25"/>
          <p:cNvSpPr>
            <a:spLocks/>
          </p:cNvSpPr>
          <p:nvPr/>
        </p:nvSpPr>
        <p:spPr bwMode="gray">
          <a:xfrm>
            <a:off x="6562725" y="3379788"/>
            <a:ext cx="1143000" cy="725487"/>
          </a:xfrm>
          <a:custGeom>
            <a:avLst/>
            <a:gdLst>
              <a:gd name="T0" fmla="*/ 0 w 665"/>
              <a:gd name="T1" fmla="*/ 0 h 457"/>
              <a:gd name="T2" fmla="*/ 2147483647 w 665"/>
              <a:gd name="T3" fmla="*/ 2147483647 h 457"/>
              <a:gd name="T4" fmla="*/ 2147483647 w 665"/>
              <a:gd name="T5" fmla="*/ 2147483647 h 457"/>
              <a:gd name="T6" fmla="*/ 2147483647 w 665"/>
              <a:gd name="T7" fmla="*/ 2147483647 h 457"/>
              <a:gd name="T8" fmla="*/ 2147483647 w 665"/>
              <a:gd name="T9" fmla="*/ 2147483647 h 457"/>
              <a:gd name="T10" fmla="*/ 2147483647 w 665"/>
              <a:gd name="T11" fmla="*/ 2147483647 h 457"/>
              <a:gd name="T12" fmla="*/ 2147483647 w 665"/>
              <a:gd name="T13" fmla="*/ 2147483647 h 457"/>
              <a:gd name="T14" fmla="*/ 2147483647 w 665"/>
              <a:gd name="T15" fmla="*/ 2147483647 h 457"/>
              <a:gd name="T16" fmla="*/ 2147483647 w 665"/>
              <a:gd name="T17" fmla="*/ 2147483647 h 457"/>
              <a:gd name="T18" fmla="*/ 2147483647 w 665"/>
              <a:gd name="T19" fmla="*/ 2147483647 h 457"/>
              <a:gd name="T20" fmla="*/ 2147483647 w 665"/>
              <a:gd name="T21" fmla="*/ 2147483647 h 457"/>
              <a:gd name="T22" fmla="*/ 2147483647 w 665"/>
              <a:gd name="T23" fmla="*/ 2147483647 h 457"/>
              <a:gd name="T24" fmla="*/ 2147483647 w 665"/>
              <a:gd name="T25" fmla="*/ 2147483647 h 457"/>
              <a:gd name="T26" fmla="*/ 2147483647 w 665"/>
              <a:gd name="T27" fmla="*/ 2147483647 h 457"/>
              <a:gd name="T28" fmla="*/ 2147483647 w 665"/>
              <a:gd name="T29" fmla="*/ 2147483647 h 457"/>
              <a:gd name="T30" fmla="*/ 2147483647 w 665"/>
              <a:gd name="T31" fmla="*/ 2147483647 h 457"/>
              <a:gd name="T32" fmla="*/ 2147483647 w 665"/>
              <a:gd name="T33" fmla="*/ 2147483647 h 457"/>
              <a:gd name="T34" fmla="*/ 2147483647 w 665"/>
              <a:gd name="T35" fmla="*/ 2147483647 h 457"/>
              <a:gd name="T36" fmla="*/ 2147483647 w 665"/>
              <a:gd name="T37" fmla="*/ 2147483647 h 457"/>
              <a:gd name="T38" fmla="*/ 2147483647 w 665"/>
              <a:gd name="T39" fmla="*/ 2147483647 h 457"/>
              <a:gd name="T40" fmla="*/ 2147483647 w 665"/>
              <a:gd name="T41" fmla="*/ 2147483647 h 457"/>
              <a:gd name="T42" fmla="*/ 2147483647 w 665"/>
              <a:gd name="T43" fmla="*/ 2147483647 h 457"/>
              <a:gd name="T44" fmla="*/ 2147483647 w 665"/>
              <a:gd name="T45" fmla="*/ 2147483647 h 457"/>
              <a:gd name="T46" fmla="*/ 2147483647 w 665"/>
              <a:gd name="T47" fmla="*/ 2147483647 h 457"/>
              <a:gd name="T48" fmla="*/ 2147483647 w 665"/>
              <a:gd name="T49" fmla="*/ 2147483647 h 457"/>
              <a:gd name="T50" fmla="*/ 2147483647 w 665"/>
              <a:gd name="T51" fmla="*/ 2147483647 h 457"/>
              <a:gd name="T52" fmla="*/ 2147483647 w 665"/>
              <a:gd name="T53" fmla="*/ 2147483647 h 457"/>
              <a:gd name="T54" fmla="*/ 2147483647 w 665"/>
              <a:gd name="T55" fmla="*/ 2147483647 h 457"/>
              <a:gd name="T56" fmla="*/ 2147483647 w 665"/>
              <a:gd name="T57" fmla="*/ 2147483647 h 457"/>
              <a:gd name="T58" fmla="*/ 2147483647 w 665"/>
              <a:gd name="T59" fmla="*/ 2147483647 h 457"/>
              <a:gd name="T60" fmla="*/ 2147483647 w 665"/>
              <a:gd name="T61" fmla="*/ 2147483647 h 457"/>
              <a:gd name="T62" fmla="*/ 2147483647 w 665"/>
              <a:gd name="T63" fmla="*/ 2147483647 h 457"/>
              <a:gd name="T64" fmla="*/ 2147483647 w 665"/>
              <a:gd name="T65" fmla="*/ 2147483647 h 457"/>
              <a:gd name="T66" fmla="*/ 2147483647 w 665"/>
              <a:gd name="T67" fmla="*/ 2147483647 h 457"/>
              <a:gd name="T68" fmla="*/ 2147483647 w 665"/>
              <a:gd name="T69" fmla="*/ 2147483647 h 457"/>
              <a:gd name="T70" fmla="*/ 2147483647 w 665"/>
              <a:gd name="T71" fmla="*/ 2147483647 h 457"/>
              <a:gd name="T72" fmla="*/ 2147483647 w 665"/>
              <a:gd name="T73" fmla="*/ 2147483647 h 457"/>
              <a:gd name="T74" fmla="*/ 2147483647 w 665"/>
              <a:gd name="T75" fmla="*/ 2147483647 h 457"/>
              <a:gd name="T76" fmla="*/ 2147483647 w 665"/>
              <a:gd name="T77" fmla="*/ 2147483647 h 457"/>
              <a:gd name="T78" fmla="*/ 2147483647 w 665"/>
              <a:gd name="T79" fmla="*/ 2147483647 h 457"/>
              <a:gd name="T80" fmla="*/ 2147483647 w 665"/>
              <a:gd name="T81" fmla="*/ 2147483647 h 457"/>
              <a:gd name="T82" fmla="*/ 2147483647 w 665"/>
              <a:gd name="T83" fmla="*/ 2147483647 h 457"/>
              <a:gd name="T84" fmla="*/ 2147483647 w 665"/>
              <a:gd name="T85" fmla="*/ 2147483647 h 457"/>
              <a:gd name="T86" fmla="*/ 2147483647 w 665"/>
              <a:gd name="T87" fmla="*/ 2147483647 h 457"/>
              <a:gd name="T88" fmla="*/ 2147483647 w 665"/>
              <a:gd name="T89" fmla="*/ 2147483647 h 457"/>
              <a:gd name="T90" fmla="*/ 2147483647 w 665"/>
              <a:gd name="T91" fmla="*/ 2147483647 h 457"/>
              <a:gd name="T92" fmla="*/ 2147483647 w 665"/>
              <a:gd name="T93" fmla="*/ 2147483647 h 457"/>
              <a:gd name="T94" fmla="*/ 2147483647 w 665"/>
              <a:gd name="T95" fmla="*/ 2147483647 h 45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665"/>
              <a:gd name="T145" fmla="*/ 0 h 457"/>
              <a:gd name="T146" fmla="*/ 665 w 665"/>
              <a:gd name="T147" fmla="*/ 457 h 457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665" h="457">
                <a:moveTo>
                  <a:pt x="0" y="0"/>
                </a:moveTo>
                <a:lnTo>
                  <a:pt x="10" y="16"/>
                </a:lnTo>
                <a:lnTo>
                  <a:pt x="16" y="29"/>
                </a:lnTo>
                <a:lnTo>
                  <a:pt x="31" y="46"/>
                </a:lnTo>
                <a:lnTo>
                  <a:pt x="53" y="54"/>
                </a:lnTo>
                <a:lnTo>
                  <a:pt x="68" y="67"/>
                </a:lnTo>
                <a:lnTo>
                  <a:pt x="85" y="76"/>
                </a:lnTo>
                <a:lnTo>
                  <a:pt x="106" y="88"/>
                </a:lnTo>
                <a:lnTo>
                  <a:pt x="127" y="101"/>
                </a:lnTo>
                <a:lnTo>
                  <a:pt x="143" y="105"/>
                </a:lnTo>
                <a:lnTo>
                  <a:pt x="159" y="114"/>
                </a:lnTo>
                <a:lnTo>
                  <a:pt x="175" y="118"/>
                </a:lnTo>
                <a:lnTo>
                  <a:pt x="191" y="122"/>
                </a:lnTo>
                <a:lnTo>
                  <a:pt x="212" y="126"/>
                </a:lnTo>
                <a:lnTo>
                  <a:pt x="239" y="130"/>
                </a:lnTo>
                <a:lnTo>
                  <a:pt x="255" y="135"/>
                </a:lnTo>
                <a:lnTo>
                  <a:pt x="270" y="139"/>
                </a:lnTo>
                <a:lnTo>
                  <a:pt x="297" y="147"/>
                </a:lnTo>
                <a:lnTo>
                  <a:pt x="318" y="152"/>
                </a:lnTo>
                <a:lnTo>
                  <a:pt x="334" y="156"/>
                </a:lnTo>
                <a:lnTo>
                  <a:pt x="350" y="160"/>
                </a:lnTo>
                <a:lnTo>
                  <a:pt x="372" y="168"/>
                </a:lnTo>
                <a:lnTo>
                  <a:pt x="387" y="177"/>
                </a:lnTo>
                <a:lnTo>
                  <a:pt x="403" y="185"/>
                </a:lnTo>
                <a:lnTo>
                  <a:pt x="424" y="198"/>
                </a:lnTo>
                <a:lnTo>
                  <a:pt x="441" y="211"/>
                </a:lnTo>
                <a:lnTo>
                  <a:pt x="445" y="223"/>
                </a:lnTo>
                <a:lnTo>
                  <a:pt x="445" y="236"/>
                </a:lnTo>
                <a:lnTo>
                  <a:pt x="451" y="249"/>
                </a:lnTo>
                <a:lnTo>
                  <a:pt x="457" y="261"/>
                </a:lnTo>
                <a:lnTo>
                  <a:pt x="467" y="274"/>
                </a:lnTo>
                <a:lnTo>
                  <a:pt x="467" y="287"/>
                </a:lnTo>
                <a:lnTo>
                  <a:pt x="478" y="299"/>
                </a:lnTo>
                <a:lnTo>
                  <a:pt x="483" y="312"/>
                </a:lnTo>
                <a:lnTo>
                  <a:pt x="488" y="337"/>
                </a:lnTo>
                <a:lnTo>
                  <a:pt x="488" y="350"/>
                </a:lnTo>
                <a:lnTo>
                  <a:pt x="499" y="363"/>
                </a:lnTo>
                <a:lnTo>
                  <a:pt x="505" y="375"/>
                </a:lnTo>
                <a:lnTo>
                  <a:pt x="520" y="384"/>
                </a:lnTo>
                <a:lnTo>
                  <a:pt x="541" y="392"/>
                </a:lnTo>
                <a:lnTo>
                  <a:pt x="552" y="405"/>
                </a:lnTo>
                <a:lnTo>
                  <a:pt x="563" y="418"/>
                </a:lnTo>
                <a:lnTo>
                  <a:pt x="574" y="430"/>
                </a:lnTo>
                <a:lnTo>
                  <a:pt x="589" y="434"/>
                </a:lnTo>
                <a:lnTo>
                  <a:pt x="605" y="439"/>
                </a:lnTo>
                <a:lnTo>
                  <a:pt x="632" y="443"/>
                </a:lnTo>
                <a:lnTo>
                  <a:pt x="647" y="451"/>
                </a:lnTo>
                <a:lnTo>
                  <a:pt x="664" y="456"/>
                </a:lnTo>
              </a:path>
            </a:pathLst>
          </a:custGeom>
          <a:noFill/>
          <a:ln w="28575" cap="rnd">
            <a:solidFill>
              <a:srgbClr val="33CC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gray">
          <a:xfrm>
            <a:off x="5919788" y="5308600"/>
            <a:ext cx="120650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gray">
          <a:xfrm>
            <a:off x="6562725" y="4772025"/>
            <a:ext cx="117475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gray">
          <a:xfrm>
            <a:off x="6977063" y="5435600"/>
            <a:ext cx="1382712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Disjoint</a:t>
            </a:r>
          </a:p>
        </p:txBody>
      </p:sp>
      <p:sp>
        <p:nvSpPr>
          <p:cNvPr id="45085" name="Freeform 29"/>
          <p:cNvSpPr>
            <a:spLocks/>
          </p:cNvSpPr>
          <p:nvPr/>
        </p:nvSpPr>
        <p:spPr bwMode="gray">
          <a:xfrm>
            <a:off x="6416675" y="4991100"/>
            <a:ext cx="769938" cy="506413"/>
          </a:xfrm>
          <a:custGeom>
            <a:avLst/>
            <a:gdLst>
              <a:gd name="T0" fmla="*/ 0 w 448"/>
              <a:gd name="T1" fmla="*/ 0 h 319"/>
              <a:gd name="T2" fmla="*/ 2147483647 w 448"/>
              <a:gd name="T3" fmla="*/ 2147483647 h 319"/>
              <a:gd name="T4" fmla="*/ 2147483647 w 448"/>
              <a:gd name="T5" fmla="*/ 2147483647 h 319"/>
              <a:gd name="T6" fmla="*/ 2147483647 w 448"/>
              <a:gd name="T7" fmla="*/ 2147483647 h 319"/>
              <a:gd name="T8" fmla="*/ 2147483647 w 448"/>
              <a:gd name="T9" fmla="*/ 2147483647 h 319"/>
              <a:gd name="T10" fmla="*/ 2147483647 w 448"/>
              <a:gd name="T11" fmla="*/ 2147483647 h 319"/>
              <a:gd name="T12" fmla="*/ 2147483647 w 448"/>
              <a:gd name="T13" fmla="*/ 2147483647 h 319"/>
              <a:gd name="T14" fmla="*/ 2147483647 w 448"/>
              <a:gd name="T15" fmla="*/ 2147483647 h 319"/>
              <a:gd name="T16" fmla="*/ 2147483647 w 448"/>
              <a:gd name="T17" fmla="*/ 2147483647 h 319"/>
              <a:gd name="T18" fmla="*/ 2147483647 w 448"/>
              <a:gd name="T19" fmla="*/ 2147483647 h 319"/>
              <a:gd name="T20" fmla="*/ 2147483647 w 448"/>
              <a:gd name="T21" fmla="*/ 2147483647 h 319"/>
              <a:gd name="T22" fmla="*/ 2147483647 w 448"/>
              <a:gd name="T23" fmla="*/ 2147483647 h 319"/>
              <a:gd name="T24" fmla="*/ 2147483647 w 448"/>
              <a:gd name="T25" fmla="*/ 2147483647 h 319"/>
              <a:gd name="T26" fmla="*/ 2147483647 w 448"/>
              <a:gd name="T27" fmla="*/ 2147483647 h 3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48"/>
              <a:gd name="T43" fmla="*/ 0 h 319"/>
              <a:gd name="T44" fmla="*/ 448 w 448"/>
              <a:gd name="T45" fmla="*/ 319 h 31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48" h="319">
                <a:moveTo>
                  <a:pt x="0" y="0"/>
                </a:moveTo>
                <a:lnTo>
                  <a:pt x="134" y="76"/>
                </a:lnTo>
                <a:lnTo>
                  <a:pt x="277" y="57"/>
                </a:lnTo>
                <a:lnTo>
                  <a:pt x="348" y="25"/>
                </a:lnTo>
                <a:lnTo>
                  <a:pt x="429" y="57"/>
                </a:lnTo>
                <a:lnTo>
                  <a:pt x="447" y="101"/>
                </a:lnTo>
                <a:lnTo>
                  <a:pt x="447" y="139"/>
                </a:lnTo>
                <a:lnTo>
                  <a:pt x="419" y="159"/>
                </a:lnTo>
                <a:lnTo>
                  <a:pt x="402" y="178"/>
                </a:lnTo>
                <a:lnTo>
                  <a:pt x="366" y="197"/>
                </a:lnTo>
                <a:lnTo>
                  <a:pt x="339" y="241"/>
                </a:lnTo>
                <a:lnTo>
                  <a:pt x="312" y="273"/>
                </a:lnTo>
                <a:lnTo>
                  <a:pt x="224" y="292"/>
                </a:lnTo>
                <a:lnTo>
                  <a:pt x="169" y="318"/>
                </a:lnTo>
              </a:path>
            </a:pathLst>
          </a:custGeom>
          <a:noFill/>
          <a:ln w="28575" cap="rnd">
            <a:solidFill>
              <a:srgbClr val="33CC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gray">
          <a:xfrm>
            <a:off x="5965825" y="5102225"/>
            <a:ext cx="31750" cy="381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gray">
          <a:xfrm>
            <a:off x="6300788" y="5387975"/>
            <a:ext cx="33337" cy="381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gray">
          <a:xfrm>
            <a:off x="6810375" y="5210175"/>
            <a:ext cx="31750" cy="381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gray">
          <a:xfrm flipV="1">
            <a:off x="2455863" y="2054225"/>
            <a:ext cx="428625" cy="42863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0" name="Freeform 34"/>
          <p:cNvSpPr>
            <a:spLocks/>
          </p:cNvSpPr>
          <p:nvPr/>
        </p:nvSpPr>
        <p:spPr bwMode="gray">
          <a:xfrm>
            <a:off x="2425700" y="3394075"/>
            <a:ext cx="1392238" cy="685800"/>
          </a:xfrm>
          <a:custGeom>
            <a:avLst/>
            <a:gdLst>
              <a:gd name="T0" fmla="*/ 0 w 810"/>
              <a:gd name="T1" fmla="*/ 0 h 432"/>
              <a:gd name="T2" fmla="*/ 2147483647 w 810"/>
              <a:gd name="T3" fmla="*/ 2147483647 h 432"/>
              <a:gd name="T4" fmla="*/ 2147483647 w 810"/>
              <a:gd name="T5" fmla="*/ 2147483647 h 432"/>
              <a:gd name="T6" fmla="*/ 2147483647 w 810"/>
              <a:gd name="T7" fmla="*/ 2147483647 h 432"/>
              <a:gd name="T8" fmla="*/ 2147483647 w 810"/>
              <a:gd name="T9" fmla="*/ 2147483647 h 432"/>
              <a:gd name="T10" fmla="*/ 2147483647 w 810"/>
              <a:gd name="T11" fmla="*/ 2147483647 h 432"/>
              <a:gd name="T12" fmla="*/ 2147483647 w 810"/>
              <a:gd name="T13" fmla="*/ 2147483647 h 432"/>
              <a:gd name="T14" fmla="*/ 2147483647 w 810"/>
              <a:gd name="T15" fmla="*/ 2147483647 h 432"/>
              <a:gd name="T16" fmla="*/ 2147483647 w 810"/>
              <a:gd name="T17" fmla="*/ 2147483647 h 432"/>
              <a:gd name="T18" fmla="*/ 2147483647 w 810"/>
              <a:gd name="T19" fmla="*/ 2147483647 h 432"/>
              <a:gd name="T20" fmla="*/ 2147483647 w 810"/>
              <a:gd name="T21" fmla="*/ 2147483647 h 432"/>
              <a:gd name="T22" fmla="*/ 2147483647 w 810"/>
              <a:gd name="T23" fmla="*/ 2147483647 h 432"/>
              <a:gd name="T24" fmla="*/ 2147483647 w 810"/>
              <a:gd name="T25" fmla="*/ 2147483647 h 432"/>
              <a:gd name="T26" fmla="*/ 2147483647 w 810"/>
              <a:gd name="T27" fmla="*/ 2147483647 h 432"/>
              <a:gd name="T28" fmla="*/ 2147483647 w 810"/>
              <a:gd name="T29" fmla="*/ 2147483647 h 432"/>
              <a:gd name="T30" fmla="*/ 2147483647 w 810"/>
              <a:gd name="T31" fmla="*/ 2147483647 h 432"/>
              <a:gd name="T32" fmla="*/ 2147483647 w 810"/>
              <a:gd name="T33" fmla="*/ 2147483647 h 432"/>
              <a:gd name="T34" fmla="*/ 2147483647 w 810"/>
              <a:gd name="T35" fmla="*/ 2147483647 h 432"/>
              <a:gd name="T36" fmla="*/ 2147483647 w 810"/>
              <a:gd name="T37" fmla="*/ 2147483647 h 432"/>
              <a:gd name="T38" fmla="*/ 2147483647 w 810"/>
              <a:gd name="T39" fmla="*/ 2147483647 h 432"/>
              <a:gd name="T40" fmla="*/ 2147483647 w 810"/>
              <a:gd name="T41" fmla="*/ 2147483647 h 432"/>
              <a:gd name="T42" fmla="*/ 2147483647 w 810"/>
              <a:gd name="T43" fmla="*/ 2147483647 h 432"/>
              <a:gd name="T44" fmla="*/ 2147483647 w 810"/>
              <a:gd name="T45" fmla="*/ 2147483647 h 432"/>
              <a:gd name="T46" fmla="*/ 2147483647 w 810"/>
              <a:gd name="T47" fmla="*/ 2147483647 h 432"/>
              <a:gd name="T48" fmla="*/ 2147483647 w 810"/>
              <a:gd name="T49" fmla="*/ 2147483647 h 432"/>
              <a:gd name="T50" fmla="*/ 2147483647 w 810"/>
              <a:gd name="T51" fmla="*/ 2147483647 h 432"/>
              <a:gd name="T52" fmla="*/ 2147483647 w 810"/>
              <a:gd name="T53" fmla="*/ 2147483647 h 432"/>
              <a:gd name="T54" fmla="*/ 2147483647 w 810"/>
              <a:gd name="T55" fmla="*/ 2147483647 h 432"/>
              <a:gd name="T56" fmla="*/ 2147483647 w 810"/>
              <a:gd name="T57" fmla="*/ 2147483647 h 432"/>
              <a:gd name="T58" fmla="*/ 2147483647 w 810"/>
              <a:gd name="T59" fmla="*/ 2147483647 h 432"/>
              <a:gd name="T60" fmla="*/ 2147483647 w 810"/>
              <a:gd name="T61" fmla="*/ 2147483647 h 432"/>
              <a:gd name="T62" fmla="*/ 2147483647 w 810"/>
              <a:gd name="T63" fmla="*/ 2147483647 h 432"/>
              <a:gd name="T64" fmla="*/ 2147483647 w 810"/>
              <a:gd name="T65" fmla="*/ 2147483647 h 432"/>
              <a:gd name="T66" fmla="*/ 2147483647 w 810"/>
              <a:gd name="T67" fmla="*/ 2147483647 h 432"/>
              <a:gd name="T68" fmla="*/ 2147483647 w 810"/>
              <a:gd name="T69" fmla="*/ 2147483647 h 432"/>
              <a:gd name="T70" fmla="*/ 2147483647 w 810"/>
              <a:gd name="T71" fmla="*/ 2147483647 h 432"/>
              <a:gd name="T72" fmla="*/ 2147483647 w 810"/>
              <a:gd name="T73" fmla="*/ 2147483647 h 432"/>
              <a:gd name="T74" fmla="*/ 2147483647 w 810"/>
              <a:gd name="T75" fmla="*/ 2147483647 h 432"/>
              <a:gd name="T76" fmla="*/ 2147483647 w 810"/>
              <a:gd name="T77" fmla="*/ 2147483647 h 432"/>
              <a:gd name="T78" fmla="*/ 2147483647 w 810"/>
              <a:gd name="T79" fmla="*/ 2147483647 h 432"/>
              <a:gd name="T80" fmla="*/ 2147483647 w 810"/>
              <a:gd name="T81" fmla="*/ 2147483647 h 432"/>
              <a:gd name="T82" fmla="*/ 2147483647 w 810"/>
              <a:gd name="T83" fmla="*/ 2147483647 h 432"/>
              <a:gd name="T84" fmla="*/ 2147483647 w 810"/>
              <a:gd name="T85" fmla="*/ 2147483647 h 432"/>
              <a:gd name="T86" fmla="*/ 2147483647 w 810"/>
              <a:gd name="T87" fmla="*/ 2147483647 h 432"/>
              <a:gd name="T88" fmla="*/ 2147483647 w 810"/>
              <a:gd name="T89" fmla="*/ 2147483647 h 432"/>
              <a:gd name="T90" fmla="*/ 2147483647 w 810"/>
              <a:gd name="T91" fmla="*/ 2147483647 h 432"/>
              <a:gd name="T92" fmla="*/ 2147483647 w 810"/>
              <a:gd name="T93" fmla="*/ 2147483647 h 432"/>
              <a:gd name="T94" fmla="*/ 2147483647 w 810"/>
              <a:gd name="T95" fmla="*/ 2147483647 h 43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810"/>
              <a:gd name="T145" fmla="*/ 0 h 432"/>
              <a:gd name="T146" fmla="*/ 810 w 810"/>
              <a:gd name="T147" fmla="*/ 432 h 43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810" h="432">
                <a:moveTo>
                  <a:pt x="0" y="0"/>
                </a:moveTo>
                <a:lnTo>
                  <a:pt x="13" y="15"/>
                </a:lnTo>
                <a:lnTo>
                  <a:pt x="19" y="27"/>
                </a:lnTo>
                <a:lnTo>
                  <a:pt x="39" y="43"/>
                </a:lnTo>
                <a:lnTo>
                  <a:pt x="65" y="51"/>
                </a:lnTo>
                <a:lnTo>
                  <a:pt x="84" y="63"/>
                </a:lnTo>
                <a:lnTo>
                  <a:pt x="103" y="71"/>
                </a:lnTo>
                <a:lnTo>
                  <a:pt x="129" y="83"/>
                </a:lnTo>
                <a:lnTo>
                  <a:pt x="155" y="95"/>
                </a:lnTo>
                <a:lnTo>
                  <a:pt x="175" y="99"/>
                </a:lnTo>
                <a:lnTo>
                  <a:pt x="194" y="107"/>
                </a:lnTo>
                <a:lnTo>
                  <a:pt x="213" y="111"/>
                </a:lnTo>
                <a:lnTo>
                  <a:pt x="233" y="115"/>
                </a:lnTo>
                <a:lnTo>
                  <a:pt x="259" y="119"/>
                </a:lnTo>
                <a:lnTo>
                  <a:pt x="291" y="123"/>
                </a:lnTo>
                <a:lnTo>
                  <a:pt x="310" y="127"/>
                </a:lnTo>
                <a:lnTo>
                  <a:pt x="330" y="131"/>
                </a:lnTo>
                <a:lnTo>
                  <a:pt x="362" y="139"/>
                </a:lnTo>
                <a:lnTo>
                  <a:pt x="388" y="143"/>
                </a:lnTo>
                <a:lnTo>
                  <a:pt x="407" y="147"/>
                </a:lnTo>
                <a:lnTo>
                  <a:pt x="427" y="151"/>
                </a:lnTo>
                <a:lnTo>
                  <a:pt x="453" y="159"/>
                </a:lnTo>
                <a:lnTo>
                  <a:pt x="472" y="167"/>
                </a:lnTo>
                <a:lnTo>
                  <a:pt x="491" y="175"/>
                </a:lnTo>
                <a:lnTo>
                  <a:pt x="517" y="187"/>
                </a:lnTo>
                <a:lnTo>
                  <a:pt x="537" y="199"/>
                </a:lnTo>
                <a:lnTo>
                  <a:pt x="543" y="211"/>
                </a:lnTo>
                <a:lnTo>
                  <a:pt x="543" y="223"/>
                </a:lnTo>
                <a:lnTo>
                  <a:pt x="550" y="235"/>
                </a:lnTo>
                <a:lnTo>
                  <a:pt x="556" y="247"/>
                </a:lnTo>
                <a:lnTo>
                  <a:pt x="569" y="259"/>
                </a:lnTo>
                <a:lnTo>
                  <a:pt x="569" y="271"/>
                </a:lnTo>
                <a:lnTo>
                  <a:pt x="582" y="283"/>
                </a:lnTo>
                <a:lnTo>
                  <a:pt x="588" y="295"/>
                </a:lnTo>
                <a:lnTo>
                  <a:pt x="595" y="319"/>
                </a:lnTo>
                <a:lnTo>
                  <a:pt x="595" y="331"/>
                </a:lnTo>
                <a:lnTo>
                  <a:pt x="608" y="343"/>
                </a:lnTo>
                <a:lnTo>
                  <a:pt x="614" y="355"/>
                </a:lnTo>
                <a:lnTo>
                  <a:pt x="634" y="363"/>
                </a:lnTo>
                <a:lnTo>
                  <a:pt x="659" y="371"/>
                </a:lnTo>
                <a:lnTo>
                  <a:pt x="672" y="383"/>
                </a:lnTo>
                <a:lnTo>
                  <a:pt x="685" y="395"/>
                </a:lnTo>
                <a:lnTo>
                  <a:pt x="698" y="407"/>
                </a:lnTo>
                <a:lnTo>
                  <a:pt x="718" y="411"/>
                </a:lnTo>
                <a:lnTo>
                  <a:pt x="737" y="415"/>
                </a:lnTo>
                <a:lnTo>
                  <a:pt x="769" y="419"/>
                </a:lnTo>
                <a:lnTo>
                  <a:pt x="789" y="427"/>
                </a:lnTo>
                <a:lnTo>
                  <a:pt x="809" y="431"/>
                </a:lnTo>
              </a:path>
            </a:pathLst>
          </a:custGeom>
          <a:noFill/>
          <a:ln w="28575" cap="rnd">
            <a:solidFill>
              <a:srgbClr val="33CC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gray">
          <a:xfrm>
            <a:off x="1868488" y="4760913"/>
            <a:ext cx="1612900" cy="76993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gray">
          <a:xfrm>
            <a:off x="1851025" y="4473575"/>
            <a:ext cx="120650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</a:t>
            </a:r>
          </a:p>
        </p:txBody>
      </p:sp>
      <p:sp>
        <p:nvSpPr>
          <p:cNvPr id="45093" name="Rectangle 37"/>
          <p:cNvSpPr>
            <a:spLocks noChangeArrowheads="1"/>
          </p:cNvSpPr>
          <p:nvPr/>
        </p:nvSpPr>
        <p:spPr bwMode="gray">
          <a:xfrm>
            <a:off x="2708275" y="5559425"/>
            <a:ext cx="114300" cy="3032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6988" tIns="14288" rIns="26988" bIns="14288">
            <a:prstTxWarp prst="textNoShape">
              <a:avLst/>
            </a:prstTxWarp>
            <a:spAutoFit/>
          </a:bodyPr>
          <a:lstStyle/>
          <a:p>
            <a:pPr algn="l" defTabSz="825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B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gray">
          <a:xfrm>
            <a:off x="2157413" y="5548313"/>
            <a:ext cx="708025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gray">
          <a:xfrm>
            <a:off x="1754188" y="5695950"/>
            <a:ext cx="1460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Covers</a:t>
            </a:r>
          </a:p>
          <a:p>
            <a:pPr algn="l" eaLnBrk="0" hangingPunct="0">
              <a:lnSpc>
                <a:spcPct val="70000"/>
              </a:lnSpc>
              <a:spcBef>
                <a:spcPct val="0"/>
              </a:spcBef>
              <a:buClrTx/>
            </a:pPr>
            <a:r>
              <a:rPr lang="en-US" sz="1800">
                <a:latin typeface="Courier New" pitchFamily="-84" charset="0"/>
              </a:rPr>
              <a:t>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SDO_RELATE Example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the parks fully inside the state of Wyoming</a:t>
            </a:r>
          </a:p>
        </p:txBody>
      </p:sp>
      <p:sp>
        <p:nvSpPr>
          <p:cNvPr id="47108" name="Rectangle 1029"/>
          <p:cNvSpPr>
            <a:spLocks noChangeArrowheads="1"/>
          </p:cNvSpPr>
          <p:nvPr/>
        </p:nvSpPr>
        <p:spPr bwMode="auto">
          <a:xfrm>
            <a:off x="381000" y="2465388"/>
            <a:ext cx="4953000" cy="21066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p.id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p.name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us_parks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p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us_states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s.state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= 'Wyoming'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SDO_INSIDE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p.geom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s.geom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) = 'TRUE'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;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</a:t>
            </a:r>
          </a:p>
        </p:txBody>
      </p:sp>
      <p:pic>
        <p:nvPicPr>
          <p:cNvPr id="47109" name="Picture 1030" descr="D:\Courses\Spatial11g-Workshop PVT\prepare\q2.png"/>
          <p:cNvPicPr>
            <a:picLocks noChangeAspect="1" noChangeArrowheads="1"/>
          </p:cNvPicPr>
          <p:nvPr/>
        </p:nvPicPr>
        <p:blipFill>
          <a:blip r:embed="rId2"/>
          <a:srcRect l="8928" t="2380" r="7143" b="2380"/>
          <a:stretch>
            <a:fillRect/>
          </a:stretch>
        </p:blipFill>
        <p:spPr bwMode="auto">
          <a:xfrm>
            <a:off x="5497513" y="2209800"/>
            <a:ext cx="42672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056" descr="D:\Courses\Spatial11g-Workshop PVT\prepare\q2.png"/>
          <p:cNvPicPr>
            <a:picLocks noChangeAspect="1" noChangeArrowheads="1"/>
          </p:cNvPicPr>
          <p:nvPr/>
        </p:nvPicPr>
        <p:blipFill>
          <a:blip r:embed="rId3"/>
          <a:srcRect l="7143" t="2380" r="8928" b="2380"/>
          <a:stretch>
            <a:fillRect/>
          </a:stretch>
        </p:blipFill>
        <p:spPr bwMode="auto">
          <a:xfrm>
            <a:off x="5410200" y="2209800"/>
            <a:ext cx="42672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SDO_RELATE Example</a:t>
            </a:r>
          </a:p>
        </p:txBody>
      </p:sp>
      <p:sp>
        <p:nvSpPr>
          <p:cNvPr id="48132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the parks that interact with the state of Wyoming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8133" name="Rectangle 2052"/>
          <p:cNvSpPr>
            <a:spLocks noChangeArrowheads="1"/>
          </p:cNvSpPr>
          <p:nvPr/>
        </p:nvSpPr>
        <p:spPr bwMode="auto">
          <a:xfrm>
            <a:off x="381000" y="2465388"/>
            <a:ext cx="4953000" cy="21066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p.id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p.name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us_parks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p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us_states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s.state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= 'Wyoming'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SDO_ANYINTERACT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p.geom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s.geom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) = 'TRUE'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;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</a:t>
            </a:r>
          </a:p>
        </p:txBody>
      </p:sp>
      <p:sp>
        <p:nvSpPr>
          <p:cNvPr id="48134" name="Text Box 2058"/>
          <p:cNvSpPr txBox="1">
            <a:spLocks noChangeArrowheads="1"/>
          </p:cNvSpPr>
          <p:nvPr/>
        </p:nvSpPr>
        <p:spPr bwMode="auto">
          <a:xfrm>
            <a:off x="914400" y="4953000"/>
            <a:ext cx="33528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	Note that some parks are multi-polygons with only one element interacting!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Lesson Topics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84" charset="2"/>
              <a:buChar char="ü"/>
            </a:pP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Spatial Operators vs. Spatial Functions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The SDO_FILTER operator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The SDO_RELATE operator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The SDO_WITHIN_DISTANCE operator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The SDO_NN operator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Correlation search: SDO_JOIN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Combining Spatial and Non-Spatial predicates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Accessing remote databases</a:t>
            </a:r>
          </a:p>
          <a:p>
            <a:pPr eaLnBrk="1" hangingPunct="1"/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031" descr="D:\Courses\Spatial11g-Workshop PVT\prepare\q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2860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SDO_RELATE Example</a:t>
            </a:r>
          </a:p>
        </p:txBody>
      </p:sp>
      <p:sp>
        <p:nvSpPr>
          <p:cNvPr id="50180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705850" cy="43434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Find the states that interact with Yellowstone National Park</a:t>
            </a:r>
          </a:p>
          <a:p>
            <a:pPr eaLnBrk="1" hangingPunct="1"/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0181" name="Rectangle 1029"/>
          <p:cNvSpPr>
            <a:spLocks noChangeArrowheads="1"/>
          </p:cNvSpPr>
          <p:nvPr/>
        </p:nvSpPr>
        <p:spPr bwMode="auto">
          <a:xfrm>
            <a:off x="381000" y="2465388"/>
            <a:ext cx="4953000" cy="21066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s.state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us_states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us_parks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p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p.name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= 'Yellowstone NP'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SDO_ANYINTERACT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s.geom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p.geom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) = 'TRUE'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Order is Important!</a:t>
            </a:r>
            <a:endParaRPr lang="en-US" dirty="0"/>
          </a:p>
        </p:txBody>
      </p:sp>
      <p:sp>
        <p:nvSpPr>
          <p:cNvPr id="10" name="Rectangle 1029"/>
          <p:cNvSpPr>
            <a:spLocks noChangeArrowheads="1"/>
          </p:cNvSpPr>
          <p:nvPr/>
        </p:nvSpPr>
        <p:spPr bwMode="auto">
          <a:xfrm>
            <a:off x="228600" y="1066800"/>
            <a:ext cx="4572000" cy="212430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s.state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us_states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s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us_parks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p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p.name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= 'Yellowstone NP'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 AND SDO_ANYINTERACT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       </a:t>
            </a:r>
            <a:r>
              <a:rPr lang="en-US" sz="1800" dirty="0" err="1" smtClean="0">
                <a:solidFill>
                  <a:schemeClr val="accent1"/>
                </a:solidFill>
                <a:latin typeface="Courier New" pitchFamily="-84" charset="0"/>
              </a:rPr>
              <a:t>s.geom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, </a:t>
            </a:r>
            <a:r>
              <a:rPr lang="en-US" sz="1800" dirty="0" err="1" smtClean="0">
                <a:solidFill>
                  <a:schemeClr val="accent1"/>
                </a:solidFill>
                <a:latin typeface="Courier New" pitchFamily="-84" charset="0"/>
              </a:rPr>
              <a:t>p.geom</a:t>
            </a:r>
            <a:endParaRPr lang="en-US" sz="1800" dirty="0" smtClean="0">
              <a:solidFill>
                <a:schemeClr val="accent1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     ) = 'TRUE';</a:t>
            </a:r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5105400" y="1066800"/>
            <a:ext cx="4572000" cy="212430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s.state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us_states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s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us_parks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p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p.name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= 'Yellowstone NP'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 AND SDO_ANYINTERACT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       </a:t>
            </a:r>
            <a:r>
              <a:rPr lang="en-US" sz="1800" dirty="0" err="1" smtClean="0">
                <a:solidFill>
                  <a:srgbClr val="FD0000"/>
                </a:solidFill>
                <a:latin typeface="Courier New" pitchFamily="-84" charset="0"/>
              </a:rPr>
              <a:t>p.geom</a:t>
            </a:r>
            <a:r>
              <a:rPr lang="en-US" sz="1800" dirty="0" smtClean="0">
                <a:solidFill>
                  <a:srgbClr val="FD0000"/>
                </a:solidFill>
                <a:latin typeface="Courier New" pitchFamily="-84" charset="0"/>
              </a:rPr>
              <a:t>, </a:t>
            </a:r>
            <a:r>
              <a:rPr lang="en-US" sz="1800" dirty="0" err="1" smtClean="0">
                <a:solidFill>
                  <a:srgbClr val="FD0000"/>
                </a:solidFill>
                <a:latin typeface="Courier New" pitchFamily="-84" charset="0"/>
              </a:rPr>
              <a:t>s.geom</a:t>
            </a:r>
            <a:endParaRPr lang="en-US" sz="1800" dirty="0" smtClean="0">
              <a:solidFill>
                <a:srgbClr val="FD0000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     ) = 'TRUE’;</a:t>
            </a:r>
          </a:p>
        </p:txBody>
      </p:sp>
      <p:sp>
        <p:nvSpPr>
          <p:cNvPr id="12" name="Rectangle 1029"/>
          <p:cNvSpPr>
            <a:spLocks noChangeArrowheads="1"/>
          </p:cNvSpPr>
          <p:nvPr/>
        </p:nvSpPr>
        <p:spPr bwMode="auto">
          <a:xfrm>
            <a:off x="228600" y="3505200"/>
            <a:ext cx="4572000" cy="24843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Idaho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Montana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Wyoming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3 rows selected.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Elapsed: 00:00:</a:t>
            </a:r>
            <a:r>
              <a:rPr lang="en-US" sz="1800" dirty="0" smtClean="0">
                <a:solidFill>
                  <a:srgbClr val="FD0000"/>
                </a:solidFill>
                <a:latin typeface="Courier New" pitchFamily="-84" charset="0"/>
              </a:rPr>
              <a:t>00.01</a:t>
            </a:r>
            <a:endParaRPr lang="en-US" sz="1800" dirty="0">
              <a:solidFill>
                <a:srgbClr val="FD0000"/>
              </a:solidFill>
              <a:latin typeface="Courier New" pitchFamily="-84" charset="0"/>
            </a:endParaRPr>
          </a:p>
        </p:txBody>
      </p:sp>
      <p:sp>
        <p:nvSpPr>
          <p:cNvPr id="13" name="Rectangle 1029"/>
          <p:cNvSpPr>
            <a:spLocks noChangeArrowheads="1"/>
          </p:cNvSpPr>
          <p:nvPr/>
        </p:nvSpPr>
        <p:spPr bwMode="auto">
          <a:xfrm>
            <a:off x="5105400" y="3505200"/>
            <a:ext cx="4572000" cy="24843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Idaho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Montana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Wyoming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3 rows selected.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Elapsed: 00:00:</a:t>
            </a:r>
            <a:r>
              <a:rPr lang="en-US" sz="1800" dirty="0" smtClean="0">
                <a:solidFill>
                  <a:srgbClr val="FD0000"/>
                </a:solidFill>
                <a:latin typeface="Courier New" pitchFamily="-84" charset="0"/>
              </a:rPr>
              <a:t>00.18</a:t>
            </a:r>
            <a:endParaRPr lang="en-US" sz="1800" dirty="0">
              <a:solidFill>
                <a:srgbClr val="FD0000"/>
              </a:solidFill>
              <a:latin typeface="Courier New" pitchFamily="-8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3130739"/>
            <a:ext cx="1676400" cy="374461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34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24800" y="3124200"/>
            <a:ext cx="1676400" cy="374461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34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BAD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Important!</a:t>
            </a:r>
            <a:endParaRPr lang="en-US" dirty="0"/>
          </a:p>
        </p:txBody>
      </p:sp>
      <p:sp>
        <p:nvSpPr>
          <p:cNvPr id="4" name="Rectangle 1029"/>
          <p:cNvSpPr>
            <a:spLocks noChangeArrowheads="1"/>
          </p:cNvSpPr>
          <p:nvPr/>
        </p:nvSpPr>
        <p:spPr bwMode="auto">
          <a:xfrm>
            <a:off x="228600" y="1066800"/>
            <a:ext cx="4572000" cy="212430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p.name</a:t>
            </a: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us_parks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p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us_states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s</a:t>
            </a: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s.state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= 'Wyoming'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 </a:t>
            </a:r>
            <a:r>
              <a:rPr lang="en-US" sz="1800" dirty="0" smtClean="0">
                <a:solidFill>
                  <a:schemeClr val="tx2"/>
                </a:solidFill>
                <a:latin typeface="Courier New" pitchFamily="-84" charset="0"/>
              </a:rPr>
              <a:t>AND SDO_ANYINTERACT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        </a:t>
            </a:r>
            <a:r>
              <a:rPr lang="en-US" sz="1800" dirty="0" err="1" smtClean="0">
                <a:solidFill>
                  <a:schemeClr val="accent1"/>
                </a:solidFill>
                <a:latin typeface="Courier New" pitchFamily="-84" charset="0"/>
              </a:rPr>
              <a:t>p.geom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, </a:t>
            </a:r>
            <a:r>
              <a:rPr lang="en-US" sz="1800" dirty="0" err="1" smtClean="0">
                <a:solidFill>
                  <a:schemeClr val="accent1"/>
                </a:solidFill>
                <a:latin typeface="Courier New" pitchFamily="-84" charset="0"/>
              </a:rPr>
              <a:t>s.geom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00"/>
                </a:solidFill>
                <a:latin typeface="Courier New" pitchFamily="-84" charset="0"/>
              </a:rPr>
              <a:t>       ) = 'TRUE'; </a:t>
            </a:r>
            <a:endParaRPr lang="en-US" sz="1800" dirty="0">
              <a:solidFill>
                <a:srgbClr val="000000"/>
              </a:solidFill>
              <a:latin typeface="Courier New" pitchFamily="-84" charset="0"/>
            </a:endParaRPr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5105400" y="1066800"/>
            <a:ext cx="4572000" cy="212430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p.name</a:t>
            </a: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us_parks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p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us_states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s</a:t>
            </a: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s.state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= 'Wyoming'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urier New" pitchFamily="-84" charset="0"/>
              </a:rPr>
              <a:t>AND SDO_ANYINTERACT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        </a:t>
            </a:r>
            <a:r>
              <a:rPr lang="en-US" sz="1800" dirty="0" err="1" smtClean="0">
                <a:solidFill>
                  <a:schemeClr val="accent1"/>
                </a:solidFill>
                <a:latin typeface="Courier New" pitchFamily="-84" charset="0"/>
              </a:rPr>
              <a:t>s.geom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, </a:t>
            </a:r>
            <a:r>
              <a:rPr lang="en-US" sz="1800" dirty="0" err="1" smtClean="0">
                <a:solidFill>
                  <a:schemeClr val="accent1"/>
                </a:solidFill>
                <a:latin typeface="Courier New" pitchFamily="-84" charset="0"/>
              </a:rPr>
              <a:t>p.geom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00"/>
                </a:solidFill>
                <a:latin typeface="Courier New" pitchFamily="-84" charset="0"/>
              </a:rPr>
              <a:t>       ) = 'TRUE'; </a:t>
            </a:r>
            <a:endParaRPr lang="en-US" sz="1800" dirty="0">
              <a:solidFill>
                <a:srgbClr val="000000"/>
              </a:solidFill>
              <a:latin typeface="Courier New" pitchFamily="-84" charset="0"/>
            </a:endParaRPr>
          </a:p>
        </p:txBody>
      </p:sp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228600" y="3505200"/>
            <a:ext cx="4572000" cy="24843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Roosevelt NF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...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Wasatch NF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48 rows selected.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Elapsed: 00:00:</a:t>
            </a:r>
            <a:r>
              <a:rPr lang="en-US" sz="1800" dirty="0" smtClean="0">
                <a:solidFill>
                  <a:srgbClr val="FD0000"/>
                </a:solidFill>
                <a:latin typeface="Courier New" pitchFamily="-84" charset="0"/>
              </a:rPr>
              <a:t>00.01</a:t>
            </a:r>
            <a:endParaRPr lang="en-US" sz="1800" dirty="0">
              <a:solidFill>
                <a:srgbClr val="FD0000"/>
              </a:solidFill>
              <a:latin typeface="Courier New" pitchFamily="-84" charset="0"/>
            </a:endParaRPr>
          </a:p>
        </p:txBody>
      </p:sp>
      <p:sp>
        <p:nvSpPr>
          <p:cNvPr id="9" name="Rectangle 1029"/>
          <p:cNvSpPr>
            <a:spLocks noChangeArrowheads="1"/>
          </p:cNvSpPr>
          <p:nvPr/>
        </p:nvSpPr>
        <p:spPr bwMode="auto">
          <a:xfrm>
            <a:off x="5105400" y="3505200"/>
            <a:ext cx="4572000" cy="24843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Roosevelt NF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...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Wasatch NF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48 rows selected.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Elapsed: 00:00:</a:t>
            </a:r>
            <a:r>
              <a:rPr lang="en-US" sz="1800" dirty="0" smtClean="0">
                <a:solidFill>
                  <a:srgbClr val="FD0000"/>
                </a:solidFill>
                <a:latin typeface="Courier New" pitchFamily="-84" charset="0"/>
              </a:rPr>
              <a:t>05.56</a:t>
            </a:r>
            <a:endParaRPr lang="en-US" sz="1800" dirty="0">
              <a:solidFill>
                <a:srgbClr val="FD0000"/>
              </a:solidFill>
              <a:latin typeface="Courier New" pitchFamily="-8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3130739"/>
            <a:ext cx="1676400" cy="374461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34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4800" y="3124200"/>
            <a:ext cx="1676400" cy="374461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34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BAD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Observe Query Plans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>
                <a:ea typeface="ＭＳ Ｐゴシック" pitchFamily="-84" charset="-128"/>
                <a:cs typeface="ＭＳ Ｐゴシック" pitchFamily="-84" charset="-128"/>
              </a:rPr>
              <a:t>In SQLPLUS, use  « Autotrace »</a:t>
            </a:r>
          </a:p>
          <a:p>
            <a:r>
              <a:rPr lang="fr-FR" sz="2000">
                <a:ea typeface="ＭＳ Ｐゴシック" pitchFamily="-84" charset="-128"/>
                <a:cs typeface="ＭＳ Ｐゴシック" pitchFamily="-84" charset="-128"/>
              </a:rPr>
              <a:t>Must first define role PLUSTRACE (run as SYS)</a:t>
            </a:r>
          </a:p>
          <a:p>
            <a:endParaRPr lang="fr-FR" sz="2000"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fr-FR" sz="2000">
                <a:ea typeface="ＭＳ Ｐゴシック" pitchFamily="-84" charset="-128"/>
                <a:cs typeface="ＭＳ Ｐゴシック" pitchFamily="-84" charset="-128"/>
              </a:rPr>
              <a:t>Grant the PLUSTRACE role to the executing user(s)</a:t>
            </a:r>
          </a:p>
          <a:p>
            <a:endParaRPr lang="fr-FR" sz="2000"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fr-FR" sz="2000">
                <a:ea typeface="ＭＳ Ｐゴシック" pitchFamily="-84" charset="-128"/>
                <a:cs typeface="ＭＳ Ｐゴシック" pitchFamily="-84" charset="-128"/>
              </a:rPr>
              <a:t>Enable in your SQLPLUS session</a:t>
            </a:r>
          </a:p>
          <a:p>
            <a:pPr lvl="1"/>
            <a:r>
              <a:rPr lang="fr-FR" sz="1800"/>
              <a:t>Show query plan and statistics</a:t>
            </a:r>
          </a:p>
          <a:p>
            <a:pPr lvl="1"/>
            <a:endParaRPr lang="fr-FR" sz="1800"/>
          </a:p>
          <a:p>
            <a:pPr lvl="1"/>
            <a:r>
              <a:rPr lang="fr-FR" sz="1800"/>
              <a:t>Show plan and statistics only (without the output of the query)</a:t>
            </a:r>
          </a:p>
          <a:p>
            <a:pPr lvl="1"/>
            <a:endParaRPr lang="fr-FR" sz="1800"/>
          </a:p>
          <a:p>
            <a:pPr lvl="1"/>
            <a:r>
              <a:rPr lang="fr-FR" sz="1800"/>
              <a:t>Show plan only, without actually executing the query</a:t>
            </a:r>
          </a:p>
          <a:p>
            <a:pPr lvl="1"/>
            <a:endParaRPr lang="fr-FR" sz="1800"/>
          </a:p>
          <a:p>
            <a:endParaRPr lang="fr-FR" sz="200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2228" name="Rectangle 2052"/>
          <p:cNvSpPr>
            <a:spLocks noChangeArrowheads="1"/>
          </p:cNvSpPr>
          <p:nvPr/>
        </p:nvSpPr>
        <p:spPr bwMode="auto">
          <a:xfrm>
            <a:off x="936625" y="2349500"/>
            <a:ext cx="7688263" cy="3143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SQL&gt; @?/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sqlplus/admin/plustrce.sql</a:t>
            </a:r>
            <a:endParaRPr lang="en-US" sz="1800" dirty="0">
              <a:solidFill>
                <a:schemeClr val="accent1"/>
              </a:solidFill>
              <a:latin typeface="Courier New" pitchFamily="-84" charset="0"/>
            </a:endParaRPr>
          </a:p>
        </p:txBody>
      </p:sp>
      <p:sp>
        <p:nvSpPr>
          <p:cNvPr id="52229" name="Rectangle 2052"/>
          <p:cNvSpPr>
            <a:spLocks noChangeArrowheads="1"/>
          </p:cNvSpPr>
          <p:nvPr/>
        </p:nvSpPr>
        <p:spPr bwMode="auto">
          <a:xfrm>
            <a:off x="936625" y="3068638"/>
            <a:ext cx="7688263" cy="3143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SQL&gt; grant PLUSTRACE to public;</a:t>
            </a:r>
            <a:endParaRPr lang="en-US" sz="1800">
              <a:solidFill>
                <a:schemeClr val="accent1"/>
              </a:solidFill>
              <a:latin typeface="Courier New" pitchFamily="-84" charset="0"/>
            </a:endParaRPr>
          </a:p>
        </p:txBody>
      </p:sp>
      <p:sp>
        <p:nvSpPr>
          <p:cNvPr id="52230" name="Rectangle 2052"/>
          <p:cNvSpPr>
            <a:spLocks noChangeArrowheads="1"/>
          </p:cNvSpPr>
          <p:nvPr/>
        </p:nvSpPr>
        <p:spPr bwMode="auto">
          <a:xfrm>
            <a:off x="1368425" y="4076700"/>
            <a:ext cx="5097463" cy="3143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SQL&gt; set autotrace on;</a:t>
            </a:r>
            <a:endParaRPr lang="en-US" sz="1800">
              <a:solidFill>
                <a:schemeClr val="accent1"/>
              </a:solidFill>
              <a:latin typeface="Courier New" pitchFamily="-84" charset="0"/>
            </a:endParaRPr>
          </a:p>
        </p:txBody>
      </p:sp>
      <p:sp>
        <p:nvSpPr>
          <p:cNvPr id="52231" name="Rectangle 2052"/>
          <p:cNvSpPr>
            <a:spLocks noChangeArrowheads="1"/>
          </p:cNvSpPr>
          <p:nvPr/>
        </p:nvSpPr>
        <p:spPr bwMode="auto">
          <a:xfrm>
            <a:off x="1368425" y="4770438"/>
            <a:ext cx="5097463" cy="3143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SQL&gt; set autotrace traceonly;</a:t>
            </a:r>
            <a:endParaRPr lang="en-US" sz="1800">
              <a:solidFill>
                <a:schemeClr val="accent1"/>
              </a:solidFill>
              <a:latin typeface="Courier New" pitchFamily="-84" charset="0"/>
            </a:endParaRPr>
          </a:p>
        </p:txBody>
      </p:sp>
      <p:sp>
        <p:nvSpPr>
          <p:cNvPr id="52232" name="Rectangle 2052"/>
          <p:cNvSpPr>
            <a:spLocks noChangeArrowheads="1"/>
          </p:cNvSpPr>
          <p:nvPr/>
        </p:nvSpPr>
        <p:spPr bwMode="auto">
          <a:xfrm>
            <a:off x="1368425" y="5516563"/>
            <a:ext cx="5097463" cy="3159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SQL&gt; set autotrace trace explain;</a:t>
            </a:r>
            <a:endParaRPr lang="en-US" sz="1800">
              <a:solidFill>
                <a:schemeClr val="accent1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Data Statistics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11gR2 and before: no statistics for spatial data</a:t>
            </a:r>
          </a:p>
          <a:p>
            <a:r>
              <a:rPr lang="en-US" dirty="0" smtClean="0"/>
              <a:t>Spatial operators use a fixed selectivity</a:t>
            </a:r>
          </a:p>
          <a:p>
            <a:r>
              <a:rPr lang="en-US" dirty="0" smtClean="0"/>
              <a:t>Can be a problem for queries that combine spatial and other predicates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Version 12c collects and uses spatial statistics</a:t>
            </a:r>
          </a:p>
          <a:p>
            <a:r>
              <a:rPr lang="en-US" dirty="0" smtClean="0"/>
              <a:t>Input space is partitioned into regions (or buckets)</a:t>
            </a:r>
          </a:p>
          <a:p>
            <a:r>
              <a:rPr lang="en-US" dirty="0" smtClean="0"/>
              <a:t>Each region contains information about </a:t>
            </a:r>
          </a:p>
          <a:p>
            <a:pPr lvl="1"/>
            <a:r>
              <a:rPr lang="en-US" dirty="0" smtClean="0"/>
              <a:t>The number of contained geometry </a:t>
            </a:r>
            <a:r>
              <a:rPr lang="en-US" dirty="0" err="1" smtClean="0"/>
              <a:t>MBRs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average length and width of each MBR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90600" y="863600"/>
            <a:ext cx="8915400" cy="406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dirty="0" smtClean="0">
                <a:solidFill>
                  <a:srgbClr val="FD0000"/>
                </a:solidFill>
              </a:rPr>
              <a:t>Improve Execution plans for Spatial queries</a:t>
            </a:r>
            <a:endParaRPr lang="en-US" dirty="0">
              <a:solidFill>
                <a:srgbClr val="FD0000"/>
              </a:solidFill>
            </a:endParaRP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Spatial Data Statistics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collection depends on an existing R-tree index</a:t>
            </a:r>
          </a:p>
          <a:p>
            <a:r>
              <a:rPr lang="en-US" dirty="0" smtClean="0"/>
              <a:t>Execution of </a:t>
            </a:r>
            <a:r>
              <a:rPr lang="en-US" b="1" dirty="0" err="1" smtClean="0"/>
              <a:t>dbms_stats</a:t>
            </a:r>
            <a:r>
              <a:rPr lang="en-US" dirty="0" smtClean="0"/>
              <a:t> functions invokes spatial statistics collection algorithms.</a:t>
            </a:r>
          </a:p>
          <a:p>
            <a:pPr lvl="1"/>
            <a:r>
              <a:rPr lang="en-US" dirty="0" smtClean="0"/>
              <a:t>DBMS_STATS.GATHER_INDEX_STATS(….)</a:t>
            </a:r>
          </a:p>
          <a:p>
            <a:pPr lvl="1"/>
            <a:r>
              <a:rPr lang="en-US" dirty="0" smtClean="0"/>
              <a:t>DBMS_STATS.GATHER_SCHEMA_STATS(….)</a:t>
            </a:r>
          </a:p>
          <a:p>
            <a:r>
              <a:rPr lang="en-US" dirty="0" smtClean="0"/>
              <a:t>Statistics kept in table </a:t>
            </a:r>
            <a:r>
              <a:rPr lang="en-US" b="1" dirty="0" err="1" smtClean="0"/>
              <a:t>MDXT_xxxx</a:t>
            </a:r>
            <a:r>
              <a:rPr lang="en-US" b="1" dirty="0" smtClean="0"/>
              <a:t>$ </a:t>
            </a:r>
            <a:r>
              <a:rPr lang="en-US" dirty="0" smtClean="0"/>
              <a:t>for each index</a:t>
            </a:r>
            <a:endParaRPr lang="en-US" b="1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User must have explicit CREATE TABLE privilege !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If granted via role, statistics are not collected!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90600" y="863600"/>
            <a:ext cx="8915400" cy="406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D0000"/>
                </a:solidFill>
              </a:rPr>
              <a:t>How to collect statistics for spatial tables?</a:t>
            </a:r>
            <a:endParaRPr lang="en-US" dirty="0">
              <a:solidFill>
                <a:srgbClr val="FD0000"/>
              </a:solidFill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304800"/>
            <a:ext cx="7037387" cy="941388"/>
          </a:xfrm>
        </p:spPr>
        <p:txBody>
          <a:bodyPr/>
          <a:lstStyle/>
          <a:p>
            <a:r>
              <a:rPr lang="en-US" dirty="0" smtClean="0"/>
              <a:t>Vector Performance Acceleration (VPA)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742950" y="2895600"/>
            <a:ext cx="8166100" cy="2743200"/>
          </a:xfrm>
        </p:spPr>
        <p:txBody>
          <a:bodyPr/>
          <a:lstStyle/>
          <a:p>
            <a:r>
              <a:rPr lang="en-US" dirty="0" smtClean="0"/>
              <a:t>Spatial operators (SDO_RELATE etc)</a:t>
            </a:r>
          </a:p>
          <a:p>
            <a:r>
              <a:rPr lang="en-US" dirty="0" smtClean="0"/>
              <a:t>Geometry comparisons (RELATE function)</a:t>
            </a:r>
          </a:p>
          <a:p>
            <a:r>
              <a:rPr lang="en-US" dirty="0" smtClean="0"/>
              <a:t>Spatial joins (SDO_JOIN)</a:t>
            </a:r>
          </a:p>
          <a:p>
            <a:r>
              <a:rPr lang="en-US" dirty="0" smtClean="0"/>
              <a:t>Union operations (SDO_UNION, SDO_AGGR_UNION, SDO_AGGR_SET_UNION)</a:t>
            </a:r>
          </a:p>
          <a:p>
            <a:r>
              <a:rPr lang="en-US" dirty="0" smtClean="0"/>
              <a:t>Metadata Caching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1542339"/>
            <a:ext cx="8153400" cy="1111685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</p:spPr>
        <p:txBody>
          <a:bodyPr wrap="square" lIns="107287" tIns="53643" rIns="107287" bIns="53643">
            <a:spAutoFit/>
          </a:bodyPr>
          <a:lstStyle/>
          <a:p>
            <a:pPr algn="l">
              <a:buNone/>
            </a:pPr>
            <a:r>
              <a:rPr lang="en-US" sz="2400" b="0" i="1" dirty="0" smtClean="0"/>
              <a:t>Is the name for a </a:t>
            </a:r>
            <a:r>
              <a:rPr lang="en-US" sz="2400" i="1" dirty="0" smtClean="0"/>
              <a:t>collection of performance improvements </a:t>
            </a:r>
            <a:r>
              <a:rPr lang="en-US" sz="2400" b="0" i="1" dirty="0" smtClean="0"/>
              <a:t>only available for </a:t>
            </a:r>
            <a:r>
              <a:rPr lang="en-US" sz="2400" i="1" dirty="0" smtClean="0"/>
              <a:t>Oracle Spatial </a:t>
            </a:r>
            <a:r>
              <a:rPr lang="en-US" sz="2400" b="0" i="1" dirty="0" smtClean="0"/>
              <a:t>(not Oracle Locator)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304800"/>
            <a:ext cx="7799387" cy="941388"/>
          </a:xfrm>
        </p:spPr>
        <p:txBody>
          <a:bodyPr/>
          <a:lstStyle/>
          <a:p>
            <a:r>
              <a:rPr lang="en-US" dirty="0" smtClean="0"/>
              <a:t>Enabling Vector Performance Acceleration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Only available for </a:t>
            </a:r>
            <a:r>
              <a:rPr lang="en-US" b="1" dirty="0" smtClean="0"/>
              <a:t>Oracle Spatial </a:t>
            </a:r>
            <a:r>
              <a:rPr lang="en-US" dirty="0" smtClean="0"/>
              <a:t>(not Oracle Locator)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But remember to </a:t>
            </a:r>
            <a:r>
              <a:rPr lang="en-US" b="1" dirty="0" smtClean="0"/>
              <a:t>enable </a:t>
            </a:r>
            <a:r>
              <a:rPr lang="en-US" dirty="0" smtClean="0"/>
              <a:t>it!</a:t>
            </a:r>
          </a:p>
          <a:p>
            <a:pPr>
              <a:buFont typeface="Arial"/>
              <a:buChar char="•"/>
            </a:pPr>
            <a:r>
              <a:rPr lang="en-US" dirty="0" smtClean="0"/>
              <a:t>Set parameter SPATIAL_VECTOR_ACCELERATION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Can be set at session level for testing and comparisons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4719" y="4724400"/>
            <a:ext cx="8033231" cy="451405"/>
          </a:xfrm>
          <a:prstGeom prst="rect">
            <a:avLst/>
          </a:prstGeom>
          <a:solidFill>
            <a:srgbClr val="FFFB55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07287" tIns="53643" rIns="107287" bIns="53643" rtlCol="0">
            <a:noAutofit/>
          </a:bodyPr>
          <a:lstStyle/>
          <a:p>
            <a:r>
              <a:rPr lang="en-US" sz="1900" dirty="0" smtClean="0">
                <a:solidFill>
                  <a:schemeClr val="tx2"/>
                </a:solidFill>
                <a:latin typeface="Lucida Console"/>
                <a:cs typeface="Lucida Console"/>
              </a:rPr>
              <a:t>alter session set </a:t>
            </a:r>
            <a:r>
              <a:rPr lang="en-US" sz="1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spatial_vector_acceleration</a:t>
            </a:r>
            <a:r>
              <a:rPr lang="en-US" sz="1900" dirty="0" smtClean="0">
                <a:solidFill>
                  <a:schemeClr val="tx2"/>
                </a:solidFill>
                <a:latin typeface="Lucida Console"/>
                <a:cs typeface="Lucida Console"/>
              </a:rPr>
              <a:t> = true;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4719" y="3352800"/>
            <a:ext cx="8033231" cy="451405"/>
          </a:xfrm>
          <a:prstGeom prst="rect">
            <a:avLst/>
          </a:prstGeom>
          <a:solidFill>
            <a:srgbClr val="FFFB55"/>
          </a:solidFill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107287" tIns="53643" rIns="107287" bIns="53643" rtlCol="0">
            <a:noAutofit/>
          </a:bodyPr>
          <a:lstStyle/>
          <a:p>
            <a:r>
              <a:rPr lang="en-US" sz="1900" dirty="0" smtClean="0">
                <a:solidFill>
                  <a:schemeClr val="tx2"/>
                </a:solidFill>
                <a:latin typeface="Lucida Console"/>
                <a:cs typeface="Lucida Console"/>
              </a:rPr>
              <a:t>alter system set </a:t>
            </a:r>
            <a:r>
              <a:rPr lang="en-US" sz="1900" dirty="0" err="1" smtClean="0">
                <a:solidFill>
                  <a:schemeClr val="tx2"/>
                </a:solidFill>
                <a:latin typeface="Lucida Console"/>
                <a:cs typeface="Lucida Console"/>
              </a:rPr>
              <a:t>spatial_vector_acceleration</a:t>
            </a:r>
            <a:r>
              <a:rPr lang="en-US" sz="1900" dirty="0" smtClean="0">
                <a:solidFill>
                  <a:schemeClr val="tx2"/>
                </a:solidFill>
                <a:latin typeface="Lucida Console"/>
                <a:cs typeface="Lucida Console"/>
              </a:rPr>
              <a:t> = true;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9" descr="D:\Courses\Spatial11g-Workshop PVT\prepare\q4.png"/>
          <p:cNvPicPr>
            <a:picLocks noChangeAspect="1" noChangeArrowheads="1"/>
          </p:cNvPicPr>
          <p:nvPr/>
        </p:nvPicPr>
        <p:blipFill>
          <a:blip r:embed="rId3"/>
          <a:srcRect l="22665" t="3999" r="22667" b="2667"/>
          <a:stretch>
            <a:fillRect/>
          </a:stretch>
        </p:blipFill>
        <p:spPr bwMode="auto">
          <a:xfrm>
            <a:off x="6477000" y="609600"/>
            <a:ext cx="3124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SDO_RELATE Example</a:t>
            </a: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4613275" cy="4343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the counties in the state of New Hampshire:</a:t>
            </a:r>
            <a:endParaRPr lang="fr-FR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3253" name="Rectangle 10"/>
          <p:cNvSpPr>
            <a:spLocks noChangeArrowheads="1"/>
          </p:cNvSpPr>
          <p:nvPr/>
        </p:nvSpPr>
        <p:spPr bwMode="auto">
          <a:xfrm>
            <a:off x="533400" y="2819400"/>
            <a:ext cx="5638800" cy="28352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c.county</a:t>
            </a: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us_counties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us_states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s.state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= 'New Hampshire'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SDO_RELATE (  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c.geom,s.geom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 'mask=INSIDE+COVEREDBY'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) = 'TRUE';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Hierarchical Relationships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57600" y="1740998"/>
            <a:ext cx="2286000" cy="37510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STATES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2502998"/>
            <a:ext cx="2286000" cy="37510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cs typeface="Times New Roman" pitchFamily="18" charset="0"/>
              </a:rPr>
              <a:t>COUNTIES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57800" y="2502998"/>
            <a:ext cx="2286000" cy="37510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dirty="0" smtClean="0">
                <a:latin typeface="Arial" charset="0"/>
                <a:cs typeface="Times New Roman" pitchFamily="18" charset="0"/>
              </a:rPr>
              <a:t>CITIES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cxnSp>
        <p:nvCxnSpPr>
          <p:cNvPr id="10" name="Elbow Connector 9"/>
          <p:cNvCxnSpPr>
            <a:stCxn id="6" idx="1"/>
            <a:endCxn id="7" idx="0"/>
          </p:cNvCxnSpPr>
          <p:nvPr/>
        </p:nvCxnSpPr>
        <p:spPr bwMode="auto">
          <a:xfrm rot="10800000" flipV="1">
            <a:off x="3276600" y="1928550"/>
            <a:ext cx="381000" cy="574448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Elbow Connector 9"/>
          <p:cNvCxnSpPr>
            <a:stCxn id="6" idx="3"/>
            <a:endCxn id="8" idx="0"/>
          </p:cNvCxnSpPr>
          <p:nvPr/>
        </p:nvCxnSpPr>
        <p:spPr bwMode="auto">
          <a:xfrm>
            <a:off x="5943600" y="1928550"/>
            <a:ext cx="457200" cy="574448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Isosceles Triangle 14"/>
          <p:cNvSpPr/>
          <p:nvPr/>
        </p:nvSpPr>
        <p:spPr bwMode="auto">
          <a:xfrm>
            <a:off x="3200400" y="2274398"/>
            <a:ext cx="152400" cy="228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>
            <a:off x="6324600" y="2274398"/>
            <a:ext cx="152400" cy="228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914400" y="3188798"/>
            <a:ext cx="8001000" cy="176420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c.county</a:t>
            </a: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us_counties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us_states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s.state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= 'New Hampshire'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AND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urier New" pitchFamily="-84" charset="0"/>
              </a:rPr>
              <a:t>c.fipsst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=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urier New" pitchFamily="-84" charset="0"/>
              </a:rPr>
              <a:t>s.fipsst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; </a:t>
            </a:r>
            <a:endParaRPr lang="en-US" sz="1800" dirty="0">
              <a:solidFill>
                <a:schemeClr val="accent1"/>
              </a:solidFill>
              <a:latin typeface="Courier New" pitchFamily="-8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Spatial Operators vs. Spatial Functions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Spatial </a:t>
            </a:r>
            <a:r>
              <a:rPr lang="en-US" b="1">
                <a:ea typeface="ＭＳ Ｐゴシック" pitchFamily="-84" charset="-128"/>
                <a:cs typeface="ＭＳ Ｐゴシック" pitchFamily="-84" charset="-128"/>
              </a:rPr>
              <a:t>operators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:</a:t>
            </a:r>
          </a:p>
          <a:p>
            <a:pPr lvl="1" eaLnBrk="1" hangingPunct="1"/>
            <a:r>
              <a:rPr lang="en-US"/>
              <a:t>Require a spatial index on the first geometry specified in the operator</a:t>
            </a:r>
          </a:p>
          <a:p>
            <a:pPr lvl="1" eaLnBrk="1" hangingPunct="1"/>
            <a:r>
              <a:rPr lang="en-US"/>
              <a:t>Take advantage of spatial indexes</a:t>
            </a:r>
          </a:p>
          <a:p>
            <a:pPr lvl="1" eaLnBrk="1" hangingPunct="1"/>
            <a:r>
              <a:rPr lang="en-US"/>
              <a:t>Appear only in the WHERE clause</a:t>
            </a:r>
          </a:p>
          <a:p>
            <a:pPr lvl="1" eaLnBrk="1" hangingPunct="1"/>
            <a:r>
              <a:rPr lang="en-US"/>
              <a:t>Implicitly transform the coordinate system of the window, if required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Spatial </a:t>
            </a:r>
            <a:r>
              <a:rPr lang="en-US" b="1">
                <a:ea typeface="ＭＳ Ｐゴシック" pitchFamily="-84" charset="-128"/>
                <a:cs typeface="ＭＳ Ｐゴシック" pitchFamily="-84" charset="-128"/>
              </a:rPr>
              <a:t>functions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:</a:t>
            </a:r>
          </a:p>
          <a:p>
            <a:pPr lvl="1" eaLnBrk="1" hangingPunct="1"/>
            <a:r>
              <a:rPr lang="en-US"/>
              <a:t>Do not take advantage of spatial indexes</a:t>
            </a:r>
          </a:p>
          <a:p>
            <a:pPr lvl="1" eaLnBrk="1" hangingPunct="1"/>
            <a:r>
              <a:rPr lang="en-US"/>
              <a:t>Can be used on small tables that are not spatially indexed</a:t>
            </a:r>
          </a:p>
          <a:p>
            <a:pPr lvl="1" eaLnBrk="1" hangingPunct="1"/>
            <a:r>
              <a:rPr lang="en-US"/>
              <a:t>Can be used in the SELECT list and the WHERE clause</a:t>
            </a:r>
          </a:p>
          <a:p>
            <a:pPr lvl="1" eaLnBrk="1" hangingPunct="1"/>
            <a:r>
              <a:rPr lang="en-US"/>
              <a:t>If requiring two geometries, both must exist in the same coordinate system.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SDO_RELATE Example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4438650" cy="4343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the counties around Passaic County in New Jersey:</a:t>
            </a:r>
          </a:p>
          <a:p>
            <a:pPr eaLnBrk="1" hangingPunct="1"/>
            <a:endParaRPr lang="fr-FR">
              <a:ea typeface="ＭＳ Ｐゴシック" pitchFamily="-84" charset="-128"/>
              <a:cs typeface="ＭＳ Ｐゴシック" pitchFamily="-84" charset="-128"/>
            </a:endParaRPr>
          </a:p>
        </p:txBody>
      </p:sp>
      <p:pic>
        <p:nvPicPr>
          <p:cNvPr id="55300" name="Picture 8" descr="D:\Courses\Spatial11g-Workshop PVT\prepare\q5.png"/>
          <p:cNvPicPr>
            <a:picLocks noChangeAspect="1" noChangeArrowheads="1"/>
          </p:cNvPicPr>
          <p:nvPr/>
        </p:nvPicPr>
        <p:blipFill>
          <a:blip r:embed="rId3"/>
          <a:srcRect l="23334" t="3334" r="23334" b="3334"/>
          <a:stretch>
            <a:fillRect/>
          </a:stretch>
        </p:blipFill>
        <p:spPr bwMode="auto">
          <a:xfrm>
            <a:off x="5562600" y="1524000"/>
            <a:ext cx="365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9"/>
          <p:cNvSpPr>
            <a:spLocks noChangeArrowheads="1"/>
          </p:cNvSpPr>
          <p:nvPr/>
        </p:nvSpPr>
        <p:spPr bwMode="auto">
          <a:xfrm>
            <a:off x="660400" y="2743200"/>
            <a:ext cx="4673600" cy="28209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c1.county, c1.state_abrv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us_counties c1,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us_counties c2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c2.state = 'New Jersey'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c2.county = 'Passaic'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SDO_TOUCH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c1.geom, c2.geom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)='TRUE';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8" descr="D:\Courses\Spatial11g-Workshop PVT\prepare\q6.png"/>
          <p:cNvPicPr>
            <a:picLocks noChangeAspect="1" noChangeArrowheads="1"/>
          </p:cNvPicPr>
          <p:nvPr/>
        </p:nvPicPr>
        <p:blipFill>
          <a:blip r:embed="rId3"/>
          <a:srcRect l="15601" t="3000" r="15601" b="3000"/>
          <a:stretch>
            <a:fillRect/>
          </a:stretch>
        </p:blipFill>
        <p:spPr bwMode="auto">
          <a:xfrm>
            <a:off x="5257800" y="990600"/>
            <a:ext cx="44624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SDO_RELATE Example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5124450" cy="4343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counties in a selected area: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381000" y="2133600"/>
            <a:ext cx="4800600" cy="38623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SELECT county, state_abrv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FROM us_counties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WHERE SDO_INSIDE (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geom,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SDO_GEOMETRY(2003, 8307, NULL,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  SDO_ELEM_INFO_ARRAY(1, 1003, 1),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  SDO_ORDINATE_ARRAY(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    -84.505957, 39.139801,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    -82.987381, 39.988933,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    -83.581649, 41.66395,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    -86.145999, 39.7777,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    -84.505957, 39.139801)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) ='TRUE';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INSIDE or ANYINTERACT ?</a:t>
            </a:r>
          </a:p>
        </p:txBody>
      </p:sp>
      <p:pic>
        <p:nvPicPr>
          <p:cNvPr id="59395" name="Picture 2052" descr="D:\Oracle\oc4j10134\j2ee\home\applications\mapviewer\web\images\map2_4.png"/>
          <p:cNvPicPr>
            <a:picLocks noChangeAspect="1" noChangeArrowheads="1"/>
          </p:cNvPicPr>
          <p:nvPr/>
        </p:nvPicPr>
        <p:blipFill>
          <a:blip r:embed="rId2"/>
          <a:srcRect l="15094" t="2850" r="15723" b="2817"/>
          <a:stretch>
            <a:fillRect/>
          </a:stretch>
        </p:blipFill>
        <p:spPr bwMode="auto">
          <a:xfrm>
            <a:off x="457200" y="1371600"/>
            <a:ext cx="3981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2051" descr="D:\Oracle\oc4j10134\j2ee\home\applications\mapviewer\web\images\map1_4.png"/>
          <p:cNvPicPr>
            <a:picLocks noChangeAspect="1" noChangeArrowheads="1"/>
          </p:cNvPicPr>
          <p:nvPr/>
        </p:nvPicPr>
        <p:blipFill>
          <a:blip r:embed="rId3"/>
          <a:srcRect l="15384" t="2959" r="14793" b="3851"/>
          <a:stretch>
            <a:fillRect/>
          </a:stretch>
        </p:blipFill>
        <p:spPr bwMode="auto">
          <a:xfrm>
            <a:off x="4572000" y="1219200"/>
            <a:ext cx="45672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INSIDE or ANYINTERACT ?</a:t>
            </a:r>
          </a:p>
        </p:txBody>
      </p:sp>
      <p:sp>
        <p:nvSpPr>
          <p:cNvPr id="60419" name="Freeform 4"/>
          <p:cNvSpPr>
            <a:spLocks/>
          </p:cNvSpPr>
          <p:nvPr/>
        </p:nvSpPr>
        <p:spPr bwMode="auto">
          <a:xfrm>
            <a:off x="808038" y="2376488"/>
            <a:ext cx="3317875" cy="2636837"/>
          </a:xfrm>
          <a:custGeom>
            <a:avLst/>
            <a:gdLst>
              <a:gd name="T0" fmla="*/ 0 w 3317359"/>
              <a:gd name="T1" fmla="*/ 988618 h 2636874"/>
              <a:gd name="T2" fmla="*/ 863248 w 3317359"/>
              <a:gd name="T3" fmla="*/ 2636309 h 2636874"/>
              <a:gd name="T4" fmla="*/ 2152794 w 3317359"/>
              <a:gd name="T5" fmla="*/ 2561906 h 2636874"/>
              <a:gd name="T6" fmla="*/ 3325110 w 3317359"/>
              <a:gd name="T7" fmla="*/ 1509508 h 2636874"/>
              <a:gd name="T8" fmla="*/ 2579094 w 3317359"/>
              <a:gd name="T9" fmla="*/ 212606 h 2636874"/>
              <a:gd name="T10" fmla="*/ 735360 w 3317359"/>
              <a:gd name="T11" fmla="*/ 0 h 2636874"/>
              <a:gd name="T12" fmla="*/ 0 w 3317359"/>
              <a:gd name="T13" fmla="*/ 988618 h 26368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17359"/>
              <a:gd name="T22" fmla="*/ 0 h 2636874"/>
              <a:gd name="T23" fmla="*/ 3317359 w 3317359"/>
              <a:gd name="T24" fmla="*/ 2636874 h 26368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17359" h="2636874">
                <a:moveTo>
                  <a:pt x="0" y="988828"/>
                </a:moveTo>
                <a:lnTo>
                  <a:pt x="861238" y="2636874"/>
                </a:lnTo>
                <a:lnTo>
                  <a:pt x="2147777" y="2562447"/>
                </a:lnTo>
                <a:lnTo>
                  <a:pt x="3317359" y="1509823"/>
                </a:lnTo>
                <a:lnTo>
                  <a:pt x="2573079" y="212651"/>
                </a:lnTo>
                <a:lnTo>
                  <a:pt x="733647" y="0"/>
                </a:lnTo>
                <a:lnTo>
                  <a:pt x="0" y="988828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20" name="Oval 6"/>
          <p:cNvSpPr>
            <a:spLocks noChangeArrowheads="1"/>
          </p:cNvSpPr>
          <p:nvPr/>
        </p:nvSpPr>
        <p:spPr bwMode="auto">
          <a:xfrm>
            <a:off x="2144713" y="295275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60421" name="Oval 7"/>
          <p:cNvSpPr>
            <a:spLocks noChangeArrowheads="1"/>
          </p:cNvSpPr>
          <p:nvPr/>
        </p:nvSpPr>
        <p:spPr bwMode="auto">
          <a:xfrm>
            <a:off x="1639888" y="3529013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60422" name="Oval 8"/>
          <p:cNvSpPr>
            <a:spLocks noChangeArrowheads="1"/>
          </p:cNvSpPr>
          <p:nvPr/>
        </p:nvSpPr>
        <p:spPr bwMode="auto">
          <a:xfrm>
            <a:off x="2649538" y="396081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60423" name="Oval 9"/>
          <p:cNvSpPr>
            <a:spLocks noChangeArrowheads="1"/>
          </p:cNvSpPr>
          <p:nvPr/>
        </p:nvSpPr>
        <p:spPr bwMode="auto">
          <a:xfrm>
            <a:off x="3008313" y="28082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60424" name="Oval 10"/>
          <p:cNvSpPr>
            <a:spLocks noChangeArrowheads="1"/>
          </p:cNvSpPr>
          <p:nvPr/>
        </p:nvSpPr>
        <p:spPr bwMode="auto">
          <a:xfrm>
            <a:off x="2216150" y="432117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12" name="Oval 11"/>
          <p:cNvSpPr/>
          <p:nvPr/>
        </p:nvSpPr>
        <p:spPr bwMode="auto">
          <a:xfrm>
            <a:off x="2144713" y="2205038"/>
            <a:ext cx="144462" cy="144462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065213" y="4464050"/>
            <a:ext cx="142875" cy="144463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73500" y="4248150"/>
            <a:ext cx="142875" cy="144463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76288" y="4032250"/>
            <a:ext cx="144462" cy="144463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016375" y="3384550"/>
            <a:ext cx="144463" cy="144463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20750" y="2592388"/>
            <a:ext cx="144463" cy="144462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792413" y="2232025"/>
            <a:ext cx="144462" cy="144463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584575" y="2968625"/>
            <a:ext cx="144463" cy="144463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368675" y="2781300"/>
            <a:ext cx="576263" cy="519113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60434" name="Freeform 35"/>
          <p:cNvSpPr>
            <a:spLocks/>
          </p:cNvSpPr>
          <p:nvPr/>
        </p:nvSpPr>
        <p:spPr bwMode="auto">
          <a:xfrm>
            <a:off x="5384800" y="2376488"/>
            <a:ext cx="3317875" cy="2636837"/>
          </a:xfrm>
          <a:custGeom>
            <a:avLst/>
            <a:gdLst>
              <a:gd name="T0" fmla="*/ 0 w 3317359"/>
              <a:gd name="T1" fmla="*/ 988618 h 2636874"/>
              <a:gd name="T2" fmla="*/ 863248 w 3317359"/>
              <a:gd name="T3" fmla="*/ 2636309 h 2636874"/>
              <a:gd name="T4" fmla="*/ 2152794 w 3317359"/>
              <a:gd name="T5" fmla="*/ 2561906 h 2636874"/>
              <a:gd name="T6" fmla="*/ 3325110 w 3317359"/>
              <a:gd name="T7" fmla="*/ 1509508 h 2636874"/>
              <a:gd name="T8" fmla="*/ 2579094 w 3317359"/>
              <a:gd name="T9" fmla="*/ 212606 h 2636874"/>
              <a:gd name="T10" fmla="*/ 735360 w 3317359"/>
              <a:gd name="T11" fmla="*/ 0 h 2636874"/>
              <a:gd name="T12" fmla="*/ 0 w 3317359"/>
              <a:gd name="T13" fmla="*/ 988618 h 26368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17359"/>
              <a:gd name="T22" fmla="*/ 0 h 2636874"/>
              <a:gd name="T23" fmla="*/ 3317359 w 3317359"/>
              <a:gd name="T24" fmla="*/ 2636874 h 26368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17359" h="2636874">
                <a:moveTo>
                  <a:pt x="0" y="988828"/>
                </a:moveTo>
                <a:lnTo>
                  <a:pt x="861238" y="2636874"/>
                </a:lnTo>
                <a:lnTo>
                  <a:pt x="2147777" y="2562447"/>
                </a:lnTo>
                <a:lnTo>
                  <a:pt x="3317359" y="1509823"/>
                </a:lnTo>
                <a:lnTo>
                  <a:pt x="2573079" y="212651"/>
                </a:lnTo>
                <a:lnTo>
                  <a:pt x="733647" y="0"/>
                </a:lnTo>
                <a:lnTo>
                  <a:pt x="0" y="988828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35" name="Oval 36"/>
          <p:cNvSpPr>
            <a:spLocks noChangeArrowheads="1"/>
          </p:cNvSpPr>
          <p:nvPr/>
        </p:nvSpPr>
        <p:spPr bwMode="auto">
          <a:xfrm>
            <a:off x="6721475" y="2952750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60436" name="Oval 37"/>
          <p:cNvSpPr>
            <a:spLocks noChangeArrowheads="1"/>
          </p:cNvSpPr>
          <p:nvPr/>
        </p:nvSpPr>
        <p:spPr bwMode="auto">
          <a:xfrm>
            <a:off x="6218238" y="35290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60437" name="Oval 38"/>
          <p:cNvSpPr>
            <a:spLocks noChangeArrowheads="1"/>
          </p:cNvSpPr>
          <p:nvPr/>
        </p:nvSpPr>
        <p:spPr bwMode="auto">
          <a:xfrm>
            <a:off x="7226300" y="396081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60438" name="Oval 39"/>
          <p:cNvSpPr>
            <a:spLocks noChangeArrowheads="1"/>
          </p:cNvSpPr>
          <p:nvPr/>
        </p:nvSpPr>
        <p:spPr bwMode="auto">
          <a:xfrm>
            <a:off x="7585075" y="28082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60439" name="Oval 40"/>
          <p:cNvSpPr>
            <a:spLocks noChangeArrowheads="1"/>
          </p:cNvSpPr>
          <p:nvPr/>
        </p:nvSpPr>
        <p:spPr bwMode="auto">
          <a:xfrm>
            <a:off x="6792913" y="4321175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42" name="Oval 41"/>
          <p:cNvSpPr/>
          <p:nvPr/>
        </p:nvSpPr>
        <p:spPr bwMode="auto">
          <a:xfrm>
            <a:off x="6721475" y="2205038"/>
            <a:ext cx="144463" cy="144462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641975" y="4464050"/>
            <a:ext cx="142875" cy="144463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450263" y="4248150"/>
            <a:ext cx="142875" cy="144463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353050" y="4032250"/>
            <a:ext cx="144463" cy="144463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8593138" y="3384550"/>
            <a:ext cx="144462" cy="144463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497513" y="2592388"/>
            <a:ext cx="144462" cy="144462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369175" y="2232025"/>
            <a:ext cx="144463" cy="144463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60447" name="Oval 48"/>
          <p:cNvSpPr>
            <a:spLocks noChangeArrowheads="1"/>
          </p:cNvSpPr>
          <p:nvPr/>
        </p:nvSpPr>
        <p:spPr bwMode="auto">
          <a:xfrm>
            <a:off x="8161338" y="2968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50" name="Oval 49"/>
          <p:cNvSpPr/>
          <p:nvPr/>
        </p:nvSpPr>
        <p:spPr bwMode="auto">
          <a:xfrm>
            <a:off x="7945438" y="2781300"/>
            <a:ext cx="576262" cy="519113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825500" y="1628775"/>
            <a:ext cx="8486775" cy="4271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create or replace function get_population 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(min_x number, min_y number, max_x number, max_y number) 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return number 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is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rectangle sdo_geometry</a:t>
            </a: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;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total_population number;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begin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rectangle := sdo_geometry (2003, 8307, null,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            sdo_elem_info_array (1,1003,3),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            sdo_ordinate_array (min_x, min_y, max_x, max_y));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select sum(pop90) into total_population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from us_cities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where sdo_anyinteract (location,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rectangle</a:t>
            </a: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) = 'TRUE';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return total_population;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end;</a:t>
            </a:r>
          </a:p>
          <a:p>
            <a:pPr algn="l" defTabSz="822325" eaLnBrk="0" hangingPunct="0">
              <a:lnSpc>
                <a:spcPct val="6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/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SDO_RELATE and PL/SQL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42950" y="1196975"/>
            <a:ext cx="8166100" cy="4343400"/>
          </a:xfrm>
        </p:spPr>
        <p:txBody>
          <a:bodyPr/>
          <a:lstStyle/>
          <a:p>
            <a:pPr lvl="1" eaLnBrk="1" hangingPunct="1"/>
            <a:r>
              <a:rPr lang="en-US"/>
              <a:t>Find the total population in a selected rectangular area: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SDO_RELATE Example</a:t>
            </a:r>
          </a:p>
        </p:txBody>
      </p:sp>
      <p:sp>
        <p:nvSpPr>
          <p:cNvPr id="63491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interstates that interact with </a:t>
            </a:r>
            <a:r>
              <a:rPr lang="en-US" i="1" u="sng">
                <a:ea typeface="ＭＳ Ｐゴシック" pitchFamily="-84" charset="-128"/>
                <a:cs typeface="ＭＳ Ｐゴシック" pitchFamily="-84" charset="-128"/>
              </a:rPr>
              <a:t>one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county: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95350" y="2441575"/>
            <a:ext cx="8172450" cy="17494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i.interstate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us_counties c, us_interstates i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c.state = 'New Jersey'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c.county = 'Passaic'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sdo_anyinteract (i.geom, c.geom)='TRUE';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SDO_RELATE Example</a:t>
            </a:r>
          </a:p>
        </p:txBody>
      </p:sp>
      <p:sp>
        <p:nvSpPr>
          <p:cNvPr id="65539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interstates that interact with </a:t>
            </a:r>
            <a:r>
              <a:rPr lang="en-US" i="1" u="sng">
                <a:ea typeface="ＭＳ Ｐゴシック" pitchFamily="-84" charset="-128"/>
                <a:cs typeface="ＭＳ Ｐゴシック" pitchFamily="-84" charset="-128"/>
              </a:rPr>
              <a:t>a set of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counties: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May need to switch the order of the columns in the operator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 second column (“geometry-2”) should represent the smallest set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Better way: use the SDO_JOIN function 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838200" y="2057400"/>
            <a:ext cx="8172450" cy="17494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i.interstate, c.county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us_counties c, us_interstates i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c.state = 'Arizona'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c.poppsqmi &lt; 10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sdo_anyinteract (i.geom, c.geom)='TRUE';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825500" y="3430588"/>
            <a:ext cx="8420100" cy="12938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SELECT c.city, c.state_abrv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FROM us_states s, us_cities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WHERE sdo_relate(c.location, s.geom, 'mask=disjoint‘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) = 'TRUE'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AND s.state_abrv='CA';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SDO_RELATE and DISJOINT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1661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Spatial operators always use the spatial index.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Compare approximations for candidate result set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SDO_RELATE operator then always applies secondary filter.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Using DISJOINT mask returns DISJOINT geometries among those likely to interact.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This is (probably) not what we expect: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825500" y="4814888"/>
            <a:ext cx="8420100" cy="12779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CITY                 ST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-------------------- --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Las Vegas            NV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Reno                 NV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2 rows selected.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825500" y="2205038"/>
            <a:ext cx="8420100" cy="26050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*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us_cities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ROWID NOT IN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(</a:t>
            </a:r>
          </a:p>
          <a:p>
            <a:pPr marL="411163" lvl="1"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c.rowid</a:t>
            </a:r>
          </a:p>
          <a:p>
            <a:pPr marL="411163" lvl="1"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us_states s, us_cities c</a:t>
            </a:r>
          </a:p>
          <a:p>
            <a:pPr marL="411163" lvl="1"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sdo_anyinteract(c.location,s.geom) = 'TRUE'</a:t>
            </a:r>
          </a:p>
          <a:p>
            <a:pPr marL="411163" lvl="1"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s.state_abrv='CA'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);</a:t>
            </a:r>
          </a:p>
        </p:txBody>
      </p:sp>
      <p:sp>
        <p:nvSpPr>
          <p:cNvPr id="696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SDO_RELATE and DISJOINT</a:t>
            </a: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42950" y="1606550"/>
            <a:ext cx="8166100" cy="4343400"/>
          </a:xfrm>
        </p:spPr>
        <p:txBody>
          <a:bodyPr/>
          <a:lstStyle/>
          <a:p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To get a true disjoint relationship, use the following: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2743200"/>
            <a:ext cx="8213725" cy="941388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 SDO_WITHIN_DISTANCE Operator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/>
          <p:cNvSpPr>
            <a:spLocks noChangeArrowheads="1"/>
          </p:cNvSpPr>
          <p:nvPr/>
        </p:nvSpPr>
        <p:spPr bwMode="auto">
          <a:xfrm>
            <a:off x="533400" y="1524000"/>
            <a:ext cx="4191000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4800600" y="1524000"/>
            <a:ext cx="4267200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Spatial Operators vs. Spatial Functions</a:t>
            </a:r>
          </a:p>
        </p:txBody>
      </p:sp>
      <p:sp>
        <p:nvSpPr>
          <p:cNvPr id="1946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709613" y="1600200"/>
            <a:ext cx="4014787" cy="4343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ea typeface="ＭＳ Ｐゴシック" pitchFamily="-84" charset="-128"/>
                <a:cs typeface="ＭＳ Ｐゴシック" pitchFamily="-84" charset="-128"/>
              </a:rPr>
              <a:t>Operators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SDO_FILTER: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Performs a primary filter only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SDO_RELATE: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Returns all geometries that have some spatial relationship with a geometry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SDO_WITHIN_DISTANCE: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Returns all geometries that are within some distance from a geometry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SDO_NN: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Returns the N nearest neighbors from a geometry</a:t>
            </a:r>
          </a:p>
        </p:txBody>
      </p:sp>
      <p:sp>
        <p:nvSpPr>
          <p:cNvPr id="19462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894263" y="1600200"/>
            <a:ext cx="4014787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>
                <a:ea typeface="ＭＳ Ｐゴシック" pitchFamily="-84" charset="-128"/>
                <a:cs typeface="ＭＳ Ｐゴシック" pitchFamily="-84" charset="-128"/>
              </a:rPr>
              <a:t>Functions</a:t>
            </a:r>
          </a:p>
          <a:p>
            <a:pPr lvl="1" eaLnBrk="1" hangingPunct="1"/>
            <a:endParaRPr lang="en-US" sz="1800"/>
          </a:p>
          <a:p>
            <a:pPr lvl="1" eaLnBrk="1" hangingPunct="1"/>
            <a:endParaRPr lang="en-US" sz="1800"/>
          </a:p>
          <a:p>
            <a:pPr eaLnBrk="1" hangingPunct="1"/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SDO_GEOM.RELATE </a:t>
            </a:r>
          </a:p>
          <a:p>
            <a:pPr lvl="1" eaLnBrk="1" hangingPunct="1"/>
            <a:r>
              <a:rPr lang="en-US" sz="1800"/>
              <a:t>Compares two geometries</a:t>
            </a:r>
          </a:p>
          <a:p>
            <a:pPr lvl="1" eaLnBrk="1" hangingPunct="1"/>
            <a:endParaRPr lang="en-US" sz="1800"/>
          </a:p>
          <a:p>
            <a:pPr eaLnBrk="1" hangingPunct="1"/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SDO_GEOM.SDO_DISTANCE</a:t>
            </a:r>
          </a:p>
          <a:p>
            <a:pPr lvl="1" eaLnBrk="1" hangingPunct="1"/>
            <a:r>
              <a:rPr lang="en-US" sz="1800"/>
              <a:t>Measures the distance between two geometries</a:t>
            </a:r>
          </a:p>
          <a:p>
            <a:pPr lvl="1" eaLnBrk="1" hangingPunct="1"/>
            <a:endParaRPr lang="en-US" sz="1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The SDO_WITHIN_DISTANCE Operator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Generates an exact, or optionally an approximate,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Compare the result to TRUE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155700" y="2743200"/>
            <a:ext cx="7759700" cy="21066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SDO_WITHIN_DISTANCE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( &lt;geometry-1&gt;,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&lt;geometry-2&gt;,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'DISTANCE=&lt;n&gt;,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[other optional parameters]'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) = 'TRUE'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SDO_WITHIN_DISTANCE Syntax</a:t>
            </a:r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&lt;geometry-1&gt;</a:t>
            </a:r>
          </a:p>
          <a:p>
            <a:pPr lvl="1" eaLnBrk="1" hangingPunct="1"/>
            <a:r>
              <a:rPr lang="en-US"/>
              <a:t>Must be a column in a table</a:t>
            </a:r>
          </a:p>
          <a:p>
            <a:pPr lvl="1" eaLnBrk="1" hangingPunct="1"/>
            <a:r>
              <a:rPr lang="en-US"/>
              <a:t>Must be of type SDO_GEOMETRY</a:t>
            </a:r>
          </a:p>
          <a:p>
            <a:pPr lvl="1" eaLnBrk="1" hangingPunct="1"/>
            <a:r>
              <a:rPr lang="en-US"/>
              <a:t>Must be indexed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&lt;geometry-2&gt; </a:t>
            </a:r>
          </a:p>
          <a:p>
            <a:pPr lvl="1" eaLnBrk="1" hangingPunct="1"/>
            <a:r>
              <a:rPr lang="en-US"/>
              <a:t>Variable or column in a table</a:t>
            </a:r>
          </a:p>
          <a:p>
            <a:pPr lvl="1" eaLnBrk="1" hangingPunct="1"/>
            <a:r>
              <a:rPr lang="en-US"/>
              <a:t>Must be of type SDO_GEOMETRY</a:t>
            </a:r>
          </a:p>
          <a:p>
            <a:pPr lvl="1" eaLnBrk="1" hangingPunct="1"/>
            <a:r>
              <a:rPr lang="en-US"/>
              <a:t>Is buffered by distance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&lt;distance&gt; (required)</a:t>
            </a:r>
          </a:p>
          <a:p>
            <a:pPr lvl="1" eaLnBrk="1" hangingPunct="1"/>
            <a:r>
              <a:rPr lang="en-US"/>
              <a:t>The distance (expressed in the units used for the coordinate system, or by the UNIT parameter)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SDO_WITHIN_DISTANCE Syntax</a:t>
            </a:r>
          </a:p>
        </p:txBody>
      </p:sp>
      <p:sp>
        <p:nvSpPr>
          <p:cNvPr id="768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&lt;unit&gt;</a:t>
            </a:r>
          </a:p>
          <a:p>
            <a:pPr lvl="1" eaLnBrk="1" hangingPunct="1"/>
            <a:r>
              <a:rPr lang="en-US"/>
              <a:t>Unit of measure to associate with the &lt;distance&gt; parameter.  If &lt;unit&gt; is not specified, &lt;distance&gt; defaults to the following: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For geodetic data, the default unit is meters.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For projected data, the default unit is the coordinate system unit.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SDO_WITHIN_DISTANCE: Examples</a:t>
            </a:r>
          </a:p>
        </p:txBody>
      </p:sp>
      <p:sp>
        <p:nvSpPr>
          <p:cNvPr id="7885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9067800" cy="4572000"/>
          </a:xfrm>
        </p:spPr>
        <p:txBody>
          <a:bodyPr/>
          <a:lstStyle/>
          <a:p>
            <a:pPr eaLnBrk="1" hangingPunct="1"/>
            <a:r>
              <a:rPr lang="en-US" sz="1800">
                <a:ea typeface="ＭＳ Ｐゴシック" pitchFamily="-84" charset="-128"/>
                <a:cs typeface="ＭＳ Ｐゴシック" pitchFamily="-84" charset="-128"/>
              </a:rPr>
              <a:t>Find all cities within a distance from an interstate.</a:t>
            </a:r>
          </a:p>
          <a:p>
            <a:pPr eaLnBrk="1" hangingPunct="1"/>
            <a:endParaRPr lang="en-US" sz="180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sz="180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sz="180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sz="180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sz="180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sz="180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sz="1800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sz="1800">
                <a:ea typeface="ＭＳ Ｐゴシック" pitchFamily="-84" charset="-128"/>
                <a:cs typeface="ＭＳ Ｐゴシック" pitchFamily="-84" charset="-128"/>
              </a:rPr>
              <a:t>Find interstates within a distance from a city: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155700" y="1865313"/>
            <a:ext cx="7759700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c.city</a:t>
            </a: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us_interstates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i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us_cities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c</a:t>
            </a:r>
            <a:endParaRPr lang="en-US" sz="1800" dirty="0" smtClean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i.interstate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= 'I275'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 dirty="0" err="1" smtClean="0">
                <a:solidFill>
                  <a:schemeClr val="accent1"/>
                </a:solidFill>
                <a:latin typeface="Courier New" pitchFamily="-84" charset="0"/>
              </a:rPr>
              <a:t>sdo_within_distance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        </a:t>
            </a:r>
            <a:r>
              <a:rPr lang="en-US" sz="1800" dirty="0" err="1" smtClean="0">
                <a:solidFill>
                  <a:schemeClr val="accent1"/>
                </a:solidFill>
                <a:latin typeface="Courier New" pitchFamily="-84" charset="0"/>
              </a:rPr>
              <a:t>c.location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, </a:t>
            </a:r>
            <a:r>
              <a:rPr lang="en-US" sz="1800" dirty="0" err="1" smtClean="0">
                <a:solidFill>
                  <a:schemeClr val="accent1"/>
                </a:solidFill>
                <a:latin typeface="Courier New" pitchFamily="-84" charset="0"/>
              </a:rPr>
              <a:t>i.geom,'distance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=15 unit=mile')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      = 'TRUE';</a:t>
            </a:r>
            <a:endParaRPr lang="en-US" sz="1800" dirty="0">
              <a:solidFill>
                <a:schemeClr val="accent1"/>
              </a:solidFill>
              <a:latin typeface="Courier New" pitchFamily="-84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155700" y="4379913"/>
            <a:ext cx="7759700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i.interstate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us_cities c, us_interstates i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c.city = 'Tampa'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sdo_within_distance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i.geom, c.location, 'distance=15 unit=mile')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= 'TRUE';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SDO_WITHIN_DISTANCE: Examples</a:t>
            </a:r>
          </a:p>
        </p:txBody>
      </p:sp>
      <p:sp>
        <p:nvSpPr>
          <p:cNvPr id="8089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the cities within 100 miles of Boston, ordered by distance.</a:t>
            </a:r>
          </a:p>
        </p:txBody>
      </p:sp>
      <p:sp>
        <p:nvSpPr>
          <p:cNvPr id="80900" name="Rectangle 8"/>
          <p:cNvSpPr>
            <a:spLocks noChangeArrowheads="1"/>
          </p:cNvSpPr>
          <p:nvPr/>
        </p:nvSpPr>
        <p:spPr bwMode="auto">
          <a:xfrm>
            <a:off x="609600" y="2667000"/>
            <a:ext cx="5216525" cy="33893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c1.city,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latin typeface="Courier New" pitchFamily="-84" charset="0"/>
              </a:rPr>
              <a:t>  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SDO_GEOM.SDO_DISTANCE (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c1.location, c2.location,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0.5, 'unit=mile') distance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us_cities c1, us_cities c2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c2.city = 'Boston'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SDO_WITHIN_DISTANCE(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 c1.location, c2.location,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 'distance=100 unit=mile'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) = 'TRUE'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ORDER BY distance;</a:t>
            </a:r>
          </a:p>
        </p:txBody>
      </p:sp>
      <p:sp>
        <p:nvSpPr>
          <p:cNvPr id="80901" name="Rectangle 9"/>
          <p:cNvSpPr>
            <a:spLocks noChangeArrowheads="1"/>
          </p:cNvSpPr>
          <p:nvPr/>
        </p:nvSpPr>
        <p:spPr bwMode="auto">
          <a:xfrm>
            <a:off x="5961063" y="4191000"/>
            <a:ext cx="3886200" cy="18653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Boston                   0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Lowell           26.039707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Worcester       40.7874355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Providence      41.0584302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Springfield     79.5090887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Hartford         94.303397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reeform 35"/>
          <p:cNvSpPr>
            <a:spLocks/>
          </p:cNvSpPr>
          <p:nvPr/>
        </p:nvSpPr>
        <p:spPr bwMode="auto">
          <a:xfrm>
            <a:off x="200025" y="1557338"/>
            <a:ext cx="4603750" cy="3627437"/>
          </a:xfrm>
          <a:custGeom>
            <a:avLst/>
            <a:gdLst>
              <a:gd name="T0" fmla="*/ 0 w 3317359"/>
              <a:gd name="T1" fmla="*/ 12682493 h 2636874"/>
              <a:gd name="T2" fmla="*/ 11848889 w 3317359"/>
              <a:gd name="T3" fmla="*/ 33819935 h 2636874"/>
              <a:gd name="T4" fmla="*/ 29549043 w 3317359"/>
              <a:gd name="T5" fmla="*/ 32865364 h 2636874"/>
              <a:gd name="T6" fmla="*/ 45640095 w 3317359"/>
              <a:gd name="T7" fmla="*/ 19364643 h 2636874"/>
              <a:gd name="T8" fmla="*/ 35400348 w 3317359"/>
              <a:gd name="T9" fmla="*/ 2727411 h 2636874"/>
              <a:gd name="T10" fmla="*/ 10093498 w 3317359"/>
              <a:gd name="T11" fmla="*/ 0 h 2636874"/>
              <a:gd name="T12" fmla="*/ 0 w 3317359"/>
              <a:gd name="T13" fmla="*/ 12682493 h 26368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17359"/>
              <a:gd name="T22" fmla="*/ 0 h 2636874"/>
              <a:gd name="T23" fmla="*/ 3317359 w 3317359"/>
              <a:gd name="T24" fmla="*/ 2636874 h 26368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17359" h="2636874">
                <a:moveTo>
                  <a:pt x="0" y="988828"/>
                </a:moveTo>
                <a:lnTo>
                  <a:pt x="861238" y="2636874"/>
                </a:lnTo>
                <a:lnTo>
                  <a:pt x="2147777" y="2562447"/>
                </a:lnTo>
                <a:lnTo>
                  <a:pt x="3317359" y="1509823"/>
                </a:lnTo>
                <a:lnTo>
                  <a:pt x="2573079" y="212651"/>
                </a:lnTo>
                <a:lnTo>
                  <a:pt x="733647" y="0"/>
                </a:lnTo>
                <a:lnTo>
                  <a:pt x="0" y="988828"/>
                </a:lnTo>
                <a:close/>
              </a:path>
            </a:pathLst>
          </a:custGeom>
          <a:solidFill>
            <a:srgbClr val="FFFF99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4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SDO_WITHIN_DISTANCE: Examples</a:t>
            </a:r>
          </a:p>
        </p:txBody>
      </p:sp>
      <p:sp>
        <p:nvSpPr>
          <p:cNvPr id="82948" name="Freeform 4"/>
          <p:cNvSpPr>
            <a:spLocks/>
          </p:cNvSpPr>
          <p:nvPr/>
        </p:nvSpPr>
        <p:spPr bwMode="auto">
          <a:xfrm>
            <a:off x="808038" y="2016125"/>
            <a:ext cx="3317875" cy="2636838"/>
          </a:xfrm>
          <a:custGeom>
            <a:avLst/>
            <a:gdLst>
              <a:gd name="T0" fmla="*/ 0 w 3317359"/>
              <a:gd name="T1" fmla="*/ 988622 h 2636874"/>
              <a:gd name="T2" fmla="*/ 863248 w 3317359"/>
              <a:gd name="T3" fmla="*/ 2636334 h 2636874"/>
              <a:gd name="T4" fmla="*/ 2152794 w 3317359"/>
              <a:gd name="T5" fmla="*/ 2561911 h 2636874"/>
              <a:gd name="T6" fmla="*/ 3325110 w 3317359"/>
              <a:gd name="T7" fmla="*/ 1509508 h 2636874"/>
              <a:gd name="T8" fmla="*/ 2579094 w 3317359"/>
              <a:gd name="T9" fmla="*/ 212606 h 2636874"/>
              <a:gd name="T10" fmla="*/ 735360 w 3317359"/>
              <a:gd name="T11" fmla="*/ 0 h 2636874"/>
              <a:gd name="T12" fmla="*/ 0 w 3317359"/>
              <a:gd name="T13" fmla="*/ 988622 h 26368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17359"/>
              <a:gd name="T22" fmla="*/ 0 h 2636874"/>
              <a:gd name="T23" fmla="*/ 3317359 w 3317359"/>
              <a:gd name="T24" fmla="*/ 2636874 h 26368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17359" h="2636874">
                <a:moveTo>
                  <a:pt x="0" y="988828"/>
                </a:moveTo>
                <a:lnTo>
                  <a:pt x="861238" y="2636874"/>
                </a:lnTo>
                <a:lnTo>
                  <a:pt x="2147777" y="2562447"/>
                </a:lnTo>
                <a:lnTo>
                  <a:pt x="3317359" y="1509823"/>
                </a:lnTo>
                <a:lnTo>
                  <a:pt x="2573079" y="212651"/>
                </a:lnTo>
                <a:lnTo>
                  <a:pt x="733647" y="0"/>
                </a:lnTo>
                <a:lnTo>
                  <a:pt x="0" y="988828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49" name="Oval 6"/>
          <p:cNvSpPr>
            <a:spLocks noChangeArrowheads="1"/>
          </p:cNvSpPr>
          <p:nvPr/>
        </p:nvSpPr>
        <p:spPr bwMode="auto">
          <a:xfrm>
            <a:off x="2144713" y="25923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82950" name="Oval 7"/>
          <p:cNvSpPr>
            <a:spLocks noChangeArrowheads="1"/>
          </p:cNvSpPr>
          <p:nvPr/>
        </p:nvSpPr>
        <p:spPr bwMode="auto">
          <a:xfrm>
            <a:off x="1639888" y="316865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82951" name="Oval 8"/>
          <p:cNvSpPr>
            <a:spLocks noChangeArrowheads="1"/>
          </p:cNvSpPr>
          <p:nvPr/>
        </p:nvSpPr>
        <p:spPr bwMode="auto">
          <a:xfrm>
            <a:off x="2649538" y="360045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82952" name="Oval 9"/>
          <p:cNvSpPr>
            <a:spLocks noChangeArrowheads="1"/>
          </p:cNvSpPr>
          <p:nvPr/>
        </p:nvSpPr>
        <p:spPr bwMode="auto">
          <a:xfrm>
            <a:off x="3008313" y="24479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82953" name="Oval 10"/>
          <p:cNvSpPr>
            <a:spLocks noChangeArrowheads="1"/>
          </p:cNvSpPr>
          <p:nvPr/>
        </p:nvSpPr>
        <p:spPr bwMode="auto">
          <a:xfrm>
            <a:off x="2216150" y="39608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82954" name="Oval 11"/>
          <p:cNvSpPr>
            <a:spLocks noChangeArrowheads="1"/>
          </p:cNvSpPr>
          <p:nvPr/>
        </p:nvSpPr>
        <p:spPr bwMode="auto">
          <a:xfrm>
            <a:off x="3729038" y="23764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82955" name="Oval 12"/>
          <p:cNvSpPr>
            <a:spLocks noChangeArrowheads="1"/>
          </p:cNvSpPr>
          <p:nvPr/>
        </p:nvSpPr>
        <p:spPr bwMode="auto">
          <a:xfrm>
            <a:off x="1065213" y="410527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82956" name="Oval 13"/>
          <p:cNvSpPr>
            <a:spLocks noChangeArrowheads="1"/>
          </p:cNvSpPr>
          <p:nvPr/>
        </p:nvSpPr>
        <p:spPr bwMode="auto">
          <a:xfrm>
            <a:off x="3873500" y="388778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82957" name="Oval 14"/>
          <p:cNvSpPr>
            <a:spLocks noChangeArrowheads="1"/>
          </p:cNvSpPr>
          <p:nvPr/>
        </p:nvSpPr>
        <p:spPr bwMode="auto">
          <a:xfrm>
            <a:off x="776288" y="36718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82958" name="Oval 15"/>
          <p:cNvSpPr>
            <a:spLocks noChangeArrowheads="1"/>
          </p:cNvSpPr>
          <p:nvPr/>
        </p:nvSpPr>
        <p:spPr bwMode="auto">
          <a:xfrm>
            <a:off x="4016375" y="30241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82959" name="Oval 16"/>
          <p:cNvSpPr>
            <a:spLocks noChangeArrowheads="1"/>
          </p:cNvSpPr>
          <p:nvPr/>
        </p:nvSpPr>
        <p:spPr bwMode="auto">
          <a:xfrm>
            <a:off x="920750" y="22320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82960" name="Oval 17"/>
          <p:cNvSpPr>
            <a:spLocks noChangeArrowheads="1"/>
          </p:cNvSpPr>
          <p:nvPr/>
        </p:nvSpPr>
        <p:spPr bwMode="auto">
          <a:xfrm>
            <a:off x="2792413" y="18716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37" name="Oval 36"/>
          <p:cNvSpPr/>
          <p:nvPr/>
        </p:nvSpPr>
        <p:spPr bwMode="auto">
          <a:xfrm>
            <a:off x="4521200" y="2528888"/>
            <a:ext cx="144463" cy="144462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82962" name="Oval 37"/>
          <p:cNvSpPr>
            <a:spLocks noChangeArrowheads="1"/>
          </p:cNvSpPr>
          <p:nvPr/>
        </p:nvSpPr>
        <p:spPr bwMode="auto">
          <a:xfrm>
            <a:off x="2289175" y="425767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39" name="Oval 38"/>
          <p:cNvSpPr/>
          <p:nvPr/>
        </p:nvSpPr>
        <p:spPr bwMode="auto">
          <a:xfrm>
            <a:off x="1568450" y="5300663"/>
            <a:ext cx="144463" cy="144462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82964" name="Oval 39"/>
          <p:cNvSpPr>
            <a:spLocks noChangeArrowheads="1"/>
          </p:cNvSpPr>
          <p:nvPr/>
        </p:nvSpPr>
        <p:spPr bwMode="auto">
          <a:xfrm>
            <a:off x="2000250" y="38242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/>
            <a:endParaRPr lang="fr-FR"/>
          </a:p>
        </p:txBody>
      </p:sp>
      <p:sp>
        <p:nvSpPr>
          <p:cNvPr id="41" name="Oval 40"/>
          <p:cNvSpPr/>
          <p:nvPr/>
        </p:nvSpPr>
        <p:spPr bwMode="auto">
          <a:xfrm>
            <a:off x="4521200" y="4005263"/>
            <a:ext cx="144463" cy="144462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144713" y="1341438"/>
            <a:ext cx="144462" cy="142875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4016375" y="2024063"/>
            <a:ext cx="144463" cy="144462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560388" y="4105275"/>
            <a:ext cx="144462" cy="142875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560388" y="1989138"/>
            <a:ext cx="144462" cy="144462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49313" y="4797425"/>
            <a:ext cx="142875" cy="144463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marL="119063" indent="-119063">
              <a:defRPr/>
            </a:pPr>
            <a:endParaRPr lang="fr-FR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82971" name="Rectangle 4"/>
          <p:cNvSpPr>
            <a:spLocks noChangeArrowheads="1"/>
          </p:cNvSpPr>
          <p:nvPr/>
        </p:nvSpPr>
        <p:spPr bwMode="auto">
          <a:xfrm>
            <a:off x="4881563" y="1052513"/>
            <a:ext cx="4751387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count(*)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FROM sales_regions r, customers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WHERE r.region_id = 'R1'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sdo_within_distance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    c.location, r.geom,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    'distance=10 unit=km')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  = 'TRUE';</a:t>
            </a:r>
          </a:p>
        </p:txBody>
      </p:sp>
      <p:sp>
        <p:nvSpPr>
          <p:cNvPr id="82972" name="Rectangle 4"/>
          <p:cNvSpPr>
            <a:spLocks noChangeArrowheads="1"/>
          </p:cNvSpPr>
          <p:nvPr/>
        </p:nvSpPr>
        <p:spPr bwMode="auto">
          <a:xfrm>
            <a:off x="4881563" y="3284538"/>
            <a:ext cx="4895850" cy="2579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count(*)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FROM sales_regions r, customers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WHERE r.region_id = 'R1'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sdo_within_distance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    c.location, r.geom,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    'distance=10 unit=km')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  = 'TRUE‘</a:t>
            </a:r>
          </a:p>
          <a:p>
            <a:pPr algn="l" defTabSz="822325" eaLnBrk="0" hangingPunct="0">
              <a:spcBef>
                <a:spcPct val="20000"/>
              </a:spcBef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AND SDO_GEOM.SDO_DISTANCE (</a:t>
            </a:r>
          </a:p>
          <a:p>
            <a:pPr algn="l" defTabSz="822325" eaLnBrk="0" hangingPunct="0">
              <a:spcBef>
                <a:spcPct val="20000"/>
              </a:spcBef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    c.location, r.geom, 0.5) &gt; 0;</a:t>
            </a:r>
          </a:p>
        </p:txBody>
      </p:sp>
      <p:sp>
        <p:nvSpPr>
          <p:cNvPr id="82973" name="Rectangle 57"/>
          <p:cNvSpPr>
            <a:spLocks noChangeArrowheads="1"/>
          </p:cNvSpPr>
          <p:nvPr/>
        </p:nvSpPr>
        <p:spPr bwMode="auto">
          <a:xfrm>
            <a:off x="344488" y="5373688"/>
            <a:ext cx="41767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How many customers are within 10 km of sales region R1 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NOT Within Distance</a:t>
            </a:r>
          </a:p>
        </p:txBody>
      </p:sp>
      <p:sp>
        <p:nvSpPr>
          <p:cNvPr id="83971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cities further than 15 miles from I275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155700" y="2322513"/>
            <a:ext cx="7759700" cy="32654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c.city, c.state_abrv, c.location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us_cities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ROWID NOT IN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SELECT c.rowid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FROM us_interstates i, us_cities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WHERE i.interstate = 'I275'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AND sdo_within_distance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    c.location, i.geom,'distance=15 unit=mile')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  = 'TRUE'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Searching in Expanding Circles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742950" y="1600200"/>
            <a:ext cx="4138613" cy="4343400"/>
          </a:xfrm>
        </p:spPr>
        <p:txBody>
          <a:bodyPr/>
          <a:lstStyle/>
          <a:p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First get all objects within 50km</a:t>
            </a:r>
          </a:p>
          <a:p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Then expand the search to 100km (but do not return the ones already found)</a:t>
            </a:r>
          </a:p>
          <a:p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Then expand to 150km etc</a:t>
            </a:r>
          </a:p>
        </p:txBody>
      </p:sp>
      <p:grpSp>
        <p:nvGrpSpPr>
          <p:cNvPr id="86020" name="Group 28"/>
          <p:cNvGrpSpPr>
            <a:grpSpLocks/>
          </p:cNvGrpSpPr>
          <p:nvPr/>
        </p:nvGrpSpPr>
        <p:grpSpPr bwMode="auto">
          <a:xfrm>
            <a:off x="5240338" y="1341438"/>
            <a:ext cx="4321175" cy="4103687"/>
            <a:chOff x="5240338" y="1628775"/>
            <a:chExt cx="4321175" cy="4103688"/>
          </a:xfrm>
        </p:grpSpPr>
        <p:sp>
          <p:nvSpPr>
            <p:cNvPr id="86021" name="Oval 50"/>
            <p:cNvSpPr>
              <a:spLocks noChangeArrowheads="1"/>
            </p:cNvSpPr>
            <p:nvPr/>
          </p:nvSpPr>
          <p:spPr bwMode="auto">
            <a:xfrm>
              <a:off x="5385693" y="1916832"/>
              <a:ext cx="3887787" cy="370363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86022" name="Oval 27"/>
            <p:cNvSpPr>
              <a:spLocks noChangeArrowheads="1"/>
            </p:cNvSpPr>
            <p:nvPr/>
          </p:nvSpPr>
          <p:spPr bwMode="auto">
            <a:xfrm>
              <a:off x="5961955" y="2466107"/>
              <a:ext cx="2735263" cy="260508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86023" name="Oval 49"/>
            <p:cNvSpPr>
              <a:spLocks noChangeArrowheads="1"/>
            </p:cNvSpPr>
            <p:nvPr/>
          </p:nvSpPr>
          <p:spPr bwMode="auto">
            <a:xfrm>
              <a:off x="6444555" y="2925689"/>
              <a:ext cx="1770063" cy="1685925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86024" name="Oval 7"/>
            <p:cNvSpPr>
              <a:spLocks noChangeArrowheads="1"/>
            </p:cNvSpPr>
            <p:nvPr/>
          </p:nvSpPr>
          <p:spPr bwMode="auto">
            <a:xfrm>
              <a:off x="7400925" y="2616200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86025" name="Oval 8"/>
            <p:cNvSpPr>
              <a:spLocks noChangeArrowheads="1"/>
            </p:cNvSpPr>
            <p:nvPr/>
          </p:nvSpPr>
          <p:spPr bwMode="auto">
            <a:xfrm>
              <a:off x="6897688" y="5137150"/>
              <a:ext cx="142875" cy="14446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86026" name="Oval 9"/>
            <p:cNvSpPr>
              <a:spLocks noChangeArrowheads="1"/>
            </p:cNvSpPr>
            <p:nvPr/>
          </p:nvSpPr>
          <p:spPr bwMode="auto">
            <a:xfrm>
              <a:off x="7616825" y="2184400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86027" name="Oval 10"/>
            <p:cNvSpPr>
              <a:spLocks noChangeArrowheads="1"/>
            </p:cNvSpPr>
            <p:nvPr/>
          </p:nvSpPr>
          <p:spPr bwMode="auto">
            <a:xfrm>
              <a:off x="6681788" y="4632325"/>
              <a:ext cx="144462" cy="14446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86028" name="Oval 11"/>
            <p:cNvSpPr>
              <a:spLocks noChangeArrowheads="1"/>
            </p:cNvSpPr>
            <p:nvPr/>
          </p:nvSpPr>
          <p:spPr bwMode="auto">
            <a:xfrm>
              <a:off x="6969125" y="2255838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86029" name="Oval 12"/>
            <p:cNvSpPr>
              <a:spLocks noChangeArrowheads="1"/>
            </p:cNvSpPr>
            <p:nvPr/>
          </p:nvSpPr>
          <p:spPr bwMode="auto">
            <a:xfrm>
              <a:off x="7761288" y="5137150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86030" name="Oval 13"/>
            <p:cNvSpPr>
              <a:spLocks noChangeArrowheads="1"/>
            </p:cNvSpPr>
            <p:nvPr/>
          </p:nvSpPr>
          <p:spPr bwMode="auto">
            <a:xfrm>
              <a:off x="8769350" y="3336925"/>
              <a:ext cx="142875" cy="14446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86031" name="Oval 14"/>
            <p:cNvSpPr>
              <a:spLocks noChangeArrowheads="1"/>
            </p:cNvSpPr>
            <p:nvPr/>
          </p:nvSpPr>
          <p:spPr bwMode="auto">
            <a:xfrm>
              <a:off x="8266113" y="4056063"/>
              <a:ext cx="144462" cy="14446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86032" name="Oval 15"/>
            <p:cNvSpPr>
              <a:spLocks noChangeArrowheads="1"/>
            </p:cNvSpPr>
            <p:nvPr/>
          </p:nvSpPr>
          <p:spPr bwMode="auto">
            <a:xfrm>
              <a:off x="5673725" y="4056063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86033" name="Oval 16"/>
            <p:cNvSpPr>
              <a:spLocks noChangeArrowheads="1"/>
            </p:cNvSpPr>
            <p:nvPr/>
          </p:nvSpPr>
          <p:spPr bwMode="auto">
            <a:xfrm>
              <a:off x="8769350" y="3840163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86034" name="Oval 17"/>
            <p:cNvSpPr>
              <a:spLocks noChangeArrowheads="1"/>
            </p:cNvSpPr>
            <p:nvPr/>
          </p:nvSpPr>
          <p:spPr bwMode="auto">
            <a:xfrm>
              <a:off x="6248400" y="3263900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9417050" y="2816225"/>
              <a:ext cx="144463" cy="14446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  <p:sp>
          <p:nvSpPr>
            <p:cNvPr id="86036" name="Oval 37"/>
            <p:cNvSpPr>
              <a:spLocks noChangeArrowheads="1"/>
            </p:cNvSpPr>
            <p:nvPr/>
          </p:nvSpPr>
          <p:spPr bwMode="auto">
            <a:xfrm>
              <a:off x="7113588" y="3336925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464300" y="5588001"/>
              <a:ext cx="144463" cy="14446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  <p:sp>
          <p:nvSpPr>
            <p:cNvPr id="86038" name="Oval 39"/>
            <p:cNvSpPr>
              <a:spLocks noChangeArrowheads="1"/>
            </p:cNvSpPr>
            <p:nvPr/>
          </p:nvSpPr>
          <p:spPr bwMode="auto">
            <a:xfrm>
              <a:off x="7473950" y="4129088"/>
              <a:ext cx="144463" cy="14446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/>
              <a:endParaRPr lang="fr-FR"/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9417050" y="4292601"/>
              <a:ext cx="144463" cy="14446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7040563" y="1628775"/>
              <a:ext cx="144462" cy="142875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912225" y="2311400"/>
              <a:ext cx="144463" cy="14446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5240338" y="4654551"/>
              <a:ext cx="144462" cy="142875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5456238" y="2276475"/>
              <a:ext cx="144462" cy="144462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745163" y="5084763"/>
              <a:ext cx="142875" cy="144463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marL="119063" indent="-119063"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  <p:sp>
          <p:nvSpPr>
            <p:cNvPr id="52" name="Multiply 51"/>
            <p:cNvSpPr/>
            <p:nvPr/>
          </p:nvSpPr>
          <p:spPr bwMode="auto">
            <a:xfrm>
              <a:off x="7150100" y="3602037"/>
              <a:ext cx="360363" cy="331788"/>
            </a:xfrm>
            <a:prstGeom prst="mathMultiply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119063" indent="-119063">
                <a:defRPr/>
              </a:pPr>
              <a:endParaRPr lang="en-US" sz="1000">
                <a:latin typeface="Arial" charset="0"/>
                <a:ea typeface="+mn-ea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Searching in Expanding Circles</a:t>
            </a:r>
          </a:p>
        </p:txBody>
      </p:sp>
      <p:sp>
        <p:nvSpPr>
          <p:cNvPr id="8704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cities between 15 and 30 miles from I275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44488" y="2128838"/>
            <a:ext cx="5381625" cy="3609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c.city, c.state_abrv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us_interstates i, us_cities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i.interstate = 'I275'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sdo_within_distance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         c.location, i.geom,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         'distance=30 unit=mile‘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       ) = 'TRUE'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sdo_geom.sdo_distance(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         c.location,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         i.geom, 0.5, 'unit=mile‘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FF0000"/>
                </a:solidFill>
                <a:latin typeface="Courier New" pitchFamily="-84" charset="0"/>
              </a:rPr>
              <a:t>       ) &gt;= 15;</a:t>
            </a:r>
          </a:p>
        </p:txBody>
      </p:sp>
      <p:sp>
        <p:nvSpPr>
          <p:cNvPr id="87045" name="Rectangle 9"/>
          <p:cNvSpPr>
            <a:spLocks noChangeArrowheads="1"/>
          </p:cNvSpPr>
          <p:nvPr/>
        </p:nvSpPr>
        <p:spPr bwMode="auto">
          <a:xfrm>
            <a:off x="5889625" y="4606925"/>
            <a:ext cx="3886200" cy="11255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Toledo           OH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Detroit          MI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Warren           MI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Sterling Heights MI</a:t>
            </a:r>
          </a:p>
        </p:txBody>
      </p:sp>
      <p:sp>
        <p:nvSpPr>
          <p:cNvPr id="87046" name="Rectangle 57"/>
          <p:cNvSpPr>
            <a:spLocks noChangeArrowheads="1"/>
          </p:cNvSpPr>
          <p:nvPr/>
        </p:nvSpPr>
        <p:spPr bwMode="auto">
          <a:xfrm>
            <a:off x="5889625" y="4067175"/>
            <a:ext cx="3600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0"/>
              <a:t>Results are unordered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Searching in Expanding Circles</a:t>
            </a:r>
          </a:p>
        </p:txBody>
      </p:sp>
      <p:sp>
        <p:nvSpPr>
          <p:cNvPr id="89091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cities between 15 and 30 miles from I275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344488" y="2128838"/>
            <a:ext cx="5381625" cy="36036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FF0000"/>
                </a:solidFill>
                <a:latin typeface="Courier New" pitchFamily="-84" charset="0"/>
              </a:rPr>
              <a:t>SELECT *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FF0000"/>
                </a:solidFill>
                <a:latin typeface="Courier New" pitchFamily="-84" charset="0"/>
              </a:rPr>
              <a:t>  FROM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SELECT c.city, c.state_abrv,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sdo_geom.sdo_distance (c.location, i.geom,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0.5, 'unit=mile') distance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FROM us_interstates i, us_cities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WHERE i.interstate = 'I275'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AND sdo_within_distance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   c.location, i.geom,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   'distance=30 unit=mile')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= 'TRUE'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FF0000"/>
                </a:solidFill>
                <a:latin typeface="Courier New" pitchFamily="-84" charset="0"/>
              </a:rPr>
              <a:t>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FF0000"/>
                </a:solidFill>
                <a:latin typeface="Courier New" pitchFamily="-84" charset="0"/>
              </a:rPr>
              <a:t> WHERE distance  &gt;= 15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FF0000"/>
                </a:solidFill>
                <a:latin typeface="Courier New" pitchFamily="-84" charset="0"/>
              </a:rPr>
              <a:t>ORDER BY distance;</a:t>
            </a:r>
          </a:p>
        </p:txBody>
      </p:sp>
      <p:sp>
        <p:nvSpPr>
          <p:cNvPr id="89093" name="Rectangle 9"/>
          <p:cNvSpPr>
            <a:spLocks noChangeArrowheads="1"/>
          </p:cNvSpPr>
          <p:nvPr/>
        </p:nvSpPr>
        <p:spPr bwMode="auto">
          <a:xfrm>
            <a:off x="5889625" y="4606925"/>
            <a:ext cx="3886200" cy="11255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Detroit          MI 16.9459536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Warren           MI 21.8236416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Sterling Heights MI 24.2974932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Toledo           OH 26.2219881</a:t>
            </a:r>
          </a:p>
        </p:txBody>
      </p:sp>
      <p:sp>
        <p:nvSpPr>
          <p:cNvPr id="89094" name="Rectangle 57"/>
          <p:cNvSpPr>
            <a:spLocks noChangeArrowheads="1"/>
          </p:cNvSpPr>
          <p:nvPr/>
        </p:nvSpPr>
        <p:spPr bwMode="auto">
          <a:xfrm>
            <a:off x="5889625" y="3860800"/>
            <a:ext cx="3600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0"/>
              <a:t>Results are ordered by distance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3200"/>
            <a:ext cx="8213725" cy="941388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 SDO_FILTER Operator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3200"/>
            <a:ext cx="8213725" cy="941388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 SDO_NN Operator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 SDO_NN Operator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Returns the nearest neighbors to a geometry</a:t>
            </a:r>
          </a:p>
          <a:p>
            <a:pPr eaLnBrk="1" hangingPunct="1"/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Can choose the number of nearest neighbors</a:t>
            </a:r>
          </a:p>
          <a:p>
            <a:pPr eaLnBrk="1" hangingPunct="1"/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Results not returned in order of distance</a:t>
            </a:r>
          </a:p>
          <a:p>
            <a:pPr eaLnBrk="1" hangingPunct="1"/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Can combine with other attributes in the WHERE clause</a:t>
            </a:r>
          </a:p>
          <a:p>
            <a:pPr eaLnBrk="1" hangingPunct="1"/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Has an ancillary operator, SDO_NN_DISTANCE, that returns the distance associated with a nearest neighbor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155700" y="3962400"/>
            <a:ext cx="7759700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SDO_NN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( &lt;geometry-1&gt;,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&lt;geometry-2&gt;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[,'parameters']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[,tag]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) = 'TRUE'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 Syntax</a:t>
            </a:r>
          </a:p>
        </p:txBody>
      </p:sp>
      <p:sp>
        <p:nvSpPr>
          <p:cNvPr id="942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&lt;geometry-1&gt;</a:t>
            </a:r>
          </a:p>
          <a:p>
            <a:pPr lvl="1" eaLnBrk="1" hangingPunct="1"/>
            <a:r>
              <a:rPr lang="en-US"/>
              <a:t>Must be a column in a table</a:t>
            </a:r>
          </a:p>
          <a:p>
            <a:pPr lvl="1" eaLnBrk="1" hangingPunct="1"/>
            <a:r>
              <a:rPr lang="en-US"/>
              <a:t>Must be of type SDO_GEOMETRY</a:t>
            </a:r>
          </a:p>
          <a:p>
            <a:pPr lvl="1" eaLnBrk="1" hangingPunct="1"/>
            <a:r>
              <a:rPr lang="en-US"/>
              <a:t>Must be indexed</a:t>
            </a:r>
          </a:p>
          <a:p>
            <a:pPr lvl="1" eaLnBrk="1" hangingPunct="1"/>
            <a:r>
              <a:rPr lang="en-US"/>
              <a:t>This is the layer being searched for nearest neighbors.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&lt;geometry-2&gt; </a:t>
            </a:r>
          </a:p>
          <a:p>
            <a:pPr lvl="1" eaLnBrk="1" hangingPunct="1"/>
            <a:r>
              <a:rPr lang="en-US"/>
              <a:t>Variable or column in a table</a:t>
            </a:r>
          </a:p>
          <a:p>
            <a:pPr lvl="1" eaLnBrk="1" hangingPunct="1"/>
            <a:r>
              <a:rPr lang="en-US"/>
              <a:t>Must be of type SDO_GEOMETRY</a:t>
            </a:r>
          </a:p>
          <a:p>
            <a:pPr lvl="1" eaLnBrk="1" hangingPunct="1"/>
            <a:r>
              <a:rPr lang="en-US"/>
              <a:t>This is the geometry whose nearest neighbors you are looking for.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 Parameters</a:t>
            </a:r>
          </a:p>
        </p:txBody>
      </p:sp>
      <p:sp>
        <p:nvSpPr>
          <p:cNvPr id="962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SDO_NUM_RES (optional)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number of nearest neighbors to return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SDO_BATCH_SIZE (optional)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When specified, SDO_NN continually returns neighbors in distance order, so other attributes can be evaluated in the WHERE clause.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Tuning parameter to instruct SDO_NN to compute &lt;SDO_BATCH_SIZE&gt; distances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When set to 0, SDO_NN automatically tunes the batch size during query execution.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Cannot use both SDO_NUM_RES and SDO_BATCH_SIZE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If neither is specified, default is SDO_BATCH_SIZE=0.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 Syntax</a:t>
            </a:r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UNIT (optional with SDO_NN_DISTANCE)</a:t>
            </a:r>
          </a:p>
          <a:p>
            <a:pPr lvl="1" eaLnBrk="1" hangingPunct="1"/>
            <a:r>
              <a:rPr lang="en-US"/>
              <a:t>Applied to SDO_NN_DISTANCE (next slide)</a:t>
            </a:r>
          </a:p>
          <a:p>
            <a:pPr lvl="1" eaLnBrk="1" hangingPunct="1"/>
            <a:r>
              <a:rPr lang="en-US"/>
              <a:t>Unit of measure to associate with distance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TAG (required with SDO_NN_DISTANCE)</a:t>
            </a:r>
          </a:p>
          <a:p>
            <a:pPr lvl="1" eaLnBrk="1" hangingPunct="1"/>
            <a:r>
              <a:rPr lang="en-US"/>
              <a:t>Must match with integer tag specified in SDO_NN_DISTANCE</a:t>
            </a:r>
          </a:p>
          <a:p>
            <a:pPr lvl="1" eaLnBrk="1" hangingPunct="1"/>
            <a:r>
              <a:rPr lang="en-US"/>
              <a:t>Associates ancillary operator with a specific instance of SDO_NN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DISTANCE</a:t>
            </a:r>
          </a:p>
          <a:p>
            <a:pPr lvl="1" eaLnBrk="1" hangingPunct="1"/>
            <a:r>
              <a:rPr lang="en-US"/>
              <a:t>Specifies the maximum distance of the returned objects from the window object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SDO_NN: Basic Example</a:t>
            </a:r>
          </a:p>
        </p:txBody>
      </p:sp>
      <p:sp>
        <p:nvSpPr>
          <p:cNvPr id="1003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the five cities nearest to Interstate I170: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Results are NOT ordered by distance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Results are NOT limited by distance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762000" y="2286000"/>
            <a:ext cx="8616950" cy="16144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c.city, c.state_abrv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us_interstates i,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us_cities c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i.interstate = 'I170'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sdo_nn(c.location, i.geom,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'sdo_num_res=5'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) = 'TRUE';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SDO_NN: Limit Results by Distance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Limit the results by distance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the five cities nearest to Interstate I170, but only those that are less than 150 miles from the interstate.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Can return less than 5 results.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Results are NOT ordered by distance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762000" y="3429000"/>
            <a:ext cx="8616950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c.city, c.state_abrv, pop90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us_interstates i,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us_cities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i.interstate = 'I170'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sdo_nn (c.location, i.geom,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  'sdo_num_res=5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distance=150 unit=mile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') = 'TRUE';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SDO_NN: Order Results by Distance</a:t>
            </a:r>
          </a:p>
        </p:txBody>
      </p:sp>
      <p:sp>
        <p:nvSpPr>
          <p:cNvPr id="104451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the five cities nearest to Interstate I170, ordered by distance:</a:t>
            </a:r>
          </a:p>
        </p:txBody>
      </p:sp>
      <p:sp>
        <p:nvSpPr>
          <p:cNvPr id="104452" name="Rectangle 6"/>
          <p:cNvSpPr>
            <a:spLocks noChangeArrowheads="1"/>
          </p:cNvSpPr>
          <p:nvPr/>
        </p:nvSpPr>
        <p:spPr bwMode="auto">
          <a:xfrm>
            <a:off x="644525" y="2590800"/>
            <a:ext cx="9032875" cy="261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c.city, c.state_abrv,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sdo_geom.sdo_distance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c.location, i.geom, 0.5, 'unit=mile') distance_in_miles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us_interstates i,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us_cities c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i.interstate = 'I170'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sdo_nn(c.location, i.geom,'sdo_num_res=5) = 'TRUE'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ORDER BY distance_in_miles;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SDO_NN: Order Results by Distance</a:t>
            </a:r>
          </a:p>
        </p:txBody>
      </p:sp>
      <p:sp>
        <p:nvSpPr>
          <p:cNvPr id="106499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the five cities nearest to Interstate I170, ordered by distance: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Use the distance computed by the operator</a:t>
            </a:r>
          </a:p>
        </p:txBody>
      </p:sp>
      <p:sp>
        <p:nvSpPr>
          <p:cNvPr id="106500" name="Rectangle 6"/>
          <p:cNvSpPr>
            <a:spLocks noChangeArrowheads="1"/>
          </p:cNvSpPr>
          <p:nvPr/>
        </p:nvSpPr>
        <p:spPr bwMode="auto">
          <a:xfrm>
            <a:off x="644525" y="2590800"/>
            <a:ext cx="9032875" cy="26050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c.city, c.state_abrv,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sdo_nn_distance (1) distance_in_miles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us_interstates i,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us_cities c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i.interstate = 'I170'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sdo_nn(c.location, i.geom,'sdo_num_res=5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unit=mile', 1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) = 'TRUE'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ORDER BY distance_in_miles;</a:t>
            </a:r>
          </a:p>
        </p:txBody>
      </p:sp>
      <p:sp>
        <p:nvSpPr>
          <p:cNvPr id="106501" name="Rectangle 9"/>
          <p:cNvSpPr>
            <a:spLocks noChangeArrowheads="1"/>
          </p:cNvSpPr>
          <p:nvPr/>
        </p:nvSpPr>
        <p:spPr bwMode="auto">
          <a:xfrm>
            <a:off x="8848725" y="4200525"/>
            <a:ext cx="304800" cy="3048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6502" name="Rectangle 10"/>
          <p:cNvSpPr>
            <a:spLocks noChangeArrowheads="1"/>
          </p:cNvSpPr>
          <p:nvPr/>
        </p:nvSpPr>
        <p:spPr bwMode="auto">
          <a:xfrm>
            <a:off x="3886200" y="2857500"/>
            <a:ext cx="381000" cy="381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106503" name="AutoShape 12"/>
          <p:cNvCxnSpPr>
            <a:cxnSpLocks noChangeShapeType="1"/>
            <a:stCxn id="106501" idx="0"/>
            <a:endCxn id="106502" idx="2"/>
          </p:cNvCxnSpPr>
          <p:nvPr/>
        </p:nvCxnSpPr>
        <p:spPr bwMode="auto">
          <a:xfrm rot="5400000" flipH="1">
            <a:off x="6076950" y="1257300"/>
            <a:ext cx="923925" cy="492442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SDO_NN_DISTANCE “Ancillary” Operator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Returns the distance associated with nearest neighbors returned by SDO_NN</a:t>
            </a:r>
          </a:p>
          <a:p>
            <a:pPr lvl="1" eaLnBrk="1" hangingPunct="1"/>
            <a:r>
              <a:rPr lang="en-US"/>
              <a:t>Distance unit conforms to the UNIT parameter. If UNIT was not specified, SDO_NN_DISTANCE defaults to the following units:</a:t>
            </a:r>
          </a:p>
          <a:p>
            <a:pPr lvl="1" eaLnBrk="1" hangingPunct="1"/>
            <a:r>
              <a:rPr lang="en-US"/>
              <a:t>TAG associates the ancillary operator with a call to SDO_NN.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155700" y="3505200"/>
            <a:ext cx="7759700" cy="293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SDO_NN_DISTANCE (&lt;TAG&gt;) returns NUMBER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 SDO_FILTER Operator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Performs an approximate query (primary filter only)</a:t>
            </a:r>
          </a:p>
          <a:p>
            <a:pPr lvl="1" eaLnBrk="1" hangingPunct="1"/>
            <a:r>
              <a:rPr lang="en-US"/>
              <a:t>Compare the result to TRUE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73150" y="2665413"/>
            <a:ext cx="7759700" cy="1392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SDO_FILTER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( &lt;geometry-1&gt;,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&lt;geometry-2&gt;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) = 'TRUE'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SDO_NN: Filter Results – the </a:t>
            </a:r>
            <a:r>
              <a:rPr lang="en-US">
                <a:solidFill>
                  <a:schemeClr val="accent1"/>
                </a:solidFill>
                <a:ea typeface="ＭＳ Ｐゴシック" pitchFamily="-84" charset="-128"/>
                <a:cs typeface="ＭＳ Ｐゴシック" pitchFamily="-84" charset="-128"/>
              </a:rPr>
              <a:t>WRONG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way</a:t>
            </a:r>
          </a:p>
        </p:txBody>
      </p:sp>
      <p:sp>
        <p:nvSpPr>
          <p:cNvPr id="110595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the five cities nearest to Interstate I170 that have population greater than 300,000 - the </a:t>
            </a:r>
            <a:r>
              <a:rPr lang="en-US" b="1">
                <a:solidFill>
                  <a:schemeClr val="accent1"/>
                </a:solidFill>
                <a:ea typeface="ＭＳ Ｐゴシック" pitchFamily="-84" charset="-128"/>
                <a:cs typeface="ＭＳ Ｐゴシック" pitchFamily="-84" charset="-128"/>
              </a:rPr>
              <a:t>WRONG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way: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This selects the five nearest cities, then only returns those among the five with a population greater than 300,000!</a:t>
            </a:r>
          </a:p>
          <a:p>
            <a:pPr eaLnBrk="1" hangingPunct="1"/>
            <a:r>
              <a:rPr lang="en-US" b="1">
                <a:solidFill>
                  <a:schemeClr val="accent1"/>
                </a:solidFill>
                <a:ea typeface="ＭＳ Ｐゴシック" pitchFamily="-84" charset="-128"/>
                <a:cs typeface="ＭＳ Ｐゴシック" pitchFamily="-84" charset="-128"/>
              </a:rPr>
              <a:t>Not what you expect!</a:t>
            </a:r>
          </a:p>
        </p:txBody>
      </p:sp>
      <p:sp>
        <p:nvSpPr>
          <p:cNvPr id="110596" name="Rectangle 6"/>
          <p:cNvSpPr>
            <a:spLocks noChangeArrowheads="1"/>
          </p:cNvSpPr>
          <p:nvPr/>
        </p:nvSpPr>
        <p:spPr bwMode="auto">
          <a:xfrm>
            <a:off x="762000" y="2438400"/>
            <a:ext cx="8616950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c.city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c.state_abrv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c.pop90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us_interstates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i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us_cities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i.interstate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= 'I170'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AND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sdo_nn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(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c.location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i.geom,'sdo_num_res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=5') = 'TRUE'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AND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 c.pop90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&gt; 300000;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SDO_NN: Filter Results</a:t>
            </a:r>
          </a:p>
        </p:txBody>
      </p:sp>
      <p:sp>
        <p:nvSpPr>
          <p:cNvPr id="112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the five cities nearest to Interstate I170 with a population greater than 300,000 - the </a:t>
            </a:r>
            <a:r>
              <a:rPr lang="en-US" b="1">
                <a:solidFill>
                  <a:schemeClr val="accent1"/>
                </a:solidFill>
                <a:ea typeface="ＭＳ Ｐゴシック" pitchFamily="-84" charset="-128"/>
                <a:cs typeface="ＭＳ Ｐゴシック" pitchFamily="-84" charset="-128"/>
              </a:rPr>
              <a:t>GOOD</a:t>
            </a: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way:</a:t>
            </a: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/>
              <a:t>Returns cities in distance order from the interstate, without limit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Retains only those with a population greater than 300,000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Stops once 5 results are found.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/>
              <a:t>Results are implicitly ordered by distance</a:t>
            </a:r>
          </a:p>
        </p:txBody>
      </p:sp>
      <p:sp>
        <p:nvSpPr>
          <p:cNvPr id="112644" name="Rectangle 1029"/>
          <p:cNvSpPr>
            <a:spLocks noChangeArrowheads="1"/>
          </p:cNvSpPr>
          <p:nvPr/>
        </p:nvSpPr>
        <p:spPr bwMode="auto">
          <a:xfrm>
            <a:off x="762000" y="2373313"/>
            <a:ext cx="8616950" cy="22748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c.city, c.state_abrv, c.pop90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us_interstates i,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us_cities c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i.interstate = 'I170'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AND sdo_nn(c.location, i.geom) = 'TRUE'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AND c.pop90 &gt; 300000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AND rownum &lt;= 5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SDO_NN: Filter and Limit by Distance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166100" cy="2057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the five cities nearest to Interstate I170, with a population greater than 300,000, but only those that are less than 230 miles from the interstate.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Can return less than 5 results.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028825" y="4421188"/>
            <a:ext cx="5746750" cy="520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762000" y="3276600"/>
            <a:ext cx="8616950" cy="29352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c.city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c.state_abrv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c.pop90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us_interstates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i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us_cities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i.interstate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= 'I170'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sdo_nn(c.location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i.geom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 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'distance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=230 unit=mile'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) = 'TRUE'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AND c.pop90 &gt; 300000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rownum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&lt;= 5;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SDO_NN: Filter and Order by Distance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the five cities nearest to Interstate I170 with a population greater than 300,000, ordered by distance: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028825" y="4421188"/>
            <a:ext cx="5746750" cy="520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62000" y="2590800"/>
            <a:ext cx="8616950" cy="32654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c.city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c.state_abrv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c.pop90,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sdo_nn_distance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(1)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distance_in_miles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us_interstates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i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us_cities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i.interstate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= 'I170'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sdo_nn(c.location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i.geom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-84" charset="0"/>
              </a:rPr>
              <a:t>‘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unit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=mile', 1) = 'TRUE'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AND c.pop90 &gt; 300000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AND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rownum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&lt;= 5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ORDER BY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distance_in_miles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 Example</a:t>
            </a:r>
          </a:p>
        </p:txBody>
      </p:sp>
      <p:sp>
        <p:nvSpPr>
          <p:cNvPr id="11878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What if pop90 was indexed?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May need to “disable” this index</a:t>
            </a:r>
          </a:p>
        </p:txBody>
      </p:sp>
      <p:sp>
        <p:nvSpPr>
          <p:cNvPr id="118788" name="Rectangle 5"/>
          <p:cNvSpPr>
            <a:spLocks noChangeArrowheads="1"/>
          </p:cNvSpPr>
          <p:nvPr/>
        </p:nvSpPr>
        <p:spPr bwMode="auto">
          <a:xfrm>
            <a:off x="1935163" y="3911600"/>
            <a:ext cx="5824537" cy="5476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8789" name="Rectangle 7"/>
          <p:cNvSpPr>
            <a:spLocks noChangeArrowheads="1"/>
          </p:cNvSpPr>
          <p:nvPr/>
        </p:nvSpPr>
        <p:spPr bwMode="auto">
          <a:xfrm>
            <a:off x="609600" y="2514600"/>
            <a:ext cx="8616950" cy="3595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/*+ no_index(c pop90_idx) */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c.city, c.state_abrv, pop90,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sdo_nn_distance (1) distance_in_miles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us_interstates i,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us_cities c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i.interstate = 'I170'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sdo_nn(c.location, i.geom,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     </a:t>
            </a:r>
            <a:r>
              <a:rPr lang="en-US" sz="1800">
                <a:solidFill>
                  <a:schemeClr val="hlink"/>
                </a:solidFill>
                <a:latin typeface="Courier New" pitchFamily="-84" charset="0"/>
              </a:rPr>
              <a:t>'sdo_batch_size=0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unit=mile', 1) = 'TRUE'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c.pop90 &gt; 300000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</a:t>
            </a:r>
            <a:r>
              <a:rPr lang="en-US" sz="1800">
                <a:solidFill>
                  <a:schemeClr val="hlink"/>
                </a:solidFill>
                <a:latin typeface="Courier New" pitchFamily="-84" charset="0"/>
              </a:rPr>
              <a:t>AND rownum &lt; 6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ORDER BY distance_in_miles;</a:t>
            </a:r>
          </a:p>
        </p:txBody>
      </p:sp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SDO_NN: Polygon Window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5657850" cy="4343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the five cities nearest to California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solidFill>
                  <a:srgbClr val="FF0000"/>
                </a:solidFill>
                <a:ea typeface="ＭＳ Ｐゴシック" pitchFamily="-84" charset="-128"/>
                <a:cs typeface="ＭＳ Ｐゴシック" pitchFamily="-84" charset="-128"/>
              </a:rPr>
              <a:t>Returns 5 random cities inside California!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They are at a distance of “0” from the state geometry! 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762000" y="2133600"/>
            <a:ext cx="8616950" cy="16144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c.city, c.state_abrv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us_states s,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us_cities c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WHERE s.state_abrv = 'CA'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AND sdo_nn(c.location, s.geom,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'sdo_num_res=5'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) = 'TRUE';</a:t>
            </a:r>
          </a:p>
        </p:txBody>
      </p:sp>
      <p:sp>
        <p:nvSpPr>
          <p:cNvPr id="941061" name="Rectangle 5"/>
          <p:cNvSpPr>
            <a:spLocks noChangeArrowheads="1"/>
          </p:cNvSpPr>
          <p:nvPr/>
        </p:nvSpPr>
        <p:spPr bwMode="auto">
          <a:xfrm>
            <a:off x="6705600" y="3962400"/>
            <a:ext cx="2667000" cy="19637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  <a:defRPr/>
            </a:pPr>
            <a:r>
              <a:rPr lang="en-US" sz="160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CITY             ST</a:t>
            </a:r>
          </a:p>
          <a:p>
            <a:pPr algn="l" defTabSz="822325" eaLnBrk="0" hangingPunct="0">
              <a:lnSpc>
                <a:spcPct val="50000"/>
              </a:lnSpc>
              <a:buClrTx/>
              <a:defRPr/>
            </a:pPr>
            <a:r>
              <a:rPr lang="en-US" sz="160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---------------- --</a:t>
            </a:r>
          </a:p>
          <a:p>
            <a:pPr algn="l" defTabSz="822325" eaLnBrk="0" hangingPunct="0">
              <a:lnSpc>
                <a:spcPct val="40000"/>
              </a:lnSpc>
              <a:buClrTx/>
              <a:defRPr/>
            </a:pPr>
            <a:r>
              <a:rPr lang="en-US" sz="160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San Jose         CA</a:t>
            </a:r>
          </a:p>
          <a:p>
            <a:pPr algn="l" defTabSz="822325" eaLnBrk="0" hangingPunct="0">
              <a:lnSpc>
                <a:spcPct val="40000"/>
              </a:lnSpc>
              <a:buClrTx/>
              <a:defRPr/>
            </a:pPr>
            <a:r>
              <a:rPr lang="en-US" sz="160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Stockton         CA</a:t>
            </a:r>
          </a:p>
          <a:p>
            <a:pPr algn="l" defTabSz="822325" eaLnBrk="0" hangingPunct="0">
              <a:lnSpc>
                <a:spcPct val="40000"/>
              </a:lnSpc>
              <a:buClrTx/>
              <a:defRPr/>
            </a:pPr>
            <a:r>
              <a:rPr lang="en-US" sz="160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Fremont          CA</a:t>
            </a:r>
          </a:p>
          <a:p>
            <a:pPr algn="l" defTabSz="822325" eaLnBrk="0" hangingPunct="0">
              <a:lnSpc>
                <a:spcPct val="40000"/>
              </a:lnSpc>
              <a:buClrTx/>
              <a:defRPr/>
            </a:pPr>
            <a:r>
              <a:rPr lang="en-US" sz="160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Concord          CA</a:t>
            </a:r>
          </a:p>
          <a:p>
            <a:pPr algn="l" defTabSz="822325" eaLnBrk="0" hangingPunct="0">
              <a:lnSpc>
                <a:spcPct val="40000"/>
              </a:lnSpc>
              <a:buClrTx/>
              <a:defRPr/>
            </a:pPr>
            <a:r>
              <a:rPr lang="en-US" sz="160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Vallejo          CA</a:t>
            </a:r>
          </a:p>
          <a:p>
            <a:pPr algn="l" defTabSz="822325" eaLnBrk="0" hangingPunct="0">
              <a:lnSpc>
                <a:spcPct val="0"/>
              </a:lnSpc>
              <a:buClrTx/>
              <a:defRPr/>
            </a:pPr>
            <a:endParaRPr lang="en-US" sz="1600">
              <a:solidFill>
                <a:srgbClr val="000066"/>
              </a:solidFill>
              <a:latin typeface="Courier New" pitchFamily="-103" charset="0"/>
              <a:ea typeface="Times New Roman" pitchFamily="-103" charset="0"/>
              <a:cs typeface="Times New Roman" pitchFamily="-103" charset="0"/>
            </a:endParaRPr>
          </a:p>
          <a:p>
            <a:pPr algn="l" defTabSz="822325" eaLnBrk="0" hangingPunct="0">
              <a:lnSpc>
                <a:spcPct val="40000"/>
              </a:lnSpc>
              <a:buClrTx/>
              <a:defRPr/>
            </a:pPr>
            <a:r>
              <a:rPr lang="en-US" sz="160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5 rows selected.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SDO_NN: Polygon Window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324850" cy="4343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the five cities nearest to California – outside California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Only retain the cities with a distance &gt; 0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457200" y="2810283"/>
            <a:ext cx="8616950" cy="229511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c.city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c.state_abrv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us_states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us_cities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s.state_abrv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= 'CA'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sdo_nn(c.location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84" charset="0"/>
              </a:rPr>
              <a:t>s.geom</a:t>
            </a:r>
            <a:r>
              <a:rPr lang="en-US" sz="1800" dirty="0" smtClean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1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) = 'TRUE'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sdo_nn_distance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(1) &gt; 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AND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rownum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&lt;= 5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;</a:t>
            </a: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7010400" y="4038600"/>
            <a:ext cx="2667000" cy="19637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  <a:defRPr/>
            </a:pPr>
            <a:r>
              <a:rPr lang="en-US" sz="1600" dirty="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CITY             ST</a:t>
            </a:r>
          </a:p>
          <a:p>
            <a:pPr algn="l" defTabSz="822325" eaLnBrk="0" hangingPunct="0">
              <a:lnSpc>
                <a:spcPct val="50000"/>
              </a:lnSpc>
              <a:buClrTx/>
              <a:defRPr/>
            </a:pPr>
            <a:r>
              <a:rPr lang="en-US" sz="1600" dirty="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---------------- --</a:t>
            </a:r>
          </a:p>
          <a:p>
            <a:pPr algn="l" defTabSz="822325" eaLnBrk="0" hangingPunct="0">
              <a:lnSpc>
                <a:spcPct val="40000"/>
              </a:lnSpc>
              <a:buClrTx/>
              <a:defRPr/>
            </a:pPr>
            <a:r>
              <a:rPr lang="en-US" sz="1600" dirty="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Reno             NV</a:t>
            </a:r>
          </a:p>
          <a:p>
            <a:pPr algn="l" defTabSz="822325" eaLnBrk="0" hangingPunct="0">
              <a:lnSpc>
                <a:spcPct val="40000"/>
              </a:lnSpc>
              <a:buClrTx/>
              <a:defRPr/>
            </a:pPr>
            <a:r>
              <a:rPr lang="en-US" sz="1600" dirty="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Las Vegas        NV</a:t>
            </a:r>
          </a:p>
          <a:p>
            <a:pPr algn="l" defTabSz="822325" eaLnBrk="0" hangingPunct="0">
              <a:lnSpc>
                <a:spcPct val="40000"/>
              </a:lnSpc>
              <a:buClrTx/>
              <a:defRPr/>
            </a:pPr>
            <a:r>
              <a:rPr lang="en-US" sz="1600" dirty="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Glendale         AZ</a:t>
            </a:r>
          </a:p>
          <a:p>
            <a:pPr algn="l" defTabSz="822325" eaLnBrk="0" hangingPunct="0">
              <a:lnSpc>
                <a:spcPct val="40000"/>
              </a:lnSpc>
              <a:buClrTx/>
              <a:defRPr/>
            </a:pPr>
            <a:r>
              <a:rPr lang="en-US" sz="1600" dirty="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Phoenix          AZ</a:t>
            </a:r>
          </a:p>
          <a:p>
            <a:pPr algn="l" defTabSz="822325" eaLnBrk="0" hangingPunct="0">
              <a:lnSpc>
                <a:spcPct val="40000"/>
              </a:lnSpc>
              <a:buClrTx/>
              <a:defRPr/>
            </a:pPr>
            <a:r>
              <a:rPr lang="en-US" sz="1600" dirty="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Scottsdale       AZ</a:t>
            </a:r>
          </a:p>
          <a:p>
            <a:pPr algn="l" defTabSz="822325" eaLnBrk="0" hangingPunct="0">
              <a:lnSpc>
                <a:spcPct val="0"/>
              </a:lnSpc>
              <a:buClrTx/>
              <a:defRPr/>
            </a:pPr>
            <a:endParaRPr lang="en-US" sz="1600" dirty="0">
              <a:solidFill>
                <a:srgbClr val="000066"/>
              </a:solidFill>
              <a:latin typeface="Courier New" pitchFamily="-103" charset="0"/>
              <a:ea typeface="Times New Roman" pitchFamily="-103" charset="0"/>
              <a:cs typeface="Times New Roman" pitchFamily="-103" charset="0"/>
            </a:endParaRPr>
          </a:p>
          <a:p>
            <a:pPr algn="l" defTabSz="822325" eaLnBrk="0" hangingPunct="0">
              <a:lnSpc>
                <a:spcPct val="40000"/>
              </a:lnSpc>
              <a:buClrTx/>
              <a:defRPr/>
            </a:pPr>
            <a:r>
              <a:rPr lang="en-US" sz="1600" dirty="0">
                <a:solidFill>
                  <a:srgbClr val="000066"/>
                </a:solidFill>
                <a:latin typeface="Courier New" pitchFamily="-103" charset="0"/>
                <a:ea typeface="Times New Roman" pitchFamily="-103" charset="0"/>
                <a:cs typeface="Times New Roman" pitchFamily="-103" charset="0"/>
              </a:rPr>
              <a:t>5 rows selected.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90800"/>
            <a:ext cx="7924800" cy="876300"/>
          </a:xfrm>
          <a:noFill/>
        </p:spPr>
        <p:txBody>
          <a:bodyPr lIns="12700" tIns="12700" rIns="12700" bIns="12700"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Implicit Coordinate System Transformations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009650" y="14970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 Implicit Coordinate System Transformations</a:t>
            </a: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166100" cy="24606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Oracle Spatial operators allow the query window to be in a different coordinate system than the layer that is being searched.</a:t>
            </a:r>
          </a:p>
          <a:p>
            <a:pPr lvl="1" eaLnBrk="1" hangingPunct="1"/>
            <a:r>
              <a:rPr lang="en-US"/>
              <a:t>The query window is automatically transformed to the coordinate system of the layer.</a:t>
            </a:r>
          </a:p>
          <a:p>
            <a:pPr lvl="1" eaLnBrk="1" hangingPunct="1"/>
            <a:r>
              <a:rPr lang="en-US"/>
              <a:t>This is known as implicit coordinate system transformation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908050" y="4419600"/>
            <a:ext cx="8337550" cy="16144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c.county, c.state_abrv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FROM us_states_p s,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us_counties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WHERE s.state = 'New Hampshire'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AND sdo_inside (c.geom,s.geom)='TRUE';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90800"/>
            <a:ext cx="7924800" cy="876300"/>
          </a:xfrm>
          <a:noFill/>
        </p:spPr>
        <p:txBody>
          <a:bodyPr lIns="12700" tIns="12700" rIns="12700" bIns="12700"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SDO_GEOM.RELATE() Function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1009650" y="14970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SDO_FILTER Syntax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&lt;geometry-1&gt;: Layer to be searched</a:t>
            </a:r>
          </a:p>
          <a:p>
            <a:pPr lvl="1" eaLnBrk="1" hangingPunct="1"/>
            <a:r>
              <a:rPr lang="en-US"/>
              <a:t>Must be a column in a table</a:t>
            </a:r>
          </a:p>
          <a:p>
            <a:pPr lvl="1" eaLnBrk="1" hangingPunct="1"/>
            <a:r>
              <a:rPr lang="en-US"/>
              <a:t>Must be of type SDO_GEOMETRY</a:t>
            </a:r>
          </a:p>
          <a:p>
            <a:pPr lvl="1" eaLnBrk="1" hangingPunct="1"/>
            <a:r>
              <a:rPr lang="en-US"/>
              <a:t>Must be indexed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&lt;geometry-2&gt;: Query window </a:t>
            </a:r>
          </a:p>
          <a:p>
            <a:pPr lvl="1" eaLnBrk="1" hangingPunct="1"/>
            <a:r>
              <a:rPr lang="en-US"/>
              <a:t>Variable or column in a table</a:t>
            </a:r>
          </a:p>
          <a:p>
            <a:pPr lvl="1" eaLnBrk="1" hangingPunct="1"/>
            <a:r>
              <a:rPr lang="en-US"/>
              <a:t>Must be of type SDO_GEOMETRY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The SDO_GEOM.RELATE Function</a:t>
            </a:r>
          </a:p>
        </p:txBody>
      </p:sp>
      <p:sp>
        <p:nvSpPr>
          <p:cNvPr id="12902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Performs an exact query (secondary filter only)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Does not use any spatial index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Returns TRUE or FALSE for an ANYINTERACT mask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Returns the matching relationship if any other mask or FALSE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Can be used in the SELECT list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842963" y="4913313"/>
            <a:ext cx="8218487" cy="9540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SDO_GEOM.RELATE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( &lt;geometry-1&gt;, '&lt;mask&gt;', &lt;geometry-2&gt;, &lt;tolerance&gt; )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= '&lt;relationship&gt;'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SDO_GEOM.RELATE Syntax</a:t>
            </a:r>
          </a:p>
        </p:txBody>
      </p:sp>
      <p:sp>
        <p:nvSpPr>
          <p:cNvPr id="131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&lt;GEOMETRY-1&gt;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&lt;MASK&gt;</a:t>
            </a:r>
          </a:p>
          <a:p>
            <a:pPr lvl="1" eaLnBrk="1" hangingPunct="1"/>
            <a:r>
              <a:rPr lang="en-US"/>
              <a:t>Mask for operation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&lt;GEOMETRY-2&gt;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&lt;TOLERANCE&gt;</a:t>
            </a:r>
          </a:p>
          <a:p>
            <a:pPr lvl="1" eaLnBrk="1" hangingPunct="1"/>
            <a:r>
              <a:rPr lang="en-US"/>
              <a:t>The tolerance value to be used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&lt;RELATIONSHIP&gt;</a:t>
            </a:r>
          </a:p>
          <a:p>
            <a:pPr lvl="1" eaLnBrk="1" hangingPunct="1"/>
            <a:r>
              <a:rPr lang="en-US"/>
              <a:t>Returned value</a:t>
            </a:r>
          </a:p>
          <a:p>
            <a:pPr lvl="1" eaLnBrk="1" hangingPunct="1"/>
            <a:r>
              <a:rPr lang="en-US"/>
              <a:t>TRUE for ANYINTERACT, or &lt;MASK&gt; if matches</a:t>
            </a:r>
          </a:p>
          <a:p>
            <a:pPr lvl="1" eaLnBrk="1" hangingPunct="1"/>
            <a:r>
              <a:rPr lang="en-US"/>
              <a:t>Otherwise, FALSE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SDO_GEOM.RELATE Example</a:t>
            </a:r>
            <a:endParaRPr lang="fr-FR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ea typeface="ＭＳ Ｐゴシック" pitchFamily="-84" charset="-128"/>
                <a:cs typeface="ＭＳ Ｐゴシック" pitchFamily="-84" charset="-128"/>
              </a:rPr>
              <a:t>Determine the relationship of the state of New Jersey to its counties:</a:t>
            </a:r>
          </a:p>
          <a:p>
            <a:endParaRPr lang="fr-FR" sz="200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842963" y="2133600"/>
            <a:ext cx="8218487" cy="9540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SDO_GEOM.RELATE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( &lt;geometry-1&gt;, '&lt;mask&gt;', &lt;geometry-2&gt;, &lt;tolerance&gt; )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= '&lt;relationship&gt;'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SDO_GEOM.RELATE Example</a:t>
            </a:r>
          </a:p>
        </p:txBody>
      </p:sp>
      <p:sp>
        <p:nvSpPr>
          <p:cNvPr id="13414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>
                <a:ea typeface="ＭＳ Ｐゴシック" pitchFamily="-84" charset="-128"/>
                <a:cs typeface="ＭＳ Ｐゴシック" pitchFamily="-84" charset="-128"/>
              </a:rPr>
              <a:t>Determine the relationship of the state of New Jersey to its counties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742950" y="1992313"/>
            <a:ext cx="8782050" cy="17414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c.county,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sdo_geom.relate (s.geom,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'determine'</a:t>
            </a: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,c.geom, 0.5) relationship    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FROM us_states s,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us_counties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WHERE s.state = 'New Jersey'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AND s.state = c.state;</a:t>
            </a:r>
          </a:p>
        </p:txBody>
      </p:sp>
      <p:sp>
        <p:nvSpPr>
          <p:cNvPr id="134149" name="Rectangle 6"/>
          <p:cNvSpPr>
            <a:spLocks noChangeArrowheads="1"/>
          </p:cNvSpPr>
          <p:nvPr/>
        </p:nvSpPr>
        <p:spPr bwMode="auto">
          <a:xfrm>
            <a:off x="717550" y="3886200"/>
            <a:ext cx="8807450" cy="20351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COUNTY                          RELATIONSHIP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------------------------------- --------------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Atlantic                        COVERS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Cape May                        COVERS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Cumberland                      COVERS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Essex                           CONTAINS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…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SDO_GEOM.RELATE Example</a:t>
            </a:r>
          </a:p>
        </p:txBody>
      </p:sp>
      <p:sp>
        <p:nvSpPr>
          <p:cNvPr id="136195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>
                <a:ea typeface="ＭＳ Ｐゴシック" pitchFamily="-84" charset="-128"/>
                <a:cs typeface="ＭＳ Ｐゴシック" pitchFamily="-84" charset="-128"/>
              </a:rPr>
              <a:t>Determine the relationship of the state of New Jersey to its counties (reversed)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742950" y="1992313"/>
            <a:ext cx="8782050" cy="17414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c.county,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sdo_geom.relate (</a:t>
            </a: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c.geom,'determine',s.geom</a:t>
            </a: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, 0.5) relationship    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FROM us_states s,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us_counties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WHERE s.state = 'New Jersey'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AND s.state = c.state;</a:t>
            </a:r>
          </a:p>
        </p:txBody>
      </p:sp>
      <p:sp>
        <p:nvSpPr>
          <p:cNvPr id="136197" name="Rectangle 6"/>
          <p:cNvSpPr>
            <a:spLocks noChangeArrowheads="1"/>
          </p:cNvSpPr>
          <p:nvPr/>
        </p:nvSpPr>
        <p:spPr bwMode="auto">
          <a:xfrm>
            <a:off x="717550" y="3886200"/>
            <a:ext cx="8807450" cy="20351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COUNTY                          RELATIONSHIP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------------------------------- --------------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Atlantic                        </a:t>
            </a: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COVEREDBY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Cape May                        </a:t>
            </a: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COVEREDBY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Cumberland                      </a:t>
            </a: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COVEREDBY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Essex                           </a:t>
            </a:r>
            <a:r>
              <a:rPr lang="en-US" sz="1600">
                <a:solidFill>
                  <a:srgbClr val="FF0000"/>
                </a:solidFill>
                <a:latin typeface="Courier New" pitchFamily="-84" charset="0"/>
              </a:rPr>
              <a:t>INSIDE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…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SDO_GEOM.RELATE Example</a:t>
            </a:r>
          </a:p>
        </p:txBody>
      </p:sp>
      <p:sp>
        <p:nvSpPr>
          <p:cNvPr id="1382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Find all counties around New Jersey: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r>
              <a:rPr lang="en-US" b="1">
                <a:solidFill>
                  <a:schemeClr val="accent1"/>
                </a:solidFill>
              </a:rPr>
              <a:t>The function does not use the spatial index.</a:t>
            </a:r>
          </a:p>
          <a:p>
            <a:pPr lvl="2" eaLnBrk="1" hangingPunct="1"/>
            <a:r>
              <a:rPr lang="en-US" b="1">
                <a:solidFill>
                  <a:schemeClr val="accent1"/>
                </a:solidFill>
                <a:ea typeface="ＭＳ Ｐゴシック" pitchFamily="-84" charset="-128"/>
              </a:rPr>
              <a:t>Will be very slow!</a:t>
            </a:r>
          </a:p>
          <a:p>
            <a:pPr lvl="2" eaLnBrk="1" hangingPunct="1"/>
            <a:r>
              <a:rPr lang="en-US" b="1">
                <a:solidFill>
                  <a:schemeClr val="accent1"/>
                </a:solidFill>
                <a:ea typeface="ＭＳ Ｐゴシック" pitchFamily="-84" charset="-128"/>
              </a:rPr>
              <a:t>Use SDO_RELATE or SDO_TOUCH instead.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1155700" y="2057400"/>
            <a:ext cx="7759700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c.county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c.state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us_states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us_counties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c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WHERE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s.state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= 'New Jersey'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AND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sdo_geom.relate(c.geom,'touch',s.geom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, 0.5)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='TOUCH';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90800"/>
            <a:ext cx="7924800" cy="876300"/>
          </a:xfrm>
          <a:noFill/>
        </p:spPr>
        <p:txBody>
          <a:bodyPr lIns="12700" tIns="12700" rIns="12700" bIns="12700"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Spatial Joins: SDO_JOIN()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009650" y="14970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Spatial Joins: SDO_JOIN</a:t>
            </a:r>
          </a:p>
        </p:txBody>
      </p:sp>
      <p:sp>
        <p:nvSpPr>
          <p:cNvPr id="1423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correlations between two layers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Only use to compare all of the geometries in one layer with all of the geometries in another layer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Very similar to an operator</a:t>
            </a:r>
          </a:p>
          <a:p>
            <a:pPr lvl="1" eaLnBrk="1" hangingPunct="1"/>
            <a:r>
              <a:rPr lang="en-US"/>
              <a:t>Requires two R-tree indexed layers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Technically not an operator, but a table function</a:t>
            </a:r>
          </a:p>
          <a:p>
            <a:pPr lvl="1" eaLnBrk="1" hangingPunct="1"/>
            <a:r>
              <a:rPr lang="en-US"/>
              <a:t>Use in the select clause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 b="1">
                <a:solidFill>
                  <a:schemeClr val="accent1"/>
                </a:solidFill>
                <a:ea typeface="ＭＳ Ｐゴシック" pitchFamily="-84" charset="-128"/>
                <a:cs typeface="ＭＳ Ｐゴシック" pitchFamily="-84" charset="-128"/>
              </a:rPr>
              <a:t>Both layers must be in the same coordinate system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Spatial Join: the SDO_JOIN operator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0"/>
            <a:ext cx="8378825" cy="695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84" charset="-128"/>
                <a:cs typeface="ＭＳ Ｐゴシック" pitchFamily="-84" charset="-128"/>
              </a:rPr>
              <a:t>Used to compare all of the geometries in one layer with all of the geometries in another layer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812800" y="4179888"/>
            <a:ext cx="8378825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SQL&gt; DESC sdo_rowidset;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 SDO_ROWIDSET TABLE OF MDSYS.SDO_ROWIDPAIR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 Name           Null?    Type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 -------------- -------- -----------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 ROWID1                  VARCHAR2(24)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 ROWID2                  VARCHAR2(24)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812800" y="2347913"/>
            <a:ext cx="8378825" cy="12842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SDO_JOIN( table_name-1, column_name-1,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          table_name-2, column_name-2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         [,'parameters'] [, preserve_join_order])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latin typeface="Courier New" pitchFamily="-84" charset="0"/>
              </a:rPr>
              <a:t>RETURN SDO_ROWIDSET;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SDO_JOIN Syntax: Arguments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TABLE_NAME-1 and TABLE_NAME-2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Names of the tables to </a:t>
            </a:r>
            <a:r>
              <a:rPr lang="en-US" sz="1800" dirty="0" smtClean="0"/>
              <a:t>compare (must be TABLES – not VIEWS)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COLUMN_NAME-1 and COLUMN_NAME-2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Names of the geometry columns to compare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Must be in the same coordinate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PARAMETERS  - one of the following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MASK=&lt;mask&gt; - Similar to SDO_RELATE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DISTANCE=N [UNIT=DISTANCE_UNIT] - Similar to SDO_WITHIN_DISTANCE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If not specified, SDO_JOIN does a primary filter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-84" charset="-128"/>
                <a:cs typeface="ＭＳ Ｐゴシック" pitchFamily="-84" charset="-128"/>
              </a:rPr>
              <a:t>PRESERVE_JOIN_ORDER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SDO_JOIN will not automatically adjust the order in which the tables are joined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The second table/column is the driving table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D:\Courses\Spatial11g-Workshop PVT\pictures\q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4350" y="2233613"/>
            <a:ext cx="4762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SDO_FILTER Example</a:t>
            </a:r>
          </a:p>
        </p:txBody>
      </p:sp>
      <p:sp>
        <p:nvSpPr>
          <p:cNvPr id="286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the counties in a selected rectangular area.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Result is approximate.</a:t>
            </a:r>
          </a:p>
        </p:txBody>
      </p:sp>
      <p:sp>
        <p:nvSpPr>
          <p:cNvPr id="28677" name="Picture 15" descr="D:\Courses\Spatial11g-Workshop PVT\prepare\q1.png"/>
          <p:cNvSpPr>
            <a:spLocks noChangeAspect="1" noChangeArrowheads="1"/>
          </p:cNvSpPr>
          <p:nvPr/>
        </p:nvSpPr>
        <p:spPr bwMode="auto">
          <a:xfrm>
            <a:off x="2438400" y="2514600"/>
            <a:ext cx="44958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Spatial JOIN: Spatial Correlation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the city and county pairs that interact: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949325" y="2022475"/>
            <a:ext cx="8007350" cy="3278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ci.city, ci.state_abrv, co.county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us_cities ci,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us_counties co,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TABLE( SDO_JOIN(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      'US_CITIES', 'LOCATION',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      'US_COUNTIES', 'GEOM',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      'MASK=ANYINTERACT') )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j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WHERE j.rowid1 = ci.rowid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AND j.rowid2 = co.rowid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ORDER BY ci.city, ci.state_abrv;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128713" y="5457825"/>
            <a:ext cx="76485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  <a:spAutoFit/>
          </a:bodyPr>
          <a:lstStyle/>
          <a:p>
            <a:pPr algn="l" defTabSz="228600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84" charset="0"/>
              <a:buNone/>
            </a:pPr>
            <a:r>
              <a:rPr lang="en-US"/>
              <a:t>The TABLE keyword flattens SDO_ROWIDSET returned by SDO_JOIN to ROWID1, ROWID2 pairs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Spatial JOIN: Distance Correlation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cities within 10 miles of any interstate: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949325" y="2001838"/>
            <a:ext cx="8007350" cy="32988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c.city, i.interstate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us_cities c,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us_interstates i,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TABLE(SDO_JOIN(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    'US_CITIES', 'LOCATION',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    'US_INTERSTATES', 'GEOM',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    'DISTANCE=10 UNIT=MILE'))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j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WHERE j.rowid1 = c.rowid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AND j.rowid2 = i.rowid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ORDER BY c.city;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Spatial JOIN: Correlation on Same Table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couple of cities that are less than 10 miles from each other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949325" y="2438400"/>
            <a:ext cx="8007350" cy="32988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c1.city, c2.city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us_cities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c1,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us_cities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c2,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TABLE(SDO_JOIN(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     'US_CITIES', 'LOCATION',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     'US_CITIES', 'LOCATION',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            'DISTANCE=10 UNIT=MILE'))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j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WHERE j.rowid1 = c1.rowid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AND j.rowid2 = c2.rowid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AND c1.rowid &lt; c2.rowid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ORDER BY c1.city, c2.city;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Spatial JOIN: Fuzzy Spatial Correlation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166100" cy="4852988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If no join criteria is passed, the match happens only on the MBRs (primary filter)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Result is approximate – complement with exact filter using SDO_GEOM.RELATE or SDO_GEOM.SDO_DISTANCE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949325" y="2406650"/>
            <a:ext cx="8007350" cy="261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SELECT ci.city, ci.state_abrv, co.county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FROM us_cities ci, us_counties co,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     </a:t>
            </a: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TABLE( SDO_JOIN(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      'US_CITIES', 'LOCATION',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chemeClr val="accent1"/>
                </a:solidFill>
                <a:latin typeface="Courier New" pitchFamily="-84" charset="0"/>
              </a:rPr>
              <a:t>               'US_COUNTIES', 'GEOM'))</a:t>
            </a: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j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WHERE j.rowid1 = ci.rowid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  AND j.rowid2 = co.rowid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84" charset="0"/>
              </a:rPr>
              <a:t>ORDER BY ci.city, ci.state_abrv;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Spatial JOIN: Restrictions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Only works on tables (not views or synonyms)</a:t>
            </a:r>
          </a:p>
          <a:p>
            <a:pPr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Both tables must have an RTREE index</a:t>
            </a:r>
          </a:p>
          <a:p>
            <a:pPr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Both tables must be in the same coordinate system</a:t>
            </a:r>
          </a:p>
          <a:p>
            <a:pPr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Both tables must be in the same schema as the user performing the SDO_JOIN</a:t>
            </a:r>
          </a:p>
          <a:p>
            <a:pPr lvl="1"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To join tables from different schemas, you need to grant SELECT on the MDRTxxx$ (index) tables to the user that performs the SDO_JOIN</a:t>
            </a:r>
          </a:p>
          <a:p>
            <a:pPr eaLnBrk="1" hangingPunct="1"/>
            <a:r>
              <a:rPr lang="en-US" smtClean="0">
                <a:ea typeface="ＭＳ Ｐゴシック" pitchFamily="-84" charset="-128"/>
                <a:cs typeface="ＭＳ Ｐゴシック" pitchFamily="-84" charset="-128"/>
              </a:rPr>
              <a:t>To join tables with partitioned spatial indexes, you need to specify the partition names (and combine joins over partitions).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90800"/>
            <a:ext cx="7924800" cy="876300"/>
          </a:xfrm>
          <a:noFill/>
        </p:spPr>
        <p:txBody>
          <a:bodyPr lIns="12700" tIns="12700" rIns="12700" bIns="12700"/>
          <a:lstStyle/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Point-in-Polygon Searches</a:t>
            </a:r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009650" y="14970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Polygon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850580026"/>
              </p:ext>
            </p:extLst>
          </p:nvPr>
        </p:nvGraphicFramePr>
        <p:xfrm>
          <a:off x="330201" y="1295400"/>
          <a:ext cx="2951701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60750" y="1164627"/>
            <a:ext cx="6292850" cy="5159973"/>
          </a:xfrm>
          <a:prstGeom prst="rect">
            <a:avLst/>
          </a:prstGeom>
          <a:solidFill>
            <a:srgbClr val="FFFF99"/>
          </a:solidFill>
          <a:ln>
            <a:solidFill>
              <a:srgbClr val="7A7A7A"/>
            </a:solidFill>
          </a:ln>
          <a:effectLst>
            <a:outerShdw blurRad="50800" dist="101600" dir="2700000">
              <a:srgbClr val="000000">
                <a:alpha val="43000"/>
              </a:srgbClr>
            </a:outerShdw>
          </a:effectLst>
        </p:spPr>
        <p:txBody>
          <a:bodyPr wrap="square" lIns="107287" tIns="53643" rIns="107287" bIns="53643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SELECT /*+ parallel(8) */ lon, lat, id, name</a:t>
            </a:r>
          </a:p>
          <a:p>
            <a:pPr algn="l"/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FROM TABLE (</a:t>
            </a:r>
          </a:p>
          <a:p>
            <a:pPr algn="l"/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  sdo_pointinpolygon (</a:t>
            </a:r>
          </a:p>
          <a:p>
            <a:pPr algn="l"/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</a:t>
            </a:r>
            <a:r>
              <a:rPr lang="en-US" sz="1600" dirty="0" smtClean="0">
                <a:solidFill>
                  <a:srgbClr val="FD0000"/>
                </a:solidFill>
                <a:latin typeface="Lucida Console"/>
                <a:cs typeface="Lucida Console"/>
              </a:rPr>
              <a:t>CURSOR (</a:t>
            </a:r>
          </a:p>
          <a:p>
            <a:pPr algn="l"/>
            <a:r>
              <a:rPr lang="en-US" sz="1600" dirty="0" smtClean="0">
                <a:solidFill>
                  <a:srgbClr val="FD0000"/>
                </a:solidFill>
                <a:latin typeface="Lucida Console"/>
                <a:cs typeface="Lucida Console"/>
              </a:rPr>
              <a:t>      select lon, lat, id, name </a:t>
            </a:r>
          </a:p>
          <a:p>
            <a:pPr algn="l"/>
            <a:r>
              <a:rPr lang="en-US" sz="1600" dirty="0" smtClean="0">
                <a:solidFill>
                  <a:srgbClr val="FD0000"/>
                </a:solidFill>
                <a:latin typeface="Lucida Console"/>
                <a:cs typeface="Lucida Console"/>
              </a:rPr>
              <a:t>      from customers</a:t>
            </a:r>
          </a:p>
          <a:p>
            <a:pPr algn="l"/>
            <a:r>
              <a:rPr lang="en-US" sz="1600" dirty="0" smtClean="0">
                <a:solidFill>
                  <a:srgbClr val="FD0000"/>
                </a:solidFill>
                <a:latin typeface="Lucida Console"/>
                <a:cs typeface="Lucida Console"/>
              </a:rPr>
              <a:t>    )</a:t>
            </a:r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,</a:t>
            </a:r>
          </a:p>
          <a:p>
            <a:pPr algn="l"/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(</a:t>
            </a:r>
          </a:p>
          <a:p>
            <a:pPr algn="l"/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  </a:t>
            </a:r>
            <a:r>
              <a:rPr lang="en-US" sz="1600" dirty="0" smtClean="0">
                <a:solidFill>
                  <a:srgbClr val="FD0000"/>
                </a:solidFill>
                <a:latin typeface="Lucida Console"/>
                <a:cs typeface="Lucida Console"/>
              </a:rPr>
              <a:t>select geom </a:t>
            </a:r>
          </a:p>
          <a:p>
            <a:pPr algn="l"/>
            <a:r>
              <a:rPr lang="en-US" sz="1600" dirty="0" smtClean="0">
                <a:solidFill>
                  <a:srgbClr val="FD0000"/>
                </a:solidFill>
                <a:latin typeface="Lucida Console"/>
                <a:cs typeface="Lucida Console"/>
              </a:rPr>
              <a:t>      from </a:t>
            </a:r>
            <a:r>
              <a:rPr lang="en-US" sz="1600" dirty="0" err="1" smtClean="0">
                <a:solidFill>
                  <a:srgbClr val="FD0000"/>
                </a:solidFill>
                <a:latin typeface="Lucida Console"/>
                <a:cs typeface="Lucida Console"/>
              </a:rPr>
              <a:t>us_states</a:t>
            </a:r>
            <a:r>
              <a:rPr lang="en-US" sz="1600" dirty="0" smtClean="0">
                <a:solidFill>
                  <a:srgbClr val="FD0000"/>
                </a:solidFill>
                <a:latin typeface="Lucida Console"/>
                <a:cs typeface="Lucida Console"/>
              </a:rPr>
              <a:t> </a:t>
            </a:r>
          </a:p>
          <a:p>
            <a:pPr algn="l"/>
            <a:r>
              <a:rPr lang="en-US" sz="1600" dirty="0" smtClean="0">
                <a:solidFill>
                  <a:srgbClr val="FD0000"/>
                </a:solidFill>
                <a:latin typeface="Lucida Console"/>
                <a:cs typeface="Lucida Console"/>
              </a:rPr>
              <a:t>      where state_abrv='CA’</a:t>
            </a:r>
          </a:p>
          <a:p>
            <a:pPr algn="l"/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), </a:t>
            </a:r>
          </a:p>
          <a:p>
            <a:pPr algn="l"/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    0.05</a:t>
            </a:r>
          </a:p>
          <a:p>
            <a:pPr algn="l"/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  )</a:t>
            </a:r>
          </a:p>
          <a:p>
            <a:pPr algn="l"/>
            <a:r>
              <a:rPr lang="en-US" sz="1600" dirty="0" smtClean="0">
                <a:solidFill>
                  <a:schemeClr val="tx2"/>
                </a:solidFill>
                <a:latin typeface="Lucida Console"/>
                <a:cs typeface="Lucida Console"/>
              </a:rPr>
              <a:t>);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193087" y="115888"/>
            <a:ext cx="1584326" cy="936625"/>
            <a:chOff x="7905327" y="116632"/>
            <a:chExt cx="1584177" cy="936104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25071"/>
              <a:chOff x="7905328" y="116632"/>
              <a:chExt cx="1584176" cy="925071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13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7905327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defRPr/>
              </a:pPr>
              <a:endParaRPr lang="fr-FR">
                <a:latin typeface="Arial" pitchFamily="-103" charset="0"/>
                <a:ea typeface="Times New Roman" pitchFamily="-103" charset="0"/>
                <a:cs typeface="Times New Roman" pitchFamily="-103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20000" y="2286000"/>
            <a:ext cx="1981200" cy="928459"/>
          </a:xfrm>
          <a:prstGeom prst="rect">
            <a:avLst/>
          </a:prstGeom>
          <a:solidFill>
            <a:srgbClr val="00009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stream of X,Y coordinates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4024541"/>
            <a:ext cx="1981200" cy="651460"/>
          </a:xfrm>
          <a:prstGeom prst="rect">
            <a:avLst/>
          </a:prstGeom>
          <a:solidFill>
            <a:srgbClr val="00009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polygon geometry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86200" y="2209800"/>
            <a:ext cx="3581400" cy="1371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86200" y="3886200"/>
            <a:ext cx="3581400" cy="1066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4296767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90800"/>
            <a:ext cx="7924800" cy="876300"/>
          </a:xfrm>
          <a:noFill/>
        </p:spPr>
        <p:txBody>
          <a:bodyPr lIns="12700" tIns="12700" rIns="12700" bIns="12700"/>
          <a:lstStyle/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Combining Spatial and Text searches</a:t>
            </a:r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009650" y="14970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9"/>
          <p:cNvSpPr>
            <a:spLocks noGrp="1" noChangeArrowheads="1"/>
          </p:cNvSpPr>
          <p:nvPr>
            <p:ph type="title"/>
          </p:nvPr>
        </p:nvSpPr>
        <p:spPr>
          <a:xfrm>
            <a:off x="963613" y="304800"/>
            <a:ext cx="8637587" cy="941388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Combining Spatial and</a:t>
            </a:r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 Text Searches</a:t>
            </a:r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57699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parks that are mines, within 2000 km from Dallas.</a:t>
            </a:r>
          </a:p>
        </p:txBody>
      </p:sp>
      <p:sp>
        <p:nvSpPr>
          <p:cNvPr id="157700" name="Rectangle 5"/>
          <p:cNvSpPr>
            <a:spLocks noChangeArrowheads="1"/>
          </p:cNvSpPr>
          <p:nvPr/>
        </p:nvSpPr>
        <p:spPr bwMode="auto">
          <a:xfrm>
            <a:off x="609600" y="2057400"/>
            <a:ext cx="8616950" cy="20351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p.id, p.name, p.fcc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FROM us_parks p, us_cities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p.name like '%Mine%'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AND c.city = 'Dallas'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AND sdo_within_distance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  p.geom, c.location, 'distance=2000 unit=km'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) = 'TRUE';</a:t>
            </a:r>
          </a:p>
        </p:txBody>
      </p:sp>
      <p:sp>
        <p:nvSpPr>
          <p:cNvPr id="157701" name="Rectangle 6"/>
          <p:cNvSpPr>
            <a:spLocks noChangeArrowheads="1"/>
          </p:cNvSpPr>
          <p:nvPr/>
        </p:nvSpPr>
        <p:spPr bwMode="auto">
          <a:xfrm>
            <a:off x="609600" y="4267200"/>
            <a:ext cx="8616950" cy="17414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 ID NAME                           FCC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---------- ------------------------------ ---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5471 Hill Annex Mine                D85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5454 Soudan Underground Mine        D85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 4506 Lake Mineral Wells State Park  D85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3 rows selected.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304800"/>
            <a:ext cx="8643937" cy="94138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Combining Spatial and Text Searches</a:t>
            </a:r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Text based searches need a text index</a:t>
            </a: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This is also a “domain” index </a:t>
            </a:r>
          </a:p>
          <a:p>
            <a:pPr lvl="1" eaLnBrk="1" hangingPunct="1"/>
            <a:r>
              <a:rPr lang="en-US"/>
              <a:t>Just like spatial indexes</a:t>
            </a:r>
          </a:p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Many features available</a:t>
            </a:r>
          </a:p>
          <a:p>
            <a:pPr lvl="1" eaLnBrk="1" hangingPunct="1"/>
            <a:r>
              <a:rPr lang="en-US"/>
              <a:t>Language-specific stemming</a:t>
            </a:r>
          </a:p>
          <a:p>
            <a:pPr lvl="1" eaLnBrk="1" hangingPunct="1"/>
            <a:r>
              <a:rPr lang="en-US"/>
              <a:t>Fuzzy searches</a:t>
            </a:r>
          </a:p>
          <a:p>
            <a:pPr lvl="1" eaLnBrk="1" hangingPunct="1"/>
            <a:r>
              <a:rPr lang="en-US"/>
              <a:t>Soundex searches</a:t>
            </a:r>
          </a:p>
          <a:p>
            <a:pPr lvl="1" eaLnBrk="1" hangingPunct="1"/>
            <a:r>
              <a:rPr lang="en-US"/>
              <a:t>Text expressions …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609600" y="2100263"/>
            <a:ext cx="8616950" cy="5667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 dirty="0">
                <a:solidFill>
                  <a:srgbClr val="000066"/>
                </a:solidFill>
                <a:latin typeface="Courier New" pitchFamily="-84" charset="0"/>
              </a:rPr>
              <a:t>CREATE INDEX </a:t>
            </a:r>
            <a:r>
              <a:rPr lang="en-US" sz="1600" dirty="0" err="1">
                <a:solidFill>
                  <a:srgbClr val="000066"/>
                </a:solidFill>
                <a:latin typeface="Courier New" pitchFamily="-84" charset="0"/>
              </a:rPr>
              <a:t>us_parks_tx</a:t>
            </a:r>
            <a:r>
              <a:rPr lang="en-US" sz="1600" dirty="0">
                <a:solidFill>
                  <a:srgbClr val="000066"/>
                </a:solidFill>
                <a:latin typeface="Courier New" pitchFamily="-84" charset="0"/>
              </a:rPr>
              <a:t> ON </a:t>
            </a:r>
            <a:r>
              <a:rPr lang="en-US" sz="1600" dirty="0" err="1">
                <a:solidFill>
                  <a:srgbClr val="000066"/>
                </a:solidFill>
                <a:latin typeface="Courier New" pitchFamily="-84" charset="0"/>
              </a:rPr>
              <a:t>us_parks</a:t>
            </a:r>
            <a:r>
              <a:rPr lang="en-US" sz="1600" dirty="0">
                <a:solidFill>
                  <a:srgbClr val="000066"/>
                </a:solidFill>
                <a:latin typeface="Courier New" pitchFamily="-84" charset="0"/>
              </a:rPr>
              <a:t> (name)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 dirty="0">
                <a:solidFill>
                  <a:srgbClr val="000066"/>
                </a:solidFill>
                <a:latin typeface="Courier New" pitchFamily="-84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pitchFamily="-84" charset="0"/>
              </a:rPr>
              <a:t>INDEXTYPE IS </a:t>
            </a:r>
            <a:r>
              <a:rPr lang="en-US" sz="1600" dirty="0" err="1">
                <a:solidFill>
                  <a:srgbClr val="FF0000"/>
                </a:solidFill>
                <a:latin typeface="Courier New" pitchFamily="-84" charset="0"/>
              </a:rPr>
              <a:t>ctxsys.context</a:t>
            </a:r>
            <a:r>
              <a:rPr lang="en-US" sz="1600" dirty="0">
                <a:solidFill>
                  <a:srgbClr val="000066"/>
                </a:solidFill>
                <a:latin typeface="Courier New" pitchFamily="-84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Find all the counties likely to interact with a selected rectangular area: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825500" y="2741613"/>
            <a:ext cx="8323263" cy="31781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SELECT county,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totpop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geom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FROM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us_counties_p</a:t>
            </a:r>
            <a:endParaRPr lang="en-US" sz="1800" dirty="0">
              <a:solidFill>
                <a:srgbClr val="000066"/>
              </a:solidFill>
              <a:latin typeface="Courier New" pitchFamily="-84" charset="0"/>
            </a:endParaRP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WHERE </a:t>
            </a:r>
            <a:r>
              <a:rPr lang="en-US" sz="1800" dirty="0" err="1">
                <a:solidFill>
                  <a:schemeClr val="accent1"/>
                </a:solidFill>
                <a:latin typeface="Courier New" pitchFamily="-84" charset="0"/>
              </a:rPr>
              <a:t>sdo_filter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geom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sdo_geometry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(2003, 32775, null,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sdo_elem_info_array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(1,1003,3),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</a:t>
            </a:r>
            <a:r>
              <a:rPr lang="en-US" sz="1800" dirty="0" err="1">
                <a:solidFill>
                  <a:srgbClr val="000066"/>
                </a:solidFill>
                <a:latin typeface="Courier New" pitchFamily="-84" charset="0"/>
              </a:rPr>
              <a:t>sdo_ordinate_array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    1420300,1805461, 1820000,2210000))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        </a:t>
            </a:r>
            <a:r>
              <a:rPr lang="en-US" sz="1800" dirty="0">
                <a:solidFill>
                  <a:schemeClr val="accent1"/>
                </a:solidFill>
                <a:latin typeface="Courier New" pitchFamily="-84" charset="0"/>
              </a:rPr>
              <a:t>) = 'TRUE'</a:t>
            </a:r>
            <a:r>
              <a:rPr lang="en-US" sz="1800" dirty="0">
                <a:solidFill>
                  <a:srgbClr val="000066"/>
                </a:solidFill>
                <a:latin typeface="Courier New" pitchFamily="-84" charset="0"/>
              </a:rPr>
              <a:t>;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SDO_FILTER Example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304800"/>
            <a:ext cx="8643937" cy="94138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Combining Spatial and Text Searches</a:t>
            </a:r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Using a text-based search</a:t>
            </a:r>
          </a:p>
        </p:txBody>
      </p:sp>
      <p:sp>
        <p:nvSpPr>
          <p:cNvPr id="159748" name="Rectangle 6"/>
          <p:cNvSpPr>
            <a:spLocks noChangeArrowheads="1"/>
          </p:cNvSpPr>
          <p:nvPr/>
        </p:nvSpPr>
        <p:spPr bwMode="auto">
          <a:xfrm>
            <a:off x="609600" y="2057400"/>
            <a:ext cx="8616950" cy="20351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p.id, p.name, p.fcc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FROM us_parks p, us_cities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contains (p.name,'mine') &gt; 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AND c.city = 'Dallas'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AND sdo_within_distance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  p.geom, c.location, 'distance=2000 unit=km'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) = 'TRUE';</a:t>
            </a:r>
          </a:p>
        </p:txBody>
      </p:sp>
      <p:sp>
        <p:nvSpPr>
          <p:cNvPr id="159749" name="Rectangle 7"/>
          <p:cNvSpPr>
            <a:spLocks noChangeArrowheads="1"/>
          </p:cNvSpPr>
          <p:nvPr/>
        </p:nvSpPr>
        <p:spPr bwMode="auto">
          <a:xfrm>
            <a:off x="609600" y="4267200"/>
            <a:ext cx="861695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 ID NAME                           FCC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---------- ------------------------------ ---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5471 Hill Annex Mine                D85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5454 Soudan Underground Mine        D85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2 rows selected.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304800"/>
            <a:ext cx="8643937" cy="94138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Combining Spatial and Text Searches</a:t>
            </a:r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43000"/>
            <a:ext cx="8166100" cy="4343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84" charset="-128"/>
                <a:cs typeface="ＭＳ Ｐゴシック" pitchFamily="-84" charset="-128"/>
              </a:rPr>
              <a:t>A more sophisticated text and spatial search combination</a:t>
            </a:r>
          </a:p>
          <a:p>
            <a:pPr lvl="1" eaLnBrk="1" hangingPunct="1"/>
            <a:r>
              <a:rPr lang="en-US"/>
              <a:t> (“?” for a fuzzy search, “!” for a soundex search …)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609600" y="2057400"/>
            <a:ext cx="8616950" cy="20351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p.id, p.name, p.fcc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FROM us_parks p, us_cities 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WHERE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contains (p.name, 'mine or ?well') &gt; 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AND c.city = 'Dallas'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AND sdo_within_distance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  p.geom, c.location, 'distance=2000 unit=km'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) = 'TRUE';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609600" y="4267200"/>
            <a:ext cx="8616950" cy="20399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   ID NAME                           FCC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---------- ------------------------------ ---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2770 Drake Well State Park          D85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5033 Weld Memorial Park             D85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4770 Little Wall Lake County Park   D85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5454 Soudan Underground Mine        D85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      5471 Hill Annex Mine                D85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400">
                <a:solidFill>
                  <a:srgbClr val="000066"/>
                </a:solidFill>
                <a:latin typeface="Courier New" pitchFamily="-84" charset="0"/>
              </a:rPr>
              <a:t>5 rows selected.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90800"/>
            <a:ext cx="7924800" cy="876300"/>
          </a:xfrm>
          <a:noFill/>
        </p:spPr>
        <p:txBody>
          <a:bodyPr lIns="12700" tIns="12700" rIns="12700" bIns="12700"/>
          <a:lstStyle/>
          <a:p>
            <a:pPr eaLnBrk="1" hangingPunct="1"/>
            <a:r>
              <a:rPr lang="en-US" dirty="0" smtClean="0">
                <a:ea typeface="ＭＳ Ｐゴシック" pitchFamily="-84" charset="-128"/>
                <a:cs typeface="ＭＳ Ｐゴシック" pitchFamily="-84" charset="-128"/>
              </a:rPr>
              <a:t>Accessing Remote Databases</a:t>
            </a:r>
            <a:endParaRPr lang="en-US" dirty="0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009650" y="14970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Accessing Remote Databases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You can access tables in remote databases via « database links »</a:t>
            </a:r>
          </a:p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Creating a database link:</a:t>
            </a: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A dblink with explicit credentials</a:t>
            </a: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Using a database link: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657225" y="3716338"/>
            <a:ext cx="8616950" cy="8747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CREATE DATABASE LINK orcl112_scott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CONNECT TO scott IDENTIFIED BY tiger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USING 'localhost:1521/orcl112';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631825" y="5521325"/>
            <a:ext cx="8616950" cy="2841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* FROM us_cities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@orcl112_scott</a:t>
            </a: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;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631825" y="2874963"/>
            <a:ext cx="8616950" cy="2841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CREATE DATABASE LINK orcl112 USING 'localhost:1521/orcl112‘;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Database Links and Spatial Types</a:t>
            </a:r>
          </a:p>
        </p:txBody>
      </p:sp>
      <p:sp>
        <p:nvSpPr>
          <p:cNvPr id="166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Select from a remote table</a:t>
            </a: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Select from a remote table with a non-spatial filter</a:t>
            </a: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Join a remote table and a local table</a:t>
            </a:r>
          </a:p>
        </p:txBody>
      </p:sp>
      <p:sp>
        <p:nvSpPr>
          <p:cNvPr id="166916" name="Rectangle 3"/>
          <p:cNvSpPr>
            <a:spLocks noChangeArrowheads="1"/>
          </p:cNvSpPr>
          <p:nvPr/>
        </p:nvSpPr>
        <p:spPr bwMode="auto">
          <a:xfrm>
            <a:off x="631825" y="2060575"/>
            <a:ext cx="8616950" cy="2651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* FROM us_cities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@orcl112_scott</a:t>
            </a: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;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657225" y="2928938"/>
            <a:ext cx="8616950" cy="2651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* FROM us_cities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@orcl112_scott</a:t>
            </a: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WHERE pop90&gt;1000000;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631825" y="3792538"/>
            <a:ext cx="4249738" cy="1762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c.city, s.state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FROM us_cities c,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us_states@orcl112_scott 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WHERE c.state_abrv = s.state_abrv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AND c.pop90&gt;1000000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ORDER BY s.state, c.city;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5024438" y="3789363"/>
            <a:ext cx="4249737" cy="17605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c.city, s.state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FROM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us_cities@orcl112_scott c,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     </a:t>
            </a: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us_states 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WHERE c.state_abrv = s.state_abrv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AND c.pop90&gt;1000000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ORDER BY s.state, c.city;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Database Links and Spatial Types</a:t>
            </a:r>
          </a:p>
        </p:txBody>
      </p:sp>
      <p:sp>
        <p:nvSpPr>
          <p:cNvPr id="167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>
                <a:solidFill>
                  <a:schemeClr val="accent1"/>
                </a:solidFill>
                <a:ea typeface="ＭＳ Ｐゴシック" pitchFamily="-84" charset="-128"/>
                <a:cs typeface="ＭＳ Ｐゴシック" pitchFamily="-84" charset="-128"/>
              </a:rPr>
              <a:t>Spatial predicate on a remote table is not possible:</a:t>
            </a: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67940" name="Rectangle 3"/>
          <p:cNvSpPr>
            <a:spLocks noChangeArrowheads="1"/>
          </p:cNvSpPr>
          <p:nvPr/>
        </p:nvSpPr>
        <p:spPr bwMode="auto">
          <a:xfrm>
            <a:off x="631825" y="2060575"/>
            <a:ext cx="8616950" cy="2647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county, totpop, geom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us_counties_p@orcl112_scott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WHERE sdo_filter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  geom,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  sdo_geometry (2003, 32775, null,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    sdo_elem_info_array (1,1003,3),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    sdo_ordinate_array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      1420300,1805461, 1820000,2210000))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) = 'TRUE';</a:t>
            </a:r>
          </a:p>
        </p:txBody>
      </p:sp>
      <p:sp>
        <p:nvSpPr>
          <p:cNvPr id="167941" name="Rectangle 8"/>
          <p:cNvSpPr>
            <a:spLocks noChangeArrowheads="1"/>
          </p:cNvSpPr>
          <p:nvPr/>
        </p:nvSpPr>
        <p:spPr bwMode="auto">
          <a:xfrm>
            <a:off x="631825" y="4945063"/>
            <a:ext cx="8616950" cy="2841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ORA-13226: interface not supported without a spatial index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Database Links and Spatial Types</a:t>
            </a:r>
          </a:p>
        </p:txBody>
      </p:sp>
      <p:sp>
        <p:nvSpPr>
          <p:cNvPr id="168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Using a </a:t>
            </a:r>
            <a:r>
              <a:rPr lang="fr-FR" b="1">
                <a:ea typeface="ＭＳ Ｐゴシック" pitchFamily="-84" charset="-128"/>
                <a:cs typeface="ＭＳ Ｐゴシック" pitchFamily="-84" charset="-128"/>
              </a:rPr>
              <a:t>local</a:t>
            </a:r>
            <a:r>
              <a:rPr lang="fr-FR">
                <a:ea typeface="ＭＳ Ｐゴシック" pitchFamily="-84" charset="-128"/>
                <a:cs typeface="ＭＳ Ｐゴシック" pitchFamily="-84" charset="-128"/>
              </a:rPr>
              <a:t> table to search a </a:t>
            </a:r>
            <a:r>
              <a:rPr lang="fr-FR" b="1">
                <a:ea typeface="ＭＳ Ｐゴシック" pitchFamily="-84" charset="-128"/>
                <a:cs typeface="ＭＳ Ｐゴシック" pitchFamily="-84" charset="-128"/>
              </a:rPr>
              <a:t>remote</a:t>
            </a:r>
            <a:r>
              <a:rPr lang="fr-FR">
                <a:ea typeface="ＭＳ Ｐゴシック" pitchFamily="-84" charset="-128"/>
                <a:cs typeface="ＭＳ Ｐゴシック" pitchFamily="-84" charset="-128"/>
              </a:rPr>
              <a:t> table is </a:t>
            </a:r>
            <a:r>
              <a:rPr lang="fr-FR" b="1">
                <a:solidFill>
                  <a:schemeClr val="accent1"/>
                </a:solidFill>
                <a:ea typeface="ＭＳ Ｐゴシック" pitchFamily="-84" charset="-128"/>
                <a:cs typeface="ＭＳ Ｐゴシック" pitchFamily="-84" charset="-128"/>
              </a:rPr>
              <a:t>not possible</a:t>
            </a:r>
            <a:r>
              <a:rPr lang="fr-FR">
                <a:ea typeface="ＭＳ Ｐゴシック" pitchFamily="-84" charset="-128"/>
                <a:cs typeface="ＭＳ Ｐゴシック" pitchFamily="-84" charset="-128"/>
              </a:rPr>
              <a:t>:</a:t>
            </a: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68964" name="Rectangle 3"/>
          <p:cNvSpPr>
            <a:spLocks noChangeArrowheads="1"/>
          </p:cNvSpPr>
          <p:nvPr/>
        </p:nvSpPr>
        <p:spPr bwMode="auto">
          <a:xfrm>
            <a:off x="631825" y="2387600"/>
            <a:ext cx="8616950" cy="1762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p.id, p.name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FROM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us_parks@orcl112_scott</a:t>
            </a: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p, us_states 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WHERE s.state = 'Wyoming'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AND SDO_INSIDE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  p.geom, s.geom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) = 'TRUE';</a:t>
            </a:r>
          </a:p>
        </p:txBody>
      </p:sp>
      <p:sp>
        <p:nvSpPr>
          <p:cNvPr id="168965" name="Rectangle 8"/>
          <p:cNvSpPr>
            <a:spLocks noChangeArrowheads="1"/>
          </p:cNvSpPr>
          <p:nvPr/>
        </p:nvSpPr>
        <p:spPr bwMode="auto">
          <a:xfrm>
            <a:off x="631825" y="4437063"/>
            <a:ext cx="8616950" cy="579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ORA-22804: remote operations not permitted on object tables or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user-defined type columns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Database Links and Spatial Types</a:t>
            </a:r>
          </a:p>
        </p:txBody>
      </p:sp>
      <p:sp>
        <p:nvSpPr>
          <p:cNvPr id="169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But using a </a:t>
            </a:r>
            <a:r>
              <a:rPr lang="fr-FR" b="1">
                <a:ea typeface="ＭＳ Ｐゴシック" pitchFamily="-84" charset="-128"/>
                <a:cs typeface="ＭＳ Ｐゴシック" pitchFamily="-84" charset="-128"/>
              </a:rPr>
              <a:t>remote</a:t>
            </a:r>
            <a:r>
              <a:rPr lang="fr-FR">
                <a:ea typeface="ＭＳ Ｐゴシック" pitchFamily="-84" charset="-128"/>
                <a:cs typeface="ＭＳ Ｐゴシック" pitchFamily="-84" charset="-128"/>
              </a:rPr>
              <a:t> table to search a </a:t>
            </a:r>
            <a:r>
              <a:rPr lang="fr-FR" b="1">
                <a:ea typeface="ＭＳ Ｐゴシック" pitchFamily="-84" charset="-128"/>
                <a:cs typeface="ＭＳ Ｐゴシック" pitchFamily="-84" charset="-128"/>
              </a:rPr>
              <a:t>local</a:t>
            </a:r>
            <a:r>
              <a:rPr lang="fr-FR">
                <a:ea typeface="ＭＳ Ｐゴシック" pitchFamily="-84" charset="-128"/>
                <a:cs typeface="ＭＳ Ｐゴシック" pitchFamily="-84" charset="-128"/>
              </a:rPr>
              <a:t> table is possible:</a:t>
            </a: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631825" y="2387600"/>
            <a:ext cx="8616950" cy="1762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p.id, p.name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FROM us_parks p,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us_states@orcl112_scott</a:t>
            </a: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WHERE s.state = 'Wyoming'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AND SDO_INSIDE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  p.geom, s.geom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) = 'TRUE';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Database Links and Spatial Types</a:t>
            </a:r>
          </a:p>
        </p:txBody>
      </p:sp>
      <p:sp>
        <p:nvSpPr>
          <p:cNvPr id="171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Inserting or updating a geometry in a remote table is </a:t>
            </a:r>
            <a:r>
              <a:rPr lang="fr-FR" b="1">
                <a:solidFill>
                  <a:schemeClr val="accent1"/>
                </a:solidFill>
                <a:ea typeface="ＭＳ Ｐゴシック" pitchFamily="-84" charset="-128"/>
                <a:cs typeface="ＭＳ Ｐゴシック" pitchFamily="-84" charset="-128"/>
              </a:rPr>
              <a:t>not possible</a:t>
            </a:r>
            <a:r>
              <a:rPr lang="fr-FR">
                <a:ea typeface="ＭＳ Ｐゴシック" pitchFamily="-84" charset="-128"/>
                <a:cs typeface="ＭＳ Ｐゴシック" pitchFamily="-84" charset="-128"/>
              </a:rPr>
              <a:t>:</a:t>
            </a: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1012" name="Rectangle 3"/>
          <p:cNvSpPr>
            <a:spLocks noChangeArrowheads="1"/>
          </p:cNvSpPr>
          <p:nvPr/>
        </p:nvSpPr>
        <p:spPr bwMode="auto">
          <a:xfrm>
            <a:off x="631825" y="2460625"/>
            <a:ext cx="8616950" cy="20367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INSERT INTO </a:t>
            </a: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us_cities@orcl112_scott</a:t>
            </a: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(id, city, state_abrv, location)  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VALUES (196, 'Bismarck', 'ND',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SDO_GEOMETRY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2001, 8307,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SDO_POINT_TYPE (-100.74869, 46.7666667, null),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   null, null)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  );</a:t>
            </a:r>
          </a:p>
        </p:txBody>
      </p:sp>
      <p:sp>
        <p:nvSpPr>
          <p:cNvPr id="171013" name="Rectangle 4"/>
          <p:cNvSpPr>
            <a:spLocks noChangeArrowheads="1"/>
          </p:cNvSpPr>
          <p:nvPr/>
        </p:nvSpPr>
        <p:spPr bwMode="auto">
          <a:xfrm>
            <a:off x="631825" y="4649788"/>
            <a:ext cx="8616950" cy="579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ORA-22804: remote operations not permitted on object tables or 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chemeClr val="accent1"/>
                </a:solidFill>
                <a:latin typeface="Courier New" pitchFamily="-84" charset="0"/>
              </a:rPr>
              <a:t>user-defined type columns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Database Links and Spatial Types</a:t>
            </a:r>
          </a:p>
        </p:txBody>
      </p:sp>
      <p:sp>
        <p:nvSpPr>
          <p:cNvPr id="172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But updating a local table from a remote table is possible:</a:t>
            </a: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fr-FR">
                <a:ea typeface="ＭＳ Ｐゴシック" pitchFamily="-84" charset="-128"/>
                <a:cs typeface="ＭＳ Ｐゴシック" pitchFamily="-84" charset="-128"/>
              </a:rPr>
              <a:t>Filling a local table from a remote table is possible</a:t>
            </a: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  <a:p>
            <a:endParaRPr lang="fr-FR"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72036" name="Rectangle 5"/>
          <p:cNvSpPr>
            <a:spLocks noChangeArrowheads="1"/>
          </p:cNvSpPr>
          <p:nvPr/>
        </p:nvSpPr>
        <p:spPr bwMode="auto">
          <a:xfrm>
            <a:off x="631825" y="2060575"/>
            <a:ext cx="8616950" cy="1762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UPDATE us_cities c1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SET location = (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SELECT location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FROM us_cities@orcl112_scott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  WHERE id = c1.id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);</a:t>
            </a:r>
          </a:p>
        </p:txBody>
      </p:sp>
      <p:sp>
        <p:nvSpPr>
          <p:cNvPr id="172037" name="Rectangle 6"/>
          <p:cNvSpPr>
            <a:spLocks noChangeArrowheads="1"/>
          </p:cNvSpPr>
          <p:nvPr/>
        </p:nvSpPr>
        <p:spPr bwMode="auto">
          <a:xfrm>
            <a:off x="631825" y="4652963"/>
            <a:ext cx="8616950" cy="5794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CREATE TABLE us_cities_copy AS</a:t>
            </a:r>
          </a:p>
          <a:p>
            <a:pPr algn="l" defTabSz="822325" eaLnBrk="0" hangingPunct="0">
              <a:lnSpc>
                <a:spcPct val="70000"/>
              </a:lnSpc>
              <a:buClrTx/>
            </a:pPr>
            <a:r>
              <a:rPr lang="en-US" sz="1600">
                <a:solidFill>
                  <a:srgbClr val="000066"/>
                </a:solidFill>
                <a:latin typeface="Courier New" pitchFamily="-84" charset="0"/>
              </a:rPr>
              <a:t>SELECT * FROM us_cities@orcl112_scott;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cle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FFFF66"/>
      </a:accent2>
      <a:accent3>
        <a:srgbClr val="FFFFFF"/>
      </a:accent3>
      <a:accent4>
        <a:srgbClr val="000000"/>
      </a:accent4>
      <a:accent5>
        <a:srgbClr val="FEAAAA"/>
      </a:accent5>
      <a:accent6>
        <a:srgbClr val="E7E75C"/>
      </a:accent6>
      <a:hlink>
        <a:srgbClr val="4D4D4D"/>
      </a:hlink>
      <a:folHlink>
        <a:srgbClr val="667263"/>
      </a:folHlink>
    </a:clrScheme>
    <a:fontScheme name="Orac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Oracle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Designs\Oracle.pot</Template>
  <TotalTime>27882</TotalTime>
  <Words>6843</Words>
  <Application>Microsoft Macintosh PowerPoint</Application>
  <PresentationFormat>A4 Paper (210x297 mm)</PresentationFormat>
  <Paragraphs>1269</Paragraphs>
  <Slides>100</Slides>
  <Notes>70</Notes>
  <HiddenSlides>12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Oracle</vt:lpstr>
      <vt:lpstr>Slide 1</vt:lpstr>
      <vt:lpstr>Lesson Topics</vt:lpstr>
      <vt:lpstr>Spatial Operators vs. Spatial Functions</vt:lpstr>
      <vt:lpstr>Spatial Operators vs. Spatial Functions</vt:lpstr>
      <vt:lpstr>The SDO_FILTER Operator</vt:lpstr>
      <vt:lpstr>The SDO_FILTER Operator</vt:lpstr>
      <vt:lpstr>SDO_FILTER Syntax</vt:lpstr>
      <vt:lpstr>SDO_FILTER Example</vt:lpstr>
      <vt:lpstr>SDO_FILTER Example</vt:lpstr>
      <vt:lpstr>SDO_FILTER before 10g</vt:lpstr>
      <vt:lpstr>The SDO_RELATE Operator</vt:lpstr>
      <vt:lpstr>The SDO_RELATE Operator</vt:lpstr>
      <vt:lpstr>SDO_RELATE Syntax</vt:lpstr>
      <vt:lpstr>SDO_RELATE Syntax</vt:lpstr>
      <vt:lpstr>Simplified Operators</vt:lpstr>
      <vt:lpstr>Spatial (Topological) Relationships</vt:lpstr>
      <vt:lpstr>Spatial (Topological) Relationships</vt:lpstr>
      <vt:lpstr>SDO_RELATE Example</vt:lpstr>
      <vt:lpstr>SDO_RELATE Example</vt:lpstr>
      <vt:lpstr>SDO_RELATE Example</vt:lpstr>
      <vt:lpstr>Parameter Order is Important!</vt:lpstr>
      <vt:lpstr>Very Important!</vt:lpstr>
      <vt:lpstr>Observe Query Plans</vt:lpstr>
      <vt:lpstr>Spatial Data Statistics Collection</vt:lpstr>
      <vt:lpstr>Spatial Data Statistics Collection</vt:lpstr>
      <vt:lpstr>Vector Performance Acceleration (VPA)</vt:lpstr>
      <vt:lpstr>Enabling Vector Performance Acceleration</vt:lpstr>
      <vt:lpstr>SDO_RELATE Example</vt:lpstr>
      <vt:lpstr>Exploit Hierarchical Relationships</vt:lpstr>
      <vt:lpstr>SDO_RELATE Example</vt:lpstr>
      <vt:lpstr>SDO_RELATE Example</vt:lpstr>
      <vt:lpstr>INSIDE or ANYINTERACT ?</vt:lpstr>
      <vt:lpstr>INSIDE or ANYINTERACT ?</vt:lpstr>
      <vt:lpstr>SDO_RELATE and PL/SQL</vt:lpstr>
      <vt:lpstr>SDO_RELATE Example</vt:lpstr>
      <vt:lpstr>SDO_RELATE Example</vt:lpstr>
      <vt:lpstr>SDO_RELATE and DISJOINT</vt:lpstr>
      <vt:lpstr>SDO_RELATE and DISJOINT</vt:lpstr>
      <vt:lpstr>The SDO_WITHIN_DISTANCE Operator</vt:lpstr>
      <vt:lpstr>The SDO_WITHIN_DISTANCE Operator</vt:lpstr>
      <vt:lpstr>SDO_WITHIN_DISTANCE Syntax</vt:lpstr>
      <vt:lpstr>SDO_WITHIN_DISTANCE Syntax</vt:lpstr>
      <vt:lpstr>SDO_WITHIN_DISTANCE: Examples</vt:lpstr>
      <vt:lpstr>SDO_WITHIN_DISTANCE: Examples</vt:lpstr>
      <vt:lpstr>SDO_WITHIN_DISTANCE: Examples</vt:lpstr>
      <vt:lpstr>NOT Within Distance</vt:lpstr>
      <vt:lpstr>Searching in Expanding Circles</vt:lpstr>
      <vt:lpstr>Searching in Expanding Circles</vt:lpstr>
      <vt:lpstr>Searching in Expanding Circles</vt:lpstr>
      <vt:lpstr>The SDO_NN Operator</vt:lpstr>
      <vt:lpstr>The SDO_NN Operator</vt:lpstr>
      <vt:lpstr>SDO_NN Syntax</vt:lpstr>
      <vt:lpstr>SDO_NN Parameters</vt:lpstr>
      <vt:lpstr>SDO_NN Syntax</vt:lpstr>
      <vt:lpstr>SDO_NN: Basic Example</vt:lpstr>
      <vt:lpstr>SDO_NN: Limit Results by Distance</vt:lpstr>
      <vt:lpstr>SDO_NN: Order Results by Distance</vt:lpstr>
      <vt:lpstr>SDO_NN: Order Results by Distance</vt:lpstr>
      <vt:lpstr>SDO_NN_DISTANCE “Ancillary” Operator</vt:lpstr>
      <vt:lpstr>SDO_NN: Filter Results – the WRONG way</vt:lpstr>
      <vt:lpstr>SDO_NN: Filter Results</vt:lpstr>
      <vt:lpstr>SDO_NN: Filter and Limit by Distance</vt:lpstr>
      <vt:lpstr>SDO_NN: Filter and Order by Distance</vt:lpstr>
      <vt:lpstr>SDO_NN Example</vt:lpstr>
      <vt:lpstr>SDO_NN: Polygon Window</vt:lpstr>
      <vt:lpstr>SDO_NN: Polygon Window</vt:lpstr>
      <vt:lpstr>Implicit Coordinate System Transformations</vt:lpstr>
      <vt:lpstr> Implicit Coordinate System Transformations</vt:lpstr>
      <vt:lpstr>SDO_GEOM.RELATE() Function</vt:lpstr>
      <vt:lpstr>The SDO_GEOM.RELATE Function</vt:lpstr>
      <vt:lpstr>SDO_GEOM.RELATE Syntax</vt:lpstr>
      <vt:lpstr>SDO_GEOM.RELATE Example</vt:lpstr>
      <vt:lpstr>SDO_GEOM.RELATE Example</vt:lpstr>
      <vt:lpstr>SDO_GEOM.RELATE Example</vt:lpstr>
      <vt:lpstr>SDO_GEOM.RELATE Example</vt:lpstr>
      <vt:lpstr>Spatial Joins: SDO_JOIN()</vt:lpstr>
      <vt:lpstr>Spatial Joins: SDO_JOIN</vt:lpstr>
      <vt:lpstr>Spatial Join: the SDO_JOIN operator</vt:lpstr>
      <vt:lpstr>SDO_JOIN Syntax: Arguments</vt:lpstr>
      <vt:lpstr>Spatial JOIN: Spatial Correlation</vt:lpstr>
      <vt:lpstr>Spatial JOIN: Distance Correlation</vt:lpstr>
      <vt:lpstr>Spatial JOIN: Correlation on Same Table</vt:lpstr>
      <vt:lpstr>Spatial JOIN: Fuzzy Spatial Correlation</vt:lpstr>
      <vt:lpstr>Spatial JOIN: Restrictions</vt:lpstr>
      <vt:lpstr>Point-in-Polygon Searches</vt:lpstr>
      <vt:lpstr>Point In Polygon</vt:lpstr>
      <vt:lpstr>Combining Spatial and Text searches</vt:lpstr>
      <vt:lpstr>Combining Spatial and Text Searches</vt:lpstr>
      <vt:lpstr>Combining Spatial and Text Searches</vt:lpstr>
      <vt:lpstr>Combining Spatial and Text Searches</vt:lpstr>
      <vt:lpstr>Combining Spatial and Text Searches</vt:lpstr>
      <vt:lpstr>Accessing Remote Databases</vt:lpstr>
      <vt:lpstr>Accessing Remote Databases</vt:lpstr>
      <vt:lpstr>Database Links and Spatial Types</vt:lpstr>
      <vt:lpstr>Database Links and Spatial Types</vt:lpstr>
      <vt:lpstr>Database Links and Spatial Types</vt:lpstr>
      <vt:lpstr>Database Links and Spatial Types</vt:lpstr>
      <vt:lpstr>Database Links and Spatial Types</vt:lpstr>
      <vt:lpstr>Database Links and Spatial Types</vt:lpstr>
      <vt:lpstr>Slide 100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 Lesson Title</dc:title>
  <dc:creator>Albert Godfrind</dc:creator>
  <cp:lastModifiedBy>Albert Godfrind</cp:lastModifiedBy>
  <cp:revision>195</cp:revision>
  <dcterms:created xsi:type="dcterms:W3CDTF">2016-10-25T11:08:41Z</dcterms:created>
  <dcterms:modified xsi:type="dcterms:W3CDTF">2016-10-25T13:19:22Z</dcterms:modified>
</cp:coreProperties>
</file>