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78"/>
  </p:notesMasterIdLst>
  <p:handoutMasterIdLst>
    <p:handoutMasterId r:id="rId179"/>
  </p:handoutMasterIdLst>
  <p:sldIdLst>
    <p:sldId id="492" r:id="rId2"/>
    <p:sldId id="267" r:id="rId3"/>
    <p:sldId id="332" r:id="rId4"/>
    <p:sldId id="333" r:id="rId5"/>
    <p:sldId id="334" r:id="rId6"/>
    <p:sldId id="335" r:id="rId7"/>
    <p:sldId id="428" r:id="rId8"/>
    <p:sldId id="338" r:id="rId9"/>
    <p:sldId id="533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429" r:id="rId19"/>
    <p:sldId id="354" r:id="rId20"/>
    <p:sldId id="355" r:id="rId21"/>
    <p:sldId id="356" r:id="rId22"/>
    <p:sldId id="357" r:id="rId23"/>
    <p:sldId id="358" r:id="rId24"/>
    <p:sldId id="360" r:id="rId25"/>
    <p:sldId id="361" r:id="rId26"/>
    <p:sldId id="553" r:id="rId27"/>
    <p:sldId id="365" r:id="rId28"/>
    <p:sldId id="366" r:id="rId29"/>
    <p:sldId id="367" r:id="rId30"/>
    <p:sldId id="368" r:id="rId31"/>
    <p:sldId id="369" r:id="rId32"/>
    <p:sldId id="490" r:id="rId33"/>
    <p:sldId id="491" r:id="rId34"/>
    <p:sldId id="370" r:id="rId35"/>
    <p:sldId id="534" r:id="rId36"/>
    <p:sldId id="536" r:id="rId37"/>
    <p:sldId id="371" r:id="rId38"/>
    <p:sldId id="372" r:id="rId39"/>
    <p:sldId id="539" r:id="rId40"/>
    <p:sldId id="374" r:id="rId41"/>
    <p:sldId id="375" r:id="rId42"/>
    <p:sldId id="558" r:id="rId43"/>
    <p:sldId id="432" r:id="rId44"/>
    <p:sldId id="537" r:id="rId45"/>
    <p:sldId id="581" r:id="rId46"/>
    <p:sldId id="582" r:id="rId47"/>
    <p:sldId id="585" r:id="rId48"/>
    <p:sldId id="586" r:id="rId49"/>
    <p:sldId id="551" r:id="rId50"/>
    <p:sldId id="575" r:id="rId51"/>
    <p:sldId id="576" r:id="rId52"/>
    <p:sldId id="577" r:id="rId53"/>
    <p:sldId id="556" r:id="rId54"/>
    <p:sldId id="557" r:id="rId55"/>
    <p:sldId id="398" r:id="rId56"/>
    <p:sldId id="399" r:id="rId57"/>
    <p:sldId id="400" r:id="rId58"/>
    <p:sldId id="401" r:id="rId59"/>
    <p:sldId id="402" r:id="rId60"/>
    <p:sldId id="404" r:id="rId61"/>
    <p:sldId id="580" r:id="rId62"/>
    <p:sldId id="559" r:id="rId63"/>
    <p:sldId id="560" r:id="rId64"/>
    <p:sldId id="406" r:id="rId65"/>
    <p:sldId id="407" r:id="rId66"/>
    <p:sldId id="408" r:id="rId67"/>
    <p:sldId id="409" r:id="rId68"/>
    <p:sldId id="410" r:id="rId69"/>
    <p:sldId id="552" r:id="rId70"/>
    <p:sldId id="411" r:id="rId71"/>
    <p:sldId id="412" r:id="rId72"/>
    <p:sldId id="413" r:id="rId73"/>
    <p:sldId id="414" r:id="rId74"/>
    <p:sldId id="514" r:id="rId75"/>
    <p:sldId id="515" r:id="rId76"/>
    <p:sldId id="516" r:id="rId77"/>
    <p:sldId id="517" r:id="rId78"/>
    <p:sldId id="518" r:id="rId79"/>
    <p:sldId id="528" r:id="rId80"/>
    <p:sldId id="519" r:id="rId81"/>
    <p:sldId id="499" r:id="rId82"/>
    <p:sldId id="500" r:id="rId83"/>
    <p:sldId id="501" r:id="rId84"/>
    <p:sldId id="502" r:id="rId85"/>
    <p:sldId id="503" r:id="rId86"/>
    <p:sldId id="504" r:id="rId87"/>
    <p:sldId id="505" r:id="rId88"/>
    <p:sldId id="506" r:id="rId89"/>
    <p:sldId id="529" r:id="rId90"/>
    <p:sldId id="494" r:id="rId91"/>
    <p:sldId id="453" r:id="rId92"/>
    <p:sldId id="454" r:id="rId93"/>
    <p:sldId id="455" r:id="rId94"/>
    <p:sldId id="538" r:id="rId95"/>
    <p:sldId id="457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471" r:id="rId109"/>
    <p:sldId id="472" r:id="rId110"/>
    <p:sldId id="473" r:id="rId111"/>
    <p:sldId id="474" r:id="rId112"/>
    <p:sldId id="475" r:id="rId113"/>
    <p:sldId id="570" r:id="rId114"/>
    <p:sldId id="571" r:id="rId115"/>
    <p:sldId id="572" r:id="rId116"/>
    <p:sldId id="573" r:id="rId117"/>
    <p:sldId id="476" r:id="rId118"/>
    <p:sldId id="477" r:id="rId119"/>
    <p:sldId id="478" r:id="rId120"/>
    <p:sldId id="479" r:id="rId121"/>
    <p:sldId id="530" r:id="rId122"/>
    <p:sldId id="544" r:id="rId123"/>
    <p:sldId id="545" r:id="rId124"/>
    <p:sldId id="546" r:id="rId125"/>
    <p:sldId id="574" r:id="rId126"/>
    <p:sldId id="525" r:id="rId127"/>
    <p:sldId id="520" r:id="rId128"/>
    <p:sldId id="521" r:id="rId129"/>
    <p:sldId id="522" r:id="rId130"/>
    <p:sldId id="523" r:id="rId131"/>
    <p:sldId id="531" r:id="rId132"/>
    <p:sldId id="524" r:id="rId133"/>
    <p:sldId id="526" r:id="rId134"/>
    <p:sldId id="527" r:id="rId135"/>
    <p:sldId id="532" r:id="rId136"/>
    <p:sldId id="493" r:id="rId137"/>
    <p:sldId id="496" r:id="rId138"/>
    <p:sldId id="497" r:id="rId139"/>
    <p:sldId id="498" r:id="rId140"/>
    <p:sldId id="554" r:id="rId141"/>
    <p:sldId id="555" r:id="rId142"/>
    <p:sldId id="507" r:id="rId143"/>
    <p:sldId id="510" r:id="rId144"/>
    <p:sldId id="509" r:id="rId145"/>
    <p:sldId id="512" r:id="rId146"/>
    <p:sldId id="511" r:id="rId147"/>
    <p:sldId id="513" r:id="rId148"/>
    <p:sldId id="587" r:id="rId149"/>
    <p:sldId id="589" r:id="rId150"/>
    <p:sldId id="588" r:id="rId151"/>
    <p:sldId id="590" r:id="rId152"/>
    <p:sldId id="591" r:id="rId153"/>
    <p:sldId id="592" r:id="rId154"/>
    <p:sldId id="593" r:id="rId155"/>
    <p:sldId id="594" r:id="rId156"/>
    <p:sldId id="595" r:id="rId157"/>
    <p:sldId id="596" r:id="rId158"/>
    <p:sldId id="495" r:id="rId159"/>
    <p:sldId id="482" r:id="rId160"/>
    <p:sldId id="568" r:id="rId161"/>
    <p:sldId id="483" r:id="rId162"/>
    <p:sldId id="484" r:id="rId163"/>
    <p:sldId id="485" r:id="rId164"/>
    <p:sldId id="486" r:id="rId165"/>
    <p:sldId id="487" r:id="rId166"/>
    <p:sldId id="488" r:id="rId167"/>
    <p:sldId id="489" r:id="rId168"/>
    <p:sldId id="508" r:id="rId169"/>
    <p:sldId id="562" r:id="rId170"/>
    <p:sldId id="563" r:id="rId171"/>
    <p:sldId id="567" r:id="rId172"/>
    <p:sldId id="565" r:id="rId173"/>
    <p:sldId id="549" r:id="rId174"/>
    <p:sldId id="550" r:id="rId175"/>
    <p:sldId id="566" r:id="rId176"/>
    <p:sldId id="269" r:id="rId17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 Godfrind" initials="A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  <a:srgbClr val="000099"/>
    <a:srgbClr val="3366FF"/>
    <a:srgbClr val="0066FF"/>
    <a:srgbClr val="00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3215"/>
  </p:normalViewPr>
  <p:slideViewPr>
    <p:cSldViewPr>
      <p:cViewPr varScale="1">
        <p:scale>
          <a:sx n="109" d="100"/>
          <a:sy n="109" d="100"/>
        </p:scale>
        <p:origin x="1864" y="192"/>
      </p:cViewPr>
      <p:guideLst>
        <p:guide orient="horz" pos="1440"/>
        <p:guide pos="26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5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commentAuthors" Target="commentAuthors.xml"/><Relationship Id="rId181" Type="http://schemas.openxmlformats.org/officeDocument/2006/relationships/presProps" Target="presProps.xml"/><Relationship Id="rId182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theme" Target="theme/theme1.xml"/><Relationship Id="rId184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notesMaster" Target="notesMasters/notesMaster1.xml"/><Relationship Id="rId179" Type="http://schemas.openxmlformats.org/officeDocument/2006/relationships/handoutMaster" Target="handoutMasters/handoutMaster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3.xml"/><Relationship Id="rId20" Type="http://schemas.openxmlformats.org/officeDocument/2006/relationships/slide" Target="slides/slide118.xml"/><Relationship Id="rId21" Type="http://schemas.openxmlformats.org/officeDocument/2006/relationships/slide" Target="slides/slide119.xml"/><Relationship Id="rId22" Type="http://schemas.openxmlformats.org/officeDocument/2006/relationships/slide" Target="slides/slide124.xml"/><Relationship Id="rId23" Type="http://schemas.openxmlformats.org/officeDocument/2006/relationships/slide" Target="slides/slide130.xml"/><Relationship Id="rId24" Type="http://schemas.openxmlformats.org/officeDocument/2006/relationships/slide" Target="slides/slide131.xml"/><Relationship Id="rId25" Type="http://schemas.openxmlformats.org/officeDocument/2006/relationships/slide" Target="slides/slide134.xml"/><Relationship Id="rId26" Type="http://schemas.openxmlformats.org/officeDocument/2006/relationships/slide" Target="slides/slide144.xml"/><Relationship Id="rId27" Type="http://schemas.openxmlformats.org/officeDocument/2006/relationships/slide" Target="slides/slide145.xml"/><Relationship Id="rId28" Type="http://schemas.openxmlformats.org/officeDocument/2006/relationships/slide" Target="slides/slide146.xml"/><Relationship Id="rId29" Type="http://schemas.openxmlformats.org/officeDocument/2006/relationships/slide" Target="slides/slide147.xml"/><Relationship Id="rId30" Type="http://schemas.openxmlformats.org/officeDocument/2006/relationships/slide" Target="slides/slide172.xml"/><Relationship Id="rId10" Type="http://schemas.openxmlformats.org/officeDocument/2006/relationships/slide" Target="slides/slide95.xml"/><Relationship Id="rId11" Type="http://schemas.openxmlformats.org/officeDocument/2006/relationships/slide" Target="slides/slide97.xml"/><Relationship Id="rId12" Type="http://schemas.openxmlformats.org/officeDocument/2006/relationships/slide" Target="slides/slide100.xml"/><Relationship Id="rId13" Type="http://schemas.openxmlformats.org/officeDocument/2006/relationships/slide" Target="slides/slide102.xml"/><Relationship Id="rId14" Type="http://schemas.openxmlformats.org/officeDocument/2006/relationships/slide" Target="slides/slide104.xml"/><Relationship Id="rId15" Type="http://schemas.openxmlformats.org/officeDocument/2006/relationships/slide" Target="slides/slide106.xml"/><Relationship Id="rId16" Type="http://schemas.openxmlformats.org/officeDocument/2006/relationships/slide" Target="slides/slide109.xml"/><Relationship Id="rId17" Type="http://schemas.openxmlformats.org/officeDocument/2006/relationships/slide" Target="slides/slide111.xml"/><Relationship Id="rId18" Type="http://schemas.openxmlformats.org/officeDocument/2006/relationships/slide" Target="slides/slide113.xml"/><Relationship Id="rId19" Type="http://schemas.openxmlformats.org/officeDocument/2006/relationships/slide" Target="slides/slide117.xml"/><Relationship Id="rId1" Type="http://schemas.openxmlformats.org/officeDocument/2006/relationships/slide" Target="slides/slide2.xml"/><Relationship Id="rId2" Type="http://schemas.openxmlformats.org/officeDocument/2006/relationships/slide" Target="slides/slide10.xml"/><Relationship Id="rId3" Type="http://schemas.openxmlformats.org/officeDocument/2006/relationships/slide" Target="slides/slide13.xml"/><Relationship Id="rId4" Type="http://schemas.openxmlformats.org/officeDocument/2006/relationships/slide" Target="slides/slide15.xml"/><Relationship Id="rId5" Type="http://schemas.openxmlformats.org/officeDocument/2006/relationships/slide" Target="slides/slide54.xml"/><Relationship Id="rId6" Type="http://schemas.openxmlformats.org/officeDocument/2006/relationships/slide" Target="slides/slide59.xml"/><Relationship Id="rId7" Type="http://schemas.openxmlformats.org/officeDocument/2006/relationships/slide" Target="slides/slide63.xml"/><Relationship Id="rId8" Type="http://schemas.openxmlformats.org/officeDocument/2006/relationships/slide" Target="slides/slide9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2T03:21:07.412" idx="2">
    <p:pos x="10" y="10"/>
    <p:text>Update examples and slides to reflect 12c API (storeJS/loadJS)
Expand examples to KML and more
Expand slides to detail processing methods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70A4-13EF-3044-A4F8-94F943D86791}" type="datetimeFigureOut">
              <a:rPr lang="en-US" smtClean="0"/>
              <a:pPr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7F2C-F75A-5146-8963-4D8A2B485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fld id="{D1E6B469-5E4D-F144-9962-EEE0F7200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D54FAE2-0B29-7F48-A53F-7E525E03522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36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56E9F7C-8EBA-7C46-93C8-E20F2CC5B5F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95162FF-3C27-D647-A83E-746D061031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2937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938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938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293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8A42618-3D77-BB40-B6BF-FE0E6C31F94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3142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3142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3142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314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63B6BB6-0BE3-D14F-B0D9-F43BB003D4F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3347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3347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3347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334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3069FB7-D38B-B141-8F8C-5FE2B67AD0A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C468CED-5A78-B046-84BE-750DE973A48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B4691A7-B0D0-4748-93D3-4816154B2D8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473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474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474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447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97999CD-0498-4640-8D18-4B488AB56FC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6787" name="Rectangle 1026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6788" name="Rectangle 1027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6789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46790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377A05D-2F92-8547-AEB5-38AB844E454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883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883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883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488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54B9022-6BBF-E14F-844E-D968DED8561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5088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088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088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508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51DB69F-CF38-8641-A41A-82680BD6C51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5293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293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293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529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50EBBBB-91E7-DD4D-B966-18AF8AB667C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 b="1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D02E733-D862-4C4F-97E3-311D058F7AC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54979" name="Rectangle 1026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4980" name="Rectangle 1027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4981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54982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CEBE061-89DD-094E-8F43-8C5564432D9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5702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702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702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570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BA8214C-9B5C-E540-89EA-518333A405A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5907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907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907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590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53F3167-1018-C540-A4D7-AF9EC85BC53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954BD92-433E-A547-A7BF-16FB6EAF862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6419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6419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64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en-US" dirty="0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DF3005A-0A2E-8F49-A88F-CB670C61011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6829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6829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6829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68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Geography Markup Language Support: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XMLFOREST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Functionality</a:t>
            </a:r>
          </a:p>
          <a:p>
            <a:pPr lvl="1"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The example on this slide invokes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SDO_UTIL.TO_GMLGEOMETRY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embedded within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XMLFOREST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functionality.  The query returns more than one geometry and attributes in Geography Markup Language formatted within a single XML document.</a:t>
            </a: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BE34C3D-D74C-FF40-97BF-49A2629C9C0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7033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034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034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703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Geography Markup Language Support: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XMLFOREST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Functionality</a:t>
            </a:r>
          </a:p>
          <a:p>
            <a:pPr lvl="1"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This is the result of the query on the previous slide.  The result continues on the next slide.</a:t>
            </a: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0937961-E893-B24C-A2E8-8EFE9E92486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7238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238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238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723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Geography Markup Language Support: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XMLFOREST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Functionality</a:t>
            </a:r>
          </a:p>
          <a:p>
            <a:pPr lvl="1"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The example on this slide invokes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SDO_UTIL.TO_GMLGEOMETRY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embedded within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XMLFOREST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functionality.  The query returns more than one geometry and attributes in Geography Markup Language formatted within a single XML document.</a:t>
            </a: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934F934-5F59-CD48-B7E8-9EC89276386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7443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443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443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74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Geography Markup Language Support: </a:t>
            </a:r>
            <a:r>
              <a:rPr lang="en-US">
                <a:latin typeface="Courier New" pitchFamily="-84" charset="0"/>
                <a:ea typeface="Times New Roman" pitchFamily="-84" charset="0"/>
                <a:cs typeface="Times New Roman" pitchFamily="-84" charset="0"/>
              </a:rPr>
              <a:t>XMLFOREST</a:t>
            </a:r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 Functionality</a:t>
            </a:r>
          </a:p>
          <a:p>
            <a:pPr lvl="1" eaLnBrk="1" hangingPunct="1"/>
            <a:r>
              <a:rPr lang="en-US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This is the result of the query on the previous slide.  The result continues on the next slide.</a:t>
            </a: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7408074-7FB7-D748-BDC8-EB94F831951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7648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648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7648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76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en-US" dirty="0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1FE4B34-D633-174E-A682-40A909BF98C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31E1BE9-AD57-3347-AF95-FFA0E53D8A3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178BD68-0728-F34E-9711-3C479D26434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9" tIns="12489" rIns="12489" bIns="12489"/>
          <a:lstStyle/>
          <a:p>
            <a:pPr defTabSz="457200" eaLnBrk="1" hangingPunct="1">
              <a:lnSpc>
                <a:spcPct val="90000"/>
              </a:lnSpc>
            </a:pPr>
            <a:endParaRPr lang="fr-FR">
              <a:latin typeface="Courier New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30625E8-FAA2-4C44-AA4A-96B81C4E29D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262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8262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82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58781C5-F9E4-9249-827A-D7267A7D63D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467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8467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84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1149D18-BF89-6846-8DD0-7BCFCEC5D13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672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8672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8672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86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E7A0B8B-BC47-4F4C-A126-301110F9BCB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158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ECF5DE1-12C8-3141-BC06-F7EFAF88925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172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2025" y="692150"/>
            <a:ext cx="4933950" cy="3416300"/>
          </a:xfrm>
          <a:ln w="12700" cap="flat">
            <a:solidFill>
              <a:schemeClr val="tx1"/>
            </a:solidFill>
          </a:ln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 lIns="93663" tIns="47625" rIns="93663" bIns="47625"/>
          <a:lstStyle/>
          <a:p>
            <a:pPr eaLnBrk="1" hangingPunct="1"/>
            <a:r>
              <a:rPr lang="en-GB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Writing queries is straightforward - at least for anyone having a basic understanding of the SQL language. All the developers will need to learn is a new predicate (SDO_RELATE)</a:t>
            </a:r>
          </a:p>
          <a:p>
            <a:pPr eaLnBrk="1" hangingPunct="1"/>
            <a:r>
              <a:rPr lang="en-GB">
                <a:latin typeface="Times New Roman" pitchFamily="-84" charset="0"/>
                <a:ea typeface="Times New Roman" pitchFamily="-84" charset="0"/>
                <a:cs typeface="Times New Roman" pitchFamily="-84" charset="0"/>
              </a:rPr>
              <a:t>Of course, users of «GIS» graphical tools do not need to worry about SQL: the tools will generate the SQL queries automatically, based on the graphical selections and operations performed.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229BB72-1CDC-A841-8B03-2CE56273A64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 b="1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4280C77-ECDD-5244-99AE-8CEE9F3A0E1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5000"/>
              </a:spcBef>
            </a:pPr>
            <a:endParaRPr lang="fr-FR" b="1">
              <a:solidFill>
                <a:srgbClr val="000000"/>
              </a:solidFill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F8383F1-15B1-0641-ABC2-55C5927C77D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189287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40D8EBE-707D-DC47-BD27-A7C9324FD04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363905A-D1DE-774A-A1F2-46A5D0D7BFC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1BB577F-AD4C-BA48-B6CB-9E155ACD5E5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>
              <a:lnSpc>
                <a:spcPct val="95000"/>
              </a:lnSpc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FA60563-669C-024E-B33E-C9D096B25CC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5004CCB-ED8F-6644-89CF-AE55D0544B0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D732D75-1662-A945-8701-0C18959BF10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A540BEB-16D1-394B-957C-9DB894336B4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0000"/>
              </a:spcBef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B748363-AB76-A94F-826E-A986C7EA97F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AE877E5-A2AD-304E-A426-CE3A1BB6CF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165FACE-8692-9D40-859B-58CBC0259D2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E0793B0-7591-C142-9359-8DADA515D3F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77C6F8E-A5B5-2A49-9168-F234EEA04EC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0140D33-2807-ED4A-948C-597B5ACF73C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8B2EE48-E5A0-6044-BF4D-E3FD4232065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B8D87E7-38D0-704A-BBFD-0015BC65EF3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0058107-4ACD-7048-B255-7EA03773072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1B1964A-C73B-9B49-A54B-4341D459CCB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EFE2787-9073-A44C-83D2-4EB90E5D676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C17F8C9-7815-7E43-83E4-AC65C98DE56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1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68013EC-EF85-4D4C-A1A7-46B8C5EA837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3DA5AF3-DF70-0943-A895-ADAD241A614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B008CD4-86BB-A04D-B6F0-F05EA5A5CDD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defTabSz="457200" eaLnBrk="1" hangingPunct="1">
              <a:lnSpc>
                <a:spcPct val="90000"/>
              </a:lnSpc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B3C6B31-C2A9-FB41-8183-6EE696F90B6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B406FC0-3070-AD48-8E7B-F860FE8D4D1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1991F26-6723-5A45-9619-1DD19A9FAEE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AB82C13-1436-3745-B404-CE5DEA4118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24DDACA-3DEA-A041-8AF4-01B86E2682F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AB82C13-1436-3745-B404-CE5DEA4118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AB82C13-1436-3745-B404-CE5DEA4118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AB82C13-1436-3745-B404-CE5DEA4118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AB82C13-1436-3745-B404-CE5DEA4118A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08EDEDD-6BEF-3D4A-8171-5337E0DF0DB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08511E2-A2EA-E647-896D-145869957F3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7C7391F-1266-A74C-8F77-99F23719F66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8637123-169F-9E48-B73E-5E3BCA89306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AE7A42C-2829-424C-AB35-AB790A3DB62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9722B5B-653E-E140-AA5A-7B507197946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84C1AAE-73AF-6D44-8BDA-FE798EAEA92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8548F34-EFBD-7540-BAEC-8A90BC2E805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AD9C3DF-1BF8-F146-8F7E-6EAD11C5965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239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239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FEC7150-959B-1A47-82D5-4358048C14D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0A3A61-0B51-714A-B7EB-A1ED644EB5B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2241FE4-A2FF-FF49-AD21-CD1217F9481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7F2E9FB-57AC-564D-9349-95741824A95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D4BD2AA-BCC4-EF40-AD16-ECA9F7378EB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84BEF4B-7930-9548-8ED3-508BB899419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62CFCEF-20D7-1944-A199-80FE6277DB6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055CC1A-9DD2-304F-90B5-E8C57AC7B5D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6811819-0661-A841-8B09-84086962E02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07FE826-339F-D54C-9FF5-C9C5AC60B25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EFA0D40-30B5-1D44-B72A-DCD738B268F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5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45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9FA4AB2-E375-BC46-B0F9-4270126532C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F7FC85A-FC86-854E-AC92-D709A7AD4BF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B3793EE-5584-1F4A-9F67-09A58460D2C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9CBDE60-1BD9-054B-8575-1AD36F62B92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BF204FE-A70A-334B-9A95-56DDDA5490F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5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55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85049FE-F050-624C-99CE-72D3040F360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7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57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0000"/>
              </a:spcBef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B86CF21-395C-B743-83F4-BB9E183C8E1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AF3FEB3-B7C4-7E4B-A771-2733DCED73B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8FC17F5-2E76-3E46-8F15-D16F33DCF80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9D6ADD0-8ECF-1349-99A1-3793B6F78EF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5000"/>
              </a:spcBef>
            </a:pPr>
            <a:endParaRPr lang="fr-FR" b="1">
              <a:solidFill>
                <a:srgbClr val="000000"/>
              </a:solidFill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F550DC-10DC-8544-B107-25B495DCF73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5000"/>
              </a:spcBef>
            </a:pPr>
            <a:endParaRPr lang="fr-FR" b="1">
              <a:solidFill>
                <a:srgbClr val="000000"/>
              </a:solidFill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EEBAEB8-7628-B446-8F23-8AA8A2BDAF5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>
              <a:lnSpc>
                <a:spcPct val="90000"/>
              </a:lnSpc>
              <a:spcBef>
                <a:spcPct val="15000"/>
              </a:spcBef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F7F7612-EFBF-F64F-A757-86250D293EA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5000"/>
              </a:spcBef>
            </a:pPr>
            <a:endParaRPr lang="fr-FR" b="1">
              <a:solidFill>
                <a:srgbClr val="000000"/>
              </a:solidFill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69D76E4-E0AF-D343-B5E6-3A45F48A3CE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5000"/>
              </a:spcBef>
            </a:pPr>
            <a:endParaRPr lang="fr-FR" b="1">
              <a:solidFill>
                <a:srgbClr val="000000"/>
              </a:solidFill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9E2E3B0-BD3A-3049-B41C-3D637BA422E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C7BF737-933F-A44B-A7CC-26DD819D5F9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7715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7715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7715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771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NewRoman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587862A-2A37-B748-B422-3C8D92CA975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7920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7920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7920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792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1C81755-936D-F64E-8E4E-EF81A9A2F8E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ECA5ADC-5C86-744A-BA2C-5129131758C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330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833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E243ED6-8505-4B4C-B120-A6656DAF6EB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072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072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F304912-DC78-014A-AB2E-2D6DB67FB5D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534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534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534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85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CB6C20F-6D53-274C-9A99-C4EA87E0104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739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739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873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666EB41-9D4E-5C43-860E-9CA4A094EB4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944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944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944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894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lvl="1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B5CF441-A6EE-DC41-932D-019595EF4CE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9149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149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149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914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DDBC36B-8734-9040-99F8-9D0D1D41E2B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9353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354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354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935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5FD4CD3-BEBC-2041-A6E6-F8669BF23F6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9558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558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558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955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E8AD3F6-05B4-F847-B38B-76541E4B727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9763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763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763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976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9710487-FDB6-7948-BADF-64C7DBBB394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9968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968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9968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996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A000E00-D817-7F47-B11F-DF7BA0BAE54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173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173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017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466AF09-FC7A-4942-90A6-EDAE99538CD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377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378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378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037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1ED17E9-99C0-CF43-A90B-0F4725CEE06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FC6CA91-B64A-924C-9EFF-573D18C2D40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582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582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582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05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B37EFF6-6C5E-7446-B327-6C75542EBFD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787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787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787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078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5AA0783-2F45-014E-BD76-B26ECC0CB3F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992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992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992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099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96C09EA-C4E7-BC43-B1DD-824E37FD346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1197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197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197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119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5DDBFE5-1BE4-894A-B5BC-3535BCE9B3D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1401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402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40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140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1847BB1-13FA-0642-8759-11B1E6E8809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1606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606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606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160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3675104-B027-9444-8491-70EB5F01918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1811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811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811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181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073A1A7-9A9E-B245-AC1C-FE649C74EFC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2016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016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016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201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02BFEC-9E21-D24E-ACEC-73D9D70156A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2528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528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528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252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Courier New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9CD88D6-2F57-EA43-BA97-1562423276C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118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2733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733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733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273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1400">
                <a:solidFill>
                  <a:srgbClr val="000000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&lt;Insert Picture Here&gt;</a:t>
            </a:r>
          </a:p>
        </p:txBody>
      </p:sp>
      <p:pic>
        <p:nvPicPr>
          <p:cNvPr id="5" name="Picture 1027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28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31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0437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70438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" y="5"/>
            <a:ext cx="624285" cy="742951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76" y="327387"/>
            <a:ext cx="8915385" cy="541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71376" y="1498600"/>
            <a:ext cx="89154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1376" y="864288"/>
            <a:ext cx="89154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300">
                <a:solidFill>
                  <a:schemeClr val="accent1"/>
                </a:solidFill>
              </a:defRPr>
            </a:lvl1pPr>
            <a:lvl2pPr marL="536433" indent="0">
              <a:buFontTx/>
              <a:buNone/>
              <a:defRPr/>
            </a:lvl2pPr>
            <a:lvl3pPr marL="1072866" indent="0">
              <a:buFontTx/>
              <a:buNone/>
              <a:defRPr/>
            </a:lvl3pPr>
            <a:lvl4pPr marL="1609298" indent="0">
              <a:buFontTx/>
              <a:buNone/>
              <a:defRPr/>
            </a:lvl4pPr>
            <a:lvl5pPr marL="214573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50" descr="Red B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051" descr="Small Red Squar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0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2053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69414" name="Rectangle 2054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pic>
        <p:nvPicPr>
          <p:cNvPr id="1031" name="Picture 2055" descr="Oracle WHIT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9416" name="Rectangle 20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9417" name="Text Box 2057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fld id="{F375CBAF-DFA0-4D47-9D88-C67783EFFCEC}" type="slidenum">
              <a:rPr lang="en-US" sz="1200" b="0">
                <a:solidFill>
                  <a:schemeClr val="bg1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t>‹#›</a:t>
            </a:fld>
            <a:endParaRPr lang="en-US" sz="1200" b="0">
              <a:solidFill>
                <a:schemeClr val="bg1"/>
              </a:solidFill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84" charset="-128"/>
          <a:cs typeface="ＭＳ Ｐゴシック" pitchFamily="-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1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4339" name="Text Box 2051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7</a:t>
            </a:r>
            <a:r>
              <a:rPr lang="en-US" sz="3200"/>
              <a:t> Spatial Processing</a:t>
            </a:r>
          </a:p>
        </p:txBody>
      </p:sp>
      <p:pic>
        <p:nvPicPr>
          <p:cNvPr id="14340" name="Picture 2052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053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SDO_LENGTH Function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&lt;geometry&gt;: SDO_GEOMETRY that defines a polygon or line</a:t>
            </a:r>
          </a:p>
          <a:p>
            <a:pPr lvl="1" eaLnBrk="1" hangingPunct="1"/>
            <a:r>
              <a:rPr lang="en-US"/>
              <a:t>Can be a variable or table column</a:t>
            </a:r>
          </a:p>
          <a:p>
            <a:pPr eaLnBrk="1" hangingPunct="1"/>
            <a:r>
              <a:rPr lang="en-US"/>
              <a:t>&lt;tolerance&gt;: Number used as the tolerance</a:t>
            </a:r>
          </a:p>
          <a:p>
            <a:pPr eaLnBrk="1" hangingPunct="1"/>
            <a:r>
              <a:rPr lang="en-US"/>
              <a:t>&lt;unit&gt;: Quoted string with the units for the result </a:t>
            </a:r>
          </a:p>
          <a:p>
            <a:pPr eaLnBrk="1" hangingPunct="1"/>
            <a:r>
              <a:rPr lang="en-US"/>
              <a:t>&lt;returned_value&gt;: Numeric length 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blackGray">
          <a:xfrm>
            <a:off x="1066800" y="4953000"/>
            <a:ext cx="7759700" cy="9239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>
                <a:latin typeface="Courier New" pitchFamily="-84" charset="0"/>
              </a:rPr>
              <a:t>length := SDO_GEOM.SDO_LENGTH </a:t>
            </a:r>
          </a:p>
          <a:p>
            <a:pPr eaLnBrk="0" hangingPunct="0">
              <a:lnSpc>
                <a:spcPct val="110000"/>
              </a:lnSpc>
            </a:pPr>
            <a:r>
              <a:rPr lang="en-US" sz="2400">
                <a:latin typeface="Courier New" pitchFamily="-84" charset="0"/>
              </a:rPr>
              <a:t> ( &lt;geometry&gt;, &lt;tolerance&gt; [, &lt;unit&gt;])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polygontoline()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Generates a new geometry by converting all polygon elements in a geometry to line elements, and sets the proper SDO_GTYPE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073150" y="3124200"/>
            <a:ext cx="78422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SDO_UTIL.POLYGONTOLINE (GEOM)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polygontoline() example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571500" y="1235075"/>
            <a:ext cx="8845550" cy="1944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SDO_UTIL.POLYGONTOLINE(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SDO_GEOMETRY(2003,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SDO_ELEM_INFO_ARRAY(1, 1003, 3),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SDO_ORDINATE_ARRAY(-71.017892, 42.291063,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             -70.424857, 42.9578167)))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577850" y="5791200"/>
            <a:ext cx="82026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/>
              <a:t>Note the line returned is based on the densified optimized rectangle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571500" y="3429000"/>
            <a:ext cx="8845550" cy="2274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SDO_GEOMETRY(2002,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SDO_ELEM_INFO_ARRAY(1, 2,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SDO_ORDINATE_ARRAY(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-71.017892, 42.2910630, -71.000000, 42.2910630,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-70.424857, 42.2910630, -70.424857, 42.9578167,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-71.000000, 42.9578167, -71.017892, 42.9578167,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-71.017892, 42.2910630))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remove_duplicate_vertices()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Generates a new geometry by removing adjacent vertices closer together than a specified tolerance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660400" y="3124200"/>
            <a:ext cx="86677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SDO_UTIL.REMOVE_DUPLICATE_VERTICES (GEOM, TOLERANCE)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remove_duplicate_vertices example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98463" y="1454150"/>
            <a:ext cx="9109075" cy="2605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SDO_UTIL.REMOVE_DUPLICATE_VERTICES(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SDO_GEOMETRY(2002,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SDO_ELEM_INFO_ARRAY(1, 2,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SDO_ORDINATE_ARRAY(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-71.017892, 42.2910630, -70.974900, 42.3042252,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-70.957062, 42.3360129, -70.957062, 42.3360129,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-70.974857, 42.3678167)), 0.5)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98463" y="4364038"/>
            <a:ext cx="9109075" cy="163031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SDO_GEOMETRY(2002,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SDO_ELEM_INFO_ARRAY(1, 2, 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SDO_ORDINATE_ARRAY(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-71.017892, 42.2910630, -70.974900, 42.3042252,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-70.957062, 42.3360129, -70.974857, 42.3678167))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append()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Accepts two geometries as input and returns a single geometry with the second geometry appended to the first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073150" y="3509963"/>
            <a:ext cx="7842250" cy="293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SDO_UTIL.APPEND (GEOM1, GEOM2)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append() example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77850" y="1658938"/>
            <a:ext cx="8758238" cy="26050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SDO_UTIL.APPEND(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SDO_GEOMETRY(2002, null, 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SDO_ELEM_INFO_ARRAY(1,2,1),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SDO_ORDINATE_ARRAY(4,4, 7,4, 10,5)),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SDO_GEOMETRY(2003, null, 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SDO_ELEM_INFO_ARRAY(1,1003,3),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SDO_ORDINATE_ARRAY(6,6, 8,8)))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577850" y="4864100"/>
            <a:ext cx="8758238" cy="954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SDO_GEOMETRY(2004, NULL, 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SDO_ELEM_INFO_ARRAY(1, 2, 1, 7, 1003, 3),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SDO_ORDINATE_ARRAY(4, 4, 7, 4, 10, 5, 6, 6, 8, 8))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concat_lines()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Concatenates two linestring or multilinestring 2D geometries to create a new geometry, matching equivalent start/end points</a:t>
            </a:r>
          </a:p>
          <a:p>
            <a:pPr eaLnBrk="1" hangingPunct="1"/>
            <a:r>
              <a:rPr lang="en-US"/>
              <a:t>Only matches endpoints, no other overlaps between linestrings are allowed</a:t>
            </a:r>
          </a:p>
          <a:p>
            <a:pPr eaLnBrk="1" hangingPunct="1"/>
            <a:r>
              <a:rPr lang="en-US"/>
              <a:t>Faster than SDO_UNION()</a:t>
            </a:r>
          </a:p>
          <a:p>
            <a:pPr eaLnBrk="1" hangingPunct="1"/>
            <a:r>
              <a:rPr lang="en-US"/>
              <a:t>Used for road networks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073150" y="5186363"/>
            <a:ext cx="7842250" cy="293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SDO_UTIL.CONCAT_LINES (GEOM1, GEOM2)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concat_lines() example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495300" y="1911350"/>
            <a:ext cx="8969375" cy="2605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SDO_UTIL.CONCAT_LINES(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SDO_GEOMETRY(2006,NULL,NULL,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SDO_ELEM_INFO_ARRAY(1,2,1,5,2,1),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SDO_ORDINATE_ARRAY(1,1,5,1,7,1,9,1)),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SDO_GEOMETRY(2006,NULL,NULL,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SDO_ELEM_INFO_ARRAY(1,2,1,5,2,1),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SDO_ORDINATE_ARRAY(9,1,10,1,7,1,5,1)))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495300" y="4881563"/>
            <a:ext cx="8969375" cy="9540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SDO_GEOMETRY(2002, NULL, 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SDO_ELEM_INFO_ARRAY(1, 2,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SDO_ORDINATE_ARRAY(10, 1, 9, 1, 7, 1, 5, 1, 1, 1))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concat_lines() example</a:t>
            </a:r>
          </a:p>
        </p:txBody>
      </p:sp>
      <p:sp>
        <p:nvSpPr>
          <p:cNvPr id="208899" name="Line 3"/>
          <p:cNvSpPr>
            <a:spLocks noChangeShapeType="1"/>
          </p:cNvSpPr>
          <p:nvPr/>
        </p:nvSpPr>
        <p:spPr bwMode="auto">
          <a:xfrm>
            <a:off x="2147888" y="2519363"/>
            <a:ext cx="303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843088" y="2660650"/>
            <a:ext cx="6905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(1,1)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4832350" y="2660650"/>
            <a:ext cx="6905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(5,1)</a:t>
            </a: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>
            <a:off x="6738938" y="2519363"/>
            <a:ext cx="151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6392863" y="2660650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(7,1)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794625" y="2660650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(9,1)</a:t>
            </a:r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8212138" y="24685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6684963" y="24812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5102225" y="24685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08" name="Oval 12"/>
          <p:cNvSpPr>
            <a:spLocks noChangeArrowheads="1"/>
          </p:cNvSpPr>
          <p:nvPr/>
        </p:nvSpPr>
        <p:spPr bwMode="auto">
          <a:xfrm>
            <a:off x="2120900" y="24812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09" name="Line 13"/>
          <p:cNvSpPr>
            <a:spLocks noChangeShapeType="1"/>
          </p:cNvSpPr>
          <p:nvPr/>
        </p:nvSpPr>
        <p:spPr bwMode="auto">
          <a:xfrm>
            <a:off x="5178425" y="3598863"/>
            <a:ext cx="151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4832350" y="3751263"/>
            <a:ext cx="6905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(5,1)</a:t>
            </a:r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6348413" y="3751263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(7,1)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7794625" y="3751263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(9,1)</a:t>
            </a: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8761413" y="3751263"/>
            <a:ext cx="8207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(10,1)</a:t>
            </a:r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5116513" y="35480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15" name="Line 20"/>
          <p:cNvSpPr>
            <a:spLocks noChangeShapeType="1"/>
          </p:cNvSpPr>
          <p:nvPr/>
        </p:nvSpPr>
        <p:spPr bwMode="auto">
          <a:xfrm>
            <a:off x="8289925" y="3586163"/>
            <a:ext cx="744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16" name="Oval 21"/>
          <p:cNvSpPr>
            <a:spLocks noChangeArrowheads="1"/>
          </p:cNvSpPr>
          <p:nvPr/>
        </p:nvSpPr>
        <p:spPr bwMode="auto">
          <a:xfrm>
            <a:off x="9037638" y="35480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17" name="Oval 22"/>
          <p:cNvSpPr>
            <a:spLocks noChangeArrowheads="1"/>
          </p:cNvSpPr>
          <p:nvPr/>
        </p:nvSpPr>
        <p:spPr bwMode="auto">
          <a:xfrm>
            <a:off x="8212138" y="35480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18" name="Oval 23"/>
          <p:cNvSpPr>
            <a:spLocks noChangeArrowheads="1"/>
          </p:cNvSpPr>
          <p:nvPr/>
        </p:nvSpPr>
        <p:spPr bwMode="auto">
          <a:xfrm>
            <a:off x="6643688" y="3560763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19" name="Line 25"/>
          <p:cNvSpPr>
            <a:spLocks noChangeShapeType="1"/>
          </p:cNvSpPr>
          <p:nvPr/>
        </p:nvSpPr>
        <p:spPr bwMode="auto">
          <a:xfrm>
            <a:off x="2147888" y="5016500"/>
            <a:ext cx="688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20" name="Oval 26"/>
          <p:cNvSpPr>
            <a:spLocks noChangeArrowheads="1"/>
          </p:cNvSpPr>
          <p:nvPr/>
        </p:nvSpPr>
        <p:spPr bwMode="auto">
          <a:xfrm>
            <a:off x="2079625" y="4965700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21" name="Oval 27"/>
          <p:cNvSpPr>
            <a:spLocks noChangeArrowheads="1"/>
          </p:cNvSpPr>
          <p:nvPr/>
        </p:nvSpPr>
        <p:spPr bwMode="auto">
          <a:xfrm>
            <a:off x="6726238" y="4965700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22" name="Oval 28"/>
          <p:cNvSpPr>
            <a:spLocks noChangeArrowheads="1"/>
          </p:cNvSpPr>
          <p:nvPr/>
        </p:nvSpPr>
        <p:spPr bwMode="auto">
          <a:xfrm>
            <a:off x="8212138" y="4978400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23" name="Oval 29"/>
          <p:cNvSpPr>
            <a:spLocks noChangeArrowheads="1"/>
          </p:cNvSpPr>
          <p:nvPr/>
        </p:nvSpPr>
        <p:spPr bwMode="auto">
          <a:xfrm>
            <a:off x="8982075" y="4965700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24" name="Oval 30"/>
          <p:cNvSpPr>
            <a:spLocks noChangeArrowheads="1"/>
          </p:cNvSpPr>
          <p:nvPr/>
        </p:nvSpPr>
        <p:spPr bwMode="auto">
          <a:xfrm>
            <a:off x="5143500" y="4978400"/>
            <a:ext cx="8255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8925" name="Text Box 31"/>
          <p:cNvSpPr txBox="1">
            <a:spLocks noChangeArrowheads="1"/>
          </p:cNvSpPr>
          <p:nvPr/>
        </p:nvSpPr>
        <p:spPr bwMode="auto">
          <a:xfrm>
            <a:off x="668338" y="4821238"/>
            <a:ext cx="114776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/>
              <a:t>Result:</a:t>
            </a:r>
          </a:p>
        </p:txBody>
      </p:sp>
      <p:sp>
        <p:nvSpPr>
          <p:cNvPr id="208926" name="Text Box 32"/>
          <p:cNvSpPr txBox="1">
            <a:spLocks noChangeArrowheads="1"/>
          </p:cNvSpPr>
          <p:nvPr/>
        </p:nvSpPr>
        <p:spPr bwMode="auto">
          <a:xfrm>
            <a:off x="668338" y="2362200"/>
            <a:ext cx="10906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/>
              <a:t>Line 1:</a:t>
            </a:r>
          </a:p>
        </p:txBody>
      </p:sp>
      <p:sp>
        <p:nvSpPr>
          <p:cNvPr id="208927" name="Text Box 33"/>
          <p:cNvSpPr txBox="1">
            <a:spLocks noChangeArrowheads="1"/>
          </p:cNvSpPr>
          <p:nvPr/>
        </p:nvSpPr>
        <p:spPr bwMode="auto">
          <a:xfrm>
            <a:off x="668338" y="3441700"/>
            <a:ext cx="10906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/>
              <a:t>Line 2:</a:t>
            </a:r>
          </a:p>
        </p:txBody>
      </p:sp>
      <p:sp>
        <p:nvSpPr>
          <p:cNvPr id="208928" name="Text Box 34"/>
          <p:cNvSpPr txBox="1">
            <a:spLocks noChangeArrowheads="1"/>
          </p:cNvSpPr>
          <p:nvPr/>
        </p:nvSpPr>
        <p:spPr bwMode="auto">
          <a:xfrm>
            <a:off x="1809750" y="5211763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(1,1)</a:t>
            </a:r>
          </a:p>
        </p:txBody>
      </p:sp>
      <p:sp>
        <p:nvSpPr>
          <p:cNvPr id="208929" name="Text Box 35"/>
          <p:cNvSpPr txBox="1">
            <a:spLocks noChangeArrowheads="1"/>
          </p:cNvSpPr>
          <p:nvPr/>
        </p:nvSpPr>
        <p:spPr bwMode="auto">
          <a:xfrm>
            <a:off x="4799013" y="5211763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(5,1)</a:t>
            </a:r>
          </a:p>
        </p:txBody>
      </p:sp>
      <p:sp>
        <p:nvSpPr>
          <p:cNvPr id="208930" name="Text Box 36"/>
          <p:cNvSpPr txBox="1">
            <a:spLocks noChangeArrowheads="1"/>
          </p:cNvSpPr>
          <p:nvPr/>
        </p:nvSpPr>
        <p:spPr bwMode="auto">
          <a:xfrm>
            <a:off x="6357938" y="5211763"/>
            <a:ext cx="6905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(7,1)</a:t>
            </a:r>
          </a:p>
        </p:txBody>
      </p:sp>
      <p:sp>
        <p:nvSpPr>
          <p:cNvPr id="208931" name="Text Box 37"/>
          <p:cNvSpPr txBox="1">
            <a:spLocks noChangeArrowheads="1"/>
          </p:cNvSpPr>
          <p:nvPr/>
        </p:nvSpPr>
        <p:spPr bwMode="auto">
          <a:xfrm>
            <a:off x="7759700" y="5211763"/>
            <a:ext cx="6889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(9,1)</a:t>
            </a:r>
          </a:p>
        </p:txBody>
      </p:sp>
      <p:sp>
        <p:nvSpPr>
          <p:cNvPr id="208932" name="Text Box 38"/>
          <p:cNvSpPr txBox="1">
            <a:spLocks noChangeArrowheads="1"/>
          </p:cNvSpPr>
          <p:nvPr/>
        </p:nvSpPr>
        <p:spPr bwMode="auto">
          <a:xfrm>
            <a:off x="8766175" y="5211763"/>
            <a:ext cx="8223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1600">
                <a:latin typeface="Courier New" pitchFamily="-84" charset="0"/>
              </a:rPr>
              <a:t>(10,1)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reverse_linestring()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Accepts a two-dimensional linestring geometry as input and returns a linestring with the coordinates in reverse order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073150" y="3509963"/>
            <a:ext cx="7842250" cy="293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SDO_UTIL.REVERSE_LINESTRING (GEOM)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SDO_LENGTH Example</a:t>
            </a:r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Calculate the length of an interstate highway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Select states on the basis of border length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20700" y="2209800"/>
            <a:ext cx="8775700" cy="10366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SDO_GEOM.SDO_LENGTH (geom, 0.5,'unit=kilometer')</a:t>
            </a:r>
            <a:r>
              <a:rPr lang="en-US" sz="1800">
                <a:latin typeface="Courier New" pitchFamily="-84" charset="0"/>
              </a:rPr>
              <a:t> length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us_interstates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interstate = 'I95';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46100" y="3810000"/>
            <a:ext cx="8750300" cy="10366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state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us_states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SDO_GEOM.SDO_LENGTH (geom, 0.5,'unit=mile')</a:t>
            </a:r>
            <a:r>
              <a:rPr lang="en-US" sz="1800">
                <a:latin typeface="Courier New" pitchFamily="-84" charset="0"/>
              </a:rPr>
              <a:t> &gt; 1800;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reverse_linestring() example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06425" y="2032000"/>
            <a:ext cx="8759825" cy="1944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SDO_UTIL.REVERSE_LINESTRING(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SDO_GEOMETRY(2002,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SDO_ELEM_INFO_ARRAY(1,2,1),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SDO_ORDINATE_ARRAY(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-72, 43, -71.5, 43.5, -71, 42, -70, 40)))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569913" y="4546600"/>
            <a:ext cx="8758237" cy="129792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SDO_GEOMETRY(2002,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SDO_ELEM_INFO_ARRAY(1, 2,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SDO_ORDINATE_ARRAY(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-70, 40, -71, 42, -71.5, 43.5, -72, 43))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getnumelem() and getnumvertices()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getnumelem()</a:t>
            </a:r>
          </a:p>
          <a:p>
            <a:pPr lvl="1" eaLnBrk="1" hangingPunct="1"/>
            <a:r>
              <a:rPr lang="en-US"/>
              <a:t>Returns the number of elements in a geometry</a:t>
            </a:r>
          </a:p>
          <a:p>
            <a:pPr lvl="1" eaLnBrk="1" hangingPunct="1"/>
            <a:r>
              <a:rPr lang="en-US"/>
              <a:t>Elements are counted based on the OGC definitions:</a:t>
            </a:r>
          </a:p>
          <a:p>
            <a:pPr lvl="1" eaLnBrk="1" hangingPunct="1"/>
            <a:r>
              <a:rPr lang="en-US"/>
              <a:t>A polygon with voids counts as one element.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getnumrings()</a:t>
            </a:r>
          </a:p>
          <a:p>
            <a:pPr lvl="1" eaLnBrk="1" hangingPunct="1"/>
            <a:r>
              <a:rPr lang="en-US"/>
              <a:t>Returns the number of rings (points) in a geometry</a:t>
            </a:r>
          </a:p>
          <a:p>
            <a:pPr lvl="1" eaLnBrk="1" hangingPunct="1"/>
            <a:r>
              <a:rPr lang="en-US"/>
              <a:t>A polygon with a void has 2 rings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getnumvertices()</a:t>
            </a:r>
          </a:p>
          <a:p>
            <a:pPr lvl="1" eaLnBrk="1" hangingPunct="1"/>
            <a:r>
              <a:rPr lang="en-US"/>
              <a:t>Returns the number of vertices (points) in a geometry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073150" y="3171825"/>
            <a:ext cx="78422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N = SDO_UTIL.GETNUMELEM (GEOM)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073150" y="4724400"/>
            <a:ext cx="78422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N = SDO_UTIL.GETNUMRINGS (GEOM)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1073150" y="5878513"/>
            <a:ext cx="7842250" cy="293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N = SDO_UTIL.GETNUMVERTICES (GEOM)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getnumelem() and getnumvertices() example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588963" y="2184400"/>
            <a:ext cx="8758237" cy="1944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county,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sdo_util.getnumelem(geom) elements,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sdo_util.getnumrings(geom) rings,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sdo_util.getnumvertices(geom) points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us_counties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county in ('Denver', 'Arapahoe');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8963" y="4267200"/>
            <a:ext cx="8758237" cy="1284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COUNTY               ELEMENTS      RINGS     POINTS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------------------ ---------- ---------- ----------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Arapahoe                    2          2        123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Denver                      1          2        248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77850" y="5791200"/>
            <a:ext cx="54038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/>
              <a:t>Note that Denver is a polygon with a void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extract()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Extracts one element from a geometry</a:t>
            </a:r>
          </a:p>
          <a:p>
            <a:pPr eaLnBrk="1" hangingPunct="1"/>
            <a:r>
              <a:rPr lang="en-US"/>
              <a:t>Elements are identified by their sequence number</a:t>
            </a:r>
          </a:p>
          <a:p>
            <a:pPr lvl="1" eaLnBrk="1" hangingPunct="1"/>
            <a:r>
              <a:rPr lang="en-US"/>
              <a:t>Starting from 1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Useful to break a multi-elements geometry into its elements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You can also break polygon elements in individual rings</a:t>
            </a:r>
          </a:p>
          <a:p>
            <a:pPr eaLnBrk="1" hangingPunct="1"/>
            <a:endParaRPr lang="en-US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704850" y="2924175"/>
            <a:ext cx="81280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SDO_UTIL.EXTRACT (GEOM, ELEM_NUMBER)</a:t>
            </a:r>
          </a:p>
        </p:txBody>
      </p:sp>
      <p:sp>
        <p:nvSpPr>
          <p:cNvPr id="219141" name="Rectangle 4"/>
          <p:cNvSpPr>
            <a:spLocks noChangeArrowheads="1"/>
          </p:cNvSpPr>
          <p:nvPr/>
        </p:nvSpPr>
        <p:spPr bwMode="auto">
          <a:xfrm>
            <a:off x="712788" y="5300663"/>
            <a:ext cx="81280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SDO_UTIL.EXTRACT (GEOM, ELEM_NUMBER, RING_NUMBER)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extract() example</a:t>
            </a:r>
          </a:p>
        </p:txBody>
      </p:sp>
      <p:sp>
        <p:nvSpPr>
          <p:cNvPr id="221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Define an object and an array type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704850" y="2133600"/>
            <a:ext cx="8128000" cy="16367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or replace type sdo_geometry_row as object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element_id    number,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element_geom  sdo_geometry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/</a:t>
            </a:r>
          </a:p>
        </p:txBody>
      </p:sp>
      <p:sp>
        <p:nvSpPr>
          <p:cNvPr id="221189" name="Rectangle 4"/>
          <p:cNvSpPr>
            <a:spLocks noChangeArrowheads="1"/>
          </p:cNvSpPr>
          <p:nvPr/>
        </p:nvSpPr>
        <p:spPr bwMode="auto">
          <a:xfrm>
            <a:off x="704850" y="4076700"/>
            <a:ext cx="8128000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or replace type sdo_geometry_table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as table of sdo_geometry_row;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extract() example</a:t>
            </a:r>
          </a:p>
        </p:txBody>
      </p:sp>
      <p:sp>
        <p:nvSpPr>
          <p:cNvPr id="222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Define a « pipelined » function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704850" y="2133600"/>
            <a:ext cx="8896350" cy="3609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or replace function get_elements (g sdo_geometry)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return sdo_geometry_table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pipelined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as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for i in 1..sdo_util.getnumelem(g) loop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pipe row (sdo_geometry_row (i,sdo_util.extract(g,i)))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end loop;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return;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end;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extract() example</a:t>
            </a:r>
          </a:p>
        </p:txBody>
      </p:sp>
      <p:sp>
        <p:nvSpPr>
          <p:cNvPr id="223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Decompose the state of California into its elements</a:t>
            </a:r>
          </a:p>
          <a:p>
            <a:endParaRPr lang="fr-FR"/>
          </a:p>
          <a:p>
            <a:endParaRPr lang="fr-FR"/>
          </a:p>
          <a:p>
            <a:pPr>
              <a:buFontTx/>
              <a:buNone/>
            </a:pPr>
            <a:endParaRPr lang="fr-FR"/>
          </a:p>
          <a:p>
            <a:r>
              <a:rPr lang="fr-FR"/>
              <a:t>Decompose all states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704850" y="3752850"/>
            <a:ext cx="8128000" cy="971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id, state_abrv, element_id, element_geom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us_states,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table(get_elements(geom))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order by id, element_id;</a:t>
            </a:r>
          </a:p>
        </p:txBody>
      </p:sp>
      <p:sp>
        <p:nvSpPr>
          <p:cNvPr id="223237" name="Rectangle 4"/>
          <p:cNvSpPr>
            <a:spLocks noChangeArrowheads="1"/>
          </p:cNvSpPr>
          <p:nvPr/>
        </p:nvSpPr>
        <p:spPr bwMode="auto">
          <a:xfrm>
            <a:off x="712788" y="1989138"/>
            <a:ext cx="8128000" cy="130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element_id, element_geom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us_states,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table(get_elements(geom))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state_abrv = 'CA'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order by element_id;</a:t>
            </a:r>
          </a:p>
        </p:txBody>
      </p:sp>
      <p:sp>
        <p:nvSpPr>
          <p:cNvPr id="223238" name="Rectangle 4"/>
          <p:cNvSpPr>
            <a:spLocks noChangeArrowheads="1"/>
          </p:cNvSpPr>
          <p:nvPr/>
        </p:nvSpPr>
        <p:spPr bwMode="auto">
          <a:xfrm>
            <a:off x="704850" y="5121275"/>
            <a:ext cx="8128000" cy="971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table us_states_elements as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id, state_abrv, element_id, element_geom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  us_states,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table(get_elements(geom))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convert_unit()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Converts a number from one unit to another 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825500" y="2257425"/>
            <a:ext cx="8007350" cy="623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NUMBER = SDO_UTIL.CONVERT_UNIT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START_NUMBER, FROM_UNIT, TO_UNIT )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035050" y="3200400"/>
            <a:ext cx="76517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solidFill>
                  <a:schemeClr val="hlink"/>
                </a:solidFill>
                <a:latin typeface="Univers" pitchFamily="34" charset="0"/>
              </a:rPr>
              <a:t>START_NUMBER</a:t>
            </a:r>
            <a:r>
              <a:rPr lang="en-US" sz="1800" b="0">
                <a:latin typeface="Univers" pitchFamily="34" charset="0"/>
              </a:rPr>
              <a:t>: The number to convert</a:t>
            </a:r>
          </a:p>
          <a:p>
            <a:pPr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solidFill>
                  <a:schemeClr val="hlink"/>
                </a:solidFill>
                <a:latin typeface="Univers" pitchFamily="34" charset="0"/>
              </a:rPr>
              <a:t>FROM_UNIT</a:t>
            </a:r>
            <a:r>
              <a:rPr lang="en-US" sz="1800" b="0">
                <a:latin typeface="Univers" pitchFamily="34" charset="0"/>
              </a:rPr>
              <a:t>: The unit to convert from </a:t>
            </a:r>
          </a:p>
          <a:p>
            <a:pPr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solidFill>
                  <a:schemeClr val="hlink"/>
                </a:solidFill>
                <a:latin typeface="Univers" pitchFamily="34" charset="0"/>
              </a:rPr>
              <a:t>TO_UNIT</a:t>
            </a:r>
            <a:r>
              <a:rPr lang="en-US" sz="1800" b="0">
                <a:latin typeface="Univers" pitchFamily="34" charset="0"/>
              </a:rPr>
              <a:t>: The unit to convert to</a:t>
            </a:r>
          </a:p>
          <a:p>
            <a:pPr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latin typeface="Univers" pitchFamily="34" charset="0"/>
              </a:rPr>
              <a:t>FROM_UNIT and TO_UNIT parameters must come from the SDO_UNIT column of the same table.  Choose one of the following tables:</a:t>
            </a:r>
          </a:p>
          <a:p>
            <a:pPr marL="228600" lvl="1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-84" charset="2"/>
              <a:buNone/>
            </a:pPr>
            <a:r>
              <a:rPr lang="en-US" sz="1800" b="0">
                <a:latin typeface="Univers" pitchFamily="34" charset="0"/>
              </a:rPr>
              <a:t>MDSYS.SDO_AREA_UNITS</a:t>
            </a:r>
          </a:p>
          <a:p>
            <a:pPr marL="228600" lvl="1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-84" charset="2"/>
              <a:buNone/>
            </a:pPr>
            <a:r>
              <a:rPr lang="en-US" sz="1800" b="0">
                <a:latin typeface="Univers" pitchFamily="34" charset="0"/>
              </a:rPr>
              <a:t>MDSYS.SDO_DIST_UNITS</a:t>
            </a:r>
          </a:p>
          <a:p>
            <a:pPr marL="228600" lvl="1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-84" charset="2"/>
              <a:buNone/>
            </a:pPr>
            <a:r>
              <a:rPr lang="en-US" sz="1800" b="0">
                <a:latin typeface="Univers" pitchFamily="34" charset="0"/>
              </a:rPr>
              <a:t>MDSYS.SDO_ANGLE_UNITS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convert_unit() examples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How many km in 1540 Nautical Miles ?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How may square km are 12000 Acres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838200" y="2343150"/>
            <a:ext cx="8337550" cy="623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SDO_UTIL.CONVERT_UNIT (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1540,'NAUT_MILE', 'km') FROM dual;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838200" y="4511675"/>
            <a:ext cx="8337550" cy="623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SDO_UTIL.CONVERT_UNIT (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12000, 'acre', 'sq_km') FROM dual;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838200" y="3124200"/>
            <a:ext cx="83375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2852.08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838200" y="5334000"/>
            <a:ext cx="83375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48.562272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point_at_bearing()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a point a specified distance and bearing from a start point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742950" y="2686050"/>
            <a:ext cx="8758238" cy="623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SDO_UTIL.POINT_AT_BEARING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&lt;GEOMETRY_START_POINT&gt;, &lt;BEARING&gt;, &lt;DISTANCE&gt; )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577850" y="3665538"/>
            <a:ext cx="8899525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pPr marL="228600" lvl="1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solidFill>
                  <a:schemeClr val="hlink"/>
                </a:solidFill>
                <a:latin typeface="Univers" pitchFamily="34" charset="0"/>
              </a:rPr>
              <a:t>GEOMETRY_START_POINT</a:t>
            </a:r>
            <a:r>
              <a:rPr lang="en-US" sz="1800" b="0">
                <a:latin typeface="Univers" pitchFamily="34" charset="0"/>
              </a:rPr>
              <a:t>: The start point (must be longitude/latitude)</a:t>
            </a:r>
          </a:p>
          <a:p>
            <a:pPr marL="228600" lvl="1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solidFill>
                  <a:schemeClr val="hlink"/>
                </a:solidFill>
                <a:latin typeface="Univers" pitchFamily="34" charset="0"/>
              </a:rPr>
              <a:t>BEARING</a:t>
            </a:r>
            <a:r>
              <a:rPr lang="en-US" sz="1800" b="0">
                <a:latin typeface="Univers" pitchFamily="34" charset="0"/>
              </a:rPr>
              <a:t> : The bearing, specified in radians</a:t>
            </a:r>
          </a:p>
          <a:p>
            <a:pPr marL="457200" lvl="2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-84" charset="2"/>
              <a:buNone/>
            </a:pPr>
            <a:r>
              <a:rPr lang="en-US" sz="1800" b="0">
                <a:latin typeface="Univers" pitchFamily="34" charset="0"/>
              </a:rPr>
              <a:t>Valid values from -pi to pi  (0 is North)</a:t>
            </a:r>
          </a:p>
          <a:p>
            <a:pPr marL="457200" lvl="2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-84" charset="2"/>
              <a:buNone/>
            </a:pPr>
            <a:r>
              <a:rPr lang="en-US" sz="1800" b="0">
                <a:latin typeface="Univers" pitchFamily="34" charset="0"/>
              </a:rPr>
              <a:t>To convert degrees to radians use SDO_UTIL.CONVERT_UNIT</a:t>
            </a:r>
          </a:p>
          <a:p>
            <a:pPr marL="228600" lvl="1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sz="1800" b="0">
                <a:solidFill>
                  <a:schemeClr val="hlink"/>
                </a:solidFill>
                <a:latin typeface="Univers" pitchFamily="34" charset="0"/>
              </a:rPr>
              <a:t>DISTANCE</a:t>
            </a:r>
            <a:r>
              <a:rPr lang="en-US" sz="1800" b="0">
                <a:latin typeface="Univers" pitchFamily="34" charset="0"/>
              </a:rPr>
              <a:t>: The distance, specified in meters </a:t>
            </a:r>
          </a:p>
          <a:p>
            <a:pPr marL="457200" lvl="2" defTabSz="2286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-84" charset="2"/>
              <a:buNone/>
            </a:pPr>
            <a:r>
              <a:rPr lang="en-US" sz="1800" b="0">
                <a:latin typeface="Univers" pitchFamily="34" charset="0"/>
              </a:rPr>
              <a:t>Must be less than ½ the circumference of the Earth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Distance Calculations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SDO_GEOM.SDO_DISTANCE computes the minimum distance between two geometries.</a:t>
            </a:r>
          </a:p>
          <a:p>
            <a:pPr eaLnBrk="1" hangingPunct="1"/>
            <a:r>
              <a:rPr lang="en-US" sz="2000" dirty="0"/>
              <a:t>This function takes two SDO_GEOMETRY objects as input and returns a number.</a:t>
            </a:r>
          </a:p>
          <a:p>
            <a:pPr eaLnBrk="1" hangingPunct="1"/>
            <a:r>
              <a:rPr lang="en-US" sz="2000" dirty="0"/>
              <a:t>Projected data (or data with no SDO_SRID)</a:t>
            </a:r>
          </a:p>
          <a:p>
            <a:pPr lvl="1" eaLnBrk="1" hangingPunct="1"/>
            <a:r>
              <a:rPr lang="en-US" sz="1800" dirty="0"/>
              <a:t>Returns </a:t>
            </a:r>
            <a:r>
              <a:rPr lang="en-US" sz="1800" b="1" dirty="0"/>
              <a:t>straight line distance</a:t>
            </a:r>
          </a:p>
          <a:p>
            <a:pPr lvl="1" eaLnBrk="1" hangingPunct="1"/>
            <a:r>
              <a:rPr lang="en-US" sz="1800" dirty="0"/>
              <a:t>Distance unit defaults to the coordinate system unit of the geometry.</a:t>
            </a:r>
          </a:p>
          <a:p>
            <a:pPr eaLnBrk="1" hangingPunct="1"/>
            <a:r>
              <a:rPr lang="en-US" sz="2000" dirty="0"/>
              <a:t>Geodetic data</a:t>
            </a:r>
          </a:p>
          <a:p>
            <a:pPr lvl="1" eaLnBrk="1" hangingPunct="1"/>
            <a:r>
              <a:rPr lang="en-US" sz="1800" dirty="0"/>
              <a:t>Returns the smaller </a:t>
            </a:r>
            <a:r>
              <a:rPr lang="en-US" sz="1800" b="1" dirty="0"/>
              <a:t>distance along the geodesic</a:t>
            </a:r>
          </a:p>
          <a:p>
            <a:pPr lvl="1" eaLnBrk="1" hangingPunct="1"/>
            <a:r>
              <a:rPr lang="en-US" sz="1800" dirty="0"/>
              <a:t>Distance unit defaults to meters.</a:t>
            </a:r>
          </a:p>
          <a:p>
            <a:pPr eaLnBrk="1" hangingPunct="1"/>
            <a:r>
              <a:rPr lang="en-US" sz="2000" dirty="0"/>
              <a:t>Distance unit can be specified with the UNIT parameter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point_at_bearing() example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3962400"/>
          </a:xfrm>
        </p:spPr>
        <p:txBody>
          <a:bodyPr/>
          <a:lstStyle/>
          <a:p>
            <a:pPr eaLnBrk="1" hangingPunct="1"/>
            <a:r>
              <a:rPr lang="en-US"/>
              <a:t>Find the point 3,000 km due south of the point (160,85)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762000" y="4343400"/>
            <a:ext cx="8337550" cy="96552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SDO_GEOMETRY(2001,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SDO_ELEM_INFO_ARRAY(1, 1,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SDO_ORDINATE_ARRAY(-160, 58.0203822))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762000" y="2133600"/>
            <a:ext cx="8337550" cy="1944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SDO_UTIL.POINT_AT_BEARING(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SDO_GEOMETRY(2001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4326, 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SDO_POINT_TYPE(-160, 85, NULL), NULL, NULL),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3.14159265,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3000000)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point_at_bearing() example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3962400"/>
          </a:xfrm>
        </p:spPr>
        <p:txBody>
          <a:bodyPr/>
          <a:lstStyle/>
          <a:p>
            <a:pPr eaLnBrk="1" hangingPunct="1"/>
            <a:r>
              <a:rPr lang="en-US"/>
              <a:t>Find the point 3,000 km due south of the point (160,85)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762000" y="4343400"/>
            <a:ext cx="8337550" cy="96552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SDO_GEOMETRY(2001,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SDO_ELEM_INFO_ARRAY(1, 1,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SDO_ORDINATE_ARRAY(-160, 58.0203822))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762000" y="2133600"/>
            <a:ext cx="8337550" cy="1944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SDO_UTIL.POINT_AT_BEARING(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SDO_GEOMETRY(2001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4326, 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SDO_POINT_TYPE(-160, 85, NULL), NULL, NULL),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SDO_UTIL.CONVERT_UNIT(180, 'degree', 'radian'),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3000000)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Affine Transformation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Applies various transformations to a geometry</a:t>
            </a:r>
          </a:p>
          <a:p>
            <a:pPr lvl="1" eaLnBrk="1" hangingPunct="1"/>
            <a:r>
              <a:rPr lang="en-US"/>
              <a:t>Move (translate)</a:t>
            </a:r>
          </a:p>
          <a:p>
            <a:pPr lvl="1" eaLnBrk="1" hangingPunct="1"/>
            <a:r>
              <a:rPr lang="en-US"/>
              <a:t>Scale (enlarge/reduce)</a:t>
            </a:r>
          </a:p>
          <a:p>
            <a:pPr lvl="1" eaLnBrk="1" hangingPunct="1"/>
            <a:r>
              <a:rPr lang="en-US"/>
              <a:t>Rotate</a:t>
            </a:r>
          </a:p>
          <a:p>
            <a:pPr lvl="1" eaLnBrk="1" hangingPunct="1"/>
            <a:r>
              <a:rPr lang="en-US"/>
              <a:t>Reflect</a:t>
            </a:r>
          </a:p>
          <a:p>
            <a:pPr lvl="1" eaLnBrk="1" hangingPunct="1"/>
            <a:r>
              <a:rPr lang="en-US"/>
              <a:t>Shear</a:t>
            </a:r>
          </a:p>
          <a:p>
            <a:pPr eaLnBrk="1" hangingPunct="1"/>
            <a:r>
              <a:rPr lang="en-US"/>
              <a:t>Combine multiple operations</a:t>
            </a:r>
          </a:p>
          <a:p>
            <a:pPr lvl="1" eaLnBrk="1" hangingPunct="1"/>
            <a:r>
              <a:rPr lang="en-US"/>
              <a:t>Example: Move, scale and rotate</a:t>
            </a:r>
          </a:p>
          <a:p>
            <a:pPr eaLnBrk="1" hangingPunct="1"/>
            <a:r>
              <a:rPr lang="en-US"/>
              <a:t>2D or 3D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Syntax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Multiple sets of parameters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Each set has a “TRUE”/”FALSE” parameter </a:t>
            </a:r>
          </a:p>
          <a:p>
            <a:pPr lvl="1" eaLnBrk="1" hangingPunct="1"/>
            <a:r>
              <a:rPr lang="en-US"/>
              <a:t>Indicates that the corresponding transform should be applied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825500" y="2195513"/>
            <a:ext cx="8007350" cy="26050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GEOMETRY = SDO_UTIL.AFFINETRANSFORMS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GEOMETRY,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&lt;translation parameters&gt;,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&lt;scaling parameters&gt;,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&lt;rotation parameters&gt;,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&lt;shearing parameters&gt;,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&lt;reflection parameters&gt;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fr-FR" sz="2000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723900" y="1123950"/>
            <a:ext cx="4991100" cy="49720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sdo_util.affinetransforms(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geometry =&gt; sdo_geometry(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2003, null, 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sdo_elem_info_array (1,1003,1),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sdo_ordinate_array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3,0, 5,1, 3,2, 1,2, 1,0, 3,0)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translation =&gt; ‘TRUE',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tx =&gt; 2.0,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ty =&gt; 3.0,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tz =&gt; 0.0,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scaling =&gt; 'FALSE', ...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rotation =&gt; 'FALSE', ...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shearing =&gt; 'FALSE', ...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reflection =&gt; 'FALSE', ...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Scaling Example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743450" cy="4343400"/>
          </a:xfrm>
        </p:spPr>
        <p:txBody>
          <a:bodyPr/>
          <a:lstStyle/>
          <a:p>
            <a:pPr eaLnBrk="1" hangingPunct="1"/>
            <a:r>
              <a:rPr lang="en-US"/>
              <a:t>Enlarge county Passaic around its centroid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79450" y="2459038"/>
            <a:ext cx="5416550" cy="35607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sdo_util.affinetransforms(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geometry =&gt; geom,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scaling =&gt; 'TRUE',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psc1 =&gt;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sdo_geom.sdo_centroid(c.geom, 0.5),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sx =&gt; 2.0,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sy =&gt; 2.0,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sz =&gt; 0.0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FROM  us_counties_p c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WHERE c.county = 'Passaic'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AND   c.state_abrv = 'NJ'</a:t>
            </a:r>
          </a:p>
        </p:txBody>
      </p:sp>
      <p:pic>
        <p:nvPicPr>
          <p:cNvPr id="237573" name="Picture 5" descr="D:\Courses\Spatial11g-Workshop PVT\pictures\q13.png"/>
          <p:cNvPicPr>
            <a:picLocks noChangeAspect="1" noChangeArrowheads="1"/>
          </p:cNvPicPr>
          <p:nvPr/>
        </p:nvPicPr>
        <p:blipFill>
          <a:blip r:embed="rId3"/>
          <a:srcRect l="24445" r="24445"/>
          <a:stretch>
            <a:fillRect/>
          </a:stretch>
        </p:blipFill>
        <p:spPr bwMode="auto">
          <a:xfrm>
            <a:off x="6172200" y="1752600"/>
            <a:ext cx="3505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685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OGC Methods and Constructors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OGC Methods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GET_WKT</a:t>
            </a:r>
          </a:p>
          <a:p>
            <a:pPr lvl="1" eaLnBrk="1" hangingPunct="1"/>
            <a:r>
              <a:rPr lang="en-US"/>
              <a:t>Returns Well Known Text format of SDO_GEOMETRY</a:t>
            </a:r>
          </a:p>
          <a:p>
            <a:pPr eaLnBrk="1" hangingPunct="1"/>
            <a:r>
              <a:rPr lang="en-US"/>
              <a:t>GET_WKB</a:t>
            </a:r>
          </a:p>
          <a:p>
            <a:pPr lvl="1" eaLnBrk="1" hangingPunct="1"/>
            <a:r>
              <a:rPr lang="en-US"/>
              <a:t>Returns Well Known Binary format of SDO_GEOMETRY</a:t>
            </a:r>
          </a:p>
          <a:p>
            <a:pPr eaLnBrk="1" hangingPunct="1"/>
            <a:r>
              <a:rPr lang="en-US"/>
              <a:t>ST_CoordDim </a:t>
            </a:r>
          </a:p>
          <a:p>
            <a:pPr lvl="1" eaLnBrk="1" hangingPunct="1"/>
            <a:r>
              <a:rPr lang="en-US"/>
              <a:t>Returns dimensionality of input geometry</a:t>
            </a:r>
          </a:p>
          <a:p>
            <a:pPr eaLnBrk="1" hangingPunct="1"/>
            <a:r>
              <a:rPr lang="en-US"/>
              <a:t>ST_IsValid </a:t>
            </a:r>
          </a:p>
          <a:p>
            <a:pPr lvl="1" eaLnBrk="1" hangingPunct="1"/>
            <a:r>
              <a:rPr lang="en-US"/>
              <a:t>Determines validity of input geometry</a:t>
            </a:r>
          </a:p>
          <a:p>
            <a:pPr lvl="1" eaLnBrk="1" hangingPunct="1"/>
            <a:r>
              <a:rPr lang="en-US"/>
              <a:t>Returns 1 if valid, 0 otherwise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839913" y="5381625"/>
            <a:ext cx="6016625" cy="409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>
                <a:solidFill>
                  <a:schemeClr val="hlink"/>
                </a:solidFill>
              </a:rPr>
              <a:t>NOTE: do not forget to use table aliases !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OGC Well Known Text: get_wkt()</a:t>
            </a:r>
          </a:p>
        </p:txBody>
      </p:sp>
      <p:sp>
        <p:nvSpPr>
          <p:cNvPr id="2457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Extract geometries to WKT</a:t>
            </a:r>
          </a:p>
        </p:txBody>
      </p:sp>
      <p:sp>
        <p:nvSpPr>
          <p:cNvPr id="245764" name="Text Box 3"/>
          <p:cNvSpPr txBox="1">
            <a:spLocks noChangeArrowheads="1"/>
          </p:cNvSpPr>
          <p:nvPr/>
        </p:nvSpPr>
        <p:spPr bwMode="blackGray">
          <a:xfrm>
            <a:off x="465138" y="2276475"/>
            <a:ext cx="8959850" cy="9255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</a:pPr>
            <a:r>
              <a:rPr lang="en-US" dirty="0">
                <a:latin typeface="Courier New" pitchFamily="-84" charset="0"/>
              </a:rPr>
              <a:t>SELECT city, </a:t>
            </a:r>
            <a:r>
              <a:rPr lang="en-US" dirty="0" err="1">
                <a:solidFill>
                  <a:schemeClr val="accent1"/>
                </a:solidFill>
                <a:latin typeface="Courier New" pitchFamily="-84" charset="0"/>
              </a:rPr>
              <a:t>c.</a:t>
            </a:r>
            <a:r>
              <a:rPr lang="en-US" dirty="0" err="1">
                <a:latin typeface="Courier New" pitchFamily="-84" charset="0"/>
              </a:rPr>
              <a:t>location</a:t>
            </a:r>
            <a:r>
              <a:rPr lang="en-US" dirty="0" err="1">
                <a:solidFill>
                  <a:schemeClr val="hlink"/>
                </a:solidFill>
                <a:latin typeface="Courier New" pitchFamily="-84" charset="0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ourier New" pitchFamily="-84" charset="0"/>
              </a:rPr>
              <a:t>get_wkt</a:t>
            </a:r>
            <a:r>
              <a:rPr lang="en-US" dirty="0">
                <a:solidFill>
                  <a:schemeClr val="accent1"/>
                </a:solidFill>
                <a:latin typeface="Courier New" pitchFamily="-84" charset="0"/>
              </a:rPr>
              <a:t>()</a:t>
            </a:r>
            <a:r>
              <a:rPr lang="en-US" dirty="0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 dirty="0">
                <a:latin typeface="Courier New" pitchFamily="-84" charset="0"/>
              </a:rPr>
              <a:t>FROM </a:t>
            </a:r>
            <a:r>
              <a:rPr lang="en-US" dirty="0" err="1">
                <a:latin typeface="Courier New" pitchFamily="-84" charset="0"/>
              </a:rPr>
              <a:t>us_cities</a:t>
            </a:r>
            <a:r>
              <a:rPr lang="en-US" dirty="0">
                <a:latin typeface="Courier New" pitchFamily="-8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itchFamily="-84" charset="0"/>
              </a:rPr>
              <a:t>c</a:t>
            </a:r>
            <a:endParaRPr lang="en-US" dirty="0">
              <a:solidFill>
                <a:schemeClr val="accent1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</a:pPr>
            <a:r>
              <a:rPr lang="en-US" dirty="0">
                <a:latin typeface="Courier New" pitchFamily="-84" charset="0"/>
              </a:rPr>
              <a:t>WHERE </a:t>
            </a:r>
            <a:r>
              <a:rPr lang="en-US" dirty="0" err="1">
                <a:latin typeface="Courier New" pitchFamily="-84" charset="0"/>
              </a:rPr>
              <a:t>state_abrv</a:t>
            </a:r>
            <a:r>
              <a:rPr lang="en-US" dirty="0">
                <a:latin typeface="Courier New" pitchFamily="-84" charset="0"/>
              </a:rPr>
              <a:t> = 'CO';</a:t>
            </a:r>
          </a:p>
        </p:txBody>
      </p:sp>
      <p:sp>
        <p:nvSpPr>
          <p:cNvPr id="245765" name="Text Box 4"/>
          <p:cNvSpPr txBox="1">
            <a:spLocks noChangeArrowheads="1"/>
          </p:cNvSpPr>
          <p:nvPr/>
        </p:nvSpPr>
        <p:spPr bwMode="blackGray">
          <a:xfrm>
            <a:off x="473075" y="3657600"/>
            <a:ext cx="8959850" cy="12001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Denver              POINT (-104.872655 39.768035)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Colorado Springs    POINT (-104.759899 38.8632)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Aurora              POINT (-104.729772 39.712267)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Lakewood            POINT (-105.113556 39.6952)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OGC Well Known Text: get_wkt()</a:t>
            </a:r>
          </a:p>
        </p:txBody>
      </p:sp>
      <p:sp>
        <p:nvSpPr>
          <p:cNvPr id="24781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Extract geometries to WKT</a:t>
            </a:r>
          </a:p>
        </p:txBody>
      </p:sp>
      <p:sp>
        <p:nvSpPr>
          <p:cNvPr id="247812" name="Text Box 3"/>
          <p:cNvSpPr txBox="1">
            <a:spLocks noChangeArrowheads="1"/>
          </p:cNvSpPr>
          <p:nvPr/>
        </p:nvSpPr>
        <p:spPr bwMode="blackGray">
          <a:xfrm>
            <a:off x="465138" y="2276475"/>
            <a:ext cx="8959850" cy="9255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SELECT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c.</a:t>
            </a:r>
            <a:r>
              <a:rPr lang="en-US">
                <a:latin typeface="Courier New" pitchFamily="-84" charset="0"/>
              </a:rPr>
              <a:t>geom.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get_wkt()</a:t>
            </a:r>
            <a:r>
              <a:rPr lang="en-US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FROM us_counties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WHERE county = 'Denver';</a:t>
            </a:r>
          </a:p>
        </p:txBody>
      </p:sp>
      <p:sp>
        <p:nvSpPr>
          <p:cNvPr id="247813" name="Text Box 4"/>
          <p:cNvSpPr txBox="1">
            <a:spLocks noChangeArrowheads="1"/>
          </p:cNvSpPr>
          <p:nvPr/>
        </p:nvSpPr>
        <p:spPr bwMode="blackGray">
          <a:xfrm>
            <a:off x="473075" y="3429000"/>
            <a:ext cx="8959850" cy="14747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POLYGON (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  (-105.052597 39.791199, -105.064606 39.789928, ...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   ... -105.024757 39.790947,-105.052597 39.791199), 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  (-104.933578 39.698139, -104.936104 39.698299, ...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   ...  -104.9338 39.696701, -104.933578 39.698139))</a:t>
            </a:r>
          </a:p>
        </p:txBody>
      </p:sp>
      <p:sp>
        <p:nvSpPr>
          <p:cNvPr id="247814" name="Text Box 5"/>
          <p:cNvSpPr txBox="1">
            <a:spLocks noChangeArrowheads="1"/>
          </p:cNvSpPr>
          <p:nvPr/>
        </p:nvSpPr>
        <p:spPr bwMode="auto">
          <a:xfrm>
            <a:off x="495300" y="5257800"/>
            <a:ext cx="668496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 b="0"/>
              <a:t>Output is a CLOB: can be displayed in SQLPLUS</a:t>
            </a:r>
          </a:p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 b="0"/>
              <a:t>Use “SET LONG 32000” to see all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Minimum Distance: SDO_DISTANCE</a:t>
            </a:r>
            <a:endParaRPr lang="en-US" dirty="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blackGray">
          <a:xfrm>
            <a:off x="1155700" y="4191000"/>
            <a:ext cx="7759700" cy="13255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>
                <a:latin typeface="Courier New" pitchFamily="-84" charset="0"/>
              </a:rPr>
              <a:t>distance := SDO_GEOM.SDO_DISTANCE </a:t>
            </a:r>
          </a:p>
          <a:p>
            <a:pPr eaLnBrk="0" hangingPunct="0">
              <a:lnSpc>
                <a:spcPct val="110000"/>
              </a:lnSpc>
            </a:pPr>
            <a:r>
              <a:rPr lang="en-US" sz="2400">
                <a:latin typeface="Courier New" pitchFamily="-84" charset="0"/>
              </a:rPr>
              <a:t>    ( &lt;geometry-1&gt;, &lt;geometry-2&gt;, </a:t>
            </a:r>
          </a:p>
          <a:p>
            <a:pPr eaLnBrk="0" hangingPunct="0">
              <a:lnSpc>
                <a:spcPct val="110000"/>
              </a:lnSpc>
            </a:pPr>
            <a:r>
              <a:rPr lang="en-US" sz="2400">
                <a:latin typeface="Courier New" pitchFamily="-84" charset="0"/>
              </a:rPr>
              <a:t>      &lt;tolerance&gt; [, &lt;unit&gt;])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28321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981200"/>
            <a:ext cx="22860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1981200"/>
            <a:ext cx="2882900" cy="1905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24400" y="6477001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Illustration courtesy of http://</a:t>
            </a:r>
            <a:r>
              <a:rPr lang="en-US" sz="1400" b="0" dirty="0" err="1" smtClean="0"/>
              <a:t>cgm.cs.mcgill.ca/~orm/rotcal.html</a:t>
            </a:r>
            <a:endParaRPr lang="en-US" sz="14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OGC Well Known Binary: get_wkb()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Extract geometries to WKB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blackGray">
          <a:xfrm>
            <a:off x="465138" y="2133600"/>
            <a:ext cx="8959850" cy="9255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SELECT city,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c.</a:t>
            </a:r>
            <a:r>
              <a:rPr lang="en-US">
                <a:latin typeface="Courier New" pitchFamily="-84" charset="0"/>
              </a:rPr>
              <a:t>location</a:t>
            </a:r>
            <a:r>
              <a:rPr lang="en-US">
                <a:solidFill>
                  <a:schemeClr val="hlink"/>
                </a:solidFill>
                <a:latin typeface="Courier New" pitchFamily="-84" charset="0"/>
              </a:rPr>
              <a:t>.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get_wkb()</a:t>
            </a:r>
            <a:r>
              <a:rPr lang="en-US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FROM us_cities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>
                <a:latin typeface="Courier New" pitchFamily="-84" charset="0"/>
              </a:rPr>
              <a:t>WHERE state_abrv = 'CO';</a:t>
            </a:r>
          </a:p>
        </p:txBody>
      </p:sp>
      <p:sp>
        <p:nvSpPr>
          <p:cNvPr id="249861" name="Text Box 6"/>
          <p:cNvSpPr txBox="1">
            <a:spLocks noChangeArrowheads="1"/>
          </p:cNvSpPr>
          <p:nvPr/>
        </p:nvSpPr>
        <p:spPr bwMode="auto">
          <a:xfrm>
            <a:off x="495300" y="5257800"/>
            <a:ext cx="8362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 b="0"/>
              <a:t>Output is a BLOB: can be displayed (in hex) in SQLPLUS 11g</a:t>
            </a:r>
          </a:p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 b="0"/>
              <a:t>Use “SET LONG 32000” to see all</a:t>
            </a:r>
          </a:p>
        </p:txBody>
      </p:sp>
      <p:sp>
        <p:nvSpPr>
          <p:cNvPr id="249862" name="Text Box 7"/>
          <p:cNvSpPr txBox="1">
            <a:spLocks noChangeArrowheads="1"/>
          </p:cNvSpPr>
          <p:nvPr/>
        </p:nvSpPr>
        <p:spPr bwMode="blackGray">
          <a:xfrm>
            <a:off x="473075" y="3479800"/>
            <a:ext cx="8959850" cy="1092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</a:pPr>
            <a:r>
              <a:rPr lang="en-US" sz="1800">
                <a:latin typeface="Courier New" pitchFamily="-84" charset="0"/>
              </a:rPr>
              <a:t>Aurora             0000000001C05A2EB4959E62564043DB2B90A78290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 sz="1800">
                <a:latin typeface="Courier New" pitchFamily="-84" charset="0"/>
              </a:rPr>
              <a:t>Colorado Springs   0000000001C05A30A22F6A50D740436E7D566CF41F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 sz="1800">
                <a:latin typeface="Courier New" pitchFamily="-84" charset="0"/>
              </a:rPr>
              <a:t>Denver             0000000001C05A37D9945B6C374043E24EF88B9778</a:t>
            </a:r>
          </a:p>
          <a:p>
            <a:pPr defTabSz="822325" eaLnBrk="0" hangingPunct="0">
              <a:lnSpc>
                <a:spcPct val="90000"/>
              </a:lnSpc>
            </a:pPr>
            <a:r>
              <a:rPr lang="en-US" sz="1800">
                <a:latin typeface="Courier New" pitchFamily="-84" charset="0"/>
              </a:rPr>
              <a:t>Lakewood           0000000001C05A4744806290EF4043D8FC504816F0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OGC Well Known Binary: get_wkb()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Create new tables with WKB geometries</a:t>
            </a:r>
          </a:p>
        </p:txBody>
      </p:sp>
      <p:sp>
        <p:nvSpPr>
          <p:cNvPr id="251908" name="Text Box 5"/>
          <p:cNvSpPr txBox="1">
            <a:spLocks noChangeArrowheads="1"/>
          </p:cNvSpPr>
          <p:nvPr/>
        </p:nvSpPr>
        <p:spPr bwMode="blackGray">
          <a:xfrm>
            <a:off x="473075" y="2209800"/>
            <a:ext cx="8959850" cy="1016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/>
            <a:r>
              <a:rPr lang="en-US">
                <a:latin typeface="Courier New" pitchFamily="-84" charset="0"/>
              </a:rPr>
              <a:t>CREATE TABLE us_counties_wkb AS</a:t>
            </a:r>
          </a:p>
          <a:p>
            <a:pPr defTabSz="822325" eaLnBrk="0" hangingPunct="0"/>
            <a:r>
              <a:rPr lang="en-US">
                <a:latin typeface="Courier New" pitchFamily="-84" charset="0"/>
              </a:rPr>
              <a:t>  SELECT county, state_abrv,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c.</a:t>
            </a:r>
            <a:r>
              <a:rPr lang="en-US">
                <a:latin typeface="Courier New" pitchFamily="-84" charset="0"/>
              </a:rPr>
              <a:t>geom.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get_wkb()</a:t>
            </a:r>
            <a:r>
              <a:rPr lang="en-US">
                <a:latin typeface="Courier New" pitchFamily="-84" charset="0"/>
              </a:rPr>
              <a:t> wkb_geom</a:t>
            </a:r>
          </a:p>
          <a:p>
            <a:pPr defTabSz="822325" eaLnBrk="0" hangingPunct="0"/>
            <a:r>
              <a:rPr lang="en-US">
                <a:latin typeface="Courier New" pitchFamily="-84" charset="0"/>
              </a:rPr>
              <a:t>  FROM us_counties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</a:t>
            </a:r>
            <a:r>
              <a:rPr lang="en-US">
                <a:latin typeface="Courier New" pitchFamily="-84" charset="0"/>
              </a:rPr>
              <a:t>;</a:t>
            </a:r>
          </a:p>
        </p:txBody>
      </p:sp>
      <p:sp>
        <p:nvSpPr>
          <p:cNvPr id="251909" name="Text Box 7"/>
          <p:cNvSpPr txBox="1">
            <a:spLocks noChangeArrowheads="1"/>
          </p:cNvSpPr>
          <p:nvPr/>
        </p:nvSpPr>
        <p:spPr bwMode="blackGray">
          <a:xfrm>
            <a:off x="457200" y="3556000"/>
            <a:ext cx="8959850" cy="1320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/>
            <a:r>
              <a:rPr lang="en-US">
                <a:latin typeface="Courier New" pitchFamily="-84" charset="0"/>
              </a:rPr>
              <a:t>CREATE TABLE us_cities_wkb AS</a:t>
            </a:r>
          </a:p>
          <a:p>
            <a:pPr defTabSz="822325" eaLnBrk="0" hangingPunct="0"/>
            <a:r>
              <a:rPr lang="en-US">
                <a:latin typeface="Courier New" pitchFamily="-84" charset="0"/>
              </a:rPr>
              <a:t>  SELECT id, city, state_abrv, pop90, rank90, </a:t>
            </a:r>
          </a:p>
          <a:p>
            <a:pPr defTabSz="822325" eaLnBrk="0" hangingPunct="0"/>
            <a:r>
              <a:rPr lang="en-US">
                <a:latin typeface="Courier New" pitchFamily="-84" charset="0"/>
              </a:rPr>
              <a:t>   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c.</a:t>
            </a:r>
            <a:r>
              <a:rPr lang="en-US">
                <a:latin typeface="Courier New" pitchFamily="-84" charset="0"/>
              </a:rPr>
              <a:t>geom.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get_wkb()</a:t>
            </a:r>
            <a:r>
              <a:rPr lang="en-US">
                <a:latin typeface="Courier New" pitchFamily="-84" charset="0"/>
              </a:rPr>
              <a:t> location</a:t>
            </a:r>
          </a:p>
          <a:p>
            <a:pPr defTabSz="822325" eaLnBrk="0" hangingPunct="0"/>
            <a:r>
              <a:rPr lang="en-US">
                <a:latin typeface="Courier New" pitchFamily="-84" charset="0"/>
              </a:rPr>
              <a:t>  FROM us_cities </a:t>
            </a:r>
            <a:r>
              <a:rPr lang="en-US">
                <a:solidFill>
                  <a:schemeClr val="accent1"/>
                </a:solidFill>
                <a:latin typeface="Courier New" pitchFamily="-84" charset="0"/>
              </a:rPr>
              <a:t>c</a:t>
            </a:r>
            <a:r>
              <a:rPr lang="en-US"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OGC Constructors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 OGC Well Known Text  or Well Known Binary as input</a:t>
            </a:r>
          </a:p>
          <a:p>
            <a:pPr eaLnBrk="1" hangingPunct="1"/>
            <a:r>
              <a:rPr lang="en-US"/>
              <a:t>For WKT: CLOB or VARCHAR string</a:t>
            </a:r>
          </a:p>
          <a:p>
            <a:pPr eaLnBrk="1" hangingPunct="1"/>
            <a:r>
              <a:rPr lang="en-US"/>
              <a:t>For WKB: BLOB</a:t>
            </a:r>
          </a:p>
          <a:p>
            <a:pPr eaLnBrk="1" hangingPunct="1"/>
            <a:r>
              <a:rPr lang="en-US"/>
              <a:t>Optionally, supply the SRID number</a:t>
            </a:r>
          </a:p>
          <a:p>
            <a:pPr eaLnBrk="1" hangingPunct="1"/>
            <a:r>
              <a:rPr lang="en-US"/>
              <a:t>Simply supply the WKT string or the WKB blob as input to SDO_GEOMETRY()</a:t>
            </a:r>
          </a:p>
          <a:p>
            <a:pPr eaLnBrk="1" hangingPunct="1"/>
            <a:endParaRPr lang="en-US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698625" y="5305425"/>
            <a:ext cx="6454775" cy="409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 sz="2400">
                <a:solidFill>
                  <a:schemeClr val="hlink"/>
                </a:solidFill>
              </a:rPr>
              <a:t>NOTE: WKB and WKT do not contain SRIDs 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Loading Well-Known Text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 SRID specified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SRID provided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465138" y="2057400"/>
            <a:ext cx="8959850" cy="17494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INSERT INTO test_polygon(id, geom)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VALUES (1, SDO_GEOMETRY(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'POLYGON((33300 19200, 19200 30000, 8300 15000,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20000 4200, 33300 19200))'</a:t>
            </a:r>
            <a:r>
              <a:rPr lang="en-US" sz="1800">
                <a:latin typeface="Courier New" pitchFamily="-84" charset="0"/>
              </a:rPr>
              <a:t>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);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473075" y="4648200"/>
            <a:ext cx="8959850" cy="1392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INSERT INTO </a:t>
            </a:r>
            <a:r>
              <a:rPr lang="en-US" sz="1800" dirty="0" err="1">
                <a:latin typeface="Courier New" pitchFamily="-84" charset="0"/>
              </a:rPr>
              <a:t>us_cities</a:t>
            </a:r>
            <a:r>
              <a:rPr lang="en-US" sz="1800" dirty="0">
                <a:latin typeface="Courier New" pitchFamily="-84" charset="0"/>
              </a:rPr>
              <a:t> (id, city, </a:t>
            </a:r>
            <a:r>
              <a:rPr lang="en-US" sz="1800" dirty="0" err="1">
                <a:latin typeface="Courier New" pitchFamily="-84" charset="0"/>
              </a:rPr>
              <a:t>state_abrv</a:t>
            </a:r>
            <a:r>
              <a:rPr lang="en-US" sz="1800" dirty="0">
                <a:latin typeface="Courier New" pitchFamily="-84" charset="0"/>
              </a:rPr>
              <a:t>, location)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VALUES (196, 'Bismarck', 'ND',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  SDO_GEOMETRY(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'POINT (-100.74869 46.7666667)'</a:t>
            </a:r>
            <a:r>
              <a:rPr lang="en-US" sz="1800" dirty="0">
                <a:latin typeface="Courier New" pitchFamily="-84" charset="0"/>
              </a:rPr>
              <a:t>,</a:t>
            </a:r>
            <a:r>
              <a:rPr lang="en-US" sz="1800" dirty="0" smtClean="0">
                <a:latin typeface="Courier New" pitchFamily="-8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4326</a:t>
            </a:r>
            <a:r>
              <a:rPr lang="en-US" sz="1800" dirty="0" smtClean="0">
                <a:latin typeface="Courier New" pitchFamily="-84" charset="0"/>
              </a:rPr>
              <a:t>)</a:t>
            </a:r>
            <a:endParaRPr lang="en-US" sz="1800" dirty="0">
              <a:latin typeface="Courier New" pitchFamily="-84" charset="0"/>
            </a:endParaRP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);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Loading Well-Known Binary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465138" y="1752600"/>
            <a:ext cx="8959850" cy="284449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INSERT INTO </a:t>
            </a:r>
            <a:r>
              <a:rPr lang="en-US" sz="1800" dirty="0" err="1">
                <a:latin typeface="Courier New" pitchFamily="-84" charset="0"/>
              </a:rPr>
              <a:t>us_cities</a:t>
            </a:r>
            <a:r>
              <a:rPr lang="en-US" sz="1800" dirty="0">
                <a:latin typeface="Courier New" pitchFamily="-84" charset="0"/>
              </a:rPr>
              <a:t> (id, city, </a:t>
            </a:r>
            <a:r>
              <a:rPr lang="en-US" sz="1800" dirty="0" err="1">
                <a:latin typeface="Courier New" pitchFamily="-84" charset="0"/>
              </a:rPr>
              <a:t>state_abrv</a:t>
            </a:r>
            <a:r>
              <a:rPr lang="en-US" sz="1800" dirty="0">
                <a:latin typeface="Courier New" pitchFamily="-84" charset="0"/>
              </a:rPr>
              <a:t>, location)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VALUES (196, 'Bismarck', 'ND',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  SDO_GEOMETRY</a:t>
            </a:r>
            <a:r>
              <a:rPr lang="en-US" sz="1800" dirty="0" smtClean="0"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  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to_blob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(  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hextoraw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('0000000001C0592FEA897635E7404762222269B754'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   ), 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4326</a:t>
            </a:r>
            <a:r>
              <a:rPr lang="en-US" sz="1800" dirty="0" smtClean="0">
                <a:latin typeface="Courier New" pitchFamily="-84" charset="0"/>
              </a:rPr>
              <a:t>)</a:t>
            </a:r>
            <a:endParaRPr lang="en-US" sz="1800" dirty="0">
              <a:latin typeface="Courier New" pitchFamily="-84" charset="0"/>
            </a:endParaRP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);</a:t>
            </a:r>
          </a:p>
        </p:txBody>
      </p:sp>
      <p:sp>
        <p:nvSpPr>
          <p:cNvPr id="258052" name="Text Box 5"/>
          <p:cNvSpPr txBox="1">
            <a:spLocks noChangeArrowheads="1"/>
          </p:cNvSpPr>
          <p:nvPr/>
        </p:nvSpPr>
        <p:spPr bwMode="auto">
          <a:xfrm>
            <a:off x="465138" y="4800600"/>
            <a:ext cx="8959850" cy="1392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SELECT county, state_abrv,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    sdo_geometry (wkb_geom)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FROM us_counties_wkb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WHERE county = 'Denver';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Utility Functions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Convert from WKB/WKT to SDO_GEOMETRY</a:t>
            </a:r>
          </a:p>
          <a:p>
            <a:pPr lvl="1" eaLnBrk="1" hangingPunct="1"/>
            <a:r>
              <a:rPr lang="en-US" sz="1800"/>
              <a:t>sdo_geometry := SDO_UTIL.FROM_WKBGEOMETRY(blob)</a:t>
            </a:r>
          </a:p>
          <a:p>
            <a:pPr lvl="1" eaLnBrk="1" hangingPunct="1"/>
            <a:r>
              <a:rPr lang="en-US" sz="1800"/>
              <a:t>sdo_geometry := SDO_UTIL. FROM_WKTGEOMETRY(clob)</a:t>
            </a:r>
          </a:p>
          <a:p>
            <a:pPr lvl="1" eaLnBrk="1" hangingPunct="1"/>
            <a:endParaRPr lang="en-US" sz="1800"/>
          </a:p>
          <a:p>
            <a:pPr eaLnBrk="1" hangingPunct="1"/>
            <a:r>
              <a:rPr lang="en-US" sz="2000"/>
              <a:t>Convert from SDO_GEOMETRY to WKB/WKT </a:t>
            </a:r>
          </a:p>
          <a:p>
            <a:pPr lvl="1" eaLnBrk="1" hangingPunct="1"/>
            <a:r>
              <a:rPr lang="en-US" sz="1800"/>
              <a:t>blob := SDO_UTIL. TO_WKBGEOMETRY(blob)</a:t>
            </a:r>
          </a:p>
          <a:p>
            <a:pPr lvl="1" eaLnBrk="1" hangingPunct="1"/>
            <a:r>
              <a:rPr lang="en-US" sz="1800"/>
              <a:t>clob := SDO_UTIL. TO_WKTGEOMETRY(clob)</a:t>
            </a:r>
          </a:p>
          <a:p>
            <a:pPr lvl="1" eaLnBrk="1" hangingPunct="1"/>
            <a:endParaRPr lang="en-US" sz="1800"/>
          </a:p>
          <a:p>
            <a:pPr eaLnBrk="1" hangingPunct="1"/>
            <a:r>
              <a:rPr lang="en-US" sz="2000"/>
              <a:t>Validations</a:t>
            </a:r>
          </a:p>
          <a:p>
            <a:pPr lvl="1" eaLnBrk="1" hangingPunct="1"/>
            <a:r>
              <a:rPr lang="en-US" sz="1800"/>
              <a:t>status := SDO_UTIL. VALIDATE_WKBGEOMETRY(blob)</a:t>
            </a:r>
          </a:p>
          <a:p>
            <a:pPr lvl="1" eaLnBrk="1" hangingPunct="1"/>
            <a:r>
              <a:rPr lang="en-US" sz="1800"/>
              <a:t>status := SDO_UTIL. VALIDATE_WKTGEOMETRY(clob)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685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GML Processing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Exporting Geometries to GML</a:t>
            </a:r>
            <a:br>
              <a:rPr lang="fr-FR"/>
            </a:br>
            <a:endParaRPr lang="en-US" sz="2800" i="1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488950" y="1828800"/>
            <a:ext cx="8959850" cy="9731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FF3300"/>
                </a:solidFill>
                <a:latin typeface="Courier New" pitchFamily="-84" charset="0"/>
              </a:rPr>
              <a:t>sdo_util.to_gmlgeometry(location</a:t>
            </a:r>
            <a:r>
              <a:rPr lang="en-US" sz="1800" dirty="0">
                <a:solidFill>
                  <a:srgbClr val="FF3300"/>
                </a:solidFill>
                <a:latin typeface="Courier New" pitchFamily="-84" charset="0"/>
              </a:rPr>
              <a:t>)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state_abrv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'CO';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488950" y="3124200"/>
            <a:ext cx="8959850" cy="1944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&lt;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gml:Point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srsName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="EPSG:4326"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xmlns:gml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="http://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www.opengis.net/gml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"&gt;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&lt;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gml:coordinates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decimal="."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=","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ts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=" "&gt;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-104.872655,39.768035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&lt;/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gml:coordinates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&lt;/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gml:Point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Generating complete XML documents</a:t>
            </a:r>
            <a:br>
              <a:rPr lang="en-US"/>
            </a:br>
            <a:r>
              <a:rPr lang="en-US" sz="2400" i="1"/>
              <a:t>List all Cities in one State</a:t>
            </a:r>
            <a:endParaRPr lang="en-US" i="1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04800" y="1582738"/>
            <a:ext cx="9410700" cy="38623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SELECT 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xmlelement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("Cities",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xmlattributes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'http://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www.opengis.net/gml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' as "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xmlns:gml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"),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xmlagg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xmlelement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( "City",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 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xmlforest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    city as "Name",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    pop90 as "Population",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   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xmltype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  <a:r>
              <a:rPr lang="en-US" sz="1400" dirty="0" err="1">
                <a:solidFill>
                  <a:schemeClr val="accent1"/>
                </a:solidFill>
                <a:latin typeface="Courier New" pitchFamily="-84" charset="0"/>
              </a:rPr>
              <a:t>sdo_util.to_gmlgeometry(location</a:t>
            </a: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)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) as "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gml:geometryProperty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"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FROM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WHERE </a:t>
            </a:r>
            <a:r>
              <a:rPr lang="en-US" sz="1400" dirty="0" err="1">
                <a:solidFill>
                  <a:srgbClr val="000066"/>
                </a:solidFill>
                <a:latin typeface="Courier New" pitchFamily="-84" charset="0"/>
              </a:rPr>
              <a:t>state_abrv</a:t>
            </a:r>
            <a:r>
              <a:rPr lang="en-US" sz="1400" dirty="0">
                <a:solidFill>
                  <a:srgbClr val="000066"/>
                </a:solidFill>
                <a:latin typeface="Courier New" pitchFamily="-84" charset="0"/>
              </a:rPr>
              <a:t> = ('CO');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Generating complete XML documents</a:t>
            </a:r>
          </a:p>
        </p:txBody>
      </p:sp>
      <p:pic>
        <p:nvPicPr>
          <p:cNvPr id="269315" name="Picture 6" descr="C:\Documents and Settings\agodfrin\My Documents\My Pictures\capture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904875"/>
            <a:ext cx="533400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5925" y="1700213"/>
            <a:ext cx="2089150" cy="163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Multiple XML documents.</a:t>
            </a:r>
          </a:p>
          <a:p>
            <a:pPr algn="ctr"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  <a:p>
            <a:pPr algn="ctr">
              <a:defRPr/>
            </a:pPr>
            <a:r>
              <a:rPr lang="en-US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One document for each state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SDO_DISTANCE Example 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Distance from Buffalo to Syracuse in meters:</a:t>
            </a:r>
          </a:p>
          <a:p>
            <a:pPr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Minimum distance between I84 and Passaic County in miles:</a:t>
            </a:r>
          </a:p>
          <a:p>
            <a:pPr eaLnBrk="1" hangingPunct="1"/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079500" y="4495800"/>
            <a:ext cx="775970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SDO_GEOM.SDO_DISTANCE 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i.geom, c.geom, 0.5, 'unit=mile')</a:t>
            </a:r>
            <a:r>
              <a:rPr lang="en-US" sz="1800">
                <a:latin typeface="Courier New" pitchFamily="-84" charset="0"/>
              </a:rPr>
              <a:t> distance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us_interstates i, us_counties c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c.county = 'Passaic' and c.state_abrv = 'NJ'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AND i.interstate = 'I84';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079500" y="2209800"/>
            <a:ext cx="7759700" cy="1366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SDO_GEOM.SDO_DISTANCE 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c1.location, c2.location, 0.5</a:t>
            </a:r>
            <a:r>
              <a:rPr lang="en-US" sz="1800">
                <a:latin typeface="Courier New" pitchFamily="-84" charset="0"/>
              </a:rPr>
              <a:t>) distance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us_cities c1, us_cities c2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c1.city = 'Buffalo' and c2.city = 'Syracuse';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Generating complete XML documents</a:t>
            </a:r>
            <a:r>
              <a:rPr lang="en-US" i="1"/>
              <a:t/>
            </a:r>
            <a:br>
              <a:rPr lang="en-US" i="1"/>
            </a:br>
            <a:r>
              <a:rPr lang="en-US" sz="2400" i="1"/>
              <a:t>List Cities in all States</a:t>
            </a:r>
            <a:endParaRPr 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04800" y="1412875"/>
            <a:ext cx="9410700" cy="46926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SELECT  xmlelement ("States", xmlattributes('http://www.opengis.net/gml' as "xmlns:gml"),        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xmlagg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xmlelement ("State",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xmlattributes(s.id as "Id",s.state_abrv as "Code"),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xmlforest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s.state as "Name",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s.totpop as "Population",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(select xmlagg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xmlelement ( "City",xmlattributes(s.id as "Id"),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  xmlforest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    c.city as "Name",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    c.pop90 as "Population",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    xmltype (sdo_util.to_gmlgeometry(c.location)) as "gml:geometryProperty"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 from us_cities c where c.state_abrv = s.state_abrv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  ) as "Cities"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        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100">
                <a:solidFill>
                  <a:srgbClr val="000066"/>
                </a:solidFill>
                <a:latin typeface="Courier New" pitchFamily="-84" charset="0"/>
              </a:rPr>
              <a:t>FROM us_states s ORDER BY s.state;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Generating complete XML documents</a:t>
            </a:r>
          </a:p>
        </p:txBody>
      </p:sp>
      <p:pic>
        <p:nvPicPr>
          <p:cNvPr id="273411" name="Picture 3" descr="capture1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1052513"/>
            <a:ext cx="5126038" cy="4922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5925" y="1700213"/>
            <a:ext cx="2305050" cy="1939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One single XML document.</a:t>
            </a:r>
          </a:p>
          <a:p>
            <a:pPr algn="ctr">
              <a:defRPr/>
            </a:pPr>
            <a:r>
              <a:rPr lang="en-US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 </a:t>
            </a:r>
          </a:p>
          <a:p>
            <a:pPr algn="ctr">
              <a:defRPr/>
            </a:pPr>
            <a:r>
              <a:rPr lang="en-US"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Groups information for all states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Importing from GML</a:t>
            </a:r>
            <a:br>
              <a:rPr lang="fr-FR"/>
            </a:br>
            <a:endParaRPr lang="en-US" sz="2800" i="1"/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88950" y="1828800"/>
            <a:ext cx="8959850" cy="3632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INSERT INTO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(id, city,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state_abrv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location)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VALUES (196, 'Bismarck', 'ND',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sdo_util.from_gmlgeometry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'&lt;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gml:Point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srsName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="EPSG:4326"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xmlns:gml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="http://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www.opengis.net/gml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"&gt;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&lt;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gml:coordinates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decimal="."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cs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=","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ts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=" "&gt;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-100.74869, 46.7666667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&lt;/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gml:coordinates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&gt;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&lt;/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gml:Point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&gt;'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)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685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Processing in PL/SQL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Geometries in PL/SQL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PL/SQL collection (VARRAY) methods:</a:t>
            </a:r>
          </a:p>
          <a:p>
            <a:pPr lvl="1" eaLnBrk="1" hangingPunct="1"/>
            <a:r>
              <a:rPr lang="en-US" dirty="0"/>
              <a:t>COUNT</a:t>
            </a:r>
          </a:p>
          <a:p>
            <a:pPr lvl="1" eaLnBrk="1" hangingPunct="1"/>
            <a:r>
              <a:rPr lang="en-US" dirty="0"/>
              <a:t>EXTEND</a:t>
            </a:r>
          </a:p>
          <a:p>
            <a:pPr lvl="1" eaLnBrk="1" hangingPunct="1"/>
            <a:r>
              <a:rPr lang="en-US" dirty="0"/>
              <a:t>TRIM</a:t>
            </a:r>
          </a:p>
          <a:p>
            <a:pPr lvl="1" eaLnBrk="1" hangingPunct="1"/>
            <a:r>
              <a:rPr lang="en-US" dirty="0"/>
              <a:t>Others</a:t>
            </a:r>
          </a:p>
          <a:p>
            <a:pPr eaLnBrk="1" hangingPunct="1"/>
            <a:r>
              <a:rPr lang="en-US" dirty="0"/>
              <a:t>Reference: PL/SQL User’s Guide and Reference, Using PL/SQL Collections and Records.</a:t>
            </a:r>
          </a:p>
          <a:p>
            <a:pPr eaLnBrk="1" hangingPunct="1"/>
            <a:r>
              <a:rPr lang="en-US" dirty="0"/>
              <a:t>SDO_TOOLS package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Appending a point to a line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609600" y="990600"/>
            <a:ext cx="8839200" cy="496405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create or replace function </a:t>
            </a:r>
            <a:r>
              <a:rPr lang="en-US" sz="1600" dirty="0" err="1">
                <a:latin typeface="Courier New" pitchFamily="-84" charset="0"/>
              </a:rPr>
              <a:t>append_point</a:t>
            </a:r>
            <a:r>
              <a:rPr lang="en-US" sz="1600" dirty="0"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</a:t>
            </a:r>
            <a:r>
              <a:rPr lang="en-US" sz="1600" dirty="0" smtClean="0">
                <a:latin typeface="Courier New" pitchFamily="-84" charset="0"/>
              </a:rPr>
              <a:t> line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r>
              <a:rPr lang="en-US" sz="1600" dirty="0">
                <a:latin typeface="Courier New" pitchFamily="-84" charset="0"/>
              </a:rPr>
              <a:t>, point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r>
              <a:rPr lang="en-US" sz="1600" dirty="0" smtClean="0">
                <a:latin typeface="Courier New" pitchFamily="-84" charset="0"/>
              </a:rPr>
              <a:t>)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rgbClr val="0070C0"/>
                </a:solidFill>
                <a:latin typeface="Courier New" pitchFamily="-84" charset="0"/>
              </a:rPr>
              <a:t>deterministic</a:t>
            </a:r>
            <a:r>
              <a:rPr lang="en-US" sz="1600" dirty="0" smtClean="0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rgbClr val="0070C0"/>
                </a:solidFill>
                <a:latin typeface="Courier New" pitchFamily="-84" charset="0"/>
              </a:rPr>
              <a:t>return</a:t>
            </a:r>
            <a:r>
              <a:rPr lang="en-US" sz="1600" dirty="0" smtClean="0">
                <a:latin typeface="Courier New" pitchFamily="-84" charset="0"/>
              </a:rPr>
              <a:t>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endParaRPr lang="en-US" sz="1600" dirty="0">
              <a:latin typeface="Courier New" pitchFamily="-84" charset="0"/>
            </a:endParaRP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is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g</a:t>
            </a:r>
            <a:r>
              <a:rPr lang="en-US" sz="1600" dirty="0">
                <a:latin typeface="Courier New" pitchFamily="-84" charset="0"/>
              </a:rPr>
              <a:t>  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r>
              <a:rPr lang="en-US" sz="1600" dirty="0">
                <a:latin typeface="Courier New" pitchFamily="-84" charset="0"/>
              </a:rPr>
              <a:t>;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Updated geometry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p</a:t>
            </a:r>
            <a:r>
              <a:rPr lang="en-US" sz="1600" dirty="0">
                <a:latin typeface="Courier New" pitchFamily="-84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600" dirty="0">
                <a:latin typeface="Courier New" pitchFamily="-84" charset="0"/>
              </a:rPr>
              <a:t>;      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Insertion point into ordinates array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  -- Initialize output line with input line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g</a:t>
            </a:r>
            <a:r>
              <a:rPr lang="en-US" sz="1600" dirty="0">
                <a:latin typeface="Courier New" pitchFamily="-84" charset="0"/>
              </a:rPr>
              <a:t> := line;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Determine insertion point into ordinates array.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p</a:t>
            </a:r>
            <a:r>
              <a:rPr lang="en-US" sz="1600" dirty="0">
                <a:latin typeface="Courier New" pitchFamily="-84" charset="0"/>
              </a:rPr>
              <a:t> := </a:t>
            </a:r>
            <a:r>
              <a:rPr lang="en-US" sz="1600" dirty="0" err="1">
                <a:latin typeface="Courier New" pitchFamily="-84" charset="0"/>
              </a:rPr>
              <a:t>g.sdo_ordinates.count</a:t>
            </a:r>
            <a:r>
              <a:rPr lang="en-US" sz="1600" dirty="0">
                <a:latin typeface="Courier New" pitchFamily="-84" charset="0"/>
              </a:rPr>
              <a:t>() + 1;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Extend the ordinates array (assume 2D)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g.sdo_ordinates.extend(2);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Store the new point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g.sdo_ordinates(p</a:t>
            </a:r>
            <a:r>
              <a:rPr lang="en-US" sz="1600" dirty="0">
                <a:latin typeface="Courier New" pitchFamily="-84" charset="0"/>
              </a:rPr>
              <a:t>) := </a:t>
            </a:r>
            <a:r>
              <a:rPr lang="en-US" sz="1600" dirty="0" err="1">
                <a:latin typeface="Courier New" pitchFamily="-84" charset="0"/>
              </a:rPr>
              <a:t>point.sdo_point.x</a:t>
            </a:r>
            <a:r>
              <a:rPr lang="en-US" sz="16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g.sdo_ordinates(p+1) := </a:t>
            </a:r>
            <a:r>
              <a:rPr lang="en-US" sz="1600" dirty="0" err="1">
                <a:latin typeface="Courier New" pitchFamily="-84" charset="0"/>
              </a:rPr>
              <a:t>point.sdo_point.y</a:t>
            </a:r>
            <a:r>
              <a:rPr lang="en-US" sz="16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Return new line string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return</a:t>
            </a:r>
            <a:r>
              <a:rPr lang="en-US" sz="1600" dirty="0">
                <a:latin typeface="Courier New" pitchFamily="-84" charset="0"/>
              </a:rPr>
              <a:t> </a:t>
            </a:r>
            <a:r>
              <a:rPr lang="en-US" sz="1600" dirty="0" err="1">
                <a:latin typeface="Courier New" pitchFamily="-84" charset="0"/>
              </a:rPr>
              <a:t>g</a:t>
            </a:r>
            <a:r>
              <a:rPr lang="en-US" sz="16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end</a:t>
            </a:r>
            <a:r>
              <a:rPr lang="en-US" sz="1600" dirty="0"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</a:t>
            </a:r>
            <a:r>
              <a:rPr lang="en-US" dirty="0" smtClean="0"/>
              <a:t> Reading a </a:t>
            </a:r>
            <a:r>
              <a:rPr lang="en-US" dirty="0"/>
              <a:t>point from a line</a:t>
            </a:r>
          </a:p>
        </p:txBody>
      </p:sp>
      <p:sp>
        <p:nvSpPr>
          <p:cNvPr id="283651" name="Rectangle 5"/>
          <p:cNvSpPr>
            <a:spLocks noChangeArrowheads="1"/>
          </p:cNvSpPr>
          <p:nvPr/>
        </p:nvSpPr>
        <p:spPr bwMode="auto">
          <a:xfrm>
            <a:off x="609600" y="990600"/>
            <a:ext cx="8839200" cy="471783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create or replace function </a:t>
            </a:r>
            <a:r>
              <a:rPr lang="en-US" sz="1600" dirty="0" err="1">
                <a:latin typeface="Courier New" pitchFamily="-84" charset="0"/>
              </a:rPr>
              <a:t>get_point</a:t>
            </a:r>
            <a:r>
              <a:rPr lang="en-US" sz="1600" dirty="0"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geom</a:t>
            </a:r>
            <a:r>
              <a:rPr lang="en-US" sz="1600" dirty="0">
                <a:latin typeface="Courier New" pitchFamily="-84" charset="0"/>
              </a:rPr>
              <a:t>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r>
              <a:rPr lang="en-US" sz="1600" dirty="0">
                <a:latin typeface="Courier New" pitchFamily="-84" charset="0"/>
              </a:rPr>
              <a:t>, </a:t>
            </a:r>
            <a:r>
              <a:rPr lang="en-US" sz="1600" dirty="0" err="1">
                <a:latin typeface="Courier New" pitchFamily="-84" charset="0"/>
              </a:rPr>
              <a:t>point_number</a:t>
            </a:r>
            <a:r>
              <a:rPr lang="en-US" sz="1600" dirty="0">
                <a:latin typeface="Courier New" pitchFamily="-8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600" dirty="0">
                <a:latin typeface="Courier New" pitchFamily="-84" charset="0"/>
              </a:rPr>
              <a:t>)</a:t>
            </a:r>
            <a:r>
              <a:rPr lang="en-US" sz="1600" dirty="0" smtClean="0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rgbClr val="0070C0"/>
                </a:solidFill>
                <a:latin typeface="Courier New" pitchFamily="-84" charset="0"/>
              </a:rPr>
              <a:t>deterministic</a:t>
            </a:r>
            <a:r>
              <a:rPr lang="en-US" sz="1600" dirty="0" smtClean="0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 smtClean="0">
                <a:solidFill>
                  <a:srgbClr val="0070C0"/>
                </a:solidFill>
                <a:latin typeface="Courier New" pitchFamily="-84" charset="0"/>
              </a:rPr>
              <a:t>return</a:t>
            </a:r>
            <a:r>
              <a:rPr lang="en-US" sz="1600" dirty="0" smtClean="0">
                <a:latin typeface="Courier New" pitchFamily="-84" charset="0"/>
              </a:rPr>
              <a:t>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endParaRPr lang="en-US" sz="1600" dirty="0">
              <a:latin typeface="Courier New" pitchFamily="-84" charset="0"/>
            </a:endParaRP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is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i</a:t>
            </a: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600" dirty="0">
                <a:latin typeface="Courier New" pitchFamily="-84" charset="0"/>
              </a:rPr>
              <a:t>;          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Index into ordinates array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px</a:t>
            </a:r>
            <a:r>
              <a:rPr lang="en-US" sz="1600" dirty="0">
                <a:latin typeface="Courier New" pitchFamily="-8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600" dirty="0">
                <a:latin typeface="Courier New" pitchFamily="-84" charset="0"/>
              </a:rPr>
              <a:t>;          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X of extracted point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py</a:t>
            </a:r>
            <a:r>
              <a:rPr lang="en-US" sz="1600" dirty="0">
                <a:latin typeface="Courier New" pitchFamily="-8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600" dirty="0">
                <a:latin typeface="Courier New" pitchFamily="-84" charset="0"/>
              </a:rPr>
              <a:t>;          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Y of extracted point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Get index into ordinates array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i</a:t>
            </a:r>
            <a:r>
              <a:rPr lang="en-US" sz="1600" dirty="0">
                <a:latin typeface="Courier New" pitchFamily="-84" charset="0"/>
              </a:rPr>
              <a:t> := (point_number-1) * </a:t>
            </a:r>
            <a:r>
              <a:rPr lang="en-US" sz="1600" dirty="0" err="1">
                <a:latin typeface="Courier New" pitchFamily="-84" charset="0"/>
              </a:rPr>
              <a:t>geom.get_dims</a:t>
            </a:r>
            <a:r>
              <a:rPr lang="en-US" sz="1600" dirty="0">
                <a:latin typeface="Courier New" pitchFamily="-84" charset="0"/>
              </a:rPr>
              <a:t>() + 1;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Extract the X and Y coordinates of the desired point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px</a:t>
            </a:r>
            <a:r>
              <a:rPr lang="en-US" sz="1600" dirty="0">
                <a:latin typeface="Courier New" pitchFamily="-84" charset="0"/>
              </a:rPr>
              <a:t> := </a:t>
            </a:r>
            <a:r>
              <a:rPr lang="en-US" sz="1600" dirty="0" err="1">
                <a:latin typeface="Courier New" pitchFamily="-84" charset="0"/>
              </a:rPr>
              <a:t>geom.sdo_ordinates(i</a:t>
            </a:r>
            <a:r>
              <a:rPr lang="en-US" sz="1600" dirty="0"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 err="1">
                <a:latin typeface="Courier New" pitchFamily="-84" charset="0"/>
              </a:rPr>
              <a:t>py</a:t>
            </a:r>
            <a:r>
              <a:rPr lang="en-US" sz="1600" dirty="0">
                <a:latin typeface="Courier New" pitchFamily="-84" charset="0"/>
              </a:rPr>
              <a:t> := geom.sdo_ordinates(i+1);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Courier New" pitchFamily="-84" charset="0"/>
              </a:rPr>
              <a:t>-- Construct and return the point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return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  </a:t>
            </a:r>
            <a:r>
              <a:rPr lang="en-US" sz="1600" dirty="0" err="1">
                <a:latin typeface="Courier New" pitchFamily="-84" charset="0"/>
              </a:rPr>
              <a:t>sdo_geometry</a:t>
            </a:r>
            <a:r>
              <a:rPr lang="en-US" sz="1600" dirty="0">
                <a:latin typeface="Courier New" pitchFamily="-84" charset="0"/>
              </a:rPr>
              <a:t> (2001, </a:t>
            </a:r>
            <a:r>
              <a:rPr lang="en-US" sz="1600" dirty="0" err="1">
                <a:latin typeface="Courier New" pitchFamily="-84" charset="0"/>
              </a:rPr>
              <a:t>geom.sdo_srid</a:t>
            </a:r>
            <a:r>
              <a:rPr lang="en-US" sz="1600" dirty="0">
                <a:latin typeface="Courier New" pitchFamily="-84" charset="0"/>
              </a:rPr>
              <a:t>,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Courier New" pitchFamily="-84" charset="0"/>
              </a:rPr>
              <a:t>      </a:t>
            </a:r>
            <a:r>
              <a:rPr lang="en-US" sz="1600" dirty="0" err="1">
                <a:latin typeface="Courier New" pitchFamily="-84" charset="0"/>
              </a:rPr>
              <a:t>sdo_point_type</a:t>
            </a:r>
            <a:r>
              <a:rPr lang="en-US" sz="1600" dirty="0">
                <a:latin typeface="Courier New" pitchFamily="-84" charset="0"/>
              </a:rPr>
              <a:t> (</a:t>
            </a:r>
            <a:r>
              <a:rPr lang="en-US" sz="1600" dirty="0" err="1">
                <a:latin typeface="Courier New" pitchFamily="-84" charset="0"/>
              </a:rPr>
              <a:t>px</a:t>
            </a:r>
            <a:r>
              <a:rPr lang="en-US" sz="1600" dirty="0">
                <a:latin typeface="Courier New" pitchFamily="-84" charset="0"/>
              </a:rPr>
              <a:t>, </a:t>
            </a:r>
            <a:r>
              <a:rPr lang="en-US" sz="1600" dirty="0" err="1">
                <a:latin typeface="Courier New" pitchFamily="-84" charset="0"/>
              </a:rPr>
              <a:t>py</a:t>
            </a:r>
            <a:r>
              <a:rPr lang="en-US" sz="1600" dirty="0">
                <a:latin typeface="Courier New" pitchFamily="-84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null</a:t>
            </a:r>
            <a:r>
              <a:rPr lang="en-US" sz="1600" dirty="0">
                <a:latin typeface="Courier New" pitchFamily="-84" charset="0"/>
              </a:rPr>
              <a:t>),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null</a:t>
            </a:r>
            <a:r>
              <a:rPr lang="en-US" sz="1600" dirty="0">
                <a:latin typeface="Courier New" pitchFamily="-84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null</a:t>
            </a:r>
            <a:r>
              <a:rPr lang="en-US" sz="1600" dirty="0"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itchFamily="-84" charset="0"/>
              </a:rPr>
              <a:t>end</a:t>
            </a:r>
            <a:r>
              <a:rPr lang="en-US" sz="1600" dirty="0"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Removing a point from a line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609600" y="990600"/>
            <a:ext cx="8839200" cy="543238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create or replace function </a:t>
            </a:r>
            <a:r>
              <a:rPr lang="en-US" sz="1400" dirty="0" err="1">
                <a:latin typeface="Courier New" pitchFamily="-84" charset="0"/>
              </a:rPr>
              <a:t>remove_point</a:t>
            </a:r>
            <a:r>
              <a:rPr lang="en-US" sz="1400" dirty="0"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line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, </a:t>
            </a:r>
            <a:r>
              <a:rPr lang="en-US" sz="1400" dirty="0" err="1">
                <a:latin typeface="Courier New" pitchFamily="-84" charset="0"/>
              </a:rPr>
              <a:t>point_number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400" dirty="0">
                <a:latin typeface="Courier New" pitchFamily="-84" charset="0"/>
              </a:rPr>
              <a:t>)</a:t>
            </a:r>
            <a:r>
              <a:rPr lang="en-US" sz="1400" dirty="0" smtClean="0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70C0"/>
                </a:solidFill>
                <a:latin typeface="Courier New" pitchFamily="-84" charset="0"/>
              </a:rPr>
              <a:t>deterministic</a:t>
            </a:r>
            <a:r>
              <a:rPr lang="en-US" sz="1400" dirty="0" smtClean="0">
                <a:latin typeface="Courier New" pitchFamily="-84" charset="0"/>
              </a:rPr>
              <a:t> 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70C0"/>
                </a:solidFill>
                <a:latin typeface="Courier New" pitchFamily="-84" charset="0"/>
              </a:rPr>
              <a:t>return</a:t>
            </a:r>
            <a:r>
              <a:rPr lang="en-US" sz="1400" dirty="0" smtClean="0">
                <a:latin typeface="Courier New" pitchFamily="-84" charset="0"/>
              </a:rPr>
              <a:t>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endParaRPr lang="en-US" sz="1400" dirty="0">
              <a:latin typeface="Courier New" pitchFamily="-84" charset="0"/>
            </a:endParaRP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is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g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;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Updated geometry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p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400" dirty="0">
                <a:latin typeface="Courier New" pitchFamily="-84" charset="0"/>
              </a:rPr>
              <a:t>;      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Index into ordinates array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d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400" dirty="0">
                <a:latin typeface="Courier New" pitchFamily="-84" charset="0"/>
              </a:rPr>
              <a:t>;      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Number of dimensions in geometry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i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number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Get the number of dimensions of input geometry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d</a:t>
            </a:r>
            <a:r>
              <a:rPr lang="en-US" sz="1400" dirty="0">
                <a:latin typeface="Courier New" pitchFamily="-84" charset="0"/>
              </a:rPr>
              <a:t> := </a:t>
            </a:r>
            <a:r>
              <a:rPr lang="en-US" sz="1400" dirty="0" err="1">
                <a:latin typeface="Courier New" pitchFamily="-84" charset="0"/>
              </a:rPr>
              <a:t>line.get_dims</a:t>
            </a:r>
            <a:r>
              <a:rPr lang="en-US" sz="1400" dirty="0">
                <a:latin typeface="Courier New" pitchFamily="-84" charset="0"/>
              </a:rPr>
              <a:t>();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Get index into ordinates array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p</a:t>
            </a:r>
            <a:r>
              <a:rPr lang="en-US" sz="1400" dirty="0">
                <a:latin typeface="Courier New" pitchFamily="-84" charset="0"/>
              </a:rPr>
              <a:t> := (point_number-1) * </a:t>
            </a:r>
            <a:r>
              <a:rPr lang="en-US" sz="1400" dirty="0" err="1">
                <a:latin typeface="Courier New" pitchFamily="-84" charset="0"/>
              </a:rPr>
              <a:t>d</a:t>
            </a:r>
            <a:r>
              <a:rPr lang="en-US" sz="1400" dirty="0">
                <a:latin typeface="Courier New" pitchFamily="-84" charset="0"/>
              </a:rPr>
              <a:t> + 1;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Initialize output line with input line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g</a:t>
            </a:r>
            <a:r>
              <a:rPr lang="en-US" sz="1400" dirty="0">
                <a:latin typeface="Courier New" pitchFamily="-84" charset="0"/>
              </a:rPr>
              <a:t> := line;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-- Shift the ordinates down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for </a:t>
            </a:r>
            <a:r>
              <a:rPr lang="en-US" sz="1400" dirty="0" err="1">
                <a:latin typeface="Courier New" pitchFamily="-84" charset="0"/>
              </a:rPr>
              <a:t>i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in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 err="1">
                <a:latin typeface="Courier New" pitchFamily="-84" charset="0"/>
              </a:rPr>
              <a:t>p..g.sdo_ordinates.count()-d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loop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  </a:t>
            </a:r>
            <a:r>
              <a:rPr lang="en-US" sz="1400" dirty="0" err="1">
                <a:latin typeface="Courier New" pitchFamily="-84" charset="0"/>
              </a:rPr>
              <a:t>g.sdo_ordinates(i</a:t>
            </a:r>
            <a:r>
              <a:rPr lang="en-US" sz="1400" dirty="0">
                <a:latin typeface="Courier New" pitchFamily="-84" charset="0"/>
              </a:rPr>
              <a:t>) := </a:t>
            </a:r>
            <a:r>
              <a:rPr lang="en-US" sz="1400" dirty="0" err="1">
                <a:latin typeface="Courier New" pitchFamily="-84" charset="0"/>
              </a:rPr>
              <a:t>g.sdo_ordinates(i+d</a:t>
            </a:r>
            <a:r>
              <a:rPr lang="en-US" sz="1400" dirty="0"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end loop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  -- Trim the ordinates array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g.sdo_ordinates.trim</a:t>
            </a:r>
            <a:r>
              <a:rPr lang="en-US" sz="1400" dirty="0">
                <a:latin typeface="Courier New" pitchFamily="-84" charset="0"/>
              </a:rPr>
              <a:t> (</a:t>
            </a:r>
            <a:r>
              <a:rPr lang="en-US" sz="1400" dirty="0" err="1">
                <a:latin typeface="Courier New" pitchFamily="-84" charset="0"/>
              </a:rPr>
              <a:t>d</a:t>
            </a:r>
            <a:r>
              <a:rPr lang="en-US" sz="1400" dirty="0"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B050"/>
                </a:solidFill>
                <a:latin typeface="Courier New" pitchFamily="-84" charset="0"/>
              </a:rPr>
              <a:t>  -- Return new line string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return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 err="1">
                <a:latin typeface="Courier New" pitchFamily="-84" charset="0"/>
              </a:rPr>
              <a:t>g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70C0"/>
                </a:solidFill>
                <a:latin typeface="Courier New" pitchFamily="-84" charset="0"/>
              </a:rPr>
              <a:t>end</a:t>
            </a:r>
            <a:r>
              <a:rPr lang="en-US" sz="1400" dirty="0"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DETERMINISTIC functions ?</a:t>
            </a:r>
            <a:endParaRPr lang="en-US" dirty="0"/>
          </a:p>
        </p:txBody>
      </p:sp>
      <p:sp>
        <p:nvSpPr>
          <p:cNvPr id="289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DETERMINISTIC </a:t>
            </a:r>
            <a:r>
              <a:rPr lang="en-US" dirty="0" smtClean="0"/>
              <a:t>function always returns the </a:t>
            </a:r>
            <a:r>
              <a:rPr lang="en-US" b="1" dirty="0" smtClean="0"/>
              <a:t>same </a:t>
            </a:r>
            <a:r>
              <a:rPr lang="en-US" dirty="0" smtClean="0"/>
              <a:t>result, given the </a:t>
            </a:r>
            <a:r>
              <a:rPr lang="en-US" b="1" dirty="0" smtClean="0"/>
              <a:t>same </a:t>
            </a:r>
            <a:r>
              <a:rPr lang="en-US" dirty="0" smtClean="0"/>
              <a:t>inputs.</a:t>
            </a:r>
          </a:p>
          <a:p>
            <a:r>
              <a:rPr lang="en-US" dirty="0" smtClean="0"/>
              <a:t>Most functions are deterministic. A few are not:</a:t>
            </a:r>
          </a:p>
          <a:p>
            <a:pPr lvl="1"/>
            <a:r>
              <a:rPr lang="en-US" dirty="0" smtClean="0"/>
              <a:t>Get the current time of day, get a random number, …</a:t>
            </a:r>
          </a:p>
          <a:p>
            <a:r>
              <a:rPr lang="en-US" dirty="0" smtClean="0"/>
              <a:t>By default, functions are </a:t>
            </a:r>
            <a:r>
              <a:rPr lang="en-US" b="1" dirty="0" smtClean="0"/>
              <a:t>not </a:t>
            </a:r>
            <a:r>
              <a:rPr lang="en-US" dirty="0" smtClean="0"/>
              <a:t>deterministic: declare them explicitly as such!</a:t>
            </a:r>
          </a:p>
          <a:p>
            <a:r>
              <a:rPr lang="en-US" dirty="0" smtClean="0"/>
              <a:t>The optimizer knows to only call the function </a:t>
            </a:r>
            <a:r>
              <a:rPr lang="en-US" b="1" dirty="0" smtClean="0"/>
              <a:t>once </a:t>
            </a:r>
            <a:r>
              <a:rPr lang="en-US" dirty="0" smtClean="0"/>
              <a:t>in a statement execution, even if it appears multiple times (with the same inputs)</a:t>
            </a:r>
          </a:p>
          <a:p>
            <a:r>
              <a:rPr lang="en-US" b="1" dirty="0" smtClean="0"/>
              <a:t>Function-based indexes </a:t>
            </a:r>
            <a:r>
              <a:rPr lang="en-US" dirty="0" smtClean="0"/>
              <a:t>require deterministic functions</a:t>
            </a:r>
          </a:p>
          <a:p>
            <a:r>
              <a:rPr lang="en-US" dirty="0" smtClean="0"/>
              <a:t>All standard spatial functions are deterministic!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returning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function that returns an geometry: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2184702"/>
            <a:ext cx="7848600" cy="284449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CREATE OR REPLACE FUNCTION </a:t>
            </a:r>
            <a:r>
              <a:rPr lang="en-US" sz="1800" dirty="0" err="1" smtClean="0">
                <a:latin typeface="Courier New" pitchFamily="-84" charset="0"/>
              </a:rPr>
              <a:t>f</a:t>
            </a:r>
            <a:r>
              <a:rPr lang="en-US" sz="1800" dirty="0" smtClean="0">
                <a:latin typeface="Courier New" pitchFamily="-84" charset="0"/>
              </a:rPr>
              <a:t> (</a:t>
            </a:r>
            <a:r>
              <a:rPr lang="en-US" sz="1800" dirty="0" err="1" smtClean="0">
                <a:latin typeface="Courier New" pitchFamily="-84" charset="0"/>
              </a:rPr>
              <a:t>geom</a:t>
            </a:r>
            <a:r>
              <a:rPr lang="en-US" sz="1800" dirty="0" smtClean="0">
                <a:latin typeface="Courier New" pitchFamily="-84" charset="0"/>
              </a:rPr>
              <a:t> SDO_GEOMETRY)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RETURN SDO_GEOMETRY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AS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  </a:t>
            </a:r>
            <a:r>
              <a:rPr lang="en-US" sz="1800" dirty="0" err="1" smtClean="0">
                <a:latin typeface="Courier New" pitchFamily="-84" charset="0"/>
              </a:rPr>
              <a:t>new_geom</a:t>
            </a:r>
            <a:r>
              <a:rPr lang="en-US" sz="1800" dirty="0" smtClean="0">
                <a:latin typeface="Courier New" pitchFamily="-84" charset="0"/>
              </a:rPr>
              <a:t> SDO_GEOMETRY;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  /* Your processing here */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  RETURN </a:t>
            </a:r>
            <a:r>
              <a:rPr lang="en-US" sz="1800" dirty="0" err="1" smtClean="0">
                <a:latin typeface="Courier New" pitchFamily="-84" charset="0"/>
              </a:rPr>
              <a:t>new_geom</a:t>
            </a:r>
            <a:r>
              <a:rPr lang="en-US" sz="1800" dirty="0" smtClean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END;</a:t>
            </a:r>
            <a:endParaRPr lang="en-US" sz="1800" dirty="0"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SDO_DISTANCE Example </a:t>
            </a:r>
          </a:p>
        </p:txBody>
      </p:sp>
      <p:sp>
        <p:nvSpPr>
          <p:cNvPr id="4198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Find all the cities within 100 miles of Boston, ordered by distance.</a:t>
            </a: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609600" y="2667000"/>
            <a:ext cx="5216525" cy="3282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c1.city,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SDO_GEOM.SDO_DISTANCE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c1.location, c2.location,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0.5, 'unit=mile') distance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FROM us_cities c1, us_cities c2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WHERE c2.city = 'Boston'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AND SDO_WITHIN_DISTANCE(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c1.location, c2.location,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'distance=100 unit=mile‘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) = 'TRUE'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ORDER BY distance;</a:t>
            </a:r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auto">
          <a:xfrm>
            <a:off x="6019800" y="4343400"/>
            <a:ext cx="3505200" cy="1592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Boston                       0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Lowell               26.039707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Worcester           40.7874355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Providence          41.0584302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Springfield         79.5090887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Hartford             94.303397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returning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function to apply some calculation on a set of geometries in a table:</a:t>
            </a:r>
          </a:p>
          <a:p>
            <a:endParaRPr lang="en-US" dirty="0" smtClean="0"/>
          </a:p>
          <a:p>
            <a:r>
              <a:rPr lang="en-US" dirty="0" smtClean="0"/>
              <a:t>The function is called </a:t>
            </a:r>
            <a:r>
              <a:rPr lang="en-US" b="1" dirty="0" smtClean="0">
                <a:solidFill>
                  <a:srgbClr val="FF0000"/>
                </a:solidFill>
              </a:rPr>
              <a:t>N+1 times for each row </a:t>
            </a:r>
            <a:r>
              <a:rPr lang="en-US" dirty="0" smtClean="0"/>
              <a:t>where </a:t>
            </a:r>
            <a:r>
              <a:rPr lang="en-US" b="1" dirty="0" smtClean="0"/>
              <a:t>N </a:t>
            </a:r>
            <a:r>
              <a:rPr lang="en-US" dirty="0" smtClean="0"/>
              <a:t>is the number of properties in the object!</a:t>
            </a:r>
          </a:p>
          <a:p>
            <a:r>
              <a:rPr lang="en-US" dirty="0" smtClean="0"/>
              <a:t>For an SDO_GEOMETRY type, that means </a:t>
            </a:r>
            <a:r>
              <a:rPr lang="en-US" b="1" dirty="0" smtClean="0">
                <a:solidFill>
                  <a:schemeClr val="accent1"/>
                </a:solidFill>
              </a:rPr>
              <a:t>8 times per row !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This is a known and documented behavior. See bugs 6884275 and 7447633.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It applies to functions called in UPDATE, INSERT and CREATE TABLE … AS SELECT statements.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2419392"/>
            <a:ext cx="7848600" cy="32380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UPDATE CUSTOMERS SET LOCATION = </a:t>
            </a:r>
            <a:r>
              <a:rPr lang="en-US" sz="1800" dirty="0" err="1" smtClean="0">
                <a:latin typeface="Courier New" pitchFamily="-84" charset="0"/>
              </a:rPr>
              <a:t>f</a:t>
            </a:r>
            <a:r>
              <a:rPr lang="en-US" sz="1800" dirty="0" smtClean="0">
                <a:latin typeface="Courier New" pitchFamily="-84" charset="0"/>
              </a:rPr>
              <a:t> (LOCATION);</a:t>
            </a:r>
            <a:endParaRPr lang="en-US" sz="1800" dirty="0"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returning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solution: declare the function as </a:t>
            </a:r>
            <a:r>
              <a:rPr lang="en-US" b="1" dirty="0" smtClean="0">
                <a:solidFill>
                  <a:srgbClr val="000000"/>
                </a:solidFill>
              </a:rPr>
              <a:t>DETERMINISTIC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All spatial functions in all packages are deterministic.</a:t>
            </a:r>
          </a:p>
          <a:p>
            <a:pPr algn="r"/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184702"/>
            <a:ext cx="7848600" cy="320459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CREATE OR REPLACE FUNCTION </a:t>
            </a:r>
            <a:r>
              <a:rPr lang="en-US" sz="1800" dirty="0" err="1" smtClean="0">
                <a:latin typeface="Courier New" pitchFamily="-84" charset="0"/>
              </a:rPr>
              <a:t>f</a:t>
            </a:r>
            <a:r>
              <a:rPr lang="en-US" sz="1800" dirty="0" smtClean="0">
                <a:latin typeface="Courier New" pitchFamily="-84" charset="0"/>
              </a:rPr>
              <a:t> (</a:t>
            </a:r>
            <a:r>
              <a:rPr lang="en-US" sz="1800" dirty="0" err="1" smtClean="0">
                <a:latin typeface="Courier New" pitchFamily="-84" charset="0"/>
              </a:rPr>
              <a:t>geom</a:t>
            </a:r>
            <a:r>
              <a:rPr lang="en-US" sz="1800" dirty="0" smtClean="0">
                <a:latin typeface="Courier New" pitchFamily="-84" charset="0"/>
              </a:rPr>
              <a:t> SDO_GEOMETRY)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RETURN SDO_GEOMETRY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rgbClr val="FD0000"/>
                </a:solidFill>
                <a:latin typeface="Courier New" pitchFamily="-84" charset="0"/>
              </a:rPr>
              <a:t>DETERMINISTIC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AS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  </a:t>
            </a:r>
            <a:r>
              <a:rPr lang="en-US" sz="1800" dirty="0" err="1" smtClean="0">
                <a:latin typeface="Courier New" pitchFamily="-84" charset="0"/>
              </a:rPr>
              <a:t>new_geom</a:t>
            </a:r>
            <a:r>
              <a:rPr lang="en-US" sz="1800" dirty="0" smtClean="0">
                <a:latin typeface="Courier New" pitchFamily="-84" charset="0"/>
              </a:rPr>
              <a:t> SDO_GEOMETRY;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  /* Your processing here */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  RETURN </a:t>
            </a:r>
            <a:r>
              <a:rPr lang="en-US" sz="1800" dirty="0" err="1" smtClean="0">
                <a:latin typeface="Courier New" pitchFamily="-84" charset="0"/>
              </a:rPr>
              <a:t>new_geom</a:t>
            </a:r>
            <a:r>
              <a:rPr lang="en-US" sz="1800" dirty="0" smtClean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ourier New" pitchFamily="-84" charset="0"/>
              </a:rPr>
              <a:t>END;</a:t>
            </a:r>
            <a:endParaRPr lang="en-US" sz="1800" dirty="0"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AS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47800"/>
            <a:ext cx="8166100" cy="4572000"/>
          </a:xfrm>
        </p:spPr>
        <p:txBody>
          <a:bodyPr/>
          <a:lstStyle/>
          <a:p>
            <a:r>
              <a:rPr lang="en-US" dirty="0" smtClean="0"/>
              <a:t>The DETERMINISTIC flag is </a:t>
            </a:r>
            <a:r>
              <a:rPr lang="en-US" b="1" dirty="0" smtClean="0">
                <a:solidFill>
                  <a:srgbClr val="FF0000"/>
                </a:solidFill>
              </a:rPr>
              <a:t>ignored </a:t>
            </a:r>
            <a:r>
              <a:rPr lang="en-US" dirty="0" smtClean="0"/>
              <a:t>for “CREATE TABLE AS SELECT”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SDO_INTERSECTION function is called </a:t>
            </a:r>
            <a:r>
              <a:rPr lang="en-US" b="1" dirty="0" smtClean="0">
                <a:solidFill>
                  <a:srgbClr val="FF0000"/>
                </a:solidFill>
              </a:rPr>
              <a:t>8 times </a:t>
            </a:r>
            <a:r>
              <a:rPr lang="en-US" dirty="0" smtClean="0"/>
              <a:t>for each row.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8915400" cy="176420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CREATE TABLE parks_clipped as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SELECT p.id, p.name, s.state_abrv,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  sdo_geom.sdo_intersection(p.geom,s.geom,0.05) shape 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FROM us_parks p, us_states 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WHERE sdo_anyinteract(p.geom, s.geom) = 'TRUE';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280696"/>
            <a:ext cx="8915400" cy="68390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Table created.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Elapsed: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00:08:44.31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47800"/>
            <a:ext cx="8166100" cy="4572000"/>
          </a:xfrm>
        </p:spPr>
        <p:txBody>
          <a:bodyPr/>
          <a:lstStyle/>
          <a:p>
            <a:r>
              <a:rPr lang="en-US" dirty="0" smtClean="0"/>
              <a:t>The DETERMINISTIC flag is </a:t>
            </a:r>
            <a:r>
              <a:rPr lang="en-US" b="1" dirty="0" smtClean="0">
                <a:solidFill>
                  <a:srgbClr val="FF0000"/>
                </a:solidFill>
              </a:rPr>
              <a:t>used </a:t>
            </a:r>
            <a:r>
              <a:rPr lang="en-US" dirty="0" smtClean="0"/>
              <a:t>for “INSERT … SELECT”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SDO_INTERSECTION function is called </a:t>
            </a:r>
            <a:r>
              <a:rPr lang="en-US" b="1" dirty="0" smtClean="0">
                <a:solidFill>
                  <a:srgbClr val="FF0000"/>
                </a:solidFill>
              </a:rPr>
              <a:t>once </a:t>
            </a:r>
            <a:r>
              <a:rPr lang="en-US" dirty="0" smtClean="0"/>
              <a:t>for each row.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8915400" cy="176420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INSERT INTO parks_clipped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SELECT p.id, p.name, s.state_abrv,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  sdo_geom.sdo_intersection(p.geom,s.geom,0.05) shape 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FROM us_parks p, us_states 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WHERE sdo_anyinteract(p.geom, s.geom) = 'TRUE';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280696"/>
            <a:ext cx="8915400" cy="68390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6547 rows created.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Elapsed: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00:01:08.42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… SELECT with APPEND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47800"/>
            <a:ext cx="8166100" cy="4572000"/>
          </a:xfrm>
        </p:spPr>
        <p:txBody>
          <a:bodyPr/>
          <a:lstStyle/>
          <a:p>
            <a:r>
              <a:rPr lang="en-US" dirty="0" smtClean="0"/>
              <a:t>The DETERMINISTIC flag is also </a:t>
            </a:r>
            <a:r>
              <a:rPr lang="en-US" b="1" dirty="0" smtClean="0">
                <a:solidFill>
                  <a:srgbClr val="FF0000"/>
                </a:solidFill>
              </a:rPr>
              <a:t>used </a:t>
            </a:r>
            <a:r>
              <a:rPr lang="en-US" dirty="0" smtClean="0"/>
              <a:t>for “INSERT … SELECT” with the APPEND hint!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SDO_INTERSECTION function is called </a:t>
            </a:r>
            <a:r>
              <a:rPr lang="en-US" b="1" dirty="0" smtClean="0">
                <a:solidFill>
                  <a:srgbClr val="FF0000"/>
                </a:solidFill>
              </a:rPr>
              <a:t>once </a:t>
            </a:r>
            <a:r>
              <a:rPr lang="en-US" dirty="0" smtClean="0"/>
              <a:t>for each row.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8915400" cy="176420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INSERT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/*+ append */ </a:t>
            </a:r>
            <a:r>
              <a:rPr lang="en-US" sz="1800" noProof="1" smtClean="0">
                <a:latin typeface="Courier New" pitchFamily="-84" charset="0"/>
              </a:rPr>
              <a:t>INTO parks_clipped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SELECT p.id, p.name, s.state_abrv,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  sdo_geom.sdo_intersection(p.geom,s.geom,0.05) shape 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FROM us_parks p, us_states 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WHERE sdo_anyinteract(p.geom, s.geom) = 'TRUE';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280696"/>
            <a:ext cx="8915400" cy="68390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6547 rows created.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Elapsed: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00:01:12.33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… SELECT with APPEND and PARALLEL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47800"/>
            <a:ext cx="8166100" cy="4572000"/>
          </a:xfrm>
        </p:spPr>
        <p:txBody>
          <a:bodyPr/>
          <a:lstStyle/>
          <a:p>
            <a:r>
              <a:rPr lang="en-US" dirty="0" smtClean="0"/>
              <a:t>The DETERMINISTIC flag is </a:t>
            </a:r>
            <a:r>
              <a:rPr lang="en-US" b="1" dirty="0" smtClean="0">
                <a:solidFill>
                  <a:srgbClr val="FF0000"/>
                </a:solidFill>
              </a:rPr>
              <a:t>ignored </a:t>
            </a:r>
            <a:r>
              <a:rPr lang="en-US" dirty="0" smtClean="0"/>
              <a:t>for “INSERT … SELECT” with the APPEND hint when input is parallel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SDO_INTERSECTION function is called </a:t>
            </a:r>
            <a:r>
              <a:rPr lang="en-US" b="1" dirty="0" smtClean="0">
                <a:solidFill>
                  <a:srgbClr val="FF0000"/>
                </a:solidFill>
              </a:rPr>
              <a:t>8 times </a:t>
            </a:r>
            <a:r>
              <a:rPr lang="en-US" dirty="0" smtClean="0"/>
              <a:t>for each park.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8915400" cy="176420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INSERT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/*+ append */ </a:t>
            </a:r>
            <a:r>
              <a:rPr lang="en-US" sz="1800" noProof="1" smtClean="0">
                <a:latin typeface="Courier New" pitchFamily="-84" charset="0"/>
              </a:rPr>
              <a:t>INTO parks_clipped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SELECT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/*+ parallel(2) */ </a:t>
            </a:r>
            <a:r>
              <a:rPr lang="en-US" sz="1800" noProof="1" smtClean="0">
                <a:latin typeface="Courier New" pitchFamily="-84" charset="0"/>
              </a:rPr>
              <a:t>p.id, p.name, s.state_abrv,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  sdo_geom.sdo_intersection(p.geom,s.geom,0.05) shape 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FROM us_parks p, us_states 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WHERE sdo_anyinteract(p.geom, s.geom) = 'TRUE';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280696"/>
            <a:ext cx="8915400" cy="68390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6547 rows created.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Elapsed: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00:04:52.25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… SELECT with PARALLEL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47800"/>
            <a:ext cx="8166100" cy="4572000"/>
          </a:xfrm>
        </p:spPr>
        <p:txBody>
          <a:bodyPr/>
          <a:lstStyle/>
          <a:p>
            <a:r>
              <a:rPr lang="en-US" dirty="0" smtClean="0"/>
              <a:t>The DETERMINISTIC flag is </a:t>
            </a:r>
            <a:r>
              <a:rPr lang="en-US" b="1" dirty="0" smtClean="0">
                <a:solidFill>
                  <a:srgbClr val="FF0000"/>
                </a:solidFill>
              </a:rPr>
              <a:t>used </a:t>
            </a:r>
            <a:r>
              <a:rPr lang="en-US" dirty="0" smtClean="0"/>
              <a:t>for “INSERT … SELECT” when both input and output are parallel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SDO_INTERSECTION function is called </a:t>
            </a:r>
            <a:r>
              <a:rPr lang="en-US" b="1" dirty="0" smtClean="0">
                <a:solidFill>
                  <a:srgbClr val="FF0000"/>
                </a:solidFill>
              </a:rPr>
              <a:t>once </a:t>
            </a:r>
            <a:r>
              <a:rPr lang="en-US" dirty="0" smtClean="0"/>
              <a:t>for each row.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8915400" cy="176420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INSERT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/*+ parallel(2) */ </a:t>
            </a:r>
            <a:r>
              <a:rPr lang="en-US" sz="1800" noProof="1" smtClean="0">
                <a:latin typeface="Courier New" pitchFamily="-84" charset="0"/>
              </a:rPr>
              <a:t>INTO parks_clipped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SELECT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/*+ parallel(2) */ </a:t>
            </a:r>
            <a:r>
              <a:rPr lang="en-US" sz="1800" noProof="1" smtClean="0">
                <a:latin typeface="Courier New" pitchFamily="-84" charset="0"/>
              </a:rPr>
              <a:t>p.id, p.name, s.state_abrv,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  sdo_geom.sdo_intersection(p.geom,s.geom,0.05) shape 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FROM us_parks p, us_states 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WHERE sdo_anyinteract(p.geom, s.geom) = 'TRUE';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280696"/>
            <a:ext cx="8915400" cy="68390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6547 rows created.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noProof="1" smtClean="0">
                <a:latin typeface="Courier New" pitchFamily="-84" charset="0"/>
              </a:rPr>
              <a:t>Elapsed: </a:t>
            </a:r>
            <a:r>
              <a:rPr lang="en-US" sz="1800" noProof="1" smtClean="0">
                <a:solidFill>
                  <a:srgbClr val="FF0000"/>
                </a:solidFill>
                <a:latin typeface="Courier New" pitchFamily="-84" charset="0"/>
              </a:rPr>
              <a:t>00:01:08.27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304800"/>
            <a:ext cx="8485187" cy="941388"/>
          </a:xfrm>
        </p:spPr>
        <p:txBody>
          <a:bodyPr/>
          <a:lstStyle/>
          <a:p>
            <a:r>
              <a:rPr lang="en-US" dirty="0" smtClean="0"/>
              <a:t>INSERT … SELECT performance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23950" y="1600200"/>
          <a:ext cx="725805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525"/>
                <a:gridCol w="2041525"/>
                <a:gridCol w="317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 hints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 hints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DETERMINISTIC</a:t>
                      </a:r>
                      <a:r>
                        <a:rPr lang="en-US" b="1" baseline="0" dirty="0" smtClean="0"/>
                        <a:t> used ?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and 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 and 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685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Java API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API</a:t>
            </a:r>
          </a:p>
        </p:txBody>
      </p:sp>
      <p:sp>
        <p:nvSpPr>
          <p:cNvPr id="289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Included in Oracle installation</a:t>
            </a:r>
          </a:p>
          <a:p>
            <a:pPr lvl="1" eaLnBrk="1" hangingPunct="1"/>
            <a:r>
              <a:rPr lang="en-US" sz="1800"/>
              <a:t>$ORACLE_HOME/md/jlib</a:t>
            </a:r>
          </a:p>
          <a:p>
            <a:pPr lvl="1" eaLnBrk="1" hangingPunct="1"/>
            <a:r>
              <a:rPr lang="en-US" sz="1800"/>
              <a:t>sdoapi.jar (</a:t>
            </a:r>
            <a:r>
              <a:rPr lang="en-US" sz="1800" b="1"/>
              <a:t>oracle.spatial.geometry</a:t>
            </a:r>
            <a:r>
              <a:rPr lang="en-US" sz="1800"/>
              <a:t>), sdoutl.jar (</a:t>
            </a:r>
            <a:r>
              <a:rPr lang="en-US" sz="1800" b="1"/>
              <a:t>oracle.spatial.util</a:t>
            </a:r>
            <a:r>
              <a:rPr lang="en-US" sz="1800"/>
              <a:t>)</a:t>
            </a:r>
          </a:p>
          <a:p>
            <a:pPr eaLnBrk="1" hangingPunct="1"/>
            <a:r>
              <a:rPr lang="en-US" sz="2000"/>
              <a:t>Can be redistributed with your applications</a:t>
            </a:r>
          </a:p>
          <a:p>
            <a:pPr lvl="1" eaLnBrk="1" hangingPunct="1"/>
            <a:r>
              <a:rPr lang="en-US" sz="1800"/>
              <a:t>Just like the JDBC drivers</a:t>
            </a:r>
          </a:p>
          <a:p>
            <a:pPr eaLnBrk="1" hangingPunct="1"/>
            <a:r>
              <a:rPr lang="en-US" sz="2000"/>
              <a:t>class </a:t>
            </a:r>
            <a:r>
              <a:rPr lang="en-US" sz="2000" b="1"/>
              <a:t>JGeometry</a:t>
            </a:r>
            <a:r>
              <a:rPr lang="en-US" sz="2000"/>
              <a:t> </a:t>
            </a:r>
          </a:p>
          <a:p>
            <a:pPr eaLnBrk="1" hangingPunct="1"/>
            <a:r>
              <a:rPr lang="en-US" sz="2000" b="1"/>
              <a:t>load()</a:t>
            </a:r>
            <a:r>
              <a:rPr lang="en-US" sz="2000"/>
              <a:t> and </a:t>
            </a:r>
            <a:r>
              <a:rPr lang="en-US" sz="2000" b="1"/>
              <a:t>store()</a:t>
            </a:r>
            <a:r>
              <a:rPr lang="en-US" sz="2000"/>
              <a:t> methods to convert from/to </a:t>
            </a:r>
            <a:r>
              <a:rPr lang="en-US" sz="2000" b="1"/>
              <a:t>SDO_GEOMETRY</a:t>
            </a:r>
          </a:p>
          <a:p>
            <a:pPr eaLnBrk="1" hangingPunct="1"/>
            <a:r>
              <a:rPr lang="en-US" sz="2000"/>
              <a:t>Get/set/constructors and processing methods</a:t>
            </a:r>
          </a:p>
          <a:p>
            <a:pPr eaLnBrk="1" hangingPunct="1"/>
            <a:r>
              <a:rPr lang="fr-FR" sz="2000"/>
              <a:t>Utility functions</a:t>
            </a:r>
          </a:p>
          <a:p>
            <a:pPr lvl="1" eaLnBrk="1" hangingPunct="1"/>
            <a:r>
              <a:rPr lang="fr-FR" sz="1800"/>
              <a:t>Read and write GML</a:t>
            </a:r>
          </a:p>
          <a:p>
            <a:pPr lvl="1" eaLnBrk="1" hangingPunct="1"/>
            <a:r>
              <a:rPr lang="fr-FR" sz="1800"/>
              <a:t>Read ESRI Shape Files</a:t>
            </a:r>
          </a:p>
          <a:p>
            <a:pPr lvl="1" eaLnBrk="1" hangingPunct="1"/>
            <a:r>
              <a:rPr lang="fr-FR" sz="1800"/>
              <a:t>…</a:t>
            </a:r>
            <a:endParaRPr 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Accuracy of Geodetic Area Calculations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Areas the size of New Hampshire: Within 0.0001%</a:t>
            </a:r>
          </a:p>
          <a:p>
            <a:pPr lvl="1" eaLnBrk="1" hangingPunct="1"/>
            <a:r>
              <a:rPr lang="en-US"/>
              <a:t>Area of New Hampshire is 24,042.6439 +/– 0.024 km2.</a:t>
            </a:r>
          </a:p>
          <a:p>
            <a:pPr eaLnBrk="1" hangingPunct="1"/>
            <a:r>
              <a:rPr lang="en-US"/>
              <a:t>Areas the size of India (approximately 1/3 size of the U.S.): Within 0.001%</a:t>
            </a:r>
          </a:p>
          <a:p>
            <a:pPr lvl="1" eaLnBrk="1" hangingPunct="1"/>
            <a:r>
              <a:rPr lang="en-US"/>
              <a:t>Area of India is approximately 3,277,093.11 +/– 32.77 km2.</a:t>
            </a:r>
          </a:p>
          <a:p>
            <a:pPr eaLnBrk="1" hangingPunct="1"/>
            <a:r>
              <a:rPr lang="en-US"/>
              <a:t>Half the area of the Earth (biggest polygon element): Within 0.1%</a:t>
            </a:r>
          </a:p>
          <a:p>
            <a:pPr lvl="1" eaLnBrk="1" hangingPunct="1"/>
            <a:r>
              <a:rPr lang="en-US"/>
              <a:t>Approximately 255,082,311 +/– 255,082 km2</a:t>
            </a:r>
          </a:p>
          <a:p>
            <a:pPr eaLnBrk="1" hangingPunct="1"/>
            <a:r>
              <a:rPr lang="en-US"/>
              <a:t>Larger differences in latitude introduce larger error margins, not to exceed the error margins listed above.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Notes on Java versions</a:t>
            </a:r>
          </a:p>
        </p:txBody>
      </p:sp>
      <p:sp>
        <p:nvSpPr>
          <p:cNvPr id="290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In </a:t>
            </a:r>
            <a:r>
              <a:rPr lang="fr-FR" sz="1800" dirty="0"/>
              <a:t>Oracle </a:t>
            </a:r>
            <a:r>
              <a:rPr lang="fr-FR" sz="1800" dirty="0" smtClean="0"/>
              <a:t>11gR2: </a:t>
            </a:r>
            <a:r>
              <a:rPr lang="fr-FR" sz="1800" dirty="0"/>
              <a:t>JDK </a:t>
            </a:r>
            <a:r>
              <a:rPr lang="fr-FR" sz="1800" dirty="0" smtClean="0"/>
              <a:t>1.5.0</a:t>
            </a:r>
          </a:p>
          <a:p>
            <a:r>
              <a:rPr lang="fr-FR" sz="1800" dirty="0" smtClean="0"/>
              <a:t>In Oracle 12cR1: JDK 1.6.0</a:t>
            </a:r>
          </a:p>
          <a:p>
            <a:r>
              <a:rPr lang="fr-FR" sz="1800" dirty="0"/>
              <a:t>To </a:t>
            </a:r>
            <a:r>
              <a:rPr lang="fr-FR" sz="1800" dirty="0" err="1"/>
              <a:t>find</a:t>
            </a:r>
            <a:r>
              <a:rPr lang="fr-FR" sz="1800" dirty="0"/>
              <a:t> out the version of the JDK </a:t>
            </a:r>
            <a:r>
              <a:rPr lang="fr-FR" sz="1800" dirty="0" err="1"/>
              <a:t>shipped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database</a:t>
            </a:r>
            <a:r>
              <a:rPr lang="fr-FR" sz="1800" dirty="0"/>
              <a:t>:</a:t>
            </a:r>
          </a:p>
          <a:p>
            <a:pPr lvl="2"/>
            <a:endParaRPr lang="fr-FR" sz="1400" dirty="0">
              <a:ea typeface="ＭＳ Ｐゴシック" pitchFamily="-84" charset="-128"/>
            </a:endParaRP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To </a:t>
            </a:r>
            <a:r>
              <a:rPr lang="fr-FR" sz="1800" dirty="0" err="1"/>
              <a:t>find</a:t>
            </a:r>
            <a:r>
              <a:rPr lang="fr-FR" sz="1800" dirty="0"/>
              <a:t> the version of the JVM </a:t>
            </a:r>
            <a:r>
              <a:rPr lang="fr-FR" sz="1800" dirty="0" err="1"/>
              <a:t>inside</a:t>
            </a:r>
            <a:r>
              <a:rPr lang="fr-FR" sz="1800" dirty="0"/>
              <a:t> the </a:t>
            </a:r>
            <a:r>
              <a:rPr lang="fr-FR" sz="1800" dirty="0" err="1"/>
              <a:t>database</a:t>
            </a:r>
            <a:r>
              <a:rPr lang="fr-FR" sz="1800" dirty="0"/>
              <a:t>:</a:t>
            </a:r>
          </a:p>
          <a:p>
            <a:endParaRPr lang="fr-FR" sz="1800" dirty="0"/>
          </a:p>
          <a:p>
            <a:endParaRPr lang="fr-FR" sz="1800" dirty="0"/>
          </a:p>
          <a:p>
            <a:pPr>
              <a:buFontTx/>
              <a:buNone/>
            </a:pPr>
            <a:endParaRPr lang="fr-FR" sz="1800" dirty="0"/>
          </a:p>
        </p:txBody>
      </p:sp>
      <p:sp>
        <p:nvSpPr>
          <p:cNvPr id="290820" name="Rectangle 3"/>
          <p:cNvSpPr>
            <a:spLocks noChangeArrowheads="1"/>
          </p:cNvSpPr>
          <p:nvPr/>
        </p:nvSpPr>
        <p:spPr bwMode="auto">
          <a:xfrm>
            <a:off x="304800" y="2565400"/>
            <a:ext cx="9220200" cy="11160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C:\&gt;%ORACLE_HOME%\jdk\bin\java -version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java version "1.5.0_17"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Java(TM) 2 Runtime Environment, Standard Edition (build 1.5.0_17-b03)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Java HotSpot(TM) Client VM (build 1.5.0_17-b03, mixed mode)</a:t>
            </a:r>
          </a:p>
        </p:txBody>
      </p:sp>
      <p:sp>
        <p:nvSpPr>
          <p:cNvPr id="290821" name="Rectangle 4"/>
          <p:cNvSpPr>
            <a:spLocks noChangeArrowheads="1"/>
          </p:cNvSpPr>
          <p:nvPr/>
        </p:nvSpPr>
        <p:spPr bwMode="auto">
          <a:xfrm>
            <a:off x="304800" y="4229100"/>
            <a:ext cx="9220200" cy="11049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create or replace function </a:t>
            </a:r>
            <a:r>
              <a:rPr lang="en-US" sz="1400" dirty="0" err="1">
                <a:latin typeface="Courier New" pitchFamily="-84" charset="0"/>
              </a:rPr>
              <a:t>get_java_property(p_name</a:t>
            </a:r>
            <a:r>
              <a:rPr lang="en-US" sz="1400" dirty="0">
                <a:latin typeface="Courier New" pitchFamily="-84" charset="0"/>
              </a:rPr>
              <a:t> in varchar2) return varchar2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is language java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 name '</a:t>
            </a:r>
            <a:r>
              <a:rPr lang="en-US" sz="1400" dirty="0" err="1">
                <a:latin typeface="Courier New" pitchFamily="-84" charset="0"/>
              </a:rPr>
              <a:t>java.lang.System.getProperty(java.lang.String</a:t>
            </a:r>
            <a:r>
              <a:rPr lang="en-US" sz="1400" dirty="0">
                <a:latin typeface="Courier New" pitchFamily="-84" charset="0"/>
              </a:rPr>
              <a:t>) return </a:t>
            </a:r>
            <a:r>
              <a:rPr lang="en-US" sz="1400" dirty="0" err="1">
                <a:latin typeface="Courier New" pitchFamily="-84" charset="0"/>
              </a:rPr>
              <a:t>java.lang.String</a:t>
            </a:r>
            <a:r>
              <a:rPr lang="en-US" sz="1400" dirty="0">
                <a:latin typeface="Courier New" pitchFamily="-84" charset="0"/>
              </a:rPr>
              <a:t>';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 smtClean="0">
                <a:latin typeface="Courier New" pitchFamily="-84" charset="0"/>
              </a:rPr>
              <a:t>/</a:t>
            </a:r>
            <a:endParaRPr lang="en-US" sz="1400" dirty="0">
              <a:latin typeface="Courier New" pitchFamily="-84" charset="0"/>
            </a:endParaRPr>
          </a:p>
        </p:txBody>
      </p:sp>
      <p:sp>
        <p:nvSpPr>
          <p:cNvPr id="290822" name="Rectangle 5"/>
          <p:cNvSpPr>
            <a:spLocks noChangeArrowheads="1"/>
          </p:cNvSpPr>
          <p:nvPr/>
        </p:nvSpPr>
        <p:spPr bwMode="auto">
          <a:xfrm>
            <a:off x="304800" y="5373688"/>
            <a:ext cx="9220200" cy="276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select </a:t>
            </a:r>
            <a:r>
              <a:rPr lang="en-US" sz="1400" dirty="0" err="1">
                <a:latin typeface="Courier New" pitchFamily="-84" charset="0"/>
              </a:rPr>
              <a:t>get_java_property('java.version</a:t>
            </a:r>
            <a:r>
              <a:rPr lang="en-US" sz="1400" dirty="0">
                <a:latin typeface="Courier New" pitchFamily="-84" charset="0"/>
              </a:rPr>
              <a:t>') from dual;</a:t>
            </a:r>
          </a:p>
        </p:txBody>
      </p:sp>
      <p:sp>
        <p:nvSpPr>
          <p:cNvPr id="290823" name="Rectangle 6"/>
          <p:cNvSpPr>
            <a:spLocks noChangeArrowheads="1"/>
          </p:cNvSpPr>
          <p:nvPr/>
        </p:nvSpPr>
        <p:spPr bwMode="auto">
          <a:xfrm>
            <a:off x="304800" y="5805488"/>
            <a:ext cx="9220200" cy="276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 smtClean="0">
                <a:latin typeface="Courier New" pitchFamily="-84" charset="0"/>
              </a:rPr>
              <a:t>1.6.0_71</a:t>
            </a:r>
            <a:endParaRPr lang="en-US" sz="1400" dirty="0"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Fetching geometries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04800" y="1371600"/>
            <a:ext cx="9220200" cy="4606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Construct SQL query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String </a:t>
            </a:r>
            <a:r>
              <a:rPr lang="en-US" sz="1800" dirty="0" err="1">
                <a:latin typeface="Courier New" pitchFamily="-84" charset="0"/>
              </a:rPr>
              <a:t>sqlQuery</a:t>
            </a:r>
            <a:r>
              <a:rPr lang="en-US" sz="1800" dirty="0">
                <a:latin typeface="Courier New" pitchFamily="-84" charset="0"/>
              </a:rPr>
              <a:t> = "SELECT GEOM FROM US_COUNTIES"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Execute query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Statement stmt = </a:t>
            </a:r>
            <a:r>
              <a:rPr lang="en-US" sz="1800" dirty="0" err="1">
                <a:latin typeface="Courier New" pitchFamily="-84" charset="0"/>
              </a:rPr>
              <a:t>dbConnection.createStatement</a:t>
            </a:r>
            <a:r>
              <a:rPr lang="en-US" sz="1800" dirty="0">
                <a:latin typeface="Courier New" pitchFamily="-84" charset="0"/>
              </a:rPr>
              <a:t>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-84" charset="0"/>
              </a:rPr>
              <a:t>ResultSet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rs</a:t>
            </a:r>
            <a:r>
              <a:rPr lang="en-US" sz="1800" dirty="0">
                <a:latin typeface="Courier New" pitchFamily="-84" charset="0"/>
              </a:rPr>
              <a:t> = (</a:t>
            </a:r>
            <a:r>
              <a:rPr lang="en-US" sz="1800" dirty="0" err="1">
                <a:latin typeface="Courier New" pitchFamily="-84" charset="0"/>
              </a:rPr>
              <a:t>ResultSet)stmt.executeQuery(sqlQuery</a:t>
            </a:r>
            <a:r>
              <a:rPr lang="en-US" sz="1800" dirty="0"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Fetch results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while (</a:t>
            </a:r>
            <a:r>
              <a:rPr lang="en-US" sz="1800" dirty="0" err="1">
                <a:latin typeface="Courier New" pitchFamily="-84" charset="0"/>
              </a:rPr>
              <a:t>rs.next</a:t>
            </a:r>
            <a:r>
              <a:rPr lang="en-US" sz="1800" dirty="0">
                <a:latin typeface="Courier New" pitchFamily="-84" charset="0"/>
              </a:rPr>
              <a:t>())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{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// Extract JDBC object from record into structure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STRUCT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dbObject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= (STRUCT) rs.getObject(1);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// Import from structure into Geometry object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JGeometry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JGeometry.load(dbObject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Extracting information from geometries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04800" y="1371600"/>
            <a:ext cx="9220200" cy="4606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int gType =       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geom.getType();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int gSRID =       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geom.getSRID();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int gDimensions = 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geom.getDimensions();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long gNumPoints = 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geom.getNumPoints();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long gSize =      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geom.getSize();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endParaRPr lang="en-US" sz="1800">
              <a:solidFill>
                <a:schemeClr val="accent1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isPoint = 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geom.isPoint();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isCircle = 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geom.isCircle();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hasCircularArcs =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geom.hasCircularArcs();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isGeodeticMBR =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geom.isGeodeticMBR();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isLRSGeometry =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geom.isLRSGeometry();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isMultiPoint =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geom.isMultiPoint();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boolean isRectangle =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geom.isRectangle();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Extracting information from geometries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04800" y="1371600"/>
            <a:ext cx="9220200" cy="4606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Point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double gPoint[]  =    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getPoint();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Element info array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int gElemInfo[] =     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getElemInfo();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Ordinates array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double gOrdinates[] = 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getOrdinatesArray();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First and last point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double[] gFirstPoint =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getFirstPoint()</a:t>
            </a:r>
            <a:r>
              <a:rPr lang="en-US" sz="180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double[] gLastPoint = 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getLastPoint()</a:t>
            </a:r>
            <a:r>
              <a:rPr lang="en-US" sz="180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MBR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double[] gMBR =       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getMBR();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Java Shape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Shape gShape =            geom.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createShape();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geometries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304800" y="1371600"/>
            <a:ext cx="9220200" cy="3892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Point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JGeometry geom =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new JGeometry(10,5, 8307);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Point (3D)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JGeometry geom =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new JGeometry(10,5,3, 8307);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Rectangle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JGeometry geom =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new JGeometry(10,135, 20,140, 8307);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Any geometry (compound linestring)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JGeometry geom =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new JGeometry(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2002,8307,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new int[] {1,4,3, 1,2,1, 3,2,2, 7,2,1},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new double[] {10,45, 20,45, 23,48, 20,51, 10,51});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Constructing </a:t>
            </a:r>
            <a:r>
              <a:rPr lang="en-US" dirty="0" smtClean="0"/>
              <a:t>geometries</a:t>
            </a:r>
            <a:endParaRPr lang="en-US" sz="2400" i="1" dirty="0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304800" y="1371600"/>
            <a:ext cx="9410700" cy="428489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Point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-84" charset="0"/>
              </a:rPr>
              <a:t>JGeometry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geom</a:t>
            </a:r>
            <a:r>
              <a:rPr lang="en-US" sz="1800" dirty="0">
                <a:latin typeface="Courier New" pitchFamily="-84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JGeometry.createPoint(new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double[] {10,5}, 2,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</a:t>
            </a:r>
            <a:r>
              <a:rPr lang="en-US" sz="1800" dirty="0" err="1">
                <a:latin typeface="Courier New" pitchFamily="-84" charset="0"/>
              </a:rPr>
              <a:t>Linestring</a:t>
            </a:r>
            <a:endParaRPr lang="en-US" sz="1800" dirty="0">
              <a:latin typeface="Courier New" pitchFamily="-84" charset="0"/>
            </a:endParaRP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-84" charset="0"/>
              </a:rPr>
              <a:t>JGeometry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geom</a:t>
            </a:r>
            <a:r>
              <a:rPr lang="en-US" sz="1800" dirty="0">
                <a:latin typeface="Courier New" pitchFamily="-84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JGeometry.createLinearLineString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new double[] {10,25, 20,30, 25,25, 30,30}, 2,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Simple polygon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-84" charset="0"/>
              </a:rPr>
              <a:t>JGeometry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geom</a:t>
            </a:r>
            <a:r>
              <a:rPr lang="en-US" sz="1800" dirty="0">
                <a:latin typeface="Courier New" pitchFamily="-84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JGeometry.createLinearPolygon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new double[] {10,105, 15,105, 20,110, 10,110, 10,105}, 2,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Courier New" pitchFamily="-84" charset="0"/>
              </a:rPr>
              <a:t>// Polygon with voids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latin typeface="Courier New" pitchFamily="-84" charset="0"/>
              </a:rPr>
              <a:t>JGeometry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geom</a:t>
            </a:r>
            <a:r>
              <a:rPr lang="en-US" sz="1800" dirty="0">
                <a:latin typeface="Courier New" pitchFamily="-84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JGeometry.createLinearPolygon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new double[][] {{50,105, 55,105, 60,110, 50,110, 50,105},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{52,106, 54,106, 54,108, 52,108, 52,106}}, 2, 0)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geometries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304800" y="1371600"/>
            <a:ext cx="9220200" cy="3892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Multi-point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JGeometry geom =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JGeometry.createMultiPoint(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new double[][] {{50,5}, {55,7}, {60,5}}, 2,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Multi-linestring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JGeometry geom =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JGeometry.createLinearMultiLineString(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new double[][] {{50,15, 55,15}, {60,15, 65,15}}, 2,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Circle (using 3 points on the circumference)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geom =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JGeometry.createCircle(15,145, 10,150, 20,150,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Circle (using a center point and radius)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geom =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JGeometry.createCircle(10,150, 5, 0);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endParaRPr lang="en-US" sz="1800">
              <a:solidFill>
                <a:srgbClr val="000066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geometries to database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1365250"/>
            <a:ext cx="9372600" cy="3892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Construct the SQL statement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String SqlStatement = "INSERT INTO SHAPES (ID, GEOM) VALUES (?,?)";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Prepare the SQL statement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PreparedStatement stmt =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dbConnection.prepareStatement(SqlStatement);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Convert object into java STRUCT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STRUCT s = JGeometry.store (geom, dbConnection);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// Insert row in the database table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stmt.setInt (1, i);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stmt.setObject (2, s);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stmt.execute();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Full Working Examples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41438"/>
            <a:ext cx="81661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SdoPrint.java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Prints out the geometries in a table. Shows how to read geometries and examine their content.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SdoExport.java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Exports the geometries in a variety of formats (WKT, WKB, GML, ...). Shows how to read and convert geometries.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SdoImport.java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Imports back previously exported geometries. Shows how to convert geometries from various formats (GML, WKT, WKB, ...) and insert them into an existing database table.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SdoLoadShape.java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Loads an ESRI shape file into a database table. Shows how you can write your own loader. This loader automatically renames column names that are reserved words.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Loading Shape Files from SQL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/>
              <a:t>Define a wrapper procedure to call the load method (loadShapeFile) in class SdoLoadShape</a:t>
            </a:r>
          </a:p>
          <a:p>
            <a:pPr marL="457200" indent="-457200" eaLnBrk="1" hangingPunct="1">
              <a:buFontTx/>
              <a:buAutoNum type="arabicPeriod"/>
            </a:pPr>
            <a:endParaRPr lang="en-US"/>
          </a:p>
          <a:p>
            <a:pPr marL="457200" indent="-457200" eaLnBrk="1" hangingPunct="1">
              <a:buFontTx/>
              <a:buAutoNum type="arabicPeriod"/>
            </a:pPr>
            <a:endParaRPr lang="en-US"/>
          </a:p>
          <a:p>
            <a:pPr marL="457200" indent="-457200" eaLnBrk="1" hangingPunct="1">
              <a:buFontTx/>
              <a:buAutoNum type="arabicPeriod"/>
            </a:pPr>
            <a:endParaRPr lang="en-US"/>
          </a:p>
          <a:p>
            <a:pPr marL="457200" indent="-457200" eaLnBrk="1" hangingPunct="1">
              <a:buFontTx/>
              <a:buAutoNum type="arabicPeriod"/>
            </a:pPr>
            <a:endParaRPr lang="en-US"/>
          </a:p>
          <a:p>
            <a:pPr marL="457200" indent="-457200" eaLnBrk="1" hangingPunct="1">
              <a:buFontTx/>
              <a:buAutoNum type="arabicPeriod"/>
            </a:pPr>
            <a:endParaRPr lang="en-US"/>
          </a:p>
          <a:p>
            <a:pPr marL="457200" indent="-457200" eaLnBrk="1" hangingPunct="1">
              <a:buFontTx/>
              <a:buAutoNum type="arabicPeriod"/>
            </a:pPr>
            <a:endParaRPr lang="en-US"/>
          </a:p>
        </p:txBody>
      </p:sp>
      <p:sp>
        <p:nvSpPr>
          <p:cNvPr id="300036" name="Rectangle 5"/>
          <p:cNvSpPr>
            <a:spLocks noChangeArrowheads="1"/>
          </p:cNvSpPr>
          <p:nvPr/>
        </p:nvSpPr>
        <p:spPr bwMode="auto">
          <a:xfrm>
            <a:off x="266700" y="2603500"/>
            <a:ext cx="9372600" cy="2225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CREATE OR REPLACE PROCEDURE LoadShapeFile 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shpFileName       VARCHAR2,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srid              NUMBER,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tableName         VARCHAR2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AS LANGUAGE JAVA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NAME 'SdoLoadShape.loadShapeFile(java.lang.String, int, java.lang.String)';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/</a:t>
            </a:r>
          </a:p>
        </p:txBody>
      </p:sp>
      <p:sp>
        <p:nvSpPr>
          <p:cNvPr id="300037" name="TextBox 4"/>
          <p:cNvSpPr txBox="1">
            <a:spLocks noChangeArrowheads="1"/>
          </p:cNvSpPr>
          <p:nvPr/>
        </p:nvSpPr>
        <p:spPr bwMode="auto">
          <a:xfrm>
            <a:off x="776288" y="5159375"/>
            <a:ext cx="8353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/>
              <a:t>The </a:t>
            </a:r>
            <a:r>
              <a:rPr lang="en-US" sz="1800" b="0" i="1"/>
              <a:t>loadShapeFile() </a:t>
            </a:r>
            <a:r>
              <a:rPr lang="en-US" sz="1800" b="0"/>
              <a:t>method has several signatures. This is the simpler one with defaults values used for the name of the geometry column, etc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Accuracy of Geodetic Length and </a:t>
            </a:r>
            <a:br>
              <a:rPr lang="en-US"/>
            </a:br>
            <a:r>
              <a:rPr lang="en-US"/>
              <a:t>Distance Calculations 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Length calculations</a:t>
            </a:r>
          </a:p>
          <a:p>
            <a:pPr lvl="1" eaLnBrk="1" hangingPunct="1"/>
            <a:r>
              <a:rPr lang="en-US"/>
              <a:t>Generalized algorithm for short or long lengths</a:t>
            </a:r>
          </a:p>
          <a:p>
            <a:pPr lvl="1" eaLnBrk="1" hangingPunct="1"/>
            <a:r>
              <a:rPr lang="en-US"/>
              <a:t>Accurate to within 0.00000001%</a:t>
            </a:r>
          </a:p>
          <a:p>
            <a:pPr eaLnBrk="1" hangingPunct="1"/>
            <a:r>
              <a:rPr lang="en-US"/>
              <a:t>Distance calculations</a:t>
            </a:r>
          </a:p>
          <a:p>
            <a:pPr lvl="1" eaLnBrk="1" hangingPunct="1"/>
            <a:r>
              <a:rPr lang="en-US"/>
              <a:t>Point-to-point distances, same accuracy as length calculations</a:t>
            </a:r>
          </a:p>
          <a:p>
            <a:pPr lvl="1" eaLnBrk="1" hangingPunct="1"/>
            <a:r>
              <a:rPr lang="en-US"/>
              <a:t>If not point-to-point, the algorithm is accurate to within 0.2%, and is generalized for short or long distances.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Loading Shape Files from SQL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/>
              <a:t>Load the SdoLoadShape class into the database and compile it 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/>
          </a:p>
          <a:p>
            <a:pPr marL="457200" indent="-457200" eaLnBrk="1" hangingPunct="1">
              <a:buFontTx/>
              <a:buAutoNum type="arabicPeriod" startAt="2"/>
            </a:pPr>
            <a:r>
              <a:rPr lang="en-US"/>
              <a:t>Load a shape file</a:t>
            </a:r>
          </a:p>
        </p:txBody>
      </p:sp>
      <p:sp>
        <p:nvSpPr>
          <p:cNvPr id="301060" name="Rectangle 5"/>
          <p:cNvSpPr>
            <a:spLocks noChangeArrowheads="1"/>
          </p:cNvSpPr>
          <p:nvPr/>
        </p:nvSpPr>
        <p:spPr bwMode="auto">
          <a:xfrm>
            <a:off x="266700" y="3284538"/>
            <a:ext cx="9372600" cy="1665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call loadshapefile (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shpfilename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 =&gt; 'D:\Courses\Spatial11g-Workshop\data\04-loading\shape\world_countries',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srid  =&gt; 8307,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tablename =&gt; 'WORLD_COUNTRIES'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);</a:t>
            </a:r>
          </a:p>
        </p:txBody>
      </p:sp>
      <p:sp>
        <p:nvSpPr>
          <p:cNvPr id="301061" name="Rectangle 4"/>
          <p:cNvSpPr>
            <a:spLocks noChangeArrowheads="1"/>
          </p:cNvSpPr>
          <p:nvPr/>
        </p:nvSpPr>
        <p:spPr bwMode="auto">
          <a:xfrm>
            <a:off x="266700" y="2505075"/>
            <a:ext cx="9372600" cy="276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loadjava -user scott/tiger@orcl111 -force –resolve SdoLoadShape.java</a:t>
            </a:r>
          </a:p>
        </p:txBody>
      </p:sp>
      <p:sp>
        <p:nvSpPr>
          <p:cNvPr id="301062" name="Rectangle 5"/>
          <p:cNvSpPr>
            <a:spLocks noChangeArrowheads="1"/>
          </p:cNvSpPr>
          <p:nvPr/>
        </p:nvSpPr>
        <p:spPr bwMode="auto">
          <a:xfrm>
            <a:off x="273050" y="5103813"/>
            <a:ext cx="9372600" cy="8366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exec loadshapefile ( -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'D:\Courses\Spatial11g-Workshop\data\04-loading\shape\world_countries', 8307, - 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'WORLD_COUNTRIES');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Loading Shape Files from SQL</a:t>
            </a:r>
            <a:br>
              <a:rPr lang="en-US"/>
            </a:br>
            <a:r>
              <a:rPr lang="en-GB" sz="2400" i="1"/>
              <a:t>See logging output</a:t>
            </a:r>
            <a:endParaRPr lang="en-US"/>
          </a:p>
        </p:txBody>
      </p:sp>
      <p:sp>
        <p:nvSpPr>
          <p:cNvPr id="302083" name="Rectangle 5"/>
          <p:cNvSpPr>
            <a:spLocks noChangeArrowheads="1"/>
          </p:cNvSpPr>
          <p:nvPr/>
        </p:nvSpPr>
        <p:spPr bwMode="auto">
          <a:xfrm>
            <a:off x="266700" y="2636838"/>
            <a:ext cx="9372600" cy="30654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Opening </a:t>
            </a:r>
            <a:r>
              <a:rPr lang="en-US" sz="1400" dirty="0" err="1">
                <a:latin typeface="Courier New" pitchFamily="-84" charset="0"/>
              </a:rPr>
              <a:t>shapefile</a:t>
            </a:r>
            <a:r>
              <a:rPr lang="en-US" sz="1400" dirty="0">
                <a:latin typeface="Courier New" pitchFamily="-84" charset="0"/>
              </a:rPr>
              <a:t> D:\Courses\</a:t>
            </a:r>
            <a:r>
              <a:rPr lang="en-US" sz="1400" dirty="0" smtClean="0">
                <a:latin typeface="Courier New" pitchFamily="-84" charset="0"/>
              </a:rPr>
              <a:t>Spatial1-</a:t>
            </a:r>
            <a:r>
              <a:rPr lang="en-US" sz="1400" dirty="0">
                <a:latin typeface="Courier New" pitchFamily="-84" charset="0"/>
              </a:rPr>
              <a:t>Workshop\data\04-loading\shape\world_countries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Bounds: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X [-180.0,180.0]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Y [-90.0,83.62359619140625]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Number of records: 251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Reading geometries:         142 ms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Converting to SDO_GEOMETRY: 3564 ms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Inserting:                  560 ms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Other:                      47 ms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Total elapsed:              4313 ms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Courier New" pitchFamily="-84" charset="0"/>
              </a:rPr>
              <a:t>PL/SQL procedure successfully completed</a:t>
            </a:r>
          </a:p>
        </p:txBody>
      </p:sp>
      <p:sp>
        <p:nvSpPr>
          <p:cNvPr id="302084" name="Rectangle 5"/>
          <p:cNvSpPr>
            <a:spLocks noChangeArrowheads="1"/>
          </p:cNvSpPr>
          <p:nvPr/>
        </p:nvSpPr>
        <p:spPr bwMode="auto">
          <a:xfrm>
            <a:off x="273050" y="1557338"/>
            <a:ext cx="9372600" cy="825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set serveroutput on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call dbms_java.set_output(1000000)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exec loadshapefile ( … );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Loading Shape Files from SQL</a:t>
            </a:r>
            <a:r>
              <a:rPr lang="en-GB"/>
              <a:t/>
            </a:r>
            <a:br>
              <a:rPr lang="en-GB"/>
            </a:br>
            <a:r>
              <a:rPr lang="en-GB" sz="2400" i="1"/>
              <a:t>Grant file access</a:t>
            </a:r>
          </a:p>
        </p:txBody>
      </p:sp>
      <p:sp>
        <p:nvSpPr>
          <p:cNvPr id="303107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166100" cy="4343400"/>
          </a:xfrm>
        </p:spPr>
        <p:txBody>
          <a:bodyPr/>
          <a:lstStyle/>
          <a:p>
            <a:pPr eaLnBrk="1" hangingPunct="1"/>
            <a:r>
              <a:rPr lang="en-GB" sz="2000"/>
              <a:t>Prior to load: must grant access to the files to the loading user</a:t>
            </a:r>
          </a:p>
          <a:p>
            <a:pPr eaLnBrk="1" hangingPunct="1"/>
            <a:r>
              <a:rPr lang="en-GB" sz="2000"/>
              <a:t>Grant access to individual files:</a:t>
            </a:r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Grant access to all files in a directory :</a:t>
            </a:r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Grant access to all files on the server :</a:t>
            </a:r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 i="1"/>
              <a:t>Must also grant access to MDSYS :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73050" y="2205038"/>
            <a:ext cx="9359900" cy="523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/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call </a:t>
            </a:r>
            <a:r>
              <a:rPr lang="en-GB" sz="1400" dirty="0" err="1">
                <a:solidFill>
                  <a:srgbClr val="000066"/>
                </a:solidFill>
                <a:latin typeface="Courier New" pitchFamily="-84" charset="0"/>
              </a:rPr>
              <a:t>dbms_java.grant_permission('SCOTT</a:t>
            </a:r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', '</a:t>
            </a:r>
            <a:r>
              <a:rPr lang="en-GB" sz="1400" dirty="0" err="1">
                <a:solidFill>
                  <a:srgbClr val="000066"/>
                </a:solidFill>
                <a:latin typeface="Courier New" pitchFamily="-84" charset="0"/>
              </a:rPr>
              <a:t>SYS:java.io.FilePermission</a:t>
            </a:r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', </a:t>
            </a:r>
          </a:p>
          <a:p>
            <a:pPr defTabSz="822325" eaLnBrk="0" hangingPunct="0"/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  'D:\Courses\</a:t>
            </a:r>
            <a:r>
              <a:rPr lang="en-GB" sz="1400" dirty="0" smtClean="0">
                <a:solidFill>
                  <a:srgbClr val="000066"/>
                </a:solidFill>
                <a:latin typeface="Courier New" pitchFamily="-84" charset="0"/>
              </a:rPr>
              <a:t>Spatialg</a:t>
            </a:r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-Workshop\data\04-loading\shape\world_countries.shp‘, 'read');</a:t>
            </a:r>
          </a:p>
        </p:txBody>
      </p:sp>
      <p:sp>
        <p:nvSpPr>
          <p:cNvPr id="303109" name="Rectangle 26"/>
          <p:cNvSpPr>
            <a:spLocks noChangeArrowheads="1"/>
          </p:cNvSpPr>
          <p:nvPr/>
        </p:nvSpPr>
        <p:spPr bwMode="auto">
          <a:xfrm>
            <a:off x="273050" y="3265488"/>
            <a:ext cx="9328150" cy="523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/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call </a:t>
            </a:r>
            <a:r>
              <a:rPr lang="en-GB" sz="1400" dirty="0" err="1">
                <a:solidFill>
                  <a:srgbClr val="000066"/>
                </a:solidFill>
                <a:latin typeface="Courier New" pitchFamily="-84" charset="0"/>
              </a:rPr>
              <a:t>dbms_java.grant_permission('SCOTT</a:t>
            </a:r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', '</a:t>
            </a:r>
            <a:r>
              <a:rPr lang="en-GB" sz="1400" dirty="0" err="1">
                <a:solidFill>
                  <a:srgbClr val="000066"/>
                </a:solidFill>
                <a:latin typeface="Courier New" pitchFamily="-84" charset="0"/>
              </a:rPr>
              <a:t>SYS:java.io.FilePermission</a:t>
            </a:r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', </a:t>
            </a:r>
          </a:p>
          <a:p>
            <a:pPr defTabSz="822325" eaLnBrk="0" hangingPunct="0"/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  'D:\Courses\</a:t>
            </a:r>
            <a:r>
              <a:rPr lang="en-GB" sz="1400" dirty="0" smtClean="0">
                <a:solidFill>
                  <a:srgbClr val="000066"/>
                </a:solidFill>
                <a:latin typeface="Courier New" pitchFamily="-84" charset="0"/>
              </a:rPr>
              <a:t>Spatialg</a:t>
            </a:r>
            <a:r>
              <a:rPr lang="en-GB" sz="1400" dirty="0">
                <a:solidFill>
                  <a:srgbClr val="000066"/>
                </a:solidFill>
                <a:latin typeface="Courier New" pitchFamily="-84" charset="0"/>
              </a:rPr>
              <a:t>-Workshop\data\04-loading\shape\*', 'read');</a:t>
            </a:r>
          </a:p>
        </p:txBody>
      </p:sp>
      <p:sp>
        <p:nvSpPr>
          <p:cNvPr id="303110" name="Rectangle 29"/>
          <p:cNvSpPr>
            <a:spLocks noChangeArrowheads="1"/>
          </p:cNvSpPr>
          <p:nvPr/>
        </p:nvSpPr>
        <p:spPr bwMode="auto">
          <a:xfrm>
            <a:off x="273050" y="4344988"/>
            <a:ext cx="9328150" cy="523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/>
            <a:r>
              <a:rPr lang="en-GB" sz="1400">
                <a:solidFill>
                  <a:srgbClr val="000066"/>
                </a:solidFill>
                <a:latin typeface="Courier New" pitchFamily="-84" charset="0"/>
              </a:rPr>
              <a:t>call dbms_java.grant_permission('SCOTT', </a:t>
            </a:r>
          </a:p>
          <a:p>
            <a:pPr defTabSz="822325" eaLnBrk="0" hangingPunct="0"/>
            <a:r>
              <a:rPr lang="en-GB" sz="1400">
                <a:solidFill>
                  <a:srgbClr val="000066"/>
                </a:solidFill>
                <a:latin typeface="Courier New" pitchFamily="-84" charset="0"/>
              </a:rPr>
              <a:t> 'java.io.FilePermission', ‘&lt;&lt;ALL FILES&gt;&gt;','read'); </a:t>
            </a:r>
          </a:p>
        </p:txBody>
      </p:sp>
      <p:sp>
        <p:nvSpPr>
          <p:cNvPr id="303111" name="Rectangle 30"/>
          <p:cNvSpPr>
            <a:spLocks noChangeArrowheads="1"/>
          </p:cNvSpPr>
          <p:nvPr/>
        </p:nvSpPr>
        <p:spPr bwMode="auto">
          <a:xfrm>
            <a:off x="273050" y="5497513"/>
            <a:ext cx="9328150" cy="523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/>
            <a:r>
              <a:rPr lang="en-GB" sz="1400">
                <a:solidFill>
                  <a:srgbClr val="000066"/>
                </a:solidFill>
                <a:latin typeface="Courier New" pitchFamily="-84" charset="0"/>
              </a:rPr>
              <a:t>call dbms_java.grant_permission('MDSYS', </a:t>
            </a:r>
          </a:p>
          <a:p>
            <a:pPr defTabSz="822325" eaLnBrk="0" hangingPunct="0"/>
            <a:r>
              <a:rPr lang="en-GB" sz="1400">
                <a:solidFill>
                  <a:srgbClr val="000066"/>
                </a:solidFill>
                <a:latin typeface="Courier New" pitchFamily="-84" charset="0"/>
              </a:rPr>
              <a:t> 'java.io.FilePermission', ‘&lt;&lt;ALL FILES&gt;&gt;','read');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API methods from SQL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/>
              <a:t>Write a Java class that invokes the proper methods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66700" y="2209800"/>
            <a:ext cx="9372600" cy="33099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public class SdoTest {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public static String hasCircularArcs (STRUCT sdoGeometry) throws Exception {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// Import geometry object from the input structure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</a:t>
            </a:r>
            <a:r>
              <a:rPr lang="en-US" sz="1400">
                <a:solidFill>
                  <a:schemeClr val="accent1"/>
                </a:solidFill>
                <a:latin typeface="Courier New" pitchFamily="-84" charset="0"/>
              </a:rPr>
              <a:t>JGeometry geometry = JGeometry.load(sdoGeometry);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// Test the geometry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if (</a:t>
            </a:r>
            <a:r>
              <a:rPr lang="en-US" sz="1400">
                <a:solidFill>
                  <a:schemeClr val="accent1"/>
                </a:solidFill>
                <a:latin typeface="Courier New" pitchFamily="-84" charset="0"/>
              </a:rPr>
              <a:t>geometry.hasCircularArcs())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  return "TRUE";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else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  return "FALSE";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}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…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API methods from SQL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/>
              <a:t>Load the class into the database and compile it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/>
          </a:p>
          <a:p>
            <a:pPr marL="457200" indent="-457200" eaLnBrk="1" hangingPunct="1">
              <a:buFontTx/>
              <a:buAutoNum type="arabicPeriod" startAt="2"/>
            </a:pPr>
            <a:r>
              <a:rPr lang="en-US"/>
              <a:t>Write PL/SQL wrappers on the methods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266700" y="2060575"/>
            <a:ext cx="9372600" cy="276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call loadjava -user scott/tiger@orcl112 -resolve -force SdoTest.java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266700" y="2997200"/>
            <a:ext cx="9372600" cy="11001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create or replace package sdo_test as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function has_circular_arcs (g sdo_geometry) return varchar2;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end;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/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66700" y="4292600"/>
            <a:ext cx="9372600" cy="1376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create or replace package body sdo_test as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function has_circular_arcs (g sdo_geometry) return varchar2 as </a:t>
            </a:r>
            <a:r>
              <a:rPr lang="en-US" sz="1400">
                <a:solidFill>
                  <a:schemeClr val="accent1"/>
                </a:solidFill>
                <a:latin typeface="Courier New" pitchFamily="-84" charset="0"/>
              </a:rPr>
              <a:t>language java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 name </a:t>
            </a:r>
            <a:r>
              <a:rPr lang="en-US" sz="1400">
                <a:solidFill>
                  <a:schemeClr val="accent1"/>
                </a:solidFill>
                <a:latin typeface="Courier New" pitchFamily="-84" charset="0"/>
              </a:rPr>
              <a:t>'SdoTest.hasCircularArcs (oracle.sql.STRUCT) return String'</a:t>
            </a:r>
            <a:r>
              <a:rPr lang="en-US" sz="140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end;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API methods from SQL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4"/>
            </a:pPr>
            <a:r>
              <a:rPr lang="en-US"/>
              <a:t>Use the function</a:t>
            </a:r>
          </a:p>
        </p:txBody>
      </p:sp>
      <p:sp>
        <p:nvSpPr>
          <p:cNvPr id="307204" name="Rectangle 5"/>
          <p:cNvSpPr>
            <a:spLocks noChangeArrowheads="1"/>
          </p:cNvSpPr>
          <p:nvPr/>
        </p:nvSpPr>
        <p:spPr bwMode="auto">
          <a:xfrm>
            <a:off x="266700" y="2060575"/>
            <a:ext cx="9372600" cy="276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select id, state_abrv, sdo_test.has_circular_arcs(geom) from us_states;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266700" y="2565400"/>
            <a:ext cx="9372600" cy="2786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ID ST SDO_TEST.HAS_CIRCULAR_ARCS(GEOM)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---- -- --------------------------------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1 AL FALSE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2 AK FALSE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 3 AZ FALSE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. . .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54 MP FALSE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55 PR FALSE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  56 VI FALSE</a:t>
            </a:r>
          </a:p>
          <a:p>
            <a:pPr defTabSz="822325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latin typeface="Courier New" pitchFamily="-84" charset="0"/>
              </a:rPr>
              <a:t>56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38400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Buffering 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SDO_BUFFER Function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SDO_GEOM.SDO_BUFFER </a:t>
            </a:r>
          </a:p>
          <a:p>
            <a:pPr eaLnBrk="1" hangingPunct="1"/>
            <a:r>
              <a:rPr lang="en-US"/>
              <a:t>Generates a buffer polygon around a geometry</a:t>
            </a:r>
          </a:p>
          <a:p>
            <a:pPr eaLnBrk="1" hangingPunct="1"/>
            <a:r>
              <a:rPr lang="en-US"/>
              <a:t>Takes an SDO_GEOMETRY object as input</a:t>
            </a:r>
          </a:p>
          <a:p>
            <a:pPr lvl="1" eaLnBrk="1" hangingPunct="1"/>
            <a:r>
              <a:rPr lang="en-US"/>
              <a:t>Any kind (point, line, polygon, compound)</a:t>
            </a:r>
          </a:p>
          <a:p>
            <a:pPr lvl="1" eaLnBrk="1" hangingPunct="1"/>
            <a:r>
              <a:rPr lang="en-US"/>
              <a:t>Can buffer geodetic geometries</a:t>
            </a:r>
          </a:p>
          <a:p>
            <a:pPr eaLnBrk="1" hangingPunct="1"/>
            <a:r>
              <a:rPr lang="en-US"/>
              <a:t>Returns an SDO_GEOMETRY object containing the buffer (polygon)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Lesson 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Measurements: Area, Length and Distance calculations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Buffering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Combining Geometries (overlays): union, intersection, …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Deriving Geometries: convex hull, centroid, MBR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Spatial Aggregates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Arc Densification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Coordinate Transformation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Utility </a:t>
            </a:r>
            <a:r>
              <a:rPr lang="en-US" sz="2000" dirty="0" smtClean="0"/>
              <a:t>functions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WKT, WKB, </a:t>
            </a:r>
            <a:r>
              <a:rPr lang="en-US" sz="2000" dirty="0" smtClean="0"/>
              <a:t>GML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Processing Geometries in PL/SQL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sz="2000" dirty="0"/>
              <a:t>Java API</a:t>
            </a:r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760788" y="4270375"/>
            <a:ext cx="1766887" cy="1338263"/>
            <a:chOff x="3078" y="354"/>
            <a:chExt cx="1113" cy="843"/>
          </a:xfrm>
        </p:grpSpPr>
        <p:sp>
          <p:nvSpPr>
            <p:cNvPr id="52249" name="AutoShape 30"/>
            <p:cNvSpPr>
              <a:spLocks noChangeArrowheads="1"/>
            </p:cNvSpPr>
            <p:nvPr/>
          </p:nvSpPr>
          <p:spPr bwMode="gray">
            <a:xfrm>
              <a:off x="3275" y="354"/>
              <a:ext cx="390" cy="657"/>
            </a:xfrm>
            <a:prstGeom prst="roundRect">
              <a:avLst>
                <a:gd name="adj" fmla="val 49995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52250" name="AutoShape 31"/>
            <p:cNvSpPr>
              <a:spLocks noChangeArrowheads="1"/>
            </p:cNvSpPr>
            <p:nvPr/>
          </p:nvSpPr>
          <p:spPr bwMode="gray">
            <a:xfrm>
              <a:off x="3078" y="837"/>
              <a:ext cx="1113" cy="360"/>
            </a:xfrm>
            <a:prstGeom prst="roundRect">
              <a:avLst>
                <a:gd name="adj" fmla="val 49995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52251" name="AutoShape 41"/>
            <p:cNvSpPr>
              <a:spLocks noChangeArrowheads="1"/>
            </p:cNvSpPr>
            <p:nvPr/>
          </p:nvSpPr>
          <p:spPr bwMode="gray">
            <a:xfrm>
              <a:off x="3270" y="668"/>
              <a:ext cx="390" cy="379"/>
            </a:xfrm>
            <a:prstGeom prst="roundRect">
              <a:avLst>
                <a:gd name="adj" fmla="val 49995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30400" y="4498975"/>
            <a:ext cx="1444625" cy="1320800"/>
            <a:chOff x="374" y="2827"/>
            <a:chExt cx="910" cy="832"/>
          </a:xfrm>
        </p:grpSpPr>
        <p:grpSp>
          <p:nvGrpSpPr>
            <p:cNvPr id="52245" name="Group 9"/>
            <p:cNvGrpSpPr>
              <a:grpSpLocks/>
            </p:cNvGrpSpPr>
            <p:nvPr/>
          </p:nvGrpSpPr>
          <p:grpSpPr bwMode="auto">
            <a:xfrm>
              <a:off x="374" y="2827"/>
              <a:ext cx="910" cy="832"/>
              <a:chOff x="1264" y="2987"/>
              <a:chExt cx="840" cy="832"/>
            </a:xfrm>
          </p:grpSpPr>
          <p:sp>
            <p:nvSpPr>
              <p:cNvPr id="52247" name="Oval 10"/>
              <p:cNvSpPr>
                <a:spLocks noChangeArrowheads="1"/>
              </p:cNvSpPr>
              <p:nvPr/>
            </p:nvSpPr>
            <p:spPr bwMode="gray">
              <a:xfrm>
                <a:off x="1264" y="2987"/>
                <a:ext cx="630" cy="63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  <p:sp>
            <p:nvSpPr>
              <p:cNvPr id="52248" name="Oval 11"/>
              <p:cNvSpPr>
                <a:spLocks noChangeArrowheads="1"/>
              </p:cNvSpPr>
              <p:nvPr/>
            </p:nvSpPr>
            <p:spPr bwMode="gray">
              <a:xfrm>
                <a:off x="1474" y="3189"/>
                <a:ext cx="630" cy="63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</p:grpSp>
        <p:sp>
          <p:nvSpPr>
            <p:cNvPr id="52246" name="Rectangle 38"/>
            <p:cNvSpPr>
              <a:spLocks noChangeArrowheads="1"/>
            </p:cNvSpPr>
            <p:nvPr/>
          </p:nvSpPr>
          <p:spPr bwMode="gray">
            <a:xfrm>
              <a:off x="602" y="3019"/>
              <a:ext cx="419" cy="40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522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817688"/>
            <a:ext cx="7186613" cy="2143125"/>
          </a:xfrm>
        </p:spPr>
        <p:txBody>
          <a:bodyPr lIns="12700" tIns="12700" rIns="12700" bIns="12700">
            <a:spAutoFit/>
          </a:bodyPr>
          <a:lstStyle/>
          <a:p>
            <a:pPr eaLnBrk="1" hangingPunct="1"/>
            <a:r>
              <a:rPr lang="en-US"/>
              <a:t>Simple geometries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Collection geometries</a:t>
            </a:r>
          </a:p>
        </p:txBody>
      </p:sp>
      <p:sp>
        <p:nvSpPr>
          <p:cNvPr id="754690" name="Oval 2"/>
          <p:cNvSpPr>
            <a:spLocks noChangeArrowheads="1"/>
          </p:cNvSpPr>
          <p:nvPr/>
        </p:nvSpPr>
        <p:spPr bwMode="gray">
          <a:xfrm>
            <a:off x="1960563" y="2268538"/>
            <a:ext cx="1252537" cy="1143000"/>
          </a:xfrm>
          <a:prstGeom prst="ellipse">
            <a:avLst/>
          </a:prstGeom>
          <a:solidFill>
            <a:srgbClr val="FFFF66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54691" name="AutoShape 3"/>
          <p:cNvSpPr>
            <a:spLocks noChangeArrowheads="1"/>
          </p:cNvSpPr>
          <p:nvPr/>
        </p:nvSpPr>
        <p:spPr bwMode="gray">
          <a:xfrm>
            <a:off x="3594100" y="2551113"/>
            <a:ext cx="1787525" cy="571500"/>
          </a:xfrm>
          <a:prstGeom prst="roundRect">
            <a:avLst>
              <a:gd name="adj" fmla="val 49977"/>
            </a:avLst>
          </a:prstGeom>
          <a:solidFill>
            <a:srgbClr val="FFFF66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54692" name="AutoShape 4"/>
          <p:cNvSpPr>
            <a:spLocks noChangeArrowheads="1"/>
          </p:cNvSpPr>
          <p:nvPr/>
        </p:nvSpPr>
        <p:spPr bwMode="auto">
          <a:xfrm>
            <a:off x="6108700" y="2286000"/>
            <a:ext cx="2024063" cy="1103313"/>
          </a:xfrm>
          <a:prstGeom prst="roundRect">
            <a:avLst>
              <a:gd name="adj" fmla="val 28023"/>
            </a:avLst>
          </a:prstGeom>
          <a:solidFill>
            <a:srgbClr val="FFFF66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2232" name="Rectangle 5"/>
          <p:cNvSpPr>
            <a:spLocks noGrp="1" noChangeArrowheads="1"/>
          </p:cNvSpPr>
          <p:nvPr>
            <p:ph type="title"/>
          </p:nvPr>
        </p:nvSpPr>
        <p:spPr>
          <a:xfrm>
            <a:off x="965200" y="304800"/>
            <a:ext cx="8212138" cy="941388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Buffer Examples</a:t>
            </a:r>
          </a:p>
        </p:txBody>
      </p:sp>
      <p:sp>
        <p:nvSpPr>
          <p:cNvPr id="52233" name="Line 15"/>
          <p:cNvSpPr>
            <a:spLocks noChangeShapeType="1"/>
          </p:cNvSpPr>
          <p:nvPr/>
        </p:nvSpPr>
        <p:spPr bwMode="gray">
          <a:xfrm>
            <a:off x="3892550" y="2822575"/>
            <a:ext cx="1179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145213" y="4178300"/>
            <a:ext cx="2852737" cy="1522413"/>
            <a:chOff x="3573" y="2632"/>
            <a:chExt cx="1659" cy="959"/>
          </a:xfrm>
        </p:grpSpPr>
        <p:sp>
          <p:nvSpPr>
            <p:cNvPr id="52243" name="AutoShape 17"/>
            <p:cNvSpPr>
              <a:spLocks noChangeArrowheads="1"/>
            </p:cNvSpPr>
            <p:nvPr/>
          </p:nvSpPr>
          <p:spPr bwMode="gray">
            <a:xfrm>
              <a:off x="3573" y="2896"/>
              <a:ext cx="982" cy="695"/>
            </a:xfrm>
            <a:prstGeom prst="roundRect">
              <a:avLst>
                <a:gd name="adj" fmla="val 28023"/>
              </a:avLst>
            </a:prstGeom>
            <a:solidFill>
              <a:srgbClr val="FFFF66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52244" name="AutoShape 18"/>
            <p:cNvSpPr>
              <a:spLocks noChangeArrowheads="1"/>
            </p:cNvSpPr>
            <p:nvPr/>
          </p:nvSpPr>
          <p:spPr bwMode="gray">
            <a:xfrm>
              <a:off x="4564" y="2632"/>
              <a:ext cx="668" cy="536"/>
            </a:xfrm>
            <a:prstGeom prst="roundRect">
              <a:avLst>
                <a:gd name="adj" fmla="val 28023"/>
              </a:avLst>
            </a:prstGeom>
            <a:solidFill>
              <a:srgbClr val="FFFF66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52235" name="Line 20"/>
          <p:cNvSpPr>
            <a:spLocks noChangeShapeType="1"/>
          </p:cNvSpPr>
          <p:nvPr/>
        </p:nvSpPr>
        <p:spPr bwMode="gray">
          <a:xfrm>
            <a:off x="4367213" y="4440238"/>
            <a:ext cx="0" cy="603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21"/>
          <p:cNvSpPr>
            <a:spLocks noChangeShapeType="1"/>
          </p:cNvSpPr>
          <p:nvPr/>
        </p:nvSpPr>
        <p:spPr bwMode="gray">
          <a:xfrm>
            <a:off x="4111625" y="5334000"/>
            <a:ext cx="1179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Rectangle 22"/>
          <p:cNvSpPr>
            <a:spLocks noChangeArrowheads="1"/>
          </p:cNvSpPr>
          <p:nvPr/>
        </p:nvSpPr>
        <p:spPr bwMode="gray">
          <a:xfrm>
            <a:off x="6507163" y="2647950"/>
            <a:ext cx="1225550" cy="37941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2238" name="Rectangle 23"/>
          <p:cNvSpPr>
            <a:spLocks noChangeArrowheads="1"/>
          </p:cNvSpPr>
          <p:nvPr/>
        </p:nvSpPr>
        <p:spPr bwMode="gray">
          <a:xfrm>
            <a:off x="6567488" y="4959350"/>
            <a:ext cx="842962" cy="37941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2239" name="Rectangle 24"/>
          <p:cNvSpPr>
            <a:spLocks noChangeArrowheads="1"/>
          </p:cNvSpPr>
          <p:nvPr/>
        </p:nvSpPr>
        <p:spPr bwMode="gray">
          <a:xfrm>
            <a:off x="8253413" y="4452938"/>
            <a:ext cx="339725" cy="301625"/>
          </a:xfrm>
          <a:prstGeom prst="rect">
            <a:avLst/>
          </a:prstGeom>
          <a:solidFill>
            <a:schemeClr val="bg2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2240" name="Oval 46"/>
          <p:cNvSpPr>
            <a:spLocks noChangeArrowheads="1"/>
          </p:cNvSpPr>
          <p:nvPr/>
        </p:nvSpPr>
        <p:spPr bwMode="auto">
          <a:xfrm>
            <a:off x="2530475" y="27701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2241" name="Oval 47"/>
          <p:cNvSpPr>
            <a:spLocks noChangeArrowheads="1"/>
          </p:cNvSpPr>
          <p:nvPr/>
        </p:nvSpPr>
        <p:spPr bwMode="auto">
          <a:xfrm>
            <a:off x="2425700" y="49403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2242" name="Oval 48"/>
          <p:cNvSpPr>
            <a:spLocks noChangeArrowheads="1"/>
          </p:cNvSpPr>
          <p:nvPr/>
        </p:nvSpPr>
        <p:spPr bwMode="auto">
          <a:xfrm>
            <a:off x="2752725" y="52451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 animBg="1"/>
      <p:bldP spid="754691" grpId="0" animBg="1"/>
      <p:bldP spid="7546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55" name="AutoShape 19"/>
          <p:cNvSpPr>
            <a:spLocks noChangeArrowheads="1"/>
          </p:cNvSpPr>
          <p:nvPr/>
        </p:nvSpPr>
        <p:spPr bwMode="gray">
          <a:xfrm>
            <a:off x="3581400" y="2874963"/>
            <a:ext cx="2889250" cy="1508125"/>
          </a:xfrm>
          <a:prstGeom prst="roundRect">
            <a:avLst>
              <a:gd name="adj" fmla="val 11356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74700" y="2667000"/>
            <a:ext cx="2571750" cy="2671763"/>
            <a:chOff x="592" y="1666"/>
            <a:chExt cx="1496" cy="1683"/>
          </a:xfrm>
        </p:grpSpPr>
        <p:sp>
          <p:nvSpPr>
            <p:cNvPr id="54292" name="AutoShape 3"/>
            <p:cNvSpPr>
              <a:spLocks noChangeArrowheads="1"/>
            </p:cNvSpPr>
            <p:nvPr/>
          </p:nvSpPr>
          <p:spPr bwMode="gray">
            <a:xfrm rot="-3720000">
              <a:off x="202" y="2343"/>
              <a:ext cx="1678" cy="334"/>
            </a:xfrm>
            <a:prstGeom prst="roundRect">
              <a:avLst>
                <a:gd name="adj" fmla="val 49977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54293" name="AutoShape 4"/>
            <p:cNvSpPr>
              <a:spLocks noChangeArrowheads="1"/>
            </p:cNvSpPr>
            <p:nvPr/>
          </p:nvSpPr>
          <p:spPr bwMode="gray">
            <a:xfrm rot="3720000">
              <a:off x="813" y="2338"/>
              <a:ext cx="1678" cy="334"/>
            </a:xfrm>
            <a:prstGeom prst="roundRect">
              <a:avLst>
                <a:gd name="adj" fmla="val 49977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54294" name="AutoShape 5"/>
            <p:cNvSpPr>
              <a:spLocks noChangeArrowheads="1"/>
            </p:cNvSpPr>
            <p:nvPr/>
          </p:nvSpPr>
          <p:spPr bwMode="gray">
            <a:xfrm>
              <a:off x="592" y="2913"/>
              <a:ext cx="1496" cy="360"/>
            </a:xfrm>
            <a:prstGeom prst="roundRect">
              <a:avLst>
                <a:gd name="adj" fmla="val 49977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>
          <a:xfrm>
            <a:off x="965200" y="304800"/>
            <a:ext cx="8212138" cy="941388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Buffer Examples</a:t>
            </a:r>
          </a:p>
        </p:txBody>
      </p:sp>
      <p:sp>
        <p:nvSpPr>
          <p:cNvPr id="54277" name="AutoShape 7"/>
          <p:cNvSpPr>
            <a:spLocks noChangeArrowheads="1"/>
          </p:cNvSpPr>
          <p:nvPr/>
        </p:nvSpPr>
        <p:spPr bwMode="auto">
          <a:xfrm>
            <a:off x="1120775" y="2989263"/>
            <a:ext cx="1927225" cy="1927225"/>
          </a:xfrm>
          <a:prstGeom prst="triangle">
            <a:avLst>
              <a:gd name="adj" fmla="val 49056"/>
            </a:avLst>
          </a:prstGeom>
          <a:noFill/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grpSp>
        <p:nvGrpSpPr>
          <p:cNvPr id="54278" name="Group 8"/>
          <p:cNvGrpSpPr>
            <a:grpSpLocks/>
          </p:cNvGrpSpPr>
          <p:nvPr/>
        </p:nvGrpSpPr>
        <p:grpSpPr bwMode="auto">
          <a:xfrm>
            <a:off x="4411663" y="3308350"/>
            <a:ext cx="1227137" cy="642938"/>
            <a:chOff x="3516" y="2242"/>
            <a:chExt cx="714" cy="405"/>
          </a:xfrm>
        </p:grpSpPr>
        <p:sp>
          <p:nvSpPr>
            <p:cNvPr id="54290" name="Rectangle 9"/>
            <p:cNvSpPr>
              <a:spLocks noChangeArrowheads="1"/>
            </p:cNvSpPr>
            <p:nvPr/>
          </p:nvSpPr>
          <p:spPr bwMode="auto">
            <a:xfrm>
              <a:off x="3516" y="2242"/>
              <a:ext cx="714" cy="4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 useBgFill="1">
          <p:nvSpPr>
            <p:cNvPr id="54291" name="Rectangle 10"/>
            <p:cNvSpPr>
              <a:spLocks noChangeArrowheads="1"/>
            </p:cNvSpPr>
            <p:nvPr/>
          </p:nvSpPr>
          <p:spPr bwMode="auto">
            <a:xfrm>
              <a:off x="3625" y="2332"/>
              <a:ext cx="476" cy="225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54279" name="Rectangle 11"/>
          <p:cNvSpPr>
            <a:spLocks noChangeArrowheads="1"/>
          </p:cNvSpPr>
          <p:nvPr/>
        </p:nvSpPr>
        <p:spPr bwMode="auto">
          <a:xfrm>
            <a:off x="279400" y="1981200"/>
            <a:ext cx="3913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404813" indent="-404813" algn="ctr" defTabSz="346075">
              <a:spcBef>
                <a:spcPct val="20000"/>
              </a:spcBef>
              <a:tabLst>
                <a:tab pos="571500" algn="l"/>
              </a:tabLst>
            </a:pPr>
            <a:r>
              <a:rPr lang="en-US" sz="1800"/>
              <a:t>Closed line	</a:t>
            </a:r>
          </a:p>
        </p:txBody>
      </p:sp>
      <p:sp>
        <p:nvSpPr>
          <p:cNvPr id="54280" name="Rectangle 12"/>
          <p:cNvSpPr>
            <a:spLocks noChangeArrowheads="1"/>
          </p:cNvSpPr>
          <p:nvPr/>
        </p:nvSpPr>
        <p:spPr bwMode="auto">
          <a:xfrm>
            <a:off x="3054350" y="1981200"/>
            <a:ext cx="391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404813" indent="-404813" algn="ctr" defTabSz="346075">
              <a:spcBef>
                <a:spcPct val="20000"/>
              </a:spcBef>
              <a:tabLst>
                <a:tab pos="571500" algn="l"/>
              </a:tabLst>
            </a:pPr>
            <a:r>
              <a:rPr lang="en-US" sz="1800"/>
              <a:t>Polygon with void</a:t>
            </a:r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3783013" y="3060700"/>
            <a:ext cx="2486025" cy="1136650"/>
            <a:chOff x="3144" y="2080"/>
            <a:chExt cx="1446" cy="716"/>
          </a:xfrm>
        </p:grpSpPr>
        <p:grpSp>
          <p:nvGrpSpPr>
            <p:cNvPr id="54286" name="Group 14"/>
            <p:cNvGrpSpPr>
              <a:grpSpLocks/>
            </p:cNvGrpSpPr>
            <p:nvPr/>
          </p:nvGrpSpPr>
          <p:grpSpPr bwMode="auto">
            <a:xfrm>
              <a:off x="3144" y="2080"/>
              <a:ext cx="1446" cy="716"/>
              <a:chOff x="3144" y="2080"/>
              <a:chExt cx="1446" cy="716"/>
            </a:xfrm>
          </p:grpSpPr>
          <p:sp>
            <p:nvSpPr>
              <p:cNvPr id="54288" name="Rectangle 15"/>
              <p:cNvSpPr>
                <a:spLocks noChangeArrowheads="1"/>
              </p:cNvSpPr>
              <p:nvPr/>
            </p:nvSpPr>
            <p:spPr bwMode="auto">
              <a:xfrm>
                <a:off x="3144" y="2080"/>
                <a:ext cx="1446" cy="716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  <p:sp>
            <p:nvSpPr>
              <p:cNvPr id="54289" name="Rectangle 16"/>
              <p:cNvSpPr>
                <a:spLocks noChangeArrowheads="1"/>
              </p:cNvSpPr>
              <p:nvPr/>
            </p:nvSpPr>
            <p:spPr bwMode="auto">
              <a:xfrm>
                <a:off x="3532" y="2242"/>
                <a:ext cx="685" cy="40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</p:grpSp>
        <p:sp>
          <p:nvSpPr>
            <p:cNvPr id="54287" name="Rectangle 17"/>
            <p:cNvSpPr>
              <a:spLocks noChangeArrowheads="1"/>
            </p:cNvSpPr>
            <p:nvPr/>
          </p:nvSpPr>
          <p:spPr bwMode="auto">
            <a:xfrm>
              <a:off x="3368" y="2216"/>
              <a:ext cx="992" cy="4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756761" name="Rectangle 25"/>
          <p:cNvSpPr>
            <a:spLocks noChangeArrowheads="1"/>
          </p:cNvSpPr>
          <p:nvPr/>
        </p:nvSpPr>
        <p:spPr bwMode="gray">
          <a:xfrm>
            <a:off x="4219575" y="3332163"/>
            <a:ext cx="1597025" cy="558800"/>
          </a:xfrm>
          <a:prstGeom prst="rect">
            <a:avLst/>
          </a:prstGeom>
          <a:noFill/>
          <a:ln w="127000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54283" name="Rectangle 26"/>
          <p:cNvSpPr>
            <a:spLocks noChangeArrowheads="1"/>
          </p:cNvSpPr>
          <p:nvPr/>
        </p:nvSpPr>
        <p:spPr bwMode="auto">
          <a:xfrm>
            <a:off x="6186488" y="1828800"/>
            <a:ext cx="334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404813" indent="-404813" algn="ctr" defTabSz="346075">
              <a:spcBef>
                <a:spcPct val="20000"/>
              </a:spcBef>
              <a:tabLst>
                <a:tab pos="571500" algn="l"/>
              </a:tabLst>
            </a:pPr>
            <a:r>
              <a:rPr lang="en-US" sz="1800"/>
              <a:t>Interior Buffer</a:t>
            </a:r>
          </a:p>
        </p:txBody>
      </p:sp>
      <p:sp>
        <p:nvSpPr>
          <p:cNvPr id="54284" name="Rectangle 27"/>
          <p:cNvSpPr>
            <a:spLocks noChangeArrowheads="1"/>
          </p:cNvSpPr>
          <p:nvPr/>
        </p:nvSpPr>
        <p:spPr bwMode="auto">
          <a:xfrm>
            <a:off x="6723063" y="2895600"/>
            <a:ext cx="2476500" cy="1905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56764" name="Rectangle 28"/>
          <p:cNvSpPr>
            <a:spLocks noChangeArrowheads="1"/>
          </p:cNvSpPr>
          <p:nvPr/>
        </p:nvSpPr>
        <p:spPr bwMode="auto">
          <a:xfrm>
            <a:off x="7070725" y="3141663"/>
            <a:ext cx="1816100" cy="14335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5" grpId="0" animBg="1"/>
      <p:bldP spid="756761" grpId="0" animBg="1"/>
      <p:bldP spid="7567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SDO_BUFFER Function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&lt;geometry&gt;:SDO_GEOMETRY object to buffer</a:t>
            </a:r>
          </a:p>
          <a:p>
            <a:pPr lvl="1" eaLnBrk="1" hangingPunct="1"/>
            <a:r>
              <a:rPr lang="en-US"/>
              <a:t>Can be a variable or table column</a:t>
            </a:r>
          </a:p>
          <a:p>
            <a:pPr eaLnBrk="1" hangingPunct="1"/>
            <a:r>
              <a:rPr lang="en-US"/>
              <a:t>&lt;distance&gt;: The buffer distance</a:t>
            </a:r>
          </a:p>
          <a:p>
            <a:pPr eaLnBrk="1" hangingPunct="1"/>
            <a:r>
              <a:rPr lang="en-US"/>
              <a:t>&lt;tolerance&gt;: A number used as the tolerance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>
              <a:solidFill>
                <a:srgbClr val="FF0000"/>
              </a:solidFill>
            </a:endParaRP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&lt;distance&gt; must be greater than &lt;tolerance&gt;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If smaller, the returned buffer is the same as the input geometry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blackGray">
          <a:xfrm>
            <a:off x="1066800" y="3581400"/>
            <a:ext cx="7759700" cy="1125538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>
                <a:latin typeface="Courier New" pitchFamily="-84" charset="0"/>
              </a:rPr>
              <a:t>SDO_GEOMETRY := SDO_GEOM.SDO_BUFFER </a:t>
            </a:r>
          </a:p>
          <a:p>
            <a:pPr eaLnBrk="0" hangingPunct="0">
              <a:lnSpc>
                <a:spcPct val="110000"/>
              </a:lnSpc>
            </a:pPr>
            <a:r>
              <a:rPr lang="en-US">
                <a:latin typeface="Courier New" pitchFamily="-84" charset="0"/>
              </a:rPr>
              <a:t>   ( &lt;geometry&gt;, &lt;distance&gt;, </a:t>
            </a:r>
          </a:p>
          <a:p>
            <a:pPr eaLnBrk="0" hangingPunct="0">
              <a:lnSpc>
                <a:spcPct val="110000"/>
              </a:lnSpc>
            </a:pPr>
            <a:r>
              <a:rPr lang="en-US">
                <a:latin typeface="Courier New" pitchFamily="-84" charset="0"/>
              </a:rPr>
              <a:t>     &lt;tolerance&gt; [, </a:t>
            </a:r>
            <a:r>
              <a:rPr lang="en-US" sz="1800">
                <a:latin typeface="Courier New" pitchFamily="-84" charset="0"/>
              </a:rPr>
              <a:t>'</a:t>
            </a:r>
            <a:r>
              <a:rPr lang="en-US">
                <a:latin typeface="Courier New" pitchFamily="-84" charset="0"/>
              </a:rPr>
              <a:t>&lt;params&gt;</a:t>
            </a:r>
            <a:r>
              <a:rPr lang="en-US" sz="1800">
                <a:latin typeface="Courier New" pitchFamily="-84" charset="0"/>
              </a:rPr>
              <a:t>'</a:t>
            </a:r>
            <a:r>
              <a:rPr lang="en-US">
                <a:latin typeface="Courier New" pitchFamily="-84" charset="0"/>
              </a:rPr>
              <a:t>])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SDO_BUFFER Function</a:t>
            </a:r>
          </a:p>
        </p:txBody>
      </p:sp>
      <p:sp>
        <p:nvSpPr>
          <p:cNvPr id="5837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&lt;params&gt;: </a:t>
            </a:r>
          </a:p>
          <a:p>
            <a:pPr lvl="1" eaLnBrk="1" hangingPunct="1"/>
            <a:r>
              <a:rPr lang="en-US"/>
              <a:t>&lt;unit&gt;: Unit associated with distance. If &lt;unit&gt; is not specified: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For projected data, unit defaults to the coordinate system unit of the geometry being buffered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For geodetic data, unit defaults to meter</a:t>
            </a:r>
          </a:p>
          <a:p>
            <a:pPr lvl="1" eaLnBrk="1" hangingPunct="1"/>
            <a:r>
              <a:rPr lang="en-US"/>
              <a:t>&lt;arc_tolerance&gt;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Only specify arc_tolerance if geometry to buffer is  geodetic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If arc_tolerance is smaller than tolerance, an Oracle  error is returned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The default arc_tolerance is 20 times the tolerance</a:t>
            </a:r>
          </a:p>
          <a:p>
            <a:pPr eaLnBrk="1" hangingPunct="1"/>
            <a:r>
              <a:rPr lang="en-US"/>
              <a:t>Returns: An SDO_GEOMETRY object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SDO_BUFFER Example</a:t>
            </a:r>
          </a:p>
        </p:txBody>
      </p:sp>
      <p:sp>
        <p:nvSpPr>
          <p:cNvPr id="6041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42950" y="1341438"/>
            <a:ext cx="4786313" cy="4343400"/>
          </a:xfrm>
        </p:spPr>
        <p:txBody>
          <a:bodyPr/>
          <a:lstStyle/>
          <a:p>
            <a:pPr eaLnBrk="1" hangingPunct="1"/>
            <a:r>
              <a:rPr lang="en-US" sz="2000"/>
              <a:t>Generate a 60-kilometer buffer around Interstate I170</a:t>
            </a:r>
          </a:p>
          <a:p>
            <a:pPr lvl="2" eaLnBrk="1" hangingPunct="1"/>
            <a:endParaRPr lang="en-US" sz="1600">
              <a:ea typeface="ＭＳ Ｐゴシック" pitchFamily="-84" charset="-128"/>
            </a:endParaRP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What is the area of the buffer in square kilometers?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62000" y="2017713"/>
            <a:ext cx="5127625" cy="1225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sdo_geom.sdo_buffer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geom, 60, 0.5,'unit=km')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FROM us_interstates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WHERE interstate = 'I170';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76288" y="4089400"/>
            <a:ext cx="5113337" cy="18161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sdo_geom.sdo_area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sdo_geom.sdo_buffer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geom, 60, 0.5, 'unit=km'),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0.5, 'unit=sq_km')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FROM us_interstates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WHERE interstate = 'I170';</a:t>
            </a:r>
          </a:p>
        </p:txBody>
      </p:sp>
      <p:pic>
        <p:nvPicPr>
          <p:cNvPr id="60422" name="Picture 1" descr="D:\Courses\Spatial11g-Workshop PVT\pictures\q20.png"/>
          <p:cNvPicPr>
            <a:picLocks noChangeAspect="1" noChangeArrowheads="1"/>
          </p:cNvPicPr>
          <p:nvPr/>
        </p:nvPicPr>
        <p:blipFill>
          <a:blip r:embed="rId3"/>
          <a:srcRect l="14420" t="2330" r="13762" b="1910"/>
          <a:stretch>
            <a:fillRect/>
          </a:stretch>
        </p:blipFill>
        <p:spPr bwMode="auto">
          <a:xfrm>
            <a:off x="6176963" y="2133600"/>
            <a:ext cx="28797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SDO_BUFFER Example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641850" cy="4343400"/>
          </a:xfrm>
        </p:spPr>
        <p:txBody>
          <a:bodyPr/>
          <a:lstStyle/>
          <a:p>
            <a:pPr eaLnBrk="1" hangingPunct="1"/>
            <a:r>
              <a:rPr lang="en-US"/>
              <a:t>Find all counties that have </a:t>
            </a:r>
            <a:r>
              <a:rPr lang="en-US">
                <a:solidFill>
                  <a:srgbClr val="FF0000"/>
                </a:solidFill>
              </a:rPr>
              <a:t>any interaction </a:t>
            </a:r>
            <a:r>
              <a:rPr lang="en-US"/>
              <a:t>with a 60 kilometer buffer around highway I170.</a:t>
            </a:r>
          </a:p>
        </p:txBody>
      </p:sp>
      <p:pic>
        <p:nvPicPr>
          <p:cNvPr id="62468" name="Picture 6" descr="D:\Courses\Spatial11g-Workshop PVT\pictures\q19.png"/>
          <p:cNvPicPr>
            <a:picLocks noChangeAspect="1" noChangeArrowheads="1"/>
          </p:cNvPicPr>
          <p:nvPr/>
        </p:nvPicPr>
        <p:blipFill>
          <a:blip r:embed="rId3"/>
          <a:srcRect l="12508" r="12839"/>
          <a:stretch>
            <a:fillRect/>
          </a:stretch>
        </p:blipFill>
        <p:spPr bwMode="auto">
          <a:xfrm>
            <a:off x="5489575" y="1557338"/>
            <a:ext cx="4359275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849313" y="2814638"/>
            <a:ext cx="4679950" cy="2701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c.state_abrv, c.county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FROM us_interstates i, us_counties c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WHERE i.interstate = 'I170'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AND 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sdo_anyinteract</a:t>
            </a:r>
            <a:r>
              <a:rPr lang="en-US" sz="1600">
                <a:latin typeface="Courier New" pitchFamily="-84" charset="0"/>
              </a:rPr>
              <a:t>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c.geom,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sdo_geom.sdo_buffer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i.geom, 60, 0.5,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'UNIT=KILOMETER')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) = 'TRUE';</a:t>
            </a:r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742950" y="5661025"/>
            <a:ext cx="6081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b="0"/>
              <a:t>This is better done using SDO_WITHIN_DISTANCE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SDO_BUFFER Example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5002213" cy="4343400"/>
          </a:xfrm>
        </p:spPr>
        <p:txBody>
          <a:bodyPr/>
          <a:lstStyle/>
          <a:p>
            <a:pPr eaLnBrk="1" hangingPunct="1"/>
            <a:r>
              <a:rPr lang="en-US"/>
              <a:t>Find all counties that are </a:t>
            </a:r>
            <a:r>
              <a:rPr lang="en-US">
                <a:solidFill>
                  <a:srgbClr val="FF0000"/>
                </a:solidFill>
              </a:rPr>
              <a:t>entirely within </a:t>
            </a:r>
            <a:r>
              <a:rPr lang="en-US"/>
              <a:t>a 60 kilometer buffer around highway I170.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849313" y="2924175"/>
            <a:ext cx="4679950" cy="27035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c.state_abrv, c.county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FROM us_interstates i, us_counties c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WHERE i.interstate = 'I170'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AND 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sdo_inside </a:t>
            </a:r>
            <a:r>
              <a:rPr lang="en-US" sz="1600">
                <a:latin typeface="Courier New" pitchFamily="-84" charset="0"/>
              </a:rPr>
              <a:t>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c.geom,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sdo_geom.sdo_buffer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i.geom, 60, 0.5,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'UNIT=KILOMETER')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) = 'TRUE';</a:t>
            </a:r>
          </a:p>
        </p:txBody>
      </p:sp>
      <p:pic>
        <p:nvPicPr>
          <p:cNvPr id="64517" name="Picture 2" descr="D:\Courses\Spatial11g-Workshop PVT\pictures\q21.png"/>
          <p:cNvPicPr>
            <a:picLocks noChangeAspect="1" noChangeArrowheads="1"/>
          </p:cNvPicPr>
          <p:nvPr/>
        </p:nvPicPr>
        <p:blipFill>
          <a:blip r:embed="rId3"/>
          <a:srcRect l="14745" r="15327"/>
          <a:stretch>
            <a:fillRect/>
          </a:stretch>
        </p:blipFill>
        <p:spPr bwMode="auto">
          <a:xfrm>
            <a:off x="6176963" y="2060575"/>
            <a:ext cx="2808287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38400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Overlays - Combining Geometries 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Union</a:t>
            </a:r>
          </a:p>
        </p:txBody>
      </p:sp>
      <p:sp>
        <p:nvSpPr>
          <p:cNvPr id="6861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SDO_GEOM.SDO_UNION</a:t>
            </a:r>
          </a:p>
          <a:p>
            <a:pPr eaLnBrk="1" hangingPunct="1"/>
            <a:r>
              <a:rPr lang="en-US"/>
              <a:t>Generates a geometry representing the union of two geometries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2328863" y="3941763"/>
            <a:ext cx="3432175" cy="2139950"/>
            <a:chOff x="1354" y="2465"/>
            <a:chExt cx="1996" cy="1348"/>
          </a:xfrm>
        </p:grpSpPr>
        <p:sp>
          <p:nvSpPr>
            <p:cNvPr id="68616" name="AutoShape 5"/>
            <p:cNvSpPr>
              <a:spLocks noChangeArrowheads="1"/>
            </p:cNvSpPr>
            <p:nvPr/>
          </p:nvSpPr>
          <p:spPr bwMode="auto">
            <a:xfrm>
              <a:off x="1354" y="2465"/>
              <a:ext cx="1308" cy="899"/>
            </a:xfrm>
            <a:prstGeom prst="hexagon">
              <a:avLst>
                <a:gd name="adj" fmla="val 36313"/>
                <a:gd name="vf" fmla="val 115470"/>
              </a:avLst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68617" name="AutoShape 6"/>
            <p:cNvSpPr>
              <a:spLocks noChangeArrowheads="1"/>
            </p:cNvSpPr>
            <p:nvPr/>
          </p:nvSpPr>
          <p:spPr bwMode="auto">
            <a:xfrm>
              <a:off x="2042" y="2914"/>
              <a:ext cx="1308" cy="899"/>
            </a:xfrm>
            <a:prstGeom prst="hexagon">
              <a:avLst>
                <a:gd name="adj" fmla="val 36313"/>
                <a:gd name="vf" fmla="val 11547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12988" y="3930650"/>
            <a:ext cx="3457575" cy="2165350"/>
            <a:chOff x="1345" y="2458"/>
            <a:chExt cx="2010" cy="1364"/>
          </a:xfrm>
        </p:grpSpPr>
        <p:sp>
          <p:nvSpPr>
            <p:cNvPr id="68614" name="AutoShape 8"/>
            <p:cNvSpPr>
              <a:spLocks noChangeArrowheads="1"/>
            </p:cNvSpPr>
            <p:nvPr/>
          </p:nvSpPr>
          <p:spPr bwMode="gray">
            <a:xfrm>
              <a:off x="1345" y="2458"/>
              <a:ext cx="1322" cy="915"/>
            </a:xfrm>
            <a:prstGeom prst="hexagon">
              <a:avLst>
                <a:gd name="adj" fmla="val 36060"/>
                <a:gd name="vf" fmla="val 115470"/>
              </a:avLst>
            </a:prstGeom>
            <a:solidFill>
              <a:srgbClr val="FFFF66"/>
            </a:solidFill>
            <a:ln w="38100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68615" name="AutoShape 9"/>
            <p:cNvSpPr>
              <a:spLocks noChangeArrowheads="1"/>
            </p:cNvSpPr>
            <p:nvPr/>
          </p:nvSpPr>
          <p:spPr bwMode="gray">
            <a:xfrm>
              <a:off x="2033" y="2907"/>
              <a:ext cx="1322" cy="915"/>
            </a:xfrm>
            <a:prstGeom prst="hexagon">
              <a:avLst>
                <a:gd name="adj" fmla="val 36060"/>
                <a:gd name="vf" fmla="val 115470"/>
              </a:avLst>
            </a:prstGeom>
            <a:solidFill>
              <a:srgbClr val="FFFF66"/>
            </a:solidFill>
            <a:ln w="38100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Intersection</a:t>
            </a:r>
          </a:p>
        </p:txBody>
      </p:sp>
      <p:sp>
        <p:nvSpPr>
          <p:cNvPr id="7065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SDO_GEOM.SDO_INTERSECTION</a:t>
            </a:r>
          </a:p>
          <a:p>
            <a:pPr eaLnBrk="1" hangingPunct="1"/>
            <a:r>
              <a:rPr lang="en-US"/>
              <a:t>Generates a geometry representing the intersection of two geometries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2328863" y="3913188"/>
            <a:ext cx="3432175" cy="2139950"/>
            <a:chOff x="1354" y="2465"/>
            <a:chExt cx="1996" cy="1348"/>
          </a:xfrm>
        </p:grpSpPr>
        <p:sp>
          <p:nvSpPr>
            <p:cNvPr id="70662" name="AutoShape 5"/>
            <p:cNvSpPr>
              <a:spLocks noChangeArrowheads="1"/>
            </p:cNvSpPr>
            <p:nvPr/>
          </p:nvSpPr>
          <p:spPr bwMode="gray">
            <a:xfrm>
              <a:off x="1354" y="2465"/>
              <a:ext cx="1308" cy="899"/>
            </a:xfrm>
            <a:prstGeom prst="hexagon">
              <a:avLst>
                <a:gd name="adj" fmla="val 36313"/>
                <a:gd name="vf" fmla="val 115470"/>
              </a:avLst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0663" name="AutoShape 6"/>
            <p:cNvSpPr>
              <a:spLocks noChangeArrowheads="1"/>
            </p:cNvSpPr>
            <p:nvPr/>
          </p:nvSpPr>
          <p:spPr bwMode="gray">
            <a:xfrm>
              <a:off x="2042" y="2914"/>
              <a:ext cx="1308" cy="899"/>
            </a:xfrm>
            <a:prstGeom prst="hexagon">
              <a:avLst>
                <a:gd name="adj" fmla="val 36313"/>
                <a:gd name="vf" fmla="val 11547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779271" name="AutoShape 7"/>
          <p:cNvSpPr>
            <a:spLocks noChangeArrowheads="1"/>
          </p:cNvSpPr>
          <p:nvPr/>
        </p:nvSpPr>
        <p:spPr bwMode="gray">
          <a:xfrm>
            <a:off x="3513138" y="4581525"/>
            <a:ext cx="1079500" cy="719138"/>
          </a:xfrm>
          <a:prstGeom prst="parallelogram">
            <a:avLst>
              <a:gd name="adj" fmla="val 77508"/>
            </a:avLst>
          </a:prstGeom>
          <a:solidFill>
            <a:srgbClr val="FFFF66"/>
          </a:solidFill>
          <a:ln w="76200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38400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Measurements: Length, Area, and Distance Calculations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Difference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SDO_GEOM.SDO_DIFFERENCE</a:t>
            </a:r>
          </a:p>
          <a:p>
            <a:pPr eaLnBrk="1" hangingPunct="1"/>
            <a:r>
              <a:rPr lang="en-US"/>
              <a:t>Generates a geometry representing the difference between two geometries </a:t>
            </a:r>
          </a:p>
        </p:txBody>
      </p:sp>
      <p:sp>
        <p:nvSpPr>
          <p:cNvPr id="72708" name="AutoShape 5"/>
          <p:cNvSpPr>
            <a:spLocks noChangeArrowheads="1"/>
          </p:cNvSpPr>
          <p:nvPr/>
        </p:nvSpPr>
        <p:spPr bwMode="gray">
          <a:xfrm>
            <a:off x="3568700" y="4625975"/>
            <a:ext cx="2249488" cy="1427163"/>
          </a:xfrm>
          <a:prstGeom prst="hexagon">
            <a:avLst>
              <a:gd name="adj" fmla="val 39339"/>
              <a:gd name="vf" fmla="val 115470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2709" name="Rectangle 9"/>
          <p:cNvSpPr>
            <a:spLocks noChangeArrowheads="1"/>
          </p:cNvSpPr>
          <p:nvPr/>
        </p:nvSpPr>
        <p:spPr bwMode="auto">
          <a:xfrm>
            <a:off x="866775" y="3810000"/>
            <a:ext cx="15986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228600"/>
            <a:r>
              <a:rPr lang="en-US" sz="2200"/>
              <a:t>geometry1</a:t>
            </a:r>
          </a:p>
        </p:txBody>
      </p:sp>
      <p:sp>
        <p:nvSpPr>
          <p:cNvPr id="72710" name="Rectangle 10"/>
          <p:cNvSpPr>
            <a:spLocks noChangeArrowheads="1"/>
          </p:cNvSpPr>
          <p:nvPr/>
        </p:nvSpPr>
        <p:spPr bwMode="auto">
          <a:xfrm>
            <a:off x="5489575" y="4495800"/>
            <a:ext cx="15986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228600"/>
            <a:r>
              <a:rPr lang="en-US" sz="2200"/>
              <a:t>geometry2</a:t>
            </a:r>
          </a:p>
        </p:txBody>
      </p:sp>
      <p:sp>
        <p:nvSpPr>
          <p:cNvPr id="72711" name="AutoShape 4"/>
          <p:cNvSpPr>
            <a:spLocks noChangeArrowheads="1"/>
          </p:cNvSpPr>
          <p:nvPr/>
        </p:nvSpPr>
        <p:spPr bwMode="gray">
          <a:xfrm>
            <a:off x="2303463" y="3913188"/>
            <a:ext cx="2249487" cy="1427162"/>
          </a:xfrm>
          <a:prstGeom prst="hexagon">
            <a:avLst>
              <a:gd name="adj" fmla="val 39339"/>
              <a:gd name="vf" fmla="val 115470"/>
            </a:avLst>
          </a:prstGeom>
          <a:noFill/>
          <a:ln w="254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86000" y="3895725"/>
            <a:ext cx="2306638" cy="1457325"/>
            <a:chOff x="2832" y="1728"/>
            <a:chExt cx="1453" cy="918"/>
          </a:xfrm>
        </p:grpSpPr>
        <p:grpSp>
          <p:nvGrpSpPr>
            <p:cNvPr id="72713" name="Group 6"/>
            <p:cNvGrpSpPr>
              <a:grpSpLocks/>
            </p:cNvGrpSpPr>
            <p:nvPr/>
          </p:nvGrpSpPr>
          <p:grpSpPr bwMode="auto">
            <a:xfrm>
              <a:off x="2832" y="1728"/>
              <a:ext cx="1440" cy="918"/>
              <a:chOff x="1291" y="2457"/>
              <a:chExt cx="1330" cy="918"/>
            </a:xfrm>
          </p:grpSpPr>
          <p:sp>
            <p:nvSpPr>
              <p:cNvPr id="72715" name="AutoShape 7"/>
              <p:cNvSpPr>
                <a:spLocks noChangeArrowheads="1"/>
              </p:cNvSpPr>
              <p:nvPr/>
            </p:nvSpPr>
            <p:spPr bwMode="gray">
              <a:xfrm>
                <a:off x="1291" y="2457"/>
                <a:ext cx="1324" cy="915"/>
              </a:xfrm>
              <a:prstGeom prst="hexagon">
                <a:avLst>
                  <a:gd name="adj" fmla="val 36115"/>
                  <a:gd name="vf" fmla="val 115470"/>
                </a:avLst>
              </a:prstGeom>
              <a:solidFill>
                <a:srgbClr val="FFFF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  <p:sp>
            <p:nvSpPr>
              <p:cNvPr id="72716" name="AutoShape 8"/>
              <p:cNvSpPr>
                <a:spLocks noChangeArrowheads="1"/>
              </p:cNvSpPr>
              <p:nvPr/>
            </p:nvSpPr>
            <p:spPr bwMode="gray">
              <a:xfrm>
                <a:off x="2033" y="2935"/>
                <a:ext cx="588" cy="440"/>
              </a:xfrm>
              <a:prstGeom prst="parallelogram">
                <a:avLst>
                  <a:gd name="adj" fmla="val 70635"/>
                </a:avLst>
              </a:prstGeom>
              <a:solidFill>
                <a:srgbClr val="FFFF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</p:grpSp>
        <p:sp useBgFill="1">
          <p:nvSpPr>
            <p:cNvPr id="72714" name="AutoShape 13"/>
            <p:cNvSpPr>
              <a:spLocks noChangeArrowheads="1"/>
            </p:cNvSpPr>
            <p:nvPr/>
          </p:nvSpPr>
          <p:spPr bwMode="gray">
            <a:xfrm>
              <a:off x="3648" y="2208"/>
              <a:ext cx="637" cy="436"/>
            </a:xfrm>
            <a:prstGeom prst="parallelogram">
              <a:avLst>
                <a:gd name="adj" fmla="val 77224"/>
              </a:avLst>
            </a:prstGeom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Symmetric Difference</a:t>
            </a:r>
          </a:p>
        </p:txBody>
      </p:sp>
      <p:sp>
        <p:nvSpPr>
          <p:cNvPr id="7475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SDO_GEOM.SDO_XOR</a:t>
            </a:r>
          </a:p>
          <a:p>
            <a:pPr eaLnBrk="1" hangingPunct="1"/>
            <a:r>
              <a:rPr lang="en-US"/>
              <a:t>Generates a geometry representing the symmetric difference between two geometries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328863" y="3913188"/>
            <a:ext cx="3432175" cy="2139950"/>
            <a:chOff x="1354" y="2465"/>
            <a:chExt cx="1996" cy="1348"/>
          </a:xfrm>
        </p:grpSpPr>
        <p:sp>
          <p:nvSpPr>
            <p:cNvPr id="74761" name="AutoShape 5"/>
            <p:cNvSpPr>
              <a:spLocks noChangeArrowheads="1"/>
            </p:cNvSpPr>
            <p:nvPr/>
          </p:nvSpPr>
          <p:spPr bwMode="auto">
            <a:xfrm>
              <a:off x="1354" y="2465"/>
              <a:ext cx="1308" cy="899"/>
            </a:xfrm>
            <a:prstGeom prst="hexagon">
              <a:avLst>
                <a:gd name="adj" fmla="val 36313"/>
                <a:gd name="vf" fmla="val 115470"/>
              </a:avLst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4762" name="AutoShape 6"/>
            <p:cNvSpPr>
              <a:spLocks noChangeArrowheads="1"/>
            </p:cNvSpPr>
            <p:nvPr/>
          </p:nvSpPr>
          <p:spPr bwMode="auto">
            <a:xfrm>
              <a:off x="2042" y="2914"/>
              <a:ext cx="1308" cy="899"/>
            </a:xfrm>
            <a:prstGeom prst="hexagon">
              <a:avLst>
                <a:gd name="adj" fmla="val 36313"/>
                <a:gd name="vf" fmla="val 11547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314575" y="3895725"/>
            <a:ext cx="3462338" cy="2171700"/>
            <a:chOff x="1458" y="2454"/>
            <a:chExt cx="2181" cy="1368"/>
          </a:xfrm>
        </p:grpSpPr>
        <p:sp>
          <p:nvSpPr>
            <p:cNvPr id="74758" name="AutoShape 9"/>
            <p:cNvSpPr>
              <a:spLocks noChangeArrowheads="1"/>
            </p:cNvSpPr>
            <p:nvPr/>
          </p:nvSpPr>
          <p:spPr bwMode="gray">
            <a:xfrm>
              <a:off x="1458" y="2454"/>
              <a:ext cx="1432" cy="915"/>
            </a:xfrm>
            <a:prstGeom prst="hexagon">
              <a:avLst>
                <a:gd name="adj" fmla="val 39060"/>
                <a:gd name="vf" fmla="val 11547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4759" name="AutoShape 10"/>
            <p:cNvSpPr>
              <a:spLocks noChangeArrowheads="1"/>
            </p:cNvSpPr>
            <p:nvPr/>
          </p:nvSpPr>
          <p:spPr bwMode="gray">
            <a:xfrm>
              <a:off x="2207" y="2907"/>
              <a:ext cx="1432" cy="915"/>
            </a:xfrm>
            <a:prstGeom prst="hexagon">
              <a:avLst>
                <a:gd name="adj" fmla="val 39060"/>
                <a:gd name="vf" fmla="val 11547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 useBgFill="1">
          <p:nvSpPr>
            <p:cNvPr id="74760" name="AutoShape 11"/>
            <p:cNvSpPr>
              <a:spLocks noChangeArrowheads="1"/>
            </p:cNvSpPr>
            <p:nvPr/>
          </p:nvSpPr>
          <p:spPr bwMode="gray">
            <a:xfrm>
              <a:off x="2230" y="2940"/>
              <a:ext cx="637" cy="436"/>
            </a:xfrm>
            <a:prstGeom prst="parallelogram">
              <a:avLst>
                <a:gd name="adj" fmla="val 77224"/>
              </a:avLst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4287838" y="570706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287838" y="4921250"/>
            <a:ext cx="723900" cy="496888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14313" y="15827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Disjoint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4313" y="23574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Touch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214313" y="340518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Touch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14313" y="423862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Overlap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14313" y="5000625"/>
            <a:ext cx="146367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 dirty="0">
                <a:solidFill>
                  <a:schemeClr val="folHlink"/>
                </a:solidFill>
              </a:rPr>
              <a:t>A</a:t>
            </a:r>
            <a:r>
              <a:rPr lang="en-US" sz="1400" dirty="0" smtClean="0">
                <a:solidFill>
                  <a:schemeClr val="folHlink"/>
                </a:solidFill>
              </a:rPr>
              <a:t> </a:t>
            </a:r>
            <a:r>
              <a:rPr lang="en-US" sz="1400" dirty="0">
                <a:solidFill>
                  <a:schemeClr val="folHlink"/>
                </a:solidFill>
              </a:rPr>
              <a:t>contains</a:t>
            </a:r>
            <a:r>
              <a:rPr lang="en-US" sz="1400" dirty="0" smtClean="0">
                <a:solidFill>
                  <a:schemeClr val="folHlink"/>
                </a:solidFill>
              </a:rPr>
              <a:t> B</a:t>
            </a:r>
            <a:endParaRPr lang="en-US" sz="1400" dirty="0">
              <a:solidFill>
                <a:schemeClr val="folHlink"/>
              </a:solidFill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214313" y="5762625"/>
            <a:ext cx="138112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</a:t>
            </a:r>
            <a:r>
              <a:rPr lang="en-US" sz="1400" smtClean="0">
                <a:solidFill>
                  <a:schemeClr val="folHlink"/>
                </a:solidFill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contains</a:t>
            </a:r>
            <a:r>
              <a:rPr lang="en-US" sz="1400" smtClean="0">
                <a:solidFill>
                  <a:schemeClr val="folHlink"/>
                </a:solidFill>
              </a:rPr>
              <a:t> A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702050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1689100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249238" y="2079625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H="1">
            <a:off x="249238" y="2865438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249238" y="3925888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H="1">
            <a:off x="249238" y="4759325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H="1">
            <a:off x="249238" y="5581650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4287838" y="1430338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5229225" y="1598613"/>
            <a:ext cx="533400" cy="328612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4287838" y="2254250"/>
            <a:ext cx="1477962" cy="496888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4287838" y="333851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5038725" y="2982913"/>
            <a:ext cx="533400" cy="328612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4283075" y="415766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4832350" y="4003675"/>
            <a:ext cx="533400" cy="328613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5975350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6869113" y="5049838"/>
            <a:ext cx="346075" cy="258762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6773863" y="5811838"/>
            <a:ext cx="346075" cy="258762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8321675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4310063" y="93662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Union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6810375" y="93662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Intersection</a:t>
            </a:r>
          </a:p>
        </p:txBody>
      </p:sp>
      <p:grpSp>
        <p:nvGrpSpPr>
          <p:cNvPr id="76830" name="Group 30"/>
          <p:cNvGrpSpPr>
            <a:grpSpLocks/>
          </p:cNvGrpSpPr>
          <p:nvPr/>
        </p:nvGrpSpPr>
        <p:grpSpPr bwMode="auto">
          <a:xfrm>
            <a:off x="2009775" y="1406525"/>
            <a:ext cx="1512888" cy="4795838"/>
            <a:chOff x="1266" y="886"/>
            <a:chExt cx="953" cy="3021"/>
          </a:xfrm>
        </p:grpSpPr>
        <p:grpSp>
          <p:nvGrpSpPr>
            <p:cNvPr id="76840" name="Group 31"/>
            <p:cNvGrpSpPr>
              <a:grpSpLocks/>
            </p:cNvGrpSpPr>
            <p:nvPr/>
          </p:nvGrpSpPr>
          <p:grpSpPr bwMode="auto">
            <a:xfrm>
              <a:off x="1271" y="886"/>
              <a:ext cx="935" cy="315"/>
              <a:chOff x="1271" y="886"/>
              <a:chExt cx="935" cy="315"/>
            </a:xfrm>
          </p:grpSpPr>
          <p:sp>
            <p:nvSpPr>
              <p:cNvPr id="76852" name="Rectangle 32"/>
              <p:cNvSpPr>
                <a:spLocks noChangeArrowheads="1"/>
              </p:cNvSpPr>
              <p:nvPr/>
            </p:nvSpPr>
            <p:spPr bwMode="auto">
              <a:xfrm>
                <a:off x="1271" y="886"/>
                <a:ext cx="458" cy="315"/>
              </a:xfrm>
              <a:prstGeom prst="rect">
                <a:avLst/>
              </a:prstGeom>
              <a:noFill/>
              <a:ln w="50800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  <p:sp>
            <p:nvSpPr>
              <p:cNvPr id="76853" name="Rectangle 33"/>
              <p:cNvSpPr>
                <a:spLocks noChangeArrowheads="1"/>
              </p:cNvSpPr>
              <p:nvPr/>
            </p:nvSpPr>
            <p:spPr bwMode="auto">
              <a:xfrm>
                <a:off x="1867" y="992"/>
                <a:ext cx="339" cy="209"/>
              </a:xfrm>
              <a:prstGeom prst="rect">
                <a:avLst/>
              </a:prstGeom>
              <a:noFill/>
              <a:ln w="508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</p:grpSp>
        <p:sp>
          <p:nvSpPr>
            <p:cNvPr id="76841" name="Rectangle 34"/>
            <p:cNvSpPr>
              <a:spLocks noChangeArrowheads="1"/>
            </p:cNvSpPr>
            <p:nvPr/>
          </p:nvSpPr>
          <p:spPr bwMode="auto">
            <a:xfrm>
              <a:off x="1271" y="1407"/>
              <a:ext cx="458" cy="315"/>
            </a:xfrm>
            <a:prstGeom prst="rect">
              <a:avLst/>
            </a:prstGeom>
            <a:noFill/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grpSp>
          <p:nvGrpSpPr>
            <p:cNvPr id="76842" name="Group 35"/>
            <p:cNvGrpSpPr>
              <a:grpSpLocks/>
            </p:cNvGrpSpPr>
            <p:nvPr/>
          </p:nvGrpSpPr>
          <p:grpSpPr bwMode="auto">
            <a:xfrm>
              <a:off x="1271" y="1868"/>
              <a:ext cx="812" cy="541"/>
              <a:chOff x="1271" y="1868"/>
              <a:chExt cx="812" cy="541"/>
            </a:xfrm>
          </p:grpSpPr>
          <p:sp>
            <p:nvSpPr>
              <p:cNvPr id="76850" name="Rectangle 36"/>
              <p:cNvSpPr>
                <a:spLocks noChangeArrowheads="1"/>
              </p:cNvSpPr>
              <p:nvPr/>
            </p:nvSpPr>
            <p:spPr bwMode="auto">
              <a:xfrm>
                <a:off x="1271" y="2094"/>
                <a:ext cx="458" cy="315"/>
              </a:xfrm>
              <a:prstGeom prst="rect">
                <a:avLst/>
              </a:prstGeom>
              <a:noFill/>
              <a:ln w="50800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  <p:sp>
            <p:nvSpPr>
              <p:cNvPr id="76851" name="Rectangle 37"/>
              <p:cNvSpPr>
                <a:spLocks noChangeArrowheads="1"/>
              </p:cNvSpPr>
              <p:nvPr/>
            </p:nvSpPr>
            <p:spPr bwMode="auto">
              <a:xfrm>
                <a:off x="1746" y="1868"/>
                <a:ext cx="337" cy="209"/>
              </a:xfrm>
              <a:prstGeom prst="rect">
                <a:avLst/>
              </a:prstGeom>
              <a:noFill/>
              <a:ln w="50800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fr-FR"/>
              </a:p>
            </p:txBody>
          </p:sp>
        </p:grpSp>
        <p:sp>
          <p:nvSpPr>
            <p:cNvPr id="76843" name="Rectangle 38"/>
            <p:cNvSpPr>
              <a:spLocks noChangeArrowheads="1"/>
            </p:cNvSpPr>
            <p:nvPr/>
          </p:nvSpPr>
          <p:spPr bwMode="auto">
            <a:xfrm>
              <a:off x="1266" y="2613"/>
              <a:ext cx="460" cy="314"/>
            </a:xfrm>
            <a:prstGeom prst="rect">
              <a:avLst/>
            </a:prstGeom>
            <a:noFill/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6844" name="Rectangle 39"/>
            <p:cNvSpPr>
              <a:spLocks noChangeArrowheads="1"/>
            </p:cNvSpPr>
            <p:nvPr/>
          </p:nvSpPr>
          <p:spPr bwMode="auto">
            <a:xfrm>
              <a:off x="1615" y="2515"/>
              <a:ext cx="337" cy="208"/>
            </a:xfrm>
            <a:prstGeom prst="rect">
              <a:avLst/>
            </a:prstGeom>
            <a:noFill/>
            <a:ln w="508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6845" name="Rectangle 40"/>
            <p:cNvSpPr>
              <a:spLocks noChangeArrowheads="1"/>
            </p:cNvSpPr>
            <p:nvPr/>
          </p:nvSpPr>
          <p:spPr bwMode="auto">
            <a:xfrm>
              <a:off x="1266" y="3095"/>
              <a:ext cx="460" cy="315"/>
            </a:xfrm>
            <a:prstGeom prst="rect">
              <a:avLst/>
            </a:prstGeom>
            <a:noFill/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6846" name="Rectangle 41"/>
            <p:cNvSpPr>
              <a:spLocks noChangeArrowheads="1"/>
            </p:cNvSpPr>
            <p:nvPr/>
          </p:nvSpPr>
          <p:spPr bwMode="auto">
            <a:xfrm>
              <a:off x="1418" y="3177"/>
              <a:ext cx="220" cy="164"/>
            </a:xfrm>
            <a:prstGeom prst="rect">
              <a:avLst/>
            </a:prstGeom>
            <a:noFill/>
            <a:ln w="508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6847" name="Rectangle 42"/>
            <p:cNvSpPr>
              <a:spLocks noChangeArrowheads="1"/>
            </p:cNvSpPr>
            <p:nvPr/>
          </p:nvSpPr>
          <p:spPr bwMode="auto">
            <a:xfrm>
              <a:off x="1266" y="3592"/>
              <a:ext cx="460" cy="315"/>
            </a:xfrm>
            <a:prstGeom prst="rect">
              <a:avLst/>
            </a:prstGeom>
            <a:noFill/>
            <a:ln w="508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6848" name="Rectangle 43"/>
            <p:cNvSpPr>
              <a:spLocks noChangeArrowheads="1"/>
            </p:cNvSpPr>
            <p:nvPr/>
          </p:nvSpPr>
          <p:spPr bwMode="auto">
            <a:xfrm>
              <a:off x="1357" y="3660"/>
              <a:ext cx="220" cy="164"/>
            </a:xfrm>
            <a:prstGeom prst="rect">
              <a:avLst/>
            </a:prstGeom>
            <a:noFill/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6849" name="Rectangle 44"/>
            <p:cNvSpPr>
              <a:spLocks noChangeArrowheads="1"/>
            </p:cNvSpPr>
            <p:nvPr/>
          </p:nvSpPr>
          <p:spPr bwMode="auto">
            <a:xfrm>
              <a:off x="1759" y="1407"/>
              <a:ext cx="460" cy="315"/>
            </a:xfrm>
            <a:prstGeom prst="rect">
              <a:avLst/>
            </a:prstGeom>
            <a:noFill/>
            <a:ln w="508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76831" name="Rectangle 45"/>
          <p:cNvSpPr>
            <a:spLocks noChangeArrowheads="1"/>
          </p:cNvSpPr>
          <p:nvPr/>
        </p:nvSpPr>
        <p:spPr bwMode="auto">
          <a:xfrm>
            <a:off x="7183438" y="4140200"/>
            <a:ext cx="182562" cy="177800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grpSp>
        <p:nvGrpSpPr>
          <p:cNvPr id="76832" name="Group 46"/>
          <p:cNvGrpSpPr>
            <a:grpSpLocks/>
          </p:cNvGrpSpPr>
          <p:nvPr/>
        </p:nvGrpSpPr>
        <p:grpSpPr bwMode="auto">
          <a:xfrm>
            <a:off x="6934200" y="1524000"/>
            <a:ext cx="304800" cy="304800"/>
            <a:chOff x="4368" y="960"/>
            <a:chExt cx="192" cy="192"/>
          </a:xfrm>
        </p:grpSpPr>
        <p:sp>
          <p:nvSpPr>
            <p:cNvPr id="76838" name="Line 47"/>
            <p:cNvSpPr>
              <a:spLocks noChangeShapeType="1"/>
            </p:cNvSpPr>
            <p:nvPr/>
          </p:nvSpPr>
          <p:spPr bwMode="auto">
            <a:xfrm flipH="1">
              <a:off x="4368" y="960"/>
              <a:ext cx="192" cy="19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9" name="Line 48"/>
            <p:cNvSpPr>
              <a:spLocks noChangeShapeType="1"/>
            </p:cNvSpPr>
            <p:nvPr/>
          </p:nvSpPr>
          <p:spPr bwMode="auto">
            <a:xfrm>
              <a:off x="4368" y="960"/>
              <a:ext cx="192" cy="19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833" name="Rectangle 49"/>
          <p:cNvSpPr>
            <a:spLocks noChangeArrowheads="1"/>
          </p:cNvSpPr>
          <p:nvPr/>
        </p:nvSpPr>
        <p:spPr bwMode="auto">
          <a:xfrm>
            <a:off x="4867275" y="4079875"/>
            <a:ext cx="233363" cy="228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34" name="Rectangle 50"/>
          <p:cNvSpPr>
            <a:spLocks noChangeArrowheads="1"/>
          </p:cNvSpPr>
          <p:nvPr/>
        </p:nvSpPr>
        <p:spPr bwMode="auto">
          <a:xfrm>
            <a:off x="4748213" y="4191000"/>
            <a:ext cx="233362" cy="22860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6835" name="Rectangle 54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213725" cy="404813"/>
          </a:xfrm>
        </p:spPr>
        <p:txBody>
          <a:bodyPr/>
          <a:lstStyle/>
          <a:p>
            <a:pPr eaLnBrk="1" hangingPunct="1"/>
            <a:r>
              <a:rPr lang="en-US"/>
              <a:t>Geometry Operations</a:t>
            </a:r>
          </a:p>
        </p:txBody>
      </p:sp>
      <p:sp>
        <p:nvSpPr>
          <p:cNvPr id="76836" name="Line 52"/>
          <p:cNvSpPr>
            <a:spLocks noChangeShapeType="1"/>
          </p:cNvSpPr>
          <p:nvPr/>
        </p:nvSpPr>
        <p:spPr bwMode="auto">
          <a:xfrm>
            <a:off x="7085013" y="2262188"/>
            <a:ext cx="0" cy="463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37" name="Line 53"/>
          <p:cNvSpPr>
            <a:spLocks noChangeShapeType="1"/>
          </p:cNvSpPr>
          <p:nvPr/>
        </p:nvSpPr>
        <p:spPr bwMode="auto">
          <a:xfrm>
            <a:off x="7061200" y="3273425"/>
            <a:ext cx="0" cy="47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437313" y="4148138"/>
            <a:ext cx="730250" cy="498475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283075" y="415766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824413" y="4170363"/>
            <a:ext cx="182562" cy="173037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287838" y="4921250"/>
            <a:ext cx="723900" cy="496888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14313" y="15827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Disjoint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4313" y="23574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Touch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4313" y="340518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Touch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14313" y="423862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Overlap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214313" y="5000625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 contains B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214313" y="5762625"/>
            <a:ext cx="1381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 contains A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702050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1689100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249238" y="2079625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249238" y="2865438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249238" y="3925888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249238" y="4759325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H="1">
            <a:off x="249238" y="5581650"/>
            <a:ext cx="9132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87838" y="1430338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87838" y="333851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5975350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8321675" y="1238250"/>
            <a:ext cx="0" cy="5048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4203700" y="936625"/>
            <a:ext cx="1285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Difference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6572250" y="93662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XOR</a:t>
            </a:r>
          </a:p>
        </p:txBody>
      </p: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2017713" y="1406525"/>
            <a:ext cx="1484312" cy="500063"/>
            <a:chOff x="1271" y="886"/>
            <a:chExt cx="935" cy="315"/>
          </a:xfrm>
        </p:grpSpPr>
        <p:sp>
          <p:nvSpPr>
            <p:cNvPr id="77882" name="Rectangle 26"/>
            <p:cNvSpPr>
              <a:spLocks noChangeArrowheads="1"/>
            </p:cNvSpPr>
            <p:nvPr/>
          </p:nvSpPr>
          <p:spPr bwMode="auto">
            <a:xfrm>
              <a:off x="1271" y="886"/>
              <a:ext cx="458" cy="315"/>
            </a:xfrm>
            <a:prstGeom prst="rect">
              <a:avLst/>
            </a:prstGeom>
            <a:noFill/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7883" name="Rectangle 27"/>
            <p:cNvSpPr>
              <a:spLocks noChangeArrowheads="1"/>
            </p:cNvSpPr>
            <p:nvPr/>
          </p:nvSpPr>
          <p:spPr bwMode="auto">
            <a:xfrm>
              <a:off x="1867" y="992"/>
              <a:ext cx="339" cy="209"/>
            </a:xfrm>
            <a:prstGeom prst="rect">
              <a:avLst/>
            </a:prstGeom>
            <a:noFill/>
            <a:ln w="508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77850" name="Rectangle 28"/>
          <p:cNvSpPr>
            <a:spLocks noChangeArrowheads="1"/>
          </p:cNvSpPr>
          <p:nvPr/>
        </p:nvSpPr>
        <p:spPr bwMode="auto">
          <a:xfrm>
            <a:off x="2017713" y="2233613"/>
            <a:ext cx="727075" cy="500062"/>
          </a:xfrm>
          <a:prstGeom prst="rect">
            <a:avLst/>
          </a:prstGeom>
          <a:noFill/>
          <a:ln w="508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grpSp>
        <p:nvGrpSpPr>
          <p:cNvPr id="77851" name="Group 29"/>
          <p:cNvGrpSpPr>
            <a:grpSpLocks/>
          </p:cNvGrpSpPr>
          <p:nvPr/>
        </p:nvGrpSpPr>
        <p:grpSpPr bwMode="auto">
          <a:xfrm>
            <a:off x="2017713" y="2965450"/>
            <a:ext cx="1289050" cy="858838"/>
            <a:chOff x="1271" y="1868"/>
            <a:chExt cx="812" cy="541"/>
          </a:xfrm>
        </p:grpSpPr>
        <p:sp>
          <p:nvSpPr>
            <p:cNvPr id="77880" name="Rectangle 30"/>
            <p:cNvSpPr>
              <a:spLocks noChangeArrowheads="1"/>
            </p:cNvSpPr>
            <p:nvPr/>
          </p:nvSpPr>
          <p:spPr bwMode="auto">
            <a:xfrm>
              <a:off x="1271" y="2094"/>
              <a:ext cx="458" cy="315"/>
            </a:xfrm>
            <a:prstGeom prst="rect">
              <a:avLst/>
            </a:prstGeom>
            <a:noFill/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7881" name="Rectangle 31"/>
            <p:cNvSpPr>
              <a:spLocks noChangeArrowheads="1"/>
            </p:cNvSpPr>
            <p:nvPr/>
          </p:nvSpPr>
          <p:spPr bwMode="auto">
            <a:xfrm>
              <a:off x="1746" y="1868"/>
              <a:ext cx="337" cy="209"/>
            </a:xfrm>
            <a:prstGeom prst="rect">
              <a:avLst/>
            </a:prstGeom>
            <a:noFill/>
            <a:ln w="508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77852" name="Rectangle 32"/>
          <p:cNvSpPr>
            <a:spLocks noChangeArrowheads="1"/>
          </p:cNvSpPr>
          <p:nvPr/>
        </p:nvSpPr>
        <p:spPr bwMode="auto">
          <a:xfrm>
            <a:off x="2009775" y="4148138"/>
            <a:ext cx="730250" cy="498475"/>
          </a:xfrm>
          <a:prstGeom prst="rect">
            <a:avLst/>
          </a:prstGeom>
          <a:noFill/>
          <a:ln w="508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3" name="Rectangle 33"/>
          <p:cNvSpPr>
            <a:spLocks noChangeArrowheads="1"/>
          </p:cNvSpPr>
          <p:nvPr/>
        </p:nvSpPr>
        <p:spPr bwMode="auto">
          <a:xfrm>
            <a:off x="2563813" y="3992563"/>
            <a:ext cx="534987" cy="330200"/>
          </a:xfrm>
          <a:prstGeom prst="rect">
            <a:avLst/>
          </a:prstGeom>
          <a:noFill/>
          <a:ln w="50800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4" name="Rectangle 34"/>
          <p:cNvSpPr>
            <a:spLocks noChangeArrowheads="1"/>
          </p:cNvSpPr>
          <p:nvPr/>
        </p:nvSpPr>
        <p:spPr bwMode="auto">
          <a:xfrm>
            <a:off x="2009775" y="4913313"/>
            <a:ext cx="730250" cy="500062"/>
          </a:xfrm>
          <a:prstGeom prst="rect">
            <a:avLst/>
          </a:prstGeom>
          <a:noFill/>
          <a:ln w="508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5" name="Rectangle 35"/>
          <p:cNvSpPr>
            <a:spLocks noChangeArrowheads="1"/>
          </p:cNvSpPr>
          <p:nvPr/>
        </p:nvSpPr>
        <p:spPr bwMode="auto">
          <a:xfrm>
            <a:off x="2251075" y="5043488"/>
            <a:ext cx="349250" cy="260350"/>
          </a:xfrm>
          <a:prstGeom prst="rect">
            <a:avLst/>
          </a:prstGeom>
          <a:noFill/>
          <a:ln w="50800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6" name="Rectangle 36"/>
          <p:cNvSpPr>
            <a:spLocks noChangeArrowheads="1"/>
          </p:cNvSpPr>
          <p:nvPr/>
        </p:nvSpPr>
        <p:spPr bwMode="auto">
          <a:xfrm>
            <a:off x="2009775" y="5702300"/>
            <a:ext cx="730250" cy="500063"/>
          </a:xfrm>
          <a:prstGeom prst="rect">
            <a:avLst/>
          </a:prstGeom>
          <a:noFill/>
          <a:ln w="50800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7" name="Rectangle 37"/>
          <p:cNvSpPr>
            <a:spLocks noChangeArrowheads="1"/>
          </p:cNvSpPr>
          <p:nvPr/>
        </p:nvSpPr>
        <p:spPr bwMode="auto">
          <a:xfrm>
            <a:off x="2154238" y="5810250"/>
            <a:ext cx="349250" cy="260350"/>
          </a:xfrm>
          <a:prstGeom prst="rect">
            <a:avLst/>
          </a:prstGeom>
          <a:noFill/>
          <a:ln w="508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8" name="Rectangle 38"/>
          <p:cNvSpPr>
            <a:spLocks noChangeArrowheads="1"/>
          </p:cNvSpPr>
          <p:nvPr/>
        </p:nvSpPr>
        <p:spPr bwMode="auto">
          <a:xfrm>
            <a:off x="2792413" y="2233613"/>
            <a:ext cx="730250" cy="500062"/>
          </a:xfrm>
          <a:prstGeom prst="rect">
            <a:avLst/>
          </a:prstGeom>
          <a:noFill/>
          <a:ln w="50800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59" name="Rectangle 39"/>
          <p:cNvSpPr>
            <a:spLocks noChangeArrowheads="1"/>
          </p:cNvSpPr>
          <p:nvPr/>
        </p:nvSpPr>
        <p:spPr bwMode="auto">
          <a:xfrm>
            <a:off x="6954838" y="4114800"/>
            <a:ext cx="233362" cy="2286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60" name="Rectangle 40"/>
          <p:cNvSpPr>
            <a:spLocks noChangeArrowheads="1"/>
          </p:cNvSpPr>
          <p:nvPr/>
        </p:nvSpPr>
        <p:spPr bwMode="auto">
          <a:xfrm>
            <a:off x="4287838" y="223996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61" name="Rectangle 41"/>
          <p:cNvSpPr>
            <a:spLocks noChangeArrowheads="1"/>
          </p:cNvSpPr>
          <p:nvPr/>
        </p:nvSpPr>
        <p:spPr bwMode="auto">
          <a:xfrm>
            <a:off x="4546600" y="5049838"/>
            <a:ext cx="346075" cy="25876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grpSp>
        <p:nvGrpSpPr>
          <p:cNvPr id="77862" name="Group 42"/>
          <p:cNvGrpSpPr>
            <a:grpSpLocks/>
          </p:cNvGrpSpPr>
          <p:nvPr/>
        </p:nvGrpSpPr>
        <p:grpSpPr bwMode="auto">
          <a:xfrm>
            <a:off x="4564063" y="5808663"/>
            <a:ext cx="304800" cy="304800"/>
            <a:chOff x="2875" y="3659"/>
            <a:chExt cx="192" cy="192"/>
          </a:xfrm>
        </p:grpSpPr>
        <p:sp>
          <p:nvSpPr>
            <p:cNvPr id="77878" name="Line 43"/>
            <p:cNvSpPr>
              <a:spLocks noChangeShapeType="1"/>
            </p:cNvSpPr>
            <p:nvPr/>
          </p:nvSpPr>
          <p:spPr bwMode="auto">
            <a:xfrm flipH="1">
              <a:off x="2875" y="3659"/>
              <a:ext cx="192" cy="19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79" name="Line 44"/>
            <p:cNvSpPr>
              <a:spLocks noChangeShapeType="1"/>
            </p:cNvSpPr>
            <p:nvPr/>
          </p:nvSpPr>
          <p:spPr bwMode="auto">
            <a:xfrm>
              <a:off x="2875" y="3659"/>
              <a:ext cx="192" cy="19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63" name="Group 45"/>
          <p:cNvGrpSpPr>
            <a:grpSpLocks/>
          </p:cNvGrpSpPr>
          <p:nvPr/>
        </p:nvGrpSpPr>
        <p:grpSpPr bwMode="auto">
          <a:xfrm>
            <a:off x="6364288" y="1406525"/>
            <a:ext cx="1484312" cy="500063"/>
            <a:chOff x="4009" y="886"/>
            <a:chExt cx="935" cy="315"/>
          </a:xfrm>
        </p:grpSpPr>
        <p:sp>
          <p:nvSpPr>
            <p:cNvPr id="77876" name="Rectangle 46"/>
            <p:cNvSpPr>
              <a:spLocks noChangeArrowheads="1"/>
            </p:cNvSpPr>
            <p:nvPr/>
          </p:nvSpPr>
          <p:spPr bwMode="auto">
            <a:xfrm>
              <a:off x="4009" y="886"/>
              <a:ext cx="458" cy="315"/>
            </a:xfrm>
            <a:prstGeom prst="rect">
              <a:avLst/>
            </a:prstGeom>
            <a:solidFill>
              <a:srgbClr val="6699FF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7877" name="Rectangle 47"/>
            <p:cNvSpPr>
              <a:spLocks noChangeArrowheads="1"/>
            </p:cNvSpPr>
            <p:nvPr/>
          </p:nvSpPr>
          <p:spPr bwMode="auto">
            <a:xfrm>
              <a:off x="4605" y="992"/>
              <a:ext cx="339" cy="209"/>
            </a:xfrm>
            <a:prstGeom prst="rect">
              <a:avLst/>
            </a:prstGeom>
            <a:solidFill>
              <a:srgbClr val="6699FF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grpSp>
        <p:nvGrpSpPr>
          <p:cNvPr id="77864" name="Group 50"/>
          <p:cNvGrpSpPr>
            <a:grpSpLocks/>
          </p:cNvGrpSpPr>
          <p:nvPr/>
        </p:nvGrpSpPr>
        <p:grpSpPr bwMode="auto">
          <a:xfrm>
            <a:off x="6446838" y="2965450"/>
            <a:ext cx="1289050" cy="858838"/>
            <a:chOff x="4061" y="1868"/>
            <a:chExt cx="812" cy="541"/>
          </a:xfrm>
        </p:grpSpPr>
        <p:sp>
          <p:nvSpPr>
            <p:cNvPr id="77874" name="Rectangle 51"/>
            <p:cNvSpPr>
              <a:spLocks noChangeArrowheads="1"/>
            </p:cNvSpPr>
            <p:nvPr/>
          </p:nvSpPr>
          <p:spPr bwMode="auto">
            <a:xfrm>
              <a:off x="4061" y="2094"/>
              <a:ext cx="458" cy="315"/>
            </a:xfrm>
            <a:prstGeom prst="rect">
              <a:avLst/>
            </a:prstGeom>
            <a:solidFill>
              <a:srgbClr val="6699FF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  <p:sp>
          <p:nvSpPr>
            <p:cNvPr id="77875" name="Rectangle 52"/>
            <p:cNvSpPr>
              <a:spLocks noChangeArrowheads="1"/>
            </p:cNvSpPr>
            <p:nvPr/>
          </p:nvSpPr>
          <p:spPr bwMode="auto">
            <a:xfrm>
              <a:off x="4536" y="1868"/>
              <a:ext cx="337" cy="209"/>
            </a:xfrm>
            <a:prstGeom prst="rect">
              <a:avLst/>
            </a:prstGeom>
            <a:solidFill>
              <a:srgbClr val="6699FF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fr-FR"/>
            </a:p>
          </p:txBody>
        </p:sp>
      </p:grpSp>
      <p:sp>
        <p:nvSpPr>
          <p:cNvPr id="77865" name="Rectangle 53"/>
          <p:cNvSpPr>
            <a:spLocks noChangeArrowheads="1"/>
          </p:cNvSpPr>
          <p:nvPr/>
        </p:nvSpPr>
        <p:spPr bwMode="auto">
          <a:xfrm>
            <a:off x="6980238" y="3992563"/>
            <a:ext cx="534987" cy="330200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66" name="Rectangle 54"/>
          <p:cNvSpPr>
            <a:spLocks noChangeArrowheads="1"/>
          </p:cNvSpPr>
          <p:nvPr/>
        </p:nvSpPr>
        <p:spPr bwMode="auto">
          <a:xfrm>
            <a:off x="6978650" y="4149725"/>
            <a:ext cx="182563" cy="177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67" name="Rectangle 55"/>
          <p:cNvSpPr>
            <a:spLocks noChangeArrowheads="1"/>
          </p:cNvSpPr>
          <p:nvPr/>
        </p:nvSpPr>
        <p:spPr bwMode="auto">
          <a:xfrm>
            <a:off x="6443663" y="4921250"/>
            <a:ext cx="723900" cy="496888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68" name="Rectangle 56"/>
          <p:cNvSpPr>
            <a:spLocks noChangeArrowheads="1"/>
          </p:cNvSpPr>
          <p:nvPr/>
        </p:nvSpPr>
        <p:spPr bwMode="auto">
          <a:xfrm>
            <a:off x="6702425" y="5049838"/>
            <a:ext cx="346075" cy="25876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69" name="Rectangle 60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213725" cy="471488"/>
          </a:xfrm>
        </p:spPr>
        <p:txBody>
          <a:bodyPr/>
          <a:lstStyle/>
          <a:p>
            <a:pPr eaLnBrk="1" hangingPunct="1"/>
            <a:r>
              <a:rPr lang="en-US"/>
              <a:t>Geometry Operations</a:t>
            </a:r>
          </a:p>
        </p:txBody>
      </p:sp>
      <p:sp>
        <p:nvSpPr>
          <p:cNvPr id="77870" name="Rectangle 59"/>
          <p:cNvSpPr>
            <a:spLocks noChangeArrowheads="1"/>
          </p:cNvSpPr>
          <p:nvPr/>
        </p:nvSpPr>
        <p:spPr bwMode="auto">
          <a:xfrm>
            <a:off x="4859338" y="4111625"/>
            <a:ext cx="214312" cy="211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71" name="Rectangle 61"/>
          <p:cNvSpPr>
            <a:spLocks noChangeArrowheads="1"/>
          </p:cNvSpPr>
          <p:nvPr/>
        </p:nvSpPr>
        <p:spPr bwMode="auto">
          <a:xfrm>
            <a:off x="6426200" y="5675313"/>
            <a:ext cx="723900" cy="496887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72" name="Rectangle 62"/>
          <p:cNvSpPr>
            <a:spLocks noChangeArrowheads="1"/>
          </p:cNvSpPr>
          <p:nvPr/>
        </p:nvSpPr>
        <p:spPr bwMode="auto">
          <a:xfrm>
            <a:off x="6684963" y="5803900"/>
            <a:ext cx="346075" cy="2587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77873" name="Rectangle 19"/>
          <p:cNvSpPr>
            <a:spLocks noChangeArrowheads="1"/>
          </p:cNvSpPr>
          <p:nvPr/>
        </p:nvSpPr>
        <p:spPr bwMode="auto">
          <a:xfrm>
            <a:off x="6354763" y="2254250"/>
            <a:ext cx="1477962" cy="496888"/>
          </a:xfrm>
          <a:prstGeom prst="rect">
            <a:avLst/>
          </a:prstGeom>
          <a:solidFill>
            <a:srgbClr val="6699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functions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&lt;operation&gt;   </a:t>
            </a:r>
          </a:p>
          <a:p>
            <a:pPr lvl="1" eaLnBrk="1" hangingPunct="1"/>
            <a:r>
              <a:rPr lang="en-US" sz="1600"/>
              <a:t>UNION</a:t>
            </a:r>
          </a:p>
          <a:p>
            <a:pPr lvl="1" eaLnBrk="1" hangingPunct="1"/>
            <a:r>
              <a:rPr lang="en-US" sz="1600"/>
              <a:t>INTERSECTION</a:t>
            </a:r>
          </a:p>
          <a:p>
            <a:pPr lvl="1" eaLnBrk="1" hangingPunct="1"/>
            <a:r>
              <a:rPr lang="en-US" sz="1600"/>
              <a:t>DIFFERENCE</a:t>
            </a:r>
          </a:p>
          <a:p>
            <a:pPr lvl="1" eaLnBrk="1" hangingPunct="1"/>
            <a:r>
              <a:rPr lang="en-US" sz="1600"/>
              <a:t>XOR</a:t>
            </a:r>
          </a:p>
          <a:p>
            <a:pPr eaLnBrk="1" hangingPunct="1"/>
            <a:r>
              <a:rPr lang="en-US" sz="1800"/>
              <a:t>&lt;geometry-1&gt; &lt;geometry-2&gt;</a:t>
            </a:r>
          </a:p>
          <a:p>
            <a:pPr lvl="1" eaLnBrk="1" hangingPunct="1"/>
            <a:r>
              <a:rPr lang="en-US" sz="1600"/>
              <a:t>SDO_GEOMETRY objects</a:t>
            </a:r>
          </a:p>
          <a:p>
            <a:pPr lvl="1" eaLnBrk="1" hangingPunct="1"/>
            <a:r>
              <a:rPr lang="en-US" sz="1600"/>
              <a:t>Can be a variable or table column</a:t>
            </a:r>
          </a:p>
          <a:p>
            <a:pPr eaLnBrk="1" hangingPunct="1"/>
            <a:r>
              <a:rPr lang="en-US" sz="1800"/>
              <a:t>&lt;tolerance&gt; </a:t>
            </a:r>
          </a:p>
          <a:p>
            <a:pPr lvl="1" eaLnBrk="1" hangingPunct="1"/>
            <a:r>
              <a:rPr lang="en-US" sz="1600"/>
              <a:t>Numeric tolerance for function</a:t>
            </a:r>
          </a:p>
          <a:p>
            <a:pPr eaLnBrk="1" hangingPunct="1"/>
            <a:r>
              <a:rPr lang="en-US" sz="1800"/>
              <a:t>Returns SDO_GEOMETRY object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blackGray">
          <a:xfrm>
            <a:off x="661988" y="5257800"/>
            <a:ext cx="8255000" cy="7302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84" charset="0"/>
              </a:rPr>
              <a:t>SDO_GEOMETRY := SDO_GEOM.SDO_&lt;operation&gt; </a:t>
            </a:r>
          </a:p>
          <a:p>
            <a:pPr eaLnBrk="0" hangingPunct="0"/>
            <a:r>
              <a:rPr lang="en-US">
                <a:latin typeface="Courier New" pitchFamily="-84" charset="0"/>
              </a:rPr>
              <a:t>     ( &lt;geometry-1&gt;, &lt;geometry-2&gt;, &lt;tolerance&gt; 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050" descr="D:\Courses\Spatial11g-Workshop PVT\prepare\q10.png"/>
          <p:cNvPicPr>
            <a:picLocks noChangeAspect="1" noChangeArrowheads="1"/>
          </p:cNvPicPr>
          <p:nvPr/>
        </p:nvPicPr>
        <p:blipFill>
          <a:blip r:embed="rId3"/>
          <a:srcRect l="10870" t="3865" r="11186" b="3020"/>
          <a:stretch>
            <a:fillRect/>
          </a:stretch>
        </p:blipFill>
        <p:spPr bwMode="auto">
          <a:xfrm>
            <a:off x="6172200" y="2124075"/>
            <a:ext cx="27320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SDO_INTERSECTION Example</a:t>
            </a:r>
          </a:p>
        </p:txBody>
      </p:sp>
      <p:sp>
        <p:nvSpPr>
          <p:cNvPr id="80900" name="Rectangle 2052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5429250" cy="4343400"/>
          </a:xfrm>
        </p:spPr>
        <p:txBody>
          <a:bodyPr/>
          <a:lstStyle/>
          <a:p>
            <a:pPr eaLnBrk="1" hangingPunct="1"/>
            <a:r>
              <a:rPr lang="en-US"/>
              <a:t>Find the states that interact with Yellowstone National Park</a:t>
            </a:r>
          </a:p>
          <a:p>
            <a:pPr eaLnBrk="1" hangingPunct="1"/>
            <a:r>
              <a:rPr lang="en-US"/>
              <a:t>How much space does Yellowstone occupy in each state ?</a:t>
            </a:r>
          </a:p>
        </p:txBody>
      </p:sp>
      <p:sp>
        <p:nvSpPr>
          <p:cNvPr id="80901" name="Rectangle 2053"/>
          <p:cNvSpPr>
            <a:spLocks noChangeArrowheads="1"/>
          </p:cNvSpPr>
          <p:nvPr/>
        </p:nvSpPr>
        <p:spPr bwMode="auto">
          <a:xfrm>
            <a:off x="381000" y="3916363"/>
            <a:ext cx="5638800" cy="21034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SELECT s.state,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sdo_geom.sdo_area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 sdo_geom.sdo_intersection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   s.geom, p.geom, 0.5),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 0.5, 'unit=sq_km')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FROM us_states s, us_parks p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WHERE SDO_ANYINTERACT (s.geom, p.geom) = 'TRUE'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AND p.name = 'Yellowstone NP';</a:t>
            </a:r>
          </a:p>
        </p:txBody>
      </p:sp>
      <p:sp>
        <p:nvSpPr>
          <p:cNvPr id="80902" name="Rectangle 2055"/>
          <p:cNvSpPr>
            <a:spLocks noChangeArrowheads="1"/>
          </p:cNvSpPr>
          <p:nvPr/>
        </p:nvSpPr>
        <p:spPr bwMode="auto">
          <a:xfrm>
            <a:off x="6096000" y="4683125"/>
            <a:ext cx="2514600" cy="1336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STATE           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---------- ----------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Wyoming     8100.7515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Montana    640.296007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Idaho      154.659879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SDO_INTERSECTION Example</a:t>
            </a:r>
          </a:p>
        </p:txBody>
      </p:sp>
      <p:sp>
        <p:nvSpPr>
          <p:cNvPr id="82947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705850" cy="4343400"/>
          </a:xfrm>
        </p:spPr>
        <p:txBody>
          <a:bodyPr/>
          <a:lstStyle/>
          <a:p>
            <a:pPr eaLnBrk="1" hangingPunct="1"/>
            <a:r>
              <a:rPr lang="en-US"/>
              <a:t>What percentage of Yellowstone is in each state ?</a:t>
            </a:r>
          </a:p>
        </p:txBody>
      </p:sp>
      <p:sp>
        <p:nvSpPr>
          <p:cNvPr id="82948" name="Rectangle 1029"/>
          <p:cNvSpPr>
            <a:spLocks noChangeArrowheads="1"/>
          </p:cNvSpPr>
          <p:nvPr/>
        </p:nvSpPr>
        <p:spPr bwMode="auto">
          <a:xfrm>
            <a:off x="381000" y="2382838"/>
            <a:ext cx="5638800" cy="36369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WITH </a:t>
            </a:r>
            <a:r>
              <a:rPr lang="en-US" sz="1400" dirty="0" err="1">
                <a:solidFill>
                  <a:schemeClr val="accent1"/>
                </a:solidFill>
                <a:latin typeface="Courier New" pitchFamily="-84" charset="0"/>
              </a:rPr>
              <a:t>p</a:t>
            </a: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 AS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SELECT </a:t>
            </a:r>
            <a:r>
              <a:rPr lang="en-US" sz="1400" dirty="0" err="1">
                <a:latin typeface="Courier New" pitchFamily="-84" charset="0"/>
              </a:rPr>
              <a:t>s.state</a:t>
            </a:r>
            <a:r>
              <a:rPr lang="en-US" sz="1400" dirty="0">
                <a:latin typeface="Courier New" pitchFamily="-84" charset="0"/>
              </a:rPr>
              <a:t>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     </a:t>
            </a:r>
            <a:r>
              <a:rPr lang="en-US" sz="1400" dirty="0" err="1">
                <a:latin typeface="Courier New" pitchFamily="-84" charset="0"/>
              </a:rPr>
              <a:t>sdo_geom.sdo_area</a:t>
            </a:r>
            <a:r>
              <a:rPr lang="en-US" sz="1400" dirty="0">
                <a:latin typeface="Courier New" pitchFamily="-84" charset="0"/>
              </a:rPr>
              <a:t>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       </a:t>
            </a:r>
            <a:r>
              <a:rPr lang="en-US" sz="1400" dirty="0" err="1">
                <a:latin typeface="Courier New" pitchFamily="-84" charset="0"/>
              </a:rPr>
              <a:t>sdo_geom.sdo_intersection</a:t>
            </a:r>
            <a:r>
              <a:rPr lang="en-US" sz="1400" dirty="0">
                <a:latin typeface="Courier New" pitchFamily="-84" charset="0"/>
              </a:rPr>
              <a:t>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         </a:t>
            </a:r>
            <a:r>
              <a:rPr lang="en-US" sz="1400" dirty="0" err="1">
                <a:latin typeface="Courier New" pitchFamily="-84" charset="0"/>
              </a:rPr>
              <a:t>s.geom</a:t>
            </a:r>
            <a:r>
              <a:rPr lang="en-US" sz="1400" dirty="0">
                <a:latin typeface="Courier New" pitchFamily="-84" charset="0"/>
              </a:rPr>
              <a:t>, </a:t>
            </a:r>
            <a:r>
              <a:rPr lang="en-US" sz="1400" dirty="0" err="1">
                <a:latin typeface="Courier New" pitchFamily="-84" charset="0"/>
              </a:rPr>
              <a:t>p.geom</a:t>
            </a:r>
            <a:r>
              <a:rPr lang="en-US" sz="1400" dirty="0">
                <a:latin typeface="Courier New" pitchFamily="-84" charset="0"/>
              </a:rPr>
              <a:t>, 0.5),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       0.5, 'unit=</a:t>
            </a:r>
            <a:r>
              <a:rPr lang="en-US" sz="1400" dirty="0" err="1">
                <a:latin typeface="Courier New" pitchFamily="-84" charset="0"/>
              </a:rPr>
              <a:t>sq_km</a:t>
            </a:r>
            <a:r>
              <a:rPr lang="en-US" sz="1400" dirty="0">
                <a:latin typeface="Courier New" pitchFamily="-84" charset="0"/>
              </a:rPr>
              <a:t>')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FROM </a:t>
            </a:r>
            <a:r>
              <a:rPr lang="en-US" sz="1400" dirty="0" err="1">
                <a:latin typeface="Courier New" pitchFamily="-84" charset="0"/>
              </a:rPr>
              <a:t>us_states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 err="1">
                <a:latin typeface="Courier New" pitchFamily="-84" charset="0"/>
              </a:rPr>
              <a:t>s</a:t>
            </a:r>
            <a:r>
              <a:rPr lang="en-US" sz="1400" dirty="0">
                <a:latin typeface="Courier New" pitchFamily="-84" charset="0"/>
              </a:rPr>
              <a:t>, </a:t>
            </a:r>
            <a:r>
              <a:rPr lang="en-US" sz="1400" dirty="0" err="1">
                <a:latin typeface="Courier New" pitchFamily="-84" charset="0"/>
              </a:rPr>
              <a:t>us_parks</a:t>
            </a:r>
            <a:r>
              <a:rPr lang="en-US" sz="1400" dirty="0">
                <a:latin typeface="Courier New" pitchFamily="-84" charset="0"/>
              </a:rPr>
              <a:t> </a:t>
            </a:r>
            <a:r>
              <a:rPr lang="en-US" sz="1400" dirty="0" err="1">
                <a:latin typeface="Courier New" pitchFamily="-84" charset="0"/>
              </a:rPr>
              <a:t>p</a:t>
            </a:r>
            <a:endParaRPr lang="en-US" sz="14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WHERE SDO_ANYINTERACT (</a:t>
            </a:r>
            <a:r>
              <a:rPr lang="en-US" sz="1400" dirty="0" err="1">
                <a:latin typeface="Courier New" pitchFamily="-84" charset="0"/>
              </a:rPr>
              <a:t>s.geom</a:t>
            </a:r>
            <a:r>
              <a:rPr lang="en-US" sz="1400" dirty="0">
                <a:latin typeface="Courier New" pitchFamily="-84" charset="0"/>
              </a:rPr>
              <a:t>, </a:t>
            </a:r>
            <a:r>
              <a:rPr lang="en-US" sz="1400" dirty="0" err="1">
                <a:latin typeface="Courier New" pitchFamily="-84" charset="0"/>
              </a:rPr>
              <a:t>p.geom</a:t>
            </a:r>
            <a:r>
              <a:rPr lang="en-US" sz="1400" dirty="0">
                <a:latin typeface="Courier New" pitchFamily="-84" charset="0"/>
              </a:rPr>
              <a:t>) = 'TRUE'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 AND </a:t>
            </a:r>
            <a:r>
              <a:rPr lang="en-US" sz="1400" dirty="0" err="1">
                <a:latin typeface="Courier New" pitchFamily="-84" charset="0"/>
              </a:rPr>
              <a:t>p.name</a:t>
            </a:r>
            <a:r>
              <a:rPr lang="en-US" sz="1400" dirty="0">
                <a:latin typeface="Courier New" pitchFamily="-84" charset="0"/>
              </a:rPr>
              <a:t> = 'Yellowstone NP'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SELECT state, area,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       </a:t>
            </a:r>
            <a:r>
              <a:rPr lang="en-US" sz="1400" dirty="0" err="1">
                <a:solidFill>
                  <a:schemeClr val="accent1"/>
                </a:solidFill>
                <a:latin typeface="Courier New" pitchFamily="-84" charset="0"/>
              </a:rPr>
              <a:t>RATIO_TO_REPORT(area</a:t>
            </a: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) OVER () * 100 AS pct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FROM </a:t>
            </a:r>
            <a:r>
              <a:rPr lang="en-US" sz="1400" dirty="0" err="1">
                <a:solidFill>
                  <a:schemeClr val="accent1"/>
                </a:solidFill>
                <a:latin typeface="Courier New" pitchFamily="-84" charset="0"/>
              </a:rPr>
              <a:t>p</a:t>
            </a:r>
            <a:endParaRPr lang="en-US" sz="1400" dirty="0">
              <a:solidFill>
                <a:schemeClr val="accent1"/>
              </a:solidFill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ORDER BY pct DESC;</a:t>
            </a:r>
          </a:p>
        </p:txBody>
      </p:sp>
      <p:sp>
        <p:nvSpPr>
          <p:cNvPr id="82949" name="Rectangle 1030"/>
          <p:cNvSpPr>
            <a:spLocks noChangeArrowheads="1"/>
          </p:cNvSpPr>
          <p:nvPr/>
        </p:nvSpPr>
        <p:spPr bwMode="auto">
          <a:xfrm>
            <a:off x="6096000" y="4683125"/>
            <a:ext cx="3657600" cy="1336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STATE            AREA        PCT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---------- ---------- ----------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Wyoming     8100.7515 91.0636012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Montana    640.296007 7.19780878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Idaho      154.659879    1.73859</a:t>
            </a:r>
          </a:p>
        </p:txBody>
      </p:sp>
      <p:pic>
        <p:nvPicPr>
          <p:cNvPr id="82950" name="Picture 1032" descr="D:\Courses\Spatial11g-Workshop PVT\prepare\q10.png"/>
          <p:cNvPicPr>
            <a:picLocks noChangeAspect="1" noChangeArrowheads="1"/>
          </p:cNvPicPr>
          <p:nvPr/>
        </p:nvPicPr>
        <p:blipFill>
          <a:blip r:embed="rId3"/>
          <a:srcRect l="10870" t="3865" r="11186" b="3020"/>
          <a:stretch>
            <a:fillRect/>
          </a:stretch>
        </p:blipFill>
        <p:spPr bwMode="auto">
          <a:xfrm>
            <a:off x="6172200" y="2124075"/>
            <a:ext cx="27320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it All Together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Calculate the area of the section of each county that intersects a 60 km buffer around highway I170</a:t>
            </a:r>
          </a:p>
        </p:txBody>
      </p:sp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4305300" y="2492375"/>
            <a:ext cx="5368925" cy="35401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COUNTY                           GEOM_AREA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------------------------------- ----------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Warren                          233.329819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Franklin                        671.006186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St. Charles                     1536.05519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Jefferson                       1455.88499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St. Louis                        1356.5239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Ste. Genevieve                  10.0532109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Monroe                          1015.38128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St. Louis city                   170.86464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...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Greene                          473.085084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Jersey                          977.107609</a:t>
            </a:r>
          </a:p>
          <a:p>
            <a:pPr defTabSz="228600">
              <a:defRPr/>
            </a:pPr>
            <a:r>
              <a:rPr lang="en-US" sz="1600"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Macoupin                        807.551361</a:t>
            </a:r>
          </a:p>
        </p:txBody>
      </p:sp>
      <p:pic>
        <p:nvPicPr>
          <p:cNvPr id="84997" name="Picture 2" descr="D:\Courses\Spatial11g-Workshop PVT\pictures\q22.png"/>
          <p:cNvPicPr>
            <a:picLocks noChangeAspect="1" noChangeArrowheads="1"/>
          </p:cNvPicPr>
          <p:nvPr/>
        </p:nvPicPr>
        <p:blipFill>
          <a:blip r:embed="rId3"/>
          <a:srcRect l="13789" t="1839" r="13123"/>
          <a:stretch>
            <a:fillRect/>
          </a:stretch>
        </p:blipFill>
        <p:spPr bwMode="auto">
          <a:xfrm>
            <a:off x="415925" y="2565400"/>
            <a:ext cx="35306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it All Together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609600" y="1782763"/>
            <a:ext cx="8809038" cy="40084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county,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sdo_geom.sdo_area 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sdo_geom.sdo_intersection (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c.geom,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sdo_geom.sdo_buffer 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  i.geom, 60, 0.5,'unit=km'),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0.5),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0.5, 'unit=sq_km') geom_area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FROM us_interstates i, us_counties c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WHERE i.interstate = 'I170'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AND sdo_within_distance(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c.geom, i.geom, 'distance=60 unit=km') = 'TRUE';</a:t>
            </a:r>
          </a:p>
        </p:txBody>
      </p:sp>
      <p:sp>
        <p:nvSpPr>
          <p:cNvPr id="87044" name="Rectangle 9"/>
          <p:cNvSpPr>
            <a:spLocks noChangeArrowheads="1"/>
          </p:cNvSpPr>
          <p:nvPr/>
        </p:nvSpPr>
        <p:spPr bwMode="auto">
          <a:xfrm>
            <a:off x="2057400" y="3124200"/>
            <a:ext cx="4648200" cy="685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87045" name="Rectangle 10"/>
          <p:cNvSpPr>
            <a:spLocks noChangeArrowheads="1"/>
          </p:cNvSpPr>
          <p:nvPr/>
        </p:nvSpPr>
        <p:spPr bwMode="auto">
          <a:xfrm>
            <a:off x="1752600" y="2514600"/>
            <a:ext cx="5410200" cy="1600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87046" name="Rectangle 11"/>
          <p:cNvSpPr>
            <a:spLocks noChangeArrowheads="1"/>
          </p:cNvSpPr>
          <p:nvPr/>
        </p:nvSpPr>
        <p:spPr bwMode="auto">
          <a:xfrm>
            <a:off x="1447800" y="2133600"/>
            <a:ext cx="6324600" cy="2362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87047" name="TextBox 6"/>
          <p:cNvSpPr txBox="1">
            <a:spLocks noChangeArrowheads="1"/>
          </p:cNvSpPr>
          <p:nvPr/>
        </p:nvSpPr>
        <p:spPr bwMode="auto">
          <a:xfrm>
            <a:off x="6537325" y="2924175"/>
            <a:ext cx="360363" cy="4016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fr-FR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48" name="TextBox 8"/>
          <p:cNvSpPr txBox="1">
            <a:spLocks noChangeArrowheads="1"/>
          </p:cNvSpPr>
          <p:nvPr/>
        </p:nvSpPr>
        <p:spPr bwMode="auto">
          <a:xfrm>
            <a:off x="6969125" y="2349500"/>
            <a:ext cx="360363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fr-FR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7049" name="TextBox 9"/>
          <p:cNvSpPr txBox="1">
            <a:spLocks noChangeArrowheads="1"/>
          </p:cNvSpPr>
          <p:nvPr/>
        </p:nvSpPr>
        <p:spPr bwMode="auto">
          <a:xfrm>
            <a:off x="7616825" y="1916113"/>
            <a:ext cx="360363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fr-FR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Notes on Tolerance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1447800"/>
          </a:xfrm>
        </p:spPr>
        <p:txBody>
          <a:bodyPr/>
          <a:lstStyle/>
          <a:p>
            <a:pPr eaLnBrk="1" hangingPunct="1"/>
            <a:r>
              <a:rPr lang="en-US" sz="2000"/>
              <a:t>The tolerance you specify is applied to the result</a:t>
            </a:r>
          </a:p>
          <a:p>
            <a:pPr eaLnBrk="1" hangingPunct="1"/>
            <a:r>
              <a:rPr lang="en-US" sz="2000"/>
              <a:t>If the tolerance is too small, “imperfections” may appear</a:t>
            </a:r>
          </a:p>
          <a:p>
            <a:pPr eaLnBrk="1" hangingPunct="1"/>
            <a:r>
              <a:rPr lang="en-US" sz="2000"/>
              <a:t>Small gaps between polygons can turn into holes or slivers in the polygon resulting from the union</a:t>
            </a:r>
          </a:p>
        </p:txBody>
      </p:sp>
      <p:pic>
        <p:nvPicPr>
          <p:cNvPr id="89092" name="Picture 1028" descr="C:\Documents and Settings\agodfrin\My Documents\My Pictures\capture1.bmp"/>
          <p:cNvPicPr>
            <a:picLocks noChangeAspect="1" noChangeArrowheads="1"/>
          </p:cNvPicPr>
          <p:nvPr/>
        </p:nvPicPr>
        <p:blipFill>
          <a:blip r:embed="rId2"/>
          <a:srcRect l="13043" r="15218"/>
          <a:stretch>
            <a:fillRect/>
          </a:stretch>
        </p:blipFill>
        <p:spPr bwMode="auto">
          <a:xfrm>
            <a:off x="6705600" y="3702050"/>
            <a:ext cx="3048000" cy="2382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9093" name="Picture 1029" descr="C:\Documents and Settings\agodfrin\My Documents\My Pictures\capture2.bmp"/>
          <p:cNvPicPr>
            <a:picLocks noChangeAspect="1" noChangeArrowheads="1"/>
          </p:cNvPicPr>
          <p:nvPr/>
        </p:nvPicPr>
        <p:blipFill>
          <a:blip r:embed="rId3"/>
          <a:srcRect l="13043" r="15218"/>
          <a:stretch>
            <a:fillRect/>
          </a:stretch>
        </p:blipFill>
        <p:spPr bwMode="auto">
          <a:xfrm>
            <a:off x="228600" y="3703638"/>
            <a:ext cx="3048000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9094" name="Picture 1030" descr="C:\Documents and Settings\agodfrin\My Documents\My Pictures\capture3.bmp"/>
          <p:cNvPicPr>
            <a:picLocks noChangeAspect="1" noChangeArrowheads="1"/>
          </p:cNvPicPr>
          <p:nvPr/>
        </p:nvPicPr>
        <p:blipFill>
          <a:blip r:embed="rId4"/>
          <a:srcRect l="12851" r="14323"/>
          <a:stretch>
            <a:fillRect/>
          </a:stretch>
        </p:blipFill>
        <p:spPr bwMode="auto">
          <a:xfrm>
            <a:off x="3429000" y="3713163"/>
            <a:ext cx="3124200" cy="2382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9095" name="Text Box 1031"/>
          <p:cNvSpPr txBox="1">
            <a:spLocks noChangeArrowheads="1"/>
          </p:cNvSpPr>
          <p:nvPr/>
        </p:nvSpPr>
        <p:spPr bwMode="auto">
          <a:xfrm>
            <a:off x="381000" y="3200400"/>
            <a:ext cx="2667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600"/>
              <a:t>Original polygons</a:t>
            </a:r>
          </a:p>
        </p:txBody>
      </p:sp>
      <p:sp>
        <p:nvSpPr>
          <p:cNvPr id="89096" name="Text Box 1032"/>
          <p:cNvSpPr txBox="1">
            <a:spLocks noChangeArrowheads="1"/>
          </p:cNvSpPr>
          <p:nvPr/>
        </p:nvSpPr>
        <p:spPr bwMode="auto">
          <a:xfrm>
            <a:off x="3581400" y="3200400"/>
            <a:ext cx="2667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600"/>
              <a:t>Union at tolerance 0.005</a:t>
            </a:r>
          </a:p>
        </p:txBody>
      </p:sp>
      <p:sp>
        <p:nvSpPr>
          <p:cNvPr id="89097" name="Text Box 1033"/>
          <p:cNvSpPr txBox="1">
            <a:spLocks noChangeArrowheads="1"/>
          </p:cNvSpPr>
          <p:nvPr/>
        </p:nvSpPr>
        <p:spPr bwMode="auto">
          <a:xfrm>
            <a:off x="6858000" y="3200400"/>
            <a:ext cx="2667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600"/>
              <a:t>Union at tolerance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Area and Length Calculations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SDO_GEOM.SDO_AREA</a:t>
            </a:r>
          </a:p>
          <a:p>
            <a:pPr lvl="1" eaLnBrk="1" hangingPunct="1"/>
            <a:r>
              <a:rPr lang="en-US"/>
              <a:t>Computes the area of a polygon</a:t>
            </a:r>
          </a:p>
          <a:p>
            <a:pPr eaLnBrk="1" hangingPunct="1"/>
            <a:r>
              <a:rPr lang="en-US"/>
              <a:t>SDO_GEOM.SDO_LENGTH</a:t>
            </a:r>
          </a:p>
          <a:p>
            <a:pPr lvl="1" eaLnBrk="1" hangingPunct="1"/>
            <a:r>
              <a:rPr lang="en-US"/>
              <a:t>Computes the length or perimeter of a geometry</a:t>
            </a:r>
          </a:p>
          <a:p>
            <a:pPr eaLnBrk="1" hangingPunct="1"/>
            <a:r>
              <a:rPr lang="en-US"/>
              <a:t>Both functions take an SDO_GEOMETRY object as input and return a number.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38400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Derived Geometries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Centroid</a:t>
            </a:r>
          </a:p>
        </p:txBody>
      </p:sp>
      <p:sp>
        <p:nvSpPr>
          <p:cNvPr id="9216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SDO_CENTROID</a:t>
            </a:r>
          </a:p>
          <a:p>
            <a:pPr lvl="1" eaLnBrk="1" hangingPunct="1"/>
            <a:r>
              <a:rPr lang="en-US"/>
              <a:t>“Center of gravity” function</a:t>
            </a:r>
          </a:p>
          <a:p>
            <a:pPr lvl="1" eaLnBrk="1" hangingPunct="1"/>
            <a:r>
              <a:rPr lang="en-US"/>
              <a:t>Returns point geometry object</a:t>
            </a:r>
          </a:p>
        </p:txBody>
      </p:sp>
      <p:sp>
        <p:nvSpPr>
          <p:cNvPr id="92164" name="Rectangle 13"/>
          <p:cNvSpPr>
            <a:spLocks noChangeArrowheads="1"/>
          </p:cNvSpPr>
          <p:nvPr/>
        </p:nvSpPr>
        <p:spPr bwMode="auto">
          <a:xfrm>
            <a:off x="679450" y="2990850"/>
            <a:ext cx="4776788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sdo_geom.sdo_centroid(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c.geom, 0.5) centroid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 us_counties c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c.county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AND   c.state_abrv = 'NJ';</a:t>
            </a:r>
          </a:p>
        </p:txBody>
      </p:sp>
      <p:pic>
        <p:nvPicPr>
          <p:cNvPr id="92165" name="Picture 14" descr="D:\Courses\Spatial11g-Workshop PVT\prepare\q7.jpg"/>
          <p:cNvPicPr>
            <a:picLocks noChangeAspect="1" noChangeArrowheads="1"/>
          </p:cNvPicPr>
          <p:nvPr/>
        </p:nvPicPr>
        <p:blipFill>
          <a:blip r:embed="rId3"/>
          <a:srcRect l="25787" t="3519" r="25487" b="3519"/>
          <a:stretch>
            <a:fillRect/>
          </a:stretch>
        </p:blipFill>
        <p:spPr bwMode="auto">
          <a:xfrm>
            <a:off x="5562600" y="2035175"/>
            <a:ext cx="41211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6" name="Oval 16"/>
          <p:cNvSpPr>
            <a:spLocks noChangeArrowheads="1"/>
          </p:cNvSpPr>
          <p:nvPr/>
        </p:nvSpPr>
        <p:spPr bwMode="auto">
          <a:xfrm>
            <a:off x="7391400" y="3784600"/>
            <a:ext cx="158750" cy="1587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881063" y="1919288"/>
            <a:ext cx="735488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9063" indent="-119063" eaLnBrk="0" hangingPunct="0">
              <a:spcBef>
                <a:spcPct val="20000"/>
              </a:spcBef>
            </a:pPr>
            <a:endParaRPr lang="en-US" sz="1600"/>
          </a:p>
          <a:p>
            <a:pPr marL="119063" indent="-119063" eaLnBrk="0" hangingPunct="0">
              <a:spcBef>
                <a:spcPct val="20000"/>
              </a:spcBef>
            </a:pPr>
            <a:endParaRPr lang="en-US" sz="1600" b="0"/>
          </a:p>
        </p:txBody>
      </p:sp>
      <p:sp>
        <p:nvSpPr>
          <p:cNvPr id="9421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Interior Point</a:t>
            </a:r>
          </a:p>
        </p:txBody>
      </p:sp>
      <p:sp>
        <p:nvSpPr>
          <p:cNvPr id="9421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Returns a point that is guaranteed to be an interior point (not on the boundary or edge) on the surface of a polygon geometry object. </a:t>
            </a:r>
          </a:p>
          <a:p>
            <a:pPr eaLnBrk="1" hangingPunct="1"/>
            <a:r>
              <a:rPr lang="en-US" dirty="0"/>
              <a:t>Typically used for placing labels</a:t>
            </a:r>
          </a:p>
        </p:txBody>
      </p:sp>
      <p:sp>
        <p:nvSpPr>
          <p:cNvPr id="94213" name="Freeform 5"/>
          <p:cNvSpPr>
            <a:spLocks/>
          </p:cNvSpPr>
          <p:nvPr/>
        </p:nvSpPr>
        <p:spPr bwMode="auto">
          <a:xfrm>
            <a:off x="4756150" y="4419600"/>
            <a:ext cx="1238250" cy="762000"/>
          </a:xfrm>
          <a:custGeom>
            <a:avLst/>
            <a:gdLst>
              <a:gd name="T0" fmla="*/ 2147483647 w 720"/>
              <a:gd name="T1" fmla="*/ 0 h 480"/>
              <a:gd name="T2" fmla="*/ 2147483647 w 720"/>
              <a:gd name="T3" fmla="*/ 2147483647 h 480"/>
              <a:gd name="T4" fmla="*/ 2147483647 w 720"/>
              <a:gd name="T5" fmla="*/ 2147483647 h 480"/>
              <a:gd name="T6" fmla="*/ 2147483647 w 720"/>
              <a:gd name="T7" fmla="*/ 2147483647 h 480"/>
              <a:gd name="T8" fmla="*/ 2147483647 w 720"/>
              <a:gd name="T9" fmla="*/ 2147483647 h 480"/>
              <a:gd name="T10" fmla="*/ 2147483647 w 720"/>
              <a:gd name="T11" fmla="*/ 2147483647 h 480"/>
              <a:gd name="T12" fmla="*/ 0 w 720"/>
              <a:gd name="T13" fmla="*/ 2147483647 h 480"/>
              <a:gd name="T14" fmla="*/ 2147483647 w 720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0"/>
              <a:gd name="T25" fmla="*/ 0 h 480"/>
              <a:gd name="T26" fmla="*/ 720 w 720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0" h="480">
                <a:moveTo>
                  <a:pt x="88" y="0"/>
                </a:moveTo>
                <a:lnTo>
                  <a:pt x="720" y="88"/>
                </a:lnTo>
                <a:lnTo>
                  <a:pt x="656" y="464"/>
                </a:lnTo>
                <a:lnTo>
                  <a:pt x="384" y="480"/>
                </a:lnTo>
                <a:lnTo>
                  <a:pt x="296" y="296"/>
                </a:lnTo>
                <a:lnTo>
                  <a:pt x="120" y="424"/>
                </a:lnTo>
                <a:lnTo>
                  <a:pt x="0" y="192"/>
                </a:lnTo>
                <a:lnTo>
                  <a:pt x="88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4" name="Freeform 6"/>
          <p:cNvSpPr>
            <a:spLocks/>
          </p:cNvSpPr>
          <p:nvPr/>
        </p:nvSpPr>
        <p:spPr bwMode="auto">
          <a:xfrm>
            <a:off x="6861175" y="4419600"/>
            <a:ext cx="1017588" cy="635000"/>
          </a:xfrm>
          <a:custGeom>
            <a:avLst/>
            <a:gdLst>
              <a:gd name="T0" fmla="*/ 2147483647 w 592"/>
              <a:gd name="T1" fmla="*/ 2147483647 h 400"/>
              <a:gd name="T2" fmla="*/ 0 w 592"/>
              <a:gd name="T3" fmla="*/ 2147483647 h 400"/>
              <a:gd name="T4" fmla="*/ 2147483647 w 592"/>
              <a:gd name="T5" fmla="*/ 2147483647 h 400"/>
              <a:gd name="T6" fmla="*/ 2147483647 w 592"/>
              <a:gd name="T7" fmla="*/ 2147483647 h 400"/>
              <a:gd name="T8" fmla="*/ 2147483647 w 592"/>
              <a:gd name="T9" fmla="*/ 0 h 400"/>
              <a:gd name="T10" fmla="*/ 2147483647 w 592"/>
              <a:gd name="T11" fmla="*/ 2147483647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2"/>
              <a:gd name="T19" fmla="*/ 0 h 400"/>
              <a:gd name="T20" fmla="*/ 592 w 592"/>
              <a:gd name="T21" fmla="*/ 400 h 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2" h="400">
                <a:moveTo>
                  <a:pt x="72" y="64"/>
                </a:moveTo>
                <a:lnTo>
                  <a:pt x="0" y="376"/>
                </a:lnTo>
                <a:lnTo>
                  <a:pt x="432" y="400"/>
                </a:lnTo>
                <a:lnTo>
                  <a:pt x="592" y="120"/>
                </a:lnTo>
                <a:lnTo>
                  <a:pt x="424" y="0"/>
                </a:lnTo>
                <a:lnTo>
                  <a:pt x="72" y="64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5" name="Freeform 7"/>
          <p:cNvSpPr>
            <a:spLocks/>
          </p:cNvSpPr>
          <p:nvPr/>
        </p:nvSpPr>
        <p:spPr bwMode="auto">
          <a:xfrm>
            <a:off x="8772525" y="4406900"/>
            <a:ext cx="371475" cy="304800"/>
          </a:xfrm>
          <a:custGeom>
            <a:avLst/>
            <a:gdLst>
              <a:gd name="T0" fmla="*/ 0 w 216"/>
              <a:gd name="T1" fmla="*/ 2147483647 h 192"/>
              <a:gd name="T2" fmla="*/ 0 w 216"/>
              <a:gd name="T3" fmla="*/ 2147483647 h 192"/>
              <a:gd name="T4" fmla="*/ 2147483647 w 216"/>
              <a:gd name="T5" fmla="*/ 2147483647 h 192"/>
              <a:gd name="T6" fmla="*/ 2147483647 w 216"/>
              <a:gd name="T7" fmla="*/ 2147483647 h 192"/>
              <a:gd name="T8" fmla="*/ 2147483647 w 216"/>
              <a:gd name="T9" fmla="*/ 2147483647 h 192"/>
              <a:gd name="T10" fmla="*/ 2147483647 w 216"/>
              <a:gd name="T11" fmla="*/ 0 h 192"/>
              <a:gd name="T12" fmla="*/ 0 w 216"/>
              <a:gd name="T13" fmla="*/ 2147483647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92"/>
              <a:gd name="T23" fmla="*/ 216 w 216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92">
                <a:moveTo>
                  <a:pt x="0" y="64"/>
                </a:moveTo>
                <a:lnTo>
                  <a:pt x="0" y="192"/>
                </a:lnTo>
                <a:lnTo>
                  <a:pt x="152" y="176"/>
                </a:lnTo>
                <a:lnTo>
                  <a:pt x="128" y="112"/>
                </a:lnTo>
                <a:lnTo>
                  <a:pt x="216" y="56"/>
                </a:lnTo>
                <a:lnTo>
                  <a:pt x="160" y="0"/>
                </a:lnTo>
                <a:lnTo>
                  <a:pt x="0" y="64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5664200" y="4813300"/>
            <a:ext cx="53975" cy="4286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4217" name="Rectangle 12"/>
          <p:cNvSpPr>
            <a:spLocks noChangeArrowheads="1"/>
          </p:cNvSpPr>
          <p:nvPr/>
        </p:nvSpPr>
        <p:spPr bwMode="auto">
          <a:xfrm>
            <a:off x="685800" y="3733800"/>
            <a:ext cx="3879850" cy="1158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SDO_UTIL.INTERIOR_POINT( 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geom IN SDO_GEOMETRY,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tol IN NUMBER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) RETURN SDO_GEOMETRY;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Convex Hull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743450" cy="4343400"/>
          </a:xfrm>
        </p:spPr>
        <p:txBody>
          <a:bodyPr/>
          <a:lstStyle/>
          <a:p>
            <a:pPr eaLnBrk="1" hangingPunct="1"/>
            <a:r>
              <a:rPr lang="en-US"/>
              <a:t>SDO_CONVEXHULL</a:t>
            </a:r>
          </a:p>
          <a:p>
            <a:pPr lvl="1" eaLnBrk="1" hangingPunct="1"/>
            <a:r>
              <a:rPr lang="en-US"/>
              <a:t>Returns a convex polygon (no concave angles)</a:t>
            </a:r>
          </a:p>
        </p:txBody>
      </p:sp>
      <p:sp>
        <p:nvSpPr>
          <p:cNvPr id="95236" name="Rectangle 1037"/>
          <p:cNvSpPr>
            <a:spLocks noChangeArrowheads="1"/>
          </p:cNvSpPr>
          <p:nvPr/>
        </p:nvSpPr>
        <p:spPr bwMode="auto">
          <a:xfrm>
            <a:off x="679450" y="2990850"/>
            <a:ext cx="466725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sdo_geom.sdo_convexhull(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c.geom, 0.5) convexhull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 us_counties c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c.county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AND   c.state_abrv = 'NJ';</a:t>
            </a:r>
          </a:p>
        </p:txBody>
      </p:sp>
      <p:pic>
        <p:nvPicPr>
          <p:cNvPr id="95237" name="Picture 1038" descr="D:\Courses\Spatial11g-Workshop PVT\prepare\q8.png"/>
          <p:cNvPicPr>
            <a:picLocks noChangeAspect="1" noChangeArrowheads="1"/>
          </p:cNvPicPr>
          <p:nvPr/>
        </p:nvPicPr>
        <p:blipFill>
          <a:blip r:embed="rId3"/>
          <a:srcRect l="25555" t="2222" r="25555" b="2222"/>
          <a:stretch>
            <a:fillRect/>
          </a:stretch>
        </p:blipFill>
        <p:spPr bwMode="auto">
          <a:xfrm>
            <a:off x="5486400" y="1870075"/>
            <a:ext cx="424656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Minimum Bounding Rectangle (MBR)</a:t>
            </a:r>
            <a:endParaRPr lang="en-US" dirty="0"/>
          </a:p>
        </p:txBody>
      </p:sp>
      <p:sp>
        <p:nvSpPr>
          <p:cNvPr id="972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743450" cy="4343400"/>
          </a:xfrm>
        </p:spPr>
        <p:txBody>
          <a:bodyPr/>
          <a:lstStyle/>
          <a:p>
            <a:pPr eaLnBrk="1" hangingPunct="1"/>
            <a:r>
              <a:rPr lang="en-US"/>
              <a:t>SDO_MBR</a:t>
            </a:r>
          </a:p>
          <a:p>
            <a:pPr lvl="1" eaLnBrk="1" hangingPunct="1"/>
            <a:r>
              <a:rPr lang="en-US"/>
              <a:t>Returns the minimum bounding rectangle around a geometry object</a:t>
            </a:r>
          </a:p>
        </p:txBody>
      </p:sp>
      <p:sp>
        <p:nvSpPr>
          <p:cNvPr id="97284" name="Rectangle 2052"/>
          <p:cNvSpPr>
            <a:spLocks noChangeArrowheads="1"/>
          </p:cNvSpPr>
          <p:nvPr/>
        </p:nvSpPr>
        <p:spPr bwMode="auto">
          <a:xfrm>
            <a:off x="679450" y="2990850"/>
            <a:ext cx="466725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sdo_geom.sdo_mbr(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c.geom) mbr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 us_counties c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c.county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AND   c.state_abrv = 'NJ';</a:t>
            </a:r>
          </a:p>
        </p:txBody>
      </p:sp>
      <p:pic>
        <p:nvPicPr>
          <p:cNvPr id="97285" name="Picture 2055" descr="D:\Courses\Spatial11g-Workshop PVT\prepare\q11.png"/>
          <p:cNvPicPr>
            <a:picLocks noChangeAspect="1" noChangeArrowheads="1"/>
          </p:cNvPicPr>
          <p:nvPr/>
        </p:nvPicPr>
        <p:blipFill>
          <a:blip r:embed="rId3"/>
          <a:srcRect l="25555" t="3334" r="24445" b="3334"/>
          <a:stretch>
            <a:fillRect/>
          </a:stretch>
        </p:blipFill>
        <p:spPr bwMode="auto">
          <a:xfrm>
            <a:off x="5638800" y="1981200"/>
            <a:ext cx="41148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Minimum Bounding Circle (MBC)</a:t>
            </a:r>
            <a:endParaRPr lang="en-US" dirty="0"/>
          </a:p>
        </p:txBody>
      </p:sp>
      <p:pic>
        <p:nvPicPr>
          <p:cNvPr id="7" name="Picture 14" descr="D:\Courses\Spatial11g-Workshop PVT\prepare\q7.jpg"/>
          <p:cNvPicPr>
            <a:picLocks noChangeAspect="1" noChangeArrowheads="1"/>
          </p:cNvPicPr>
          <p:nvPr/>
        </p:nvPicPr>
        <p:blipFill>
          <a:blip r:embed="rId3"/>
          <a:srcRect l="25787" t="3519" r="25487" b="3519"/>
          <a:stretch>
            <a:fillRect/>
          </a:stretch>
        </p:blipFill>
        <p:spPr bwMode="auto">
          <a:xfrm>
            <a:off x="5105400" y="1371600"/>
            <a:ext cx="41211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4876800" y="1066800"/>
            <a:ext cx="4876800" cy="4876800"/>
          </a:xfrm>
          <a:prstGeom prst="ellipse">
            <a:avLst/>
          </a:prstGeom>
          <a:noFill/>
          <a:ln w="28575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13" name="Rectangle 12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162800" y="3352800"/>
            <a:ext cx="158750" cy="1587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7" name="Rectangle 16"/>
          <p:cNvSpPr/>
          <p:nvPr/>
        </p:nvSpPr>
        <p:spPr bwMode="auto">
          <a:xfrm>
            <a:off x="6781800" y="2895600"/>
            <a:ext cx="304800" cy="381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8" name="Rectangle 2052"/>
          <p:cNvSpPr>
            <a:spLocks noChangeArrowheads="1"/>
          </p:cNvSpPr>
          <p:nvPr/>
        </p:nvSpPr>
        <p:spPr bwMode="auto">
          <a:xfrm>
            <a:off x="228600" y="969962"/>
            <a:ext cx="449580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sdo_geom.sdo_mbc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sp>
        <p:nvSpPr>
          <p:cNvPr id="19" name="Rectangle 2052"/>
          <p:cNvSpPr>
            <a:spLocks noChangeArrowheads="1"/>
          </p:cNvSpPr>
          <p:nvPr/>
        </p:nvSpPr>
        <p:spPr bwMode="auto">
          <a:xfrm>
            <a:off x="228600" y="2743200"/>
            <a:ext cx="4495800" cy="169956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sdo_geom.sdo_mbc_center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 smtClean="0">
                <a:latin typeface="Courier New" pitchFamily="-84" charset="0"/>
              </a:rPr>
              <a:t>c.geom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sp>
        <p:nvSpPr>
          <p:cNvPr id="20" name="Rectangle 2052"/>
          <p:cNvSpPr>
            <a:spLocks noChangeArrowheads="1"/>
          </p:cNvSpPr>
          <p:nvPr/>
        </p:nvSpPr>
        <p:spPr bwMode="auto">
          <a:xfrm>
            <a:off x="228600" y="4495800"/>
            <a:ext cx="4495800" cy="169956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sdo_geom.sdo_mbc_radius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cxnSp>
        <p:nvCxnSpPr>
          <p:cNvPr id="22" name="Straight Connector 21"/>
          <p:cNvCxnSpPr>
            <a:stCxn id="9" idx="3"/>
          </p:cNvCxnSpPr>
          <p:nvPr/>
        </p:nvCxnSpPr>
        <p:spPr bwMode="auto">
          <a:xfrm rot="5400000" flipH="1" flipV="1">
            <a:off x="5514790" y="3505200"/>
            <a:ext cx="1800409" cy="1648009"/>
          </a:xfrm>
          <a:prstGeom prst="line">
            <a:avLst/>
          </a:prstGeom>
          <a:noFill/>
          <a:ln w="38100" cap="flat" cmpd="sng" algn="ctr">
            <a:solidFill>
              <a:srgbClr val="FD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371600"/>
            <a:ext cx="3225800" cy="2667000"/>
          </a:xfrm>
          <a:prstGeom prst="rect">
            <a:avLst/>
          </a:prstGeom>
        </p:spPr>
      </p:pic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Diameter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42950" y="1219200"/>
            <a:ext cx="5505450" cy="4343400"/>
          </a:xfrm>
        </p:spPr>
        <p:txBody>
          <a:bodyPr/>
          <a:lstStyle/>
          <a:p>
            <a:r>
              <a:rPr lang="en-US" dirty="0" smtClean="0"/>
              <a:t>The diameter of a polygon is defined as the maximum distance between any two points of the polygon.</a:t>
            </a:r>
            <a:endParaRPr lang="en-US" dirty="0"/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4400" y="6477001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Illustration courtesy of http://</a:t>
            </a:r>
            <a:r>
              <a:rPr lang="en-US" sz="1400" b="0" dirty="0" err="1" smtClean="0"/>
              <a:t>cgm.cs.mcgill.ca/~orm/rotcal.html</a:t>
            </a:r>
            <a:endParaRPr lang="en-US" sz="1400" b="0" dirty="0"/>
          </a:p>
        </p:txBody>
      </p:sp>
      <p:sp>
        <p:nvSpPr>
          <p:cNvPr id="19" name="Rectangle 2052"/>
          <p:cNvSpPr>
            <a:spLocks noChangeArrowheads="1"/>
          </p:cNvSpPr>
          <p:nvPr/>
        </p:nvSpPr>
        <p:spPr bwMode="auto">
          <a:xfrm>
            <a:off x="685800" y="2438400"/>
            <a:ext cx="518160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sdo_geom.sdo_diameter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>
                <a:latin typeface="Courier New" pitchFamily="-84" charset="0"/>
              </a:rPr>
              <a:t>)</a:t>
            </a:r>
            <a:r>
              <a:rPr lang="en-US" sz="1800" dirty="0" smtClean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sp>
        <p:nvSpPr>
          <p:cNvPr id="22" name="Rectangle 2052"/>
          <p:cNvSpPr>
            <a:spLocks noChangeArrowheads="1"/>
          </p:cNvSpPr>
          <p:nvPr/>
        </p:nvSpPr>
        <p:spPr bwMode="auto">
          <a:xfrm>
            <a:off x="685800" y="4267200"/>
            <a:ext cx="5181600" cy="169956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sdo_geom.sdo_diameter_line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42950" y="1219200"/>
            <a:ext cx="5505450" cy="4343400"/>
          </a:xfrm>
        </p:spPr>
        <p:txBody>
          <a:bodyPr/>
          <a:lstStyle/>
          <a:p>
            <a:r>
              <a:rPr lang="en-US" dirty="0" smtClean="0"/>
              <a:t>The width of a convex polygon is defined as the minimum distance between parallel lines of support.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4400" y="6477001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Illustration courtesy of http://</a:t>
            </a:r>
            <a:r>
              <a:rPr lang="en-US" sz="1400" b="0" dirty="0" err="1" smtClean="0"/>
              <a:t>cgm.cs.mcgill.ca/~orm/rotcal.html</a:t>
            </a:r>
            <a:endParaRPr lang="en-US" sz="1400" b="0" dirty="0"/>
          </a:p>
        </p:txBody>
      </p:sp>
      <p:sp>
        <p:nvSpPr>
          <p:cNvPr id="19" name="Rectangle 2052"/>
          <p:cNvSpPr>
            <a:spLocks noChangeArrowheads="1"/>
          </p:cNvSpPr>
          <p:nvPr/>
        </p:nvSpPr>
        <p:spPr bwMode="auto">
          <a:xfrm>
            <a:off x="685800" y="2438400"/>
            <a:ext cx="518160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sdo_geom.sdo_width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>
                <a:latin typeface="Courier New" pitchFamily="-84" charset="0"/>
              </a:rPr>
              <a:t>)</a:t>
            </a:r>
            <a:r>
              <a:rPr lang="en-US" sz="1800" dirty="0" smtClean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sp>
        <p:nvSpPr>
          <p:cNvPr id="22" name="Rectangle 2052"/>
          <p:cNvSpPr>
            <a:spLocks noChangeArrowheads="1"/>
          </p:cNvSpPr>
          <p:nvPr/>
        </p:nvSpPr>
        <p:spPr bwMode="auto">
          <a:xfrm>
            <a:off x="685800" y="4267200"/>
            <a:ext cx="5181600" cy="169956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sdo_geom.sdo_width_line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1600200"/>
            <a:ext cx="3225800" cy="21463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1371600"/>
            <a:ext cx="3822700" cy="2705100"/>
          </a:xfrm>
          <a:prstGeom prst="rect">
            <a:avLst/>
          </a:prstGeom>
        </p:spPr>
      </p:pic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Distance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42950" y="1219200"/>
            <a:ext cx="5505450" cy="4343400"/>
          </a:xfrm>
        </p:spPr>
        <p:txBody>
          <a:bodyPr/>
          <a:lstStyle/>
          <a:p>
            <a:r>
              <a:rPr lang="en-US" dirty="0" smtClean="0"/>
              <a:t>The width of a convex polygon is defined as the minimum distance between parallel lines of support.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24400" y="6477001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Illustration courtesy of http://</a:t>
            </a:r>
            <a:r>
              <a:rPr lang="en-US" sz="1400" b="0" dirty="0" err="1" smtClean="0"/>
              <a:t>cgm.cs.mcgill.ca/~orm/rotcal.html</a:t>
            </a:r>
            <a:endParaRPr lang="en-US" sz="1400" b="0" dirty="0"/>
          </a:p>
        </p:txBody>
      </p:sp>
      <p:sp>
        <p:nvSpPr>
          <p:cNvPr id="19" name="Rectangle 2052"/>
          <p:cNvSpPr>
            <a:spLocks noChangeArrowheads="1"/>
          </p:cNvSpPr>
          <p:nvPr/>
        </p:nvSpPr>
        <p:spPr bwMode="auto">
          <a:xfrm>
            <a:off x="685800" y="2438400"/>
            <a:ext cx="5334000" cy="16970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sdo_geom.sdo_maxdistance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>
                <a:latin typeface="Courier New" pitchFamily="-84" charset="0"/>
              </a:rPr>
              <a:t>)</a:t>
            </a:r>
            <a:r>
              <a:rPr lang="en-US" sz="1800" dirty="0" smtClean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  <p:sp>
        <p:nvSpPr>
          <p:cNvPr id="22" name="Rectangle 2052"/>
          <p:cNvSpPr>
            <a:spLocks noChangeArrowheads="1"/>
          </p:cNvSpPr>
          <p:nvPr/>
        </p:nvSpPr>
        <p:spPr bwMode="auto">
          <a:xfrm>
            <a:off x="685800" y="4267200"/>
            <a:ext cx="5334000" cy="169956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-84" charset="0"/>
              </a:rPr>
              <a:t>sdo_geom.sdo_maxdistance_line</a:t>
            </a:r>
            <a:r>
              <a:rPr lang="en-US" sz="1800" dirty="0" smtClean="0">
                <a:latin typeface="Courier New" pitchFamily="-84" charset="0"/>
              </a:rPr>
              <a:t>(</a:t>
            </a:r>
            <a:endParaRPr lang="en-US" sz="1800" dirty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        </a:t>
            </a:r>
            <a:r>
              <a:rPr lang="en-US" sz="1800" dirty="0" err="1">
                <a:latin typeface="Courier New" pitchFamily="-84" charset="0"/>
              </a:rPr>
              <a:t>c.geom</a:t>
            </a:r>
            <a:r>
              <a:rPr lang="en-US" sz="18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FROM  </a:t>
            </a:r>
            <a:r>
              <a:rPr lang="en-US" sz="1800" dirty="0" err="1">
                <a:latin typeface="Courier New" pitchFamily="-84" charset="0"/>
              </a:rPr>
              <a:t>us_counties</a:t>
            </a:r>
            <a:r>
              <a:rPr lang="en-US" sz="1800" dirty="0">
                <a:latin typeface="Courier New" pitchFamily="-84" charset="0"/>
              </a:rPr>
              <a:t> </a:t>
            </a:r>
            <a:r>
              <a:rPr lang="en-US" sz="1800" dirty="0" err="1">
                <a:latin typeface="Courier New" pitchFamily="-84" charset="0"/>
              </a:rPr>
              <a:t>c</a:t>
            </a:r>
            <a:r>
              <a:rPr lang="en-US" sz="18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c.county</a:t>
            </a:r>
            <a:r>
              <a:rPr lang="en-US" sz="1800" dirty="0">
                <a:latin typeface="Courier New" pitchFamily="-84" charset="0"/>
              </a:rPr>
              <a:t>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Courier New" pitchFamily="-84" charset="0"/>
              </a:rPr>
              <a:t>AND   </a:t>
            </a:r>
            <a:r>
              <a:rPr lang="en-US" sz="1800" dirty="0" err="1">
                <a:latin typeface="Courier New" pitchFamily="-84" charset="0"/>
              </a:rPr>
              <a:t>c.state_abrv</a:t>
            </a:r>
            <a:r>
              <a:rPr lang="en-US" sz="1800" dirty="0">
                <a:latin typeface="Courier New" pitchFamily="-84" charset="0"/>
              </a:rPr>
              <a:t> = 'NJ';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Closest Points</a:t>
            </a:r>
            <a:endParaRPr lang="en-US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/>
              <a:t>Given two geometries, return the distance between them and the points that are the closest in each</a:t>
            </a:r>
            <a:endParaRPr lang="en-US"/>
          </a:p>
        </p:txBody>
      </p:sp>
      <p:sp>
        <p:nvSpPr>
          <p:cNvPr id="99332" name="Rectangle 2052"/>
          <p:cNvSpPr>
            <a:spLocks noChangeArrowheads="1"/>
          </p:cNvSpPr>
          <p:nvPr/>
        </p:nvSpPr>
        <p:spPr bwMode="auto">
          <a:xfrm>
            <a:off x="560388" y="2538413"/>
            <a:ext cx="5256212" cy="34115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DECLARE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g1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;    g2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g1_pt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; g2_pt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;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distance number;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BEGIN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SELECT </a:t>
            </a:r>
            <a:r>
              <a:rPr lang="en-US" sz="1400" dirty="0" err="1">
                <a:latin typeface="Courier New" pitchFamily="-84" charset="0"/>
              </a:rPr>
              <a:t>geom</a:t>
            </a:r>
            <a:r>
              <a:rPr lang="en-US" sz="1400" dirty="0">
                <a:latin typeface="Courier New" pitchFamily="-84" charset="0"/>
              </a:rPr>
              <a:t> INTO g1 FROM </a:t>
            </a:r>
            <a:r>
              <a:rPr lang="en-US" sz="1400" dirty="0" err="1">
                <a:latin typeface="Courier New" pitchFamily="-84" charset="0"/>
              </a:rPr>
              <a:t>us_counties</a:t>
            </a:r>
            <a:r>
              <a:rPr lang="en-US" sz="14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WHERE </a:t>
            </a:r>
            <a:r>
              <a:rPr lang="en-US" sz="1400" dirty="0" err="1">
                <a:latin typeface="Courier New" pitchFamily="-84" charset="0"/>
              </a:rPr>
              <a:t>state_abrv</a:t>
            </a:r>
            <a:r>
              <a:rPr lang="en-US" sz="1400" dirty="0">
                <a:latin typeface="Courier New" pitchFamily="-84" charset="0"/>
              </a:rPr>
              <a:t>='NJ' AND county='Passaic';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SELECT </a:t>
            </a:r>
            <a:r>
              <a:rPr lang="en-US" sz="1400" dirty="0" err="1">
                <a:latin typeface="Courier New" pitchFamily="-84" charset="0"/>
              </a:rPr>
              <a:t>geom</a:t>
            </a:r>
            <a:r>
              <a:rPr lang="en-US" sz="1400" dirty="0">
                <a:latin typeface="Courier New" pitchFamily="-84" charset="0"/>
              </a:rPr>
              <a:t> into g2 FROM </a:t>
            </a:r>
            <a:r>
              <a:rPr lang="en-US" sz="1400" dirty="0" err="1">
                <a:latin typeface="Courier New" pitchFamily="-84" charset="0"/>
              </a:rPr>
              <a:t>us_counties</a:t>
            </a:r>
            <a:r>
              <a:rPr lang="en-US" sz="1400" dirty="0">
                <a:latin typeface="Courier New" pitchFamily="-84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WHERE </a:t>
            </a:r>
            <a:r>
              <a:rPr lang="en-US" sz="1400" dirty="0" err="1">
                <a:latin typeface="Courier New" pitchFamily="-84" charset="0"/>
              </a:rPr>
              <a:t>state_abrv</a:t>
            </a:r>
            <a:r>
              <a:rPr lang="en-US" sz="1400" dirty="0">
                <a:latin typeface="Courier New" pitchFamily="-84" charset="0"/>
              </a:rPr>
              <a:t>='NJ' AND county='Hudson';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 New" pitchFamily="-84" charset="0"/>
              </a:rPr>
              <a:t>sdo_geom.sdo_closest_points</a:t>
            </a:r>
            <a:r>
              <a:rPr lang="en-US" sz="1400" dirty="0">
                <a:solidFill>
                  <a:srgbClr val="FF0000"/>
                </a:solidFill>
                <a:latin typeface="Courier New" pitchFamily="-84" charset="0"/>
              </a:rPr>
              <a:t> (g1, g2, 0.5,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pitchFamily="-84" charset="0"/>
              </a:rPr>
              <a:t>    'unit=km', distance, g1_pt, g2_pt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pitchFamily="-84" charset="0"/>
              </a:rPr>
              <a:t>  );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END;</a:t>
            </a:r>
          </a:p>
        </p:txBody>
      </p:sp>
      <p:pic>
        <p:nvPicPr>
          <p:cNvPr id="99333" name="Picture 5" descr="D:\Courses\Spatial11g-Workshop PVT\pictures\q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4413" y="2420938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4" name="Oval 16"/>
          <p:cNvSpPr>
            <a:spLocks noChangeArrowheads="1"/>
          </p:cNvSpPr>
          <p:nvPr/>
        </p:nvSpPr>
        <p:spPr bwMode="auto">
          <a:xfrm>
            <a:off x="7905750" y="3644900"/>
            <a:ext cx="158750" cy="1587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99335" name="Oval 16"/>
          <p:cNvSpPr>
            <a:spLocks noChangeArrowheads="1"/>
          </p:cNvSpPr>
          <p:nvPr/>
        </p:nvSpPr>
        <p:spPr bwMode="auto">
          <a:xfrm>
            <a:off x="7832725" y="4422775"/>
            <a:ext cx="158750" cy="1587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Area and Length Calculations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Projected data, or data with no SDO_SRID</a:t>
            </a:r>
          </a:p>
          <a:p>
            <a:pPr lvl="1" eaLnBrk="1" hangingPunct="1"/>
            <a:r>
              <a:rPr lang="en-US"/>
              <a:t>Cartesian calculations</a:t>
            </a:r>
          </a:p>
          <a:p>
            <a:pPr lvl="1" eaLnBrk="1" hangingPunct="1"/>
            <a:r>
              <a:rPr lang="en-US"/>
              <a:t>Results default to the coordinate system unit (area = units</a:t>
            </a:r>
            <a:r>
              <a:rPr lang="en-US">
                <a:ea typeface="Arial" pitchFamily="-84" charset="0"/>
                <a:cs typeface="Arial" pitchFamily="-84" charset="0"/>
              </a:rPr>
              <a:t>²</a:t>
            </a:r>
            <a:r>
              <a:rPr lang="en-US"/>
              <a:t>).</a:t>
            </a:r>
          </a:p>
          <a:p>
            <a:pPr eaLnBrk="1" hangingPunct="1"/>
            <a:r>
              <a:rPr lang="en-US"/>
              <a:t>Geodetic data</a:t>
            </a:r>
          </a:p>
          <a:p>
            <a:pPr lvl="1" eaLnBrk="1" hangingPunct="1"/>
            <a:r>
              <a:rPr lang="en-US"/>
              <a:t>Calculations account for curvature of the Earth.</a:t>
            </a:r>
          </a:p>
          <a:p>
            <a:pPr lvl="1" eaLnBrk="1" hangingPunct="1"/>
            <a:r>
              <a:rPr lang="en-US"/>
              <a:t>Results default to meter or meter2.</a:t>
            </a:r>
          </a:p>
          <a:p>
            <a:pPr eaLnBrk="1" hangingPunct="1"/>
            <a:r>
              <a:rPr lang="en-US"/>
              <a:t>Result unit can be specified with the UNIT parameter.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Closest Points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wrapper function to invoke the closest points procedure from SQL</a:t>
            </a:r>
          </a:p>
          <a:p>
            <a:endParaRPr lang="en-US" dirty="0" smtClean="0"/>
          </a:p>
          <a:p>
            <a:r>
              <a:rPr lang="en-US" dirty="0" smtClean="0"/>
              <a:t>Use a custom type as output from this function:</a:t>
            </a:r>
          </a:p>
        </p:txBody>
      </p:sp>
      <p:sp>
        <p:nvSpPr>
          <p:cNvPr id="99332" name="Rectangle 2052"/>
          <p:cNvSpPr>
            <a:spLocks noChangeArrowheads="1"/>
          </p:cNvSpPr>
          <p:nvPr/>
        </p:nvSpPr>
        <p:spPr bwMode="auto">
          <a:xfrm>
            <a:off x="609600" y="3351920"/>
            <a:ext cx="8888412" cy="160108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CREATE OR REPLACE TYPE </a:t>
            </a:r>
            <a:r>
              <a:rPr lang="en-US" sz="1400" dirty="0" err="1" smtClean="0">
                <a:latin typeface="Courier New" pitchFamily="-84" charset="0"/>
              </a:rPr>
              <a:t>closest_points_type</a:t>
            </a:r>
            <a:r>
              <a:rPr lang="en-US" sz="1400" dirty="0" smtClean="0">
                <a:latin typeface="Courier New" pitchFamily="-84" charset="0"/>
              </a:rPr>
              <a:t> AS OBJECT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distance  NUMBER,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point_1   </a:t>
            </a:r>
            <a:r>
              <a:rPr lang="en-US" sz="1400" dirty="0" err="1" smtClean="0">
                <a:latin typeface="Courier New" pitchFamily="-84" charset="0"/>
              </a:rPr>
              <a:t>sdo_geometry</a:t>
            </a:r>
            <a:r>
              <a:rPr lang="en-US" sz="1400" dirty="0" smtClean="0">
                <a:latin typeface="Courier New" pitchFamily="-84" charset="0"/>
              </a:rPr>
              <a:t>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point_2   </a:t>
            </a:r>
            <a:r>
              <a:rPr lang="en-US" sz="1400" dirty="0" err="1" smtClean="0">
                <a:latin typeface="Courier New" pitchFamily="-84" charset="0"/>
              </a:rPr>
              <a:t>sdo_geometry</a:t>
            </a:r>
            <a:r>
              <a:rPr lang="en-US" sz="1400" dirty="0" smtClean="0">
                <a:latin typeface="Courier New" pitchFamily="-84" charset="0"/>
              </a:rPr>
              <a:t>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line      </a:t>
            </a:r>
            <a:r>
              <a:rPr lang="en-US" sz="1400" dirty="0" err="1" smtClean="0">
                <a:latin typeface="Courier New" pitchFamily="-84" charset="0"/>
              </a:rPr>
              <a:t>sdo_geometry</a:t>
            </a:r>
            <a:endParaRPr lang="en-US" sz="1400" dirty="0" smtClean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Closest</a:t>
            </a:r>
            <a:r>
              <a:rPr lang="fr-FR" dirty="0"/>
              <a:t> </a:t>
            </a:r>
            <a:r>
              <a:rPr lang="fr-FR" dirty="0" smtClean="0"/>
              <a:t>Points: </a:t>
            </a:r>
            <a:r>
              <a:rPr lang="fr-FR" dirty="0" err="1" smtClean="0"/>
              <a:t>Wrapper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en-US" dirty="0"/>
          </a:p>
        </p:txBody>
      </p:sp>
      <p:sp>
        <p:nvSpPr>
          <p:cNvPr id="9" name="Rectangle 2052"/>
          <p:cNvSpPr>
            <a:spLocks noChangeArrowheads="1"/>
          </p:cNvSpPr>
          <p:nvPr/>
        </p:nvSpPr>
        <p:spPr bwMode="auto">
          <a:xfrm>
            <a:off x="228600" y="1295400"/>
            <a:ext cx="9372600" cy="448802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CREATE OR REPLACE FUNCTION </a:t>
            </a:r>
            <a:r>
              <a:rPr lang="en-US" sz="1200" dirty="0" err="1" smtClean="0">
                <a:latin typeface="Courier New" pitchFamily="-84" charset="0"/>
              </a:rPr>
              <a:t>closest_points</a:t>
            </a:r>
            <a:r>
              <a:rPr lang="en-US" sz="1200" dirty="0" smtClean="0">
                <a:latin typeface="Courier New" pitchFamily="-84" charset="0"/>
              </a:rPr>
              <a:t> (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p_geom1 </a:t>
            </a:r>
            <a:r>
              <a:rPr lang="en-US" sz="1200" dirty="0" err="1" smtClean="0">
                <a:latin typeface="Courier New" pitchFamily="-84" charset="0"/>
              </a:rPr>
              <a:t>sdo_geometry</a:t>
            </a:r>
            <a:r>
              <a:rPr lang="en-US" sz="1200" dirty="0" smtClean="0">
                <a:latin typeface="Courier New" pitchFamily="-84" charset="0"/>
              </a:rPr>
              <a:t>, p_geom2 </a:t>
            </a:r>
            <a:r>
              <a:rPr lang="en-US" sz="1200" dirty="0" err="1" smtClean="0">
                <a:latin typeface="Courier New" pitchFamily="-84" charset="0"/>
              </a:rPr>
              <a:t>sdo_geometry</a:t>
            </a:r>
            <a:r>
              <a:rPr lang="en-US" sz="1200" dirty="0" smtClean="0">
                <a:latin typeface="Courier New" pitchFamily="-84" charset="0"/>
              </a:rPr>
              <a:t>, </a:t>
            </a:r>
            <a:r>
              <a:rPr lang="en-US" sz="1200" dirty="0" err="1" smtClean="0">
                <a:latin typeface="Courier New" pitchFamily="-84" charset="0"/>
              </a:rPr>
              <a:t>p_tolerance</a:t>
            </a:r>
            <a:r>
              <a:rPr lang="en-US" sz="1200" dirty="0" smtClean="0">
                <a:latin typeface="Courier New" pitchFamily="-84" charset="0"/>
              </a:rPr>
              <a:t> IN NUMBER, </a:t>
            </a:r>
            <a:r>
              <a:rPr lang="en-US" sz="1200" dirty="0" err="1" smtClean="0">
                <a:latin typeface="Courier New" pitchFamily="-84" charset="0"/>
              </a:rPr>
              <a:t>p_unit</a:t>
            </a:r>
            <a:r>
              <a:rPr lang="en-US" sz="1200" dirty="0" smtClean="0">
                <a:latin typeface="Courier New" pitchFamily="-84" charset="0"/>
              </a:rPr>
              <a:t> VARCHAR2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RETURN </a:t>
            </a:r>
            <a:r>
              <a:rPr lang="en-US" sz="1200" dirty="0" err="1" smtClean="0">
                <a:latin typeface="Courier New" pitchFamily="-84" charset="0"/>
              </a:rPr>
              <a:t>closest_points_type</a:t>
            </a:r>
            <a:endParaRPr lang="en-US" sz="1200" dirty="0" smtClean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IS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</a:t>
            </a:r>
            <a:r>
              <a:rPr lang="en-US" sz="1200" dirty="0" err="1" smtClean="0">
                <a:latin typeface="Courier New" pitchFamily="-84" charset="0"/>
              </a:rPr>
              <a:t>v_distance</a:t>
            </a:r>
            <a:r>
              <a:rPr lang="en-US" sz="1200" dirty="0" smtClean="0">
                <a:latin typeface="Courier New" pitchFamily="-84" charset="0"/>
              </a:rPr>
              <a:t>   NUMBER;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v_point_1    </a:t>
            </a:r>
            <a:r>
              <a:rPr lang="en-US" sz="1200" dirty="0" err="1" smtClean="0">
                <a:latin typeface="Courier New" pitchFamily="-84" charset="0"/>
              </a:rPr>
              <a:t>sdo_geometry</a:t>
            </a:r>
            <a:r>
              <a:rPr lang="en-US" sz="1200" dirty="0" smtClean="0">
                <a:latin typeface="Courier New" pitchFamily="-84" charset="0"/>
              </a:rPr>
              <a:t>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v_point_2    </a:t>
            </a:r>
            <a:r>
              <a:rPr lang="en-US" sz="1200" dirty="0" err="1" smtClean="0">
                <a:latin typeface="Courier New" pitchFamily="-84" charset="0"/>
              </a:rPr>
              <a:t>sdo_geometry</a:t>
            </a:r>
            <a:r>
              <a:rPr lang="en-US" sz="1200" dirty="0" smtClean="0">
                <a:latin typeface="Courier New" pitchFamily="-84" charset="0"/>
              </a:rPr>
              <a:t>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</a:t>
            </a:r>
            <a:r>
              <a:rPr lang="en-US" sz="1200" dirty="0" err="1" smtClean="0">
                <a:latin typeface="Courier New" pitchFamily="-84" charset="0"/>
              </a:rPr>
              <a:t>v_line</a:t>
            </a:r>
            <a:r>
              <a:rPr lang="en-US" sz="1200" dirty="0" smtClean="0">
                <a:latin typeface="Courier New" pitchFamily="-84" charset="0"/>
              </a:rPr>
              <a:t>       </a:t>
            </a:r>
            <a:r>
              <a:rPr lang="en-US" sz="1200" dirty="0" err="1" smtClean="0">
                <a:latin typeface="Courier New" pitchFamily="-84" charset="0"/>
              </a:rPr>
              <a:t>sdo_geometry</a:t>
            </a:r>
            <a:r>
              <a:rPr lang="en-US" sz="1200" dirty="0" smtClean="0">
                <a:latin typeface="Courier New" pitchFamily="-84" charset="0"/>
              </a:rPr>
              <a:t>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BEGIN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</a:t>
            </a:r>
            <a:r>
              <a:rPr lang="en-US" sz="1200" dirty="0" err="1" smtClean="0">
                <a:latin typeface="Courier New" pitchFamily="-84" charset="0"/>
              </a:rPr>
              <a:t>sdo_geom.sdo_closest_points</a:t>
            </a:r>
            <a:r>
              <a:rPr lang="en-US" sz="1200" dirty="0" smtClean="0">
                <a:latin typeface="Courier New" pitchFamily="-84" charset="0"/>
              </a:rPr>
              <a:t> (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  p_geom1, p_geom2, </a:t>
            </a:r>
            <a:r>
              <a:rPr lang="en-US" sz="1200" dirty="0" err="1" smtClean="0">
                <a:latin typeface="Courier New" pitchFamily="-84" charset="0"/>
              </a:rPr>
              <a:t>p_tolerance</a:t>
            </a:r>
            <a:r>
              <a:rPr lang="en-US" sz="1200" dirty="0" smtClean="0">
                <a:latin typeface="Courier New" pitchFamily="-84" charset="0"/>
              </a:rPr>
              <a:t>, </a:t>
            </a:r>
            <a:r>
              <a:rPr lang="en-US" sz="1200" dirty="0" err="1" smtClean="0">
                <a:latin typeface="Courier New" pitchFamily="-84" charset="0"/>
              </a:rPr>
              <a:t>p_unit</a:t>
            </a:r>
            <a:r>
              <a:rPr lang="en-US" sz="1200" dirty="0" smtClean="0">
                <a:latin typeface="Courier New" pitchFamily="-84" charset="0"/>
              </a:rPr>
              <a:t>, </a:t>
            </a:r>
            <a:r>
              <a:rPr lang="en-US" sz="1200" dirty="0" err="1" smtClean="0">
                <a:latin typeface="Courier New" pitchFamily="-84" charset="0"/>
              </a:rPr>
              <a:t>v_distance</a:t>
            </a:r>
            <a:r>
              <a:rPr lang="en-US" sz="1200" dirty="0" smtClean="0">
                <a:latin typeface="Courier New" pitchFamily="-84" charset="0"/>
              </a:rPr>
              <a:t>, v_point_1, v_point_2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);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</a:t>
            </a:r>
            <a:r>
              <a:rPr lang="en-US" sz="1200" dirty="0" err="1" smtClean="0">
                <a:latin typeface="Courier New" pitchFamily="-84" charset="0"/>
              </a:rPr>
              <a:t>v_line</a:t>
            </a:r>
            <a:r>
              <a:rPr lang="en-US" sz="1200" dirty="0" smtClean="0">
                <a:latin typeface="Courier New" pitchFamily="-84" charset="0"/>
              </a:rPr>
              <a:t> := </a:t>
            </a:r>
            <a:r>
              <a:rPr lang="en-US" sz="1200" dirty="0" err="1" smtClean="0">
                <a:latin typeface="Courier New" pitchFamily="-84" charset="0"/>
              </a:rPr>
              <a:t>sdo_geometry</a:t>
            </a:r>
            <a:r>
              <a:rPr lang="en-US" sz="1200" dirty="0" smtClean="0">
                <a:latin typeface="Courier New" pitchFamily="-84" charset="0"/>
              </a:rPr>
              <a:t> (2002, v_point_1.sdo_srid, null, </a:t>
            </a:r>
            <a:r>
              <a:rPr lang="en-US" sz="1200" dirty="0" err="1" smtClean="0">
                <a:latin typeface="Courier New" pitchFamily="-84" charset="0"/>
              </a:rPr>
              <a:t>sdo_elem_info_array</a:t>
            </a:r>
            <a:r>
              <a:rPr lang="en-US" sz="1200" dirty="0" smtClean="0">
                <a:latin typeface="Courier New" pitchFamily="-84" charset="0"/>
              </a:rPr>
              <a:t> (1,2,1),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  </a:t>
            </a:r>
            <a:r>
              <a:rPr lang="en-US" sz="1200" dirty="0" err="1" smtClean="0">
                <a:latin typeface="Courier New" pitchFamily="-84" charset="0"/>
              </a:rPr>
              <a:t>sdo_ordinate_array</a:t>
            </a:r>
            <a:r>
              <a:rPr lang="en-US" sz="1200" dirty="0" smtClean="0">
                <a:latin typeface="Courier New" pitchFamily="-84" charset="0"/>
              </a:rPr>
              <a:t> (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    v_point_1.sdo_point.x, v_point_1.sdo_point.y, v_point_2.sdo_point.x, v_point_2.sdo_point.y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  )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);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  RETURN </a:t>
            </a:r>
            <a:r>
              <a:rPr lang="en-US" sz="1200" dirty="0" err="1" smtClean="0">
                <a:latin typeface="Courier New" pitchFamily="-84" charset="0"/>
              </a:rPr>
              <a:t>closest_points_type(v_distance</a:t>
            </a:r>
            <a:r>
              <a:rPr lang="en-US" sz="1200" dirty="0" smtClean="0">
                <a:latin typeface="Courier New" pitchFamily="-84" charset="0"/>
              </a:rPr>
              <a:t>, v_point_1, v_point_2, </a:t>
            </a:r>
            <a:r>
              <a:rPr lang="en-US" sz="1200" dirty="0" err="1" smtClean="0">
                <a:latin typeface="Courier New" pitchFamily="-84" charset="0"/>
              </a:rPr>
              <a:t>v_line</a:t>
            </a:r>
            <a:r>
              <a:rPr lang="en-US" sz="1200" dirty="0" smtClean="0">
                <a:latin typeface="Courier New" pitchFamily="-84" charset="0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 smtClean="0">
                <a:latin typeface="Courier New" pitchFamily="-84" charset="0"/>
              </a:rPr>
              <a:t>END;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Closest</a:t>
            </a:r>
            <a:r>
              <a:rPr lang="fr-FR" dirty="0" smtClean="0"/>
              <a:t> Points: </a:t>
            </a:r>
            <a:r>
              <a:rPr lang="fr-FR" dirty="0" err="1" smtClean="0"/>
              <a:t>Example</a:t>
            </a:r>
            <a:r>
              <a:rPr lang="fr-FR" dirty="0" smtClean="0"/>
              <a:t> of Use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info from the result of the function call</a:t>
            </a:r>
          </a:p>
        </p:txBody>
      </p:sp>
      <p:sp>
        <p:nvSpPr>
          <p:cNvPr id="99332" name="Rectangle 2052"/>
          <p:cNvSpPr>
            <a:spLocks noChangeArrowheads="1"/>
          </p:cNvSpPr>
          <p:nvPr/>
        </p:nvSpPr>
        <p:spPr bwMode="auto">
          <a:xfrm>
            <a:off x="609600" y="2209800"/>
            <a:ext cx="8888412" cy="18596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select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-84" charset="0"/>
              </a:rPr>
              <a:t>t.cp</a:t>
            </a:r>
            <a:r>
              <a:rPr lang="en-US" sz="1400" dirty="0" err="1" smtClean="0">
                <a:latin typeface="Courier New" pitchFamily="-84" charset="0"/>
              </a:rPr>
              <a:t>.distance</a:t>
            </a:r>
            <a:r>
              <a:rPr lang="en-US" sz="1400" dirty="0" smtClean="0">
                <a:latin typeface="Courier New" pitchFamily="-84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-84" charset="0"/>
              </a:rPr>
              <a:t>t.cp.</a:t>
            </a:r>
            <a:r>
              <a:rPr lang="en-US" sz="1400" dirty="0" smtClean="0">
                <a:latin typeface="Courier New" pitchFamily="-84" charset="0"/>
              </a:rPr>
              <a:t>point_1, </a:t>
            </a:r>
            <a:r>
              <a:rPr lang="en-US" sz="1400" dirty="0" smtClean="0">
                <a:solidFill>
                  <a:srgbClr val="FF0000"/>
                </a:solidFill>
                <a:latin typeface="Courier New" pitchFamily="-84" charset="0"/>
              </a:rPr>
              <a:t>t.cp.</a:t>
            </a:r>
            <a:r>
              <a:rPr lang="en-US" sz="1400" dirty="0" smtClean="0">
                <a:latin typeface="Courier New" pitchFamily="-84" charset="0"/>
              </a:rPr>
              <a:t>point_2,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-84" charset="0"/>
              </a:rPr>
              <a:t>t.cp.</a:t>
            </a:r>
            <a:r>
              <a:rPr lang="en-US" sz="1400" dirty="0" err="1" smtClean="0">
                <a:latin typeface="Courier New" pitchFamily="-84" charset="0"/>
              </a:rPr>
              <a:t>line</a:t>
            </a:r>
            <a:endParaRPr lang="en-US" sz="1400" dirty="0" smtClean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from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select </a:t>
            </a:r>
            <a:r>
              <a:rPr lang="en-US" sz="1400" dirty="0" err="1" smtClean="0">
                <a:latin typeface="Courier New" pitchFamily="-84" charset="0"/>
              </a:rPr>
              <a:t>closest_points</a:t>
            </a:r>
            <a:r>
              <a:rPr lang="en-US" sz="1400" dirty="0" smtClean="0">
                <a:latin typeface="Courier New" pitchFamily="-84" charset="0"/>
              </a:rPr>
              <a:t> (c1.geom, c2.geom, 0.5, 'unit=km') </a:t>
            </a:r>
            <a:r>
              <a:rPr lang="en-US" sz="1400" dirty="0" smtClean="0">
                <a:solidFill>
                  <a:srgbClr val="FF0000"/>
                </a:solidFill>
                <a:latin typeface="Courier New" pitchFamily="-84" charset="0"/>
              </a:rPr>
              <a:t>cp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from   </a:t>
            </a:r>
            <a:r>
              <a:rPr lang="en-US" sz="1400" dirty="0" err="1" smtClean="0">
                <a:latin typeface="Courier New" pitchFamily="-84" charset="0"/>
              </a:rPr>
              <a:t>us_counties</a:t>
            </a:r>
            <a:r>
              <a:rPr lang="en-US" sz="1400" dirty="0" smtClean="0">
                <a:latin typeface="Courier New" pitchFamily="-84" charset="0"/>
              </a:rPr>
              <a:t> c1, </a:t>
            </a:r>
            <a:r>
              <a:rPr lang="en-US" sz="1400" dirty="0" err="1" smtClean="0">
                <a:latin typeface="Courier New" pitchFamily="-84" charset="0"/>
              </a:rPr>
              <a:t>us_counties</a:t>
            </a:r>
            <a:r>
              <a:rPr lang="en-US" sz="1400" dirty="0" smtClean="0">
                <a:latin typeface="Courier New" pitchFamily="-84" charset="0"/>
              </a:rPr>
              <a:t> c2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where  c1.state_abrv='NJ' and c1.county='Passaic'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and    c2.state_abrv='NJ' and c2.county='Hudson'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)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-84" charset="0"/>
              </a:rPr>
              <a:t>t</a:t>
            </a:r>
            <a:r>
              <a:rPr lang="en-US" sz="1400" dirty="0" smtClean="0">
                <a:latin typeface="Courier New" pitchFamily="-84" charset="0"/>
              </a:rPr>
              <a:t>;</a:t>
            </a:r>
          </a:p>
        </p:txBody>
      </p:sp>
      <p:sp>
        <p:nvSpPr>
          <p:cNvPr id="5" name="Rectangle 2052"/>
          <p:cNvSpPr>
            <a:spLocks noChangeArrowheads="1"/>
          </p:cNvSpPr>
          <p:nvPr/>
        </p:nvSpPr>
        <p:spPr bwMode="auto">
          <a:xfrm>
            <a:off x="609600" y="4267200"/>
            <a:ext cx="8888412" cy="18596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4.0137305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SDO_GEOMETRY(2001, 8307, SDO_POINT_TYPE(-74.130447, 40.819862, NULL), NULL, NULL)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SDO_GEOMETRY(2001, 8307, SDO_POINT_TYPE(-74.148003, 40.786301, NULL), NULL, NULL)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SDO_GEOMETRY(2002, 8307, NULL, SDO_ELEM_INFO_ARRAY(1, 2, 1),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SDO_ORDINATE_ARRAY(-74.130447, 40.819862, -74.148003, 40.786301))</a:t>
            </a:r>
          </a:p>
          <a:p>
            <a:pPr eaLnBrk="0" hangingPunct="0">
              <a:spcBef>
                <a:spcPct val="20000"/>
              </a:spcBef>
            </a:pPr>
            <a:endParaRPr lang="en-US" sz="1400" dirty="0" smtClean="0">
              <a:latin typeface="Courier New" pitchFamily="-8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1 row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881063" y="1919288"/>
            <a:ext cx="735488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9063" indent="-119063" eaLnBrk="0" hangingPunct="0">
              <a:spcBef>
                <a:spcPct val="20000"/>
              </a:spcBef>
            </a:pPr>
            <a:endParaRPr lang="en-US" sz="1600"/>
          </a:p>
          <a:p>
            <a:pPr marL="119063" indent="-119063" eaLnBrk="0" hangingPunct="0">
              <a:spcBef>
                <a:spcPct val="20000"/>
              </a:spcBef>
            </a:pPr>
            <a:endParaRPr lang="en-US" sz="1600" b="0"/>
          </a:p>
        </p:txBody>
      </p:sp>
      <p:sp>
        <p:nvSpPr>
          <p:cNvPr id="1003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Delaunay Triangulation</a:t>
            </a:r>
          </a:p>
        </p:txBody>
      </p:sp>
      <p:sp>
        <p:nvSpPr>
          <p:cNvPr id="100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974725"/>
          </a:xfrm>
        </p:spPr>
        <p:txBody>
          <a:bodyPr/>
          <a:lstStyle/>
          <a:p>
            <a:pPr eaLnBrk="1" hangingPunct="1"/>
            <a:r>
              <a:rPr lang="en-US" sz="2000"/>
              <a:t>Return a geometry with triangular elements that result from Delaunay triangulation of the input geometry</a:t>
            </a:r>
          </a:p>
          <a:p>
            <a:pPr eaLnBrk="1" hangingPunct="1"/>
            <a:r>
              <a:rPr lang="en-US" sz="2000"/>
              <a:t>Input geometry is typically a point set - but any geometry is accepted</a:t>
            </a:r>
          </a:p>
        </p:txBody>
      </p:sp>
      <p:pic>
        <p:nvPicPr>
          <p:cNvPr id="100357" name="Picture 10" descr="C:\Documents and Settings\sravada.NEDCDOMAIN\Desktop\11gR2\triangu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686050"/>
            <a:ext cx="57912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8" name="Rectangle 14"/>
          <p:cNvSpPr>
            <a:spLocks noChangeArrowheads="1"/>
          </p:cNvSpPr>
          <p:nvPr/>
        </p:nvSpPr>
        <p:spPr bwMode="auto">
          <a:xfrm>
            <a:off x="381000" y="4551363"/>
            <a:ext cx="3879850" cy="1158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SDO_GEOM.SDO_TRIANGULATE(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geom IN SDO_GEOMETRY,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  tol IN NUMBER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) RETURN SDO_GEOMETRY;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Concave Hull</a:t>
            </a:r>
          </a:p>
        </p:txBody>
      </p:sp>
      <p:pic>
        <p:nvPicPr>
          <p:cNvPr id="101379" name="Picture 3" descr="C:\Documents and Settings\sravada.NEDCDOMAIN\Desktop\11gR2\poi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48100"/>
            <a:ext cx="4219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 descr="C:\Documents and Settings\sravada.NEDCDOMAIN\Desktop\11gR2\Concave.PNG"/>
          <p:cNvPicPr>
            <a:picLocks noChangeAspect="1" noChangeArrowheads="1"/>
          </p:cNvPicPr>
          <p:nvPr/>
        </p:nvPicPr>
        <p:blipFill>
          <a:blip r:embed="rId3"/>
          <a:srcRect r="1620" b="7562"/>
          <a:stretch>
            <a:fillRect/>
          </a:stretch>
        </p:blipFill>
        <p:spPr bwMode="auto">
          <a:xfrm>
            <a:off x="4746625" y="3768725"/>
            <a:ext cx="462597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1" name="Picture 5" descr="C:\Documents and Settings\sravada.NEDCDOMAIN\Desktop\11gR2\Conv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1700" y="1277938"/>
            <a:ext cx="48895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2" name="Rectangle 9"/>
          <p:cNvSpPr>
            <a:spLocks noChangeArrowheads="1"/>
          </p:cNvSpPr>
          <p:nvPr/>
        </p:nvSpPr>
        <p:spPr bwMode="auto">
          <a:xfrm>
            <a:off x="457200" y="1350963"/>
            <a:ext cx="3879850" cy="1158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SDO_GEOM.SDO_CONCAVEHULL(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geom IN SDO_GEOMETRY,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  tol IN NUMBER</a:t>
            </a:r>
          </a:p>
          <a:p>
            <a:pPr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) RETURN SDO_GEOMETRY;</a:t>
            </a:r>
          </a:p>
        </p:txBody>
      </p:sp>
      <p:sp>
        <p:nvSpPr>
          <p:cNvPr id="101384" name="TextBox 12"/>
          <p:cNvSpPr txBox="1">
            <a:spLocks noChangeArrowheads="1"/>
          </p:cNvSpPr>
          <p:nvPr/>
        </p:nvSpPr>
        <p:spPr bwMode="auto">
          <a:xfrm>
            <a:off x="488950" y="2708275"/>
            <a:ext cx="3527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Note that the function only uses the vertices of the input geometry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38400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Spatial Aggregates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Aggregate Functions </a:t>
            </a:r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a set of geometries</a:t>
            </a:r>
          </a:p>
          <a:p>
            <a:pPr eaLnBrk="1" hangingPunct="1"/>
            <a:r>
              <a:rPr lang="en-US"/>
              <a:t>Aggregate geometry returned based on operation</a:t>
            </a:r>
          </a:p>
          <a:p>
            <a:pPr eaLnBrk="1" hangingPunct="1"/>
            <a:r>
              <a:rPr lang="en-US"/>
              <a:t>Simplifies coding</a:t>
            </a:r>
          </a:p>
          <a:p>
            <a:pPr eaLnBrk="1" hangingPunct="1"/>
            <a:r>
              <a:rPr lang="en-US"/>
              <a:t>Users can define their own aggregate functions using Oracle’s user-defined aggregate framework.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SDOAGGRTYPE</a:t>
            </a:r>
          </a:p>
        </p:txBody>
      </p:sp>
      <p:sp>
        <p:nvSpPr>
          <p:cNvPr id="10649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SDOAGGRTYPE </a:t>
            </a:r>
          </a:p>
          <a:p>
            <a:pPr lvl="1" eaLnBrk="1" hangingPunct="1"/>
            <a:r>
              <a:rPr lang="en-US"/>
              <a:t>Input parameter to most spatial aggregate functions</a:t>
            </a:r>
          </a:p>
          <a:p>
            <a:pPr lvl="1" eaLnBrk="1" hangingPunct="1"/>
            <a:r>
              <a:rPr lang="en-US"/>
              <a:t>Can reuse type for user-defined aggregates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066800" y="3255963"/>
            <a:ext cx="7759700" cy="16970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SQL&gt; desc sdoaggrtype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Name                    Type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----------------------- -------------------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GEOMETRY                MDSYS.SDO_GEOMETRY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TOLERANCE               NUMBER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SDO_AGGR_UNION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a geometry object that is the topological union of the set of input geometries.</a:t>
            </a:r>
          </a:p>
          <a:p>
            <a:pPr eaLnBrk="1" hangingPunct="1"/>
            <a:r>
              <a:rPr lang="en-US"/>
              <a:t>Aggregating geometries in the server can reduce data transferred to the client.</a:t>
            </a:r>
          </a:p>
          <a:p>
            <a:pPr eaLnBrk="1" hangingPunct="1"/>
            <a:r>
              <a:rPr lang="en-US"/>
              <a:t>Eliminates the need for PL/SQL code to UNION a set of geometries.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SDO_AGGR_UNION Example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UNION all the county boundaries for the states of New York and New Jersey, and generate a geometry for each state: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066800" y="3179763"/>
            <a:ext cx="7759700" cy="16970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sdo_aggr_union(sdoaggrtype(geom, 0.5)),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state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us_counties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state_abrv in ('NY', 'NJ')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GROUP by state;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SDO_AREA Function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&lt;geometry&gt; </a:t>
            </a:r>
          </a:p>
          <a:p>
            <a:pPr lvl="1" eaLnBrk="1" hangingPunct="1"/>
            <a:r>
              <a:rPr lang="en-US" sz="1800"/>
              <a:t>SDO_GEOMETRY that defines a polygon</a:t>
            </a:r>
          </a:p>
          <a:p>
            <a:pPr lvl="2" eaLnBrk="1" hangingPunct="1"/>
            <a:r>
              <a:rPr lang="en-US" sz="1800">
                <a:ea typeface="ＭＳ Ｐゴシック" pitchFamily="-84" charset="-128"/>
              </a:rPr>
              <a:t> Can be a variable or table column</a:t>
            </a:r>
          </a:p>
          <a:p>
            <a:pPr eaLnBrk="1" hangingPunct="1"/>
            <a:r>
              <a:rPr lang="en-US" sz="2000"/>
              <a:t>&lt;tolerance&gt; </a:t>
            </a:r>
          </a:p>
          <a:p>
            <a:pPr lvl="1" eaLnBrk="1" hangingPunct="1"/>
            <a:r>
              <a:rPr lang="en-US" sz="1800"/>
              <a:t>Number used as the tolerance</a:t>
            </a:r>
          </a:p>
          <a:p>
            <a:pPr eaLnBrk="1" hangingPunct="1"/>
            <a:r>
              <a:rPr lang="en-US" sz="2000"/>
              <a:t>&lt;unit&gt; </a:t>
            </a:r>
          </a:p>
          <a:p>
            <a:pPr lvl="1" eaLnBrk="1" hangingPunct="1"/>
            <a:r>
              <a:rPr lang="en-US" sz="1800"/>
              <a:t>A quoted string with the units for the result</a:t>
            </a:r>
          </a:p>
          <a:p>
            <a:pPr eaLnBrk="1" hangingPunct="1"/>
            <a:r>
              <a:rPr lang="en-US" sz="2000"/>
              <a:t>Returned value</a:t>
            </a:r>
          </a:p>
          <a:p>
            <a:pPr lvl="1" eaLnBrk="1" hangingPunct="1"/>
            <a:r>
              <a:rPr lang="en-US" sz="1800"/>
              <a:t>A number that is the area of the input polygon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Gray">
          <a:xfrm>
            <a:off x="1073150" y="5105400"/>
            <a:ext cx="7759700" cy="79057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200">
                <a:latin typeface="Courier New" pitchFamily="-84" charset="0"/>
              </a:rPr>
              <a:t>area := SDO_GEOM.SDO_AREA </a:t>
            </a:r>
          </a:p>
          <a:p>
            <a:pPr eaLnBrk="0" hangingPunct="0"/>
            <a:r>
              <a:rPr lang="en-US" sz="2200">
                <a:latin typeface="Courier New" pitchFamily="-84" charset="0"/>
              </a:rPr>
              <a:t>  (&lt;geometry&gt;, &lt;tolerance&gt; [, &lt;unit&gt;])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SDO_AGGR_UNION Example</a:t>
            </a:r>
          </a:p>
        </p:txBody>
      </p:sp>
      <p:sp>
        <p:nvSpPr>
          <p:cNvPr id="1126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Union all the counties that have any interaction with Interstate I93, grouped by state.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9600" y="2706688"/>
            <a:ext cx="4876800" cy="30178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c.state,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sdo_aggr_union(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sdoaggrtype(c.geom,0.5))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FROM us_interstates i,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us_counties c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WHERE i.interstate = 'I93'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AND sdo_anyinteract(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c.geom, i.geom)='TRUE'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GROUP by c.state; </a:t>
            </a:r>
          </a:p>
        </p:txBody>
      </p:sp>
      <p:pic>
        <p:nvPicPr>
          <p:cNvPr id="112645" name="Picture 6" descr="D:\Courses\Spatial11g-Workshop PVT\pictures\q18.png"/>
          <p:cNvPicPr>
            <a:picLocks noChangeAspect="1" noChangeArrowheads="1"/>
          </p:cNvPicPr>
          <p:nvPr/>
        </p:nvPicPr>
        <p:blipFill>
          <a:blip r:embed="rId3"/>
          <a:srcRect l="15289" t="1366" r="14809" b="1701"/>
          <a:stretch>
            <a:fillRect/>
          </a:stretch>
        </p:blipFill>
        <p:spPr bwMode="auto">
          <a:xfrm>
            <a:off x="5961063" y="2060575"/>
            <a:ext cx="3598862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SDO_AGGR_UNION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143000"/>
            <a:ext cx="8166100" cy="4953000"/>
          </a:xfrm>
        </p:spPr>
        <p:txBody>
          <a:bodyPr/>
          <a:lstStyle/>
          <a:p>
            <a:pPr marL="268216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Aggregate all 3230 counties </a:t>
            </a:r>
            <a:r>
              <a:rPr lang="en-US" sz="2300" dirty="0" smtClean="0"/>
              <a:t>and fuse them into a single polygon</a:t>
            </a:r>
          </a:p>
          <a:p>
            <a:pPr marL="268216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268216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endParaRPr lang="en-US" sz="2300" dirty="0" smtClean="0"/>
          </a:p>
          <a:p>
            <a:pPr marL="268216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268216" indent="-197437" defTabSz="268216">
              <a:spcAft>
                <a:spcPts val="704"/>
              </a:spcAft>
              <a:buClr>
                <a:srgbClr val="FF0000"/>
              </a:buClr>
              <a:buSzPct val="85000"/>
              <a:defRPr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268216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Arial"/>
              <a:buChar char="•"/>
              <a:defRPr/>
            </a:pPr>
            <a:r>
              <a:rPr lang="en-US" sz="2300" dirty="0" smtClean="0"/>
              <a:t>Other techniques no longer needed with Spatial 12c</a:t>
            </a:r>
          </a:p>
          <a:p>
            <a:pPr marL="804649" lvl="1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charset="2"/>
              <a:buChar char="§"/>
            </a:pPr>
            <a:r>
              <a:rPr lang="en-US" sz="2300" dirty="0" smtClean="0"/>
              <a:t>Using SDO_AGGR_SET_UNION</a:t>
            </a:r>
          </a:p>
          <a:p>
            <a:pPr marL="804649" lvl="1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charset="2"/>
              <a:buChar char="§"/>
            </a:pPr>
            <a:r>
              <a:rPr lang="en-US" sz="2300" dirty="0" smtClean="0"/>
              <a:t>Recursive aggregation</a:t>
            </a:r>
          </a:p>
          <a:p>
            <a:pPr marL="347449" indent="-197437" defTabSz="268216">
              <a:spcAft>
                <a:spcPts val="704"/>
              </a:spcAft>
              <a:buClr>
                <a:srgbClr val="FF0000"/>
              </a:buClr>
              <a:buSzPct val="85000"/>
              <a:buFont typeface="Wingdings" charset="2"/>
              <a:buChar char="§"/>
            </a:pPr>
            <a:r>
              <a:rPr lang="en-US" sz="2300" dirty="0" smtClean="0"/>
              <a:t>Still needed for Spatial 11g and Locator </a:t>
            </a:r>
            <a:r>
              <a:rPr lang="en-US" sz="2300" dirty="0" smtClean="0"/>
              <a:t>12c</a:t>
            </a:r>
            <a:endParaRPr lang="en-US" sz="2300" dirty="0" smtClean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4719" y="2047246"/>
            <a:ext cx="8033231" cy="60077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SELECT 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sdo_aggr_union(sdoaggrtype(geom,0.5))  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FROM </a:t>
            </a:r>
            <a:r>
              <a:rPr lang="en-US" sz="16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us_counties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719" y="2817384"/>
            <a:ext cx="2832581" cy="35455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Elapsed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: </a:t>
            </a:r>
            <a:r>
              <a:rPr lang="en-US" sz="1600" dirty="0" smtClean="0">
                <a:solidFill>
                  <a:srgbClr val="FF1414"/>
                </a:solidFill>
                <a:latin typeface="Lucida Console"/>
                <a:cs typeface="Lucida Console"/>
              </a:rPr>
              <a:t>00:26:57.21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719" y="3325384"/>
            <a:ext cx="2832581" cy="35455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Elapsed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: </a:t>
            </a:r>
            <a:r>
              <a:rPr lang="en-US" sz="1600" dirty="0" smtClean="0">
                <a:solidFill>
                  <a:srgbClr val="FF1414"/>
                </a:solidFill>
                <a:latin typeface="Lucida Console"/>
                <a:cs typeface="Lucida Console"/>
              </a:rPr>
              <a:t>00:00:12.56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9850" y="2763523"/>
            <a:ext cx="2228850" cy="4622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tx2"/>
                </a:solidFill>
              </a:rPr>
              <a:t>Without VPA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9850" y="3271523"/>
            <a:ext cx="2228850" cy="4622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tx2"/>
                </a:solidFill>
              </a:rPr>
              <a:t>With VPA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5131845"/>
            <a:ext cx="2832581" cy="35455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Elapsed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: </a:t>
            </a:r>
            <a:r>
              <a:rPr lang="en-US" sz="1600" dirty="0" smtClean="0">
                <a:solidFill>
                  <a:srgbClr val="FF1414"/>
                </a:solidFill>
                <a:latin typeface="Lucida Console"/>
                <a:cs typeface="Lucida Console"/>
              </a:rPr>
              <a:t>00:01:18.28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2200" y="4598445"/>
            <a:ext cx="2832581" cy="35455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Elapsed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: </a:t>
            </a:r>
            <a:r>
              <a:rPr lang="en-US" sz="1600" dirty="0" smtClean="0">
                <a:solidFill>
                  <a:srgbClr val="FF1414"/>
                </a:solidFill>
                <a:latin typeface="Lucida Console"/>
                <a:cs typeface="Lucida Console"/>
              </a:rPr>
              <a:t>00:00:26.89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SDO_AGGR_SET_UNION</a:t>
            </a:r>
            <a:endParaRPr lang="en-US" dirty="0"/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Operates </a:t>
            </a:r>
            <a:r>
              <a:rPr lang="en-US" dirty="0"/>
              <a:t>on an in-memory array of </a:t>
            </a:r>
            <a:r>
              <a:rPr lang="en-US" dirty="0" smtClean="0"/>
              <a:t>geometries</a:t>
            </a:r>
          </a:p>
          <a:p>
            <a:pPr eaLnBrk="1" hangingPunct="1"/>
            <a:r>
              <a:rPr lang="en-US" dirty="0" smtClean="0"/>
              <a:t>Use when VPA is not available</a:t>
            </a:r>
          </a:p>
          <a:p>
            <a:pPr eaLnBrk="1" hangingPunct="1"/>
            <a:r>
              <a:rPr lang="en-US" dirty="0"/>
              <a:t>Faster than SDO_AGGR_UNION</a:t>
            </a:r>
          </a:p>
          <a:p>
            <a:pPr lvl="1" eaLnBrk="1" hangingPunct="1"/>
            <a:r>
              <a:rPr lang="en-US" dirty="0"/>
              <a:t>Operates on geometries in spatial order</a:t>
            </a:r>
          </a:p>
          <a:p>
            <a:pPr eaLnBrk="1" hangingPunct="1"/>
            <a:r>
              <a:rPr lang="en-US" dirty="0"/>
              <a:t>But not as flexible</a:t>
            </a:r>
          </a:p>
          <a:p>
            <a:pPr eaLnBrk="1" hangingPunct="1"/>
            <a:r>
              <a:rPr lang="en-US" dirty="0"/>
              <a:t>Requires first reading all geometries in an array</a:t>
            </a:r>
          </a:p>
          <a:p>
            <a:pPr eaLnBrk="1" hangingPunct="1"/>
            <a:r>
              <a:rPr lang="en-US" dirty="0"/>
              <a:t>For very large aggregations, use SDO_AGGR_UNION with recursive processing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SDO_AGGR_SET_UNION- </a:t>
            </a:r>
            <a:r>
              <a:rPr lang="en-US" dirty="0"/>
              <a:t>Example</a:t>
            </a:r>
          </a:p>
        </p:txBody>
      </p:sp>
      <p:sp>
        <p:nvSpPr>
          <p:cNvPr id="120835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5289550" y="1447800"/>
            <a:ext cx="4006850" cy="4343400"/>
          </a:xfrm>
        </p:spPr>
        <p:txBody>
          <a:bodyPr/>
          <a:lstStyle/>
          <a:p>
            <a:pPr eaLnBrk="1" hangingPunct="1"/>
            <a:r>
              <a:rPr lang="en-US" sz="2000" dirty="0"/>
              <a:t>Write a function to accumulate the geometries into an array</a:t>
            </a:r>
          </a:p>
          <a:p>
            <a:pPr eaLnBrk="1" hangingPunct="1"/>
            <a:r>
              <a:rPr lang="en-US" sz="2000" dirty="0"/>
              <a:t>Then apply the aggregation on that function.</a:t>
            </a:r>
          </a:p>
          <a:p>
            <a:pPr eaLnBrk="1" hangingPunct="1"/>
            <a:r>
              <a:rPr lang="en-US" sz="2000" dirty="0"/>
              <a:t>If many geometries, repeat recursively on batches of geometries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28600" y="1447800"/>
            <a:ext cx="4572000" cy="431925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CREATE OR REPLACE FUNCTION </a:t>
            </a:r>
            <a:r>
              <a:rPr lang="en-US" sz="1400" dirty="0" err="1">
                <a:latin typeface="Courier New" pitchFamily="-84" charset="0"/>
              </a:rPr>
              <a:t>set_geometry</a:t>
            </a:r>
            <a:r>
              <a:rPr lang="en-US" sz="1400" dirty="0">
                <a:latin typeface="Courier New" pitchFamily="-84" charset="0"/>
              </a:rPr>
              <a:t> (</a:t>
            </a:r>
            <a:endParaRPr lang="en-US" sz="1400" dirty="0" smtClean="0"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</a:t>
            </a:r>
            <a:r>
              <a:rPr lang="en-US" sz="1400" dirty="0" err="1" smtClean="0">
                <a:latin typeface="Courier New" pitchFamily="-84" charset="0"/>
              </a:rPr>
              <a:t>query_crs</a:t>
            </a:r>
            <a:r>
              <a:rPr lang="en-US" sz="1400" dirty="0" smtClean="0">
                <a:latin typeface="Courier New" pitchFamily="-84" charset="0"/>
              </a:rPr>
              <a:t>   SYS_REFCURSOR;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)</a:t>
            </a:r>
            <a:endParaRPr lang="en-US" sz="1400" dirty="0"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RETURN SDO_GEOMETRY_ARRAY deterministic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AS</a:t>
            </a:r>
            <a:endParaRPr lang="en-US" sz="1400" dirty="0" smtClean="0"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</a:t>
            </a:r>
            <a:r>
              <a:rPr lang="en-US" sz="1400" dirty="0" err="1" smtClean="0">
                <a:latin typeface="Courier New" pitchFamily="-84" charset="0"/>
              </a:rPr>
              <a:t>geom</a:t>
            </a:r>
            <a:r>
              <a:rPr lang="en-US" sz="1400" dirty="0" smtClean="0">
                <a:latin typeface="Courier New" pitchFamily="-84" charset="0"/>
              </a:rPr>
              <a:t>        </a:t>
            </a:r>
            <a:r>
              <a:rPr lang="en-US" sz="1400" dirty="0" err="1">
                <a:latin typeface="Courier New" pitchFamily="-84" charset="0"/>
              </a:rPr>
              <a:t>sdo_geometry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geom_array</a:t>
            </a: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sdo_geometry_array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geom_array</a:t>
            </a:r>
            <a:r>
              <a:rPr lang="en-US" sz="1400" dirty="0">
                <a:latin typeface="Courier New" pitchFamily="-84" charset="0"/>
              </a:rPr>
              <a:t> := </a:t>
            </a:r>
            <a:r>
              <a:rPr lang="en-US" sz="1400" dirty="0" err="1">
                <a:latin typeface="Courier New" pitchFamily="-84" charset="0"/>
              </a:rPr>
              <a:t>sdo_geometry_array</a:t>
            </a:r>
            <a:r>
              <a:rPr lang="en-US" sz="1400" dirty="0">
                <a:latin typeface="Courier New" pitchFamily="-84" charset="0"/>
              </a:rPr>
              <a:t>();</a:t>
            </a:r>
            <a:endParaRPr lang="en-US" sz="1400" dirty="0" smtClean="0"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latin typeface="Courier New" pitchFamily="-84" charset="0"/>
              </a:rPr>
              <a:t>  LOOP</a:t>
            </a:r>
            <a:endParaRPr lang="en-US" sz="1400" dirty="0"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FETCH </a:t>
            </a:r>
            <a:r>
              <a:rPr lang="en-US" sz="1400" dirty="0" err="1">
                <a:latin typeface="Courier New" pitchFamily="-84" charset="0"/>
              </a:rPr>
              <a:t>query_crs</a:t>
            </a:r>
            <a:r>
              <a:rPr lang="en-US" sz="1400" dirty="0">
                <a:latin typeface="Courier New" pitchFamily="-84" charset="0"/>
              </a:rPr>
              <a:t> into </a:t>
            </a:r>
            <a:r>
              <a:rPr lang="en-US" sz="1400" dirty="0" err="1">
                <a:latin typeface="Courier New" pitchFamily="-84" charset="0"/>
              </a:rPr>
              <a:t>geom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  EXIT when </a:t>
            </a:r>
            <a:r>
              <a:rPr lang="en-US" sz="1400" dirty="0" err="1">
                <a:latin typeface="Courier New" pitchFamily="-84" charset="0"/>
              </a:rPr>
              <a:t>query_crs%NOTFOUND</a:t>
            </a:r>
            <a:r>
              <a:rPr lang="en-US" sz="1400" dirty="0">
                <a:latin typeface="Courier New" pitchFamily="-84" charset="0"/>
              </a:rPr>
              <a:t> 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</a:t>
            </a:r>
            <a:r>
              <a:rPr lang="en-US" sz="1400" dirty="0" err="1">
                <a:latin typeface="Courier New" pitchFamily="-84" charset="0"/>
              </a:rPr>
              <a:t>geom_array.extend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 </a:t>
            </a:r>
            <a:r>
              <a:rPr lang="en-US" sz="1400" dirty="0" err="1">
                <a:latin typeface="Courier New" pitchFamily="-84" charset="0"/>
              </a:rPr>
              <a:t>geom_array(geom_array.count</a:t>
            </a:r>
            <a:r>
              <a:rPr lang="en-US" sz="1400" dirty="0">
                <a:latin typeface="Courier New" pitchFamily="-84" charset="0"/>
              </a:rPr>
              <a:t>) := </a:t>
            </a:r>
            <a:r>
              <a:rPr lang="en-US" sz="1400" dirty="0" err="1">
                <a:latin typeface="Courier New" pitchFamily="-84" charset="0"/>
              </a:rPr>
              <a:t>geom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END LOOP;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RETURN </a:t>
            </a:r>
            <a:r>
              <a:rPr lang="en-US" sz="1400" dirty="0" err="1">
                <a:latin typeface="Courier New" pitchFamily="-84" charset="0"/>
              </a:rPr>
              <a:t>geom_array</a:t>
            </a:r>
            <a:r>
              <a:rPr lang="en-US" sz="1400" dirty="0">
                <a:latin typeface="Courier New" pitchFamily="-84" charset="0"/>
              </a:rPr>
              <a:t>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END;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/</a:t>
            </a:r>
          </a:p>
        </p:txBody>
      </p:sp>
      <p:sp>
        <p:nvSpPr>
          <p:cNvPr id="120837" name="Rectangle 6"/>
          <p:cNvSpPr>
            <a:spLocks noChangeArrowheads="1"/>
          </p:cNvSpPr>
          <p:nvPr/>
        </p:nvSpPr>
        <p:spPr bwMode="auto">
          <a:xfrm>
            <a:off x="5029200" y="4078807"/>
            <a:ext cx="4648200" cy="171239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SELECT </a:t>
            </a:r>
            <a:r>
              <a:rPr lang="en-US" sz="1400" dirty="0">
                <a:solidFill>
                  <a:schemeClr val="accent1"/>
                </a:solidFill>
                <a:latin typeface="Courier New" pitchFamily="-84" charset="0"/>
              </a:rPr>
              <a:t>SDO_AGGR_SET_UNION</a:t>
            </a:r>
            <a:r>
              <a:rPr lang="en-US" sz="1400" dirty="0"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</a:t>
            </a:r>
            <a:r>
              <a:rPr lang="en-US" sz="1400" dirty="0" err="1">
                <a:latin typeface="Courier New" pitchFamily="-84" charset="0"/>
              </a:rPr>
              <a:t>set_geometry</a:t>
            </a:r>
            <a:r>
              <a:rPr lang="en-US" sz="1400" dirty="0"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 </a:t>
            </a:r>
            <a:r>
              <a:rPr lang="en-US" sz="1400" dirty="0" smtClean="0">
                <a:latin typeface="Courier New" pitchFamily="-84" charset="0"/>
              </a:rPr>
              <a:t> cursor (select </a:t>
            </a:r>
            <a:r>
              <a:rPr lang="en-US" sz="1400" dirty="0" err="1">
                <a:latin typeface="Courier New" pitchFamily="-84" charset="0"/>
              </a:rPr>
              <a:t>geom</a:t>
            </a:r>
            <a:r>
              <a:rPr lang="en-US" sz="1400" dirty="0">
                <a:latin typeface="Courier New" pitchFamily="-84" charset="0"/>
              </a:rPr>
              <a:t> from </a:t>
            </a:r>
            <a:r>
              <a:rPr lang="en-US" sz="1400" dirty="0" err="1" smtClean="0">
                <a:latin typeface="Courier New" pitchFamily="-84" charset="0"/>
              </a:rPr>
              <a:t>us_counties</a:t>
            </a:r>
            <a:r>
              <a:rPr lang="en-US" sz="1400" dirty="0">
                <a:latin typeface="Courier New" pitchFamily="-84" charset="0"/>
              </a:rPr>
              <a:t>)</a:t>
            </a:r>
            <a:endParaRPr lang="en-US" sz="1400" dirty="0" smtClean="0">
              <a:latin typeface="Courier New" pitchFamily="-84" charset="0"/>
            </a:endParaRP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), 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  0.005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) </a:t>
            </a:r>
          </a:p>
          <a:p>
            <a:pPr defTabSz="822325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-84" charset="0"/>
              </a:rPr>
              <a:t>FROM DUAL;</a:t>
            </a:r>
          </a:p>
        </p:txBody>
      </p:sp>
      <p:sp>
        <p:nvSpPr>
          <p:cNvPr id="120839" name="Rectangle 10"/>
          <p:cNvSpPr>
            <a:spLocks noChangeArrowheads="1"/>
          </p:cNvSpPr>
          <p:nvPr/>
        </p:nvSpPr>
        <p:spPr bwMode="auto">
          <a:xfrm>
            <a:off x="7040563" y="5076825"/>
            <a:ext cx="2376487" cy="10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b="0"/>
              <a:t>This union completes in less than 30 seconds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Aggregation</a:t>
            </a:r>
            <a:endParaRPr lang="en-US" dirty="0"/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152400" y="1273175"/>
            <a:ext cx="9601200" cy="4594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sdo_aggr_union(sdoaggrtype(aggr_geom,0.5)) aggr_geom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(SELECT sdo_aggr_union(sdoaggrtype(aggr_geom,0.5)) aggr_geom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FROM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(SELECT sdo_aggr_union(sdoaggrtype(aggr_geom,0.5)) aggr_geom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FROM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(SELECT sdo_aggr_union(sdoaggrtype(aggr_geom,0.5)) aggr_geom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FROM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(SELECT sdo_aggr_union(sdoaggrtype(geom,0.5)) aggr_geom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 FROM US_COUNTIES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   GROUP BY mod(rownum, 128))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GROUP BY mod (rownum, 32))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GROUP BY mod (rownum, 8))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GROUP BY mod (rownum, 2)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);</a:t>
            </a:r>
          </a:p>
        </p:txBody>
      </p:sp>
      <p:sp>
        <p:nvSpPr>
          <p:cNvPr id="116740" name="Rectangle 10"/>
          <p:cNvSpPr>
            <a:spLocks noChangeArrowheads="1"/>
          </p:cNvSpPr>
          <p:nvPr/>
        </p:nvSpPr>
        <p:spPr bwMode="auto">
          <a:xfrm>
            <a:off x="5791200" y="4660900"/>
            <a:ext cx="3429000" cy="8255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</a:pPr>
            <a:r>
              <a:rPr lang="en-US" sz="2400" b="0"/>
              <a:t>This union completes in less than 2 minutes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SDO_AGGR_CENTROID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a point that is the “center of gravity” of the set of input geometries</a:t>
            </a:r>
          </a:p>
          <a:p>
            <a:pPr eaLnBrk="1" hangingPunct="1"/>
            <a:r>
              <a:rPr lang="en-US"/>
              <a:t>Centroid can be computed for:</a:t>
            </a:r>
          </a:p>
          <a:p>
            <a:pPr lvl="1" eaLnBrk="1" hangingPunct="1"/>
            <a:r>
              <a:rPr lang="en-US"/>
              <a:t>Set of points and multipoints</a:t>
            </a:r>
          </a:p>
          <a:p>
            <a:pPr lvl="1" eaLnBrk="1" hangingPunct="1"/>
            <a:r>
              <a:rPr lang="en-US"/>
              <a:t>Set of polygons and multipolygons</a:t>
            </a:r>
          </a:p>
          <a:p>
            <a:pPr eaLnBrk="1" hangingPunct="1"/>
            <a:r>
              <a:rPr lang="en-US"/>
              <a:t>Example: Can be used to find the label location for a set of map features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6" descr="D:\Courses\Spatial11g-Workshop PVT\pictures\q15.png"/>
          <p:cNvPicPr>
            <a:picLocks noChangeAspect="1" noChangeArrowheads="1"/>
          </p:cNvPicPr>
          <p:nvPr/>
        </p:nvPicPr>
        <p:blipFill>
          <a:blip r:embed="rId3"/>
          <a:srcRect l="3740" r="3236" b="11337"/>
          <a:stretch>
            <a:fillRect/>
          </a:stretch>
        </p:blipFill>
        <p:spPr bwMode="auto">
          <a:xfrm>
            <a:off x="4089400" y="1557338"/>
            <a:ext cx="57594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SDO_AGGR_CENTROID Example</a:t>
            </a:r>
          </a:p>
        </p:txBody>
      </p:sp>
      <p:sp>
        <p:nvSpPr>
          <p:cNvPr id="12493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each state, find the centroid of the cities in that state: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488950" y="2705100"/>
            <a:ext cx="3384550" cy="24749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state_abrv,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sdo_aggr_centroid(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sdoaggrtype (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location,0.5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us_cities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GROUP by state_abrv;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SDO_AGGR_CENTROID Example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Find the centroid for the New England states: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This can be used to find the label location for the U.S. New England states.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155700" y="2270125"/>
            <a:ext cx="7759700" cy="1258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sdo_aggr_centroid(sdoaggrtype(geom, 0.5)),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'New England'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us_states 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state_abrv in ('MA','NH','VT','RI','CT','ME');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SDO_AGGR_CONVEXHULL</a:t>
            </a:r>
          </a:p>
        </p:txBody>
      </p:sp>
      <p:sp>
        <p:nvSpPr>
          <p:cNvPr id="1290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the convex hull around the set of input geometries </a:t>
            </a:r>
          </a:p>
          <a:p>
            <a:pPr eaLnBrk="1" hangingPunct="1"/>
            <a:r>
              <a:rPr lang="en-US"/>
              <a:t>Convex hull can be computed for:</a:t>
            </a:r>
          </a:p>
          <a:p>
            <a:pPr lvl="1" eaLnBrk="1" hangingPunct="1"/>
            <a:r>
              <a:rPr lang="en-US"/>
              <a:t>Points</a:t>
            </a:r>
          </a:p>
          <a:p>
            <a:pPr lvl="1" eaLnBrk="1" hangingPunct="1"/>
            <a:r>
              <a:rPr lang="en-US"/>
              <a:t>Lines</a:t>
            </a:r>
          </a:p>
          <a:p>
            <a:pPr lvl="1" eaLnBrk="1" hangingPunct="1"/>
            <a:r>
              <a:rPr lang="en-US"/>
              <a:t>Polygons</a:t>
            </a:r>
          </a:p>
          <a:p>
            <a:pPr eaLnBrk="1" hangingPunct="1"/>
            <a:r>
              <a:rPr lang="en-US"/>
              <a:t>Example: Can be used to generalize a set of geometries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SDO_AGGR_CONVEXHUL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>
          <a:xfrm>
            <a:off x="776288" y="1628775"/>
            <a:ext cx="5113337" cy="4343400"/>
          </a:xfrm>
        </p:spPr>
        <p:txBody>
          <a:bodyPr/>
          <a:lstStyle/>
          <a:p>
            <a:r>
              <a:rPr lang="en-US"/>
              <a:t>Find the convex hull around the major cities in California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849313" y="2705100"/>
            <a:ext cx="4895850" cy="18653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count(*),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sdo_aggr_convexhull(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sdoaggrtype(location,0.5)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)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us_cities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state_abrv in ('CA')</a:t>
            </a:r>
          </a:p>
        </p:txBody>
      </p:sp>
      <p:pic>
        <p:nvPicPr>
          <p:cNvPr id="131077" name="Picture 4" descr="D:\Courses\Spatial11g-Workshop PVT\pictures\q16.png"/>
          <p:cNvPicPr>
            <a:picLocks noChangeAspect="1" noChangeArrowheads="1"/>
          </p:cNvPicPr>
          <p:nvPr/>
        </p:nvPicPr>
        <p:blipFill>
          <a:blip r:embed="rId2"/>
          <a:srcRect l="25676" r="22972"/>
          <a:stretch>
            <a:fillRect/>
          </a:stretch>
        </p:blipFill>
        <p:spPr bwMode="auto">
          <a:xfrm>
            <a:off x="6032500" y="933450"/>
            <a:ext cx="3313113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 descr="D:\Courses\Spatial11g-Workshop PVT\prepare\q5.png"/>
          <p:cNvPicPr>
            <a:picLocks noChangeAspect="1" noChangeArrowheads="1"/>
          </p:cNvPicPr>
          <p:nvPr/>
        </p:nvPicPr>
        <p:blipFill>
          <a:blip r:embed="rId3"/>
          <a:srcRect l="23334" t="3334" r="23334" b="3334"/>
          <a:stretch>
            <a:fillRect/>
          </a:stretch>
        </p:blipFill>
        <p:spPr bwMode="auto">
          <a:xfrm>
            <a:off x="6062663" y="1955800"/>
            <a:ext cx="3614737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1000" y="2438400"/>
            <a:ext cx="4953000" cy="2352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-84" charset="0"/>
              </a:rPr>
              <a:t>SELECT SUM(</a:t>
            </a:r>
            <a:r>
              <a:rPr lang="en-US" sz="1600" dirty="0">
                <a:solidFill>
                  <a:schemeClr val="accent1"/>
                </a:solidFill>
                <a:latin typeface="Courier New" pitchFamily="-84" charset="0"/>
              </a:rPr>
              <a:t>SDO_GEOM.SDO_AREA (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chemeClr val="accent1"/>
                </a:solidFill>
                <a:latin typeface="Courier New" pitchFamily="-84" charset="0"/>
              </a:rPr>
              <a:t>    c1.geom, 0.5, 'unit=</a:t>
            </a:r>
            <a:r>
              <a:rPr lang="en-US" sz="1600" dirty="0" err="1">
                <a:solidFill>
                  <a:schemeClr val="accent1"/>
                </a:solidFill>
                <a:latin typeface="Courier New" pitchFamily="-84" charset="0"/>
              </a:rPr>
              <a:t>sq_mile</a:t>
            </a:r>
            <a:r>
              <a:rPr lang="en-US" sz="1600" dirty="0">
                <a:solidFill>
                  <a:schemeClr val="accent1"/>
                </a:solidFill>
                <a:latin typeface="Courier New" pitchFamily="-84" charset="0"/>
              </a:rPr>
              <a:t>'</a:t>
            </a:r>
            <a:r>
              <a:rPr lang="en-US" sz="1600" dirty="0">
                <a:latin typeface="Courier New" pitchFamily="-84" charset="0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-84" charset="0"/>
              </a:rPr>
              <a:t>    )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-84" charset="0"/>
              </a:rPr>
              <a:t>  FROM </a:t>
            </a:r>
            <a:r>
              <a:rPr lang="en-US" sz="1600" dirty="0" err="1">
                <a:latin typeface="Courier New" pitchFamily="-84" charset="0"/>
              </a:rPr>
              <a:t>us_counties</a:t>
            </a:r>
            <a:r>
              <a:rPr lang="en-US" sz="1600" dirty="0">
                <a:latin typeface="Courier New" pitchFamily="-84" charset="0"/>
              </a:rPr>
              <a:t> c1, </a:t>
            </a:r>
            <a:r>
              <a:rPr lang="en-US" sz="1600" dirty="0" err="1">
                <a:latin typeface="Courier New" pitchFamily="-84" charset="0"/>
              </a:rPr>
              <a:t>us_counties</a:t>
            </a:r>
            <a:r>
              <a:rPr lang="en-US" sz="1600" dirty="0">
                <a:latin typeface="Courier New" pitchFamily="-84" charset="0"/>
              </a:rPr>
              <a:t> c2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-84" charset="0"/>
              </a:rPr>
              <a:t> WHERE c2.state = 'New Jersey'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-84" charset="0"/>
              </a:rPr>
              <a:t>   AND c2.county = 'Passaic'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-84" charset="0"/>
              </a:rPr>
              <a:t>   AND SDO_TOUCH (c1.geom, c2.geom) = 'TRUE';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SDO_AREA Example</a:t>
            </a:r>
          </a:p>
        </p:txBody>
      </p:sp>
      <p:sp>
        <p:nvSpPr>
          <p:cNvPr id="256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Calculate the total area of the counties around Passaic County: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1000" y="5086350"/>
            <a:ext cx="4953000" cy="933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----------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2431.41332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SDO_AGGR_CONVEXHULL: Example</a:t>
            </a:r>
          </a:p>
        </p:txBody>
      </p:sp>
      <p:sp>
        <p:nvSpPr>
          <p:cNvPr id="132099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Snap a rubber band around contaminated wells.</a:t>
            </a:r>
          </a:p>
          <a:p>
            <a:pPr eaLnBrk="1" hangingPunct="1"/>
            <a:r>
              <a:rPr lang="en-US"/>
              <a:t>Dynamically generate new region</a:t>
            </a:r>
          </a:p>
          <a:p>
            <a:pPr lvl="1" eaLnBrk="1" hangingPunct="1"/>
            <a:r>
              <a:rPr lang="en-US"/>
              <a:t>Further analysis with new region, for example: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Search for chemical  plants within 5 miles of new region</a:t>
            </a:r>
          </a:p>
        </p:txBody>
      </p:sp>
      <p:sp>
        <p:nvSpPr>
          <p:cNvPr id="132100" name="AutoShape 11"/>
          <p:cNvSpPr>
            <a:spLocks noChangeArrowheads="1"/>
          </p:cNvSpPr>
          <p:nvPr/>
        </p:nvSpPr>
        <p:spPr bwMode="auto">
          <a:xfrm>
            <a:off x="2439988" y="5029200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1" name="AutoShape 12"/>
          <p:cNvSpPr>
            <a:spLocks noChangeArrowheads="1"/>
          </p:cNvSpPr>
          <p:nvPr/>
        </p:nvSpPr>
        <p:spPr bwMode="auto">
          <a:xfrm>
            <a:off x="1371600" y="5562600"/>
            <a:ext cx="165100" cy="1476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2" name="AutoShape 13"/>
          <p:cNvSpPr>
            <a:spLocks noChangeArrowheads="1"/>
          </p:cNvSpPr>
          <p:nvPr/>
        </p:nvSpPr>
        <p:spPr bwMode="auto">
          <a:xfrm>
            <a:off x="1697038" y="4465638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3" name="AutoShape 14"/>
          <p:cNvSpPr>
            <a:spLocks noChangeArrowheads="1"/>
          </p:cNvSpPr>
          <p:nvPr/>
        </p:nvSpPr>
        <p:spPr bwMode="auto">
          <a:xfrm>
            <a:off x="4429125" y="3676650"/>
            <a:ext cx="165100" cy="1476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4" name="AutoShape 15"/>
          <p:cNvSpPr>
            <a:spLocks noChangeArrowheads="1"/>
          </p:cNvSpPr>
          <p:nvPr/>
        </p:nvSpPr>
        <p:spPr bwMode="auto">
          <a:xfrm>
            <a:off x="4730750" y="3687763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5" name="AutoShape 16"/>
          <p:cNvSpPr>
            <a:spLocks noChangeArrowheads="1"/>
          </p:cNvSpPr>
          <p:nvPr/>
        </p:nvSpPr>
        <p:spPr bwMode="auto">
          <a:xfrm>
            <a:off x="4295775" y="4800600"/>
            <a:ext cx="165100" cy="1476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6" name="AutoShape 17"/>
          <p:cNvSpPr>
            <a:spLocks noChangeArrowheads="1"/>
          </p:cNvSpPr>
          <p:nvPr/>
        </p:nvSpPr>
        <p:spPr bwMode="auto">
          <a:xfrm>
            <a:off x="1143000" y="5978525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7" name="AutoShape 18"/>
          <p:cNvSpPr>
            <a:spLocks noChangeArrowheads="1"/>
          </p:cNvSpPr>
          <p:nvPr/>
        </p:nvSpPr>
        <p:spPr bwMode="auto">
          <a:xfrm>
            <a:off x="2406650" y="5967413"/>
            <a:ext cx="165100" cy="1476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8" name="AutoShape 19"/>
          <p:cNvSpPr>
            <a:spLocks noChangeArrowheads="1"/>
          </p:cNvSpPr>
          <p:nvPr/>
        </p:nvSpPr>
        <p:spPr bwMode="auto">
          <a:xfrm>
            <a:off x="4122738" y="5715000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09" name="AutoShape 20"/>
          <p:cNvSpPr>
            <a:spLocks noChangeArrowheads="1"/>
          </p:cNvSpPr>
          <p:nvPr/>
        </p:nvSpPr>
        <p:spPr bwMode="auto">
          <a:xfrm>
            <a:off x="2574925" y="4144963"/>
            <a:ext cx="165100" cy="1476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0" name="AutoShape 21"/>
          <p:cNvSpPr>
            <a:spLocks noChangeArrowheads="1"/>
          </p:cNvSpPr>
          <p:nvPr/>
        </p:nvSpPr>
        <p:spPr bwMode="auto">
          <a:xfrm>
            <a:off x="3581400" y="5029200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1" name="Rectangle 23"/>
          <p:cNvSpPr>
            <a:spLocks noChangeArrowheads="1"/>
          </p:cNvSpPr>
          <p:nvPr/>
        </p:nvSpPr>
        <p:spPr bwMode="auto">
          <a:xfrm>
            <a:off x="5638800" y="4800600"/>
            <a:ext cx="3532188" cy="1214438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2" name="AutoShape 24"/>
          <p:cNvSpPr>
            <a:spLocks noChangeArrowheads="1"/>
          </p:cNvSpPr>
          <p:nvPr/>
        </p:nvSpPr>
        <p:spPr bwMode="auto">
          <a:xfrm>
            <a:off x="5813425" y="4979988"/>
            <a:ext cx="165100" cy="147637"/>
          </a:xfrm>
          <a:prstGeom prst="diamond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3" name="Text Box 25"/>
          <p:cNvSpPr txBox="1">
            <a:spLocks noChangeArrowheads="1"/>
          </p:cNvSpPr>
          <p:nvPr/>
        </p:nvSpPr>
        <p:spPr bwMode="auto">
          <a:xfrm>
            <a:off x="6061075" y="4916488"/>
            <a:ext cx="3106738" cy="915987"/>
          </a:xfrm>
          <a:prstGeom prst="rect">
            <a:avLst/>
          </a:prstGeom>
          <a:solidFill>
            <a:srgbClr val="C0C0C0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Non-contaminated well</a:t>
            </a:r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Contaminated well</a:t>
            </a:r>
          </a:p>
        </p:txBody>
      </p:sp>
      <p:sp>
        <p:nvSpPr>
          <p:cNvPr id="132114" name="AutoShape 26"/>
          <p:cNvSpPr>
            <a:spLocks noChangeArrowheads="1"/>
          </p:cNvSpPr>
          <p:nvPr/>
        </p:nvSpPr>
        <p:spPr bwMode="auto">
          <a:xfrm>
            <a:off x="5813425" y="5559425"/>
            <a:ext cx="165100" cy="147638"/>
          </a:xfrm>
          <a:prstGeom prst="diamond">
            <a:avLst/>
          </a:prstGeom>
          <a:solidFill>
            <a:schemeClr val="accent1"/>
          </a:soli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5" name="Text Box 27"/>
          <p:cNvSpPr txBox="1">
            <a:spLocks noChangeArrowheads="1"/>
          </p:cNvSpPr>
          <p:nvPr/>
        </p:nvSpPr>
        <p:spPr bwMode="auto">
          <a:xfrm>
            <a:off x="495300" y="1295400"/>
            <a:ext cx="9191625" cy="828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2"/>
              </a:buClr>
              <a:buFontTx/>
              <a:buChar char="•"/>
            </a:pPr>
            <a:endParaRPr lang="en-US"/>
          </a:p>
          <a:p>
            <a:pPr eaLnBrk="0" hangingPunct="0">
              <a:lnSpc>
                <a:spcPct val="110000"/>
              </a:lnSpc>
              <a:buFontTx/>
              <a:buChar char="•"/>
            </a:pPr>
            <a:endParaRPr lang="en-US" sz="2400" b="0"/>
          </a:p>
        </p:txBody>
      </p:sp>
      <p:sp>
        <p:nvSpPr>
          <p:cNvPr id="869406" name="AutoShape 30"/>
          <p:cNvSpPr>
            <a:spLocks noChangeArrowheads="1"/>
          </p:cNvSpPr>
          <p:nvPr/>
        </p:nvSpPr>
        <p:spPr bwMode="auto">
          <a:xfrm rot="-1893474">
            <a:off x="1181100" y="4048125"/>
            <a:ext cx="3771900" cy="1579563"/>
          </a:xfrm>
          <a:prstGeom prst="pentagon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869407" name="AutoShape 31"/>
          <p:cNvSpPr>
            <a:spLocks noChangeArrowheads="1"/>
          </p:cNvSpPr>
          <p:nvPr/>
        </p:nvSpPr>
        <p:spPr bwMode="auto">
          <a:xfrm rot="-1893474">
            <a:off x="815975" y="3848100"/>
            <a:ext cx="4527550" cy="1897063"/>
          </a:xfrm>
          <a:prstGeom prst="pentagon">
            <a:avLst/>
          </a:prstGeom>
          <a:solidFill>
            <a:srgbClr val="FFFF66">
              <a:alpha val="50195"/>
            </a:srgbClr>
          </a:solidFill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8" name="AutoShape 32"/>
          <p:cNvSpPr>
            <a:spLocks noChangeArrowheads="1"/>
          </p:cNvSpPr>
          <p:nvPr/>
        </p:nvSpPr>
        <p:spPr bwMode="auto">
          <a:xfrm>
            <a:off x="3714750" y="5678488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2119" name="AutoShape 33"/>
          <p:cNvSpPr>
            <a:spLocks noChangeArrowheads="1"/>
          </p:cNvSpPr>
          <p:nvPr/>
        </p:nvSpPr>
        <p:spPr bwMode="auto">
          <a:xfrm>
            <a:off x="4841875" y="5026025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406" grpId="0" animBg="1"/>
      <p:bldP spid="86940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SDO_AGGR_CONVEXHULL Example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Find all the chemical plants within 5 miles of the convex hull surrounding the contaminated wells: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2263" y="2982913"/>
            <a:ext cx="9374187" cy="27749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cp.plant_name, cp.plant_address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FROM (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SELECT sdo_aggr_convexhull(sdoaggrtype(b.geom, 0.5)) window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FROM wells w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WHERE w.well_status = 'Contaminated'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) cw,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chemical_plants cp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WHERE sdo_within_distance (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cp.location, cw.window,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  'distance=5 unit=mile')='TRUE';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SDO_AGGR_MBR</a:t>
            </a:r>
          </a:p>
        </p:txBody>
      </p:sp>
      <p:sp>
        <p:nvSpPr>
          <p:cNvPr id="136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the minimum bounding rectangle of the set of input geometries </a:t>
            </a:r>
          </a:p>
          <a:p>
            <a:pPr eaLnBrk="1" hangingPunct="1"/>
            <a:r>
              <a:rPr lang="en-US"/>
              <a:t>Works with any type of geometry</a:t>
            </a:r>
          </a:p>
          <a:p>
            <a:pPr eaLnBrk="1" hangingPunct="1"/>
            <a:r>
              <a:rPr lang="en-US"/>
              <a:t>Useful for finding the extents of a set of geometries</a:t>
            </a:r>
          </a:p>
          <a:p>
            <a:pPr eaLnBrk="1" hangingPunct="1"/>
            <a:r>
              <a:rPr lang="en-US"/>
              <a:t>No need to use the SDOAGGRTYPE type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SDO_AGGR_MBR: Example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5649913" cy="4343400"/>
          </a:xfrm>
        </p:spPr>
        <p:txBody>
          <a:bodyPr/>
          <a:lstStyle/>
          <a:p>
            <a:pPr eaLnBrk="1" hangingPunct="1"/>
            <a:r>
              <a:rPr lang="en-US"/>
              <a:t>Generate the MBR for a set of states.</a:t>
            </a:r>
          </a:p>
          <a:p>
            <a:pPr eaLnBrk="1" hangingPunct="1"/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631825" y="2565400"/>
            <a:ext cx="5022850" cy="1616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SELECT sdo_aggr_mbr(geom)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FROM us_states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WHERE state_abrv in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'MA', 'NH', 'VT', 'ME‘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); </a:t>
            </a:r>
          </a:p>
        </p:txBody>
      </p:sp>
      <p:pic>
        <p:nvPicPr>
          <p:cNvPr id="138245" name="Picture 5" descr="D:\Courses\Spatial11g-Workshop PVT\pictures\q17.jpg"/>
          <p:cNvPicPr>
            <a:picLocks noChangeAspect="1" noChangeArrowheads="1"/>
          </p:cNvPicPr>
          <p:nvPr/>
        </p:nvPicPr>
        <p:blipFill>
          <a:blip r:embed="rId3"/>
          <a:srcRect l="18594" r="15781"/>
          <a:stretch>
            <a:fillRect/>
          </a:stretch>
        </p:blipFill>
        <p:spPr bwMode="auto">
          <a:xfrm>
            <a:off x="6237288" y="1700213"/>
            <a:ext cx="3611562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38400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Arc Densification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Densification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SDO_GEOM.SDO_ARC_DENSIFY takes a geometry as input that may have arcs, and returns a geometry that contains no arcs.</a:t>
            </a:r>
          </a:p>
          <a:p>
            <a:pPr eaLnBrk="1" hangingPunct="1"/>
            <a:r>
              <a:rPr lang="en-US"/>
              <a:t>The spatial function SDO_BUFFER implicitly densifies arcs.</a:t>
            </a:r>
          </a:p>
          <a:p>
            <a:pPr eaLnBrk="1" hangingPunct="1"/>
            <a:r>
              <a:rPr lang="en-US"/>
              <a:t>It is important for SDO_BUFFER to use this function when it buffers geodetic geometries, because the output geometry cannot have arcs or circles.</a:t>
            </a:r>
          </a:p>
          <a:p>
            <a:pPr eaLnBrk="1" hangingPunct="1"/>
            <a:r>
              <a:rPr lang="en-US"/>
              <a:t>You may never have to call this function explicitly.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 Densification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SDO_GEOM.SDO_ARC_DENSIFY </a:t>
            </a:r>
          </a:p>
          <a:p>
            <a:pPr eaLnBrk="1" hangingPunct="1"/>
            <a:r>
              <a:rPr lang="en-US"/>
              <a:t>Creates a geometry with no circles or circular arcs</a:t>
            </a:r>
          </a:p>
          <a:p>
            <a:pPr eaLnBrk="1" hangingPunct="1"/>
            <a:r>
              <a:rPr lang="en-US"/>
              <a:t>Takes an SDO_GEOMETRY object as input</a:t>
            </a:r>
          </a:p>
          <a:p>
            <a:pPr lvl="1" eaLnBrk="1" hangingPunct="1"/>
            <a:r>
              <a:rPr lang="en-US"/>
              <a:t>Any geometry (including compound)</a:t>
            </a:r>
          </a:p>
          <a:p>
            <a:pPr eaLnBrk="1" hangingPunct="1"/>
            <a:r>
              <a:rPr lang="en-US"/>
              <a:t>Returns an SDO_GEOMETRY object containing no circles or circular arcs</a:t>
            </a:r>
          </a:p>
          <a:p>
            <a:pPr eaLnBrk="1" hangingPunct="1"/>
            <a:r>
              <a:rPr lang="en-US"/>
              <a:t>Creates geometries that can be used in geodetic space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SDO_ARC_DENSIFY Function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&lt;geometry&gt;:SDO_GEOMETRY object</a:t>
            </a:r>
          </a:p>
          <a:p>
            <a:pPr lvl="1" eaLnBrk="1" hangingPunct="1"/>
            <a:r>
              <a:rPr lang="en-US" sz="1800"/>
              <a:t>Can be a variable or table column</a:t>
            </a:r>
          </a:p>
          <a:p>
            <a:pPr eaLnBrk="1" hangingPunct="1"/>
            <a:r>
              <a:rPr lang="en-US" sz="2000"/>
              <a:t>&lt;tolerance&gt;:Numeric tolerance of data</a:t>
            </a:r>
          </a:p>
          <a:p>
            <a:pPr eaLnBrk="1" hangingPunct="1"/>
            <a:r>
              <a:rPr lang="en-US" sz="2000"/>
              <a:t>&lt;params&gt;: </a:t>
            </a:r>
          </a:p>
          <a:p>
            <a:pPr lvl="1" eaLnBrk="1" hangingPunct="1"/>
            <a:r>
              <a:rPr lang="en-US" sz="1800"/>
              <a:t>&lt;arc_tolerance&gt; (required): Maximum distance between an arc and a line approximating the arc</a:t>
            </a:r>
          </a:p>
          <a:p>
            <a:pPr lvl="1" eaLnBrk="1" hangingPunct="1"/>
            <a:r>
              <a:rPr lang="en-US" sz="1800"/>
              <a:t>&lt;unit&gt; (optional): Unit for &lt;arc_tolerance&gt;</a:t>
            </a:r>
          </a:p>
          <a:p>
            <a:pPr eaLnBrk="1" hangingPunct="1"/>
            <a:r>
              <a:rPr lang="en-US" sz="2000"/>
              <a:t>Returns: An SDO_GEOMETRY object with no arcs or circles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blackGray">
          <a:xfrm>
            <a:off x="1066800" y="4800600"/>
            <a:ext cx="7759700" cy="8445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</a:pPr>
            <a:r>
              <a:rPr lang="en-US">
                <a:latin typeface="Courier New" pitchFamily="-84" charset="0"/>
              </a:rPr>
              <a:t>SDO_GEOMETRY := SDO_GEOM.SDO_ARC_DENSIFY </a:t>
            </a:r>
          </a:p>
          <a:p>
            <a:pPr eaLnBrk="0" hangingPunct="0">
              <a:lnSpc>
                <a:spcPct val="110000"/>
              </a:lnSpc>
            </a:pPr>
            <a:r>
              <a:rPr lang="en-US">
                <a:latin typeface="Courier New" pitchFamily="-84" charset="0"/>
              </a:rPr>
              <a:t>   ( &lt;geometry&gt;, &lt;tolerance&gt;, &lt;params&gt;)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SDO_ARC_DENSIFY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9067800" cy="2895600"/>
          </a:xfrm>
        </p:spPr>
        <p:txBody>
          <a:bodyPr/>
          <a:lstStyle/>
          <a:p>
            <a:pPr eaLnBrk="1" hangingPunct="1"/>
            <a:r>
              <a:rPr lang="en-US"/>
              <a:t>ARC_TOLERANCE is the maximum distance between the original arc, and the line string generated by Oracle Spatial to approximate the arc.</a:t>
            </a:r>
          </a:p>
          <a:p>
            <a:pPr eaLnBrk="1" hangingPunct="1"/>
            <a:r>
              <a:rPr lang="en-US"/>
              <a:t>The ARC_TOLERANCE unit can be specified with the UNIT parameter.</a:t>
            </a:r>
          </a:p>
          <a:p>
            <a:pPr eaLnBrk="1" hangingPunct="1"/>
            <a:r>
              <a:rPr lang="en-US"/>
              <a:t>If the ARC_TOLERANCE is smaller than TOLERANCE, an Oracle error is returned.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gray">
          <a:xfrm>
            <a:off x="1403350" y="1752600"/>
            <a:ext cx="6543675" cy="14732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48485" name="Arc 5"/>
          <p:cNvSpPr>
            <a:spLocks/>
          </p:cNvSpPr>
          <p:nvPr/>
        </p:nvSpPr>
        <p:spPr bwMode="gray">
          <a:xfrm>
            <a:off x="1766888" y="1938338"/>
            <a:ext cx="2786062" cy="1147762"/>
          </a:xfrm>
          <a:custGeom>
            <a:avLst/>
            <a:gdLst>
              <a:gd name="T0" fmla="*/ 0 w 43199"/>
              <a:gd name="T1" fmla="*/ 2147483647 h 21690"/>
              <a:gd name="T2" fmla="*/ 2147483647 w 43199"/>
              <a:gd name="T3" fmla="*/ 2147483647 h 21690"/>
              <a:gd name="T4" fmla="*/ 2147483647 w 43199"/>
              <a:gd name="T5" fmla="*/ 2147483647 h 21690"/>
              <a:gd name="T6" fmla="*/ 0 60000 65536"/>
              <a:gd name="T7" fmla="*/ 0 60000 65536"/>
              <a:gd name="T8" fmla="*/ 0 60000 65536"/>
              <a:gd name="T9" fmla="*/ 0 w 43199"/>
              <a:gd name="T10" fmla="*/ 0 h 21690"/>
              <a:gd name="T11" fmla="*/ 43199 w 43199"/>
              <a:gd name="T12" fmla="*/ 21690 h 21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1690" fill="none" extrusionOk="0">
                <a:moveTo>
                  <a:pt x="-1" y="21449"/>
                </a:moveTo>
                <a:cubicBezTo>
                  <a:pt x="81" y="9579"/>
                  <a:pt x="9728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1629"/>
                  <a:pt x="43198" y="21659"/>
                  <a:pt x="43198" y="21689"/>
                </a:cubicBezTo>
              </a:path>
              <a:path w="43199" h="21690" stroke="0" extrusionOk="0">
                <a:moveTo>
                  <a:pt x="-1" y="21449"/>
                </a:moveTo>
                <a:cubicBezTo>
                  <a:pt x="81" y="9579"/>
                  <a:pt x="9728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cubicBezTo>
                  <a:pt x="43199" y="21629"/>
                  <a:pt x="43198" y="21659"/>
                  <a:pt x="43198" y="21689"/>
                </a:cubicBezTo>
                <a:lnTo>
                  <a:pt x="21599" y="21600"/>
                </a:lnTo>
                <a:close/>
              </a:path>
            </a:pathLst>
          </a:custGeom>
          <a:solidFill>
            <a:srgbClr val="FFFF66"/>
          </a:solidFill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gray">
          <a:xfrm flipH="1">
            <a:off x="3851275" y="2301875"/>
            <a:ext cx="274638" cy="26193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gray">
          <a:xfrm>
            <a:off x="5402263" y="2243138"/>
            <a:ext cx="1644650" cy="3667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Arc tolerance</a:t>
            </a: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gray">
          <a:xfrm flipH="1">
            <a:off x="3995738" y="2486025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gray">
          <a:xfrm flipH="1">
            <a:off x="1803400" y="1965325"/>
            <a:ext cx="1330325" cy="11477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gray">
          <a:xfrm>
            <a:off x="3121025" y="1978025"/>
            <a:ext cx="1395413" cy="11350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2" descr="D:\Courses\Spatial11g-Workshop PVT\prepare\q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SDO_ARC_DENSIFY: Example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600200"/>
            <a:ext cx="4724400" cy="4343400"/>
          </a:xfrm>
        </p:spPr>
        <p:txBody>
          <a:bodyPr/>
          <a:lstStyle/>
          <a:p>
            <a:pPr eaLnBrk="1" hangingPunct="1"/>
            <a:r>
              <a:rPr lang="en-US"/>
              <a:t>Densify a given arc.</a:t>
            </a:r>
          </a:p>
          <a:p>
            <a:pPr eaLnBrk="1" hangingPunct="1"/>
            <a:r>
              <a:rPr lang="en-US"/>
              <a:t>Note that the output geometry has no arcs.</a:t>
            </a:r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6210300" y="3481388"/>
            <a:ext cx="3543300" cy="26146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SDO_GEOMETRY(2002, 32775, NULL,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SDO_ELEM_INFO_ARRAY(1, 2, 1),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SDO_ORDINATE_ARRAY(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1832493.90, 2175555.32,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1832551.51, 2175770.32,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1832708.90, 2175927.71,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1832923.90, 2175985.32,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1833138.90, 2175927.71,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1833296.29, 2175770.32, 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1833353.90, 2175555.32))</a:t>
            </a:r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304800" y="3992563"/>
            <a:ext cx="5638800" cy="21034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SELECT sdo_geom.sdo_arc_densify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sdo_geometry(2002, 32775, NULL,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sdo_elem_info_array(1, 2, 2),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sdo_ordinate_array(1832493.9, 2175555.32,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              1832923.9, 2175985.32, 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              1833353.9, 2175555.32)),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    0.005,'arc_tolerance=15 unit=meter')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FROM dual;</a:t>
            </a:r>
          </a:p>
        </p:txBody>
      </p:sp>
      <p:sp>
        <p:nvSpPr>
          <p:cNvPr id="150535" name="Rectangle 14"/>
          <p:cNvSpPr>
            <a:spLocks noChangeArrowheads="1"/>
          </p:cNvSpPr>
          <p:nvPr/>
        </p:nvSpPr>
        <p:spPr bwMode="auto">
          <a:xfrm>
            <a:off x="2590800" y="1981200"/>
            <a:ext cx="76200" cy="76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50536" name="Rectangle 23"/>
          <p:cNvSpPr>
            <a:spLocks noChangeArrowheads="1"/>
          </p:cNvSpPr>
          <p:nvPr/>
        </p:nvSpPr>
        <p:spPr bwMode="auto">
          <a:xfrm>
            <a:off x="1676400" y="2209800"/>
            <a:ext cx="76200" cy="76200"/>
          </a:xfrm>
          <a:prstGeom prst="rect">
            <a:avLst/>
          </a:prstGeom>
          <a:solidFill>
            <a:srgbClr val="3366FF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50537" name="Rectangle 24"/>
          <p:cNvSpPr>
            <a:spLocks noChangeArrowheads="1"/>
          </p:cNvSpPr>
          <p:nvPr/>
        </p:nvSpPr>
        <p:spPr bwMode="auto">
          <a:xfrm>
            <a:off x="3429000" y="2209800"/>
            <a:ext cx="76200" cy="76200"/>
          </a:xfrm>
          <a:prstGeom prst="rect">
            <a:avLst/>
          </a:prstGeom>
          <a:solidFill>
            <a:srgbClr val="3366FF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50538" name="Rectangle 25"/>
          <p:cNvSpPr>
            <a:spLocks noChangeArrowheads="1"/>
          </p:cNvSpPr>
          <p:nvPr/>
        </p:nvSpPr>
        <p:spPr bwMode="auto">
          <a:xfrm>
            <a:off x="990600" y="2895600"/>
            <a:ext cx="76200" cy="76200"/>
          </a:xfrm>
          <a:prstGeom prst="rect">
            <a:avLst/>
          </a:prstGeom>
          <a:solidFill>
            <a:srgbClr val="3366FF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50539" name="Rectangle 26"/>
          <p:cNvSpPr>
            <a:spLocks noChangeArrowheads="1"/>
          </p:cNvSpPr>
          <p:nvPr/>
        </p:nvSpPr>
        <p:spPr bwMode="auto">
          <a:xfrm>
            <a:off x="4114800" y="2895600"/>
            <a:ext cx="76200" cy="76200"/>
          </a:xfrm>
          <a:prstGeom prst="rect">
            <a:avLst/>
          </a:prstGeom>
          <a:solidFill>
            <a:srgbClr val="3366FF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50540" name="Rectangle 27"/>
          <p:cNvSpPr>
            <a:spLocks noChangeArrowheads="1"/>
          </p:cNvSpPr>
          <p:nvPr/>
        </p:nvSpPr>
        <p:spPr bwMode="auto">
          <a:xfrm>
            <a:off x="762000" y="3771900"/>
            <a:ext cx="76200" cy="76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50541" name="Rectangle 28"/>
          <p:cNvSpPr>
            <a:spLocks noChangeArrowheads="1"/>
          </p:cNvSpPr>
          <p:nvPr/>
        </p:nvSpPr>
        <p:spPr bwMode="auto">
          <a:xfrm>
            <a:off x="4343400" y="3771900"/>
            <a:ext cx="76200" cy="76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1000" y="2438400"/>
            <a:ext cx="9144000" cy="18145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c1.state,</a:t>
            </a:r>
            <a:r>
              <a:rPr lang="en-US" sz="1600">
                <a:latin typeface="Courier New" pitchFamily="-84" charset="0"/>
              </a:rPr>
              <a:t> SUM(SDO_GEOM.SDO_AREA(c1.geom,0.5,'unit=sq_mile'))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FROM us_counties c1, us_counties c2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WHERE c2.state = 'New Jersey'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AND c2.county = 'Passaic'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AND SDO_TOUCH (c1.geom, c2.geom) = 'TRUE'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GROUP BY ROLLUP(c1.state);</a:t>
            </a:r>
          </a:p>
        </p:txBody>
      </p:sp>
      <p:sp>
        <p:nvSpPr>
          <p:cNvPr id="276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SDO_AREA Example</a:t>
            </a:r>
          </a:p>
        </p:txBody>
      </p:sp>
      <p:sp>
        <p:nvSpPr>
          <p:cNvPr id="2765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Calculate the total area of the counties around Passaic County, split by state:</a:t>
            </a: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381000" y="4343400"/>
            <a:ext cx="9144000" cy="1520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STATE                               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------------------------------ ----------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New Jersey                     1392.35219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New York                       1039.06113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                    2431.41332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3886200" y="3962400"/>
            <a:ext cx="1981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3733800"/>
            <a:ext cx="2971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b="0" dirty="0" smtClean="0"/>
              <a:t>See Database Data Warehousing Guide </a:t>
            </a:r>
          </a:p>
          <a:p>
            <a:r>
              <a:rPr lang="en-US" sz="1800" b="0" dirty="0" smtClean="0"/>
              <a:t>Part IV Relational Analytics</a:t>
            </a:r>
            <a:endParaRPr lang="en-US" sz="18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Transforming arcs to Geodetic </a:t>
            </a:r>
          </a:p>
        </p:txBody>
      </p:sp>
      <p:sp>
        <p:nvSpPr>
          <p:cNvPr id="152579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166100" cy="4343400"/>
          </a:xfrm>
        </p:spPr>
        <p:txBody>
          <a:bodyPr/>
          <a:lstStyle/>
          <a:p>
            <a:pPr eaLnBrk="1" hangingPunct="1"/>
            <a:r>
              <a:rPr lang="en-US" sz="2000"/>
              <a:t>Transforming an arc to a geodetic coordinate system will fail: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Must first densify the arcs before transforming</a:t>
            </a:r>
          </a:p>
        </p:txBody>
      </p:sp>
      <p:sp>
        <p:nvSpPr>
          <p:cNvPr id="152580" name="Rectangle 5"/>
          <p:cNvSpPr>
            <a:spLocks noChangeArrowheads="1"/>
          </p:cNvSpPr>
          <p:nvPr/>
        </p:nvSpPr>
        <p:spPr bwMode="auto">
          <a:xfrm>
            <a:off x="914400" y="3124200"/>
            <a:ext cx="8382000" cy="2870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SELECT sdo_cs.transform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sdo_geom.sdo_arc_densify (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sdo_geometry(2002, 32775, NULL,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sdo_elem_info_array(1, 2, 2),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sdo_ordinate_array(1832493.9, 2175555.32, 1832923.9, 2175985.32,  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    1833353.9, 2175555.32)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  0.005,'arc_tolerance=15 unit=meter'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  8307)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FROM dual;</a:t>
            </a:r>
          </a:p>
        </p:txBody>
      </p:sp>
      <p:sp>
        <p:nvSpPr>
          <p:cNvPr id="152581" name="Rectangle 27"/>
          <p:cNvSpPr>
            <a:spLocks noChangeArrowheads="1"/>
          </p:cNvSpPr>
          <p:nvPr/>
        </p:nvSpPr>
        <p:spPr bwMode="auto">
          <a:xfrm>
            <a:off x="838200" y="1905000"/>
            <a:ext cx="8458200" cy="31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>
                <a:latin typeface="Courier New" pitchFamily="-84" charset="0"/>
              </a:rPr>
              <a:t>ORA-13285: Geometry coordinate transformation error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47938"/>
            <a:ext cx="7924800" cy="876300"/>
          </a:xfrm>
        </p:spPr>
        <p:txBody>
          <a:bodyPr lIns="12700" tIns="12700" rIns="12700" bIns="12700"/>
          <a:lstStyle/>
          <a:p>
            <a:pPr eaLnBrk="1" hangingPunct="1"/>
            <a:r>
              <a:rPr lang="en-US"/>
              <a:t>Coordinate System Transformations 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Transformation functions</a:t>
            </a:r>
          </a:p>
        </p:txBody>
      </p:sp>
      <p:sp>
        <p:nvSpPr>
          <p:cNvPr id="15667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SDO_CS.TRANSFORM: Transforms a geometry from one coordinate system to another</a:t>
            </a:r>
          </a:p>
          <a:p>
            <a:pPr eaLnBrk="1" hangingPunct="1"/>
            <a:r>
              <a:rPr lang="en-US"/>
              <a:t>SDO_CS.TRANSFORM_LAYER: Transforms a layer from one coordinate system to another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SDO_CS.TRANSFORM Function</a:t>
            </a:r>
          </a:p>
        </p:txBody>
      </p:sp>
      <p:sp>
        <p:nvSpPr>
          <p:cNvPr id="1587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2438400"/>
            <a:ext cx="8166100" cy="3505200"/>
          </a:xfrm>
        </p:spPr>
        <p:txBody>
          <a:bodyPr/>
          <a:lstStyle/>
          <a:p>
            <a:pPr eaLnBrk="1" hangingPunct="1"/>
            <a:r>
              <a:rPr lang="en-US"/>
              <a:t>&lt;geom&gt; </a:t>
            </a:r>
          </a:p>
          <a:p>
            <a:pPr lvl="1" eaLnBrk="1" hangingPunct="1"/>
            <a:r>
              <a:rPr lang="en-US"/>
              <a:t>Geometry of type SDO_GEOMETRY</a:t>
            </a:r>
          </a:p>
          <a:p>
            <a:pPr lvl="1" eaLnBrk="1" hangingPunct="1"/>
            <a:r>
              <a:rPr lang="en-US"/>
              <a:t>Can be a variable or a table column</a:t>
            </a:r>
          </a:p>
          <a:p>
            <a:pPr eaLnBrk="1" hangingPunct="1"/>
            <a:r>
              <a:rPr lang="en-US"/>
              <a:t>&lt;to_srid&gt; </a:t>
            </a:r>
          </a:p>
          <a:p>
            <a:pPr lvl="1" eaLnBrk="1" hangingPunct="1"/>
            <a:r>
              <a:rPr lang="en-US"/>
              <a:t> Spatial reference system ID to transform to </a:t>
            </a:r>
          </a:p>
          <a:p>
            <a:pPr eaLnBrk="1" hangingPunct="1"/>
            <a:r>
              <a:rPr lang="en-US"/>
              <a:t>Return value</a:t>
            </a:r>
          </a:p>
          <a:p>
            <a:pPr lvl="1" eaLnBrk="1" hangingPunct="1"/>
            <a:r>
              <a:rPr lang="en-US"/>
              <a:t>Geometry of type SDO_GEOMETRY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838200" y="1898650"/>
            <a:ext cx="7842250" cy="293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SDO_GEOMETRY := SDO_CS.TRANSFORM (&lt;geom&gt;, &lt;to_srid&gt;)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SDO_CS.TRANSFORM: Example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/>
              <a:t>Single geometry transformed, for example, Hillsborough County in New Hampshire:</a:t>
            </a:r>
          </a:p>
          <a:p>
            <a:pPr marL="742950" lvl="1" indent="-285750" eaLnBrk="1" hangingPunct="1"/>
            <a:endParaRPr lang="en-US"/>
          </a:p>
          <a:p>
            <a:pPr marL="742950" lvl="1" indent="-285750" eaLnBrk="1" hangingPunct="1"/>
            <a:endParaRPr lang="en-US"/>
          </a:p>
          <a:p>
            <a:pPr marL="742950" lvl="1" indent="-285750" eaLnBrk="1" hangingPunct="1"/>
            <a:endParaRPr lang="en-US"/>
          </a:p>
          <a:p>
            <a:pPr marL="742950" lvl="1" indent="-285750" eaLnBrk="1" hangingPunct="1"/>
            <a:endParaRPr lang="en-US"/>
          </a:p>
          <a:p>
            <a:pPr marL="742950" lvl="1" indent="-285750" eaLnBrk="1" hangingPunct="1"/>
            <a:endParaRPr lang="en-US"/>
          </a:p>
          <a:p>
            <a:pPr marL="742950" lvl="1" indent="-285750" eaLnBrk="1" hangingPunct="1"/>
            <a:r>
              <a:rPr lang="en-US"/>
              <a:t>Note: All transformations require valid SDO_SRID field set in source geometry.</a:t>
            </a:r>
          </a:p>
          <a:p>
            <a:pPr marL="742950" lvl="1" indent="-285750" eaLnBrk="1" hangingPunct="1"/>
            <a:r>
              <a:rPr lang="en-US"/>
              <a:t>Note: 82151 = “New Hampshire 2800 (1983, meters)” - State Plane CS 1983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073150" y="2590800"/>
            <a:ext cx="7842250" cy="1284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SELECT sdo_cs.transform (geom, 82151)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FROM us_counties_p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WHERE county = 'Hillsborough'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AND state = 'New Hampshire';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SDO_CS.TRANSFORM_LAYER Procedure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3482975"/>
            <a:ext cx="8166100" cy="2460625"/>
          </a:xfrm>
        </p:spPr>
        <p:txBody>
          <a:bodyPr/>
          <a:lstStyle/>
          <a:p>
            <a:pPr marL="342900" indent="-342900" eaLnBrk="1" hangingPunct="1"/>
            <a:r>
              <a:rPr lang="en-US"/>
              <a:t>&lt;table_name&gt;:Table with column of type SDO_GEOMETRY</a:t>
            </a:r>
          </a:p>
          <a:p>
            <a:pPr marL="342900" indent="-342900" eaLnBrk="1" hangingPunct="1"/>
            <a:r>
              <a:rPr lang="en-US"/>
              <a:t>&lt;geom_column_name&gt;: Column of type SDO_GEOMETRY</a:t>
            </a:r>
          </a:p>
          <a:p>
            <a:pPr marL="342900" indent="-342900" eaLnBrk="1" hangingPunct="1"/>
            <a:r>
              <a:rPr lang="en-US"/>
              <a:t>&lt;destination_table&gt;:Table created by the procedure  </a:t>
            </a:r>
          </a:p>
          <a:p>
            <a:pPr marL="342900" indent="-342900" eaLnBrk="1" hangingPunct="1"/>
            <a:r>
              <a:rPr lang="en-US"/>
              <a:t>&lt;to_srid&gt;: Spatial reference system ID to transform to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073150" y="1900238"/>
            <a:ext cx="7842250" cy="12842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SDO_CS.TRANSFORM_LAYER(&lt;table_name&gt;,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                    &lt;geom_column_name&gt;,                      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                    &lt;destination_table&gt;,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                    &lt;to_srid&gt;)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TRANSFORM_LAYER: Example 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Entire layer transformed</a:t>
            </a:r>
          </a:p>
          <a:p>
            <a:pPr lvl="1" eaLnBrk="1" hangingPunct="1"/>
            <a:r>
              <a:rPr lang="en-US"/>
              <a:t>&lt;destination_table&gt; created by the utility</a:t>
            </a:r>
          </a:p>
          <a:p>
            <a:pPr lvl="1" eaLnBrk="1" hangingPunct="1"/>
            <a:r>
              <a:rPr lang="en-US"/>
              <a:t>&lt;destination_table&gt; contains two columns: 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GEOMETRY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SDO_ROWID 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073150" y="3917950"/>
            <a:ext cx="8007350" cy="16144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begin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SDO_CS.TRANSFORM_LAYER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     'US_COUNTIES', 'GEOM', 'US_COUNTIES_P', 32775);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end;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latin typeface="Courier New" pitchFamily="-84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Implicit vs. Explicit Transformations</a:t>
            </a:r>
          </a:p>
        </p:txBody>
      </p:sp>
      <p:sp>
        <p:nvSpPr>
          <p:cNvPr id="16691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With </a:t>
            </a:r>
            <a:r>
              <a:rPr lang="en-US" sz="2000" b="1"/>
              <a:t>operators: </a:t>
            </a:r>
            <a:r>
              <a:rPr lang="en-US" sz="2000"/>
              <a:t>Implicit transformations</a:t>
            </a:r>
          </a:p>
          <a:p>
            <a:pPr lvl="1" eaLnBrk="1" hangingPunct="1"/>
            <a:r>
              <a:rPr lang="en-US" sz="1800"/>
              <a:t>Query window automatically transformed to same SDO_SRID of search layer if SDO_SRID in geometries are different</a:t>
            </a:r>
          </a:p>
          <a:p>
            <a:pPr eaLnBrk="1" hangingPunct="1"/>
            <a:r>
              <a:rPr lang="en-US" sz="2000"/>
              <a:t>With </a:t>
            </a:r>
            <a:r>
              <a:rPr lang="en-US" sz="2000" b="1"/>
              <a:t>functions</a:t>
            </a:r>
            <a:r>
              <a:rPr lang="en-US" sz="2000"/>
              <a:t>:  Explicit transformations</a:t>
            </a:r>
          </a:p>
          <a:p>
            <a:pPr lvl="1" eaLnBrk="1" hangingPunct="1"/>
            <a:r>
              <a:rPr lang="en-US" sz="1800"/>
              <a:t>Must manually transform geometries to same SRID (if two geometries)</a:t>
            </a:r>
          </a:p>
          <a:p>
            <a:pPr lvl="1" eaLnBrk="1" hangingPunct="1"/>
            <a:endParaRPr lang="en-US" sz="1800"/>
          </a:p>
          <a:p>
            <a:pPr eaLnBrk="1" hangingPunct="1">
              <a:buFontTx/>
              <a:buNone/>
            </a:pPr>
            <a:r>
              <a:rPr lang="en-US" sz="2000" b="1"/>
              <a:t>NOTES: </a:t>
            </a:r>
          </a:p>
          <a:p>
            <a:pPr eaLnBrk="1" hangingPunct="1"/>
            <a:r>
              <a:rPr lang="en-US" sz="2000"/>
              <a:t>For operators to work correctly, one of the following must be true: </a:t>
            </a:r>
          </a:p>
          <a:p>
            <a:pPr lvl="1" eaLnBrk="1" hangingPunct="1"/>
            <a:r>
              <a:rPr lang="en-US" sz="1800"/>
              <a:t>Both geometries must have geo-referenced coordinate systems.</a:t>
            </a:r>
          </a:p>
          <a:p>
            <a:pPr lvl="1" eaLnBrk="1" hangingPunct="1"/>
            <a:r>
              <a:rPr lang="en-US" sz="1800"/>
              <a:t>Both geometries must have local (non-Earth) coordinate systems.</a:t>
            </a:r>
          </a:p>
          <a:p>
            <a:pPr eaLnBrk="1" hangingPunct="1"/>
            <a:r>
              <a:rPr lang="en-US" sz="2000"/>
              <a:t>For functions to work correctly: </a:t>
            </a:r>
          </a:p>
          <a:p>
            <a:pPr lvl="1" eaLnBrk="1" hangingPunct="1"/>
            <a:r>
              <a:rPr lang="en-US" sz="1800"/>
              <a:t>Both geometries must have the same SDO_SRID specified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Transformation Example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1736725"/>
          </a:xfrm>
        </p:spPr>
        <p:txBody>
          <a:bodyPr/>
          <a:lstStyle/>
          <a:p>
            <a:pPr lvl="1" eaLnBrk="1" hangingPunct="1"/>
            <a:r>
              <a:rPr lang="en-US"/>
              <a:t>Compute the distance between a GPS point (geodetic) and a park (projected)</a:t>
            </a:r>
          </a:p>
          <a:p>
            <a:pPr lvl="1" eaLnBrk="1" hangingPunct="1"/>
            <a:r>
              <a:rPr lang="en-US"/>
              <a:t>Both geometries must have the same SRID.</a:t>
            </a:r>
          </a:p>
          <a:p>
            <a:pPr lvl="1" eaLnBrk="1" hangingPunct="1"/>
            <a:r>
              <a:rPr lang="en-US"/>
              <a:t>Transform the park geometry to geodetic 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838200" y="3338513"/>
            <a:ext cx="8686800" cy="26050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sdo_geom.sdo_distance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sdo_geometry(2001,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  sdo_point_type(-116.2261, 43.606651, null),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  null, null),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sdo_cs.transform(geom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4326)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0.05) distance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us_parks_p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  name = 'Yellowstone NP';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Transformation Example</a:t>
            </a: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1736725"/>
          </a:xfrm>
        </p:spPr>
        <p:txBody>
          <a:bodyPr/>
          <a:lstStyle/>
          <a:p>
            <a:pPr lvl="1" eaLnBrk="1" hangingPunct="1"/>
            <a:r>
              <a:rPr lang="en-US"/>
              <a:t>Can also transform the GPS point to the coordinate system of the parks table</a:t>
            </a:r>
          </a:p>
        </p:txBody>
      </p:sp>
      <p:sp>
        <p:nvSpPr>
          <p:cNvPr id="171012" name="Rectangle 1028"/>
          <p:cNvSpPr>
            <a:spLocks noChangeArrowheads="1"/>
          </p:cNvSpPr>
          <p:nvPr/>
        </p:nvSpPr>
        <p:spPr bwMode="auto">
          <a:xfrm>
            <a:off x="838200" y="2362200"/>
            <a:ext cx="8686800" cy="2935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sdo_geom.sdo_distance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sdo_cs.transform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sdo_geometry(2001,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4326, 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  sdo_point_type(-116.2261, 43.606651, null),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  null, null),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p.geom.sdo_srid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0.05) distance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us_parks_p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p.name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'Yellowstone NP';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381000" y="2438400"/>
            <a:ext cx="9144000" cy="2401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SELECT state, area,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RATIO_TO_REPORT (area) OVER() * 100 as pct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FROM (SELECT c1.state,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    SUM(SDO_GEOM.SDO_AREA(c1.geom,0.5,'unit=sq_mile')) area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FROM us_counties c1, us_counties c2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WHERE c2.state = 'New Jersey'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AND c2.county = 'Passaic'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  AND SDO_TOUCH (c1.geom, c2.geom) = 'TRUE'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       GROUP BY c1.state);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SDO_AREA Example</a:t>
            </a:r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Calculate the total area of the counties around Passaic County, split by state, with percentage</a:t>
            </a:r>
          </a:p>
        </p:txBody>
      </p:sp>
      <p:sp>
        <p:nvSpPr>
          <p:cNvPr id="29701" name="Rectangle 1029"/>
          <p:cNvSpPr>
            <a:spLocks noChangeArrowheads="1"/>
          </p:cNvSpPr>
          <p:nvPr/>
        </p:nvSpPr>
        <p:spPr bwMode="auto">
          <a:xfrm>
            <a:off x="381000" y="4953000"/>
            <a:ext cx="9144000" cy="12271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STATE                                AREA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PCT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------------------------------ ----------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----------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New Jersey                     1392.35219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57.2651378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-84" charset="0"/>
              </a:rPr>
              <a:t>New York                       1039.06113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42.7348622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685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Utility Functions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Package SDO_UTIL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2950" y="1600200"/>
            <a:ext cx="4014788" cy="4343400"/>
          </a:xfrm>
        </p:spPr>
        <p:txBody>
          <a:bodyPr/>
          <a:lstStyle/>
          <a:p>
            <a:pPr eaLnBrk="1" hangingPunct="1"/>
            <a:r>
              <a:rPr lang="en-US" sz="2000"/>
              <a:t>simplify()</a:t>
            </a:r>
          </a:p>
          <a:p>
            <a:pPr eaLnBrk="1" hangingPunct="1"/>
            <a:r>
              <a:rPr lang="en-US" sz="2000"/>
              <a:t>circle_polygon()</a:t>
            </a:r>
          </a:p>
          <a:p>
            <a:pPr eaLnBrk="1" hangingPunct="1"/>
            <a:r>
              <a:rPr lang="en-US" sz="2000"/>
              <a:t>ellipse_polygon()</a:t>
            </a:r>
          </a:p>
          <a:p>
            <a:pPr eaLnBrk="1" hangingPunct="1"/>
            <a:r>
              <a:rPr lang="en-US" sz="2000"/>
              <a:t>polygonToLine()</a:t>
            </a:r>
          </a:p>
          <a:p>
            <a:pPr eaLnBrk="1" hangingPunct="1"/>
            <a:r>
              <a:rPr lang="en-US" sz="2000"/>
              <a:t>remove_duplicate_vertices</a:t>
            </a:r>
          </a:p>
          <a:p>
            <a:pPr eaLnBrk="1" hangingPunct="1"/>
            <a:r>
              <a:rPr lang="en-US" sz="2000"/>
              <a:t>append()</a:t>
            </a:r>
          </a:p>
          <a:p>
            <a:pPr eaLnBrk="1" hangingPunct="1"/>
            <a:r>
              <a:rPr lang="en-US" sz="2000"/>
              <a:t>concat_lines</a:t>
            </a:r>
          </a:p>
          <a:p>
            <a:pPr eaLnBrk="1" hangingPunct="1"/>
            <a:r>
              <a:rPr lang="en-US" sz="2000"/>
              <a:t>reverseLinestring()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4263" y="1600200"/>
            <a:ext cx="4014787" cy="4343400"/>
          </a:xfrm>
        </p:spPr>
        <p:txBody>
          <a:bodyPr/>
          <a:lstStyle/>
          <a:p>
            <a:pPr eaLnBrk="1" hangingPunct="1"/>
            <a:r>
              <a:rPr lang="en-US" sz="2000"/>
              <a:t>getNumElem</a:t>
            </a:r>
          </a:p>
          <a:p>
            <a:pPr eaLnBrk="1" hangingPunct="1"/>
            <a:r>
              <a:rPr lang="en-US" sz="2000"/>
              <a:t>getNumVertices</a:t>
            </a:r>
          </a:p>
          <a:p>
            <a:pPr eaLnBrk="1" hangingPunct="1"/>
            <a:r>
              <a:rPr lang="en-US" sz="2000"/>
              <a:t>convert_unit</a:t>
            </a:r>
          </a:p>
          <a:p>
            <a:pPr eaLnBrk="1" hangingPunct="1"/>
            <a:r>
              <a:rPr lang="en-US" sz="2000"/>
              <a:t>point_at_bearing</a:t>
            </a:r>
          </a:p>
          <a:p>
            <a:pPr eaLnBrk="1" hangingPunct="1"/>
            <a:r>
              <a:rPr lang="en-US" sz="2000"/>
              <a:t>AffineTransforms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/>
            <a:endParaRPr lang="fr-FR" sz="2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simplify()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1003300"/>
          </a:xfrm>
        </p:spPr>
        <p:txBody>
          <a:bodyPr/>
          <a:lstStyle/>
          <a:p>
            <a:pPr eaLnBrk="1" hangingPunct="1"/>
            <a:r>
              <a:rPr lang="en-US"/>
              <a:t>Simplifies a geometry using the Douglas-Peucker algorithm to generate a less detailed geometry</a:t>
            </a:r>
          </a:p>
          <a:p>
            <a:pPr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60400" y="2747963"/>
            <a:ext cx="8543925" cy="293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SDO_UTIL.SIMPLIFY(GEOMETRY, THRESHOLD)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742950" y="3429000"/>
            <a:ext cx="8420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GEOMETRY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The geometry to be simplified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THRESHOLD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Removes vertices from a segment that deviate less than or equal to the threshold value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The smaller the threshold value, the more similar the returned geometry is to the input geometry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The larger the threshold value, the fewer points in the returned geometry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simplify()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Can be applied to lines or polygons</a:t>
            </a:r>
          </a:p>
          <a:p>
            <a:pPr eaLnBrk="1" hangingPunct="1"/>
            <a:r>
              <a:rPr lang="en-US"/>
              <a:t>Does not alter tolerance at which data validates</a:t>
            </a:r>
          </a:p>
          <a:p>
            <a:pPr eaLnBrk="1" hangingPunct="1"/>
            <a:r>
              <a:rPr lang="en-US"/>
              <a:t>Adjacent polygons with registered edges may not register after generalization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7" descr="D:\Courses\Spatial11g-Workshop PVT\prepare\q12.png"/>
          <p:cNvPicPr>
            <a:picLocks noChangeAspect="1" noChangeArrowheads="1"/>
          </p:cNvPicPr>
          <p:nvPr/>
        </p:nvPicPr>
        <p:blipFill>
          <a:blip r:embed="rId3"/>
          <a:srcRect l="25555" t="3334" r="25555" b="3334"/>
          <a:stretch>
            <a:fillRect/>
          </a:stretch>
        </p:blipFill>
        <p:spPr bwMode="auto">
          <a:xfrm>
            <a:off x="6248400" y="1828800"/>
            <a:ext cx="335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simplify() example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743450" cy="4343400"/>
          </a:xfrm>
        </p:spPr>
        <p:txBody>
          <a:bodyPr/>
          <a:lstStyle/>
          <a:p>
            <a:pPr eaLnBrk="1" hangingPunct="1"/>
            <a:r>
              <a:rPr lang="en-US"/>
              <a:t>Generalize the border of county Passaic.</a:t>
            </a:r>
          </a:p>
        </p:txBody>
      </p:sp>
      <p:sp>
        <p:nvSpPr>
          <p:cNvPr id="180229" name="Rectangle 4"/>
          <p:cNvSpPr>
            <a:spLocks noChangeArrowheads="1"/>
          </p:cNvSpPr>
          <p:nvPr/>
        </p:nvSpPr>
        <p:spPr bwMode="auto">
          <a:xfrm>
            <a:off x="679450" y="2990850"/>
            <a:ext cx="5416550" cy="1366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SELECT sdo_util.simplify(c.geom,2000)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FROM  us_counties c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WHERE c.county = 'Passaic' 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AND   c.state_abrv = 'NJ';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circle_polygon()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a geodetic polygon that approximates and is covered by the specified circle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073150" y="2667000"/>
            <a:ext cx="7842250" cy="10064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SDO_UTIL.CIRCLE_POLYGON (</a:t>
            </a:r>
            <a:br>
              <a:rPr lang="en-US" sz="1800">
                <a:solidFill>
                  <a:srgbClr val="000066"/>
                </a:solidFill>
                <a:latin typeface="Courier New" pitchFamily="-84" charset="0"/>
              </a:rPr>
            </a:b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CENTER_LONGITUDE, CENTER_LATITUDE,</a:t>
            </a:r>
            <a:br>
              <a:rPr lang="en-US" sz="1800">
                <a:solidFill>
                  <a:srgbClr val="000066"/>
                </a:solidFill>
                <a:latin typeface="Courier New" pitchFamily="-84" charset="0"/>
              </a:rPr>
            </a:b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RADIUS, ARC_TOLERANCE 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742950" y="3962400"/>
            <a:ext cx="842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CENTER_LONGITUDE and CENTER_LATITUDE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define the center point of the circle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RADIUS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specifies the radius of the circle in meters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ARC_TOLERANCE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is the maximum distance in meters between the arc and the line segments that approximate it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circle_polygon() example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031875" y="1524000"/>
            <a:ext cx="7842250" cy="954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SDO_UTIL.CIRCLE_POLYGON(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 -71.017892, 42.336029, 5000, 50)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031875" y="2925763"/>
            <a:ext cx="7842250" cy="26050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SDO_GEOMETRY(2003,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SDO_ELEM_INFO_ARRAY(1, 1003, 1),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SDO_ORDINATE_ARRAY(  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-71.017892,42.2910630, -70.974900,42.3042252,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-70.957062,42.3360129, -70.974857,42.3678167,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-71.017892,42.3809950, -71.060927,42.3678167,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-71.078722,42.3360129, -71.060884,42.3042252,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-71.017892,42.291063));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ellipse_polygon()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Returns a geodetic polygon that approximates and is covered by the specified ellipse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073150" y="2733675"/>
            <a:ext cx="7842250" cy="12842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GEOM = SDO_UTIL.ELLIPSE_POLYGON 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CENTER_LONGITUDE, CENTER_LATITUDE,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SEMI_MAJOR_AXIS, SEMI_MINOR_AXIS,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AZIMUTH, ARC_TOLERANCE)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742950" y="4419600"/>
            <a:ext cx="84201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CENTER_LONGITUDE and CENTER_LATITUDE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define the center point of the ellipse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ARC_TOLERANCE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is the maximum distance in meters between the ellipse and the polygon that approximate it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ellipse_polygon()</a:t>
            </a:r>
          </a:p>
        </p:txBody>
      </p:sp>
      <p:sp>
        <p:nvSpPr>
          <p:cNvPr id="188419" name="Oval 3"/>
          <p:cNvSpPr>
            <a:spLocks noChangeArrowheads="1"/>
          </p:cNvSpPr>
          <p:nvPr/>
        </p:nvSpPr>
        <p:spPr bwMode="auto">
          <a:xfrm rot="-5400000">
            <a:off x="820738" y="1631950"/>
            <a:ext cx="1933575" cy="17938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3127375" y="2870200"/>
            <a:ext cx="2111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800"/>
              <a:t>Semi-minor axis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127375" y="2079625"/>
            <a:ext cx="209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800"/>
              <a:t>Semi-major axis</a:t>
            </a: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 flipH="1">
            <a:off x="1787525" y="2251075"/>
            <a:ext cx="1425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23" name="Freeform 7"/>
          <p:cNvSpPr>
            <a:spLocks/>
          </p:cNvSpPr>
          <p:nvPr/>
        </p:nvSpPr>
        <p:spPr bwMode="auto">
          <a:xfrm flipV="1">
            <a:off x="2128838" y="2568575"/>
            <a:ext cx="1084262" cy="485775"/>
          </a:xfrm>
          <a:custGeom>
            <a:avLst/>
            <a:gdLst>
              <a:gd name="T0" fmla="*/ 2147483647 w 385"/>
              <a:gd name="T1" fmla="*/ 0 h 193"/>
              <a:gd name="T2" fmla="*/ 0 w 385"/>
              <a:gd name="T3" fmla="*/ 0 h 193"/>
              <a:gd name="T4" fmla="*/ 0 w 385"/>
              <a:gd name="T5" fmla="*/ 2147483647 h 193"/>
              <a:gd name="T6" fmla="*/ 0 60000 65536"/>
              <a:gd name="T7" fmla="*/ 0 60000 65536"/>
              <a:gd name="T8" fmla="*/ 0 60000 65536"/>
              <a:gd name="T9" fmla="*/ 0 w 385"/>
              <a:gd name="T10" fmla="*/ 0 h 193"/>
              <a:gd name="T11" fmla="*/ 385 w 385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" h="193">
                <a:moveTo>
                  <a:pt x="384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 rot="-5400000">
            <a:off x="2230438" y="2114550"/>
            <a:ext cx="0" cy="9080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 rot="-5400000">
            <a:off x="1284287" y="2065338"/>
            <a:ext cx="10064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742950" y="3962400"/>
            <a:ext cx="8172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SEMI_MAJOR_AXIS, SEMI_MINOR_AXIS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largest and smallest distances from the center of the ellipse in meters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/>
              <a:t>AZIMUTH 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1600" b="0"/>
              <a:t>The number of degrees of clockwise rotation of the major axis from north. It is a numeric value from 0 to 180</a:t>
            </a:r>
          </a:p>
          <a:p>
            <a:pPr marL="569913" lvl="1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1600" b="0"/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 rot="2928747">
            <a:off x="6788944" y="1534319"/>
            <a:ext cx="1284287" cy="2009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700" tIns="12700" rIns="12700" bIns="127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88428" name="Line 12"/>
          <p:cNvSpPr>
            <a:spLocks noChangeShapeType="1"/>
          </p:cNvSpPr>
          <p:nvPr/>
        </p:nvSpPr>
        <p:spPr bwMode="auto">
          <a:xfrm>
            <a:off x="7497763" y="1552575"/>
            <a:ext cx="0" cy="1790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>
            <a:off x="6292850" y="2447925"/>
            <a:ext cx="2540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 flipV="1">
            <a:off x="7497763" y="1552575"/>
            <a:ext cx="1041400" cy="895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 flipH="1">
            <a:off x="7658100" y="1508125"/>
            <a:ext cx="41275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32" name="Text Box 16"/>
          <p:cNvSpPr txBox="1">
            <a:spLocks noChangeArrowheads="1"/>
          </p:cNvSpPr>
          <p:nvPr/>
        </p:nvSpPr>
        <p:spPr bwMode="auto">
          <a:xfrm>
            <a:off x="7850188" y="1181100"/>
            <a:ext cx="50958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>
                <a:latin typeface="Courier New" pitchFamily="-84" charset="0"/>
              </a:rPr>
              <a:t>45</a:t>
            </a:r>
            <a:r>
              <a:rPr lang="en-US" sz="1600" baseline="30000">
                <a:latin typeface="Map Symbols" pitchFamily="2" charset="2"/>
              </a:rPr>
              <a:t>)</a:t>
            </a:r>
          </a:p>
        </p:txBody>
      </p:sp>
      <p:sp>
        <p:nvSpPr>
          <p:cNvPr id="188433" name="Freeform 17"/>
          <p:cNvSpPr>
            <a:spLocks/>
          </p:cNvSpPr>
          <p:nvPr/>
        </p:nvSpPr>
        <p:spPr bwMode="auto">
          <a:xfrm>
            <a:off x="7493000" y="2235200"/>
            <a:ext cx="288925" cy="74613"/>
          </a:xfrm>
          <a:custGeom>
            <a:avLst/>
            <a:gdLst>
              <a:gd name="T0" fmla="*/ 0 w 96"/>
              <a:gd name="T1" fmla="*/ 0 h 1"/>
              <a:gd name="T2" fmla="*/ 2147483647 w 96"/>
              <a:gd name="T3" fmla="*/ 0 h 1"/>
              <a:gd name="T4" fmla="*/ 0 60000 65536"/>
              <a:gd name="T5" fmla="*/ 0 60000 65536"/>
              <a:gd name="T6" fmla="*/ 0 w 96"/>
              <a:gd name="T7" fmla="*/ 0 h 1"/>
              <a:gd name="T8" fmla="*/ 96 w 9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1">
                <a:moveTo>
                  <a:pt x="0" y="0"/>
                </a:moveTo>
                <a:cubicBezTo>
                  <a:pt x="40" y="0"/>
                  <a:pt x="80" y="0"/>
                  <a:pt x="96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8482013" y="2438400"/>
            <a:ext cx="1176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spcBef>
                <a:spcPct val="50000"/>
              </a:spcBef>
            </a:pPr>
            <a:r>
              <a:rPr lang="en-US" sz="1800"/>
              <a:t>Azimuth</a:t>
            </a:r>
          </a:p>
        </p:txBody>
      </p:sp>
      <p:sp>
        <p:nvSpPr>
          <p:cNvPr id="188435" name="Freeform 19"/>
          <p:cNvSpPr>
            <a:spLocks/>
          </p:cNvSpPr>
          <p:nvPr/>
        </p:nvSpPr>
        <p:spPr bwMode="auto">
          <a:xfrm rot="5400000">
            <a:off x="8317706" y="1608932"/>
            <a:ext cx="1000125" cy="525462"/>
          </a:xfrm>
          <a:custGeom>
            <a:avLst/>
            <a:gdLst>
              <a:gd name="T0" fmla="*/ 2147483647 w 385"/>
              <a:gd name="T1" fmla="*/ 0 h 193"/>
              <a:gd name="T2" fmla="*/ 0 w 385"/>
              <a:gd name="T3" fmla="*/ 0 h 193"/>
              <a:gd name="T4" fmla="*/ 0 w 385"/>
              <a:gd name="T5" fmla="*/ 2147483647 h 193"/>
              <a:gd name="T6" fmla="*/ 0 60000 65536"/>
              <a:gd name="T7" fmla="*/ 0 60000 65536"/>
              <a:gd name="T8" fmla="*/ 0 60000 65536"/>
              <a:gd name="T9" fmla="*/ 0 w 385"/>
              <a:gd name="T10" fmla="*/ 0 h 193"/>
              <a:gd name="T11" fmla="*/ 385 w 385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" h="193">
                <a:moveTo>
                  <a:pt x="384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ellipse_polygon() example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890588" y="1295400"/>
            <a:ext cx="8159750" cy="954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SDO_UTIL.ELLIPSE_POLYGON(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 -71.017892, 42.336029, 5000, 4000, 90, 200)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dual;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890588" y="2524125"/>
            <a:ext cx="8159750" cy="32654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SDO_GEOMETRY(2003,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4326,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NULL,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SDO_ELEM_INFO_ARRAY(1, 1003, 1),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SDO_ORDINATE_ARRAY(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-71.078722,42.3360129, -71.067202,42.3149669,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-71.043386,42.3033686, -71.017892,42.3000562,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-70.992398,42.3033686, -70.968582,42.3149669,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-70.957062,42.3360129, -70.968549,42.3570699,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-70.992372,42.3686838, -71.017892,42.3720018,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-71.043412,42.3686838, -71.067235,42.3570699, </a:t>
            </a:r>
          </a:p>
          <a:p>
            <a:pPr defTabSz="822325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-71.078722,42.3360129))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32909</TotalTime>
  <Words>10119</Words>
  <Application>Microsoft Macintosh PowerPoint</Application>
  <PresentationFormat>A4 Paper (210x297 mm)</PresentationFormat>
  <Paragraphs>2038</Paragraphs>
  <Slides>176</Slides>
  <Notes>126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6" baseType="lpstr">
      <vt:lpstr>Courier New</vt:lpstr>
      <vt:lpstr>Lucida Console</vt:lpstr>
      <vt:lpstr>Map Symbols</vt:lpstr>
      <vt:lpstr>ＭＳ Ｐゴシック</vt:lpstr>
      <vt:lpstr>Times New Roman</vt:lpstr>
      <vt:lpstr>TimesNewRoman</vt:lpstr>
      <vt:lpstr>Univers</vt:lpstr>
      <vt:lpstr>Wingdings</vt:lpstr>
      <vt:lpstr>Arial</vt:lpstr>
      <vt:lpstr>Oracle</vt:lpstr>
      <vt:lpstr>PowerPoint Presentation</vt:lpstr>
      <vt:lpstr>Lesson Topics</vt:lpstr>
      <vt:lpstr>Measurements: Length, Area, and Distance Calculations</vt:lpstr>
      <vt:lpstr>Area and Length Calculations</vt:lpstr>
      <vt:lpstr>Area and Length Calculations</vt:lpstr>
      <vt:lpstr>The SDO_AREA Function</vt:lpstr>
      <vt:lpstr>SDO_AREA Example</vt:lpstr>
      <vt:lpstr>SDO_AREA Example</vt:lpstr>
      <vt:lpstr>SDO_AREA Example</vt:lpstr>
      <vt:lpstr>The SDO_LENGTH Function</vt:lpstr>
      <vt:lpstr>SDO_LENGTH Example</vt:lpstr>
      <vt:lpstr>Distance Calculations</vt:lpstr>
      <vt:lpstr>Minimum Distance: SDO_DISTANCE</vt:lpstr>
      <vt:lpstr>SDO_DISTANCE Example </vt:lpstr>
      <vt:lpstr>SDO_DISTANCE Example </vt:lpstr>
      <vt:lpstr>Accuracy of Geodetic Area Calculations</vt:lpstr>
      <vt:lpstr>Accuracy of Geodetic Length and  Distance Calculations </vt:lpstr>
      <vt:lpstr>Buffering </vt:lpstr>
      <vt:lpstr>SDO_BUFFER Function</vt:lpstr>
      <vt:lpstr>Buffer Examples</vt:lpstr>
      <vt:lpstr>Buffer Examples</vt:lpstr>
      <vt:lpstr>The SDO_BUFFER Function</vt:lpstr>
      <vt:lpstr>The SDO_BUFFER Function</vt:lpstr>
      <vt:lpstr>SDO_BUFFER Example</vt:lpstr>
      <vt:lpstr>SDO_BUFFER Example</vt:lpstr>
      <vt:lpstr>SDO_BUFFER Example</vt:lpstr>
      <vt:lpstr>Overlays - Combining Geometries </vt:lpstr>
      <vt:lpstr>Geometric Union</vt:lpstr>
      <vt:lpstr>Geometric Intersection</vt:lpstr>
      <vt:lpstr>Geometric Difference</vt:lpstr>
      <vt:lpstr>Geometric Symmetric Difference</vt:lpstr>
      <vt:lpstr>Geometry Operations</vt:lpstr>
      <vt:lpstr>Geometry Operations</vt:lpstr>
      <vt:lpstr>Using the functions</vt:lpstr>
      <vt:lpstr>SDO_INTERSECTION Example</vt:lpstr>
      <vt:lpstr>SDO_INTERSECTION Example</vt:lpstr>
      <vt:lpstr>Putting it All Together</vt:lpstr>
      <vt:lpstr>Putting it All Together</vt:lpstr>
      <vt:lpstr>Notes on Tolerance</vt:lpstr>
      <vt:lpstr>Derived Geometries</vt:lpstr>
      <vt:lpstr>Centroid</vt:lpstr>
      <vt:lpstr>Interior Point</vt:lpstr>
      <vt:lpstr>Convex Hull</vt:lpstr>
      <vt:lpstr>Minimum Bounding Rectangle (MBR)</vt:lpstr>
      <vt:lpstr>Minimum Bounding Circle (MBC)</vt:lpstr>
      <vt:lpstr>Diameter</vt:lpstr>
      <vt:lpstr>Width</vt:lpstr>
      <vt:lpstr>Maximum Distance</vt:lpstr>
      <vt:lpstr>Closest Points</vt:lpstr>
      <vt:lpstr>Closest Points</vt:lpstr>
      <vt:lpstr>Closest Points: Wrapper Function</vt:lpstr>
      <vt:lpstr>Closest Points: Example of Use</vt:lpstr>
      <vt:lpstr>Delaunay Triangulation</vt:lpstr>
      <vt:lpstr>Concave Hull</vt:lpstr>
      <vt:lpstr>Spatial Aggregates</vt:lpstr>
      <vt:lpstr>Spatial Aggregate Functions </vt:lpstr>
      <vt:lpstr>SDOAGGRTYPE</vt:lpstr>
      <vt:lpstr>SDO_AGGR_UNION</vt:lpstr>
      <vt:lpstr>SDO_AGGR_UNION Example</vt:lpstr>
      <vt:lpstr>SDO_AGGR_UNION Example</vt:lpstr>
      <vt:lpstr>SDO_AGGR_UNION Performance</vt:lpstr>
      <vt:lpstr>SDO_AGGR_SET_UNION</vt:lpstr>
      <vt:lpstr>SDO_AGGR_SET_UNION- Example</vt:lpstr>
      <vt:lpstr>Recursive Aggregation</vt:lpstr>
      <vt:lpstr>SDO_AGGR_CENTROID</vt:lpstr>
      <vt:lpstr>SDO_AGGR_CENTROID Example</vt:lpstr>
      <vt:lpstr>SDO_AGGR_CENTROID Example</vt:lpstr>
      <vt:lpstr>SDO_AGGR_CONVEXHULL</vt:lpstr>
      <vt:lpstr>SDO_AGGR_CONVEXHUL</vt:lpstr>
      <vt:lpstr>SDO_AGGR_CONVEXHULL: Example</vt:lpstr>
      <vt:lpstr>SDO_AGGR_CONVEXHULL Example</vt:lpstr>
      <vt:lpstr>SDO_AGGR_MBR</vt:lpstr>
      <vt:lpstr>SDO_AGGR_MBR: Example</vt:lpstr>
      <vt:lpstr>Arc Densification</vt:lpstr>
      <vt:lpstr>Arc Densification</vt:lpstr>
      <vt:lpstr>Arc Densification</vt:lpstr>
      <vt:lpstr>The SDO_ARC_DENSIFY Function</vt:lpstr>
      <vt:lpstr>SDO_ARC_DENSIFY</vt:lpstr>
      <vt:lpstr>SDO_ARC_DENSIFY: Example</vt:lpstr>
      <vt:lpstr>Transforming arcs to Geodetic </vt:lpstr>
      <vt:lpstr>Coordinate System Transformations </vt:lpstr>
      <vt:lpstr>Transformation functions</vt:lpstr>
      <vt:lpstr>The SDO_CS.TRANSFORM Function</vt:lpstr>
      <vt:lpstr>SDO_CS.TRANSFORM: Example</vt:lpstr>
      <vt:lpstr>The SDO_CS.TRANSFORM_LAYER Procedure</vt:lpstr>
      <vt:lpstr>TRANSFORM_LAYER: Example  </vt:lpstr>
      <vt:lpstr>Implicit vs. Explicit Transformations</vt:lpstr>
      <vt:lpstr>Transformation Example</vt:lpstr>
      <vt:lpstr>Transformation Example</vt:lpstr>
      <vt:lpstr>PowerPoint Presentation</vt:lpstr>
      <vt:lpstr>Package SDO_UTIL</vt:lpstr>
      <vt:lpstr>simplify()</vt:lpstr>
      <vt:lpstr>simplify()</vt:lpstr>
      <vt:lpstr>simplify() example</vt:lpstr>
      <vt:lpstr>circle_polygon()</vt:lpstr>
      <vt:lpstr>circle_polygon() example</vt:lpstr>
      <vt:lpstr>ellipse_polygon()</vt:lpstr>
      <vt:lpstr>ellipse_polygon()</vt:lpstr>
      <vt:lpstr>ellipse_polygon() example</vt:lpstr>
      <vt:lpstr>polygontoline()</vt:lpstr>
      <vt:lpstr>polygontoline() example</vt:lpstr>
      <vt:lpstr>remove_duplicate_vertices()</vt:lpstr>
      <vt:lpstr>remove_duplicate_vertices example</vt:lpstr>
      <vt:lpstr>append()</vt:lpstr>
      <vt:lpstr>append() example</vt:lpstr>
      <vt:lpstr>concat_lines()</vt:lpstr>
      <vt:lpstr>concat_lines() example</vt:lpstr>
      <vt:lpstr>concat_lines() example</vt:lpstr>
      <vt:lpstr>reverse_linestring()</vt:lpstr>
      <vt:lpstr>reverse_linestring() example</vt:lpstr>
      <vt:lpstr>getnumelem() and getnumvertices()</vt:lpstr>
      <vt:lpstr>getnumelem() and getnumvertices() example</vt:lpstr>
      <vt:lpstr>extract()</vt:lpstr>
      <vt:lpstr>extract() example</vt:lpstr>
      <vt:lpstr>extract() example</vt:lpstr>
      <vt:lpstr>extract() example</vt:lpstr>
      <vt:lpstr>convert_unit()</vt:lpstr>
      <vt:lpstr>convert_unit() examples</vt:lpstr>
      <vt:lpstr>point_at_bearing()</vt:lpstr>
      <vt:lpstr>point_at_bearing() example</vt:lpstr>
      <vt:lpstr>point_at_bearing() example</vt:lpstr>
      <vt:lpstr>Affine Transformation</vt:lpstr>
      <vt:lpstr>General Syntax</vt:lpstr>
      <vt:lpstr>Translation Example</vt:lpstr>
      <vt:lpstr>Scaling Example</vt:lpstr>
      <vt:lpstr>PowerPoint Presentation</vt:lpstr>
      <vt:lpstr>OGC Methods</vt:lpstr>
      <vt:lpstr>OGC Well Known Text: get_wkt()</vt:lpstr>
      <vt:lpstr>OGC Well Known Text: get_wkt()</vt:lpstr>
      <vt:lpstr>OGC Well Known Binary: get_wkb()</vt:lpstr>
      <vt:lpstr>OGC Well Known Binary: get_wkb()</vt:lpstr>
      <vt:lpstr>OGC Constructors</vt:lpstr>
      <vt:lpstr>Loading Well-Known Text</vt:lpstr>
      <vt:lpstr>Loading Well-Known Binary</vt:lpstr>
      <vt:lpstr>Utility Functions</vt:lpstr>
      <vt:lpstr>PowerPoint Presentation</vt:lpstr>
      <vt:lpstr>Exporting Geometries to GML </vt:lpstr>
      <vt:lpstr>Generating complete XML documents List all Cities in one State</vt:lpstr>
      <vt:lpstr>Generating complete XML documents</vt:lpstr>
      <vt:lpstr>Generating complete XML documents List Cities in all States</vt:lpstr>
      <vt:lpstr>Generating complete XML documents</vt:lpstr>
      <vt:lpstr>Importing from GML </vt:lpstr>
      <vt:lpstr>PowerPoint Presentation</vt:lpstr>
      <vt:lpstr>Modifying Geometries in PL/SQL</vt:lpstr>
      <vt:lpstr>Example: Appending a point to a line</vt:lpstr>
      <vt:lpstr>Example: Reading a point from a line</vt:lpstr>
      <vt:lpstr>Example: Removing a point from a line</vt:lpstr>
      <vt:lpstr>Why DETERMINISTIC functions ?</vt:lpstr>
      <vt:lpstr>Functions returning objects</vt:lpstr>
      <vt:lpstr>Functions returning objects</vt:lpstr>
      <vt:lpstr>Functions returning objects</vt:lpstr>
      <vt:lpstr>CREATE TABLE AS SELECT</vt:lpstr>
      <vt:lpstr>INSERT … SELECT</vt:lpstr>
      <vt:lpstr>INSERT … SELECT with APPEND </vt:lpstr>
      <vt:lpstr>INSERT … SELECT with APPEND and PARALLEL </vt:lpstr>
      <vt:lpstr>INSERT … SELECT with PARALLEL input and output</vt:lpstr>
      <vt:lpstr>INSERT … SELECT performance summary</vt:lpstr>
      <vt:lpstr>PowerPoint Presentation</vt:lpstr>
      <vt:lpstr>Java API</vt:lpstr>
      <vt:lpstr>Notes on Java versions</vt:lpstr>
      <vt:lpstr>Fetching geometries</vt:lpstr>
      <vt:lpstr>Extracting information from geometries</vt:lpstr>
      <vt:lpstr>Extracting information from geometries</vt:lpstr>
      <vt:lpstr>Constructing geometries</vt:lpstr>
      <vt:lpstr>Constructing geometries</vt:lpstr>
      <vt:lpstr>More geometries</vt:lpstr>
      <vt:lpstr>Writing geometries to database</vt:lpstr>
      <vt:lpstr>Full Working Examples</vt:lpstr>
      <vt:lpstr>Loading Shape Files from SQL</vt:lpstr>
      <vt:lpstr>Loading Shape Files from SQL</vt:lpstr>
      <vt:lpstr>Loading Shape Files from SQL See logging output</vt:lpstr>
      <vt:lpstr>Loading Shape Files from SQL Grant file access</vt:lpstr>
      <vt:lpstr>Using the API methods from SQL</vt:lpstr>
      <vt:lpstr>Using the API methods from SQL</vt:lpstr>
      <vt:lpstr>Using the API methods from SQL</vt:lpstr>
      <vt:lpstr>PowerPoint Presentation</vt:lpstr>
    </vt:vector>
  </TitlesOfParts>
  <Company>Oracle Corporation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 Spatial Processing</dc:title>
  <dc:creator>Albert Godfrind</dc:creator>
  <cp:lastModifiedBy>Microsoft Office User</cp:lastModifiedBy>
  <cp:revision>217</cp:revision>
  <dcterms:created xsi:type="dcterms:W3CDTF">2016-07-19T13:08:51Z</dcterms:created>
  <dcterms:modified xsi:type="dcterms:W3CDTF">2017-08-23T12:56:53Z</dcterms:modified>
</cp:coreProperties>
</file>